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1"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4D737C9-F2AF-49C4-AEBB-C5BE7553A552}" type="datetimeFigureOut">
              <a:rPr lang="en-US" smtClean="0"/>
              <a:pPr/>
              <a:t>6/27/2020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2003BA-1FE7-4463-8AAF-52377B5571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003BA-1FE7-4463-8AAF-52377B5571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003BA-1FE7-4463-8AAF-52377B5571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003BA-1FE7-4463-8AAF-52377B55714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003BA-1FE7-4463-8AAF-52377B55714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A2003BA-1FE7-4463-8AAF-52377B55714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A2003BA-1FE7-4463-8AAF-52377B5571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A2003BA-1FE7-4463-8AAF-52377B55714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4D737C9-F2AF-49C4-AEBB-C5BE7553A552}" type="datetimeFigureOut">
              <a:rPr lang="en-US" smtClean="0"/>
              <a:pPr/>
              <a:t>6/27/2020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A2003BA-1FE7-4463-8AAF-52377B5571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4D737C9-F2AF-49C4-AEBB-C5BE7553A552}" type="datetimeFigureOut">
              <a:rPr lang="en-US" smtClean="0"/>
              <a:pPr/>
              <a:t>6/27/2020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A2003BA-1FE7-4463-8AAF-52377B5571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4D737C9-F2AF-49C4-AEBB-C5BE7553A552}" type="datetimeFigureOut">
              <a:rPr lang="en-US" smtClean="0"/>
              <a:pPr/>
              <a:t>6/27/2020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A2003BA-1FE7-4463-8AAF-52377B55714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D737C9-F2AF-49C4-AEBB-C5BE7553A552}" type="datetimeFigureOut">
              <a:rPr lang="en-US" smtClean="0"/>
              <a:pPr/>
              <a:t>6/27/2020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2003BA-1FE7-4463-8AAF-52377B5571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healthline.com/health/autoimmune-disorders" TargetMode="External"/><Relationship Id="rId2" Type="http://schemas.openxmlformats.org/officeDocument/2006/relationships/hyperlink" Target="https://www.healthline.com/health/type-1-diabetes-causes-symtoms-treatments" TargetMode="External"/><Relationship Id="rId1" Type="http://schemas.openxmlformats.org/officeDocument/2006/relationships/slideLayout" Target="../slideLayouts/slideLayout2.xml"/><Relationship Id="rId5" Type="http://schemas.openxmlformats.org/officeDocument/2006/relationships/hyperlink" Target="https://www.idf.org/aboutdiabetes/what-is-diabetes/types-of-diabetes.html" TargetMode="External"/><Relationship Id="rId4" Type="http://schemas.openxmlformats.org/officeDocument/2006/relationships/hyperlink" Target="https://www.healthline.com/human-body-maps/pancrea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2030" y="1371600"/>
            <a:ext cx="8229600" cy="1828800"/>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DEPARTMENT OF NUTRITION AND DIETETICS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3" name="Subtitle 2"/>
          <p:cNvSpPr txBox="1">
            <a:spLocks/>
          </p:cNvSpPr>
          <p:nvPr/>
        </p:nvSpPr>
        <p:spPr>
          <a:xfrm>
            <a:off x="642910" y="3331698"/>
            <a:ext cx="7786742" cy="1752600"/>
          </a:xfrm>
          <a:prstGeom prst="rect">
            <a:avLst/>
          </a:prstGeom>
        </p:spPr>
        <p:txBody>
          <a:bodyPr>
            <a:normAutofit lnSpcReduction="10000"/>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IN" sz="2700" b="1" i="0" u="none" strike="noStrike" kern="1200" cap="none" spc="0" normalizeH="0" baseline="0" noProof="0" dirty="0" smtClean="0">
                <a:ln>
                  <a:noFill/>
                </a:ln>
                <a:solidFill>
                  <a:schemeClr val="tx1"/>
                </a:solidFill>
                <a:effectLst/>
                <a:uLnTx/>
                <a:uFillTx/>
                <a:latin typeface="+mn-lt"/>
                <a:ea typeface="+mn-ea"/>
                <a:cs typeface="+mn-cs"/>
              </a:rPr>
              <a:t>DIETETICS</a:t>
            </a: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IN" sz="2700" b="1" i="0" u="none" strike="noStrike" kern="1200" cap="none" spc="0" normalizeH="0" baseline="0" noProof="0" dirty="0" smtClean="0">
                <a:ln>
                  <a:noFill/>
                </a:ln>
                <a:solidFill>
                  <a:schemeClr val="tx1"/>
                </a:solidFill>
                <a:effectLst/>
                <a:uLnTx/>
                <a:uFillTx/>
                <a:latin typeface="+mn-lt"/>
                <a:ea typeface="+mn-ea"/>
                <a:cs typeface="+mn-cs"/>
              </a:rPr>
              <a:t>I M.Sc FOOD SERVICE MANAGEMENT AND DIETETICS</a:t>
            </a: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IN" sz="2700" b="1" i="0" u="none" strike="noStrike" kern="1200" cap="none" spc="0" normalizeH="0" baseline="0" noProof="0" dirty="0" smtClean="0">
                <a:ln>
                  <a:noFill/>
                </a:ln>
                <a:solidFill>
                  <a:schemeClr val="tx1"/>
                </a:solidFill>
                <a:effectLst/>
                <a:uLnTx/>
                <a:uFillTx/>
                <a:latin typeface="+mn-lt"/>
                <a:ea typeface="+mn-ea"/>
                <a:cs typeface="+mn-cs"/>
              </a:rPr>
              <a:t>SUBJECT INCHARGE: A.VIDHYA</a:t>
            </a:r>
            <a:endParaRPr kumimoji="0" lang="en-US" sz="27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Over weight </a:t>
            </a:r>
          </a:p>
          <a:p>
            <a:pPr>
              <a:buFont typeface="Arial" pitchFamily="34" charset="0"/>
              <a:buChar char="•"/>
            </a:pPr>
            <a:r>
              <a:rPr lang="en-IN" dirty="0" smtClean="0"/>
              <a:t>Are over age 25</a:t>
            </a:r>
          </a:p>
          <a:p>
            <a:pPr>
              <a:buFont typeface="Arial" pitchFamily="34" charset="0"/>
              <a:buChar char="•"/>
            </a:pPr>
            <a:r>
              <a:rPr lang="en-IN" dirty="0" smtClean="0"/>
              <a:t>Have a family history of type 2 diabetes</a:t>
            </a:r>
          </a:p>
          <a:p>
            <a:pPr>
              <a:buFont typeface="Arial" pitchFamily="34" charset="0"/>
              <a:buChar char="•"/>
            </a:pPr>
            <a:r>
              <a:rPr lang="en-IN" dirty="0" smtClean="0"/>
              <a:t>Have polycystic ovary syndrome(PCOS)</a:t>
            </a:r>
          </a:p>
          <a:p>
            <a:pPr>
              <a:buFont typeface="Arial" pitchFamily="34" charset="0"/>
              <a:buChar char="•"/>
            </a:pPr>
            <a:endParaRPr lang="en-US" dirty="0"/>
          </a:p>
        </p:txBody>
      </p:sp>
      <p:sp>
        <p:nvSpPr>
          <p:cNvPr id="3" name="Title 2"/>
          <p:cNvSpPr>
            <a:spLocks noGrp="1"/>
          </p:cNvSpPr>
          <p:nvPr>
            <p:ph type="title"/>
          </p:nvPr>
        </p:nvSpPr>
        <p:spPr/>
        <p:txBody>
          <a:bodyPr/>
          <a:lstStyle/>
          <a:p>
            <a:r>
              <a:rPr lang="en-IN" dirty="0" smtClean="0"/>
              <a:t>GESTATIONAL DIABETES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Arial" pitchFamily="34" charset="0"/>
              <a:buChar char="•"/>
            </a:pPr>
            <a:r>
              <a:rPr lang="en-IN" dirty="0" smtClean="0"/>
              <a:t>Heart disease, heart attack and stroke</a:t>
            </a:r>
          </a:p>
          <a:p>
            <a:pPr>
              <a:buFont typeface="Arial" pitchFamily="34" charset="0"/>
              <a:buChar char="•"/>
            </a:pPr>
            <a:r>
              <a:rPr lang="en-IN" dirty="0" smtClean="0"/>
              <a:t>Neuropathy</a:t>
            </a:r>
          </a:p>
          <a:p>
            <a:pPr>
              <a:buFont typeface="Arial" pitchFamily="34" charset="0"/>
              <a:buChar char="•"/>
            </a:pPr>
            <a:r>
              <a:rPr lang="en-IN" dirty="0" smtClean="0"/>
              <a:t>Nephropathy</a:t>
            </a:r>
          </a:p>
          <a:p>
            <a:pPr>
              <a:buFont typeface="Arial" pitchFamily="34" charset="0"/>
              <a:buChar char="•"/>
            </a:pPr>
            <a:r>
              <a:rPr lang="en-IN" dirty="0" smtClean="0"/>
              <a:t>Retinopathy</a:t>
            </a:r>
          </a:p>
          <a:p>
            <a:pPr>
              <a:buFont typeface="Arial" pitchFamily="34" charset="0"/>
              <a:buChar char="•"/>
            </a:pPr>
            <a:r>
              <a:rPr lang="en-IN" dirty="0" smtClean="0"/>
              <a:t>Vision loss</a:t>
            </a:r>
          </a:p>
          <a:p>
            <a:pPr>
              <a:buFont typeface="Arial" pitchFamily="34" charset="0"/>
              <a:buChar char="•"/>
            </a:pPr>
            <a:r>
              <a:rPr lang="en-IN" dirty="0" smtClean="0"/>
              <a:t>Hearing loss</a:t>
            </a:r>
          </a:p>
          <a:p>
            <a:pPr>
              <a:buFont typeface="Arial" pitchFamily="34" charset="0"/>
              <a:buChar char="•"/>
            </a:pPr>
            <a:r>
              <a:rPr lang="en-IN" dirty="0" smtClean="0"/>
              <a:t>Foot damage such as infections and sores that don’t heal</a:t>
            </a:r>
          </a:p>
          <a:p>
            <a:pPr>
              <a:buFont typeface="Arial" pitchFamily="34" charset="0"/>
              <a:buChar char="•"/>
            </a:pPr>
            <a:r>
              <a:rPr lang="en-IN" dirty="0" smtClean="0"/>
              <a:t>Skin conditions such as bacterial and fungal infection</a:t>
            </a:r>
          </a:p>
          <a:p>
            <a:pPr>
              <a:buFont typeface="Arial" pitchFamily="34" charset="0"/>
              <a:buChar char="•"/>
            </a:pPr>
            <a:endParaRPr lang="en-US" dirty="0"/>
          </a:p>
        </p:txBody>
      </p:sp>
      <p:sp>
        <p:nvSpPr>
          <p:cNvPr id="3" name="Title 2"/>
          <p:cNvSpPr>
            <a:spLocks noGrp="1"/>
          </p:cNvSpPr>
          <p:nvPr>
            <p:ph type="title"/>
          </p:nvPr>
        </p:nvSpPr>
        <p:spPr/>
        <p:txBody>
          <a:bodyPr/>
          <a:lstStyle/>
          <a:p>
            <a:r>
              <a:rPr lang="en-IN" dirty="0" smtClean="0"/>
              <a:t>COMPLICATIONS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Depressions </a:t>
            </a:r>
            <a:r>
              <a:rPr lang="en-IN" dirty="0" smtClean="0"/>
              <a:t>dementia</a:t>
            </a:r>
            <a:endParaRPr lang="en-IN" dirty="0" smtClean="0"/>
          </a:p>
          <a:p>
            <a:pPr>
              <a:buFont typeface="Arial" pitchFamily="34" charset="0"/>
              <a:buChar char="•"/>
            </a:pPr>
            <a:r>
              <a:rPr lang="en-IN" dirty="0" smtClean="0"/>
              <a:t>Premature birth</a:t>
            </a:r>
          </a:p>
          <a:p>
            <a:pPr>
              <a:buFont typeface="Arial" pitchFamily="34" charset="0"/>
              <a:buChar char="•"/>
            </a:pPr>
            <a:r>
              <a:rPr lang="en-IN" dirty="0" smtClean="0"/>
              <a:t>Higher than normal weight at birth </a:t>
            </a:r>
          </a:p>
          <a:p>
            <a:pPr>
              <a:buFont typeface="Arial" pitchFamily="34" charset="0"/>
              <a:buChar char="•"/>
            </a:pPr>
            <a:r>
              <a:rPr lang="en-IN" dirty="0" smtClean="0"/>
              <a:t>Low blood sugar</a:t>
            </a:r>
          </a:p>
          <a:p>
            <a:pPr>
              <a:buFont typeface="Arial" pitchFamily="34" charset="0"/>
              <a:buChar char="•"/>
            </a:pPr>
            <a:r>
              <a:rPr lang="en-IN" dirty="0" smtClean="0"/>
              <a:t>Jaundice</a:t>
            </a:r>
          </a:p>
          <a:p>
            <a:pPr>
              <a:buFont typeface="Arial" pitchFamily="34" charset="0"/>
              <a:buChar char="•"/>
            </a:pPr>
            <a:r>
              <a:rPr lang="en-IN" dirty="0" smtClean="0"/>
              <a:t>Still birth</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Insulin is the main treatment for type 1 diabetes</a:t>
            </a:r>
          </a:p>
          <a:p>
            <a:pPr>
              <a:buFont typeface="Arial" pitchFamily="34" charset="0"/>
              <a:buChar char="•"/>
            </a:pPr>
            <a:r>
              <a:rPr lang="en-IN" dirty="0" smtClean="0"/>
              <a:t>Rapid acting insulin</a:t>
            </a:r>
          </a:p>
          <a:p>
            <a:pPr>
              <a:buFont typeface="Arial" pitchFamily="34" charset="0"/>
              <a:buChar char="•"/>
            </a:pPr>
            <a:r>
              <a:rPr lang="en-IN" dirty="0" smtClean="0"/>
              <a:t>Short acting insulin</a:t>
            </a:r>
          </a:p>
          <a:p>
            <a:pPr>
              <a:buFont typeface="Arial" pitchFamily="34" charset="0"/>
              <a:buChar char="•"/>
            </a:pPr>
            <a:r>
              <a:rPr lang="en-IN" dirty="0" smtClean="0"/>
              <a:t>Intermediate acting insulin</a:t>
            </a:r>
          </a:p>
          <a:p>
            <a:pPr>
              <a:buFont typeface="Arial" pitchFamily="34" charset="0"/>
              <a:buChar char="•"/>
            </a:pPr>
            <a:r>
              <a:rPr lang="en-IN" dirty="0" smtClean="0"/>
              <a:t>Long acting insulin</a:t>
            </a:r>
          </a:p>
          <a:p>
            <a:pPr>
              <a:buFont typeface="Arial" pitchFamily="34" charset="0"/>
              <a:buChar char="•"/>
            </a:pPr>
            <a:endParaRPr lang="en-US" dirty="0"/>
          </a:p>
        </p:txBody>
      </p:sp>
      <p:sp>
        <p:nvSpPr>
          <p:cNvPr id="3" name="Title 2"/>
          <p:cNvSpPr>
            <a:spLocks noGrp="1"/>
          </p:cNvSpPr>
          <p:nvPr>
            <p:ph type="title"/>
          </p:nvPr>
        </p:nvSpPr>
        <p:spPr/>
        <p:txBody>
          <a:bodyPr/>
          <a:lstStyle/>
          <a:p>
            <a:r>
              <a:rPr lang="en-IN" dirty="0" smtClean="0"/>
              <a:t>TREATMENT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Alpha-</a:t>
            </a:r>
            <a:r>
              <a:rPr lang="en-IN" dirty="0" err="1" smtClean="0"/>
              <a:t>glucosidase</a:t>
            </a:r>
            <a:r>
              <a:rPr lang="en-IN" dirty="0" smtClean="0"/>
              <a:t> inhibitors</a:t>
            </a:r>
          </a:p>
          <a:p>
            <a:pPr>
              <a:buFont typeface="Arial" pitchFamily="34" charset="0"/>
              <a:buChar char="•"/>
            </a:pPr>
            <a:r>
              <a:rPr lang="en-IN" dirty="0" err="1" smtClean="0"/>
              <a:t>Biguanides</a:t>
            </a:r>
            <a:endParaRPr lang="en-IN" dirty="0" smtClean="0"/>
          </a:p>
          <a:p>
            <a:pPr>
              <a:buFont typeface="Arial" pitchFamily="34" charset="0"/>
              <a:buChar char="•"/>
            </a:pPr>
            <a:r>
              <a:rPr lang="en-IN" dirty="0" smtClean="0"/>
              <a:t>DPP-4 inhibitors</a:t>
            </a:r>
          </a:p>
          <a:p>
            <a:pPr>
              <a:buFont typeface="Arial" pitchFamily="34" charset="0"/>
              <a:buChar char="•"/>
            </a:pPr>
            <a:r>
              <a:rPr lang="en-IN" dirty="0" smtClean="0"/>
              <a:t>Glucagon </a:t>
            </a:r>
            <a:r>
              <a:rPr lang="en-IN" dirty="0" smtClean="0"/>
              <a:t>like peptides</a:t>
            </a:r>
          </a:p>
          <a:p>
            <a:pPr>
              <a:buFont typeface="Arial" pitchFamily="34" charset="0"/>
              <a:buChar char="•"/>
            </a:pPr>
            <a:endParaRPr lang="en-US" dirty="0"/>
          </a:p>
        </p:txBody>
      </p:sp>
      <p:sp>
        <p:nvSpPr>
          <p:cNvPr id="3" name="Title 2"/>
          <p:cNvSpPr>
            <a:spLocks noGrp="1"/>
          </p:cNvSpPr>
          <p:nvPr>
            <p:ph type="title"/>
          </p:nvPr>
        </p:nvSpPr>
        <p:spPr/>
        <p:txBody>
          <a:bodyPr/>
          <a:lstStyle/>
          <a:p>
            <a:r>
              <a:rPr lang="en-IN" dirty="0" smtClean="0"/>
              <a:t>TYPES OF DRUGS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Starchy or sugary foods make blood sugar level rise rapidly so the patient have consume protein foods</a:t>
            </a:r>
          </a:p>
          <a:p>
            <a:pPr>
              <a:buFont typeface="Arial" pitchFamily="34" charset="0"/>
              <a:buChar char="•"/>
            </a:pPr>
            <a:r>
              <a:rPr lang="en-IN" dirty="0" smtClean="0"/>
              <a:t>Limited amount of carbohydrates will be taken</a:t>
            </a:r>
          </a:p>
          <a:p>
            <a:pPr>
              <a:buFont typeface="Arial" pitchFamily="34" charset="0"/>
              <a:buChar char="•"/>
            </a:pPr>
            <a:r>
              <a:rPr lang="en-IN" dirty="0" smtClean="0"/>
              <a:t>Take more of green leafy vegetables daily</a:t>
            </a:r>
          </a:p>
          <a:p>
            <a:pPr>
              <a:buFont typeface="Arial" pitchFamily="34" charset="0"/>
              <a:buChar char="•"/>
            </a:pPr>
            <a:r>
              <a:rPr lang="en-IN" dirty="0" smtClean="0"/>
              <a:t>Fruits </a:t>
            </a:r>
          </a:p>
          <a:p>
            <a:pPr>
              <a:buFont typeface="Arial" pitchFamily="34" charset="0"/>
              <a:buChar char="•"/>
            </a:pPr>
            <a:r>
              <a:rPr lang="en-IN" dirty="0" smtClean="0"/>
              <a:t>Vegetables</a:t>
            </a:r>
          </a:p>
          <a:p>
            <a:pPr>
              <a:buFont typeface="Arial" pitchFamily="34" charset="0"/>
              <a:buChar char="•"/>
            </a:pPr>
            <a:r>
              <a:rPr lang="en-IN" dirty="0" smtClean="0"/>
              <a:t>Whole grains</a:t>
            </a:r>
          </a:p>
          <a:p>
            <a:pPr>
              <a:buFont typeface="Arial" pitchFamily="34" charset="0"/>
              <a:buChar char="•"/>
            </a:pPr>
            <a:endParaRPr lang="en-US" dirty="0"/>
          </a:p>
        </p:txBody>
      </p:sp>
      <p:sp>
        <p:nvSpPr>
          <p:cNvPr id="3" name="Title 2"/>
          <p:cNvSpPr>
            <a:spLocks noGrp="1"/>
          </p:cNvSpPr>
          <p:nvPr>
            <p:ph type="title"/>
          </p:nvPr>
        </p:nvSpPr>
        <p:spPr/>
        <p:txBody>
          <a:bodyPr/>
          <a:lstStyle/>
          <a:p>
            <a:r>
              <a:rPr lang="en-IN" dirty="0" smtClean="0"/>
              <a:t>Diabetes and diet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Lean protein such as poultry and fish</a:t>
            </a:r>
          </a:p>
          <a:p>
            <a:pPr>
              <a:buFont typeface="Arial" pitchFamily="34" charset="0"/>
              <a:buChar char="•"/>
            </a:pPr>
            <a:r>
              <a:rPr lang="en-IN" dirty="0" smtClean="0"/>
              <a:t>Healthy fats such as olive oil and nuts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DITETICS</a:t>
            </a:r>
            <a:endParaRPr lang="en-US" dirty="0"/>
          </a:p>
        </p:txBody>
      </p:sp>
      <p:sp>
        <p:nvSpPr>
          <p:cNvPr id="3" name="Subtitle 2"/>
          <p:cNvSpPr>
            <a:spLocks noGrp="1"/>
          </p:cNvSpPr>
          <p:nvPr>
            <p:ph type="subTitle" idx="1"/>
          </p:nvPr>
        </p:nvSpPr>
        <p:spPr/>
        <p:txBody>
          <a:bodyPr/>
          <a:lstStyle/>
          <a:p>
            <a:r>
              <a:rPr lang="en-IN" dirty="0" smtClean="0"/>
              <a:t>DIABETES MELLITUS</a:t>
            </a:r>
            <a:endParaRPr lang="en-US" dirty="0"/>
          </a:p>
        </p:txBody>
      </p:sp>
      <p:sp>
        <p:nvSpPr>
          <p:cNvPr id="4" name="Rectangle 3"/>
          <p:cNvSpPr/>
          <p:nvPr/>
        </p:nvSpPr>
        <p:spPr>
          <a:xfrm>
            <a:off x="2286000" y="3714752"/>
            <a:ext cx="1785934" cy="369332"/>
          </a:xfrm>
          <a:prstGeom prst="rect">
            <a:avLst/>
          </a:prstGeom>
        </p:spPr>
        <p:txBody>
          <a:bodyPr wrap="square">
            <a:spAutoFit/>
          </a:bodyPr>
          <a:lstStyle/>
          <a:p>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Diabetes mellitus, commonly known as diabetes is a metabolic disease that causes high blood sugar. The hormone insulin moves sugar from  use the insulin it dose blood into your body either doesn’t make enough insulin or can’t effectively use the insulin it dose make.</a:t>
            </a:r>
          </a:p>
          <a:p>
            <a:r>
              <a:rPr lang="en-IN" dirty="0" smtClean="0"/>
              <a:t>Untreated high blood sugar from diabetes can damage your nerves, eye, kidney and other organ.</a:t>
            </a:r>
            <a:endParaRPr lang="en-US" dirty="0"/>
          </a:p>
        </p:txBody>
      </p:sp>
      <p:sp>
        <p:nvSpPr>
          <p:cNvPr id="3" name="Title 2"/>
          <p:cNvSpPr>
            <a:spLocks noGrp="1"/>
          </p:cNvSpPr>
          <p:nvPr>
            <p:ph type="title"/>
          </p:nvPr>
        </p:nvSpPr>
        <p:spPr/>
        <p:txBody>
          <a:bodyPr/>
          <a:lstStyle/>
          <a:p>
            <a:r>
              <a:rPr lang="en-IN" dirty="0" smtClean="0"/>
              <a:t>TYPES OF DIABETES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Type 1 diabetes</a:t>
            </a:r>
            <a:r>
              <a:rPr lang="en-US" dirty="0" smtClean="0"/>
              <a:t> is an </a:t>
            </a:r>
            <a:r>
              <a:rPr lang="en-US" dirty="0" smtClean="0">
                <a:hlinkClick r:id="rId3"/>
              </a:rPr>
              <a:t>autoimmune disease</a:t>
            </a:r>
            <a:r>
              <a:rPr lang="en-US" dirty="0" smtClean="0"/>
              <a:t>. The immune system attacks and destroys cells in the </a:t>
            </a:r>
            <a:r>
              <a:rPr lang="en-US" dirty="0" smtClean="0">
                <a:hlinkClick r:id="rId4"/>
              </a:rPr>
              <a:t>pancreas</a:t>
            </a:r>
            <a:r>
              <a:rPr lang="en-US" dirty="0" smtClean="0"/>
              <a:t>, where insulin is made. It’s unclear what causes this attack. About </a:t>
            </a:r>
            <a:r>
              <a:rPr lang="en-US" dirty="0" smtClean="0">
                <a:hlinkClick r:id="rId5"/>
              </a:rPr>
              <a:t>10 percent</a:t>
            </a:r>
            <a:r>
              <a:rPr lang="en-US" dirty="0" smtClean="0"/>
              <a:t> of people with diabetes have this type.</a:t>
            </a:r>
            <a:r>
              <a:rPr lang="en-IN" dirty="0" smtClean="0"/>
              <a:t> </a:t>
            </a:r>
          </a:p>
          <a:p>
            <a:endParaRPr lang="en-US" dirty="0"/>
          </a:p>
        </p:txBody>
      </p:sp>
      <p:sp>
        <p:nvSpPr>
          <p:cNvPr id="3" name="Title 2"/>
          <p:cNvSpPr>
            <a:spLocks noGrp="1"/>
          </p:cNvSpPr>
          <p:nvPr>
            <p:ph type="title"/>
          </p:nvPr>
        </p:nvSpPr>
        <p:spPr/>
        <p:txBody>
          <a:bodyPr/>
          <a:lstStyle/>
          <a:p>
            <a:r>
              <a:rPr lang="en-IN" dirty="0" smtClean="0"/>
              <a:t>TYPE 1 DIABETES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571612"/>
            <a:ext cx="8229600" cy="4525963"/>
          </a:xfrm>
        </p:spPr>
        <p:txBody>
          <a:bodyPr/>
          <a:lstStyle/>
          <a:p>
            <a:r>
              <a:rPr lang="en-IN" dirty="0" smtClean="0"/>
              <a:t>Occurs when your body becomes resistant's to insulin, and sugar builds up in your blood.</a:t>
            </a:r>
          </a:p>
          <a:p>
            <a:pPr>
              <a:buNone/>
            </a:pPr>
            <a:r>
              <a:rPr lang="en-IN" b="1" dirty="0" smtClean="0">
                <a:latin typeface="Algerian" pitchFamily="82" charset="0"/>
              </a:rPr>
              <a:t>Prediabetes</a:t>
            </a:r>
          </a:p>
          <a:p>
            <a:pPr>
              <a:buNone/>
            </a:pPr>
            <a:r>
              <a:rPr lang="en-IN" dirty="0" smtClean="0">
                <a:latin typeface="+mj-lt"/>
              </a:rPr>
              <a:t>Occurs when your blood sugar is higher then normal, but it’s not high enough  for diagnosis of the type 2 diabetes </a:t>
            </a:r>
          </a:p>
          <a:p>
            <a:pPr>
              <a:buNone/>
            </a:pPr>
            <a:r>
              <a:rPr lang="en-IN" dirty="0" smtClean="0">
                <a:latin typeface="+mj-lt"/>
              </a:rPr>
              <a:t>Gestational diabetes </a:t>
            </a:r>
          </a:p>
          <a:p>
            <a:pPr>
              <a:buNone/>
            </a:pPr>
            <a:r>
              <a:rPr lang="en-IN" dirty="0" smtClean="0">
                <a:latin typeface="+mj-lt"/>
              </a:rPr>
              <a:t>Is high blood sugar during </a:t>
            </a:r>
            <a:r>
              <a:rPr lang="en-IN" dirty="0" err="1" smtClean="0">
                <a:latin typeface="+mj-lt"/>
              </a:rPr>
              <a:t>pregnancy.insulin</a:t>
            </a:r>
            <a:r>
              <a:rPr lang="en-IN" dirty="0" smtClean="0">
                <a:latin typeface="+mj-lt"/>
              </a:rPr>
              <a:t> blocking </a:t>
            </a:r>
            <a:r>
              <a:rPr lang="en-IN" dirty="0" err="1" smtClean="0">
                <a:latin typeface="+mj-lt"/>
              </a:rPr>
              <a:t>harmones</a:t>
            </a:r>
            <a:r>
              <a:rPr lang="en-IN" dirty="0" smtClean="0">
                <a:latin typeface="+mj-lt"/>
              </a:rPr>
              <a:t> produced by the placenta causes this type of diabetes.</a:t>
            </a:r>
            <a:endParaRPr lang="en-US" dirty="0">
              <a:latin typeface="+mj-lt"/>
            </a:endParaRPr>
          </a:p>
        </p:txBody>
      </p:sp>
      <p:sp>
        <p:nvSpPr>
          <p:cNvPr id="3" name="Title 2"/>
          <p:cNvSpPr>
            <a:spLocks noGrp="1"/>
          </p:cNvSpPr>
          <p:nvPr>
            <p:ph type="title"/>
          </p:nvPr>
        </p:nvSpPr>
        <p:spPr/>
        <p:txBody>
          <a:bodyPr/>
          <a:lstStyle/>
          <a:p>
            <a:r>
              <a:rPr lang="en-IN" dirty="0" smtClean="0"/>
              <a:t>TYPE 2 DIABETES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Increased hunger </a:t>
            </a:r>
          </a:p>
          <a:p>
            <a:pPr>
              <a:buFont typeface="Arial" pitchFamily="34" charset="0"/>
              <a:buChar char="•"/>
            </a:pPr>
            <a:r>
              <a:rPr lang="en-IN" dirty="0" smtClean="0"/>
              <a:t>Increased thirst</a:t>
            </a:r>
          </a:p>
          <a:p>
            <a:pPr>
              <a:buFont typeface="Arial" pitchFamily="34" charset="0"/>
              <a:buChar char="•"/>
            </a:pPr>
            <a:r>
              <a:rPr lang="en-IN" dirty="0" smtClean="0"/>
              <a:t>Weight loss</a:t>
            </a:r>
          </a:p>
          <a:p>
            <a:pPr>
              <a:buFont typeface="Arial" pitchFamily="34" charset="0"/>
              <a:buChar char="•"/>
            </a:pPr>
            <a:r>
              <a:rPr lang="en-IN" dirty="0" smtClean="0"/>
              <a:t>Frequent urination</a:t>
            </a:r>
          </a:p>
          <a:p>
            <a:pPr>
              <a:buFont typeface="Arial" pitchFamily="34" charset="0"/>
              <a:buChar char="•"/>
            </a:pPr>
            <a:r>
              <a:rPr lang="en-IN" dirty="0" smtClean="0"/>
              <a:t>Blurry vision</a:t>
            </a:r>
          </a:p>
          <a:p>
            <a:pPr>
              <a:buFont typeface="Arial" pitchFamily="34" charset="0"/>
              <a:buChar char="•"/>
            </a:pPr>
            <a:r>
              <a:rPr lang="en-IN" dirty="0" smtClean="0"/>
              <a:t>Extreme fatigue</a:t>
            </a:r>
          </a:p>
          <a:p>
            <a:pPr>
              <a:buFont typeface="Arial" pitchFamily="34" charset="0"/>
              <a:buChar char="•"/>
            </a:pPr>
            <a:r>
              <a:rPr lang="en-IN" dirty="0" smtClean="0"/>
              <a:t>Sores that don’t heal</a:t>
            </a:r>
          </a:p>
          <a:p>
            <a:pPr>
              <a:buFont typeface="Arial" pitchFamily="34" charset="0"/>
              <a:buChar char="•"/>
            </a:pPr>
            <a:r>
              <a:rPr lang="en-IN" dirty="0" smtClean="0"/>
              <a:t>Erectile dysfunction.</a:t>
            </a:r>
          </a:p>
          <a:p>
            <a:pPr>
              <a:buFont typeface="Arial" pitchFamily="34" charset="0"/>
              <a:buChar char="•"/>
            </a:pPr>
            <a:r>
              <a:rPr lang="en-IN" dirty="0" smtClean="0"/>
              <a:t>Urinary track infections.</a:t>
            </a:r>
            <a:endParaRPr lang="en-US" dirty="0"/>
          </a:p>
        </p:txBody>
      </p:sp>
      <p:sp>
        <p:nvSpPr>
          <p:cNvPr id="3" name="Title 2"/>
          <p:cNvSpPr>
            <a:spLocks noGrp="1"/>
          </p:cNvSpPr>
          <p:nvPr>
            <p:ph type="title"/>
          </p:nvPr>
        </p:nvSpPr>
        <p:spPr/>
        <p:txBody>
          <a:bodyPr/>
          <a:lstStyle/>
          <a:p>
            <a:r>
              <a:rPr lang="en-IN" dirty="0" smtClean="0"/>
              <a:t>SYMPTOMS OF DIABETES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The immune system mistakenly attacks and destroys insulin producing beta cells in the pancreas</a:t>
            </a:r>
          </a:p>
          <a:p>
            <a:pPr>
              <a:buFont typeface="Arial" pitchFamily="34" charset="0"/>
              <a:buChar char="•"/>
            </a:pPr>
            <a:r>
              <a:rPr lang="en-IN" dirty="0" smtClean="0"/>
              <a:t>Genetic problems</a:t>
            </a:r>
          </a:p>
          <a:p>
            <a:pPr>
              <a:buFont typeface="Arial" pitchFamily="34" charset="0"/>
              <a:buChar char="•"/>
            </a:pPr>
            <a:r>
              <a:rPr lang="en-IN" dirty="0" smtClean="0"/>
              <a:t>Obese</a:t>
            </a:r>
          </a:p>
          <a:p>
            <a:pPr>
              <a:buFont typeface="Arial" pitchFamily="34" charset="0"/>
              <a:buChar char="•"/>
            </a:pPr>
            <a:r>
              <a:rPr lang="en-IN" dirty="0" smtClean="0"/>
              <a:t>Carrying extra weight especially in your belly</a:t>
            </a:r>
          </a:p>
          <a:p>
            <a:pPr>
              <a:buFont typeface="Arial" pitchFamily="34" charset="0"/>
              <a:buChar char="•"/>
            </a:pPr>
            <a:r>
              <a:rPr lang="en-IN" dirty="0" smtClean="0"/>
              <a:t>Over weight</a:t>
            </a:r>
          </a:p>
          <a:p>
            <a:pPr>
              <a:buFont typeface="Arial" pitchFamily="34" charset="0"/>
              <a:buChar char="•"/>
            </a:pPr>
            <a:r>
              <a:rPr lang="en-IN" dirty="0" smtClean="0"/>
              <a:t>Hormonal </a:t>
            </a:r>
            <a:r>
              <a:rPr lang="en-IN" dirty="0" smtClean="0"/>
              <a:t>changes during pregnancy</a:t>
            </a:r>
          </a:p>
          <a:p>
            <a:pPr>
              <a:buFont typeface="Arial" pitchFamily="34" charset="0"/>
              <a:buChar char="•"/>
            </a:pPr>
            <a:r>
              <a:rPr lang="en-IN" dirty="0" smtClean="0"/>
              <a:t>Hormonal </a:t>
            </a:r>
            <a:r>
              <a:rPr lang="en-IN" dirty="0" smtClean="0"/>
              <a:t>problems during placenta</a:t>
            </a:r>
            <a:endParaRPr lang="en-US" dirty="0"/>
          </a:p>
        </p:txBody>
      </p:sp>
      <p:sp>
        <p:nvSpPr>
          <p:cNvPr id="3" name="Title 2"/>
          <p:cNvSpPr>
            <a:spLocks noGrp="1"/>
          </p:cNvSpPr>
          <p:nvPr>
            <p:ph type="title"/>
          </p:nvPr>
        </p:nvSpPr>
        <p:spPr/>
        <p:txBody>
          <a:bodyPr/>
          <a:lstStyle/>
          <a:p>
            <a:r>
              <a:rPr lang="en-IN" dirty="0" smtClean="0"/>
              <a:t>CAUSES OF DIABETES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Type 1 </a:t>
            </a:r>
            <a:r>
              <a:rPr lang="en-IN" dirty="0" smtClean="0"/>
              <a:t>diabetes you </a:t>
            </a:r>
            <a:r>
              <a:rPr lang="en-IN" dirty="0" smtClean="0"/>
              <a:t>are more likely to get type 1 </a:t>
            </a:r>
            <a:r>
              <a:rPr lang="en-IN" dirty="0" smtClean="0"/>
              <a:t>diabetes if </a:t>
            </a:r>
            <a:r>
              <a:rPr lang="en-IN" dirty="0" smtClean="0"/>
              <a:t>you are child or teenager you have a parent or sibling with the condition, or you carry certain gene that are linked to the disease.</a:t>
            </a:r>
          </a:p>
          <a:p>
            <a:r>
              <a:rPr lang="en-IN" dirty="0" smtClean="0"/>
              <a:t>Type 2 diabetes:</a:t>
            </a:r>
          </a:p>
          <a:p>
            <a:pPr>
              <a:buFont typeface="Arial" pitchFamily="34" charset="0"/>
              <a:buChar char="•"/>
            </a:pPr>
            <a:r>
              <a:rPr lang="en-IN" dirty="0" smtClean="0"/>
              <a:t>Over weight</a:t>
            </a:r>
          </a:p>
          <a:p>
            <a:pPr>
              <a:buFont typeface="Arial" pitchFamily="34" charset="0"/>
              <a:buChar char="•"/>
            </a:pPr>
            <a:r>
              <a:rPr lang="en-IN" dirty="0" smtClean="0"/>
              <a:t>Age 45 or older</a:t>
            </a:r>
          </a:p>
          <a:p>
            <a:pPr>
              <a:buFont typeface="Arial" pitchFamily="34" charset="0"/>
              <a:buChar char="•"/>
            </a:pPr>
            <a:r>
              <a:rPr lang="en-IN" dirty="0" smtClean="0"/>
              <a:t>Physically aren’t active</a:t>
            </a:r>
          </a:p>
          <a:p>
            <a:pPr>
              <a:buFont typeface="Arial" pitchFamily="34" charset="0"/>
              <a:buChar char="•"/>
            </a:pPr>
            <a:r>
              <a:rPr lang="en-IN" dirty="0" smtClean="0"/>
              <a:t>Have had a gestational diabetes</a:t>
            </a:r>
            <a:endParaRPr lang="en-US" dirty="0"/>
          </a:p>
        </p:txBody>
      </p:sp>
      <p:sp>
        <p:nvSpPr>
          <p:cNvPr id="3" name="Title 2"/>
          <p:cNvSpPr>
            <a:spLocks noGrp="1"/>
          </p:cNvSpPr>
          <p:nvPr>
            <p:ph type="title"/>
          </p:nvPr>
        </p:nvSpPr>
        <p:spPr/>
        <p:txBody>
          <a:bodyPr/>
          <a:lstStyle/>
          <a:p>
            <a:r>
              <a:rPr lang="en-IN" dirty="0" smtClean="0"/>
              <a:t>RISK FACTORS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itchFamily="34" charset="0"/>
              <a:buChar char="•"/>
            </a:pPr>
            <a:r>
              <a:rPr lang="en-IN" dirty="0" smtClean="0"/>
              <a:t>Have high blood pressure</a:t>
            </a:r>
            <a:r>
              <a:rPr lang="en-IN" dirty="0" smtClean="0"/>
              <a:t>, high </a:t>
            </a:r>
            <a:r>
              <a:rPr lang="en-IN" dirty="0" smtClean="0"/>
              <a:t>cholestrol or high triglycerides</a:t>
            </a:r>
          </a:p>
          <a:p>
            <a:pPr>
              <a:buFont typeface="Arial" pitchFamily="34" charset="0"/>
              <a:buChar cha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TotalTime>
  <Words>486</Words>
  <Application>Microsoft Office PowerPoint</Application>
  <PresentationFormat>On-screen Show (4:3)</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Slide 1</vt:lpstr>
      <vt:lpstr>DITETICS</vt:lpstr>
      <vt:lpstr>TYPES OF DIABETES </vt:lpstr>
      <vt:lpstr>TYPE 1 DIABETES</vt:lpstr>
      <vt:lpstr>TYPE 2 DIABETES</vt:lpstr>
      <vt:lpstr>SYMPTOMS OF DIABETES</vt:lpstr>
      <vt:lpstr>CAUSES OF DIABETES</vt:lpstr>
      <vt:lpstr>RISK FACTORS</vt:lpstr>
      <vt:lpstr>Slide 9</vt:lpstr>
      <vt:lpstr>GESTATIONAL DIABETES</vt:lpstr>
      <vt:lpstr>COMPLICATIONS</vt:lpstr>
      <vt:lpstr>Slide 12</vt:lpstr>
      <vt:lpstr>TREATMENT</vt:lpstr>
      <vt:lpstr>TYPES OF DRUGS</vt:lpstr>
      <vt:lpstr>Diabetes and diet</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DITETICS</dc:title>
  <dc:creator>ELCOT</dc:creator>
  <cp:lastModifiedBy>ELCOT</cp:lastModifiedBy>
  <cp:revision>12</cp:revision>
  <dcterms:created xsi:type="dcterms:W3CDTF">2020-06-23T14:24:19Z</dcterms:created>
  <dcterms:modified xsi:type="dcterms:W3CDTF">2020-06-27T16:59:08Z</dcterms:modified>
</cp:coreProperties>
</file>