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D4BA78-21D9-470D-9845-F57BEF97B82B}" type="datetimeFigureOut">
              <a:rPr lang="en-US" smtClean="0"/>
              <a:pPr/>
              <a:t>6/27/2020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5C8533-D8F5-4F20-BEAA-FDE84F161E2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5C8533-D8F5-4F20-BEAA-FDE84F161E2A}"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7DA5A40-0478-4BE8-B308-932197842BAE}" type="datetimeFigureOut">
              <a:rPr lang="en-US" smtClean="0"/>
              <a:pPr/>
              <a:t>6/27/2020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827A41F-88D9-4296-AA01-7E28245E345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DA5A40-0478-4BE8-B308-932197842BAE}" type="datetimeFigureOut">
              <a:rPr lang="en-US" smtClean="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7A41F-88D9-4296-AA01-7E28245E345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DA5A40-0478-4BE8-B308-932197842BAE}" type="datetimeFigureOut">
              <a:rPr lang="en-US" smtClean="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7A41F-88D9-4296-AA01-7E28245E345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DA5A40-0478-4BE8-B308-932197842BAE}" type="datetimeFigureOut">
              <a:rPr lang="en-US" smtClean="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7A41F-88D9-4296-AA01-7E28245E345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7DA5A40-0478-4BE8-B308-932197842BAE}" type="datetimeFigureOut">
              <a:rPr lang="en-US" smtClean="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7A41F-88D9-4296-AA01-7E28245E345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7DA5A40-0478-4BE8-B308-932197842BAE}" type="datetimeFigureOut">
              <a:rPr lang="en-US" smtClean="0"/>
              <a:pPr/>
              <a:t>6/27/2020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7A41F-88D9-4296-AA01-7E28245E345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7DA5A40-0478-4BE8-B308-932197842BAE}" type="datetimeFigureOut">
              <a:rPr lang="en-US" smtClean="0"/>
              <a:pPr/>
              <a:t>6/27/2020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27A41F-88D9-4296-AA01-7E28245E345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7DA5A40-0478-4BE8-B308-932197842BAE}" type="datetimeFigureOut">
              <a:rPr lang="en-US" smtClean="0"/>
              <a:pPr/>
              <a:t>6/27/2020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27A41F-88D9-4296-AA01-7E28245E345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A5A40-0478-4BE8-B308-932197842BAE}" type="datetimeFigureOut">
              <a:rPr lang="en-US" smtClean="0"/>
              <a:pPr/>
              <a:t>6/27/2020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27A41F-88D9-4296-AA01-7E28245E345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7DA5A40-0478-4BE8-B308-932197842BAE}" type="datetimeFigureOut">
              <a:rPr lang="en-US" smtClean="0"/>
              <a:pPr/>
              <a:t>6/27/2020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7A41F-88D9-4296-AA01-7E28245E345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7DA5A40-0478-4BE8-B308-932197842BAE}" type="datetimeFigureOut">
              <a:rPr lang="en-US" smtClean="0"/>
              <a:pPr/>
              <a:t>6/27/2020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827A41F-88D9-4296-AA01-7E28245E3451}"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7DA5A40-0478-4BE8-B308-932197842BAE}" type="datetimeFigureOut">
              <a:rPr lang="en-US" smtClean="0"/>
              <a:pPr/>
              <a:t>6/27/2020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27A41F-88D9-4296-AA01-7E28245E3451}"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22030" y="1371600"/>
            <a:ext cx="8112370" cy="1828800"/>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100" b="1" i="0" u="none" strike="noStrike" kern="1200" cap="none" spc="0" normalizeH="0" baseline="0" noProof="0" dirty="0" smtClean="0">
                <a:ln>
                  <a:noFill/>
                </a:ln>
                <a:solidFill>
                  <a:srgbClr val="002060"/>
                </a:solidFill>
                <a:effectLst>
                  <a:outerShdw blurRad="31750" dist="25400" dir="5400000" algn="tl" rotWithShape="0">
                    <a:srgbClr val="000000">
                      <a:alpha val="25000"/>
                    </a:srgbClr>
                  </a:outerShdw>
                </a:effectLst>
                <a:uLnTx/>
                <a:uFillTx/>
                <a:latin typeface="Algerian" pitchFamily="82" charset="0"/>
                <a:ea typeface="+mj-ea"/>
                <a:cs typeface="+mj-cs"/>
              </a:rPr>
              <a:t>DEPARTMENT OF NUTRITION AND DIETETICS</a:t>
            </a:r>
            <a:endParaRPr kumimoji="0" lang="en-US" sz="4100" b="1" i="0" u="none" strike="noStrike" kern="1200" cap="none" spc="0" normalizeH="0" baseline="0" noProof="0" dirty="0">
              <a:ln>
                <a:noFill/>
              </a:ln>
              <a:solidFill>
                <a:srgbClr val="002060"/>
              </a:solidFill>
              <a:effectLst>
                <a:outerShdw blurRad="31750" dist="25400" dir="5400000" algn="tl" rotWithShape="0">
                  <a:srgbClr val="000000">
                    <a:alpha val="25000"/>
                  </a:srgbClr>
                </a:outerShdw>
              </a:effectLst>
              <a:uLnTx/>
              <a:uFillTx/>
              <a:latin typeface="Algerian" pitchFamily="82" charset="0"/>
              <a:ea typeface="+mj-ea"/>
              <a:cs typeface="+mj-cs"/>
            </a:endParaRPr>
          </a:p>
        </p:txBody>
      </p:sp>
      <p:sp>
        <p:nvSpPr>
          <p:cNvPr id="3" name="Subtitle 2"/>
          <p:cNvSpPr txBox="1">
            <a:spLocks/>
          </p:cNvSpPr>
          <p:nvPr/>
        </p:nvSpPr>
        <p:spPr>
          <a:xfrm>
            <a:off x="642910" y="3331698"/>
            <a:ext cx="8107060" cy="1752600"/>
          </a:xfrm>
          <a:prstGeom prst="rect">
            <a:avLst/>
          </a:prstGeom>
        </p:spPr>
        <p:txBody>
          <a:bodyPr>
            <a:normAutofit/>
          </a:bodyPr>
          <a:lstStyle/>
          <a:p>
            <a:pPr marL="365760" marR="0" lvl="0" indent="-256032" algn="ctr" defTabSz="914400" rtl="0" eaLnBrk="1" fontAlgn="auto" latinLnBrk="0" hangingPunct="1">
              <a:lnSpc>
                <a:spcPct val="100000"/>
              </a:lnSpc>
              <a:spcBef>
                <a:spcPts val="400"/>
              </a:spcBef>
              <a:spcAft>
                <a:spcPts val="0"/>
              </a:spcAft>
              <a:buClr>
                <a:schemeClr val="accent1"/>
              </a:buClr>
              <a:buSzPct val="68000"/>
              <a:tabLst/>
              <a:defRPr/>
            </a:pPr>
            <a:r>
              <a:rPr kumimoji="0" lang="en-IN" sz="2700" b="1" i="0" u="none" strike="noStrike" kern="1200" cap="none" spc="0" normalizeH="0" baseline="0" noProof="0" dirty="0" smtClean="0">
                <a:ln>
                  <a:noFill/>
                </a:ln>
                <a:solidFill>
                  <a:schemeClr val="tx1"/>
                </a:solidFill>
                <a:effectLst/>
                <a:uLnTx/>
                <a:uFillTx/>
                <a:latin typeface="Bahnschrift Condensed" pitchFamily="34" charset="0"/>
              </a:rPr>
              <a:t>MANAGEMENT AND </a:t>
            </a:r>
            <a:r>
              <a:rPr kumimoji="0" lang="en-IN" sz="2700" b="1" i="0" u="none" strike="noStrike" kern="1200" cap="none" spc="0" normalizeH="0" noProof="0" dirty="0" smtClean="0">
                <a:ln>
                  <a:noFill/>
                </a:ln>
                <a:solidFill>
                  <a:schemeClr val="tx1"/>
                </a:solidFill>
                <a:effectLst/>
                <a:uLnTx/>
                <a:uFillTx/>
                <a:latin typeface="Bahnschrift Condensed" pitchFamily="34" charset="0"/>
              </a:rPr>
              <a:t> </a:t>
            </a:r>
            <a:r>
              <a:rPr kumimoji="0" lang="en-IN" sz="2700" b="1" i="0" u="none" strike="noStrike" kern="1200" cap="none" spc="0" normalizeH="0" baseline="0" noProof="0" dirty="0" smtClean="0">
                <a:ln>
                  <a:noFill/>
                </a:ln>
                <a:solidFill>
                  <a:schemeClr val="tx1"/>
                </a:solidFill>
                <a:effectLst/>
                <a:uLnTx/>
                <a:uFillTx/>
                <a:latin typeface="Bahnschrift Condensed" pitchFamily="34" charset="0"/>
              </a:rPr>
              <a:t>ACCOUNTING IN HOSPITALITY INDUSTRY</a:t>
            </a:r>
            <a:endParaRPr kumimoji="0" lang="en-IN" sz="2700" b="1" i="0" u="none" strike="noStrike" kern="1200" cap="none" spc="0" normalizeH="0" baseline="0" noProof="0" dirty="0" smtClean="0">
              <a:ln>
                <a:noFill/>
              </a:ln>
              <a:solidFill>
                <a:schemeClr val="tx1"/>
              </a:solidFill>
              <a:effectLst/>
              <a:uLnTx/>
              <a:uFillTx/>
              <a:latin typeface="Bahnschrift Condensed" pitchFamily="34" charset="0"/>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tabLst/>
              <a:defRPr/>
            </a:pPr>
            <a:r>
              <a:rPr kumimoji="0" lang="en-IN" sz="2700" b="1" i="0" u="none" strike="noStrike" kern="1200" cap="none" spc="0" normalizeH="0" baseline="0" noProof="0" dirty="0" smtClean="0">
                <a:ln>
                  <a:noFill/>
                </a:ln>
                <a:solidFill>
                  <a:schemeClr val="tx1"/>
                </a:solidFill>
                <a:effectLst/>
                <a:uLnTx/>
                <a:uFillTx/>
                <a:latin typeface="Bahnschrift Condensed" pitchFamily="34" charset="0"/>
              </a:rPr>
              <a:t>II </a:t>
            </a:r>
            <a:r>
              <a:rPr kumimoji="0" lang="en-IN" sz="2700" b="1" i="0" u="none" strike="noStrike" kern="1200" cap="none" spc="0" normalizeH="0" baseline="0" noProof="0" dirty="0" err="1" smtClean="0">
                <a:ln>
                  <a:noFill/>
                </a:ln>
                <a:solidFill>
                  <a:schemeClr val="tx1"/>
                </a:solidFill>
                <a:effectLst/>
                <a:uLnTx/>
                <a:uFillTx/>
                <a:latin typeface="Bahnschrift Condensed" pitchFamily="34" charset="0"/>
              </a:rPr>
              <a:t>M.Sc</a:t>
            </a:r>
            <a:r>
              <a:rPr kumimoji="0" lang="en-IN" sz="2700" b="1" i="0" u="none" strike="noStrike" kern="1200" cap="none" spc="0" normalizeH="0" baseline="0" noProof="0" dirty="0" smtClean="0">
                <a:ln>
                  <a:noFill/>
                </a:ln>
                <a:solidFill>
                  <a:schemeClr val="tx1"/>
                </a:solidFill>
                <a:effectLst/>
                <a:uLnTx/>
                <a:uFillTx/>
                <a:latin typeface="Bahnschrift Condensed" pitchFamily="34" charset="0"/>
              </a:rPr>
              <a:t> FOOD SERVICE MANAGEMENT AND DIETETICS</a:t>
            </a:r>
          </a:p>
          <a:p>
            <a:pPr marL="365760" marR="0" lvl="0" indent="-256032" algn="ctr" defTabSz="914400" rtl="0" eaLnBrk="1" fontAlgn="auto" latinLnBrk="0" hangingPunct="1">
              <a:lnSpc>
                <a:spcPct val="100000"/>
              </a:lnSpc>
              <a:spcBef>
                <a:spcPts val="400"/>
              </a:spcBef>
              <a:spcAft>
                <a:spcPts val="0"/>
              </a:spcAft>
              <a:buClr>
                <a:schemeClr val="accent1"/>
              </a:buClr>
              <a:buSzPct val="68000"/>
              <a:tabLst/>
              <a:defRPr/>
            </a:pPr>
            <a:r>
              <a:rPr kumimoji="0" lang="en-IN" sz="2700" b="1" i="0" u="none" strike="noStrike" kern="1200" cap="none" spc="0" normalizeH="0" baseline="0" noProof="0" dirty="0" smtClean="0">
                <a:ln>
                  <a:noFill/>
                </a:ln>
                <a:solidFill>
                  <a:schemeClr val="tx1"/>
                </a:solidFill>
                <a:effectLst/>
                <a:uLnTx/>
                <a:uFillTx/>
                <a:latin typeface="Bahnschrift Condensed" pitchFamily="34" charset="0"/>
              </a:rPr>
              <a:t>SUBJECT INCHARGE: </a:t>
            </a:r>
            <a:r>
              <a:rPr kumimoji="0" lang="en-IN" sz="2700" b="1" i="0" u="none" strike="noStrike" kern="1200" cap="none" spc="0" normalizeH="0" baseline="0" noProof="0" dirty="0" smtClean="0">
                <a:ln>
                  <a:noFill/>
                </a:ln>
                <a:solidFill>
                  <a:schemeClr val="tx1"/>
                </a:solidFill>
                <a:effectLst/>
                <a:uLnTx/>
                <a:uFillTx/>
                <a:latin typeface="Bahnschrift Condensed" pitchFamily="34" charset="0"/>
              </a:rPr>
              <a:t>G.K.GOMATHI</a:t>
            </a:r>
            <a:endParaRPr kumimoji="0" lang="en-US" sz="2700" b="1" i="0" u="none" strike="noStrike" kern="1200" cap="none" spc="0" normalizeH="0" baseline="0" noProof="0" dirty="0">
              <a:ln>
                <a:noFill/>
              </a:ln>
              <a:solidFill>
                <a:schemeClr val="tx1"/>
              </a:solidFill>
              <a:effectLst/>
              <a:uLnTx/>
              <a:uFillTx/>
              <a:latin typeface="Bahnschrift Condensed"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FOOD PRODUCTION CONTROL</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chemeClr val="accent2"/>
                </a:solidFill>
                <a:latin typeface="Times New Roman" pitchFamily="18" charset="0"/>
                <a:cs typeface="Times New Roman" pitchFamily="18" charset="0"/>
              </a:rPr>
              <a:t>PORTIONS:</a:t>
            </a:r>
          </a:p>
          <a:p>
            <a:pPr>
              <a:buFont typeface="Wingdings" pitchFamily="2" charset="2"/>
              <a:buChar char="Ø"/>
            </a:pPr>
            <a:r>
              <a:rPr lang="en-US" dirty="0" smtClean="0"/>
              <a:t>      </a:t>
            </a:r>
            <a:r>
              <a:rPr lang="en-US" dirty="0" smtClean="0">
                <a:latin typeface="Times New Roman" pitchFamily="18" charset="0"/>
                <a:cs typeface="Times New Roman" pitchFamily="18" charset="0"/>
              </a:rPr>
              <a:t>Ingredients</a:t>
            </a:r>
          </a:p>
          <a:p>
            <a:pPr>
              <a:buFont typeface="Wingdings" pitchFamily="2" charset="2"/>
              <a:buChar char="Ø"/>
            </a:pPr>
            <a:r>
              <a:rPr lang="en-US" dirty="0" smtClean="0">
                <a:latin typeface="Times New Roman" pitchFamily="18" charset="0"/>
                <a:cs typeface="Times New Roman" pitchFamily="18" charset="0"/>
              </a:rPr>
              <a:t>      proportions of ingredients</a:t>
            </a:r>
          </a:p>
          <a:p>
            <a:pPr>
              <a:buFont typeface="Wingdings" pitchFamily="2" charset="2"/>
              <a:buChar char="Ø"/>
            </a:pPr>
            <a:r>
              <a:rPr lang="en-US" dirty="0" smtClean="0">
                <a:latin typeface="Times New Roman" pitchFamily="18" charset="0"/>
                <a:cs typeface="Times New Roman" pitchFamily="18" charset="0"/>
              </a:rPr>
              <a:t>      production methods </a:t>
            </a:r>
          </a:p>
          <a:p>
            <a:pPr>
              <a:buFont typeface="Wingdings" pitchFamily="2" charset="2"/>
              <a:buChar char="Ø"/>
            </a:pPr>
            <a:r>
              <a:rPr lang="en-US" dirty="0" smtClean="0">
                <a:latin typeface="Times New Roman" pitchFamily="18" charset="0"/>
                <a:cs typeface="Times New Roman" pitchFamily="18" charset="0"/>
              </a:rPr>
              <a:t>      quantity</a:t>
            </a:r>
          </a:p>
          <a:p>
            <a:pPr>
              <a:buFont typeface="Wingdings" pitchFamily="2" charset="2"/>
              <a:buChar char="Ø"/>
            </a:pPr>
            <a:r>
              <a:rPr lang="en-US" dirty="0" smtClean="0">
                <a:latin typeface="Times New Roman" pitchFamily="18" charset="0"/>
                <a:cs typeface="Times New Roman" pitchFamily="18" charset="0"/>
              </a:rPr>
              <a:t>       standard portion size</a:t>
            </a:r>
          </a:p>
          <a:p>
            <a:pPr>
              <a:buFont typeface="Wingdings" pitchFamily="2" charset="2"/>
              <a:buChar char="Ø"/>
            </a:pPr>
            <a:r>
              <a:rPr lang="en-US" dirty="0" smtClean="0">
                <a:latin typeface="Times New Roman" pitchFamily="18" charset="0"/>
                <a:cs typeface="Times New Roman" pitchFamily="18" charset="0"/>
              </a:rPr>
              <a:t>       standard recipe</a:t>
            </a:r>
          </a:p>
          <a:p>
            <a:pPr>
              <a:buFont typeface="Wingdings" pitchFamily="2" charset="2"/>
              <a:buChar char="Ø"/>
            </a:pPr>
            <a:r>
              <a:rPr lang="en-US" dirty="0" smtClean="0">
                <a:latin typeface="Times New Roman" pitchFamily="18" charset="0"/>
                <a:cs typeface="Times New Roman" pitchFamily="18" charset="0"/>
              </a:rPr>
              <a:t>       standard portion cost</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solidFill>
                  <a:schemeClr val="accent2"/>
                </a:solidFill>
                <a:latin typeface="Times New Roman" pitchFamily="18" charset="0"/>
                <a:cs typeface="Times New Roman" pitchFamily="18" charset="0"/>
              </a:rPr>
              <a:t>OPTIMIZING NUMBER OF SALES:</a:t>
            </a:r>
          </a:p>
          <a:p>
            <a:pPr>
              <a:buNone/>
            </a:pPr>
            <a:r>
              <a:rPr lang="en-US" dirty="0" smtClean="0"/>
              <a:t>        </a:t>
            </a:r>
            <a:r>
              <a:rPr lang="en-US" dirty="0" smtClean="0">
                <a:latin typeface="Times New Roman" pitchFamily="18" charset="0"/>
                <a:cs typeface="Times New Roman" pitchFamily="18" charset="0"/>
              </a:rPr>
              <a:t>Location</a:t>
            </a:r>
          </a:p>
          <a:p>
            <a:pPr>
              <a:buNone/>
            </a:pPr>
            <a:r>
              <a:rPr lang="en-US" dirty="0" smtClean="0">
                <a:latin typeface="Times New Roman" pitchFamily="18" charset="0"/>
                <a:cs typeface="Times New Roman" pitchFamily="18" charset="0"/>
              </a:rPr>
              <a:t>        menu item</a:t>
            </a:r>
          </a:p>
          <a:p>
            <a:pPr>
              <a:buNone/>
            </a:pPr>
            <a:r>
              <a:rPr lang="en-US" dirty="0" smtClean="0">
                <a:latin typeface="Times New Roman" pitchFamily="18" charset="0"/>
                <a:cs typeface="Times New Roman" pitchFamily="18" charset="0"/>
              </a:rPr>
              <a:t>        price acceptability</a:t>
            </a:r>
          </a:p>
          <a:p>
            <a:pPr>
              <a:buNone/>
            </a:pPr>
            <a:r>
              <a:rPr lang="en-US" dirty="0" smtClean="0">
                <a:latin typeface="Times New Roman" pitchFamily="18" charset="0"/>
                <a:cs typeface="Times New Roman" pitchFamily="18" charset="0"/>
              </a:rPr>
              <a:t>        lighiting</a:t>
            </a:r>
          </a:p>
          <a:p>
            <a:pPr>
              <a:buNone/>
            </a:pPr>
            <a:r>
              <a:rPr lang="en-US" dirty="0" smtClean="0">
                <a:latin typeface="Times New Roman" pitchFamily="18" charset="0"/>
                <a:cs typeface="Times New Roman" pitchFamily="18" charset="0"/>
              </a:rPr>
              <a:t>        portion sizes</a:t>
            </a:r>
          </a:p>
          <a:p>
            <a:pPr>
              <a:buNone/>
            </a:pPr>
            <a:r>
              <a:rPr lang="en-US" dirty="0" smtClean="0">
                <a:latin typeface="Times New Roman" pitchFamily="18" charset="0"/>
                <a:cs typeface="Times New Roman" pitchFamily="18" charset="0"/>
              </a:rPr>
              <a:t>        product quality</a:t>
            </a:r>
          </a:p>
          <a:p>
            <a:pPr>
              <a:buNone/>
            </a:pPr>
            <a:r>
              <a:rPr lang="en-US" dirty="0" smtClean="0">
                <a:latin typeface="Times New Roman" pitchFamily="18" charset="0"/>
                <a:cs typeface="Times New Roman" pitchFamily="18" charset="0"/>
              </a:rPr>
              <a:t>        service standards</a:t>
            </a:r>
          </a:p>
          <a:p>
            <a:pPr>
              <a:buNone/>
            </a:pPr>
            <a:r>
              <a:rPr lang="en-US" dirty="0" smtClean="0">
                <a:latin typeface="Times New Roman" pitchFamily="18" charset="0"/>
                <a:cs typeface="Times New Roman" pitchFamily="18" charset="0"/>
              </a:rPr>
              <a:t>        menu diversity</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MAXIMIZING PROFIT</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chemeClr val="accent2"/>
                </a:solidFill>
                <a:latin typeface="Times New Roman" pitchFamily="18" charset="0"/>
                <a:cs typeface="Times New Roman" pitchFamily="18" charset="0"/>
              </a:rPr>
              <a:t>THE MENU:</a:t>
            </a:r>
          </a:p>
          <a:p>
            <a:pPr>
              <a:buNone/>
            </a:pPr>
            <a:r>
              <a:rPr lang="en-US" dirty="0" smtClean="0">
                <a:latin typeface="Times New Roman" pitchFamily="18" charset="0"/>
                <a:cs typeface="Times New Roman" pitchFamily="18" charset="0"/>
              </a:rPr>
              <a:t>       Layout and design</a:t>
            </a:r>
          </a:p>
          <a:p>
            <a:pPr>
              <a:buNone/>
            </a:pPr>
            <a:r>
              <a:rPr lang="en-US" dirty="0" smtClean="0">
                <a:latin typeface="Times New Roman" pitchFamily="18" charset="0"/>
                <a:cs typeface="Times New Roman" pitchFamily="18" charset="0"/>
              </a:rPr>
              <a:t>       variety</a:t>
            </a:r>
          </a:p>
          <a:p>
            <a:pPr>
              <a:buNone/>
            </a:pPr>
            <a:r>
              <a:rPr lang="en-US" dirty="0" smtClean="0">
                <a:latin typeface="Times New Roman" pitchFamily="18" charset="0"/>
                <a:cs typeface="Times New Roman" pitchFamily="18" charset="0"/>
              </a:rPr>
              <a:t>       item arrangement and location</a:t>
            </a:r>
          </a:p>
          <a:p>
            <a:pPr>
              <a:buNone/>
            </a:pPr>
            <a:r>
              <a:rPr lang="en-US" dirty="0" smtClean="0">
                <a:latin typeface="Times New Roman" pitchFamily="18" charset="0"/>
                <a:cs typeface="Times New Roman" pitchFamily="18" charset="0"/>
              </a:rPr>
              <a:t>       descriptive language</a:t>
            </a:r>
          </a:p>
          <a:p>
            <a:pPr>
              <a:buNone/>
            </a:pPr>
            <a:r>
              <a:rPr lang="en-US" dirty="0" smtClean="0">
                <a:latin typeface="Times New Roman" pitchFamily="18" charset="0"/>
                <a:cs typeface="Times New Roman" pitchFamily="18" charset="0"/>
              </a:rPr>
              <a:t>       kitchen personnel and equipment</a:t>
            </a:r>
          </a:p>
          <a:p>
            <a:r>
              <a:rPr lang="en-US" dirty="0" smtClean="0">
                <a:solidFill>
                  <a:schemeClr val="accent2"/>
                </a:solidFill>
                <a:latin typeface="Times New Roman" pitchFamily="18" charset="0"/>
                <a:cs typeface="Times New Roman" pitchFamily="18" charset="0"/>
              </a:rPr>
              <a:t>SALES TECHNIQUES:</a:t>
            </a:r>
          </a:p>
          <a:p>
            <a:pPr>
              <a:buNone/>
            </a:pPr>
            <a:r>
              <a:rPr lang="en-US" dirty="0" smtClean="0">
                <a:latin typeface="Times New Roman" pitchFamily="18" charset="0"/>
                <a:cs typeface="Times New Roman" pitchFamily="18" charset="0"/>
              </a:rPr>
              <a:t>        Up-selling </a:t>
            </a:r>
          </a:p>
          <a:p>
            <a:pPr>
              <a:buNone/>
            </a:pPr>
            <a:r>
              <a:rPr lang="en-US" dirty="0" smtClean="0">
                <a:latin typeface="Times New Roman" pitchFamily="18" charset="0"/>
                <a:cs typeface="Times New Roman" pitchFamily="18" charset="0"/>
              </a:rPr>
              <a:t>        menu knowledge</a:t>
            </a: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BEVERAGE PRODUCTION CONTROL</a:t>
            </a:r>
            <a:r>
              <a:rPr lang="en-US" dirty="0" smtClean="0"/>
              <a:t>:</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To ensure that all drinks are prepared accordingly to managements specifications.</a:t>
            </a:r>
          </a:p>
          <a:p>
            <a:r>
              <a:rPr lang="en-US" dirty="0" smtClean="0">
                <a:latin typeface="Times New Roman" pitchFamily="18" charset="0"/>
                <a:cs typeface="Times New Roman" pitchFamily="18" charset="0"/>
              </a:rPr>
              <a:t>To guard against excessive costs that can develop in the production process</a:t>
            </a:r>
            <a:r>
              <a:rPr lang="en-US" dirty="0" smtClean="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latin typeface="Times New Roman" pitchFamily="18" charset="0"/>
                <a:cs typeface="Times New Roman" pitchFamily="18" charset="0"/>
              </a:rPr>
              <a:t>ESTABLISHING STANDARDS AND STANDARD PROCEDURES FOR PRODUCTION</a:t>
            </a:r>
            <a:r>
              <a:rPr lang="en-US" dirty="0" smtClean="0"/>
              <a:t>:</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Standard must be established for the:</a:t>
            </a:r>
          </a:p>
          <a:p>
            <a:pPr>
              <a:buFont typeface="Wingdings" pitchFamily="2" charset="2"/>
              <a:buChar char="Ø"/>
            </a:pPr>
            <a:r>
              <a:rPr lang="en-US" dirty="0" smtClean="0">
                <a:latin typeface="Times New Roman" pitchFamily="18" charset="0"/>
                <a:cs typeface="Times New Roman" pitchFamily="18" charset="0"/>
              </a:rPr>
              <a:t>     quantity of the ingredients used </a:t>
            </a:r>
          </a:p>
          <a:p>
            <a:pPr>
              <a:buFont typeface="Wingdings" pitchFamily="2" charset="2"/>
              <a:buChar char="Ø"/>
            </a:pPr>
            <a:r>
              <a:rPr lang="en-US" dirty="0" smtClean="0">
                <a:latin typeface="Times New Roman" pitchFamily="18" charset="0"/>
                <a:cs typeface="Times New Roman" pitchFamily="18" charset="0"/>
              </a:rPr>
              <a:t>     proportion of the ingredients used </a:t>
            </a:r>
          </a:p>
          <a:p>
            <a:pPr>
              <a:buFont typeface="Wingdings" pitchFamily="2" charset="2"/>
              <a:buChar char="Ø"/>
            </a:pPr>
            <a:r>
              <a:rPr lang="en-US" dirty="0" smtClean="0">
                <a:latin typeface="Times New Roman" pitchFamily="18" charset="0"/>
                <a:cs typeface="Times New Roman" pitchFamily="18" charset="0"/>
              </a:rPr>
              <a:t>     drink sizes</a:t>
            </a:r>
          </a:p>
          <a:p>
            <a:pPr>
              <a:buFont typeface="Arial" pitchFamily="34" charset="0"/>
              <a:buChar char="•"/>
            </a:pPr>
            <a:r>
              <a:rPr lang="en-US" dirty="0" smtClean="0">
                <a:latin typeface="Times New Roman" pitchFamily="18" charset="0"/>
                <a:cs typeface="Times New Roman" pitchFamily="18" charset="0"/>
              </a:rPr>
              <a:t>To have some reasonable assurance that a drink will meet expectations each time it is ordered</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CONTROLLING REVENUE</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chemeClr val="accent2"/>
                </a:solidFill>
                <a:latin typeface="Times New Roman" pitchFamily="18" charset="0"/>
                <a:cs typeface="Times New Roman" pitchFamily="18" charset="0"/>
              </a:rPr>
              <a:t>POSSIBLE CONTROL OF PROBLEMS:</a:t>
            </a:r>
          </a:p>
          <a:p>
            <a:pPr>
              <a:buFont typeface="Wingdings" pitchFamily="2" charset="2"/>
              <a:buChar char="Ø"/>
            </a:pPr>
            <a:r>
              <a:rPr lang="en-US" dirty="0" smtClean="0">
                <a:latin typeface="Times New Roman" pitchFamily="18" charset="0"/>
                <a:cs typeface="Times New Roman" pitchFamily="18" charset="0"/>
              </a:rPr>
              <a:t>Working  with the cash drawer open</a:t>
            </a:r>
          </a:p>
          <a:p>
            <a:pPr>
              <a:buFont typeface="Wingdings" pitchFamily="2" charset="2"/>
              <a:buChar char="Ø"/>
            </a:pPr>
            <a:r>
              <a:rPr lang="en-US" dirty="0" smtClean="0">
                <a:latin typeface="Times New Roman" pitchFamily="18" charset="0"/>
                <a:cs typeface="Times New Roman" pitchFamily="18" charset="0"/>
              </a:rPr>
              <a:t>Under-ringing sales</a:t>
            </a:r>
          </a:p>
          <a:p>
            <a:pPr>
              <a:buFont typeface="Wingdings" pitchFamily="2" charset="2"/>
              <a:buChar char="Ø"/>
            </a:pPr>
            <a:r>
              <a:rPr lang="en-US" dirty="0" smtClean="0">
                <a:latin typeface="Times New Roman" pitchFamily="18" charset="0"/>
                <a:cs typeface="Times New Roman" pitchFamily="18" charset="0"/>
              </a:rPr>
              <a:t>Overcharging customer</a:t>
            </a:r>
          </a:p>
          <a:p>
            <a:pPr>
              <a:buFont typeface="Wingdings" pitchFamily="2" charset="2"/>
              <a:buChar char="Ø"/>
            </a:pPr>
            <a:r>
              <a:rPr lang="en-US" dirty="0" smtClean="0">
                <a:latin typeface="Times New Roman" pitchFamily="18" charset="0"/>
                <a:cs typeface="Times New Roman" pitchFamily="18" charset="0"/>
              </a:rPr>
              <a:t>Undercharging customer</a:t>
            </a:r>
          </a:p>
          <a:p>
            <a:pPr>
              <a:buFont typeface="Wingdings" pitchFamily="2" charset="2"/>
              <a:buChar char="Ø"/>
            </a:pPr>
            <a:r>
              <a:rPr lang="en-US" dirty="0" smtClean="0">
                <a:latin typeface="Times New Roman" pitchFamily="18" charset="0"/>
                <a:cs typeface="Times New Roman" pitchFamily="18" charset="0"/>
              </a:rPr>
              <a:t>Over pouring</a:t>
            </a:r>
          </a:p>
          <a:p>
            <a:pPr>
              <a:buFont typeface="Wingdings" pitchFamily="2" charset="2"/>
              <a:buChar char="Ø"/>
            </a:pPr>
            <a:r>
              <a:rPr lang="en-US" dirty="0" smtClean="0">
                <a:latin typeface="Times New Roman" pitchFamily="18" charset="0"/>
                <a:cs typeface="Times New Roman" pitchFamily="18" charset="0"/>
              </a:rPr>
              <a:t>Under pouring</a:t>
            </a:r>
          </a:p>
          <a:p>
            <a:pPr>
              <a:buFont typeface="Wingdings" pitchFamily="2" charset="2"/>
              <a:buChar char="Ø"/>
            </a:pPr>
            <a:r>
              <a:rPr lang="en-US" dirty="0" smtClean="0">
                <a:latin typeface="Times New Roman" pitchFamily="18" charset="0"/>
                <a:cs typeface="Times New Roman" pitchFamily="18" charset="0"/>
              </a:rPr>
              <a:t>Drinking on the job</a:t>
            </a: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BEVERAGE SALES MONITORING</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chemeClr val="accent2"/>
                </a:solidFill>
                <a:latin typeface="Times New Roman" pitchFamily="18" charset="0"/>
                <a:cs typeface="Times New Roman" pitchFamily="18" charset="0"/>
              </a:rPr>
              <a:t>THE COST APPROACH:</a:t>
            </a:r>
          </a:p>
          <a:p>
            <a:pPr>
              <a:buFont typeface="Wingdings" pitchFamily="2" charset="2"/>
              <a:buChar char="Ø"/>
            </a:pPr>
            <a:r>
              <a:rPr lang="en-US" dirty="0" smtClean="0">
                <a:latin typeface="Times New Roman" pitchFamily="18" charset="0"/>
                <a:cs typeface="Times New Roman" pitchFamily="18" charset="0"/>
              </a:rPr>
              <a:t> Cost percentage methods</a:t>
            </a:r>
          </a:p>
          <a:p>
            <a:pPr>
              <a:buFont typeface="Wingdings" pitchFamily="2" charset="2"/>
              <a:buChar char="Ø"/>
            </a:pPr>
            <a:r>
              <a:rPr lang="en-US" dirty="0" smtClean="0">
                <a:latin typeface="Times New Roman" pitchFamily="18" charset="0"/>
                <a:cs typeface="Times New Roman" pitchFamily="18" charset="0"/>
              </a:rPr>
              <a:t>Monthly calculation</a:t>
            </a:r>
          </a:p>
          <a:p>
            <a:pPr>
              <a:buFont typeface="Wingdings" pitchFamily="2" charset="2"/>
              <a:buChar char="Ø"/>
            </a:pPr>
            <a:r>
              <a:rPr lang="en-US" dirty="0" smtClean="0">
                <a:latin typeface="Times New Roman" pitchFamily="18" charset="0"/>
                <a:cs typeface="Times New Roman" pitchFamily="18" charset="0"/>
              </a:rPr>
              <a:t>Daily cost calculation</a:t>
            </a:r>
          </a:p>
          <a:p>
            <a:pPr>
              <a:buFont typeface="Wingdings" pitchFamily="2" charset="2"/>
              <a:buChar char="Ø"/>
            </a:pPr>
            <a:r>
              <a:rPr lang="en-US" dirty="0" smtClean="0">
                <a:latin typeface="Times New Roman" pitchFamily="18" charset="0"/>
                <a:cs typeface="Times New Roman" pitchFamily="18" charset="0"/>
              </a:rPr>
              <a:t>Cost calculation  by category</a:t>
            </a:r>
          </a:p>
          <a:p>
            <a:pPr>
              <a:buFont typeface="Arial" pitchFamily="34" charset="0"/>
              <a:buChar char="•"/>
            </a:pPr>
            <a:r>
              <a:rPr lang="en-US" dirty="0" smtClean="0">
                <a:solidFill>
                  <a:schemeClr val="accent2"/>
                </a:solidFill>
                <a:latin typeface="Times New Roman" pitchFamily="18" charset="0"/>
                <a:cs typeface="Times New Roman" pitchFamily="18" charset="0"/>
              </a:rPr>
              <a:t>THE LIQUID MEASURE APPROACH:</a:t>
            </a:r>
          </a:p>
          <a:p>
            <a:pPr>
              <a:buFont typeface="Wingdings" pitchFamily="2" charset="2"/>
              <a:buChar char="Ø"/>
            </a:pPr>
            <a:r>
              <a:rPr lang="en-US" dirty="0" smtClean="0">
                <a:latin typeface="Times New Roman" pitchFamily="18" charset="0"/>
                <a:cs typeface="Times New Roman" pitchFamily="18" charset="0"/>
              </a:rPr>
              <a:t> ounce </a:t>
            </a:r>
          </a:p>
          <a:p>
            <a:pPr>
              <a:buFont typeface="Arial" pitchFamily="34" charset="0"/>
              <a:buChar char="•"/>
            </a:pPr>
            <a:r>
              <a:rPr lang="en-US" dirty="0" smtClean="0">
                <a:latin typeface="Times New Roman" pitchFamily="18" charset="0"/>
                <a:cs typeface="Times New Roman" pitchFamily="18" charset="0"/>
              </a:rPr>
              <a:t>Inventory turnover</a:t>
            </a: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FOOD COST AND BEVERAGE COST</a:t>
            </a: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INTRODUCTION</a:t>
            </a:r>
            <a:r>
              <a:rPr lang="en-US" sz="4800" dirty="0" smtClean="0">
                <a:latin typeface="Times New Roman" pitchFamily="18" charset="0"/>
                <a:cs typeface="Times New Roman" pitchFamily="18" charset="0"/>
              </a:rPr>
              <a:t>:</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Successful restaurent personnel, including chef, restaurent managers, food and beverage controllers, dinning room managers, and stewards have the ability to keep cost at predetermined levels</a:t>
            </a:r>
            <a:r>
              <a:rPr lang="en-US" dirty="0" smtClean="0"/>
              <a:t>.</a:t>
            </a:r>
          </a:p>
          <a:p>
            <a:r>
              <a:rPr lang="en-US" dirty="0" smtClean="0">
                <a:latin typeface="Times New Roman" pitchFamily="18" charset="0"/>
                <a:cs typeface="Times New Roman" pitchFamily="18" charset="0"/>
              </a:rPr>
              <a:t>They understand that successful operations require that costs be carefully established and monitored so that profit will result.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OBJECTIVES: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Define the terms cost and sales.</a:t>
            </a:r>
          </a:p>
          <a:p>
            <a:r>
              <a:rPr lang="en-US" dirty="0" smtClean="0">
                <a:latin typeface="Times New Roman" pitchFamily="18" charset="0"/>
                <a:cs typeface="Times New Roman" pitchFamily="18" charset="0"/>
              </a:rPr>
              <a:t>Define and provide an example of the following types of costs.</a:t>
            </a:r>
          </a:p>
          <a:p>
            <a:r>
              <a:rPr lang="en-US" dirty="0" smtClean="0">
                <a:latin typeface="Times New Roman" pitchFamily="18" charset="0"/>
                <a:cs typeface="Times New Roman" pitchFamily="18" charset="0"/>
              </a:rPr>
              <a:t>Provide several examples illustrating monetary and nonmonetary sales concepts.</a:t>
            </a:r>
          </a:p>
          <a:p>
            <a:r>
              <a:rPr lang="en-US" dirty="0" smtClean="0">
                <a:latin typeface="Times New Roman" pitchFamily="18" charset="0"/>
                <a:cs typeface="Times New Roman" pitchFamily="18" charset="0"/>
              </a:rPr>
              <a:t>Explain the value of comparing  current cost – to – sales ratios with those for previous periods</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COST CONCEPTS</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chemeClr val="accent2"/>
                </a:solidFill>
                <a:latin typeface="Times New Roman" pitchFamily="18" charset="0"/>
                <a:cs typeface="Times New Roman" pitchFamily="18" charset="0"/>
              </a:rPr>
              <a:t>ACCOUNTANTS:</a:t>
            </a:r>
          </a:p>
          <a:p>
            <a:pPr>
              <a:buNone/>
            </a:pPr>
            <a:r>
              <a:rPr lang="en-US" dirty="0" smtClean="0">
                <a:latin typeface="Times New Roman" pitchFamily="18" charset="0"/>
                <a:cs typeface="Times New Roman" pitchFamily="18" charset="0"/>
              </a:rPr>
              <a:t>          Define  a cost as a reduction in the value of an asset for the purpose of securing benefit or gains.</a:t>
            </a:r>
          </a:p>
          <a:p>
            <a:pPr>
              <a:buFont typeface="Arial" pitchFamily="34" charset="0"/>
              <a:buChar char="•"/>
            </a:pPr>
            <a:r>
              <a:rPr lang="en-US" dirty="0" smtClean="0">
                <a:solidFill>
                  <a:schemeClr val="accent2"/>
                </a:solidFill>
                <a:latin typeface="Times New Roman" pitchFamily="18" charset="0"/>
                <a:cs typeface="Times New Roman" pitchFamily="18" charset="0"/>
              </a:rPr>
              <a:t>FIXED COST:</a:t>
            </a:r>
          </a:p>
          <a:p>
            <a:pPr>
              <a:buNone/>
            </a:pPr>
            <a:r>
              <a:rPr lang="en-US" dirty="0" smtClean="0">
                <a:latin typeface="Times New Roman" pitchFamily="18" charset="0"/>
                <a:cs typeface="Times New Roman" pitchFamily="18" charset="0"/>
              </a:rPr>
              <a:t>           Fixed cost are thosethat are normally unaffected by changes in sales volume.</a:t>
            </a:r>
          </a:p>
          <a:p>
            <a:pPr>
              <a:buNone/>
            </a:pPr>
            <a:r>
              <a:rPr lang="en-US" dirty="0" smtClean="0">
                <a:latin typeface="Times New Roman" pitchFamily="18" charset="0"/>
                <a:cs typeface="Times New Roman" pitchFamily="18" charset="0"/>
              </a:rPr>
              <a:t>           the term fixed should never taken to mean static or unchanging but merely to indicate that any changes that may occur in such cost.</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solidFill>
                  <a:schemeClr val="accent2"/>
                </a:solidFill>
                <a:latin typeface="Times New Roman" pitchFamily="18" charset="0"/>
                <a:cs typeface="Times New Roman" pitchFamily="18" charset="0"/>
              </a:rPr>
              <a:t>VARIABLE COST:</a:t>
            </a:r>
          </a:p>
          <a:p>
            <a:pPr>
              <a:buNone/>
            </a:pPr>
            <a:r>
              <a:rPr lang="en-US" dirty="0" smtClean="0">
                <a:latin typeface="Times New Roman" pitchFamily="18" charset="0"/>
                <a:cs typeface="Times New Roman" pitchFamily="18" charset="0"/>
              </a:rPr>
              <a:t>                 Variable cost are those that are clearly related to business volume. As business volume increase, variable cost will increase and vice versa.</a:t>
            </a:r>
          </a:p>
          <a:p>
            <a:pPr>
              <a:buFont typeface="Arial" pitchFamily="34" charset="0"/>
              <a:buChar char="•"/>
            </a:pPr>
            <a:r>
              <a:rPr lang="en-US" dirty="0" smtClean="0">
                <a:solidFill>
                  <a:schemeClr val="accent2"/>
                </a:solidFill>
                <a:latin typeface="Times New Roman" pitchFamily="18" charset="0"/>
                <a:cs typeface="Times New Roman" pitchFamily="18" charset="0"/>
              </a:rPr>
              <a:t>PAYROLL COST:</a:t>
            </a:r>
          </a:p>
          <a:p>
            <a:pPr>
              <a:buNone/>
            </a:pPr>
            <a:r>
              <a:rPr lang="en-US" dirty="0" smtClean="0">
                <a:latin typeface="Times New Roman" pitchFamily="18" charset="0"/>
                <a:cs typeface="Times New Roman" pitchFamily="18" charset="0"/>
              </a:rPr>
              <a:t>                 Payroll cost includes salaries and wages and employee benefits and often referred as labor cost.</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DEFINITION: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solidFill>
                  <a:schemeClr val="accent2"/>
                </a:solidFill>
                <a:latin typeface="Times New Roman" pitchFamily="18" charset="0"/>
                <a:cs typeface="Times New Roman" pitchFamily="18" charset="0"/>
              </a:rPr>
              <a:t>COST CONTROL:</a:t>
            </a:r>
          </a:p>
          <a:p>
            <a:pPr>
              <a:buFont typeface="Wingdings" pitchFamily="2" charset="2"/>
              <a:buChar char="Ø"/>
            </a:pPr>
            <a:r>
              <a:rPr lang="en-US" dirty="0" smtClean="0">
                <a:latin typeface="Times New Roman" pitchFamily="18" charset="0"/>
                <a:cs typeface="Times New Roman" pitchFamily="18" charset="0"/>
              </a:rPr>
              <a:t>      Cost control defined as the process used by managers to regulate cost and guard against excessive costs.</a:t>
            </a:r>
          </a:p>
          <a:p>
            <a:pPr>
              <a:buFont typeface="Wingdings" pitchFamily="2" charset="2"/>
              <a:buChar char="Ø"/>
            </a:pPr>
            <a:r>
              <a:rPr lang="en-US" dirty="0" smtClean="0">
                <a:latin typeface="Times New Roman" pitchFamily="18" charset="0"/>
                <a:cs typeface="Times New Roman" pitchFamily="18" charset="0"/>
              </a:rPr>
              <a:t>      It is an ongoing process throughout the operation.</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CONTROL TECHNIQUES</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Establishing standard:</a:t>
            </a:r>
          </a:p>
          <a:p>
            <a:pPr>
              <a:buNone/>
            </a:pPr>
            <a:r>
              <a:rPr lang="en-US" dirty="0" smtClean="0">
                <a:latin typeface="Times New Roman" pitchFamily="18" charset="0"/>
                <a:cs typeface="Times New Roman" pitchFamily="18" charset="0"/>
              </a:rPr>
              <a:t>         standard are defined as rules or measures established for making comparisons and judgments.</a:t>
            </a:r>
          </a:p>
          <a:p>
            <a:r>
              <a:rPr lang="en-US" dirty="0" smtClean="0">
                <a:latin typeface="Times New Roman" pitchFamily="18" charset="0"/>
                <a:cs typeface="Times New Roman" pitchFamily="18" charset="0"/>
              </a:rPr>
              <a:t>Establishing procedures:</a:t>
            </a:r>
          </a:p>
          <a:p>
            <a:pPr>
              <a:buNone/>
            </a:pPr>
            <a:r>
              <a:rPr lang="en-US" dirty="0" smtClean="0">
                <a:latin typeface="Times New Roman" pitchFamily="18" charset="0"/>
                <a:cs typeface="Times New Roman" pitchFamily="18" charset="0"/>
              </a:rPr>
              <a:t>           Procedures are the method employed to prepare products or perform jobs.</a:t>
            </a:r>
          </a:p>
          <a:p>
            <a:pPr>
              <a:buNone/>
            </a:pPr>
            <a:r>
              <a:rPr lang="en-US" dirty="0" smtClean="0">
                <a:latin typeface="Times New Roman" pitchFamily="18" charset="0"/>
                <a:cs typeface="Times New Roman" pitchFamily="18" charset="0"/>
              </a:rPr>
              <a:t>   example:</a:t>
            </a:r>
          </a:p>
          <a:p>
            <a:pPr>
              <a:buNone/>
            </a:pPr>
            <a:r>
              <a:rPr lang="en-US" dirty="0" smtClean="0">
                <a:latin typeface="Times New Roman" pitchFamily="18" charset="0"/>
                <a:cs typeface="Times New Roman" pitchFamily="18" charset="0"/>
              </a:rPr>
              <a:t>          production procedures must be standardized for several reasons. One of the most important of these is customer satisfaction</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143000"/>
          </a:xfrm>
        </p:spPr>
        <p:txBody>
          <a:bodyPr>
            <a:normAutofit fontScale="90000"/>
          </a:bodyPr>
          <a:lstStyle/>
          <a:p>
            <a:r>
              <a:rPr lang="en-US" dirty="0" smtClean="0">
                <a:latin typeface="Times New Roman" pitchFamily="18" charset="0"/>
                <a:cs typeface="Times New Roman" pitchFamily="18" charset="0"/>
              </a:rPr>
              <a:t>FOOD PURCHASHING CONTROL</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chemeClr val="accent2"/>
                </a:solidFill>
              </a:rPr>
              <a:t>RESPONSIBILITY OF PURCHASHING:</a:t>
            </a:r>
          </a:p>
          <a:p>
            <a:pPr>
              <a:buNone/>
            </a:pPr>
            <a:r>
              <a:rPr lang="en-US" dirty="0" smtClean="0">
                <a:latin typeface="Times New Roman" pitchFamily="18" charset="0"/>
                <a:cs typeface="Times New Roman" pitchFamily="18" charset="0"/>
              </a:rPr>
              <a:t>        The responsibility of purchasing can be delegate to any one in the food service operation depending on organizational structure and management policies.</a:t>
            </a:r>
          </a:p>
          <a:p>
            <a:r>
              <a:rPr lang="en-US" dirty="0" smtClean="0">
                <a:solidFill>
                  <a:schemeClr val="accent2"/>
                </a:solidFill>
                <a:latin typeface="Times New Roman" pitchFamily="18" charset="0"/>
                <a:cs typeface="Times New Roman" pitchFamily="18" charset="0"/>
              </a:rPr>
              <a:t>PERISHABLE:</a:t>
            </a:r>
          </a:p>
          <a:p>
            <a:pPr>
              <a:buNone/>
            </a:pPr>
            <a:r>
              <a:rPr lang="en-US" dirty="0" smtClean="0">
                <a:latin typeface="Times New Roman" pitchFamily="18" charset="0"/>
                <a:cs typeface="Times New Roman" pitchFamily="18" charset="0"/>
              </a:rPr>
              <a:t>        Perishable are those items, typically fresh foods, that have a comparatively short useful life after they have been received. Should be purchased for immediate use only as they deteriorate quickly.</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solidFill>
                  <a:schemeClr val="accent2"/>
                </a:solidFill>
                <a:latin typeface="Times New Roman" pitchFamily="18" charset="0"/>
                <a:cs typeface="Times New Roman" pitchFamily="18" charset="0"/>
              </a:rPr>
              <a:t>NON-PERISHABLE:</a:t>
            </a:r>
          </a:p>
          <a:p>
            <a:pPr>
              <a:buNone/>
            </a:pPr>
            <a:r>
              <a:rPr lang="en-US" dirty="0" smtClean="0">
                <a:latin typeface="Times New Roman" pitchFamily="18" charset="0"/>
                <a:cs typeface="Times New Roman" pitchFamily="18" charset="0"/>
              </a:rPr>
              <a:t>       Non perishable are those food items that have a longer shelf life. Often referred to as groceries or staple.They may be stored in the containers in which they are received, stored on shelf at room temperature for weeks or months</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136</TotalTime>
  <Words>679</Words>
  <Application>Microsoft Office PowerPoint</Application>
  <PresentationFormat>On-screen Show (4:3)</PresentationFormat>
  <Paragraphs>96</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Slide 1</vt:lpstr>
      <vt:lpstr>FOOD COST AND BEVERAGE COST INTRODUCTION:</vt:lpstr>
      <vt:lpstr>OBJECTIVES:</vt:lpstr>
      <vt:lpstr>COST CONCEPTS:</vt:lpstr>
      <vt:lpstr>Slide 5</vt:lpstr>
      <vt:lpstr>DEFINITION:</vt:lpstr>
      <vt:lpstr>CONTROL TECHNIQUES:</vt:lpstr>
      <vt:lpstr>FOOD PURCHASHING CONTROL:</vt:lpstr>
      <vt:lpstr>Slide 9</vt:lpstr>
      <vt:lpstr>FOOD PRODUCTION CONTROL:</vt:lpstr>
      <vt:lpstr>Slide 11</vt:lpstr>
      <vt:lpstr>MAXIMIZING PROFIT:</vt:lpstr>
      <vt:lpstr>BEVERAGE PRODUCTION CONTROL:</vt:lpstr>
      <vt:lpstr>ESTABLISHING STANDARDS AND STANDARD PROCEDURES FOR PRODUCTION:</vt:lpstr>
      <vt:lpstr>CONTROLLING REVENUE:</vt:lpstr>
      <vt:lpstr>BEVERAGE SALES MONITORING: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COST AND  BEVERAGE COST</dc:title>
  <dc:creator>user</dc:creator>
  <cp:lastModifiedBy>ELCOT</cp:lastModifiedBy>
  <cp:revision>15</cp:revision>
  <dcterms:created xsi:type="dcterms:W3CDTF">2020-06-24T03:30:19Z</dcterms:created>
  <dcterms:modified xsi:type="dcterms:W3CDTF">2020-06-27T12:16:33Z</dcterms:modified>
</cp:coreProperties>
</file>