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8" r:id="rId2"/>
    <p:sldId id="277" r:id="rId3"/>
    <p:sldId id="275" r:id="rId4"/>
    <p:sldId id="257" r:id="rId5"/>
    <p:sldId id="258" r:id="rId6"/>
    <p:sldId id="265" r:id="rId7"/>
    <p:sldId id="269" r:id="rId8"/>
    <p:sldId id="260" r:id="rId9"/>
    <p:sldId id="274" r:id="rId10"/>
    <p:sldId id="266" r:id="rId11"/>
    <p:sldId id="261" r:id="rId12"/>
    <p:sldId id="262" r:id="rId13"/>
    <p:sldId id="263" r:id="rId14"/>
    <p:sldId id="273" r:id="rId15"/>
    <p:sldId id="264" r:id="rId16"/>
    <p:sldId id="271" r:id="rId17"/>
    <p:sldId id="272" r:id="rId18"/>
    <p:sldId id="270" r:id="rId19"/>
    <p:sldId id="267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3368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4194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4721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2121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1670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270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5482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0469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9525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1076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0530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2E7B5-C6A8-45FB-84E7-53ADD863B8A1}" type="datetimeFigureOut">
              <a:rPr lang="en-IN" smtClean="0"/>
              <a:pPr/>
              <a:t>27-06-2020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FDB82-8F4C-4A98-AD1B-91C2375770D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1071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22030" y="1371600"/>
            <a:ext cx="7936184" cy="18288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>DEPARTMENT OF NUTRITION AND DIETETICS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42910" y="3331698"/>
            <a:ext cx="793099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COUNSELING SKILLS</a:t>
            </a:r>
            <a:endParaRPr kumimoji="0" lang="en-IN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Condensed" pitchFamily="34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II </a:t>
            </a:r>
            <a:r>
              <a:rPr kumimoji="0" lang="en-I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M.Sc</a:t>
            </a: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 FOOD SERVICE MANAGEMENT AND DIETETICS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SUBJECT INCHARGE: </a:t>
            </a: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R.KAVIYARASI</a:t>
            </a: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Condense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4"/>
                </a:solidFill>
              </a:rPr>
              <a:t>Need of </a:t>
            </a:r>
            <a:r>
              <a:rPr lang="en-IN" b="1" dirty="0" err="1" smtClean="0">
                <a:solidFill>
                  <a:schemeClr val="accent4"/>
                </a:solidFill>
              </a:rPr>
              <a:t>counseling</a:t>
            </a:r>
            <a:endParaRPr lang="en-IN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err="1" smtClean="0">
                <a:solidFill>
                  <a:schemeClr val="accent2"/>
                </a:solidFill>
              </a:rPr>
              <a:t>Counseling</a:t>
            </a:r>
            <a:r>
              <a:rPr lang="en-IN" dirty="0" smtClean="0">
                <a:solidFill>
                  <a:schemeClr val="accent2"/>
                </a:solidFill>
              </a:rPr>
              <a:t> is needed to solve psychosocial problems of the counselee.</a:t>
            </a:r>
          </a:p>
          <a:p>
            <a:pPr algn="just"/>
            <a:r>
              <a:rPr lang="en-IN" dirty="0" smtClean="0"/>
              <a:t>For creating self sufficiency to the client.  </a:t>
            </a:r>
          </a:p>
          <a:p>
            <a:pPr algn="just"/>
            <a:r>
              <a:rPr lang="en-IN" dirty="0" smtClean="0"/>
              <a:t>For better social functioning.  </a:t>
            </a:r>
          </a:p>
          <a:p>
            <a:pPr algn="just"/>
            <a:r>
              <a:rPr lang="en-IN" dirty="0" smtClean="0"/>
              <a:t>For the client to make functional decisions.</a:t>
            </a:r>
            <a:endParaRPr lang="en-IN" dirty="0"/>
          </a:p>
          <a:p>
            <a:pPr algn="just"/>
            <a:r>
              <a:rPr lang="en-IN" dirty="0" smtClean="0"/>
              <a:t>For the attitudinal and behavioural change of the counselee.</a:t>
            </a:r>
          </a:p>
          <a:p>
            <a:pPr algn="just"/>
            <a:r>
              <a:rPr lang="en-IN" dirty="0" smtClean="0"/>
              <a:t>For managing anger, stress, anxiety, depression, frustration etc.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57936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IN" sz="3600" b="1" dirty="0" smtClean="0">
                <a:solidFill>
                  <a:schemeClr val="accent4"/>
                </a:solidFill>
              </a:rPr>
              <a:t>Expectations of </a:t>
            </a:r>
            <a:r>
              <a:rPr lang="en-IN" sz="3600" b="1" dirty="0" err="1" smtClean="0">
                <a:solidFill>
                  <a:schemeClr val="accent4"/>
                </a:solidFill>
              </a:rPr>
              <a:t>counseling</a:t>
            </a:r>
            <a:r>
              <a:rPr lang="en-IN" sz="3600" b="1" dirty="0" smtClean="0">
                <a:solidFill>
                  <a:schemeClr val="accent4"/>
                </a:solidFill>
              </a:rPr>
              <a:t> can include:</a:t>
            </a:r>
            <a:endParaRPr lang="en-IN" sz="3600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Insight </a:t>
            </a:r>
            <a:r>
              <a:rPr lang="en-IN" dirty="0"/>
              <a:t>and understanding of oneself, with greater self-awareness. </a:t>
            </a:r>
            <a:endParaRPr lang="en-IN" dirty="0" smtClean="0"/>
          </a:p>
          <a:p>
            <a:pPr algn="just"/>
            <a:r>
              <a:rPr lang="en-IN" dirty="0" smtClean="0"/>
              <a:t> </a:t>
            </a:r>
            <a:r>
              <a:rPr lang="en-IN" dirty="0"/>
              <a:t>Changing of one's beliefs and mental models. </a:t>
            </a:r>
            <a:endParaRPr lang="en-IN" dirty="0" smtClean="0"/>
          </a:p>
          <a:p>
            <a:pPr algn="just"/>
            <a:r>
              <a:rPr lang="en-IN" dirty="0" smtClean="0"/>
              <a:t> </a:t>
            </a:r>
            <a:r>
              <a:rPr lang="en-IN" dirty="0"/>
              <a:t>Increased acceptance and appreciation of oneself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Increased emotional intelligence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Increased ability to control oneself and one's urges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Development of skills and abilities that require self-management. </a:t>
            </a:r>
            <a:endParaRPr lang="en-IN" dirty="0" smtClean="0"/>
          </a:p>
        </p:txBody>
      </p:sp>
    </p:spTree>
    <p:extLst>
      <p:ext uri="{BB962C8B-B14F-4D97-AF65-F5344CB8AC3E}">
        <p14:creationId xmlns="" xmlns:p14="http://schemas.microsoft.com/office/powerpoint/2010/main" val="3488552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err="1" smtClean="0"/>
              <a:t>Cont</a:t>
            </a:r>
            <a:r>
              <a:rPr lang="en-IN" dirty="0" smtClean="0"/>
              <a:t>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 Improved motivation towards actions that are good for one's self.</a:t>
            </a:r>
          </a:p>
          <a:p>
            <a:r>
              <a:rPr lang="en-IN" dirty="0" smtClean="0"/>
              <a:t> Understanding of others and why they act as they do. </a:t>
            </a:r>
          </a:p>
          <a:p>
            <a:r>
              <a:rPr lang="en-IN" dirty="0" smtClean="0"/>
              <a:t> Increased appreciation and care for others. </a:t>
            </a:r>
          </a:p>
          <a:p>
            <a:r>
              <a:rPr lang="en-IN" dirty="0" smtClean="0"/>
              <a:t> Improvement in relationships with others. </a:t>
            </a:r>
          </a:p>
          <a:p>
            <a:r>
              <a:rPr lang="en-IN" dirty="0" smtClean="0"/>
              <a:t> Changing of relationship with family, friends and others. </a:t>
            </a:r>
          </a:p>
          <a:p>
            <a:r>
              <a:rPr lang="en-IN" dirty="0" smtClean="0"/>
              <a:t> Making amends for past negative actions.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203339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4"/>
                </a:solidFill>
              </a:rPr>
              <a:t>Goals of </a:t>
            </a:r>
            <a:r>
              <a:rPr lang="en-IN" b="1" dirty="0" err="1" smtClean="0">
                <a:solidFill>
                  <a:schemeClr val="accent4"/>
                </a:solidFill>
              </a:rPr>
              <a:t>counseling</a:t>
            </a:r>
            <a:endParaRPr lang="en-IN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solidFill>
                  <a:schemeClr val="accent2"/>
                </a:solidFill>
              </a:rPr>
              <a:t>The </a:t>
            </a:r>
            <a:r>
              <a:rPr lang="en-IN" dirty="0">
                <a:solidFill>
                  <a:schemeClr val="accent2"/>
                </a:solidFill>
              </a:rPr>
              <a:t>five major goals are :</a:t>
            </a:r>
            <a:r>
              <a:rPr lang="en-IN" dirty="0"/>
              <a:t>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• Facilitating </a:t>
            </a:r>
            <a:r>
              <a:rPr lang="en-IN" dirty="0" err="1"/>
              <a:t>behavior</a:t>
            </a:r>
            <a:r>
              <a:rPr lang="en-IN" dirty="0"/>
              <a:t> change.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• </a:t>
            </a:r>
            <a:r>
              <a:rPr lang="en-IN" dirty="0"/>
              <a:t>Improving the client’s ability to establish and maintain relationships.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• </a:t>
            </a:r>
            <a:r>
              <a:rPr lang="en-IN" dirty="0"/>
              <a:t>Enhancing the client’s effectiveness and ability to cope.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• </a:t>
            </a:r>
            <a:r>
              <a:rPr lang="en-IN" dirty="0"/>
              <a:t>Promoting the decision-making process .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• </a:t>
            </a:r>
            <a:r>
              <a:rPr lang="en-IN" dirty="0"/>
              <a:t>Facilitating client potential and development.</a:t>
            </a:r>
          </a:p>
        </p:txBody>
      </p:sp>
    </p:spTree>
    <p:extLst>
      <p:ext uri="{BB962C8B-B14F-4D97-AF65-F5344CB8AC3E}">
        <p14:creationId xmlns="" xmlns:p14="http://schemas.microsoft.com/office/powerpoint/2010/main" val="528108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als of counselling | How to improve relationship, Coping skill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7992888" cy="54726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42936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4"/>
                </a:solidFill>
              </a:rPr>
              <a:t>Scope of </a:t>
            </a:r>
            <a:r>
              <a:rPr lang="en-IN" b="1" dirty="0" err="1" smtClean="0">
                <a:solidFill>
                  <a:schemeClr val="accent4"/>
                </a:solidFill>
              </a:rPr>
              <a:t>counseling</a:t>
            </a:r>
            <a:endParaRPr lang="en-IN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11256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IN" sz="4400" dirty="0" smtClean="0">
                <a:solidFill>
                  <a:schemeClr val="accent2">
                    <a:lumMod val="75000"/>
                  </a:schemeClr>
                </a:solidFill>
              </a:rPr>
              <a:t>Clients are encouraged to meet with a </a:t>
            </a:r>
            <a:r>
              <a:rPr lang="en-IN" sz="4400" dirty="0" err="1" smtClean="0">
                <a:solidFill>
                  <a:schemeClr val="accent2">
                    <a:lumMod val="75000"/>
                  </a:schemeClr>
                </a:solidFill>
              </a:rPr>
              <a:t>counselor</a:t>
            </a:r>
            <a:r>
              <a:rPr lang="en-IN" sz="4400" dirty="0" smtClean="0">
                <a:solidFill>
                  <a:schemeClr val="accent2">
                    <a:lumMod val="75000"/>
                  </a:schemeClr>
                </a:solidFill>
              </a:rPr>
              <a:t> even if they are not sure that they need </a:t>
            </a:r>
            <a:r>
              <a:rPr lang="en-IN" sz="4400" dirty="0" err="1" smtClean="0">
                <a:solidFill>
                  <a:schemeClr val="accent2">
                    <a:lumMod val="75000"/>
                  </a:schemeClr>
                </a:solidFill>
              </a:rPr>
              <a:t>counseling</a:t>
            </a:r>
            <a:r>
              <a:rPr lang="en-IN" sz="4400" dirty="0" smtClean="0">
                <a:solidFill>
                  <a:schemeClr val="accent2">
                    <a:lumMod val="75000"/>
                  </a:schemeClr>
                </a:solidFill>
              </a:rPr>
              <a:t>. Any clients facing the following common problems are encouraged to see a </a:t>
            </a:r>
            <a:r>
              <a:rPr lang="en-IN" sz="4400" dirty="0" err="1" smtClean="0">
                <a:solidFill>
                  <a:schemeClr val="accent2">
                    <a:lumMod val="75000"/>
                  </a:schemeClr>
                </a:solidFill>
              </a:rPr>
              <a:t>counselor</a:t>
            </a:r>
            <a:r>
              <a:rPr lang="en-IN" sz="44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endParaRPr lang="en-IN" sz="44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4400" dirty="0" smtClean="0"/>
              <a:t>Academic Performance </a:t>
            </a:r>
          </a:p>
          <a:p>
            <a:pPr algn="just"/>
            <a:r>
              <a:rPr lang="en-IN" sz="4400" dirty="0" smtClean="0"/>
              <a:t>Trouble with Concentrating, Studying, or Attending Classes </a:t>
            </a:r>
          </a:p>
          <a:p>
            <a:pPr algn="just"/>
            <a:r>
              <a:rPr lang="en-IN" sz="4400" dirty="0" smtClean="0"/>
              <a:t>Anxieties about Aspects of Study including Exams and Presentations </a:t>
            </a:r>
          </a:p>
          <a:p>
            <a:pPr algn="just"/>
            <a:r>
              <a:rPr lang="en-IN" sz="4400" dirty="0" smtClean="0"/>
              <a:t>Achievement Conflicts </a:t>
            </a:r>
          </a:p>
          <a:p>
            <a:pPr algn="just"/>
            <a:r>
              <a:rPr lang="en-IN" sz="4400" dirty="0" smtClean="0"/>
              <a:t>Family Issues </a:t>
            </a:r>
          </a:p>
          <a:p>
            <a:pPr algn="just"/>
            <a:r>
              <a:rPr lang="en-IN" sz="4400" dirty="0" smtClean="0"/>
              <a:t>Anxiety/Persistent Worry/Panic Attacks </a:t>
            </a:r>
          </a:p>
          <a:p>
            <a:pPr algn="just"/>
            <a:r>
              <a:rPr lang="en-IN" sz="4400" dirty="0" smtClean="0"/>
              <a:t>Bereavements and Parental Separations </a:t>
            </a:r>
          </a:p>
          <a:p>
            <a:pPr algn="just"/>
            <a:r>
              <a:rPr lang="en-IN" sz="4400" dirty="0" smtClean="0"/>
              <a:t>Cultural Concerns</a:t>
            </a:r>
          </a:p>
        </p:txBody>
      </p:sp>
    </p:spTree>
    <p:extLst>
      <p:ext uri="{BB962C8B-B14F-4D97-AF65-F5344CB8AC3E}">
        <p14:creationId xmlns="" xmlns:p14="http://schemas.microsoft.com/office/powerpoint/2010/main" val="1195677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5793507"/>
          </a:xfrm>
        </p:spPr>
        <p:txBody>
          <a:bodyPr numCol="2">
            <a:normAutofit/>
          </a:bodyPr>
          <a:lstStyle/>
          <a:p>
            <a:r>
              <a:rPr lang="en-IN" dirty="0" smtClean="0"/>
              <a:t> Stress </a:t>
            </a:r>
          </a:p>
          <a:p>
            <a:r>
              <a:rPr lang="en-IN" dirty="0" smtClean="0"/>
              <a:t> Life Transitions</a:t>
            </a:r>
          </a:p>
          <a:p>
            <a:r>
              <a:rPr lang="en-IN" dirty="0" smtClean="0"/>
              <a:t> Loneliness/Isolation/ Homesickness</a:t>
            </a:r>
          </a:p>
          <a:p>
            <a:r>
              <a:rPr lang="en-IN" dirty="0" smtClean="0"/>
              <a:t> Difficulty Adjusting to Life </a:t>
            </a:r>
          </a:p>
          <a:p>
            <a:r>
              <a:rPr lang="en-IN" dirty="0" smtClean="0"/>
              <a:t> Relationships/Intimacy Issues</a:t>
            </a:r>
          </a:p>
          <a:p>
            <a:r>
              <a:rPr lang="en-IN" dirty="0" smtClean="0"/>
              <a:t> Friend or Roommate Conflicts</a:t>
            </a:r>
          </a:p>
          <a:p>
            <a:r>
              <a:rPr lang="en-IN" dirty="0" smtClean="0"/>
              <a:t> Difficulty Making or Keeping Friends </a:t>
            </a:r>
          </a:p>
          <a:p>
            <a:r>
              <a:rPr lang="en-IN" dirty="0" smtClean="0"/>
              <a:t> Lack of Self Confidence or Low Self esteem</a:t>
            </a:r>
          </a:p>
          <a:p>
            <a:r>
              <a:rPr lang="en-IN" dirty="0" smtClean="0"/>
              <a:t> Self-Injury </a:t>
            </a:r>
            <a:endParaRPr lang="en-IN" dirty="0"/>
          </a:p>
          <a:p>
            <a:r>
              <a:rPr lang="en-IN" dirty="0" smtClean="0"/>
              <a:t> Suicidal Thoughts </a:t>
            </a:r>
          </a:p>
          <a:p>
            <a:r>
              <a:rPr lang="en-IN" dirty="0" smtClean="0"/>
              <a:t> Worries about Appearance </a:t>
            </a:r>
            <a:endParaRPr lang="en-IN" dirty="0"/>
          </a:p>
          <a:p>
            <a:r>
              <a:rPr lang="en-IN" dirty="0" smtClean="0"/>
              <a:t> Anger Management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643073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866221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IN" sz="2800" dirty="0"/>
              <a:t>Grief/Loss</a:t>
            </a:r>
          </a:p>
          <a:p>
            <a:r>
              <a:rPr lang="en-IN" sz="2800" dirty="0" smtClean="0"/>
              <a:t>Identity </a:t>
            </a:r>
            <a:r>
              <a:rPr lang="en-IN" sz="2800" dirty="0"/>
              <a:t>Confusion</a:t>
            </a:r>
          </a:p>
          <a:p>
            <a:r>
              <a:rPr lang="en-IN" sz="2800" dirty="0" smtClean="0"/>
              <a:t>Sexual </a:t>
            </a:r>
            <a:r>
              <a:rPr lang="en-IN" sz="2800" dirty="0"/>
              <a:t>Orientation/Gender Identity </a:t>
            </a:r>
            <a:endParaRPr lang="en-IN" sz="2800" dirty="0" smtClean="0"/>
          </a:p>
          <a:p>
            <a:r>
              <a:rPr lang="en-IN" sz="2800" dirty="0" smtClean="0"/>
              <a:t>Eating </a:t>
            </a:r>
            <a:r>
              <a:rPr lang="en-IN" sz="2800" dirty="0"/>
              <a:t>or Sleeping Disorders/ Body Image Concerns</a:t>
            </a:r>
          </a:p>
          <a:p>
            <a:r>
              <a:rPr lang="en-IN" sz="2800" dirty="0" smtClean="0"/>
              <a:t>Weight </a:t>
            </a:r>
            <a:r>
              <a:rPr lang="en-IN" sz="2800" dirty="0"/>
              <a:t>Loss or Gain </a:t>
            </a:r>
          </a:p>
          <a:p>
            <a:r>
              <a:rPr lang="en-IN" sz="2800" dirty="0" smtClean="0"/>
              <a:t>Depression/Apathy </a:t>
            </a:r>
            <a:endParaRPr lang="en-IN" sz="2800" dirty="0"/>
          </a:p>
          <a:p>
            <a:r>
              <a:rPr lang="en-IN" sz="2800" dirty="0"/>
              <a:t> Sexuality </a:t>
            </a:r>
          </a:p>
          <a:p>
            <a:r>
              <a:rPr lang="en-IN" sz="2800" dirty="0" smtClean="0"/>
              <a:t>Abusive </a:t>
            </a:r>
            <a:r>
              <a:rPr lang="en-IN" sz="2800" dirty="0"/>
              <a:t>Relationships</a:t>
            </a:r>
          </a:p>
          <a:p>
            <a:r>
              <a:rPr lang="en-IN" sz="2800" dirty="0"/>
              <a:t> </a:t>
            </a:r>
            <a:r>
              <a:rPr lang="en-IN" sz="2800" dirty="0" smtClean="0"/>
              <a:t>Alcohol or Drug/Substance </a:t>
            </a:r>
            <a:r>
              <a:rPr lang="en-IN" sz="2800" dirty="0"/>
              <a:t>Use/ Abuse </a:t>
            </a:r>
          </a:p>
          <a:p>
            <a:r>
              <a:rPr lang="en-IN" sz="2800" dirty="0" smtClean="0"/>
              <a:t> Sexual Assault/Rape/Abuse </a:t>
            </a:r>
            <a:endParaRPr lang="en-IN" sz="2800" dirty="0"/>
          </a:p>
          <a:p>
            <a:r>
              <a:rPr lang="en-IN" sz="2800" dirty="0"/>
              <a:t> Pregnancy </a:t>
            </a:r>
            <a:endParaRPr lang="en-IN" sz="2800" dirty="0" smtClean="0"/>
          </a:p>
          <a:p>
            <a:r>
              <a:rPr lang="en-IN" sz="2800" dirty="0" smtClean="0"/>
              <a:t>Difficulty </a:t>
            </a:r>
            <a:r>
              <a:rPr lang="en-IN" sz="2800" dirty="0"/>
              <a:t>in making Decisions</a:t>
            </a:r>
          </a:p>
          <a:p>
            <a:r>
              <a:rPr lang="en-IN" sz="2800" dirty="0"/>
              <a:t> Uncertainty about the Future.</a:t>
            </a:r>
          </a:p>
        </p:txBody>
      </p:sp>
    </p:spTree>
    <p:extLst>
      <p:ext uri="{BB962C8B-B14F-4D97-AF65-F5344CB8AC3E}">
        <p14:creationId xmlns="" xmlns:p14="http://schemas.microsoft.com/office/powerpoint/2010/main" val="94509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chemeClr val="accent4"/>
                </a:solidFill>
              </a:rPr>
              <a:t>Limitations in </a:t>
            </a:r>
            <a:r>
              <a:rPr lang="en-IN" b="1" dirty="0" err="1" smtClean="0">
                <a:solidFill>
                  <a:schemeClr val="accent4"/>
                </a:solidFill>
              </a:rPr>
              <a:t>counseling</a:t>
            </a:r>
            <a:r>
              <a:rPr lang="en-IN" b="1" dirty="0" smtClean="0">
                <a:solidFill>
                  <a:schemeClr val="accent4"/>
                </a:solidFill>
              </a:rPr>
              <a:t> </a:t>
            </a:r>
            <a:br>
              <a:rPr lang="en-IN" b="1" dirty="0" smtClean="0">
                <a:solidFill>
                  <a:schemeClr val="accent4"/>
                </a:solidFill>
              </a:rPr>
            </a:br>
            <a:endParaRPr lang="en-IN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8"/>
          </a:xfrm>
        </p:spPr>
        <p:txBody>
          <a:bodyPr>
            <a:normAutofit/>
          </a:bodyPr>
          <a:lstStyle/>
          <a:p>
            <a:r>
              <a:rPr lang="en-IN" dirty="0" smtClean="0"/>
              <a:t>Person </a:t>
            </a:r>
            <a:r>
              <a:rPr lang="en-IN" dirty="0"/>
              <a:t>being counselled may not have trust in his </a:t>
            </a:r>
            <a:r>
              <a:rPr lang="en-IN" dirty="0" err="1"/>
              <a:t>counselor</a:t>
            </a:r>
            <a:r>
              <a:rPr lang="en-IN" dirty="0"/>
              <a:t> (normally, his superior) or the organization </a:t>
            </a:r>
            <a:endParaRPr lang="en-IN" dirty="0" smtClean="0"/>
          </a:p>
          <a:p>
            <a:r>
              <a:rPr lang="en-IN" dirty="0" smtClean="0"/>
              <a:t>Suspicion </a:t>
            </a:r>
            <a:r>
              <a:rPr lang="en-IN" dirty="0"/>
              <a:t>over the level of confidentiality </a:t>
            </a:r>
            <a:endParaRPr lang="en-IN" dirty="0" smtClean="0"/>
          </a:p>
          <a:p>
            <a:r>
              <a:rPr lang="en-IN" dirty="0" smtClean="0"/>
              <a:t>Organization's </a:t>
            </a:r>
            <a:r>
              <a:rPr lang="en-IN" dirty="0"/>
              <a:t>constraints on using it's resources, time and </a:t>
            </a:r>
            <a:r>
              <a:rPr lang="en-IN" dirty="0" smtClean="0"/>
              <a:t>efforts</a:t>
            </a:r>
          </a:p>
          <a:p>
            <a:r>
              <a:rPr lang="en-IN" dirty="0" smtClean="0"/>
              <a:t>Lack </a:t>
            </a:r>
            <a:r>
              <a:rPr lang="en-IN" dirty="0"/>
              <a:t>of skills of the </a:t>
            </a:r>
            <a:r>
              <a:rPr lang="en-IN" dirty="0" err="1" smtClean="0"/>
              <a:t>counselor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80469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4"/>
                </a:solidFill>
              </a:rPr>
              <a:t>conclusion</a:t>
            </a:r>
            <a:endParaRPr lang="en-IN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IN" dirty="0"/>
              <a:t>Counselling can be explained as a discussion of a emotional problem with an </a:t>
            </a:r>
            <a:r>
              <a:rPr lang="en-IN" dirty="0" smtClean="0"/>
              <a:t>client </a:t>
            </a:r>
            <a:r>
              <a:rPr lang="en-IN" dirty="0"/>
              <a:t>with the general objective of decreasing </a:t>
            </a:r>
            <a:r>
              <a:rPr lang="en-IN" dirty="0" smtClean="0"/>
              <a:t>it.</a:t>
            </a:r>
          </a:p>
          <a:p>
            <a:pPr algn="just"/>
            <a:r>
              <a:rPr lang="en-IN" dirty="0" smtClean="0"/>
              <a:t>It helps </a:t>
            </a:r>
            <a:r>
              <a:rPr lang="en-IN" dirty="0"/>
              <a:t>to grow self </a:t>
            </a:r>
            <a:r>
              <a:rPr lang="en-IN" dirty="0" smtClean="0"/>
              <a:t>confidence, understanding </a:t>
            </a:r>
            <a:r>
              <a:rPr lang="en-IN" dirty="0"/>
              <a:t>self control and ability to work effectively in an organization</a:t>
            </a:r>
          </a:p>
        </p:txBody>
      </p:sp>
    </p:spTree>
    <p:extLst>
      <p:ext uri="{BB962C8B-B14F-4D97-AF65-F5344CB8AC3E}">
        <p14:creationId xmlns="" xmlns:p14="http://schemas.microsoft.com/office/powerpoint/2010/main" val="406299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COUNSELING SKILLS</a:t>
            </a:r>
            <a:br>
              <a:rPr lang="en-IN" b="1" dirty="0" smtClean="0"/>
            </a:br>
            <a:r>
              <a:rPr lang="en-IN" b="1" dirty="0" smtClean="0"/>
              <a:t>objectives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Definition of </a:t>
            </a:r>
            <a:r>
              <a:rPr lang="en-IN" dirty="0" err="1" smtClean="0"/>
              <a:t>counseling</a:t>
            </a:r>
            <a:endParaRPr lang="en-IN" dirty="0" smtClean="0"/>
          </a:p>
          <a:p>
            <a:r>
              <a:rPr lang="en-IN" dirty="0" smtClean="0"/>
              <a:t>Types </a:t>
            </a:r>
            <a:r>
              <a:rPr lang="en-IN" dirty="0"/>
              <a:t>of </a:t>
            </a:r>
            <a:r>
              <a:rPr lang="en-IN" dirty="0" smtClean="0"/>
              <a:t>Counselling</a:t>
            </a:r>
          </a:p>
          <a:p>
            <a:r>
              <a:rPr lang="en-IN" dirty="0"/>
              <a:t>Need of </a:t>
            </a:r>
            <a:r>
              <a:rPr lang="en-IN" dirty="0" err="1" smtClean="0"/>
              <a:t>counseling</a:t>
            </a:r>
            <a:endParaRPr lang="en-IN" dirty="0" smtClean="0"/>
          </a:p>
          <a:p>
            <a:r>
              <a:rPr lang="en-IN" dirty="0"/>
              <a:t>Expectations of </a:t>
            </a:r>
            <a:r>
              <a:rPr lang="en-IN" dirty="0" err="1" smtClean="0"/>
              <a:t>counseling</a:t>
            </a:r>
            <a:endParaRPr lang="en-IN" dirty="0" smtClean="0"/>
          </a:p>
          <a:p>
            <a:r>
              <a:rPr lang="en-IN" dirty="0"/>
              <a:t>Goals of </a:t>
            </a:r>
            <a:r>
              <a:rPr lang="en-IN" dirty="0" err="1" smtClean="0"/>
              <a:t>counseling</a:t>
            </a:r>
            <a:endParaRPr lang="en-IN" dirty="0"/>
          </a:p>
          <a:p>
            <a:r>
              <a:rPr lang="en-IN" dirty="0" smtClean="0"/>
              <a:t>Scope </a:t>
            </a:r>
            <a:r>
              <a:rPr lang="en-IN" dirty="0"/>
              <a:t>of </a:t>
            </a:r>
            <a:r>
              <a:rPr lang="en-IN" dirty="0" err="1" smtClean="0"/>
              <a:t>counseling</a:t>
            </a:r>
            <a:endParaRPr lang="en-IN" dirty="0" smtClean="0"/>
          </a:p>
          <a:p>
            <a:r>
              <a:rPr lang="en-IN" dirty="0"/>
              <a:t>Limitations in </a:t>
            </a:r>
            <a:r>
              <a:rPr lang="en-IN" dirty="0" err="1"/>
              <a:t>counseling</a:t>
            </a:r>
            <a:r>
              <a:rPr lang="en-IN" dirty="0"/>
              <a:t> </a:t>
            </a:r>
            <a:endParaRPr lang="en-IN" dirty="0" smtClean="0"/>
          </a:p>
          <a:p>
            <a:r>
              <a:rPr lang="en-IN" dirty="0" smtClean="0"/>
              <a:t>conclusion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24196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7" y="620688"/>
            <a:ext cx="7848872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8163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ames Madison University - Clinical Mental Health Counseling (M.A.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2924"/>
            <a:ext cx="7632848" cy="5832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05077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4"/>
                </a:solidFill>
              </a:rPr>
              <a:t>Definition of </a:t>
            </a:r>
            <a:r>
              <a:rPr lang="en-IN" b="1" dirty="0" err="1" smtClean="0">
                <a:solidFill>
                  <a:schemeClr val="accent4"/>
                </a:solidFill>
              </a:rPr>
              <a:t>counseling</a:t>
            </a:r>
            <a:r>
              <a:rPr lang="en-IN" b="1" dirty="0" smtClean="0">
                <a:solidFill>
                  <a:schemeClr val="accent4"/>
                </a:solidFill>
              </a:rPr>
              <a:t> </a:t>
            </a:r>
            <a:endParaRPr lang="en-IN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err="1" smtClean="0">
                <a:solidFill>
                  <a:schemeClr val="accent2"/>
                </a:solidFill>
              </a:rPr>
              <a:t>Counseling</a:t>
            </a:r>
            <a:r>
              <a:rPr lang="en-IN" dirty="0" smtClean="0"/>
              <a:t> is an art and science. It’s a short term, interpersonal, theory based, helping profession. Its aim is to resolve developmental and situational difficulties. </a:t>
            </a:r>
            <a:r>
              <a:rPr lang="en-IN" dirty="0" err="1" smtClean="0"/>
              <a:t>Counseling</a:t>
            </a:r>
            <a:r>
              <a:rPr lang="en-IN" dirty="0" smtClean="0"/>
              <a:t> helps to bring change in life: Change in thought; Change in emotion; and Change in </a:t>
            </a:r>
            <a:r>
              <a:rPr lang="en-IN" dirty="0" err="1" smtClean="0"/>
              <a:t>behavior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216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8229600" cy="1517650"/>
          </a:xfrm>
        </p:spPr>
        <p:txBody>
          <a:bodyPr>
            <a:normAutofit/>
          </a:bodyPr>
          <a:lstStyle/>
          <a:p>
            <a:pPr algn="l"/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92150"/>
            <a:ext cx="8424863" cy="54340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IN" dirty="0" smtClean="0"/>
          </a:p>
          <a:p>
            <a:pPr algn="just"/>
            <a:r>
              <a:rPr lang="en-IN" dirty="0" err="1" smtClean="0"/>
              <a:t>Counseling</a:t>
            </a:r>
            <a:r>
              <a:rPr lang="en-IN" dirty="0" smtClean="0"/>
              <a:t> is a profession. Practitioners should complete a prescribed course of study usually leading to a master’s degree or a doctorate degree. </a:t>
            </a:r>
          </a:p>
          <a:p>
            <a:pPr algn="just"/>
            <a:r>
              <a:rPr lang="en-IN" dirty="0" err="1" smtClean="0"/>
              <a:t>Counselors</a:t>
            </a:r>
            <a:r>
              <a:rPr lang="en-IN" dirty="0" smtClean="0"/>
              <a:t> are members of organizations that set professional and ethical standards and promote state licensing and certification by national associations </a:t>
            </a:r>
            <a:r>
              <a:rPr lang="en-IN" dirty="0" smtClean="0">
                <a:solidFill>
                  <a:schemeClr val="tx2"/>
                </a:solidFill>
              </a:rPr>
              <a:t>(</a:t>
            </a:r>
            <a:r>
              <a:rPr lang="en-IN" dirty="0" err="1" smtClean="0">
                <a:solidFill>
                  <a:schemeClr val="tx2"/>
                </a:solidFill>
              </a:rPr>
              <a:t>Wittmer</a:t>
            </a:r>
            <a:r>
              <a:rPr lang="en-IN" dirty="0" smtClean="0">
                <a:solidFill>
                  <a:schemeClr val="tx2"/>
                </a:solidFill>
              </a:rPr>
              <a:t> &amp; </a:t>
            </a:r>
            <a:r>
              <a:rPr lang="en-IN" dirty="0" err="1" smtClean="0">
                <a:solidFill>
                  <a:schemeClr val="tx2"/>
                </a:solidFill>
              </a:rPr>
              <a:t>Loesch</a:t>
            </a:r>
            <a:r>
              <a:rPr lang="en-IN" dirty="0" smtClean="0">
                <a:solidFill>
                  <a:schemeClr val="tx2"/>
                </a:solidFill>
              </a:rPr>
              <a:t>, 1986).</a:t>
            </a:r>
          </a:p>
          <a:p>
            <a:pPr algn="just"/>
            <a:endParaRPr lang="en-IN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181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Counselling is a process that focuses on enhancing the psychological well-being of the client, such that the client is then able to reach their full potential. This is achieved by the counsellor facilitating your personal growth, development, and self-understanding, which in turn empowers you to adopt more constructive life practices.</a:t>
            </a:r>
          </a:p>
          <a:p>
            <a:pPr algn="just"/>
            <a:r>
              <a:rPr lang="en-IN" dirty="0" smtClean="0"/>
              <a:t>Counselling may be helpful in a number of ways.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9702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It can enable you to develop a clearer understanding of your concerns and help you acquire new skills to better manage personal and educational issues. </a:t>
            </a:r>
          </a:p>
          <a:p>
            <a:pPr algn="just"/>
            <a:r>
              <a:rPr lang="en-IN" dirty="0" smtClean="0"/>
              <a:t>The counsellor can offer a different perspective and help you think of creative solutions to problems. </a:t>
            </a:r>
          </a:p>
          <a:p>
            <a:pPr algn="just"/>
            <a:r>
              <a:rPr lang="en-IN" dirty="0" smtClean="0"/>
              <a:t>Sharing your thoughts and feelings with someone not personally involved in your life can be most helpful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943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IN" b="1" dirty="0" smtClean="0">
                <a:solidFill>
                  <a:schemeClr val="accent4"/>
                </a:solidFill>
              </a:rPr>
              <a:t>Types of Counselling</a:t>
            </a:r>
            <a:endParaRPr lang="en-IN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 smtClean="0">
                <a:solidFill>
                  <a:schemeClr val="accent2"/>
                </a:solidFill>
              </a:rPr>
              <a:t>Counselling can be split into two distinctive forms: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chemeClr val="tx2">
                    <a:lumMod val="75000"/>
                  </a:schemeClr>
                </a:solidFill>
              </a:rPr>
              <a:t>Directive counselling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chemeClr val="tx2">
                    <a:lumMod val="75000"/>
                  </a:schemeClr>
                </a:solidFill>
              </a:rPr>
              <a:t>Non-Directive counselling </a:t>
            </a:r>
          </a:p>
          <a:p>
            <a:pPr marL="0" indent="0" algn="just">
              <a:buNone/>
            </a:pPr>
            <a:r>
              <a:rPr lang="en-IN" u="sng" dirty="0" smtClean="0"/>
              <a:t>Directive Counselling:- </a:t>
            </a:r>
          </a:p>
          <a:p>
            <a:pPr marL="0" indent="0" algn="just">
              <a:buNone/>
            </a:pPr>
            <a:r>
              <a:rPr lang="en-IN" dirty="0" smtClean="0"/>
              <a:t>involves a formal process where the counsellor assesses the situation, decides an appropriate course of action and directs the employee to follow this course of action. </a:t>
            </a:r>
          </a:p>
          <a:p>
            <a:pPr marL="0" indent="0" algn="just">
              <a:buNone/>
            </a:pPr>
            <a:r>
              <a:rPr lang="en-IN" u="sng" dirty="0" smtClean="0"/>
              <a:t> Non-directive Counselling:-</a:t>
            </a:r>
          </a:p>
          <a:p>
            <a:pPr marL="0" indent="0" algn="just">
              <a:buNone/>
            </a:pPr>
            <a:r>
              <a:rPr lang="en-IN" dirty="0" smtClean="0"/>
              <a:t> involves the counsellor facilitating a process where the employee deals with their issues.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812303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476672"/>
            <a:ext cx="8568951" cy="59046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6233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811</Words>
  <Application>Microsoft Office PowerPoint</Application>
  <PresentationFormat>On-screen Show (4:3)</PresentationFormat>
  <Paragraphs>104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COUNSELING SKILLS objectives</vt:lpstr>
      <vt:lpstr>Slide 3</vt:lpstr>
      <vt:lpstr>Definition of counseling </vt:lpstr>
      <vt:lpstr> </vt:lpstr>
      <vt:lpstr>Slide 6</vt:lpstr>
      <vt:lpstr>Slide 7</vt:lpstr>
      <vt:lpstr>Types of Counselling</vt:lpstr>
      <vt:lpstr>Slide 9</vt:lpstr>
      <vt:lpstr>Need of counseling</vt:lpstr>
      <vt:lpstr>Expectations of counseling can include:</vt:lpstr>
      <vt:lpstr>Cont….</vt:lpstr>
      <vt:lpstr>Goals of counseling</vt:lpstr>
      <vt:lpstr>Slide 14</vt:lpstr>
      <vt:lpstr>Scope of counseling</vt:lpstr>
      <vt:lpstr>Slide 16</vt:lpstr>
      <vt:lpstr>Slide 17</vt:lpstr>
      <vt:lpstr>Limitations in counseling  </vt:lpstr>
      <vt:lpstr>conclusion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</dc:title>
  <dc:creator>SARANYA</dc:creator>
  <cp:lastModifiedBy>ELCOT</cp:lastModifiedBy>
  <cp:revision>22</cp:revision>
  <dcterms:created xsi:type="dcterms:W3CDTF">2020-06-25T15:56:46Z</dcterms:created>
  <dcterms:modified xsi:type="dcterms:W3CDTF">2020-06-27T11:58:48Z</dcterms:modified>
</cp:coreProperties>
</file>