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95" r:id="rId23"/>
    <p:sldId id="296" r:id="rId24"/>
    <p:sldId id="279" r:id="rId25"/>
    <p:sldId id="280" r:id="rId26"/>
    <p:sldId id="288" r:id="rId27"/>
    <p:sldId id="289" r:id="rId28"/>
    <p:sldId id="290" r:id="rId29"/>
    <p:sldId id="291" r:id="rId30"/>
    <p:sldId id="292" r:id="rId31"/>
    <p:sldId id="293" r:id="rId32"/>
    <p:sldId id="294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227" y="637158"/>
            <a:ext cx="6034405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2400" y="2419959"/>
            <a:ext cx="7305675" cy="2714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92421" y="6228157"/>
            <a:ext cx="317500" cy="267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1066800" y="838200"/>
            <a:ext cx="6477000" cy="1676400"/>
          </a:xfrm>
        </p:spPr>
        <p:txBody>
          <a:bodyPr/>
          <a:lstStyle/>
          <a:p>
            <a:pPr algn="ctr"/>
            <a:r>
              <a:rPr lang="en-US" sz="4000" dirty="0" smtClean="0">
                <a:latin typeface="Aharoni" pitchFamily="2" charset="-79"/>
                <a:cs typeface="Aharoni" pitchFamily="2" charset="-79"/>
              </a:rPr>
              <a:t>UNIT V</a:t>
            </a:r>
            <a:br>
              <a:rPr lang="en-US" sz="4000" dirty="0" smtClean="0">
                <a:latin typeface="Aharoni" pitchFamily="2" charset="-79"/>
                <a:cs typeface="Aharoni" pitchFamily="2" charset="-79"/>
              </a:rPr>
            </a:b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CHAPTER</a:t>
            </a: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 18</a:t>
            </a:r>
            <a:endParaRPr lang="en-US" sz="5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0" name="Subtitle 29"/>
          <p:cNvSpPr>
            <a:spLocks noGrp="1"/>
          </p:cNvSpPr>
          <p:nvPr>
            <p:ph type="subTitle" idx="4"/>
          </p:nvPr>
        </p:nvSpPr>
        <p:spPr>
          <a:xfrm>
            <a:off x="533400" y="3217783"/>
            <a:ext cx="7696200" cy="1477328"/>
          </a:xfrm>
        </p:spPr>
        <p:txBody>
          <a:bodyPr/>
          <a:lstStyle/>
          <a:p>
            <a:pPr algn="ctr"/>
            <a:r>
              <a:rPr lang="en-US" sz="4800" dirty="0" smtClean="0">
                <a:latin typeface="Aharoni" pitchFamily="2" charset="-79"/>
                <a:cs typeface="Aharoni" pitchFamily="2" charset="-79"/>
              </a:rPr>
              <a:t>Content-Based retrieval in Digital Libraries</a:t>
            </a:r>
            <a:endParaRPr lang="en-US" sz="48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10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127" y="360375"/>
            <a:ext cx="20027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125" dirty="0"/>
              <a:t>Color </a:t>
            </a:r>
            <a:r>
              <a:rPr sz="2200" spc="-5" dirty="0"/>
              <a:t>L</a:t>
            </a:r>
            <a:r>
              <a:rPr sz="2200" spc="-275" dirty="0"/>
              <a:t> </a:t>
            </a:r>
            <a:r>
              <a:rPr sz="2200" spc="114" dirty="0"/>
              <a:t>ayout</a:t>
            </a:r>
            <a:r>
              <a:rPr sz="2200" spc="-385" dirty="0"/>
              <a:t> 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1022400" y="1042161"/>
            <a:ext cx="7314565" cy="5042471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45745" marR="5080" indent="-233679" algn="just">
              <a:lnSpc>
                <a:spcPts val="2270"/>
              </a:lnSpc>
              <a:spcBef>
                <a:spcPts val="80"/>
              </a:spcBef>
              <a:buFont typeface="Arial"/>
              <a:buChar char="•"/>
              <a:tabLst>
                <a:tab pos="246379" algn="l"/>
              </a:tabLst>
            </a:pPr>
            <a:r>
              <a:rPr sz="1800" b="1" spc="114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user </a:t>
            </a:r>
            <a:r>
              <a:rPr sz="1800" b="1" spc="40" dirty="0">
                <a:latin typeface="Arial"/>
                <a:cs typeface="Arial"/>
              </a:rPr>
              <a:t>can </a:t>
            </a:r>
            <a:r>
              <a:rPr sz="1800" b="1" spc="15" dirty="0">
                <a:latin typeface="Arial"/>
                <a:cs typeface="Arial"/>
              </a:rPr>
              <a:t>set </a:t>
            </a:r>
            <a:r>
              <a:rPr sz="1800" b="1" spc="5" dirty="0">
                <a:latin typeface="Arial"/>
                <a:cs typeface="Arial"/>
              </a:rPr>
              <a:t>up </a:t>
            </a:r>
            <a:r>
              <a:rPr sz="1800" b="1" spc="-5" dirty="0">
                <a:latin typeface="Arial"/>
                <a:cs typeface="Arial"/>
              </a:rPr>
              <a:t>a </a:t>
            </a:r>
            <a:r>
              <a:rPr sz="1800" b="1" spc="20" dirty="0">
                <a:latin typeface="Arial"/>
                <a:cs typeface="Arial"/>
              </a:rPr>
              <a:t>scheme of </a:t>
            </a:r>
            <a:r>
              <a:rPr sz="1800" b="1" spc="15" dirty="0">
                <a:latin typeface="Arial"/>
                <a:cs typeface="Arial"/>
              </a:rPr>
              <a:t>how </a:t>
            </a:r>
            <a:r>
              <a:rPr sz="1800" b="1" dirty="0">
                <a:latin typeface="Arial"/>
                <a:cs typeface="Arial"/>
              </a:rPr>
              <a:t>colors should </a:t>
            </a:r>
            <a:r>
              <a:rPr sz="1800" b="1" spc="15" dirty="0">
                <a:latin typeface="Arial"/>
                <a:cs typeface="Arial"/>
              </a:rPr>
              <a:t>appear </a:t>
            </a:r>
            <a:r>
              <a:rPr sz="1800" b="1" spc="-10" dirty="0">
                <a:latin typeface="Arial"/>
                <a:cs typeface="Arial"/>
              </a:rPr>
              <a:t>in  </a:t>
            </a:r>
            <a:r>
              <a:rPr sz="1800" b="1" spc="35" dirty="0">
                <a:latin typeface="Arial"/>
                <a:cs typeface="Arial"/>
              </a:rPr>
              <a:t>the </a:t>
            </a:r>
            <a:r>
              <a:rPr sz="1800" b="1" spc="25" dirty="0">
                <a:latin typeface="Arial"/>
                <a:cs typeface="Arial"/>
              </a:rPr>
              <a:t>image,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30" dirty="0">
                <a:latin typeface="Arial"/>
                <a:cs typeface="Arial"/>
              </a:rPr>
              <a:t>terms </a:t>
            </a:r>
            <a:r>
              <a:rPr sz="1800" b="1" spc="20" dirty="0">
                <a:latin typeface="Arial"/>
                <a:cs typeface="Arial"/>
              </a:rPr>
              <a:t>of </a:t>
            </a:r>
            <a:r>
              <a:rPr sz="1800" b="1" spc="10" dirty="0">
                <a:latin typeface="Arial"/>
                <a:cs typeface="Arial"/>
              </a:rPr>
              <a:t>coarse </a:t>
            </a:r>
            <a:r>
              <a:rPr sz="1800" b="1" spc="15" dirty="0">
                <a:latin typeface="Arial"/>
                <a:cs typeface="Arial"/>
              </a:rPr>
              <a:t>blocks </a:t>
            </a:r>
            <a:r>
              <a:rPr sz="1800" b="1" spc="20" dirty="0">
                <a:latin typeface="Arial"/>
                <a:cs typeface="Arial"/>
              </a:rPr>
              <a:t>of</a:t>
            </a:r>
            <a:r>
              <a:rPr sz="1800" b="1" spc="16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color.</a:t>
            </a:r>
            <a:endParaRPr sz="1800">
              <a:latin typeface="Arial"/>
              <a:cs typeface="Arial"/>
            </a:endParaRPr>
          </a:p>
          <a:p>
            <a:pPr marL="245745" marR="432434">
              <a:lnSpc>
                <a:spcPct val="104600"/>
              </a:lnSpc>
              <a:spcBef>
                <a:spcPts val="1465"/>
              </a:spcBef>
              <a:tabLst>
                <a:tab pos="3824604" algn="l"/>
              </a:tabLst>
            </a:pPr>
            <a:r>
              <a:rPr sz="1800" b="1" spc="120" dirty="0">
                <a:latin typeface="Arial"/>
                <a:cs typeface="Arial"/>
              </a:rPr>
              <a:t>The  </a:t>
            </a:r>
            <a:r>
              <a:rPr sz="1800" b="1" spc="-5" dirty="0">
                <a:latin typeface="Arial"/>
                <a:cs typeface="Arial"/>
              </a:rPr>
              <a:t>user </a:t>
            </a:r>
            <a:r>
              <a:rPr sz="1800" b="1" spc="10" dirty="0">
                <a:latin typeface="Arial"/>
                <a:cs typeface="Arial"/>
              </a:rPr>
              <a:t>has </a:t>
            </a:r>
            <a:r>
              <a:rPr sz="1800" b="1" spc="-5" dirty="0">
                <a:latin typeface="Arial"/>
                <a:cs typeface="Arial"/>
              </a:rPr>
              <a:t>a </a:t>
            </a:r>
            <a:r>
              <a:rPr sz="1800" b="1" spc="25" dirty="0">
                <a:latin typeface="Arial"/>
                <a:cs typeface="Arial"/>
              </a:rPr>
              <a:t>choice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spc="15" dirty="0">
                <a:latin typeface="Arial"/>
                <a:cs typeface="Arial"/>
              </a:rPr>
              <a:t>of</a:t>
            </a:r>
            <a:r>
              <a:rPr sz="1800" b="1" spc="80" dirty="0">
                <a:latin typeface="Arial"/>
                <a:cs typeface="Arial"/>
              </a:rPr>
              <a:t> </a:t>
            </a:r>
            <a:r>
              <a:rPr sz="1800" b="1" spc="25" dirty="0">
                <a:latin typeface="Arial"/>
                <a:cs typeface="Arial"/>
              </a:rPr>
              <a:t>four	</a:t>
            </a:r>
            <a:r>
              <a:rPr sz="1800" b="1" spc="5" dirty="0">
                <a:latin typeface="Arial"/>
                <a:cs typeface="Arial"/>
              </a:rPr>
              <a:t>grid </a:t>
            </a:r>
            <a:r>
              <a:rPr sz="1800" b="1" spc="-15" dirty="0">
                <a:latin typeface="Arial"/>
                <a:cs typeface="Arial"/>
              </a:rPr>
              <a:t>sizes: </a:t>
            </a:r>
            <a:r>
              <a:rPr sz="1800" b="1" spc="-5" dirty="0">
                <a:latin typeface="Arial"/>
                <a:cs typeface="Arial"/>
              </a:rPr>
              <a:t>1 </a:t>
            </a:r>
            <a:r>
              <a:rPr sz="1800" b="1" i="1" dirty="0">
                <a:latin typeface="Arial"/>
                <a:cs typeface="Arial"/>
              </a:rPr>
              <a:t>× </a:t>
            </a:r>
            <a:r>
              <a:rPr sz="1800" b="1" spc="15" dirty="0">
                <a:latin typeface="Arial"/>
                <a:cs typeface="Arial"/>
              </a:rPr>
              <a:t>1, </a:t>
            </a:r>
            <a:r>
              <a:rPr sz="1800" b="1" spc="-5" dirty="0">
                <a:latin typeface="Arial"/>
                <a:cs typeface="Arial"/>
              </a:rPr>
              <a:t>2 </a:t>
            </a:r>
            <a:r>
              <a:rPr sz="1800" b="1" i="1" dirty="0">
                <a:latin typeface="Arial"/>
                <a:cs typeface="Arial"/>
              </a:rPr>
              <a:t>× </a:t>
            </a:r>
            <a:r>
              <a:rPr sz="1800" b="1" spc="15" dirty="0">
                <a:latin typeface="Arial"/>
                <a:cs typeface="Arial"/>
              </a:rPr>
              <a:t>2, </a:t>
            </a:r>
            <a:r>
              <a:rPr sz="1800" b="1" spc="-5" dirty="0">
                <a:latin typeface="Arial"/>
                <a:cs typeface="Arial"/>
              </a:rPr>
              <a:t>4 </a:t>
            </a:r>
            <a:r>
              <a:rPr sz="1800" b="1" i="1" dirty="0">
                <a:latin typeface="Arial"/>
                <a:cs typeface="Arial"/>
              </a:rPr>
              <a:t>× </a:t>
            </a:r>
            <a:r>
              <a:rPr sz="1800" b="1" spc="-5" dirty="0">
                <a:latin typeface="Arial"/>
                <a:cs typeface="Arial"/>
              </a:rPr>
              <a:t>4  </a:t>
            </a:r>
            <a:r>
              <a:rPr sz="1800" b="1" spc="20" dirty="0">
                <a:latin typeface="Arial"/>
                <a:cs typeface="Arial"/>
              </a:rPr>
              <a:t>and </a:t>
            </a:r>
            <a:r>
              <a:rPr sz="1800" b="1" spc="-5" dirty="0">
                <a:latin typeface="Arial"/>
                <a:cs typeface="Arial"/>
              </a:rPr>
              <a:t>8 </a:t>
            </a:r>
            <a:r>
              <a:rPr sz="1800" b="1" i="1" dirty="0">
                <a:latin typeface="Arial"/>
                <a:cs typeface="Arial"/>
              </a:rPr>
              <a:t>×</a:t>
            </a:r>
            <a:r>
              <a:rPr sz="1800" b="1" i="1" spc="-130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8</a:t>
            </a:r>
            <a:r>
              <a:rPr sz="1800" b="1" i="1" spc="5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5745" marR="7620" indent="-233679" algn="just">
              <a:lnSpc>
                <a:spcPct val="105800"/>
              </a:lnSpc>
              <a:spcBef>
                <a:spcPts val="1445"/>
              </a:spcBef>
              <a:buFont typeface="Arial"/>
              <a:buChar char="•"/>
              <a:tabLst>
                <a:tab pos="246379" algn="l"/>
              </a:tabLst>
            </a:pPr>
            <a:r>
              <a:rPr sz="1800" b="1" spc="55" dirty="0">
                <a:latin typeface="Arial"/>
                <a:cs typeface="Arial"/>
              </a:rPr>
              <a:t>Search </a:t>
            </a:r>
            <a:r>
              <a:rPr sz="1800" b="1" spc="-15" dirty="0">
                <a:latin typeface="Arial"/>
                <a:cs typeface="Arial"/>
              </a:rPr>
              <a:t>is </a:t>
            </a:r>
            <a:r>
              <a:rPr sz="1800" b="1" spc="10" dirty="0">
                <a:latin typeface="Arial"/>
                <a:cs typeface="Arial"/>
              </a:rPr>
              <a:t>specified </a:t>
            </a:r>
            <a:r>
              <a:rPr sz="1800" b="1" spc="20" dirty="0">
                <a:latin typeface="Arial"/>
                <a:cs typeface="Arial"/>
              </a:rPr>
              <a:t>on </a:t>
            </a:r>
            <a:r>
              <a:rPr sz="1800" b="1" spc="10" dirty="0">
                <a:latin typeface="Arial"/>
                <a:cs typeface="Arial"/>
              </a:rPr>
              <a:t>one </a:t>
            </a:r>
            <a:r>
              <a:rPr sz="1800" b="1" spc="20" dirty="0">
                <a:latin typeface="Arial"/>
                <a:cs typeface="Arial"/>
              </a:rPr>
              <a:t>of </a:t>
            </a:r>
            <a:r>
              <a:rPr sz="1800" b="1" spc="35" dirty="0">
                <a:latin typeface="Arial"/>
                <a:cs typeface="Arial"/>
              </a:rPr>
              <a:t>the </a:t>
            </a:r>
            <a:r>
              <a:rPr sz="1800" b="1" dirty="0">
                <a:latin typeface="Arial"/>
                <a:cs typeface="Arial"/>
              </a:rPr>
              <a:t>grid </a:t>
            </a:r>
            <a:r>
              <a:rPr sz="1800" b="1" spc="-15" dirty="0">
                <a:latin typeface="Arial"/>
                <a:cs typeface="Arial"/>
              </a:rPr>
              <a:t>sizes, </a:t>
            </a:r>
            <a:r>
              <a:rPr sz="1800" b="1" spc="20" dirty="0">
                <a:latin typeface="Arial"/>
                <a:cs typeface="Arial"/>
              </a:rPr>
              <a:t>and </a:t>
            </a:r>
            <a:r>
              <a:rPr sz="1800" b="1" spc="35" dirty="0">
                <a:latin typeface="Arial"/>
                <a:cs typeface="Arial"/>
              </a:rPr>
              <a:t>the </a:t>
            </a:r>
            <a:r>
              <a:rPr sz="1800" b="1" dirty="0">
                <a:latin typeface="Arial"/>
                <a:cs typeface="Arial"/>
              </a:rPr>
              <a:t>grid </a:t>
            </a:r>
            <a:r>
              <a:rPr sz="1800" b="1" spc="55" dirty="0">
                <a:latin typeface="Arial"/>
                <a:cs typeface="Arial"/>
              </a:rPr>
              <a:t>can  </a:t>
            </a:r>
            <a:r>
              <a:rPr sz="1800" b="1" spc="20" dirty="0">
                <a:latin typeface="Arial"/>
                <a:cs typeface="Arial"/>
              </a:rPr>
              <a:t>be </a:t>
            </a:r>
            <a:r>
              <a:rPr sz="1800" b="1" dirty="0">
                <a:latin typeface="Arial"/>
                <a:cs typeface="Arial"/>
              </a:rPr>
              <a:t>filled </a:t>
            </a:r>
            <a:r>
              <a:rPr sz="1800" b="1" spc="55" dirty="0">
                <a:latin typeface="Arial"/>
                <a:cs typeface="Arial"/>
              </a:rPr>
              <a:t>with </a:t>
            </a:r>
            <a:r>
              <a:rPr sz="1800" b="1" spc="35" dirty="0">
                <a:latin typeface="Arial"/>
                <a:cs typeface="Arial"/>
              </a:rPr>
              <a:t>any </a:t>
            </a:r>
            <a:r>
              <a:rPr sz="1800" b="1" spc="-5" dirty="0">
                <a:latin typeface="Arial"/>
                <a:cs typeface="Arial"/>
              </a:rPr>
              <a:t>R </a:t>
            </a:r>
            <a:r>
              <a:rPr sz="1800" b="1" dirty="0">
                <a:latin typeface="Arial"/>
                <a:cs typeface="Arial"/>
              </a:rPr>
              <a:t>G </a:t>
            </a:r>
            <a:r>
              <a:rPr sz="1800" b="1" spc="-5" dirty="0">
                <a:latin typeface="Arial"/>
                <a:cs typeface="Arial"/>
              </a:rPr>
              <a:t>B </a:t>
            </a:r>
            <a:r>
              <a:rPr sz="1800" b="1" spc="10" dirty="0">
                <a:latin typeface="Arial"/>
                <a:cs typeface="Arial"/>
              </a:rPr>
              <a:t>color </a:t>
            </a:r>
            <a:r>
              <a:rPr sz="1800" b="1" spc="20" dirty="0">
                <a:latin typeface="Arial"/>
                <a:cs typeface="Arial"/>
              </a:rPr>
              <a:t>value </a:t>
            </a:r>
            <a:r>
              <a:rPr sz="1800" b="1" dirty="0">
                <a:latin typeface="Arial"/>
                <a:cs typeface="Arial"/>
              </a:rPr>
              <a:t>or </a:t>
            </a:r>
            <a:r>
              <a:rPr sz="1800" b="1" spc="10" dirty="0">
                <a:latin typeface="Arial"/>
                <a:cs typeface="Arial"/>
              </a:rPr>
              <a:t>no </a:t>
            </a:r>
            <a:r>
              <a:rPr sz="1800" b="1" spc="5" dirty="0">
                <a:latin typeface="Arial"/>
                <a:cs typeface="Arial"/>
              </a:rPr>
              <a:t>color value </a:t>
            </a:r>
            <a:r>
              <a:rPr sz="1800" b="1" spc="40" dirty="0">
                <a:latin typeface="Arial"/>
                <a:cs typeface="Arial"/>
              </a:rPr>
              <a:t>at </a:t>
            </a:r>
            <a:r>
              <a:rPr sz="1800" b="1" spc="5" dirty="0">
                <a:latin typeface="Arial"/>
                <a:cs typeface="Arial"/>
              </a:rPr>
              <a:t>all </a:t>
            </a:r>
            <a:r>
              <a:rPr sz="1800" b="1" spc="80" dirty="0">
                <a:latin typeface="Arial"/>
                <a:cs typeface="Arial"/>
              </a:rPr>
              <a:t>to  </a:t>
            </a:r>
            <a:r>
              <a:rPr sz="1800" b="1" spc="25" dirty="0">
                <a:latin typeface="Arial"/>
                <a:cs typeface="Arial"/>
              </a:rPr>
              <a:t>indicate </a:t>
            </a:r>
            <a:r>
              <a:rPr sz="1800" b="1" spc="35" dirty="0">
                <a:latin typeface="Arial"/>
                <a:cs typeface="Arial"/>
              </a:rPr>
              <a:t>the </a:t>
            </a:r>
            <a:r>
              <a:rPr sz="1800" b="1" spc="10" dirty="0">
                <a:latin typeface="Arial"/>
                <a:cs typeface="Arial"/>
              </a:rPr>
              <a:t>cell </a:t>
            </a:r>
            <a:r>
              <a:rPr sz="1800" b="1" dirty="0">
                <a:latin typeface="Arial"/>
                <a:cs typeface="Arial"/>
              </a:rPr>
              <a:t>should </a:t>
            </a:r>
            <a:r>
              <a:rPr sz="1800" b="1" spc="50" dirty="0">
                <a:latin typeface="Arial"/>
                <a:cs typeface="Arial"/>
              </a:rPr>
              <a:t>not </a:t>
            </a:r>
            <a:r>
              <a:rPr sz="1800" b="1" spc="20" dirty="0">
                <a:latin typeface="Arial"/>
                <a:cs typeface="Arial"/>
              </a:rPr>
              <a:t>be</a:t>
            </a:r>
            <a:r>
              <a:rPr sz="1800" b="1" spc="150" dirty="0">
                <a:latin typeface="Arial"/>
                <a:cs typeface="Arial"/>
              </a:rPr>
              <a:t> </a:t>
            </a:r>
            <a:r>
              <a:rPr sz="1800" b="1" spc="15" dirty="0">
                <a:latin typeface="Arial"/>
                <a:cs typeface="Arial"/>
              </a:rPr>
              <a:t>considered.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250">
              <a:latin typeface="Arial"/>
              <a:cs typeface="Arial"/>
            </a:endParaRPr>
          </a:p>
          <a:p>
            <a:pPr marL="245745" marR="17145" indent="-233679" algn="just">
              <a:lnSpc>
                <a:spcPct val="106100"/>
              </a:lnSpc>
              <a:buFont typeface="Arial"/>
              <a:buChar char="•"/>
              <a:tabLst>
                <a:tab pos="246379" algn="l"/>
              </a:tabLst>
            </a:pPr>
            <a:r>
              <a:rPr sz="1800" b="1" spc="95" dirty="0">
                <a:latin typeface="Arial"/>
                <a:cs typeface="Arial"/>
              </a:rPr>
              <a:t>Every </a:t>
            </a:r>
            <a:r>
              <a:rPr sz="1800" b="1" spc="35" dirty="0">
                <a:latin typeface="Arial"/>
                <a:cs typeface="Arial"/>
              </a:rPr>
              <a:t>database </a:t>
            </a:r>
            <a:r>
              <a:rPr sz="1800" b="1" spc="25" dirty="0">
                <a:latin typeface="Arial"/>
                <a:cs typeface="Arial"/>
              </a:rPr>
              <a:t>image </a:t>
            </a:r>
            <a:r>
              <a:rPr sz="1800" b="1" spc="-15" dirty="0">
                <a:latin typeface="Arial"/>
                <a:cs typeface="Arial"/>
              </a:rPr>
              <a:t>is </a:t>
            </a:r>
            <a:r>
              <a:rPr sz="1800" b="1" spc="25" dirty="0">
                <a:latin typeface="Arial"/>
                <a:cs typeface="Arial"/>
              </a:rPr>
              <a:t>partitioned </a:t>
            </a:r>
            <a:r>
              <a:rPr sz="1800" b="1" spc="30" dirty="0">
                <a:latin typeface="Arial"/>
                <a:cs typeface="Arial"/>
              </a:rPr>
              <a:t>into windows </a:t>
            </a:r>
            <a:r>
              <a:rPr sz="1800" b="1" spc="20" dirty="0">
                <a:latin typeface="Arial"/>
                <a:cs typeface="Arial"/>
              </a:rPr>
              <a:t>four </a:t>
            </a:r>
            <a:r>
              <a:rPr sz="1800" b="1" spc="25" dirty="0">
                <a:latin typeface="Arial"/>
                <a:cs typeface="Arial"/>
              </a:rPr>
              <a:t>times,  </a:t>
            </a:r>
            <a:r>
              <a:rPr sz="1800" b="1" spc="20" dirty="0">
                <a:latin typeface="Arial"/>
                <a:cs typeface="Arial"/>
              </a:rPr>
              <a:t>once </a:t>
            </a:r>
            <a:r>
              <a:rPr sz="1800" b="1" dirty="0">
                <a:latin typeface="Arial"/>
                <a:cs typeface="Arial"/>
              </a:rPr>
              <a:t>for </a:t>
            </a:r>
            <a:r>
              <a:rPr sz="1800" b="1" spc="20" dirty="0">
                <a:latin typeface="Arial"/>
                <a:cs typeface="Arial"/>
              </a:rPr>
              <a:t>every </a:t>
            </a:r>
            <a:r>
              <a:rPr sz="1800" b="1" spc="35" dirty="0">
                <a:latin typeface="Arial"/>
                <a:cs typeface="Arial"/>
              </a:rPr>
              <a:t>window</a:t>
            </a:r>
            <a:r>
              <a:rPr sz="1800" b="1" spc="28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size.</a:t>
            </a:r>
            <a:endParaRPr sz="1800">
              <a:latin typeface="Arial"/>
              <a:cs typeface="Arial"/>
            </a:endParaRPr>
          </a:p>
          <a:p>
            <a:pPr marL="585470" marR="57150" lvl="1" indent="-242570">
              <a:lnSpc>
                <a:spcPct val="73900"/>
              </a:lnSpc>
              <a:spcBef>
                <a:spcPts val="1680"/>
              </a:spcBef>
              <a:buFont typeface="Arial"/>
              <a:buChar char="–"/>
              <a:tabLst>
                <a:tab pos="586105" algn="l"/>
                <a:tab pos="1543050" algn="l"/>
                <a:tab pos="5897245" algn="l"/>
              </a:tabLst>
            </a:pPr>
            <a:r>
              <a:rPr sz="1800" b="1" spc="-5" dirty="0">
                <a:latin typeface="Arial"/>
                <a:cs typeface="Arial"/>
              </a:rPr>
              <a:t>A </a:t>
            </a:r>
            <a:r>
              <a:rPr sz="1800" b="1" spc="5" dirty="0">
                <a:latin typeface="Arial"/>
                <a:cs typeface="Arial"/>
              </a:rPr>
              <a:t>clustered </a:t>
            </a:r>
            <a:r>
              <a:rPr sz="1800" b="1" dirty="0">
                <a:latin typeface="Arial"/>
                <a:cs typeface="Arial"/>
              </a:rPr>
              <a:t>color </a:t>
            </a:r>
            <a:r>
              <a:rPr sz="1800" b="1" spc="15" dirty="0">
                <a:latin typeface="Arial"/>
                <a:cs typeface="Arial"/>
              </a:rPr>
              <a:t>histogram </a:t>
            </a:r>
            <a:r>
              <a:rPr sz="1800" b="1" spc="-20" dirty="0">
                <a:latin typeface="Arial"/>
                <a:cs typeface="Arial"/>
              </a:rPr>
              <a:t>is </a:t>
            </a:r>
            <a:r>
              <a:rPr sz="1800" b="1" spc="-15" dirty="0">
                <a:latin typeface="Arial"/>
                <a:cs typeface="Arial"/>
              </a:rPr>
              <a:t>used </a:t>
            </a:r>
            <a:r>
              <a:rPr sz="1800" b="1" spc="-10" dirty="0">
                <a:latin typeface="Arial"/>
                <a:cs typeface="Arial"/>
              </a:rPr>
              <a:t>inside </a:t>
            </a:r>
            <a:r>
              <a:rPr sz="1800" b="1" spc="15" dirty="0">
                <a:latin typeface="Arial"/>
                <a:cs typeface="Arial"/>
              </a:rPr>
              <a:t>each window </a:t>
            </a:r>
            <a:r>
              <a:rPr sz="1800" b="1" spc="10" dirty="0">
                <a:latin typeface="Arial"/>
                <a:cs typeface="Arial"/>
              </a:rPr>
              <a:t>and  </a:t>
            </a:r>
            <a:r>
              <a:rPr sz="1800" b="1" spc="20" dirty="0">
                <a:latin typeface="Arial"/>
                <a:cs typeface="Arial"/>
              </a:rPr>
              <a:t>the</a:t>
            </a:r>
            <a:r>
              <a:rPr sz="1800" b="1" spc="9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five	</a:t>
            </a:r>
            <a:r>
              <a:rPr sz="1800" b="1" spc="20" dirty="0">
                <a:latin typeface="Arial"/>
                <a:cs typeface="Arial"/>
              </a:rPr>
              <a:t>most </a:t>
            </a:r>
            <a:r>
              <a:rPr sz="1800" b="1" spc="5" dirty="0">
                <a:latin typeface="Arial"/>
                <a:cs typeface="Arial"/>
              </a:rPr>
              <a:t>frequent </a:t>
            </a:r>
            <a:r>
              <a:rPr sz="1800" b="1" dirty="0">
                <a:latin typeface="Arial"/>
                <a:cs typeface="Arial"/>
              </a:rPr>
              <a:t>colors </a:t>
            </a:r>
            <a:r>
              <a:rPr sz="1800" b="1" spc="-5" dirty="0">
                <a:latin typeface="Arial"/>
                <a:cs typeface="Arial"/>
              </a:rPr>
              <a:t>are stored</a:t>
            </a:r>
            <a:r>
              <a:rPr sz="1800" b="1" spc="9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in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the	</a:t>
            </a:r>
            <a:r>
              <a:rPr sz="1800" b="1" spc="15" dirty="0">
                <a:latin typeface="Arial"/>
                <a:cs typeface="Arial"/>
              </a:rPr>
              <a:t>database</a:t>
            </a:r>
            <a:endParaRPr sz="1800">
              <a:latin typeface="Arial"/>
              <a:cs typeface="Arial"/>
            </a:endParaRPr>
          </a:p>
          <a:p>
            <a:pPr marL="585470" lvl="1" indent="-243204">
              <a:lnSpc>
                <a:spcPts val="1880"/>
              </a:lnSpc>
              <a:spcBef>
                <a:spcPts val="445"/>
              </a:spcBef>
              <a:buFont typeface="Arial"/>
              <a:buChar char="–"/>
              <a:tabLst>
                <a:tab pos="586105" algn="l"/>
              </a:tabLst>
            </a:pPr>
            <a:r>
              <a:rPr sz="1800" b="1" spc="25" dirty="0">
                <a:latin typeface="Arial"/>
                <a:cs typeface="Arial"/>
              </a:rPr>
              <a:t>Position </a:t>
            </a:r>
            <a:r>
              <a:rPr sz="1800" b="1" dirty="0">
                <a:latin typeface="Arial"/>
                <a:cs typeface="Arial"/>
              </a:rPr>
              <a:t>and </a:t>
            </a:r>
            <a:r>
              <a:rPr sz="1800" b="1" spc="-30" dirty="0">
                <a:latin typeface="Arial"/>
                <a:cs typeface="Arial"/>
              </a:rPr>
              <a:t>size </a:t>
            </a:r>
            <a:r>
              <a:rPr sz="1800" b="1" dirty="0">
                <a:latin typeface="Arial"/>
                <a:cs typeface="Arial"/>
              </a:rPr>
              <a:t>for </a:t>
            </a:r>
            <a:r>
              <a:rPr sz="1800" b="1" spc="10" dirty="0">
                <a:latin typeface="Arial"/>
                <a:cs typeface="Arial"/>
              </a:rPr>
              <a:t>each </a:t>
            </a:r>
            <a:r>
              <a:rPr sz="1800" b="1" spc="5" dirty="0">
                <a:latin typeface="Arial"/>
                <a:cs typeface="Arial"/>
              </a:rPr>
              <a:t>query </a:t>
            </a:r>
            <a:r>
              <a:rPr sz="1800" b="1" spc="-5" dirty="0">
                <a:latin typeface="Arial"/>
                <a:cs typeface="Arial"/>
              </a:rPr>
              <a:t>cell correspond </a:t>
            </a:r>
            <a:r>
              <a:rPr sz="1800" b="1" spc="25" dirty="0">
                <a:latin typeface="Arial"/>
                <a:cs typeface="Arial"/>
              </a:rPr>
              <a:t>to</a:t>
            </a:r>
            <a:r>
              <a:rPr sz="1800" b="1" spc="355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  <a:p>
            <a:pPr marL="585470">
              <a:lnSpc>
                <a:spcPts val="1880"/>
              </a:lnSpc>
              <a:tabLst>
                <a:tab pos="2089785" algn="l"/>
                <a:tab pos="4765040" algn="l"/>
              </a:tabLst>
            </a:pPr>
            <a:r>
              <a:rPr sz="1800" b="1" spc="5" dirty="0">
                <a:latin typeface="Arial"/>
                <a:cs typeface="Arial"/>
              </a:rPr>
              <a:t>position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and	</a:t>
            </a:r>
            <a:r>
              <a:rPr sz="1800" b="1" spc="-35" dirty="0">
                <a:latin typeface="Arial"/>
                <a:cs typeface="Arial"/>
              </a:rPr>
              <a:t>size </a:t>
            </a:r>
            <a:r>
              <a:rPr sz="1800" b="1" spc="5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a </a:t>
            </a:r>
            <a:r>
              <a:rPr sz="1800" b="1" spc="10" dirty="0">
                <a:latin typeface="Arial"/>
                <a:cs typeface="Arial"/>
              </a:rPr>
              <a:t>window</a:t>
            </a:r>
            <a:r>
              <a:rPr sz="1800" b="1" spc="18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in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the	</a:t>
            </a:r>
            <a:r>
              <a:rPr sz="1800" b="1" spc="5" dirty="0">
                <a:latin typeface="Arial"/>
                <a:cs typeface="Arial"/>
              </a:rPr>
              <a:t>image</a:t>
            </a:r>
            <a:endParaRPr sz="18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1664"/>
              </a:spcBef>
              <a:buFont typeface="Arial"/>
              <a:buChar char="•"/>
              <a:tabLst>
                <a:tab pos="246379" algn="l"/>
                <a:tab pos="5240020" algn="l"/>
              </a:tabLst>
            </a:pPr>
            <a:r>
              <a:rPr sz="1800" b="1" spc="80" dirty="0">
                <a:latin typeface="Arial"/>
                <a:cs typeface="Arial"/>
              </a:rPr>
              <a:t>Fig</a:t>
            </a:r>
            <a:r>
              <a:rPr sz="1800" b="1" spc="80">
                <a:latin typeface="Arial"/>
                <a:cs typeface="Arial"/>
              </a:rPr>
              <a:t>.  </a:t>
            </a:r>
            <a:r>
              <a:rPr lang="en-US" sz="1800" b="1" spc="80" dirty="0" smtClean="0">
                <a:latin typeface="Arial"/>
                <a:cs typeface="Arial"/>
              </a:rPr>
              <a:t>18</a:t>
            </a:r>
            <a:r>
              <a:rPr sz="1800" b="1" spc="10" smtClean="0">
                <a:latin typeface="Arial"/>
                <a:cs typeface="Arial"/>
              </a:rPr>
              <a:t>.3 </a:t>
            </a:r>
            <a:r>
              <a:rPr sz="1800" b="1" spc="10" dirty="0">
                <a:latin typeface="Arial"/>
                <a:cs typeface="Arial"/>
              </a:rPr>
              <a:t>shows </a:t>
            </a:r>
            <a:r>
              <a:rPr sz="1800" b="1" spc="20" dirty="0">
                <a:latin typeface="Arial"/>
                <a:cs typeface="Arial"/>
              </a:rPr>
              <a:t>how </a:t>
            </a:r>
            <a:r>
              <a:rPr sz="1800" b="1" spc="15" dirty="0">
                <a:latin typeface="Arial"/>
                <a:cs typeface="Arial"/>
              </a:rPr>
              <a:t>this </a:t>
            </a:r>
            <a:r>
              <a:rPr sz="1800" b="1" spc="20" dirty="0">
                <a:latin typeface="Arial"/>
                <a:cs typeface="Arial"/>
              </a:rPr>
              <a:t>layout</a:t>
            </a:r>
            <a:r>
              <a:rPr sz="1800" b="1" spc="80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scheme</a:t>
            </a:r>
            <a:r>
              <a:rPr sz="1800" b="1" spc="6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is	</a:t>
            </a:r>
            <a:r>
              <a:rPr sz="1800" b="1" spc="5" dirty="0">
                <a:latin typeface="Arial"/>
                <a:cs typeface="Arial"/>
              </a:rPr>
              <a:t>used.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6800" y="533400"/>
            <a:ext cx="7315200" cy="4594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846070" y="5363057"/>
            <a:ext cx="11049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6740" algn="l"/>
              </a:tabLst>
            </a:pPr>
            <a:r>
              <a:rPr sz="1700" b="1" spc="120" dirty="0">
                <a:latin typeface="Arial"/>
                <a:cs typeface="Arial"/>
              </a:rPr>
              <a:t>F</a:t>
            </a:r>
            <a:r>
              <a:rPr sz="1700" b="1" spc="110" dirty="0">
                <a:latin typeface="Arial"/>
                <a:cs typeface="Arial"/>
              </a:rPr>
              <a:t>i</a:t>
            </a:r>
            <a:r>
              <a:rPr sz="1700" b="1" spc="125" dirty="0">
                <a:latin typeface="Arial"/>
                <a:cs typeface="Arial"/>
              </a:rPr>
              <a:t>g</a:t>
            </a:r>
            <a:r>
              <a:rPr sz="1700" b="1" dirty="0">
                <a:latin typeface="Arial"/>
                <a:cs typeface="Arial"/>
              </a:rPr>
              <a:t>.</a:t>
            </a:r>
            <a:r>
              <a:rPr sz="1700" b="1">
                <a:latin typeface="Arial"/>
                <a:cs typeface="Arial"/>
              </a:rPr>
              <a:t>	</a:t>
            </a:r>
            <a:r>
              <a:rPr lang="en-US" sz="1700" b="1" dirty="0" smtClean="0">
                <a:latin typeface="Arial"/>
                <a:cs typeface="Arial"/>
              </a:rPr>
              <a:t>18</a:t>
            </a:r>
            <a:r>
              <a:rPr sz="1700" b="1" spc="15" smtClean="0">
                <a:latin typeface="Arial"/>
                <a:cs typeface="Arial"/>
              </a:rPr>
              <a:t>.</a:t>
            </a:r>
            <a:r>
              <a:rPr sz="1700" b="1" spc="20" smtClean="0">
                <a:latin typeface="Arial"/>
                <a:cs typeface="Arial"/>
              </a:rPr>
              <a:t>3</a:t>
            </a:r>
            <a:r>
              <a:rPr sz="1700" b="1" dirty="0">
                <a:latin typeface="Arial"/>
                <a:cs typeface="Arial"/>
              </a:rPr>
              <a:t>: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11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241419" y="5363057"/>
            <a:ext cx="191516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25" dirty="0">
                <a:latin typeface="Arial"/>
                <a:cs typeface="Arial"/>
              </a:rPr>
              <a:t>Color layout</a:t>
            </a:r>
            <a:r>
              <a:rPr sz="1700" b="1" spc="345" dirty="0">
                <a:latin typeface="Arial"/>
                <a:cs typeface="Arial"/>
              </a:rPr>
              <a:t> </a:t>
            </a:r>
            <a:r>
              <a:rPr sz="1700" b="1" spc="5" dirty="0">
                <a:latin typeface="Arial"/>
                <a:cs typeface="Arial"/>
              </a:rPr>
              <a:t>grid.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2654" y="575259"/>
            <a:ext cx="36423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16990" algn="l"/>
                <a:tab pos="2650490" algn="l"/>
              </a:tabLst>
            </a:pPr>
            <a:r>
              <a:rPr sz="2000" b="1" dirty="0">
                <a:solidFill>
                  <a:srgbClr val="221F1F"/>
                </a:solidFill>
                <a:latin typeface="Arial"/>
                <a:cs typeface="Arial"/>
              </a:rPr>
              <a:t>T</a:t>
            </a:r>
            <a:r>
              <a:rPr sz="2000" b="1" spc="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000" b="1" spc="165" dirty="0">
                <a:solidFill>
                  <a:srgbClr val="221F1F"/>
                </a:solidFill>
                <a:latin typeface="Arial"/>
                <a:cs typeface="Arial"/>
              </a:rPr>
              <a:t>e</a:t>
            </a:r>
            <a:r>
              <a:rPr sz="2000" b="1" spc="175" dirty="0">
                <a:solidFill>
                  <a:srgbClr val="221F1F"/>
                </a:solidFill>
                <a:latin typeface="Arial"/>
                <a:cs typeface="Arial"/>
              </a:rPr>
              <a:t>x</a:t>
            </a:r>
            <a:r>
              <a:rPr sz="2000" b="1" spc="180" dirty="0">
                <a:solidFill>
                  <a:srgbClr val="221F1F"/>
                </a:solidFill>
                <a:latin typeface="Arial"/>
                <a:cs typeface="Arial"/>
              </a:rPr>
              <a:t>t</a:t>
            </a:r>
            <a:r>
              <a:rPr sz="2000" b="1" spc="175" dirty="0">
                <a:solidFill>
                  <a:srgbClr val="221F1F"/>
                </a:solidFill>
                <a:latin typeface="Arial"/>
                <a:cs typeface="Arial"/>
              </a:rPr>
              <a:t>u</a:t>
            </a:r>
            <a:r>
              <a:rPr sz="2000" b="1" spc="180" dirty="0">
                <a:solidFill>
                  <a:srgbClr val="221F1F"/>
                </a:solidFill>
                <a:latin typeface="Arial"/>
                <a:cs typeface="Arial"/>
              </a:rPr>
              <a:t>r</a:t>
            </a:r>
            <a:r>
              <a:rPr sz="2000" b="1" dirty="0">
                <a:solidFill>
                  <a:srgbClr val="221F1F"/>
                </a:solidFill>
                <a:latin typeface="Arial"/>
                <a:cs typeface="Arial"/>
              </a:rPr>
              <a:t>e	A</a:t>
            </a:r>
            <a:r>
              <a:rPr sz="2000" b="1" spc="-18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000" b="1" spc="55" dirty="0">
                <a:solidFill>
                  <a:srgbClr val="221F1F"/>
                </a:solidFill>
                <a:latin typeface="Arial"/>
                <a:cs typeface="Arial"/>
              </a:rPr>
              <a:t>na</a:t>
            </a:r>
            <a:r>
              <a:rPr sz="2000" b="1" spc="50" dirty="0">
                <a:solidFill>
                  <a:srgbClr val="221F1F"/>
                </a:solidFill>
                <a:latin typeface="Arial"/>
                <a:cs typeface="Arial"/>
              </a:rPr>
              <a:t>l</a:t>
            </a:r>
            <a:r>
              <a:rPr sz="2000" b="1" spc="20" dirty="0">
                <a:solidFill>
                  <a:srgbClr val="221F1F"/>
                </a:solidFill>
                <a:latin typeface="Arial"/>
                <a:cs typeface="Arial"/>
              </a:rPr>
              <a:t>y</a:t>
            </a:r>
            <a:r>
              <a:rPr sz="2000" b="1" spc="55" dirty="0">
                <a:solidFill>
                  <a:srgbClr val="221F1F"/>
                </a:solidFill>
                <a:latin typeface="Arial"/>
                <a:cs typeface="Arial"/>
              </a:rPr>
              <a:t>s</a:t>
            </a:r>
            <a:r>
              <a:rPr sz="2000" b="1" spc="65" dirty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221F1F"/>
                </a:solidFill>
                <a:latin typeface="Arial"/>
                <a:cs typeface="Arial"/>
              </a:rPr>
              <a:t>s	</a:t>
            </a:r>
            <a:r>
              <a:rPr sz="2000" b="1" spc="190" dirty="0">
                <a:solidFill>
                  <a:srgbClr val="221F1F"/>
                </a:solidFill>
                <a:latin typeface="Arial"/>
                <a:cs typeface="Arial"/>
              </a:rPr>
              <a:t>Deta</a:t>
            </a:r>
            <a:r>
              <a:rPr sz="2000" b="1" spc="180" dirty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2000" b="1" spc="170" dirty="0">
                <a:solidFill>
                  <a:srgbClr val="221F1F"/>
                </a:solidFill>
                <a:latin typeface="Arial"/>
                <a:cs typeface="Arial"/>
              </a:rPr>
              <a:t>l</a:t>
            </a:r>
            <a:r>
              <a:rPr sz="2000" b="1" dirty="0">
                <a:solidFill>
                  <a:srgbClr val="221F1F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066798" y="4156594"/>
          <a:ext cx="4108447" cy="6889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740"/>
                <a:gridCol w="448309"/>
                <a:gridCol w="352425"/>
                <a:gridCol w="735964"/>
                <a:gridCol w="897255"/>
                <a:gridCol w="430530"/>
                <a:gridCol w="442595"/>
                <a:gridCol w="341629"/>
              </a:tblGrid>
              <a:tr h="2356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ts val="1660"/>
                        </a:lnSpc>
                      </a:pPr>
                      <a:r>
                        <a:rPr sz="1500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60"/>
                        </a:lnSpc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660"/>
                        </a:lnSpc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1660"/>
                        </a:lnSpc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60"/>
                        </a:lnSpc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ts val="1660"/>
                        </a:lnSpc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40630">
                <a:tc>
                  <a:txBody>
                    <a:bodyPr/>
                    <a:lstStyle/>
                    <a:p>
                      <a:pPr marL="31750">
                        <a:lnSpc>
                          <a:spcPts val="1755"/>
                        </a:lnSpc>
                        <a:spcBef>
                          <a:spcPts val="35"/>
                        </a:spcBef>
                      </a:pPr>
                      <a:r>
                        <a:rPr sz="1500" i="1" spc="2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575" i="1" spc="37" baseline="-7936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575" i="1" spc="-30" baseline="-7936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ts val="1755"/>
                        </a:lnSpc>
                        <a:spcBef>
                          <a:spcPts val="35"/>
                        </a:spcBef>
                      </a:pPr>
                      <a:r>
                        <a:rPr sz="1500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-2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55"/>
                        </a:lnSpc>
                        <a:spcBef>
                          <a:spcPts val="35"/>
                        </a:spcBef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755"/>
                        </a:lnSpc>
                        <a:spcBef>
                          <a:spcPts val="35"/>
                        </a:spcBef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04190">
                        <a:lnSpc>
                          <a:spcPts val="1755"/>
                        </a:lnSpc>
                        <a:spcBef>
                          <a:spcPts val="35"/>
                        </a:spcBef>
                      </a:pPr>
                      <a:r>
                        <a:rPr sz="1500" i="1" spc="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575" i="1" spc="7" baseline="-7936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575" i="1" spc="-37" baseline="-7936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1755"/>
                        </a:lnSpc>
                        <a:spcBef>
                          <a:spcPts val="35"/>
                        </a:spcBef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55"/>
                        </a:lnSpc>
                        <a:spcBef>
                          <a:spcPts val="35"/>
                        </a:spcBef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ts val="1755"/>
                        </a:lnSpc>
                        <a:spcBef>
                          <a:spcPts val="35"/>
                        </a:spcBef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</a:tr>
              <a:tr h="2126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ts val="1575"/>
                        </a:lnSpc>
                      </a:pPr>
                      <a:r>
                        <a:rPr sz="1500" spc="-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575"/>
                        </a:lnSpc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ts val="1575"/>
                        </a:lnSpc>
                      </a:pPr>
                      <a:r>
                        <a:rPr sz="1500" spc="2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575"/>
                        </a:lnSpc>
                      </a:pPr>
                      <a:r>
                        <a:rPr sz="1500" spc="25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-2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575"/>
                        </a:lnSpc>
                      </a:pPr>
                      <a:r>
                        <a:rPr sz="1500" dirty="0">
                          <a:solidFill>
                            <a:srgbClr val="221F1F"/>
                          </a:solidFill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2543555" y="4191000"/>
            <a:ext cx="1133856" cy="664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62144" y="4191000"/>
            <a:ext cx="1292352" cy="6644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7796" y="1048257"/>
            <a:ext cx="7283450" cy="41587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2900" indent="-33083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42900" algn="l"/>
                <a:tab pos="343535" algn="l"/>
              </a:tabLst>
            </a:pPr>
            <a:r>
              <a:rPr sz="1700" spc="65" dirty="0">
                <a:solidFill>
                  <a:srgbClr val="221F1F"/>
                </a:solidFill>
                <a:latin typeface="Arial"/>
                <a:cs typeface="Arial"/>
              </a:rPr>
              <a:t>Edge-based </a:t>
            </a:r>
            <a:r>
              <a:rPr sz="1700" spc="20" dirty="0">
                <a:solidFill>
                  <a:srgbClr val="221F1F"/>
                </a:solidFill>
                <a:latin typeface="Arial"/>
                <a:cs typeface="Arial"/>
              </a:rPr>
              <a:t>texture</a:t>
            </a:r>
            <a:r>
              <a:rPr sz="1700" spc="434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spc="25" dirty="0">
                <a:solidFill>
                  <a:srgbClr val="221F1F"/>
                </a:solidFill>
                <a:latin typeface="Arial"/>
                <a:cs typeface="Arial"/>
              </a:rPr>
              <a:t>histogram</a:t>
            </a:r>
            <a:endParaRPr sz="1700">
              <a:latin typeface="Arial"/>
              <a:cs typeface="Arial"/>
            </a:endParaRPr>
          </a:p>
          <a:p>
            <a:pPr marL="683260" marR="589915" lvl="1" indent="-231775">
              <a:lnSpc>
                <a:spcPct val="138700"/>
              </a:lnSpc>
              <a:spcBef>
                <a:spcPts val="1470"/>
              </a:spcBef>
              <a:buSzPct val="116666"/>
              <a:buChar char="•"/>
              <a:tabLst>
                <a:tab pos="683260" algn="l"/>
                <a:tab pos="4138295" algn="l"/>
              </a:tabLst>
            </a:pP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A </a:t>
            </a:r>
            <a:r>
              <a:rPr sz="1500" spc="5" dirty="0">
                <a:solidFill>
                  <a:srgbClr val="221F1F"/>
                </a:solidFill>
                <a:latin typeface="Arial"/>
                <a:cs typeface="Arial"/>
              </a:rPr>
              <a:t>2-dimensional 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texture histogram </a:t>
            </a:r>
            <a:r>
              <a:rPr sz="1500" spc="-20" dirty="0">
                <a:solidFill>
                  <a:srgbClr val="221F1F"/>
                </a:solidFill>
                <a:latin typeface="Arial"/>
                <a:cs typeface="Arial"/>
              </a:rPr>
              <a:t>is used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based </a:t>
            </a:r>
            <a:r>
              <a:rPr sz="1500" spc="5" dirty="0">
                <a:solidFill>
                  <a:srgbClr val="221F1F"/>
                </a:solidFill>
                <a:latin typeface="Arial"/>
                <a:cs typeface="Arial"/>
              </a:rPr>
              <a:t>on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edge</a:t>
            </a:r>
            <a:r>
              <a:rPr sz="1500" spc="-26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500" i="1" spc="5" dirty="0">
                <a:solidFill>
                  <a:srgbClr val="221F1F"/>
                </a:solidFill>
                <a:latin typeface="Arial"/>
                <a:cs typeface="Arial"/>
              </a:rPr>
              <a:t>directionality  </a:t>
            </a:r>
            <a:r>
              <a:rPr sz="1500" i="1" dirty="0">
                <a:solidFill>
                  <a:srgbClr val="221F1F"/>
                </a:solidFill>
                <a:latin typeface="Arial"/>
                <a:cs typeface="Arial"/>
              </a:rPr>
              <a:t>φ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, </a:t>
            </a:r>
            <a:r>
              <a:rPr sz="1500" spc="5" dirty="0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sz="1500" i="1" dirty="0">
                <a:solidFill>
                  <a:srgbClr val="221F1F"/>
                </a:solidFill>
                <a:latin typeface="Arial"/>
                <a:cs typeface="Arial"/>
              </a:rPr>
              <a:t>separation ξ  </a:t>
            </a:r>
            <a:r>
              <a:rPr sz="1500" spc="30" dirty="0">
                <a:solidFill>
                  <a:srgbClr val="221F1F"/>
                </a:solidFill>
                <a:latin typeface="Arial"/>
                <a:cs typeface="Arial"/>
              </a:rPr>
              <a:t>(closely</a:t>
            </a:r>
            <a:r>
              <a:rPr sz="1500" spc="1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500" spc="20" dirty="0">
                <a:solidFill>
                  <a:srgbClr val="221F1F"/>
                </a:solidFill>
                <a:latin typeface="Arial"/>
                <a:cs typeface="Arial"/>
              </a:rPr>
              <a:t>related </a:t>
            </a:r>
            <a:r>
              <a:rPr sz="1500" spc="30" dirty="0">
                <a:solidFill>
                  <a:srgbClr val="221F1F"/>
                </a:solidFill>
                <a:latin typeface="Arial"/>
                <a:cs typeface="Arial"/>
              </a:rPr>
              <a:t>to	</a:t>
            </a:r>
            <a:r>
              <a:rPr sz="1500" i="1" spc="30">
                <a:solidFill>
                  <a:srgbClr val="221F1F"/>
                </a:solidFill>
                <a:latin typeface="Arial"/>
                <a:cs typeface="Arial"/>
              </a:rPr>
              <a:t>repetitiveness</a:t>
            </a:r>
            <a:r>
              <a:rPr sz="1500" i="1" spc="4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en-US" sz="1500" i="1" spc="40" dirty="0">
                <a:solidFill>
                  <a:srgbClr val="221F1F"/>
                </a:solidFill>
                <a:latin typeface="Arial"/>
                <a:cs typeface="Arial"/>
              </a:rPr>
              <a:t>)</a:t>
            </a:r>
            <a:endParaRPr sz="15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har char="•"/>
            </a:pPr>
            <a:endParaRPr sz="2450">
              <a:latin typeface="Arial"/>
              <a:cs typeface="Arial"/>
            </a:endParaRPr>
          </a:p>
          <a:p>
            <a:pPr marL="683260" marR="527685" lvl="1" indent="-231775">
              <a:lnSpc>
                <a:spcPts val="1700"/>
              </a:lnSpc>
              <a:buSzPct val="116666"/>
              <a:buChar char="•"/>
              <a:tabLst>
                <a:tab pos="683260" algn="l"/>
                <a:tab pos="2243455" algn="l"/>
              </a:tabLst>
            </a:pPr>
            <a:r>
              <a:rPr sz="1500" spc="-25" dirty="0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sz="1500" spc="25" dirty="0">
                <a:solidFill>
                  <a:srgbClr val="221F1F"/>
                </a:solidFill>
                <a:latin typeface="Arial"/>
                <a:cs typeface="Arial"/>
              </a:rPr>
              <a:t>extract 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an </a:t>
            </a:r>
            <a:r>
              <a:rPr sz="1500" spc="20" dirty="0">
                <a:solidFill>
                  <a:srgbClr val="221F1F"/>
                </a:solidFill>
                <a:latin typeface="Arial"/>
                <a:cs typeface="Arial"/>
              </a:rPr>
              <a:t>edge-map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for </a:t>
            </a:r>
            <a:r>
              <a:rPr sz="1500" spc="20" dirty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image, </a:t>
            </a:r>
            <a:r>
              <a:rPr sz="1500" spc="20" dirty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image </a:t>
            </a:r>
            <a:r>
              <a:rPr sz="1500" spc="-20" dirty="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sz="1500" spc="10" dirty="0">
                <a:solidFill>
                  <a:srgbClr val="221F1F"/>
                </a:solidFill>
                <a:latin typeface="Arial"/>
                <a:cs typeface="Arial"/>
              </a:rPr>
              <a:t>first 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converted </a:t>
            </a:r>
            <a:r>
              <a:rPr sz="1500" spc="60" dirty="0">
                <a:solidFill>
                  <a:srgbClr val="221F1F"/>
                </a:solidFill>
                <a:latin typeface="Arial"/>
                <a:cs typeface="Arial"/>
              </a:rPr>
              <a:t>to  </a:t>
            </a:r>
            <a:r>
              <a:rPr sz="1500" spc="10" dirty="0">
                <a:solidFill>
                  <a:srgbClr val="221F1F"/>
                </a:solidFill>
                <a:latin typeface="Arial"/>
                <a:cs typeface="Arial"/>
              </a:rPr>
              <a:t>luminance</a:t>
            </a:r>
            <a:r>
              <a:rPr sz="1500" spc="18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500" i="1" dirty="0">
                <a:solidFill>
                  <a:srgbClr val="221F1F"/>
                </a:solidFill>
                <a:latin typeface="Arial"/>
                <a:cs typeface="Arial"/>
              </a:rPr>
              <a:t>Y	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via </a:t>
            </a:r>
            <a:r>
              <a:rPr sz="1500" i="1" dirty="0">
                <a:solidFill>
                  <a:srgbClr val="221F1F"/>
                </a:solidFill>
                <a:latin typeface="Arial"/>
                <a:cs typeface="Arial"/>
              </a:rPr>
              <a:t>Y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= </a:t>
            </a:r>
            <a:r>
              <a:rPr sz="1500" spc="10" dirty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1500" i="1" spc="10" dirty="0">
                <a:solidFill>
                  <a:srgbClr val="221F1F"/>
                </a:solidFill>
                <a:latin typeface="Arial"/>
                <a:cs typeface="Arial"/>
              </a:rPr>
              <a:t>.</a:t>
            </a:r>
            <a:r>
              <a:rPr sz="1500" spc="10" dirty="0">
                <a:solidFill>
                  <a:srgbClr val="221F1F"/>
                </a:solidFill>
                <a:latin typeface="Arial"/>
                <a:cs typeface="Arial"/>
              </a:rPr>
              <a:t>299</a:t>
            </a:r>
            <a:r>
              <a:rPr sz="1500" i="1" spc="10" dirty="0">
                <a:solidFill>
                  <a:srgbClr val="221F1F"/>
                </a:solidFill>
                <a:latin typeface="Arial"/>
                <a:cs typeface="Arial"/>
              </a:rPr>
              <a:t>R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+ </a:t>
            </a:r>
            <a:r>
              <a:rPr sz="1500" spc="50" dirty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1500" i="1" spc="50" dirty="0">
                <a:solidFill>
                  <a:srgbClr val="221F1F"/>
                </a:solidFill>
                <a:latin typeface="Arial"/>
                <a:cs typeface="Arial"/>
              </a:rPr>
              <a:t>.</a:t>
            </a:r>
            <a:r>
              <a:rPr sz="1500" spc="50" dirty="0">
                <a:solidFill>
                  <a:srgbClr val="221F1F"/>
                </a:solidFill>
                <a:latin typeface="Arial"/>
                <a:cs typeface="Arial"/>
              </a:rPr>
              <a:t>587</a:t>
            </a:r>
            <a:r>
              <a:rPr sz="1500" i="1" spc="50" dirty="0">
                <a:solidFill>
                  <a:srgbClr val="221F1F"/>
                </a:solidFill>
                <a:latin typeface="Arial"/>
                <a:cs typeface="Arial"/>
              </a:rPr>
              <a:t>tt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+</a:t>
            </a:r>
            <a:r>
              <a:rPr sz="1500" spc="17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1500" i="1" spc="15" dirty="0">
                <a:solidFill>
                  <a:srgbClr val="221F1F"/>
                </a:solidFill>
                <a:latin typeface="Arial"/>
                <a:cs typeface="Arial"/>
              </a:rPr>
              <a:t>.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114</a:t>
            </a:r>
            <a:r>
              <a:rPr sz="1500" i="1" spc="15" dirty="0">
                <a:solidFill>
                  <a:srgbClr val="221F1F"/>
                </a:solidFill>
                <a:latin typeface="Arial"/>
                <a:cs typeface="Arial"/>
              </a:rPr>
              <a:t>B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.</a:t>
            </a:r>
            <a:endParaRPr sz="15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har char="•"/>
            </a:pPr>
            <a:endParaRPr sz="2200">
              <a:latin typeface="Arial"/>
              <a:cs typeface="Arial"/>
            </a:endParaRPr>
          </a:p>
          <a:p>
            <a:pPr marL="684530" lvl="1" indent="-213995">
              <a:lnSpc>
                <a:spcPts val="1700"/>
              </a:lnSpc>
              <a:buChar char="•"/>
              <a:tabLst>
                <a:tab pos="685165" algn="l"/>
              </a:tabLst>
            </a:pP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A </a:t>
            </a:r>
            <a:r>
              <a:rPr sz="1500" i="1" spc="55" dirty="0">
                <a:solidFill>
                  <a:srgbClr val="221F1F"/>
                </a:solidFill>
                <a:latin typeface="Arial"/>
                <a:cs typeface="Arial"/>
              </a:rPr>
              <a:t>Sobel </a:t>
            </a:r>
            <a:r>
              <a:rPr sz="1500" i="1" spc="25" dirty="0">
                <a:solidFill>
                  <a:srgbClr val="221F1F"/>
                </a:solidFill>
                <a:latin typeface="Arial"/>
                <a:cs typeface="Arial"/>
              </a:rPr>
              <a:t>edge </a:t>
            </a:r>
            <a:r>
              <a:rPr sz="1500" i="1" spc="10" dirty="0">
                <a:solidFill>
                  <a:srgbClr val="221F1F"/>
                </a:solidFill>
                <a:latin typeface="Arial"/>
                <a:cs typeface="Arial"/>
              </a:rPr>
              <a:t>operator </a:t>
            </a:r>
            <a:r>
              <a:rPr sz="1500" spc="-20" dirty="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sz="1500" spc="-5" dirty="0">
                <a:solidFill>
                  <a:srgbClr val="221F1F"/>
                </a:solidFill>
                <a:latin typeface="Arial"/>
                <a:cs typeface="Arial"/>
              </a:rPr>
              <a:t>applied </a:t>
            </a:r>
            <a:r>
              <a:rPr sz="1500" spc="30" dirty="0">
                <a:solidFill>
                  <a:srgbClr val="221F1F"/>
                </a:solidFill>
                <a:latin typeface="Arial"/>
                <a:cs typeface="Arial"/>
              </a:rPr>
              <a:t>to </a:t>
            </a:r>
            <a:r>
              <a:rPr sz="1500" spc="20" dirty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500" i="1" dirty="0">
                <a:solidFill>
                  <a:srgbClr val="221F1F"/>
                </a:solidFill>
                <a:latin typeface="Arial"/>
                <a:cs typeface="Arial"/>
              </a:rPr>
              <a:t>Y </a:t>
            </a:r>
            <a:r>
              <a:rPr sz="1500" spc="30" dirty="0">
                <a:solidFill>
                  <a:srgbClr val="221F1F"/>
                </a:solidFill>
                <a:latin typeface="Arial"/>
                <a:cs typeface="Arial"/>
              </a:rPr>
              <a:t>-image </a:t>
            </a:r>
            <a:r>
              <a:rPr sz="1500" spc="-10" dirty="0">
                <a:solidFill>
                  <a:srgbClr val="221F1F"/>
                </a:solidFill>
                <a:latin typeface="Arial"/>
                <a:cs typeface="Arial"/>
              </a:rPr>
              <a:t>by </a:t>
            </a:r>
            <a:r>
              <a:rPr sz="1500" spc="-20" dirty="0">
                <a:solidFill>
                  <a:srgbClr val="221F1F"/>
                </a:solidFill>
                <a:latin typeface="Arial"/>
                <a:cs typeface="Arial"/>
              </a:rPr>
              <a:t>sliding </a:t>
            </a:r>
            <a:r>
              <a:rPr sz="1500" spc="20" dirty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500" spc="25" dirty="0">
                <a:solidFill>
                  <a:srgbClr val="221F1F"/>
                </a:solidFill>
                <a:latin typeface="Arial"/>
                <a:cs typeface="Arial"/>
              </a:rPr>
              <a:t>fol- </a:t>
            </a:r>
            <a:r>
              <a:rPr sz="1500" spc="-5" dirty="0">
                <a:solidFill>
                  <a:srgbClr val="221F1F"/>
                </a:solidFill>
                <a:latin typeface="Arial"/>
                <a:cs typeface="Arial"/>
              </a:rPr>
              <a:t>lowing</a:t>
            </a:r>
            <a:r>
              <a:rPr sz="1500" spc="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221F1F"/>
                </a:solidFill>
                <a:latin typeface="Arial"/>
                <a:cs typeface="Arial"/>
              </a:rPr>
              <a:t>3</a:t>
            </a:r>
            <a:endParaRPr sz="1500">
              <a:latin typeface="Arial"/>
              <a:cs typeface="Arial"/>
            </a:endParaRPr>
          </a:p>
          <a:p>
            <a:pPr marL="684530">
              <a:lnSpc>
                <a:spcPts val="1700"/>
              </a:lnSpc>
            </a:pPr>
            <a:r>
              <a:rPr sz="1500" i="1" spc="-25" dirty="0">
                <a:solidFill>
                  <a:srgbClr val="221F1F"/>
                </a:solidFill>
                <a:latin typeface="Verdana"/>
                <a:cs typeface="Verdana"/>
              </a:rPr>
              <a:t>× </a:t>
            </a:r>
            <a:r>
              <a:rPr sz="1500" spc="-5" dirty="0">
                <a:solidFill>
                  <a:srgbClr val="221F1F"/>
                </a:solidFill>
                <a:latin typeface="Arial"/>
                <a:cs typeface="Arial"/>
              </a:rPr>
              <a:t>3 </a:t>
            </a:r>
            <a:r>
              <a:rPr sz="1500" spc="5" dirty="0">
                <a:solidFill>
                  <a:srgbClr val="221F1F"/>
                </a:solidFill>
                <a:latin typeface="Arial"/>
                <a:cs typeface="Arial"/>
              </a:rPr>
              <a:t>weighting </a:t>
            </a:r>
            <a:r>
              <a:rPr sz="1500" spc="20" dirty="0">
                <a:solidFill>
                  <a:srgbClr val="221F1F"/>
                </a:solidFill>
                <a:latin typeface="Arial"/>
                <a:cs typeface="Arial"/>
              </a:rPr>
              <a:t>matrices </a:t>
            </a:r>
            <a:r>
              <a:rPr sz="1500" spc="50" dirty="0">
                <a:solidFill>
                  <a:srgbClr val="221F1F"/>
                </a:solidFill>
                <a:latin typeface="Arial"/>
                <a:cs typeface="Arial"/>
              </a:rPr>
              <a:t>(</a:t>
            </a:r>
            <a:r>
              <a:rPr sz="1500" i="1" spc="50" dirty="0">
                <a:solidFill>
                  <a:srgbClr val="221F1F"/>
                </a:solidFill>
                <a:latin typeface="Arial"/>
                <a:cs typeface="Arial"/>
              </a:rPr>
              <a:t>convolution </a:t>
            </a:r>
            <a:r>
              <a:rPr sz="1500" i="1" spc="30" dirty="0">
                <a:solidFill>
                  <a:srgbClr val="221F1F"/>
                </a:solidFill>
                <a:latin typeface="Arial"/>
                <a:cs typeface="Arial"/>
              </a:rPr>
              <a:t>masks</a:t>
            </a:r>
            <a:r>
              <a:rPr sz="1500" spc="30" dirty="0">
                <a:solidFill>
                  <a:srgbClr val="221F1F"/>
                </a:solidFill>
                <a:latin typeface="Arial"/>
                <a:cs typeface="Arial"/>
              </a:rPr>
              <a:t>) </a:t>
            </a:r>
            <a:r>
              <a:rPr sz="1500" spc="10" dirty="0">
                <a:solidFill>
                  <a:srgbClr val="221F1F"/>
                </a:solidFill>
                <a:latin typeface="Arial"/>
                <a:cs typeface="Arial"/>
              </a:rPr>
              <a:t>over </a:t>
            </a:r>
            <a:r>
              <a:rPr sz="1500" spc="20" dirty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500" spc="20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image.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Arial"/>
              <a:cs typeface="Arial"/>
            </a:endParaRPr>
          </a:p>
          <a:p>
            <a:pPr marL="684530" lvl="1" indent="-213995">
              <a:lnSpc>
                <a:spcPct val="100000"/>
              </a:lnSpc>
              <a:buChar char="•"/>
              <a:tabLst>
                <a:tab pos="685165" algn="l"/>
                <a:tab pos="5953760" algn="l"/>
              </a:tabLst>
            </a:pPr>
            <a:endParaRPr lang="en-US" sz="1500" spc="85" dirty="0" smtClean="0">
              <a:solidFill>
                <a:srgbClr val="221F1F"/>
              </a:solidFill>
              <a:latin typeface="Arial"/>
              <a:cs typeface="Arial"/>
            </a:endParaRPr>
          </a:p>
          <a:p>
            <a:pPr marL="684530" lvl="1" indent="-213995">
              <a:lnSpc>
                <a:spcPct val="100000"/>
              </a:lnSpc>
              <a:buChar char="•"/>
              <a:tabLst>
                <a:tab pos="685165" algn="l"/>
                <a:tab pos="5953760" algn="l"/>
              </a:tabLst>
            </a:pPr>
            <a:r>
              <a:rPr sz="1500" spc="85" smtClean="0">
                <a:solidFill>
                  <a:srgbClr val="221F1F"/>
                </a:solidFill>
                <a:latin typeface="Arial"/>
                <a:cs typeface="Arial"/>
              </a:rPr>
              <a:t>The 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edge 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magnitude </a:t>
            </a:r>
            <a:r>
              <a:rPr sz="1500" i="1" spc="-5" dirty="0">
                <a:solidFill>
                  <a:srgbClr val="221F1F"/>
                </a:solidFill>
                <a:latin typeface="Arial"/>
                <a:cs typeface="Arial"/>
              </a:rPr>
              <a:t>D  </a:t>
            </a:r>
            <a:r>
              <a:rPr sz="1500" spc="5" dirty="0">
                <a:solidFill>
                  <a:srgbClr val="221F1F"/>
                </a:solidFill>
                <a:latin typeface="Arial"/>
                <a:cs typeface="Arial"/>
              </a:rPr>
              <a:t>and </a:t>
            </a:r>
            <a:r>
              <a:rPr sz="1500" spc="20" dirty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edge </a:t>
            </a:r>
            <a:r>
              <a:rPr sz="1500" spc="15" dirty="0">
                <a:solidFill>
                  <a:srgbClr val="221F1F"/>
                </a:solidFill>
                <a:latin typeface="Arial"/>
                <a:cs typeface="Arial"/>
              </a:rPr>
              <a:t>gradient </a:t>
            </a:r>
            <a:r>
              <a:rPr sz="1500" i="1" dirty="0">
                <a:solidFill>
                  <a:srgbClr val="221F1F"/>
                </a:solidFill>
                <a:latin typeface="Arial"/>
                <a:cs typeface="Arial"/>
              </a:rPr>
              <a:t>φ</a:t>
            </a:r>
            <a:r>
              <a:rPr sz="1500" i="1" spc="10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221F1F"/>
                </a:solidFill>
                <a:latin typeface="Arial"/>
                <a:cs typeface="Arial"/>
              </a:rPr>
              <a:t>are</a:t>
            </a:r>
            <a:r>
              <a:rPr sz="1500" spc="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500" spc="5" dirty="0">
                <a:solidFill>
                  <a:srgbClr val="221F1F"/>
                </a:solidFill>
                <a:latin typeface="Arial"/>
                <a:cs typeface="Arial"/>
              </a:rPr>
              <a:t>given	</a:t>
            </a:r>
            <a:r>
              <a:rPr sz="1500" spc="-15" dirty="0">
                <a:solidFill>
                  <a:srgbClr val="221F1F"/>
                </a:solidFill>
                <a:latin typeface="Arial"/>
                <a:cs typeface="Arial"/>
              </a:rPr>
              <a:t>by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95955" y="5558028"/>
            <a:ext cx="670560" cy="0"/>
          </a:xfrm>
          <a:custGeom>
            <a:avLst/>
            <a:gdLst/>
            <a:ahLst/>
            <a:cxnLst/>
            <a:rect l="l" t="t" r="r" b="b"/>
            <a:pathLst>
              <a:path w="670560">
                <a:moveTo>
                  <a:pt x="0" y="0"/>
                </a:moveTo>
                <a:lnTo>
                  <a:pt x="670559" y="0"/>
                </a:lnTo>
              </a:path>
            </a:pathLst>
          </a:custGeom>
          <a:ln w="9143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029967" y="5412962"/>
            <a:ext cx="1353185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7675">
              <a:lnSpc>
                <a:spcPts val="1470"/>
              </a:lnSpc>
            </a:pPr>
            <a:r>
              <a:rPr sz="1500" spc="10" dirty="0">
                <a:solidFill>
                  <a:srgbClr val="221F1F"/>
                </a:solidFill>
                <a:latin typeface="Trebuchet MS"/>
                <a:cs typeface="Trebuchet MS"/>
              </a:rPr>
              <a:t>.</a:t>
            </a:r>
            <a:endParaRPr sz="1500">
              <a:latin typeface="Trebuchet MS"/>
              <a:cs typeface="Trebuchet MS"/>
            </a:endParaRPr>
          </a:p>
          <a:p>
            <a:pPr marL="705485">
              <a:lnSpc>
                <a:spcPts val="590"/>
              </a:lnSpc>
              <a:tabLst>
                <a:tab pos="1182370" algn="l"/>
              </a:tabLst>
            </a:pPr>
            <a:r>
              <a:rPr sz="1200" spc="-5" dirty="0">
                <a:solidFill>
                  <a:srgbClr val="221F1F"/>
                </a:solidFill>
                <a:latin typeface="Arial"/>
                <a:cs typeface="Arial"/>
              </a:rPr>
              <a:t>2	2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1220"/>
              </a:lnSpc>
              <a:tabLst>
                <a:tab pos="558800" algn="l"/>
              </a:tabLst>
            </a:pPr>
            <a:r>
              <a:rPr sz="1500" i="1" spc="-5" dirty="0">
                <a:solidFill>
                  <a:srgbClr val="221F1F"/>
                </a:solidFill>
                <a:latin typeface="Arial"/>
                <a:cs typeface="Arial"/>
              </a:rPr>
              <a:t>D</a:t>
            </a:r>
            <a:r>
              <a:rPr sz="1500" i="1" spc="27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=	</a:t>
            </a:r>
            <a:r>
              <a:rPr sz="1500" i="1" spc="-5" dirty="0">
                <a:solidFill>
                  <a:srgbClr val="221F1F"/>
                </a:solidFill>
                <a:latin typeface="Arial"/>
                <a:cs typeface="Arial"/>
              </a:rPr>
              <a:t>d </a:t>
            </a:r>
            <a:r>
              <a:rPr sz="1650" i="1" baseline="-20202" dirty="0">
                <a:solidFill>
                  <a:srgbClr val="221F1F"/>
                </a:solidFill>
                <a:latin typeface="Arial"/>
                <a:cs typeface="Arial"/>
              </a:rPr>
              <a:t>x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+ </a:t>
            </a:r>
            <a:r>
              <a:rPr sz="1500" i="1" spc="-5" dirty="0">
                <a:solidFill>
                  <a:srgbClr val="221F1F"/>
                </a:solidFill>
                <a:latin typeface="Arial"/>
                <a:cs typeface="Arial"/>
              </a:rPr>
              <a:t>d</a:t>
            </a:r>
            <a:r>
              <a:rPr sz="1500" i="1" spc="-229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650" i="1" spc="-44" baseline="-20202" dirty="0">
                <a:solidFill>
                  <a:srgbClr val="221F1F"/>
                </a:solidFill>
                <a:latin typeface="Arial"/>
                <a:cs typeface="Arial"/>
              </a:rPr>
              <a:t>y</a:t>
            </a:r>
            <a:r>
              <a:rPr sz="1500" i="1" spc="-30" dirty="0">
                <a:solidFill>
                  <a:srgbClr val="221F1F"/>
                </a:solidFill>
                <a:latin typeface="Arial"/>
                <a:cs typeface="Arial"/>
              </a:rPr>
              <a:t>,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5473" y="5588000"/>
            <a:ext cx="124841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500" i="1" dirty="0">
                <a:solidFill>
                  <a:srgbClr val="221F1F"/>
                </a:solidFill>
                <a:latin typeface="Arial"/>
                <a:cs typeface="Arial"/>
              </a:rPr>
              <a:t>φ </a:t>
            </a:r>
            <a:r>
              <a:rPr sz="1500" dirty="0">
                <a:solidFill>
                  <a:srgbClr val="221F1F"/>
                </a:solidFill>
                <a:latin typeface="Arial"/>
                <a:cs typeface="Arial"/>
              </a:rPr>
              <a:t>= </a:t>
            </a:r>
            <a:r>
              <a:rPr sz="1500" spc="30" dirty="0">
                <a:solidFill>
                  <a:srgbClr val="221F1F"/>
                </a:solidFill>
                <a:latin typeface="Arial"/>
                <a:cs typeface="Arial"/>
              </a:rPr>
              <a:t>arctan</a:t>
            </a:r>
            <a:r>
              <a:rPr sz="1500" spc="-1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175" i="1" u="sng" baseline="32567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d</a:t>
            </a:r>
            <a:r>
              <a:rPr sz="1800" i="1" u="sng" baseline="37037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Arial"/>
                <a:cs typeface="Arial"/>
              </a:rPr>
              <a:t>y</a:t>
            </a:r>
            <a:endParaRPr sz="1800" baseline="37037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65802" y="5729122"/>
            <a:ext cx="25654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500" i="1" spc="-15" dirty="0">
                <a:solidFill>
                  <a:srgbClr val="221F1F"/>
                </a:solidFill>
                <a:latin typeface="Arial"/>
                <a:cs typeface="Arial"/>
              </a:rPr>
              <a:t>d</a:t>
            </a:r>
            <a:r>
              <a:rPr sz="1800" i="1" spc="-22" baseline="-6944" dirty="0">
                <a:solidFill>
                  <a:srgbClr val="221F1F"/>
                </a:solidFill>
                <a:latin typeface="Arial"/>
                <a:cs typeface="Arial"/>
              </a:rPr>
              <a:t>x</a:t>
            </a:r>
            <a:endParaRPr sz="1800" baseline="-6944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78507" y="5445257"/>
            <a:ext cx="1819932" cy="6800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13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726" y="810005"/>
            <a:ext cx="4836795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5085" algn="l"/>
                <a:tab pos="2652395" algn="l"/>
              </a:tabLst>
            </a:pPr>
            <a:r>
              <a:rPr spc="200" dirty="0">
                <a:solidFill>
                  <a:srgbClr val="221F1F"/>
                </a:solidFill>
              </a:rPr>
              <a:t>Texture	</a:t>
            </a:r>
            <a:r>
              <a:rPr spc="85" dirty="0">
                <a:solidFill>
                  <a:srgbClr val="221F1F"/>
                </a:solidFill>
              </a:rPr>
              <a:t>Analysis	</a:t>
            </a:r>
            <a:r>
              <a:rPr spc="155" dirty="0">
                <a:solidFill>
                  <a:srgbClr val="221F1F"/>
                </a:solidFill>
              </a:rPr>
              <a:t>Details </a:t>
            </a:r>
            <a:r>
              <a:rPr spc="105">
                <a:solidFill>
                  <a:srgbClr val="221F1F"/>
                </a:solidFill>
              </a:rPr>
              <a:t>(</a:t>
            </a:r>
            <a:r>
              <a:rPr sz="1700" spc="105" smtClean="0">
                <a:solidFill>
                  <a:srgbClr val="221F1F"/>
                </a:solidFill>
              </a:rPr>
              <a:t>Cont’d</a:t>
            </a:r>
            <a:r>
              <a:rPr lang="en-US" sz="1700" spc="395" dirty="0" smtClean="0">
                <a:solidFill>
                  <a:srgbClr val="221F1F"/>
                </a:solidFill>
              </a:rPr>
              <a:t>)</a:t>
            </a:r>
            <a:endParaRPr sz="1700"/>
          </a:p>
        </p:txBody>
      </p:sp>
      <p:sp>
        <p:nvSpPr>
          <p:cNvPr id="3" name="object 3"/>
          <p:cNvSpPr txBox="1"/>
          <p:nvPr/>
        </p:nvSpPr>
        <p:spPr>
          <a:xfrm>
            <a:off x="922426" y="1280515"/>
            <a:ext cx="5027295" cy="1045844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42900" indent="-330835">
              <a:lnSpc>
                <a:spcPct val="100000"/>
              </a:lnSpc>
              <a:spcBef>
                <a:spcPts val="900"/>
              </a:spcBef>
              <a:buAutoNum type="arabicPeriod" startAt="2"/>
              <a:tabLst>
                <a:tab pos="342900" algn="l"/>
                <a:tab pos="343535" algn="l"/>
                <a:tab pos="3932554" algn="l"/>
              </a:tabLst>
            </a:pPr>
            <a:r>
              <a:rPr sz="1700" spc="60" dirty="0">
                <a:latin typeface="Arial"/>
                <a:cs typeface="Arial"/>
              </a:rPr>
              <a:t>Preparation </a:t>
            </a:r>
            <a:r>
              <a:rPr sz="1700" spc="-5" dirty="0">
                <a:latin typeface="Arial"/>
                <a:cs typeface="Arial"/>
              </a:rPr>
              <a:t>for </a:t>
            </a:r>
            <a:r>
              <a:rPr sz="1700" spc="40" dirty="0">
                <a:latin typeface="Arial"/>
                <a:cs typeface="Arial"/>
              </a:rPr>
              <a:t>creation</a:t>
            </a:r>
            <a:r>
              <a:rPr sz="1700" spc="300" dirty="0">
                <a:latin typeface="Arial"/>
                <a:cs typeface="Arial"/>
              </a:rPr>
              <a:t> </a:t>
            </a:r>
            <a:r>
              <a:rPr sz="1700" spc="15" dirty="0">
                <a:latin typeface="Arial"/>
                <a:cs typeface="Arial"/>
              </a:rPr>
              <a:t>of</a:t>
            </a:r>
            <a:r>
              <a:rPr sz="1700" spc="90" dirty="0">
                <a:latin typeface="Arial"/>
                <a:cs typeface="Arial"/>
              </a:rPr>
              <a:t> </a:t>
            </a:r>
            <a:r>
              <a:rPr sz="1700" spc="20" dirty="0">
                <a:latin typeface="Arial"/>
                <a:cs typeface="Arial"/>
              </a:rPr>
              <a:t>texture	</a:t>
            </a:r>
            <a:r>
              <a:rPr sz="1700" spc="25" dirty="0">
                <a:latin typeface="Arial"/>
                <a:cs typeface="Arial"/>
              </a:rPr>
              <a:t>histogram</a:t>
            </a:r>
            <a:endParaRPr sz="1700">
              <a:latin typeface="Arial"/>
              <a:cs typeface="Arial"/>
            </a:endParaRPr>
          </a:p>
          <a:p>
            <a:pPr marL="683260" marR="5080" lvl="1" indent="-232410">
              <a:lnSpc>
                <a:spcPct val="114900"/>
              </a:lnSpc>
              <a:spcBef>
                <a:spcPts val="500"/>
              </a:spcBef>
              <a:buChar char="•"/>
              <a:tabLst>
                <a:tab pos="683895" algn="l"/>
                <a:tab pos="1274445" algn="l"/>
                <a:tab pos="2036445" algn="l"/>
                <a:tab pos="2503170" algn="l"/>
                <a:tab pos="3479800" algn="l"/>
                <a:tab pos="3858260" algn="l"/>
              </a:tabLst>
            </a:pPr>
            <a:r>
              <a:rPr sz="1700" spc="190" dirty="0">
                <a:latin typeface="Arial"/>
                <a:cs typeface="Arial"/>
              </a:rPr>
              <a:t>T</a:t>
            </a:r>
            <a:r>
              <a:rPr sz="1700" spc="175" dirty="0">
                <a:latin typeface="Arial"/>
                <a:cs typeface="Arial"/>
              </a:rPr>
              <a:t>h</a:t>
            </a:r>
            <a:r>
              <a:rPr sz="1700" dirty="0">
                <a:latin typeface="Arial"/>
                <a:cs typeface="Arial"/>
              </a:rPr>
              <a:t>e	</a:t>
            </a:r>
            <a:r>
              <a:rPr sz="1700" spc="10" dirty="0">
                <a:latin typeface="Arial"/>
                <a:cs typeface="Arial"/>
              </a:rPr>
              <a:t>e</a:t>
            </a:r>
            <a:r>
              <a:rPr sz="1700" dirty="0">
                <a:latin typeface="Arial"/>
                <a:cs typeface="Arial"/>
              </a:rPr>
              <a:t>dges	</a:t>
            </a:r>
            <a:r>
              <a:rPr sz="1700" spc="20" dirty="0">
                <a:latin typeface="Arial"/>
                <a:cs typeface="Arial"/>
              </a:rPr>
              <a:t>a</a:t>
            </a:r>
            <a:r>
              <a:rPr sz="1700" spc="15" dirty="0">
                <a:latin typeface="Arial"/>
                <a:cs typeface="Arial"/>
              </a:rPr>
              <a:t>r</a:t>
            </a:r>
            <a:r>
              <a:rPr sz="1700" dirty="0">
                <a:latin typeface="Arial"/>
                <a:cs typeface="Arial"/>
              </a:rPr>
              <a:t>e	</a:t>
            </a:r>
            <a:r>
              <a:rPr sz="1700" spc="25" dirty="0">
                <a:latin typeface="Arial"/>
                <a:cs typeface="Arial"/>
              </a:rPr>
              <a:t>t</a:t>
            </a:r>
            <a:r>
              <a:rPr sz="1700" spc="30" dirty="0">
                <a:latin typeface="Arial"/>
                <a:cs typeface="Arial"/>
              </a:rPr>
              <a:t>h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nne</a:t>
            </a:r>
            <a:r>
              <a:rPr sz="1700" dirty="0">
                <a:latin typeface="Arial"/>
                <a:cs typeface="Arial"/>
              </a:rPr>
              <a:t>d	</a:t>
            </a:r>
            <a:r>
              <a:rPr sz="1700" spc="-60" dirty="0">
                <a:latin typeface="Arial"/>
                <a:cs typeface="Arial"/>
              </a:rPr>
              <a:t>b</a:t>
            </a:r>
            <a:r>
              <a:rPr sz="1700" dirty="0">
                <a:latin typeface="Arial"/>
                <a:cs typeface="Arial"/>
              </a:rPr>
              <a:t>y	</a:t>
            </a:r>
            <a:r>
              <a:rPr sz="1700" spc="-50" dirty="0">
                <a:latin typeface="Arial"/>
                <a:cs typeface="Arial"/>
              </a:rPr>
              <a:t>s</a:t>
            </a:r>
            <a:r>
              <a:rPr sz="1700" spc="10" dirty="0">
                <a:latin typeface="Arial"/>
                <a:cs typeface="Arial"/>
              </a:rPr>
              <a:t>up</a:t>
            </a:r>
            <a:r>
              <a:rPr sz="1700" spc="-60" dirty="0">
                <a:latin typeface="Arial"/>
                <a:cs typeface="Arial"/>
              </a:rPr>
              <a:t>p</a:t>
            </a:r>
            <a:r>
              <a:rPr sz="1700" dirty="0">
                <a:latin typeface="Arial"/>
                <a:cs typeface="Arial"/>
              </a:rPr>
              <a:t>ressing  </a:t>
            </a:r>
            <a:r>
              <a:rPr sz="1700" spc="25" dirty="0">
                <a:latin typeface="Arial"/>
                <a:cs typeface="Arial"/>
              </a:rPr>
              <a:t>values.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96329" y="1743201"/>
            <a:ext cx="187325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90525" algn="l"/>
                <a:tab pos="897890" algn="l"/>
              </a:tabLst>
            </a:pPr>
            <a:r>
              <a:rPr sz="1700" spc="20" dirty="0">
                <a:latin typeface="Arial"/>
                <a:cs typeface="Arial"/>
              </a:rPr>
              <a:t>a</a:t>
            </a:r>
            <a:r>
              <a:rPr sz="1700" spc="2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l	</a:t>
            </a:r>
            <a:r>
              <a:rPr sz="1700" spc="60" dirty="0">
                <a:latin typeface="Arial"/>
                <a:cs typeface="Arial"/>
              </a:rPr>
              <a:t>bu</a:t>
            </a:r>
            <a:r>
              <a:rPr sz="1700" dirty="0">
                <a:latin typeface="Arial"/>
                <a:cs typeface="Arial"/>
              </a:rPr>
              <a:t>t	</a:t>
            </a:r>
            <a:r>
              <a:rPr sz="1700" spc="30" dirty="0">
                <a:latin typeface="Arial"/>
                <a:cs typeface="Arial"/>
              </a:rPr>
              <a:t>ma</a:t>
            </a:r>
            <a:r>
              <a:rPr sz="1700" spc="20" dirty="0">
                <a:latin typeface="Arial"/>
                <a:cs typeface="Arial"/>
              </a:rPr>
              <a:t>x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mu</a:t>
            </a:r>
            <a:r>
              <a:rPr sz="1700" dirty="0">
                <a:latin typeface="Arial"/>
                <a:cs typeface="Arial"/>
              </a:rPr>
              <a:t>m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66163" y="2462860"/>
            <a:ext cx="4688840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346075" algn="l"/>
                <a:tab pos="614045" algn="l"/>
                <a:tab pos="1270000" algn="l"/>
                <a:tab pos="1490980" algn="l"/>
                <a:tab pos="2118995" algn="l"/>
                <a:tab pos="2829560" algn="l"/>
                <a:tab pos="3923029" algn="l"/>
                <a:tab pos="4275455" algn="l"/>
              </a:tabLst>
            </a:pPr>
            <a:r>
              <a:rPr sz="1700" spc="20" dirty="0">
                <a:solidFill>
                  <a:srgbClr val="221F1F"/>
                </a:solidFill>
                <a:latin typeface="Arial"/>
                <a:cs typeface="Arial"/>
              </a:rPr>
              <a:t>If	</a:t>
            </a:r>
            <a:r>
              <a:rPr sz="1700" dirty="0">
                <a:solidFill>
                  <a:srgbClr val="221F1F"/>
                </a:solidFill>
                <a:latin typeface="Arial"/>
                <a:cs typeface="Arial"/>
              </a:rPr>
              <a:t>a	</a:t>
            </a:r>
            <a:r>
              <a:rPr sz="1700" spc="-20" dirty="0">
                <a:solidFill>
                  <a:srgbClr val="221F1F"/>
                </a:solidFill>
                <a:latin typeface="Arial"/>
                <a:cs typeface="Arial"/>
              </a:rPr>
              <a:t>pixel	</a:t>
            </a:r>
            <a:r>
              <a:rPr sz="1700" i="1" dirty="0">
                <a:solidFill>
                  <a:srgbClr val="221F1F"/>
                </a:solidFill>
                <a:latin typeface="Arial"/>
                <a:cs typeface="Arial"/>
              </a:rPr>
              <a:t>i	</a:t>
            </a:r>
            <a:r>
              <a:rPr sz="1700" spc="45" dirty="0">
                <a:solidFill>
                  <a:srgbClr val="221F1F"/>
                </a:solidFill>
                <a:latin typeface="Arial"/>
                <a:cs typeface="Arial"/>
              </a:rPr>
              <a:t>with	</a:t>
            </a:r>
            <a:r>
              <a:rPr sz="1700" spc="10" dirty="0">
                <a:solidFill>
                  <a:srgbClr val="221F1F"/>
                </a:solidFill>
                <a:latin typeface="Arial"/>
                <a:cs typeface="Arial"/>
              </a:rPr>
              <a:t>edge	</a:t>
            </a:r>
            <a:r>
              <a:rPr sz="1700" spc="25" dirty="0">
                <a:solidFill>
                  <a:srgbClr val="221F1F"/>
                </a:solidFill>
                <a:latin typeface="Arial"/>
                <a:cs typeface="Arial"/>
              </a:rPr>
              <a:t>gradient	</a:t>
            </a:r>
            <a:r>
              <a:rPr sz="1700" i="1" spc="-10" dirty="0">
                <a:solidFill>
                  <a:srgbClr val="221F1F"/>
                </a:solidFill>
                <a:latin typeface="Arial"/>
                <a:cs typeface="Arial"/>
              </a:rPr>
              <a:t>φ</a:t>
            </a:r>
            <a:r>
              <a:rPr sz="2175" i="1" spc="-15" baseline="-11494" dirty="0">
                <a:solidFill>
                  <a:srgbClr val="221F1F"/>
                </a:solidFill>
                <a:latin typeface="Arial"/>
                <a:cs typeface="Arial"/>
              </a:rPr>
              <a:t>i	</a:t>
            </a:r>
            <a:r>
              <a:rPr sz="1700" spc="35" dirty="0">
                <a:solidFill>
                  <a:srgbClr val="221F1F"/>
                </a:solidFill>
                <a:latin typeface="Arial"/>
                <a:cs typeface="Arial"/>
              </a:rPr>
              <a:t>and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95084" y="2463545"/>
            <a:ext cx="173990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81355" algn="l"/>
              </a:tabLst>
            </a:pPr>
            <a:r>
              <a:rPr sz="1700" spc="5" dirty="0">
                <a:solidFill>
                  <a:srgbClr val="221F1F"/>
                </a:solidFill>
                <a:latin typeface="Arial"/>
                <a:cs typeface="Arial"/>
              </a:rPr>
              <a:t>edge	</a:t>
            </a:r>
            <a:r>
              <a:rPr sz="1700" spc="25" dirty="0">
                <a:solidFill>
                  <a:srgbClr val="221F1F"/>
                </a:solidFill>
                <a:latin typeface="Arial"/>
                <a:cs typeface="Arial"/>
              </a:rPr>
              <a:t>magnitude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62227" y="2739898"/>
            <a:ext cx="679323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2661285" algn="l"/>
                <a:tab pos="5664200" algn="l"/>
              </a:tabLst>
            </a:pPr>
            <a:r>
              <a:rPr sz="1700" i="1" dirty="0">
                <a:latin typeface="Arial"/>
                <a:cs typeface="Arial"/>
              </a:rPr>
              <a:t>D </a:t>
            </a:r>
            <a:r>
              <a:rPr sz="2175" i="1" baseline="-11494" dirty="0">
                <a:latin typeface="Arial"/>
                <a:cs typeface="Arial"/>
              </a:rPr>
              <a:t>i  </a:t>
            </a:r>
            <a:r>
              <a:rPr sz="1700" spc="15" dirty="0">
                <a:latin typeface="Arial"/>
                <a:cs typeface="Arial"/>
              </a:rPr>
              <a:t>has </a:t>
            </a:r>
            <a:r>
              <a:rPr sz="1700" dirty="0">
                <a:latin typeface="Arial"/>
                <a:cs typeface="Arial"/>
              </a:rPr>
              <a:t>a  </a:t>
            </a:r>
            <a:r>
              <a:rPr sz="1700" spc="10" dirty="0">
                <a:latin typeface="Arial"/>
                <a:cs typeface="Arial"/>
              </a:rPr>
              <a:t>neighbor</a:t>
            </a:r>
            <a:r>
              <a:rPr sz="1700" spc="-170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pixel</a:t>
            </a:r>
            <a:r>
              <a:rPr sz="1700" spc="75" dirty="0">
                <a:latin typeface="Arial"/>
                <a:cs typeface="Arial"/>
              </a:rPr>
              <a:t> </a:t>
            </a:r>
            <a:r>
              <a:rPr sz="1700" i="1" dirty="0">
                <a:latin typeface="Arial"/>
                <a:cs typeface="Arial"/>
              </a:rPr>
              <a:t>j	</a:t>
            </a:r>
            <a:r>
              <a:rPr sz="1700" spc="15" dirty="0">
                <a:latin typeface="Arial"/>
                <a:cs typeface="Arial"/>
              </a:rPr>
              <a:t>along </a:t>
            </a:r>
            <a:r>
              <a:rPr sz="1700" spc="30" dirty="0">
                <a:latin typeface="Arial"/>
                <a:cs typeface="Arial"/>
              </a:rPr>
              <a:t>the </a:t>
            </a:r>
            <a:r>
              <a:rPr sz="1700" spc="15" dirty="0">
                <a:latin typeface="Arial"/>
                <a:cs typeface="Arial"/>
              </a:rPr>
              <a:t>direction </a:t>
            </a:r>
            <a:r>
              <a:rPr sz="1700" spc="10" dirty="0">
                <a:latin typeface="Arial"/>
                <a:cs typeface="Arial"/>
              </a:rPr>
              <a:t>of</a:t>
            </a:r>
            <a:r>
              <a:rPr sz="1700" spc="480" dirty="0">
                <a:latin typeface="Arial"/>
                <a:cs typeface="Arial"/>
              </a:rPr>
              <a:t> </a:t>
            </a:r>
            <a:r>
              <a:rPr sz="1700" i="1" spc="45" dirty="0">
                <a:latin typeface="Arial"/>
                <a:cs typeface="Arial"/>
              </a:rPr>
              <a:t>φ</a:t>
            </a:r>
            <a:r>
              <a:rPr sz="2175" i="1" spc="67" baseline="-11494" dirty="0">
                <a:latin typeface="Arial"/>
                <a:cs typeface="Arial"/>
              </a:rPr>
              <a:t>i</a:t>
            </a:r>
            <a:r>
              <a:rPr sz="2175" i="1" spc="232" baseline="-11494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with	</a:t>
            </a:r>
            <a:r>
              <a:rPr sz="1700" spc="20" dirty="0">
                <a:latin typeface="Arial"/>
                <a:cs typeface="Arial"/>
              </a:rPr>
              <a:t>gradient</a:t>
            </a:r>
            <a:r>
              <a:rPr sz="1700" spc="60" dirty="0">
                <a:latin typeface="Arial"/>
                <a:cs typeface="Arial"/>
              </a:rPr>
              <a:t> </a:t>
            </a:r>
            <a:r>
              <a:rPr sz="1700" i="1" spc="70" dirty="0">
                <a:latin typeface="Arial"/>
                <a:cs typeface="Arial"/>
              </a:rPr>
              <a:t>φ</a:t>
            </a:r>
            <a:r>
              <a:rPr sz="2175" i="1" spc="104" baseline="-11494" dirty="0">
                <a:latin typeface="Arial"/>
                <a:cs typeface="Arial"/>
              </a:rPr>
              <a:t>j</a:t>
            </a:r>
            <a:endParaRPr sz="2175" baseline="-11494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74927" y="2989300"/>
            <a:ext cx="3315335" cy="63246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45"/>
              </a:spcBef>
            </a:pPr>
            <a:r>
              <a:rPr sz="1700" i="1" spc="-25" dirty="0">
                <a:latin typeface="Verdana"/>
                <a:cs typeface="Verdana"/>
              </a:rPr>
              <a:t>≈ </a:t>
            </a:r>
            <a:r>
              <a:rPr sz="1700" i="1" spc="50" dirty="0">
                <a:latin typeface="Arial"/>
                <a:cs typeface="Arial"/>
              </a:rPr>
              <a:t>φ</a:t>
            </a:r>
            <a:r>
              <a:rPr sz="2175" i="1" spc="75" baseline="-11494" dirty="0">
                <a:latin typeface="Arial"/>
                <a:cs typeface="Arial"/>
              </a:rPr>
              <a:t>i </a:t>
            </a:r>
            <a:r>
              <a:rPr sz="1700" spc="25" dirty="0">
                <a:latin typeface="Arial"/>
                <a:cs typeface="Arial"/>
              </a:rPr>
              <a:t>and </a:t>
            </a:r>
            <a:r>
              <a:rPr sz="1700" spc="5" dirty="0">
                <a:latin typeface="Arial"/>
                <a:cs typeface="Arial"/>
              </a:rPr>
              <a:t>edge </a:t>
            </a:r>
            <a:r>
              <a:rPr sz="1700" spc="30" dirty="0">
                <a:latin typeface="Arial"/>
                <a:cs typeface="Arial"/>
              </a:rPr>
              <a:t>magnitude</a:t>
            </a:r>
            <a:r>
              <a:rPr sz="1700" spc="-195" dirty="0">
                <a:latin typeface="Arial"/>
                <a:cs typeface="Arial"/>
              </a:rPr>
              <a:t> </a:t>
            </a:r>
            <a:r>
              <a:rPr sz="1700" i="1" dirty="0">
                <a:latin typeface="Arial"/>
                <a:cs typeface="Arial"/>
              </a:rPr>
              <a:t>D </a:t>
            </a:r>
            <a:r>
              <a:rPr sz="2175" i="1" baseline="-11494" dirty="0">
                <a:latin typeface="Arial"/>
                <a:cs typeface="Arial"/>
              </a:rPr>
              <a:t>j </a:t>
            </a:r>
            <a:r>
              <a:rPr sz="1700" i="1" dirty="0">
                <a:latin typeface="Arial"/>
                <a:cs typeface="Arial"/>
              </a:rPr>
              <a:t>&gt;</a:t>
            </a:r>
            <a:endParaRPr sz="17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50"/>
              </a:spcBef>
            </a:pPr>
            <a:r>
              <a:rPr sz="1700" spc="15" dirty="0">
                <a:latin typeface="Arial"/>
                <a:cs typeface="Arial"/>
              </a:rPr>
              <a:t>0.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73192" y="3032887"/>
            <a:ext cx="338518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720850" algn="l"/>
              </a:tabLst>
            </a:pPr>
            <a:r>
              <a:rPr sz="1700" i="1" dirty="0">
                <a:latin typeface="Arial"/>
                <a:cs typeface="Arial"/>
              </a:rPr>
              <a:t>D </a:t>
            </a:r>
            <a:r>
              <a:rPr sz="2175" i="1" baseline="-11494" dirty="0">
                <a:latin typeface="Arial"/>
                <a:cs typeface="Arial"/>
              </a:rPr>
              <a:t>i  </a:t>
            </a:r>
            <a:r>
              <a:rPr sz="1700" spc="40" dirty="0">
                <a:latin typeface="Arial"/>
                <a:cs typeface="Arial"/>
              </a:rPr>
              <a:t>then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pixel</a:t>
            </a:r>
            <a:r>
              <a:rPr sz="1700" spc="235" dirty="0">
                <a:latin typeface="Arial"/>
                <a:cs typeface="Arial"/>
              </a:rPr>
              <a:t> </a:t>
            </a:r>
            <a:r>
              <a:rPr sz="1700" i="1" dirty="0">
                <a:latin typeface="Arial"/>
                <a:cs typeface="Arial"/>
              </a:rPr>
              <a:t>i	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-20" dirty="0">
                <a:latin typeface="Arial"/>
                <a:cs typeface="Arial"/>
              </a:rPr>
              <a:t>suppressed</a:t>
            </a:r>
            <a:r>
              <a:rPr sz="1700" spc="-80" dirty="0">
                <a:latin typeface="Arial"/>
                <a:cs typeface="Arial"/>
              </a:rPr>
              <a:t> </a:t>
            </a:r>
            <a:r>
              <a:rPr sz="1700" spc="75" dirty="0">
                <a:latin typeface="Arial"/>
                <a:cs typeface="Arial"/>
              </a:rPr>
              <a:t>to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7878" y="3682720"/>
            <a:ext cx="7072630" cy="2290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4640" marR="68580" indent="-231775" algn="just">
              <a:lnSpc>
                <a:spcPct val="115300"/>
              </a:lnSpc>
              <a:spcBef>
                <a:spcPts val="100"/>
              </a:spcBef>
              <a:buChar char="•"/>
              <a:tabLst>
                <a:tab pos="295275" algn="l"/>
              </a:tabLst>
            </a:pPr>
            <a:r>
              <a:rPr sz="1700" spc="-5" dirty="0">
                <a:latin typeface="Arial"/>
                <a:cs typeface="Arial"/>
              </a:rPr>
              <a:t>To </a:t>
            </a:r>
            <a:r>
              <a:rPr sz="1700" spc="20" dirty="0">
                <a:latin typeface="Arial"/>
                <a:cs typeface="Arial"/>
              </a:rPr>
              <a:t>make </a:t>
            </a:r>
            <a:r>
              <a:rPr sz="1700" dirty="0">
                <a:latin typeface="Arial"/>
                <a:cs typeface="Arial"/>
              </a:rPr>
              <a:t>a </a:t>
            </a:r>
            <a:r>
              <a:rPr sz="1700" spc="15" dirty="0">
                <a:latin typeface="Arial"/>
                <a:cs typeface="Arial"/>
              </a:rPr>
              <a:t>binary </a:t>
            </a:r>
            <a:r>
              <a:rPr sz="1700" spc="10" dirty="0">
                <a:latin typeface="Arial"/>
                <a:cs typeface="Arial"/>
              </a:rPr>
              <a:t>edge </a:t>
            </a:r>
            <a:r>
              <a:rPr sz="1700" spc="30" dirty="0">
                <a:latin typeface="Arial"/>
                <a:cs typeface="Arial"/>
              </a:rPr>
              <a:t>image, </a:t>
            </a:r>
            <a:r>
              <a:rPr sz="1700" spc="25" dirty="0">
                <a:latin typeface="Arial"/>
                <a:cs typeface="Arial"/>
              </a:rPr>
              <a:t>set </a:t>
            </a:r>
            <a:r>
              <a:rPr sz="1700" spc="10" dirty="0">
                <a:latin typeface="Arial"/>
                <a:cs typeface="Arial"/>
              </a:rPr>
              <a:t>all </a:t>
            </a:r>
            <a:r>
              <a:rPr sz="1700" spc="-25" dirty="0">
                <a:latin typeface="Arial"/>
                <a:cs typeface="Arial"/>
              </a:rPr>
              <a:t>pixels </a:t>
            </a:r>
            <a:r>
              <a:rPr sz="1700" spc="45" dirty="0">
                <a:latin typeface="Arial"/>
                <a:cs typeface="Arial"/>
              </a:rPr>
              <a:t>with </a:t>
            </a:r>
            <a:r>
              <a:rPr sz="1700" dirty="0">
                <a:latin typeface="Arial"/>
                <a:cs typeface="Arial"/>
              </a:rPr>
              <a:t>D </a:t>
            </a:r>
            <a:r>
              <a:rPr sz="1700" spc="35" dirty="0">
                <a:latin typeface="Arial"/>
                <a:cs typeface="Arial"/>
              </a:rPr>
              <a:t>greater </a:t>
            </a:r>
            <a:r>
              <a:rPr sz="1700" spc="40" dirty="0">
                <a:latin typeface="Arial"/>
                <a:cs typeface="Arial"/>
              </a:rPr>
              <a:t>than </a:t>
            </a:r>
            <a:r>
              <a:rPr sz="1700" dirty="0">
                <a:latin typeface="Arial"/>
                <a:cs typeface="Arial"/>
              </a:rPr>
              <a:t>a  </a:t>
            </a:r>
            <a:r>
              <a:rPr sz="1700" spc="15" dirty="0">
                <a:latin typeface="Arial"/>
                <a:cs typeface="Arial"/>
              </a:rPr>
              <a:t>threshold </a:t>
            </a:r>
            <a:r>
              <a:rPr sz="1700" spc="25" dirty="0">
                <a:latin typeface="Arial"/>
                <a:cs typeface="Arial"/>
              </a:rPr>
              <a:t>value </a:t>
            </a:r>
            <a:r>
              <a:rPr sz="1700" spc="45" dirty="0">
                <a:latin typeface="Arial"/>
                <a:cs typeface="Arial"/>
              </a:rPr>
              <a:t>to </a:t>
            </a:r>
            <a:r>
              <a:rPr sz="1700" dirty="0">
                <a:latin typeface="Arial"/>
                <a:cs typeface="Arial"/>
              </a:rPr>
              <a:t>1 </a:t>
            </a:r>
            <a:r>
              <a:rPr sz="1700" spc="25" dirty="0">
                <a:latin typeface="Arial"/>
                <a:cs typeface="Arial"/>
              </a:rPr>
              <a:t>and </a:t>
            </a:r>
            <a:r>
              <a:rPr sz="1700" spc="15" dirty="0">
                <a:latin typeface="Arial"/>
                <a:cs typeface="Arial"/>
              </a:rPr>
              <a:t>all </a:t>
            </a:r>
            <a:r>
              <a:rPr sz="1700" spc="25" dirty="0">
                <a:latin typeface="Arial"/>
                <a:cs typeface="Arial"/>
              </a:rPr>
              <a:t>others </a:t>
            </a:r>
            <a:r>
              <a:rPr sz="1700" spc="45" dirty="0">
                <a:latin typeface="Arial"/>
                <a:cs typeface="Arial"/>
              </a:rPr>
              <a:t>to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spc="15" dirty="0">
                <a:latin typeface="Arial"/>
                <a:cs typeface="Arial"/>
              </a:rPr>
              <a:t>0.</a:t>
            </a:r>
            <a:endParaRPr sz="1700">
              <a:latin typeface="Arial"/>
              <a:cs typeface="Arial"/>
            </a:endParaRPr>
          </a:p>
          <a:p>
            <a:pPr marL="294640" marR="68580" indent="-231775" algn="just">
              <a:lnSpc>
                <a:spcPct val="114999"/>
              </a:lnSpc>
              <a:spcBef>
                <a:spcPts val="700"/>
              </a:spcBef>
              <a:buChar char="•"/>
              <a:tabLst>
                <a:tab pos="295275" algn="l"/>
              </a:tabLst>
            </a:pPr>
            <a:r>
              <a:rPr sz="1700" spc="65" dirty="0">
                <a:latin typeface="Arial"/>
                <a:cs typeface="Arial"/>
              </a:rPr>
              <a:t>For </a:t>
            </a:r>
            <a:r>
              <a:rPr sz="1700" spc="5" dirty="0">
                <a:latin typeface="Arial"/>
                <a:cs typeface="Arial"/>
              </a:rPr>
              <a:t>edge </a:t>
            </a:r>
            <a:r>
              <a:rPr sz="1700" spc="20" dirty="0">
                <a:latin typeface="Arial"/>
                <a:cs typeface="Arial"/>
              </a:rPr>
              <a:t>separation </a:t>
            </a:r>
            <a:r>
              <a:rPr sz="1700" i="1" spc="45" dirty="0">
                <a:latin typeface="Arial"/>
                <a:cs typeface="Arial"/>
              </a:rPr>
              <a:t>ξ</a:t>
            </a:r>
            <a:r>
              <a:rPr sz="1700" spc="45" dirty="0">
                <a:latin typeface="Arial"/>
                <a:cs typeface="Arial"/>
              </a:rPr>
              <a:t>, </a:t>
            </a:r>
            <a:r>
              <a:rPr sz="1700" spc="-5" dirty="0">
                <a:latin typeface="Arial"/>
                <a:cs typeface="Arial"/>
              </a:rPr>
              <a:t>for </a:t>
            </a:r>
            <a:r>
              <a:rPr sz="1700" spc="40" dirty="0">
                <a:latin typeface="Arial"/>
                <a:cs typeface="Arial"/>
              </a:rPr>
              <a:t>each </a:t>
            </a:r>
            <a:r>
              <a:rPr sz="1700" spc="10" dirty="0">
                <a:latin typeface="Arial"/>
                <a:cs typeface="Arial"/>
              </a:rPr>
              <a:t>edge </a:t>
            </a:r>
            <a:r>
              <a:rPr sz="1700" spc="-20" dirty="0">
                <a:latin typeface="Arial"/>
                <a:cs typeface="Arial"/>
              </a:rPr>
              <a:t>pixel </a:t>
            </a:r>
            <a:r>
              <a:rPr sz="1700" i="1" dirty="0">
                <a:latin typeface="Arial"/>
                <a:cs typeface="Arial"/>
              </a:rPr>
              <a:t>i </a:t>
            </a:r>
            <a:r>
              <a:rPr sz="1700" spc="15" dirty="0">
                <a:latin typeface="Arial"/>
                <a:cs typeface="Arial"/>
              </a:rPr>
              <a:t>we </a:t>
            </a:r>
            <a:r>
              <a:rPr sz="1700" spc="20" dirty="0">
                <a:latin typeface="Arial"/>
                <a:cs typeface="Arial"/>
              </a:rPr>
              <a:t>measure </a:t>
            </a:r>
            <a:r>
              <a:rPr sz="1700" spc="35" dirty="0">
                <a:latin typeface="Arial"/>
                <a:cs typeface="Arial"/>
              </a:rPr>
              <a:t>the  </a:t>
            </a:r>
            <a:r>
              <a:rPr sz="1700" spc="25" dirty="0">
                <a:latin typeface="Arial"/>
                <a:cs typeface="Arial"/>
              </a:rPr>
              <a:t>distance along </a:t>
            </a:r>
            <a:r>
              <a:rPr sz="1700" spc="20" dirty="0">
                <a:latin typeface="Arial"/>
                <a:cs typeface="Arial"/>
              </a:rPr>
              <a:t>its </a:t>
            </a:r>
            <a:r>
              <a:rPr sz="1700" spc="25" dirty="0">
                <a:latin typeface="Arial"/>
                <a:cs typeface="Arial"/>
              </a:rPr>
              <a:t>gradient </a:t>
            </a:r>
            <a:r>
              <a:rPr sz="1700" i="1" spc="50" dirty="0">
                <a:latin typeface="Arial"/>
                <a:cs typeface="Arial"/>
              </a:rPr>
              <a:t>φ</a:t>
            </a:r>
            <a:r>
              <a:rPr sz="2175" i="1" spc="75" baseline="-11494" dirty="0">
                <a:latin typeface="Arial"/>
                <a:cs typeface="Arial"/>
              </a:rPr>
              <a:t>i </a:t>
            </a:r>
            <a:r>
              <a:rPr sz="1700" spc="45" dirty="0">
                <a:latin typeface="Arial"/>
                <a:cs typeface="Arial"/>
              </a:rPr>
              <a:t>to </a:t>
            </a:r>
            <a:r>
              <a:rPr sz="1700" spc="40" dirty="0">
                <a:latin typeface="Arial"/>
                <a:cs typeface="Arial"/>
              </a:rPr>
              <a:t>the </a:t>
            </a:r>
            <a:r>
              <a:rPr sz="1700" spc="20" dirty="0">
                <a:latin typeface="Arial"/>
                <a:cs typeface="Arial"/>
              </a:rPr>
              <a:t>nearest </a:t>
            </a:r>
            <a:r>
              <a:rPr sz="1700" spc="-30" dirty="0">
                <a:latin typeface="Arial"/>
                <a:cs typeface="Arial"/>
              </a:rPr>
              <a:t>pixel </a:t>
            </a:r>
            <a:r>
              <a:rPr sz="1700" i="1" dirty="0">
                <a:latin typeface="Arial"/>
                <a:cs typeface="Arial"/>
              </a:rPr>
              <a:t>j </a:t>
            </a:r>
            <a:r>
              <a:rPr sz="1700" spc="20" dirty="0">
                <a:latin typeface="Arial"/>
                <a:cs typeface="Arial"/>
              </a:rPr>
              <a:t>having </a:t>
            </a:r>
            <a:r>
              <a:rPr sz="1700" i="1" spc="70" dirty="0">
                <a:latin typeface="Arial"/>
                <a:cs typeface="Arial"/>
              </a:rPr>
              <a:t>φ</a:t>
            </a:r>
            <a:r>
              <a:rPr sz="2175" i="1" spc="104" baseline="-11494" dirty="0">
                <a:latin typeface="Arial"/>
                <a:cs typeface="Arial"/>
              </a:rPr>
              <a:t>j </a:t>
            </a:r>
            <a:r>
              <a:rPr sz="1700" i="1" spc="-25" dirty="0">
                <a:latin typeface="Verdana"/>
                <a:cs typeface="Verdana"/>
              </a:rPr>
              <a:t>≈  </a:t>
            </a:r>
            <a:r>
              <a:rPr sz="1700" i="1" spc="50" dirty="0">
                <a:latin typeface="Arial"/>
                <a:cs typeface="Arial"/>
              </a:rPr>
              <a:t>φ</a:t>
            </a:r>
            <a:r>
              <a:rPr sz="2175" i="1" spc="75" baseline="-11494" dirty="0">
                <a:latin typeface="Arial"/>
                <a:cs typeface="Arial"/>
              </a:rPr>
              <a:t>i </a:t>
            </a:r>
            <a:r>
              <a:rPr sz="1700" spc="35" dirty="0">
                <a:latin typeface="Arial"/>
                <a:cs typeface="Arial"/>
              </a:rPr>
              <a:t>within</a:t>
            </a:r>
            <a:r>
              <a:rPr sz="1700" spc="495" dirty="0">
                <a:latin typeface="Arial"/>
                <a:cs typeface="Arial"/>
              </a:rPr>
              <a:t> </a:t>
            </a:r>
            <a:r>
              <a:rPr sz="1700" spc="130" dirty="0">
                <a:latin typeface="Arial"/>
                <a:cs typeface="Arial"/>
              </a:rPr>
              <a:t>15</a:t>
            </a:r>
            <a:r>
              <a:rPr sz="2175" i="1" spc="195" baseline="21072" dirty="0">
                <a:latin typeface="Arial"/>
                <a:cs typeface="Arial"/>
              </a:rPr>
              <a:t>◦</a:t>
            </a:r>
            <a:r>
              <a:rPr sz="1700" spc="130" dirty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  <a:p>
            <a:pPr marL="294640" marR="62865" indent="-231775" algn="just">
              <a:lnSpc>
                <a:spcPct val="114700"/>
              </a:lnSpc>
              <a:spcBef>
                <a:spcPts val="710"/>
              </a:spcBef>
              <a:buChar char="•"/>
              <a:tabLst>
                <a:tab pos="295275" algn="l"/>
              </a:tabLst>
            </a:pPr>
            <a:r>
              <a:rPr sz="1700" spc="20" dirty="0">
                <a:latin typeface="Arial"/>
                <a:cs typeface="Arial"/>
              </a:rPr>
              <a:t>If </a:t>
            </a:r>
            <a:r>
              <a:rPr sz="1700" spc="15" dirty="0">
                <a:latin typeface="Arial"/>
                <a:cs typeface="Arial"/>
              </a:rPr>
              <a:t>such </a:t>
            </a:r>
            <a:r>
              <a:rPr sz="1700" dirty="0">
                <a:latin typeface="Arial"/>
                <a:cs typeface="Arial"/>
              </a:rPr>
              <a:t>a </a:t>
            </a:r>
            <a:r>
              <a:rPr sz="1700" spc="-20" dirty="0">
                <a:latin typeface="Arial"/>
                <a:cs typeface="Arial"/>
              </a:rPr>
              <a:t>pixel </a:t>
            </a:r>
            <a:r>
              <a:rPr sz="1700" i="1" dirty="0">
                <a:latin typeface="Arial"/>
                <a:cs typeface="Arial"/>
              </a:rPr>
              <a:t>j </a:t>
            </a:r>
            <a:r>
              <a:rPr sz="1700" spc="35" dirty="0">
                <a:latin typeface="Arial"/>
                <a:cs typeface="Arial"/>
              </a:rPr>
              <a:t>doesn’t </a:t>
            </a:r>
            <a:r>
              <a:rPr sz="1700" spc="5" dirty="0">
                <a:latin typeface="Arial"/>
                <a:cs typeface="Arial"/>
              </a:rPr>
              <a:t>exist, </a:t>
            </a:r>
            <a:r>
              <a:rPr sz="1700" spc="40" dirty="0">
                <a:latin typeface="Arial"/>
                <a:cs typeface="Arial"/>
              </a:rPr>
              <a:t>then </a:t>
            </a:r>
            <a:r>
              <a:rPr sz="1700" spc="35" dirty="0">
                <a:latin typeface="Arial"/>
                <a:cs typeface="Arial"/>
              </a:rPr>
              <a:t>the </a:t>
            </a:r>
            <a:r>
              <a:rPr sz="1700" spc="20" dirty="0">
                <a:latin typeface="Arial"/>
                <a:cs typeface="Arial"/>
              </a:rPr>
              <a:t>separation </a:t>
            </a:r>
            <a:r>
              <a:rPr sz="1700" spc="-20" dirty="0">
                <a:latin typeface="Arial"/>
                <a:cs typeface="Arial"/>
              </a:rPr>
              <a:t>is </a:t>
            </a:r>
            <a:r>
              <a:rPr sz="1700" spc="50" dirty="0">
                <a:latin typeface="Arial"/>
                <a:cs typeface="Arial"/>
              </a:rPr>
              <a:t>con- </a:t>
            </a:r>
            <a:r>
              <a:rPr sz="1700" spc="-15" dirty="0">
                <a:latin typeface="Arial"/>
                <a:cs typeface="Arial"/>
              </a:rPr>
              <a:t>sidered  </a:t>
            </a:r>
            <a:r>
              <a:rPr sz="1700" spc="25" dirty="0">
                <a:latin typeface="Arial"/>
                <a:cs typeface="Arial"/>
              </a:rPr>
              <a:t>infinite.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14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726" y="1059941"/>
            <a:ext cx="476440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5085" algn="l"/>
                <a:tab pos="2652395" algn="l"/>
              </a:tabLst>
            </a:pPr>
            <a:r>
              <a:rPr spc="200" dirty="0">
                <a:solidFill>
                  <a:srgbClr val="221F1F"/>
                </a:solidFill>
              </a:rPr>
              <a:t>Texture	</a:t>
            </a:r>
            <a:r>
              <a:rPr spc="85" dirty="0">
                <a:solidFill>
                  <a:srgbClr val="221F1F"/>
                </a:solidFill>
              </a:rPr>
              <a:t>Analysis	</a:t>
            </a:r>
            <a:r>
              <a:rPr spc="155" dirty="0">
                <a:solidFill>
                  <a:srgbClr val="221F1F"/>
                </a:solidFill>
              </a:rPr>
              <a:t>Details</a:t>
            </a:r>
            <a:r>
              <a:rPr spc="310" dirty="0">
                <a:solidFill>
                  <a:srgbClr val="221F1F"/>
                </a:solidFill>
              </a:rPr>
              <a:t> </a:t>
            </a:r>
            <a:r>
              <a:rPr spc="110" dirty="0">
                <a:solidFill>
                  <a:srgbClr val="221F1F"/>
                </a:solidFill>
              </a:rPr>
              <a:t>(</a:t>
            </a:r>
            <a:r>
              <a:rPr sz="1700" spc="110" dirty="0">
                <a:solidFill>
                  <a:srgbClr val="221F1F"/>
                </a:solidFill>
              </a:rPr>
              <a:t>Cont’d)</a:t>
            </a:r>
            <a:endParaRPr sz="1700"/>
          </a:p>
        </p:txBody>
      </p:sp>
      <p:sp>
        <p:nvSpPr>
          <p:cNvPr id="3" name="object 3"/>
          <p:cNvSpPr txBox="1"/>
          <p:nvPr/>
        </p:nvSpPr>
        <p:spPr>
          <a:xfrm>
            <a:off x="922426" y="1590522"/>
            <a:ext cx="7414259" cy="3853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marR="236220" indent="-330835">
              <a:lnSpc>
                <a:spcPct val="118800"/>
              </a:lnSpc>
              <a:spcBef>
                <a:spcPts val="100"/>
              </a:spcBef>
              <a:buAutoNum type="arabicPeriod" startAt="3"/>
              <a:tabLst>
                <a:tab pos="342900" algn="l"/>
                <a:tab pos="343535" algn="l"/>
                <a:tab pos="2658745" algn="l"/>
                <a:tab pos="6673215" algn="l"/>
              </a:tabLst>
            </a:pPr>
            <a:r>
              <a:rPr sz="1700" spc="45" dirty="0">
                <a:latin typeface="Arial"/>
                <a:cs typeface="Arial"/>
              </a:rPr>
              <a:t>Having created </a:t>
            </a:r>
            <a:r>
              <a:rPr sz="1700" spc="5" dirty="0">
                <a:latin typeface="Arial"/>
                <a:cs typeface="Arial"/>
              </a:rPr>
              <a:t>edge </a:t>
            </a:r>
            <a:r>
              <a:rPr sz="1700" spc="30" dirty="0">
                <a:latin typeface="Arial"/>
                <a:cs typeface="Arial"/>
              </a:rPr>
              <a:t>directionality </a:t>
            </a:r>
            <a:r>
              <a:rPr sz="1700" spc="25" dirty="0">
                <a:latin typeface="Arial"/>
                <a:cs typeface="Arial"/>
              </a:rPr>
              <a:t>and </a:t>
            </a:r>
            <a:r>
              <a:rPr sz="1700" spc="5" dirty="0">
                <a:latin typeface="Arial"/>
                <a:cs typeface="Arial"/>
              </a:rPr>
              <a:t>edge</a:t>
            </a:r>
            <a:r>
              <a:rPr sz="1700" spc="39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separation</a:t>
            </a:r>
            <a:r>
              <a:rPr sz="1700" spc="-175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maps,	</a:t>
            </a:r>
            <a:r>
              <a:rPr sz="1700" dirty="0">
                <a:latin typeface="Arial"/>
                <a:cs typeface="Arial"/>
              </a:rPr>
              <a:t>a </a:t>
            </a:r>
            <a:r>
              <a:rPr sz="1700" spc="65" dirty="0">
                <a:latin typeface="Arial"/>
                <a:cs typeface="Arial"/>
              </a:rPr>
              <a:t>2D  </a:t>
            </a:r>
            <a:r>
              <a:rPr sz="1700" spc="20" dirty="0">
                <a:latin typeface="Arial"/>
                <a:cs typeface="Arial"/>
              </a:rPr>
              <a:t>texture </a:t>
            </a:r>
            <a:r>
              <a:rPr sz="1700" spc="25" dirty="0">
                <a:latin typeface="Arial"/>
                <a:cs typeface="Arial"/>
              </a:rPr>
              <a:t>histogram</a:t>
            </a:r>
            <a:r>
              <a:rPr sz="1700" spc="285" dirty="0">
                <a:latin typeface="Arial"/>
                <a:cs typeface="Arial"/>
              </a:rPr>
              <a:t> </a:t>
            </a:r>
            <a:r>
              <a:rPr sz="1700" spc="15" dirty="0">
                <a:latin typeface="Arial"/>
                <a:cs typeface="Arial"/>
              </a:rPr>
              <a:t>of</a:t>
            </a:r>
            <a:r>
              <a:rPr sz="1700" spc="105" dirty="0">
                <a:latin typeface="Arial"/>
                <a:cs typeface="Arial"/>
              </a:rPr>
              <a:t> </a:t>
            </a:r>
            <a:r>
              <a:rPr sz="1700" i="1" dirty="0">
                <a:latin typeface="Arial"/>
                <a:cs typeface="Arial"/>
              </a:rPr>
              <a:t>ξ	</a:t>
            </a:r>
            <a:r>
              <a:rPr sz="1700" spc="5" dirty="0">
                <a:latin typeface="Arial"/>
                <a:cs typeface="Arial"/>
              </a:rPr>
              <a:t>versus </a:t>
            </a:r>
            <a:r>
              <a:rPr sz="1700" i="1" dirty="0">
                <a:latin typeface="Arial"/>
                <a:cs typeface="Arial"/>
              </a:rPr>
              <a:t>φ </a:t>
            </a:r>
            <a:r>
              <a:rPr sz="1700" spc="-10" dirty="0">
                <a:latin typeface="Arial"/>
                <a:cs typeface="Arial"/>
              </a:rPr>
              <a:t>is</a:t>
            </a:r>
            <a:r>
              <a:rPr sz="1700" spc="390" dirty="0">
                <a:latin typeface="Arial"/>
                <a:cs typeface="Arial"/>
              </a:rPr>
              <a:t> </a:t>
            </a:r>
            <a:r>
              <a:rPr sz="1700" spc="45" dirty="0">
                <a:latin typeface="Arial"/>
                <a:cs typeface="Arial"/>
              </a:rPr>
              <a:t>constructed.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rabicPeriod" startAt="3"/>
            </a:pPr>
            <a:endParaRPr sz="2050">
              <a:latin typeface="Arial"/>
              <a:cs typeface="Arial"/>
            </a:endParaRPr>
          </a:p>
          <a:p>
            <a:pPr marL="683260" lvl="1" indent="-232410">
              <a:lnSpc>
                <a:spcPct val="100000"/>
              </a:lnSpc>
              <a:buChar char="•"/>
              <a:tabLst>
                <a:tab pos="683895" algn="l"/>
                <a:tab pos="6677659" algn="l"/>
              </a:tabLst>
            </a:pPr>
            <a:r>
              <a:rPr sz="1700" spc="120" dirty="0">
                <a:latin typeface="Arial"/>
                <a:cs typeface="Arial"/>
              </a:rPr>
              <a:t>The  </a:t>
            </a:r>
            <a:r>
              <a:rPr sz="1700" spc="20" dirty="0">
                <a:latin typeface="Arial"/>
                <a:cs typeface="Arial"/>
              </a:rPr>
              <a:t>initial </a:t>
            </a:r>
            <a:r>
              <a:rPr sz="1700" spc="30" dirty="0">
                <a:latin typeface="Arial"/>
                <a:cs typeface="Arial"/>
              </a:rPr>
              <a:t>histogram  </a:t>
            </a:r>
            <a:r>
              <a:rPr sz="1700" spc="-20" dirty="0">
                <a:latin typeface="Arial"/>
                <a:cs typeface="Arial"/>
              </a:rPr>
              <a:t>size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dirty="0">
                <a:latin typeface="Arial"/>
                <a:cs typeface="Arial"/>
              </a:rPr>
              <a:t>193  </a:t>
            </a:r>
            <a:r>
              <a:rPr sz="1700" i="1" spc="-20" dirty="0">
                <a:latin typeface="Verdana"/>
                <a:cs typeface="Verdana"/>
              </a:rPr>
              <a:t>× </a:t>
            </a:r>
            <a:r>
              <a:rPr sz="1700" spc="15" dirty="0">
                <a:latin typeface="Arial"/>
                <a:cs typeface="Arial"/>
              </a:rPr>
              <a:t>180,</a:t>
            </a:r>
            <a:r>
              <a:rPr sz="1700" spc="-215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where</a:t>
            </a:r>
            <a:r>
              <a:rPr sz="1700" spc="20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separation	value</a:t>
            </a:r>
            <a:r>
              <a:rPr sz="1700" spc="114" dirty="0">
                <a:latin typeface="Arial"/>
                <a:cs typeface="Arial"/>
              </a:rPr>
              <a:t> </a:t>
            </a:r>
            <a:r>
              <a:rPr sz="1700" i="1" dirty="0">
                <a:latin typeface="Arial"/>
                <a:cs typeface="Arial"/>
              </a:rPr>
              <a:t>ξ</a:t>
            </a:r>
            <a:endParaRPr sz="1700">
              <a:latin typeface="Arial"/>
              <a:cs typeface="Arial"/>
            </a:endParaRPr>
          </a:p>
          <a:p>
            <a:pPr marL="683260">
              <a:lnSpc>
                <a:spcPct val="100000"/>
              </a:lnSpc>
              <a:spcBef>
                <a:spcPts val="425"/>
              </a:spcBef>
              <a:tabLst>
                <a:tab pos="1027430" algn="l"/>
                <a:tab pos="5808980" algn="l"/>
              </a:tabLst>
            </a:pPr>
            <a:r>
              <a:rPr sz="1700" dirty="0">
                <a:latin typeface="Arial"/>
                <a:cs typeface="Arial"/>
              </a:rPr>
              <a:t>=	193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15" dirty="0">
                <a:latin typeface="Arial"/>
                <a:cs typeface="Arial"/>
              </a:rPr>
              <a:t>reserved  </a:t>
            </a:r>
            <a:r>
              <a:rPr sz="1700" spc="5" dirty="0">
                <a:latin typeface="Arial"/>
                <a:cs typeface="Arial"/>
              </a:rPr>
              <a:t>for </a:t>
            </a:r>
            <a:r>
              <a:rPr sz="1700" dirty="0">
                <a:latin typeface="Arial"/>
                <a:cs typeface="Arial"/>
              </a:rPr>
              <a:t>a  </a:t>
            </a:r>
            <a:r>
              <a:rPr sz="1700" spc="25" dirty="0">
                <a:latin typeface="Arial"/>
                <a:cs typeface="Arial"/>
              </a:rPr>
              <a:t>separation  </a:t>
            </a:r>
            <a:r>
              <a:rPr sz="1700" spc="15" dirty="0">
                <a:latin typeface="Arial"/>
                <a:cs typeface="Arial"/>
              </a:rPr>
              <a:t>of</a:t>
            </a:r>
            <a:r>
              <a:rPr sz="1700" spc="-220" dirty="0">
                <a:latin typeface="Arial"/>
                <a:cs typeface="Arial"/>
              </a:rPr>
              <a:t> </a:t>
            </a:r>
            <a:r>
              <a:rPr sz="1700" spc="20" dirty="0">
                <a:latin typeface="Arial"/>
                <a:cs typeface="Arial"/>
              </a:rPr>
              <a:t>infinity</a:t>
            </a:r>
            <a:r>
              <a:rPr sz="1700" spc="195" dirty="0">
                <a:latin typeface="Arial"/>
                <a:cs typeface="Arial"/>
              </a:rPr>
              <a:t> </a:t>
            </a:r>
            <a:r>
              <a:rPr sz="1700" spc="70" dirty="0">
                <a:latin typeface="Arial"/>
                <a:cs typeface="Arial"/>
              </a:rPr>
              <a:t>(as	</a:t>
            </a:r>
            <a:r>
              <a:rPr sz="1700" spc="5" dirty="0">
                <a:latin typeface="Arial"/>
                <a:cs typeface="Arial"/>
              </a:rPr>
              <a:t>well </a:t>
            </a:r>
            <a:r>
              <a:rPr sz="1700" spc="10" dirty="0">
                <a:latin typeface="Arial"/>
                <a:cs typeface="Arial"/>
              </a:rPr>
              <a:t>as </a:t>
            </a:r>
            <a:r>
              <a:rPr sz="1700" spc="40" dirty="0">
                <a:latin typeface="Arial"/>
                <a:cs typeface="Arial"/>
              </a:rPr>
              <a:t>any </a:t>
            </a:r>
            <a:r>
              <a:rPr sz="1700" i="1" dirty="0">
                <a:latin typeface="Arial"/>
                <a:cs typeface="Arial"/>
              </a:rPr>
              <a:t>ξ</a:t>
            </a:r>
            <a:r>
              <a:rPr sz="1700" i="1" spc="160" dirty="0">
                <a:latin typeface="Arial"/>
                <a:cs typeface="Arial"/>
              </a:rPr>
              <a:t> </a:t>
            </a:r>
            <a:r>
              <a:rPr sz="1700" i="1" dirty="0">
                <a:latin typeface="Arial"/>
                <a:cs typeface="Arial"/>
              </a:rPr>
              <a:t>&gt;</a:t>
            </a:r>
            <a:endParaRPr sz="1700">
              <a:latin typeface="Arial"/>
              <a:cs typeface="Arial"/>
            </a:endParaRPr>
          </a:p>
          <a:p>
            <a:pPr marL="683260">
              <a:lnSpc>
                <a:spcPct val="100000"/>
              </a:lnSpc>
              <a:spcBef>
                <a:spcPts val="384"/>
              </a:spcBef>
            </a:pPr>
            <a:r>
              <a:rPr sz="1700" spc="55" dirty="0">
                <a:latin typeface="Arial"/>
                <a:cs typeface="Arial"/>
              </a:rPr>
              <a:t>192).</a:t>
            </a:r>
            <a:endParaRPr sz="1700">
              <a:latin typeface="Arial"/>
              <a:cs typeface="Arial"/>
            </a:endParaRPr>
          </a:p>
          <a:p>
            <a:pPr marL="684530" marR="5080" lvl="1" indent="-233679" algn="just">
              <a:lnSpc>
                <a:spcPct val="118800"/>
              </a:lnSpc>
              <a:spcBef>
                <a:spcPts val="705"/>
              </a:spcBef>
              <a:buChar char="•"/>
              <a:tabLst>
                <a:tab pos="685165" algn="l"/>
              </a:tabLst>
            </a:pPr>
            <a:r>
              <a:rPr sz="1700" spc="120" dirty="0">
                <a:latin typeface="Arial"/>
                <a:cs typeface="Arial"/>
              </a:rPr>
              <a:t>The </a:t>
            </a:r>
            <a:r>
              <a:rPr sz="1700" spc="30" dirty="0">
                <a:latin typeface="Arial"/>
                <a:cs typeface="Arial"/>
              </a:rPr>
              <a:t>histogram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114" dirty="0">
                <a:latin typeface="Arial"/>
                <a:cs typeface="Arial"/>
              </a:rPr>
              <a:t>“smoothed” </a:t>
            </a:r>
            <a:r>
              <a:rPr sz="1700" spc="5" dirty="0">
                <a:latin typeface="Arial"/>
                <a:cs typeface="Arial"/>
              </a:rPr>
              <a:t>by </a:t>
            </a:r>
            <a:r>
              <a:rPr sz="1700" spc="20" dirty="0">
                <a:latin typeface="Arial"/>
                <a:cs typeface="Arial"/>
              </a:rPr>
              <a:t>replacing </a:t>
            </a:r>
            <a:r>
              <a:rPr sz="1700" spc="45" dirty="0">
                <a:latin typeface="Arial"/>
                <a:cs typeface="Arial"/>
              </a:rPr>
              <a:t>each </a:t>
            </a:r>
            <a:r>
              <a:rPr sz="1700" spc="-20" dirty="0">
                <a:latin typeface="Arial"/>
                <a:cs typeface="Arial"/>
              </a:rPr>
              <a:t>pixel </a:t>
            </a:r>
            <a:r>
              <a:rPr sz="1700" spc="45" dirty="0">
                <a:latin typeface="Arial"/>
                <a:cs typeface="Arial"/>
              </a:rPr>
              <a:t>with </a:t>
            </a:r>
            <a:r>
              <a:rPr sz="1700" dirty="0">
                <a:latin typeface="Arial"/>
                <a:cs typeface="Arial"/>
              </a:rPr>
              <a:t>a  </a:t>
            </a:r>
            <a:r>
              <a:rPr sz="1700" spc="25" dirty="0">
                <a:latin typeface="Arial"/>
                <a:cs typeface="Arial"/>
              </a:rPr>
              <a:t>weighted </a:t>
            </a:r>
            <a:r>
              <a:rPr sz="1700" spc="15" dirty="0">
                <a:latin typeface="Arial"/>
                <a:cs typeface="Arial"/>
              </a:rPr>
              <a:t>sum of its </a:t>
            </a:r>
            <a:r>
              <a:rPr sz="1700" spc="10" dirty="0">
                <a:latin typeface="Arial"/>
                <a:cs typeface="Arial"/>
              </a:rPr>
              <a:t>neighbors, </a:t>
            </a:r>
            <a:r>
              <a:rPr sz="1700" spc="25" dirty="0">
                <a:latin typeface="Arial"/>
                <a:cs typeface="Arial"/>
              </a:rPr>
              <a:t>and </a:t>
            </a:r>
            <a:r>
              <a:rPr sz="1700" spc="40" dirty="0">
                <a:latin typeface="Arial"/>
                <a:cs typeface="Arial"/>
              </a:rPr>
              <a:t>then </a:t>
            </a:r>
            <a:r>
              <a:rPr sz="1700" spc="20" dirty="0">
                <a:latin typeface="Arial"/>
                <a:cs typeface="Arial"/>
              </a:rPr>
              <a:t>reduced </a:t>
            </a:r>
            <a:r>
              <a:rPr sz="1700" spc="45" dirty="0">
                <a:latin typeface="Arial"/>
                <a:cs typeface="Arial"/>
              </a:rPr>
              <a:t>to </a:t>
            </a:r>
            <a:r>
              <a:rPr sz="1700" spc="-20" dirty="0">
                <a:latin typeface="Arial"/>
                <a:cs typeface="Arial"/>
              </a:rPr>
              <a:t>size </a:t>
            </a:r>
            <a:r>
              <a:rPr sz="1700" dirty="0">
                <a:latin typeface="Arial"/>
                <a:cs typeface="Arial"/>
              </a:rPr>
              <a:t>7 </a:t>
            </a:r>
            <a:r>
              <a:rPr sz="1700" i="1" spc="-25" dirty="0">
                <a:latin typeface="Verdana"/>
                <a:cs typeface="Verdana"/>
              </a:rPr>
              <a:t>× </a:t>
            </a:r>
            <a:r>
              <a:rPr sz="1700" spc="15" dirty="0">
                <a:latin typeface="Arial"/>
                <a:cs typeface="Arial"/>
              </a:rPr>
              <a:t>8,  </a:t>
            </a:r>
            <a:r>
              <a:rPr sz="1700" spc="25" dirty="0">
                <a:latin typeface="Arial"/>
                <a:cs typeface="Arial"/>
              </a:rPr>
              <a:t>separation value </a:t>
            </a:r>
            <a:r>
              <a:rPr sz="1700" dirty="0">
                <a:latin typeface="Arial"/>
                <a:cs typeface="Arial"/>
              </a:rPr>
              <a:t>7 </a:t>
            </a:r>
            <a:r>
              <a:rPr sz="1700" spc="15" dirty="0">
                <a:latin typeface="Arial"/>
                <a:cs typeface="Arial"/>
              </a:rPr>
              <a:t>reserved </a:t>
            </a:r>
            <a:r>
              <a:rPr sz="1700" spc="5" dirty="0">
                <a:latin typeface="Arial"/>
                <a:cs typeface="Arial"/>
              </a:rPr>
              <a:t>for</a:t>
            </a:r>
            <a:r>
              <a:rPr sz="1700" spc="16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infinity.</a:t>
            </a:r>
            <a:endParaRPr sz="1700">
              <a:latin typeface="Arial"/>
              <a:cs typeface="Arial"/>
            </a:endParaRPr>
          </a:p>
          <a:p>
            <a:pPr marL="684530" marR="8255" lvl="1" indent="-233679" algn="just">
              <a:lnSpc>
                <a:spcPct val="118800"/>
              </a:lnSpc>
              <a:spcBef>
                <a:spcPts val="710"/>
              </a:spcBef>
              <a:buChar char="•"/>
              <a:tabLst>
                <a:tab pos="685165" algn="l"/>
              </a:tabLst>
            </a:pPr>
            <a:r>
              <a:rPr sz="1700" spc="20" dirty="0">
                <a:latin typeface="Arial"/>
                <a:cs typeface="Arial"/>
              </a:rPr>
              <a:t>Finally, </a:t>
            </a:r>
            <a:r>
              <a:rPr sz="1700" spc="40" dirty="0">
                <a:latin typeface="Arial"/>
                <a:cs typeface="Arial"/>
              </a:rPr>
              <a:t>the </a:t>
            </a:r>
            <a:r>
              <a:rPr sz="1700" spc="30" dirty="0">
                <a:latin typeface="Arial"/>
                <a:cs typeface="Arial"/>
              </a:rPr>
              <a:t>texture histogram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10" dirty="0">
                <a:latin typeface="Arial"/>
                <a:cs typeface="Arial"/>
              </a:rPr>
              <a:t>normalized </a:t>
            </a:r>
            <a:r>
              <a:rPr sz="1700" spc="5" dirty="0">
                <a:latin typeface="Arial"/>
                <a:cs typeface="Arial"/>
              </a:rPr>
              <a:t>by </a:t>
            </a:r>
            <a:r>
              <a:rPr sz="1700" spc="10" dirty="0">
                <a:latin typeface="Arial"/>
                <a:cs typeface="Arial"/>
              </a:rPr>
              <a:t>dividing </a:t>
            </a:r>
            <a:r>
              <a:rPr sz="1700" spc="5" dirty="0">
                <a:latin typeface="Arial"/>
                <a:cs typeface="Arial"/>
              </a:rPr>
              <a:t>by </a:t>
            </a:r>
            <a:r>
              <a:rPr sz="1700" spc="45" dirty="0">
                <a:latin typeface="Arial"/>
                <a:cs typeface="Arial"/>
              </a:rPr>
              <a:t>the  </a:t>
            </a:r>
            <a:r>
              <a:rPr sz="1700" spc="25" dirty="0">
                <a:latin typeface="Arial"/>
                <a:cs typeface="Arial"/>
              </a:rPr>
              <a:t>number </a:t>
            </a:r>
            <a:r>
              <a:rPr sz="1700" spc="15" dirty="0">
                <a:latin typeface="Arial"/>
                <a:cs typeface="Arial"/>
              </a:rPr>
              <a:t>of </a:t>
            </a:r>
            <a:r>
              <a:rPr sz="1700" spc="-20" dirty="0">
                <a:latin typeface="Arial"/>
                <a:cs typeface="Arial"/>
              </a:rPr>
              <a:t>pixels </a:t>
            </a:r>
            <a:r>
              <a:rPr sz="1700" dirty="0">
                <a:latin typeface="Arial"/>
                <a:cs typeface="Arial"/>
              </a:rPr>
              <a:t>in </a:t>
            </a:r>
            <a:r>
              <a:rPr sz="1700" spc="40" dirty="0">
                <a:latin typeface="Arial"/>
                <a:cs typeface="Arial"/>
              </a:rPr>
              <a:t>the </a:t>
            </a:r>
            <a:r>
              <a:rPr sz="1700" spc="30" dirty="0">
                <a:latin typeface="Arial"/>
                <a:cs typeface="Arial"/>
              </a:rPr>
              <a:t>image segment. </a:t>
            </a:r>
            <a:r>
              <a:rPr sz="1700" spc="50" dirty="0">
                <a:latin typeface="Arial"/>
                <a:cs typeface="Arial"/>
              </a:rPr>
              <a:t>It </a:t>
            </a:r>
            <a:r>
              <a:rPr sz="1700" spc="10" dirty="0">
                <a:latin typeface="Arial"/>
                <a:cs typeface="Arial"/>
              </a:rPr>
              <a:t>will </a:t>
            </a:r>
            <a:r>
              <a:rPr sz="1700" spc="40" dirty="0">
                <a:latin typeface="Arial"/>
                <a:cs typeface="Arial"/>
              </a:rPr>
              <a:t>then </a:t>
            </a:r>
            <a:r>
              <a:rPr sz="1700" spc="15" dirty="0">
                <a:latin typeface="Arial"/>
                <a:cs typeface="Arial"/>
              </a:rPr>
              <a:t>be </a:t>
            </a:r>
            <a:r>
              <a:rPr sz="1700" dirty="0">
                <a:latin typeface="Arial"/>
                <a:cs typeface="Arial"/>
              </a:rPr>
              <a:t>used </a:t>
            </a:r>
            <a:r>
              <a:rPr sz="1700" spc="5" dirty="0">
                <a:latin typeface="Arial"/>
                <a:cs typeface="Arial"/>
              </a:rPr>
              <a:t>for  </a:t>
            </a:r>
            <a:r>
              <a:rPr sz="1700" spc="50" dirty="0">
                <a:latin typeface="Arial"/>
                <a:cs typeface="Arial"/>
              </a:rPr>
              <a:t>matching.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15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2029714" y="810005"/>
            <a:ext cx="499300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0620" algn="l"/>
                <a:tab pos="1612900" algn="l"/>
                <a:tab pos="3498215" algn="l"/>
              </a:tabLst>
            </a:pPr>
            <a:r>
              <a:rPr sz="2100" b="1" spc="125" dirty="0">
                <a:solidFill>
                  <a:srgbClr val="221F1F"/>
                </a:solidFill>
                <a:latin typeface="Arial"/>
                <a:cs typeface="Arial"/>
              </a:rPr>
              <a:t>Search	</a:t>
            </a:r>
            <a:r>
              <a:rPr sz="2100" b="1" spc="45" dirty="0">
                <a:solidFill>
                  <a:srgbClr val="221F1F"/>
                </a:solidFill>
                <a:latin typeface="Arial"/>
                <a:cs typeface="Arial"/>
              </a:rPr>
              <a:t>by	</a:t>
            </a:r>
            <a:r>
              <a:rPr sz="2100" b="1" spc="150" dirty="0">
                <a:solidFill>
                  <a:srgbClr val="221F1F"/>
                </a:solidFill>
                <a:latin typeface="Arial"/>
                <a:cs typeface="Arial"/>
              </a:rPr>
              <a:t>Illumination	</a:t>
            </a:r>
            <a:r>
              <a:rPr sz="2100" b="1" spc="120" dirty="0">
                <a:solidFill>
                  <a:srgbClr val="221F1F"/>
                </a:solidFill>
                <a:latin typeface="Arial"/>
                <a:cs typeface="Arial"/>
              </a:rPr>
              <a:t>Invariance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2400" y="1514601"/>
            <a:ext cx="7311390" cy="198310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245745" marR="5080" indent="-233679" algn="just">
              <a:lnSpc>
                <a:spcPct val="103200"/>
              </a:lnSpc>
              <a:spcBef>
                <a:spcPts val="35"/>
              </a:spcBef>
              <a:buChar char="•"/>
              <a:tabLst>
                <a:tab pos="246379" algn="l"/>
              </a:tabLst>
            </a:pPr>
            <a:r>
              <a:rPr sz="1700" spc="-5" dirty="0">
                <a:latin typeface="Arial"/>
                <a:cs typeface="Arial"/>
              </a:rPr>
              <a:t>To </a:t>
            </a:r>
            <a:r>
              <a:rPr sz="1700" spc="15" dirty="0">
                <a:latin typeface="Arial"/>
                <a:cs typeface="Arial"/>
              </a:rPr>
              <a:t>deal </a:t>
            </a:r>
            <a:r>
              <a:rPr sz="1700" spc="45" dirty="0">
                <a:latin typeface="Arial"/>
                <a:cs typeface="Arial"/>
              </a:rPr>
              <a:t>with </a:t>
            </a:r>
            <a:r>
              <a:rPr sz="1700" spc="25" dirty="0">
                <a:latin typeface="Arial"/>
                <a:cs typeface="Arial"/>
              </a:rPr>
              <a:t>illumination change </a:t>
            </a:r>
            <a:r>
              <a:rPr sz="1700" spc="30" dirty="0">
                <a:latin typeface="Arial"/>
                <a:cs typeface="Arial"/>
              </a:rPr>
              <a:t>from </a:t>
            </a:r>
            <a:r>
              <a:rPr sz="1700" spc="40" dirty="0">
                <a:latin typeface="Arial"/>
                <a:cs typeface="Arial"/>
              </a:rPr>
              <a:t>the </a:t>
            </a:r>
            <a:r>
              <a:rPr sz="1700" spc="20" dirty="0">
                <a:latin typeface="Arial"/>
                <a:cs typeface="Arial"/>
              </a:rPr>
              <a:t>query </a:t>
            </a:r>
            <a:r>
              <a:rPr sz="1700" spc="30" dirty="0">
                <a:latin typeface="Arial"/>
                <a:cs typeface="Arial"/>
              </a:rPr>
              <a:t>image </a:t>
            </a:r>
            <a:r>
              <a:rPr sz="1700" spc="45" dirty="0">
                <a:latin typeface="Arial"/>
                <a:cs typeface="Arial"/>
              </a:rPr>
              <a:t>to </a:t>
            </a:r>
            <a:r>
              <a:rPr sz="1700" spc="35" dirty="0">
                <a:latin typeface="Arial"/>
                <a:cs typeface="Arial"/>
              </a:rPr>
              <a:t>dif- </a:t>
            </a:r>
            <a:r>
              <a:rPr sz="1700" spc="30" dirty="0">
                <a:latin typeface="Arial"/>
                <a:cs typeface="Arial"/>
              </a:rPr>
              <a:t>ferent  </a:t>
            </a:r>
            <a:r>
              <a:rPr sz="1700" spc="40" dirty="0">
                <a:latin typeface="Arial"/>
                <a:cs typeface="Arial"/>
              </a:rPr>
              <a:t>database </a:t>
            </a:r>
            <a:r>
              <a:rPr sz="1700" spc="25" dirty="0">
                <a:latin typeface="Arial"/>
                <a:cs typeface="Arial"/>
              </a:rPr>
              <a:t>images, </a:t>
            </a:r>
            <a:r>
              <a:rPr sz="1700" spc="40" dirty="0">
                <a:latin typeface="Arial"/>
                <a:cs typeface="Arial"/>
              </a:rPr>
              <a:t>each </a:t>
            </a:r>
            <a:r>
              <a:rPr sz="1700" spc="10" dirty="0">
                <a:latin typeface="Arial"/>
                <a:cs typeface="Arial"/>
              </a:rPr>
              <a:t>color </a:t>
            </a:r>
            <a:r>
              <a:rPr sz="1700" spc="30" dirty="0">
                <a:latin typeface="Arial"/>
                <a:cs typeface="Arial"/>
              </a:rPr>
              <a:t>channel </a:t>
            </a:r>
            <a:r>
              <a:rPr sz="1700" spc="25" dirty="0">
                <a:latin typeface="Arial"/>
                <a:cs typeface="Arial"/>
              </a:rPr>
              <a:t>band </a:t>
            </a:r>
            <a:r>
              <a:rPr sz="1700" spc="15" dirty="0">
                <a:latin typeface="Arial"/>
                <a:cs typeface="Arial"/>
              </a:rPr>
              <a:t>of </a:t>
            </a:r>
            <a:r>
              <a:rPr sz="1700" spc="45" dirty="0">
                <a:latin typeface="Arial"/>
                <a:cs typeface="Arial"/>
              </a:rPr>
              <a:t>each </a:t>
            </a:r>
            <a:r>
              <a:rPr sz="1700" spc="55" dirty="0">
                <a:latin typeface="Arial"/>
                <a:cs typeface="Arial"/>
              </a:rPr>
              <a:t>im- </a:t>
            </a:r>
            <a:r>
              <a:rPr sz="1700" spc="25" dirty="0">
                <a:latin typeface="Arial"/>
                <a:cs typeface="Arial"/>
              </a:rPr>
              <a:t>age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20" dirty="0">
                <a:latin typeface="Arial"/>
                <a:cs typeface="Arial"/>
              </a:rPr>
              <a:t>first  </a:t>
            </a:r>
            <a:r>
              <a:rPr sz="1700" spc="15" dirty="0">
                <a:latin typeface="Arial"/>
                <a:cs typeface="Arial"/>
              </a:rPr>
              <a:t>normalized, </a:t>
            </a:r>
            <a:r>
              <a:rPr sz="1700" spc="25" dirty="0">
                <a:latin typeface="Arial"/>
                <a:cs typeface="Arial"/>
              </a:rPr>
              <a:t>and </a:t>
            </a:r>
            <a:r>
              <a:rPr sz="1700" spc="40" dirty="0">
                <a:latin typeface="Arial"/>
                <a:cs typeface="Arial"/>
              </a:rPr>
              <a:t>then </a:t>
            </a:r>
            <a:r>
              <a:rPr sz="1700" spc="5" dirty="0">
                <a:latin typeface="Arial"/>
                <a:cs typeface="Arial"/>
              </a:rPr>
              <a:t>compressed </a:t>
            </a:r>
            <a:r>
              <a:rPr sz="1700" spc="45" dirty="0">
                <a:latin typeface="Arial"/>
                <a:cs typeface="Arial"/>
              </a:rPr>
              <a:t>to </a:t>
            </a:r>
            <a:r>
              <a:rPr sz="1700" dirty="0">
                <a:latin typeface="Arial"/>
                <a:cs typeface="Arial"/>
              </a:rPr>
              <a:t>a</a:t>
            </a:r>
            <a:r>
              <a:rPr sz="1700" spc="130" dirty="0">
                <a:latin typeface="Arial"/>
                <a:cs typeface="Arial"/>
              </a:rPr>
              <a:t> </a:t>
            </a:r>
            <a:r>
              <a:rPr sz="1700" spc="40" dirty="0">
                <a:latin typeface="Arial"/>
                <a:cs typeface="Arial"/>
              </a:rPr>
              <a:t>36-vector.</a:t>
            </a:r>
            <a:endParaRPr sz="17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535"/>
              </a:spcBef>
              <a:buChar char="•"/>
              <a:tabLst>
                <a:tab pos="246379" algn="l"/>
              </a:tabLst>
            </a:pPr>
            <a:r>
              <a:rPr sz="1700" dirty="0">
                <a:latin typeface="Arial"/>
                <a:cs typeface="Arial"/>
              </a:rPr>
              <a:t>A </a:t>
            </a:r>
            <a:r>
              <a:rPr sz="1700" spc="20" dirty="0">
                <a:latin typeface="Arial"/>
                <a:cs typeface="Arial"/>
              </a:rPr>
              <a:t>2-dimensional </a:t>
            </a:r>
            <a:r>
              <a:rPr sz="1700" spc="15" dirty="0">
                <a:latin typeface="Arial"/>
                <a:cs typeface="Arial"/>
              </a:rPr>
              <a:t>color </a:t>
            </a:r>
            <a:r>
              <a:rPr sz="1700" spc="25" dirty="0">
                <a:latin typeface="Arial"/>
                <a:cs typeface="Arial"/>
              </a:rPr>
              <a:t>histogram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40" dirty="0">
                <a:latin typeface="Arial"/>
                <a:cs typeface="Arial"/>
              </a:rPr>
              <a:t>then </a:t>
            </a:r>
            <a:r>
              <a:rPr sz="1700" spc="45" dirty="0">
                <a:latin typeface="Arial"/>
                <a:cs typeface="Arial"/>
              </a:rPr>
              <a:t>created </a:t>
            </a:r>
            <a:r>
              <a:rPr sz="1700" dirty="0">
                <a:latin typeface="Arial"/>
                <a:cs typeface="Arial"/>
              </a:rPr>
              <a:t>by using</a:t>
            </a:r>
            <a:r>
              <a:rPr sz="1700" spc="125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the</a:t>
            </a:r>
            <a:endParaRPr sz="1700">
              <a:latin typeface="Arial"/>
              <a:cs typeface="Arial"/>
            </a:endParaRPr>
          </a:p>
          <a:p>
            <a:pPr marL="245745">
              <a:lnSpc>
                <a:spcPct val="100000"/>
              </a:lnSpc>
              <a:spcBef>
                <a:spcPts val="105"/>
              </a:spcBef>
              <a:tabLst>
                <a:tab pos="4156710" algn="l"/>
              </a:tabLst>
            </a:pPr>
            <a:r>
              <a:rPr sz="1700" i="1" spc="40" dirty="0">
                <a:latin typeface="Arial"/>
                <a:cs typeface="Arial"/>
              </a:rPr>
              <a:t>chromaticity</a:t>
            </a:r>
            <a:r>
              <a:rPr sz="1700" spc="40" dirty="0">
                <a:latin typeface="Arial"/>
                <a:cs typeface="Arial"/>
              </a:rPr>
              <a:t>, which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35" dirty="0">
                <a:latin typeface="Arial"/>
                <a:cs typeface="Arial"/>
              </a:rPr>
              <a:t>the </a:t>
            </a:r>
            <a:r>
              <a:rPr sz="1700" spc="20" dirty="0">
                <a:latin typeface="Arial"/>
                <a:cs typeface="Arial"/>
              </a:rPr>
              <a:t>set</a:t>
            </a:r>
            <a:r>
              <a:rPr sz="1700" spc="254" dirty="0">
                <a:latin typeface="Arial"/>
                <a:cs typeface="Arial"/>
              </a:rPr>
              <a:t> </a:t>
            </a:r>
            <a:r>
              <a:rPr sz="1700" spc="15" dirty="0">
                <a:latin typeface="Arial"/>
                <a:cs typeface="Arial"/>
              </a:rPr>
              <a:t>of</a:t>
            </a:r>
            <a:r>
              <a:rPr sz="1700" spc="95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band	ratios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Arial"/>
              <a:cs typeface="Arial"/>
            </a:endParaRPr>
          </a:p>
          <a:p>
            <a:pPr marL="267970" algn="ctr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{</a:t>
            </a:r>
            <a:r>
              <a:rPr sz="1800" i="1" spc="-5" dirty="0">
                <a:latin typeface="Arial"/>
                <a:cs typeface="Arial"/>
              </a:rPr>
              <a:t>R, </a:t>
            </a:r>
            <a:r>
              <a:rPr sz="1800" i="1" dirty="0">
                <a:latin typeface="Arial"/>
                <a:cs typeface="Arial"/>
              </a:rPr>
              <a:t>G </a:t>
            </a:r>
            <a:r>
              <a:rPr sz="1800" dirty="0">
                <a:latin typeface="Arial"/>
                <a:cs typeface="Arial"/>
              </a:rPr>
              <a:t>}</a:t>
            </a:r>
            <a:r>
              <a:rPr sz="1800" i="1" dirty="0">
                <a:latin typeface="Arial"/>
                <a:cs typeface="Arial"/>
              </a:rPr>
              <a:t>/ </a:t>
            </a:r>
            <a:r>
              <a:rPr sz="1800" i="1" spc="-5" dirty="0">
                <a:latin typeface="Arial"/>
                <a:cs typeface="Arial"/>
              </a:rPr>
              <a:t>(R </a:t>
            </a:r>
            <a:r>
              <a:rPr sz="1800" dirty="0">
                <a:latin typeface="Arial"/>
                <a:cs typeface="Arial"/>
              </a:rPr>
              <a:t>+ </a:t>
            </a:r>
            <a:r>
              <a:rPr sz="1800" i="1" dirty="0">
                <a:latin typeface="Arial"/>
                <a:cs typeface="Arial"/>
              </a:rPr>
              <a:t>G </a:t>
            </a:r>
            <a:r>
              <a:rPr sz="1800" dirty="0">
                <a:latin typeface="Arial"/>
                <a:cs typeface="Arial"/>
              </a:rPr>
              <a:t>+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B)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14342" y="3663188"/>
            <a:ext cx="12153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6635" algn="l"/>
              </a:tabLst>
            </a:pPr>
            <a:r>
              <a:rPr sz="1700" spc="35" dirty="0">
                <a:latin typeface="Arial"/>
                <a:cs typeface="Arial"/>
              </a:rPr>
              <a:t>nu</a:t>
            </a:r>
            <a:r>
              <a:rPr sz="1700" spc="30" dirty="0">
                <a:latin typeface="Arial"/>
                <a:cs typeface="Arial"/>
              </a:rPr>
              <a:t>m</a:t>
            </a:r>
            <a:r>
              <a:rPr sz="1700" spc="95" dirty="0">
                <a:latin typeface="Arial"/>
                <a:cs typeface="Arial"/>
              </a:rPr>
              <a:t>b</a:t>
            </a:r>
            <a:r>
              <a:rPr sz="1700" spc="10" dirty="0">
                <a:latin typeface="Arial"/>
                <a:cs typeface="Arial"/>
              </a:rPr>
              <a:t>e</a:t>
            </a:r>
            <a:r>
              <a:rPr sz="1700" dirty="0">
                <a:latin typeface="Arial"/>
                <a:cs typeface="Arial"/>
              </a:rPr>
              <a:t>r	</a:t>
            </a:r>
            <a:r>
              <a:rPr sz="1700" spc="35" dirty="0">
                <a:latin typeface="Arial"/>
                <a:cs typeface="Arial"/>
              </a:rPr>
              <a:t>o</a:t>
            </a:r>
            <a:r>
              <a:rPr sz="1700" dirty="0">
                <a:latin typeface="Arial"/>
                <a:cs typeface="Arial"/>
              </a:rPr>
              <a:t>f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2400" y="3663188"/>
            <a:ext cx="2972435" cy="535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indent="-233679">
              <a:lnSpc>
                <a:spcPts val="2005"/>
              </a:lnSpc>
              <a:spcBef>
                <a:spcPts val="100"/>
              </a:spcBef>
              <a:buChar char="•"/>
              <a:tabLst>
                <a:tab pos="246379" algn="l"/>
                <a:tab pos="697865" algn="l"/>
                <a:tab pos="1616075" algn="l"/>
                <a:tab pos="2503170" algn="l"/>
              </a:tabLst>
            </a:pPr>
            <a:r>
              <a:rPr sz="1700" spc="60" dirty="0">
                <a:latin typeface="Arial"/>
                <a:cs typeface="Arial"/>
              </a:rPr>
              <a:t>To	</a:t>
            </a:r>
            <a:r>
              <a:rPr sz="1700" spc="25" dirty="0">
                <a:latin typeface="Arial"/>
                <a:cs typeface="Arial"/>
              </a:rPr>
              <a:t>further	</a:t>
            </a:r>
            <a:r>
              <a:rPr sz="1700" spc="15" dirty="0">
                <a:latin typeface="Arial"/>
                <a:cs typeface="Arial"/>
              </a:rPr>
              <a:t>reduce	</a:t>
            </a:r>
            <a:r>
              <a:rPr sz="1700" spc="60" dirty="0">
                <a:latin typeface="Arial"/>
                <a:cs typeface="Arial"/>
              </a:rPr>
              <a:t>the</a:t>
            </a:r>
            <a:endParaRPr sz="1700">
              <a:latin typeface="Arial"/>
              <a:cs typeface="Arial"/>
            </a:endParaRPr>
          </a:p>
          <a:p>
            <a:pPr marL="248920">
              <a:lnSpc>
                <a:spcPts val="2005"/>
              </a:lnSpc>
              <a:tabLst>
                <a:tab pos="959485" algn="l"/>
                <a:tab pos="2239645" algn="l"/>
                <a:tab pos="2644140" algn="l"/>
              </a:tabLst>
            </a:pPr>
            <a:r>
              <a:rPr sz="1700" spc="315" dirty="0">
                <a:latin typeface="Arial"/>
                <a:cs typeface="Arial"/>
              </a:rPr>
              <a:t>DC</a:t>
            </a:r>
            <a:r>
              <a:rPr sz="1700" dirty="0">
                <a:latin typeface="Arial"/>
                <a:cs typeface="Arial"/>
              </a:rPr>
              <a:t>T	</a:t>
            </a:r>
            <a:r>
              <a:rPr sz="1700" spc="30" dirty="0">
                <a:latin typeface="Arial"/>
                <a:cs typeface="Arial"/>
              </a:rPr>
              <a:t>coe</a:t>
            </a:r>
            <a:r>
              <a:rPr sz="1700" spc="-10" dirty="0">
                <a:latin typeface="Arial"/>
                <a:cs typeface="Arial"/>
              </a:rPr>
              <a:t>f</a:t>
            </a:r>
            <a:r>
              <a:rPr sz="1700" spc="25" dirty="0">
                <a:latin typeface="Arial"/>
                <a:cs typeface="Arial"/>
              </a:rPr>
              <a:t>f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c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en</a:t>
            </a:r>
            <a:r>
              <a:rPr sz="1700" spc="25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s	f</a:t>
            </a:r>
            <a:r>
              <a:rPr sz="1700" spc="10" dirty="0">
                <a:latin typeface="Arial"/>
                <a:cs typeface="Arial"/>
              </a:rPr>
              <a:t>o</a:t>
            </a:r>
            <a:r>
              <a:rPr sz="1700" dirty="0">
                <a:latin typeface="Arial"/>
                <a:cs typeface="Arial"/>
              </a:rPr>
              <a:t>r	</a:t>
            </a:r>
            <a:r>
              <a:rPr sz="1700" spc="50" dirty="0">
                <a:latin typeface="Arial"/>
                <a:cs typeface="Arial"/>
              </a:rPr>
              <a:t>t</a:t>
            </a:r>
            <a:r>
              <a:rPr sz="1700" spc="55" dirty="0">
                <a:latin typeface="Arial"/>
                <a:cs typeface="Arial"/>
              </a:rPr>
              <a:t>h</a:t>
            </a:r>
            <a:r>
              <a:rPr sz="1700" dirty="0">
                <a:latin typeface="Arial"/>
                <a:cs typeface="Arial"/>
              </a:rPr>
              <a:t>e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24959" y="3912819"/>
            <a:ext cx="3526154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76300" algn="l"/>
                <a:tab pos="2016760" algn="l"/>
                <a:tab pos="2486025" algn="l"/>
              </a:tabLst>
            </a:pPr>
            <a:r>
              <a:rPr sz="1700" spc="30" dirty="0">
                <a:latin typeface="Arial"/>
                <a:cs typeface="Arial"/>
              </a:rPr>
              <a:t>s</a:t>
            </a:r>
            <a:r>
              <a:rPr sz="1700" spc="20" dirty="0">
                <a:latin typeface="Arial"/>
                <a:cs typeface="Arial"/>
              </a:rPr>
              <a:t>ma</a:t>
            </a:r>
            <a:r>
              <a:rPr sz="1700" spc="15" dirty="0">
                <a:latin typeface="Arial"/>
                <a:cs typeface="Arial"/>
              </a:rPr>
              <a:t>l</a:t>
            </a:r>
            <a:r>
              <a:rPr sz="1700" spc="25" dirty="0">
                <a:latin typeface="Arial"/>
                <a:cs typeface="Arial"/>
              </a:rPr>
              <a:t>l</a:t>
            </a:r>
            <a:r>
              <a:rPr sz="1700" spc="10" dirty="0">
                <a:latin typeface="Arial"/>
                <a:cs typeface="Arial"/>
              </a:rPr>
              <a:t>e</a:t>
            </a:r>
            <a:r>
              <a:rPr sz="1700" dirty="0">
                <a:latin typeface="Arial"/>
                <a:cs typeface="Arial"/>
              </a:rPr>
              <a:t>r	</a:t>
            </a:r>
            <a:r>
              <a:rPr sz="1700" spc="30" dirty="0">
                <a:latin typeface="Arial"/>
                <a:cs typeface="Arial"/>
              </a:rPr>
              <a:t>h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s</a:t>
            </a:r>
            <a:r>
              <a:rPr sz="1700" spc="35" dirty="0">
                <a:latin typeface="Arial"/>
                <a:cs typeface="Arial"/>
              </a:rPr>
              <a:t>t</a:t>
            </a:r>
            <a:r>
              <a:rPr sz="1700" spc="30" dirty="0">
                <a:latin typeface="Arial"/>
                <a:cs typeface="Arial"/>
              </a:rPr>
              <a:t>og</a:t>
            </a:r>
            <a:r>
              <a:rPr sz="1700" spc="40" dirty="0">
                <a:latin typeface="Arial"/>
                <a:cs typeface="Arial"/>
              </a:rPr>
              <a:t>r</a:t>
            </a:r>
            <a:r>
              <a:rPr sz="1700" spc="30" dirty="0">
                <a:latin typeface="Arial"/>
                <a:cs typeface="Arial"/>
              </a:rPr>
              <a:t>a</a:t>
            </a:r>
            <a:r>
              <a:rPr sz="1700" spc="5" dirty="0">
                <a:latin typeface="Arial"/>
                <a:cs typeface="Arial"/>
              </a:rPr>
              <a:t>m</a:t>
            </a:r>
            <a:r>
              <a:rPr sz="1700" dirty="0">
                <a:latin typeface="Arial"/>
                <a:cs typeface="Arial"/>
              </a:rPr>
              <a:t>	</a:t>
            </a:r>
            <a:r>
              <a:rPr sz="1700" spc="20" dirty="0">
                <a:latin typeface="Arial"/>
                <a:cs typeface="Arial"/>
              </a:rPr>
              <a:t>a</a:t>
            </a:r>
            <a:r>
              <a:rPr sz="1700" spc="15" dirty="0">
                <a:latin typeface="Arial"/>
                <a:cs typeface="Arial"/>
              </a:rPr>
              <a:t>r</a:t>
            </a:r>
            <a:r>
              <a:rPr sz="1700" dirty="0">
                <a:latin typeface="Arial"/>
                <a:cs typeface="Arial"/>
              </a:rPr>
              <a:t>e	</a:t>
            </a:r>
            <a:r>
              <a:rPr sz="1700" spc="40" dirty="0">
                <a:latin typeface="Arial"/>
                <a:cs typeface="Arial"/>
              </a:rPr>
              <a:t>c</a:t>
            </a:r>
            <a:r>
              <a:rPr sz="1700" spc="45" dirty="0">
                <a:latin typeface="Arial"/>
                <a:cs typeface="Arial"/>
              </a:rPr>
              <a:t>a</a:t>
            </a:r>
            <a:r>
              <a:rPr sz="1700" spc="50" dirty="0">
                <a:latin typeface="Arial"/>
                <a:cs typeface="Arial"/>
              </a:rPr>
              <a:t>l</a:t>
            </a:r>
            <a:r>
              <a:rPr sz="1700" spc="40" dirty="0">
                <a:latin typeface="Arial"/>
                <a:cs typeface="Arial"/>
              </a:rPr>
              <a:t>c</a:t>
            </a:r>
            <a:r>
              <a:rPr sz="1700" spc="45" dirty="0">
                <a:latin typeface="Arial"/>
                <a:cs typeface="Arial"/>
              </a:rPr>
              <a:t>u</a:t>
            </a:r>
            <a:r>
              <a:rPr sz="1700" spc="35" dirty="0">
                <a:latin typeface="Arial"/>
                <a:cs typeface="Arial"/>
              </a:rPr>
              <a:t>l</a:t>
            </a:r>
            <a:r>
              <a:rPr sz="1700" spc="45" dirty="0">
                <a:latin typeface="Arial"/>
                <a:cs typeface="Arial"/>
              </a:rPr>
              <a:t>a</a:t>
            </a:r>
            <a:r>
              <a:rPr sz="1700" spc="35" dirty="0">
                <a:latin typeface="Arial"/>
                <a:cs typeface="Arial"/>
              </a:rPr>
              <a:t>t</a:t>
            </a:r>
            <a:r>
              <a:rPr sz="1700" spc="45" dirty="0">
                <a:latin typeface="Arial"/>
                <a:cs typeface="Arial"/>
              </a:rPr>
              <a:t>e</a:t>
            </a:r>
            <a:r>
              <a:rPr sz="1700" dirty="0">
                <a:latin typeface="Arial"/>
                <a:cs typeface="Arial"/>
              </a:rPr>
              <a:t>d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78577" y="3663188"/>
            <a:ext cx="2948305" cy="535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05"/>
              </a:lnSpc>
              <a:spcBef>
                <a:spcPts val="100"/>
              </a:spcBef>
              <a:tabLst>
                <a:tab pos="848994" algn="l"/>
                <a:tab pos="2467610" algn="l"/>
              </a:tabLst>
            </a:pPr>
            <a:r>
              <a:rPr sz="1700" spc="50" dirty="0">
                <a:latin typeface="Arial"/>
                <a:cs typeface="Arial"/>
              </a:rPr>
              <a:t>vector	</a:t>
            </a:r>
            <a:r>
              <a:rPr sz="1700" spc="40" dirty="0">
                <a:latin typeface="Arial"/>
                <a:cs typeface="Arial"/>
              </a:rPr>
              <a:t>components,	</a:t>
            </a:r>
            <a:r>
              <a:rPr sz="1700" spc="35" dirty="0">
                <a:latin typeface="Arial"/>
                <a:cs typeface="Arial"/>
              </a:rPr>
              <a:t>the</a:t>
            </a:r>
            <a:endParaRPr sz="1700">
              <a:latin typeface="Arial"/>
              <a:cs typeface="Arial"/>
            </a:endParaRPr>
          </a:p>
          <a:p>
            <a:pPr marL="2563495">
              <a:lnSpc>
                <a:spcPts val="2005"/>
              </a:lnSpc>
            </a:pPr>
            <a:r>
              <a:rPr sz="1700" spc="45" dirty="0">
                <a:latin typeface="Arial"/>
                <a:cs typeface="Arial"/>
              </a:rPr>
              <a:t>a</a:t>
            </a:r>
            <a:r>
              <a:rPr sz="1700" spc="30" dirty="0">
                <a:latin typeface="Arial"/>
                <a:cs typeface="Arial"/>
              </a:rPr>
              <a:t>n</a:t>
            </a:r>
            <a:r>
              <a:rPr sz="1700" dirty="0">
                <a:latin typeface="Arial"/>
                <a:cs typeface="Arial"/>
              </a:rPr>
              <a:t>d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2400" y="4180077"/>
            <a:ext cx="7299959" cy="1849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100"/>
              </a:spcBef>
              <a:tabLst>
                <a:tab pos="5835650" algn="l"/>
              </a:tabLst>
            </a:pPr>
            <a:r>
              <a:rPr sz="1700" spc="25" dirty="0">
                <a:latin typeface="Arial"/>
                <a:cs typeface="Arial"/>
              </a:rPr>
              <a:t>placed </a:t>
            </a:r>
            <a:r>
              <a:rPr sz="1700" dirty="0">
                <a:latin typeface="Arial"/>
                <a:cs typeface="Arial"/>
              </a:rPr>
              <a:t>in zigzag order, </a:t>
            </a:r>
            <a:r>
              <a:rPr sz="1700" spc="25" dirty="0">
                <a:latin typeface="Arial"/>
                <a:cs typeface="Arial"/>
              </a:rPr>
              <a:t>and </a:t>
            </a:r>
            <a:r>
              <a:rPr sz="1700" spc="40" dirty="0">
                <a:latin typeface="Arial"/>
                <a:cs typeface="Arial"/>
              </a:rPr>
              <a:t>then </a:t>
            </a:r>
            <a:r>
              <a:rPr sz="1700" spc="15" dirty="0">
                <a:latin typeface="Arial"/>
                <a:cs typeface="Arial"/>
              </a:rPr>
              <a:t>all </a:t>
            </a:r>
            <a:r>
              <a:rPr sz="1700" spc="40" dirty="0">
                <a:latin typeface="Arial"/>
                <a:cs typeface="Arial"/>
              </a:rPr>
              <a:t>but</a:t>
            </a:r>
            <a:r>
              <a:rPr sz="1700" spc="36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36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40" dirty="0">
                <a:latin typeface="Arial"/>
                <a:cs typeface="Arial"/>
              </a:rPr>
              <a:t>components	</a:t>
            </a:r>
            <a:r>
              <a:rPr sz="1700" spc="20" dirty="0">
                <a:latin typeface="Arial"/>
                <a:cs typeface="Arial"/>
              </a:rPr>
              <a:t>dropped.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Arial"/>
              <a:cs typeface="Arial"/>
            </a:endParaRPr>
          </a:p>
          <a:p>
            <a:pPr marL="245745" marR="5080" indent="-233679" algn="just">
              <a:lnSpc>
                <a:spcPct val="103200"/>
              </a:lnSpc>
              <a:spcBef>
                <a:spcPts val="5"/>
              </a:spcBef>
              <a:buChar char="•"/>
              <a:tabLst>
                <a:tab pos="246379" algn="l"/>
              </a:tabLst>
            </a:pPr>
            <a:r>
              <a:rPr sz="1700" spc="70" dirty="0">
                <a:latin typeface="Arial"/>
                <a:cs typeface="Arial"/>
              </a:rPr>
              <a:t>Matching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20" dirty="0">
                <a:latin typeface="Arial"/>
                <a:cs typeface="Arial"/>
              </a:rPr>
              <a:t>performed </a:t>
            </a:r>
            <a:r>
              <a:rPr sz="1700" dirty="0">
                <a:latin typeface="Arial"/>
                <a:cs typeface="Arial"/>
              </a:rPr>
              <a:t>in </a:t>
            </a:r>
            <a:r>
              <a:rPr sz="1700" spc="40" dirty="0">
                <a:latin typeface="Arial"/>
                <a:cs typeface="Arial"/>
              </a:rPr>
              <a:t>the </a:t>
            </a:r>
            <a:r>
              <a:rPr sz="1700" spc="10" dirty="0">
                <a:latin typeface="Arial"/>
                <a:cs typeface="Arial"/>
              </a:rPr>
              <a:t>compressed </a:t>
            </a:r>
            <a:r>
              <a:rPr sz="1700" spc="30" dirty="0">
                <a:latin typeface="Arial"/>
                <a:cs typeface="Arial"/>
              </a:rPr>
              <a:t>domain </a:t>
            </a:r>
            <a:r>
              <a:rPr sz="1700" spc="5" dirty="0">
                <a:latin typeface="Arial"/>
                <a:cs typeface="Arial"/>
              </a:rPr>
              <a:t>by </a:t>
            </a:r>
            <a:r>
              <a:rPr sz="1700" spc="40" dirty="0">
                <a:latin typeface="Arial"/>
                <a:cs typeface="Arial"/>
              </a:rPr>
              <a:t>taking </a:t>
            </a:r>
            <a:r>
              <a:rPr sz="1700" spc="35" dirty="0">
                <a:latin typeface="Arial"/>
                <a:cs typeface="Arial"/>
              </a:rPr>
              <a:t>the  </a:t>
            </a:r>
            <a:r>
              <a:rPr sz="1700" spc="60" dirty="0">
                <a:latin typeface="Arial"/>
                <a:cs typeface="Arial"/>
              </a:rPr>
              <a:t>Euclidean </a:t>
            </a:r>
            <a:r>
              <a:rPr sz="1700" spc="25" dirty="0">
                <a:latin typeface="Arial"/>
                <a:cs typeface="Arial"/>
              </a:rPr>
              <a:t>distance </a:t>
            </a:r>
            <a:r>
              <a:rPr sz="1700" spc="30" dirty="0">
                <a:latin typeface="Arial"/>
                <a:cs typeface="Arial"/>
              </a:rPr>
              <a:t>between </a:t>
            </a:r>
            <a:r>
              <a:rPr sz="1700" spc="35" dirty="0">
                <a:latin typeface="Arial"/>
                <a:cs typeface="Arial"/>
              </a:rPr>
              <a:t>two </a:t>
            </a:r>
            <a:r>
              <a:rPr sz="1700" spc="75" dirty="0">
                <a:latin typeface="Arial"/>
                <a:cs typeface="Arial"/>
              </a:rPr>
              <a:t>DCT-compressed </a:t>
            </a:r>
            <a:r>
              <a:rPr sz="1700" spc="40" dirty="0">
                <a:latin typeface="Arial"/>
                <a:cs typeface="Arial"/>
              </a:rPr>
              <a:t>36- </a:t>
            </a:r>
            <a:r>
              <a:rPr sz="1700" spc="50" dirty="0">
                <a:latin typeface="Arial"/>
                <a:cs typeface="Arial"/>
              </a:rPr>
              <a:t>component  </a:t>
            </a:r>
            <a:r>
              <a:rPr sz="1700" spc="35" dirty="0">
                <a:latin typeface="Arial"/>
                <a:cs typeface="Arial"/>
              </a:rPr>
              <a:t>feature</a:t>
            </a:r>
            <a:r>
              <a:rPr sz="1700" spc="36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vectors.</a:t>
            </a:r>
            <a:endParaRPr sz="1700">
              <a:latin typeface="Arial"/>
              <a:cs typeface="Arial"/>
            </a:endParaRPr>
          </a:p>
          <a:p>
            <a:pPr marL="245745" indent="-233679">
              <a:lnSpc>
                <a:spcPct val="100000"/>
              </a:lnSpc>
              <a:spcBef>
                <a:spcPts val="935"/>
              </a:spcBef>
              <a:buChar char="•"/>
              <a:tabLst>
                <a:tab pos="246379" algn="l"/>
                <a:tab pos="4141470" algn="l"/>
              </a:tabLst>
            </a:pPr>
            <a:r>
              <a:rPr sz="1700" spc="80" dirty="0">
                <a:latin typeface="Arial"/>
                <a:cs typeface="Arial"/>
              </a:rPr>
              <a:t>Fig</a:t>
            </a:r>
            <a:r>
              <a:rPr sz="1700" spc="80">
                <a:latin typeface="Arial"/>
                <a:cs typeface="Arial"/>
              </a:rPr>
              <a:t>. </a:t>
            </a:r>
            <a:r>
              <a:rPr lang="en-US" sz="1700" spc="80" dirty="0" smtClean="0">
                <a:latin typeface="Arial"/>
                <a:cs typeface="Arial"/>
              </a:rPr>
              <a:t>18</a:t>
            </a:r>
            <a:r>
              <a:rPr sz="1700" spc="15" smtClean="0">
                <a:latin typeface="Arial"/>
                <a:cs typeface="Arial"/>
              </a:rPr>
              <a:t>.</a:t>
            </a:r>
            <a:r>
              <a:rPr lang="en-US" sz="1700" spc="15" dirty="0" smtClean="0">
                <a:latin typeface="Arial"/>
                <a:cs typeface="Arial"/>
              </a:rPr>
              <a:t>4</a:t>
            </a:r>
            <a:r>
              <a:rPr sz="1700" spc="15" smtClean="0">
                <a:latin typeface="Arial"/>
                <a:cs typeface="Arial"/>
              </a:rPr>
              <a:t> </a:t>
            </a:r>
            <a:r>
              <a:rPr sz="1700" spc="5" dirty="0">
                <a:latin typeface="Arial"/>
                <a:cs typeface="Arial"/>
              </a:rPr>
              <a:t>shows </a:t>
            </a:r>
            <a:r>
              <a:rPr sz="1700" spc="35" dirty="0">
                <a:latin typeface="Arial"/>
                <a:cs typeface="Arial"/>
              </a:rPr>
              <a:t>the </a:t>
            </a:r>
            <a:r>
              <a:rPr sz="1700" spc="15" dirty="0">
                <a:latin typeface="Arial"/>
                <a:cs typeface="Arial"/>
              </a:rPr>
              <a:t>results of</a:t>
            </a:r>
            <a:r>
              <a:rPr sz="1700" spc="405" dirty="0">
                <a:latin typeface="Arial"/>
                <a:cs typeface="Arial"/>
              </a:rPr>
              <a:t> </a:t>
            </a:r>
            <a:r>
              <a:rPr sz="1700" spc="15" dirty="0">
                <a:latin typeface="Arial"/>
                <a:cs typeface="Arial"/>
              </a:rPr>
              <a:t>such</a:t>
            </a:r>
            <a:r>
              <a:rPr sz="1700" spc="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	</a:t>
            </a:r>
            <a:r>
              <a:rPr sz="1700" spc="15" dirty="0">
                <a:latin typeface="Arial"/>
                <a:cs typeface="Arial"/>
              </a:rPr>
              <a:t>search.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5152" y="739140"/>
            <a:ext cx="7476743" cy="457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28800" y="5555996"/>
            <a:ext cx="1329561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80" dirty="0">
                <a:latin typeface="Arial"/>
                <a:cs typeface="Arial"/>
              </a:rPr>
              <a:t>Fig</a:t>
            </a:r>
            <a:r>
              <a:rPr sz="1700" spc="80">
                <a:latin typeface="Arial"/>
                <a:cs typeface="Arial"/>
              </a:rPr>
              <a:t>.</a:t>
            </a:r>
            <a:r>
              <a:rPr sz="1700" spc="155">
                <a:latin typeface="Arial"/>
                <a:cs typeface="Arial"/>
              </a:rPr>
              <a:t> </a:t>
            </a:r>
            <a:r>
              <a:rPr lang="en-US" sz="1700" spc="155" dirty="0" smtClean="0">
                <a:latin typeface="Arial"/>
                <a:cs typeface="Arial"/>
              </a:rPr>
              <a:t>18</a:t>
            </a:r>
            <a:r>
              <a:rPr sz="1700" spc="15" smtClean="0">
                <a:latin typeface="Arial"/>
                <a:cs typeface="Arial"/>
              </a:rPr>
              <a:t>.</a:t>
            </a:r>
            <a:r>
              <a:rPr lang="en-US" sz="1700" spc="15" dirty="0" smtClean="0">
                <a:latin typeface="Arial"/>
                <a:cs typeface="Arial"/>
              </a:rPr>
              <a:t>4</a:t>
            </a:r>
            <a:r>
              <a:rPr sz="1700" spc="15" smtClean="0">
                <a:latin typeface="Arial"/>
                <a:cs typeface="Arial"/>
              </a:rPr>
              <a:t>: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16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602228" y="5555996"/>
            <a:ext cx="36537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55" dirty="0">
                <a:latin typeface="Arial"/>
                <a:cs typeface="Arial"/>
              </a:rPr>
              <a:t>Search </a:t>
            </a:r>
            <a:r>
              <a:rPr sz="1700" spc="45" dirty="0">
                <a:latin typeface="Arial"/>
                <a:cs typeface="Arial"/>
              </a:rPr>
              <a:t>with </a:t>
            </a:r>
            <a:r>
              <a:rPr sz="1700" spc="25" dirty="0">
                <a:latin typeface="Arial"/>
                <a:cs typeface="Arial"/>
              </a:rPr>
              <a:t>illumination</a:t>
            </a:r>
            <a:r>
              <a:rPr sz="1700" spc="12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invariance.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17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833" y="745997"/>
            <a:ext cx="507365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69060" algn="l"/>
                <a:tab pos="2506345" algn="l"/>
                <a:tab pos="2967990" algn="l"/>
                <a:tab pos="4125595" algn="l"/>
              </a:tabLst>
            </a:pPr>
            <a:r>
              <a:rPr sz="3900" baseline="1068" dirty="0"/>
              <a:t>	</a:t>
            </a:r>
            <a:r>
              <a:rPr sz="2100" spc="120" dirty="0">
                <a:solidFill>
                  <a:srgbClr val="221F1F"/>
                </a:solidFill>
              </a:rPr>
              <a:t>Search	</a:t>
            </a:r>
            <a:r>
              <a:rPr sz="2100" spc="35" dirty="0">
                <a:solidFill>
                  <a:srgbClr val="221F1F"/>
                </a:solidFill>
              </a:rPr>
              <a:t>by	</a:t>
            </a:r>
            <a:r>
              <a:rPr sz="2100" dirty="0">
                <a:solidFill>
                  <a:srgbClr val="221F1F"/>
                </a:solidFill>
              </a:rPr>
              <a:t>O</a:t>
            </a:r>
            <a:r>
              <a:rPr sz="2100" spc="-315" dirty="0">
                <a:solidFill>
                  <a:srgbClr val="221F1F"/>
                </a:solidFill>
              </a:rPr>
              <a:t> </a:t>
            </a:r>
            <a:r>
              <a:rPr sz="2100" dirty="0">
                <a:solidFill>
                  <a:srgbClr val="221F1F"/>
                </a:solidFill>
              </a:rPr>
              <a:t>b</a:t>
            </a:r>
            <a:r>
              <a:rPr sz="2100" spc="-310" dirty="0">
                <a:solidFill>
                  <a:srgbClr val="221F1F"/>
                </a:solidFill>
              </a:rPr>
              <a:t> </a:t>
            </a:r>
            <a:r>
              <a:rPr sz="2100" dirty="0">
                <a:solidFill>
                  <a:srgbClr val="221F1F"/>
                </a:solidFill>
              </a:rPr>
              <a:t>j</a:t>
            </a:r>
            <a:r>
              <a:rPr sz="2100" spc="-310" dirty="0">
                <a:solidFill>
                  <a:srgbClr val="221F1F"/>
                </a:solidFill>
              </a:rPr>
              <a:t> </a:t>
            </a:r>
            <a:r>
              <a:rPr sz="2100" spc="-5" dirty="0">
                <a:solidFill>
                  <a:srgbClr val="221F1F"/>
                </a:solidFill>
              </a:rPr>
              <a:t>e</a:t>
            </a:r>
            <a:r>
              <a:rPr sz="2100" spc="-315" dirty="0">
                <a:solidFill>
                  <a:srgbClr val="221F1F"/>
                </a:solidFill>
              </a:rPr>
              <a:t> </a:t>
            </a:r>
            <a:r>
              <a:rPr sz="2100" spc="-5" dirty="0">
                <a:solidFill>
                  <a:srgbClr val="221F1F"/>
                </a:solidFill>
              </a:rPr>
              <a:t>c</a:t>
            </a:r>
            <a:r>
              <a:rPr sz="2100" spc="-300" dirty="0">
                <a:solidFill>
                  <a:srgbClr val="221F1F"/>
                </a:solidFill>
              </a:rPr>
              <a:t> </a:t>
            </a:r>
            <a:r>
              <a:rPr sz="2100" dirty="0">
                <a:solidFill>
                  <a:srgbClr val="221F1F"/>
                </a:solidFill>
              </a:rPr>
              <a:t>t	M o</a:t>
            </a:r>
            <a:r>
              <a:rPr sz="2100" spc="-340" dirty="0">
                <a:solidFill>
                  <a:srgbClr val="221F1F"/>
                </a:solidFill>
              </a:rPr>
              <a:t> </a:t>
            </a:r>
            <a:r>
              <a:rPr sz="2100" spc="120" dirty="0">
                <a:solidFill>
                  <a:srgbClr val="221F1F"/>
                </a:solidFill>
              </a:rPr>
              <a:t>del</a:t>
            </a:r>
            <a:endParaRPr sz="2100"/>
          </a:p>
        </p:txBody>
      </p:sp>
      <p:sp>
        <p:nvSpPr>
          <p:cNvPr id="3" name="object 3"/>
          <p:cNvSpPr txBox="1"/>
          <p:nvPr/>
        </p:nvSpPr>
        <p:spPr>
          <a:xfrm>
            <a:off x="1022400" y="1297251"/>
            <a:ext cx="6807200" cy="114681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320"/>
              </a:spcBef>
              <a:buChar char="•"/>
              <a:tabLst>
                <a:tab pos="246379" algn="l"/>
                <a:tab pos="6423660" algn="l"/>
              </a:tabLst>
            </a:pPr>
            <a:r>
              <a:rPr sz="1700" spc="114" dirty="0">
                <a:latin typeface="Arial"/>
                <a:cs typeface="Arial"/>
              </a:rPr>
              <a:t>T</a:t>
            </a:r>
            <a:r>
              <a:rPr sz="1700" spc="105" dirty="0">
                <a:latin typeface="Arial"/>
                <a:cs typeface="Arial"/>
              </a:rPr>
              <a:t>h</a:t>
            </a:r>
            <a:r>
              <a:rPr sz="1700" spc="110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s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spc="20" dirty="0">
                <a:latin typeface="Arial"/>
                <a:cs typeface="Arial"/>
              </a:rPr>
              <a:t>sea</a:t>
            </a:r>
            <a:r>
              <a:rPr sz="1700" spc="15" dirty="0">
                <a:latin typeface="Arial"/>
                <a:cs typeface="Arial"/>
              </a:rPr>
              <a:t>r</a:t>
            </a:r>
            <a:r>
              <a:rPr sz="1700" spc="20" dirty="0">
                <a:latin typeface="Arial"/>
                <a:cs typeface="Arial"/>
              </a:rPr>
              <a:t>c</a:t>
            </a:r>
            <a:r>
              <a:rPr sz="1700" dirty="0">
                <a:latin typeface="Arial"/>
                <a:cs typeface="Arial"/>
              </a:rPr>
              <a:t>h</a:t>
            </a:r>
            <a:r>
              <a:rPr sz="1700" spc="40" dirty="0">
                <a:latin typeface="Arial"/>
                <a:cs typeface="Arial"/>
              </a:rPr>
              <a:t> </a:t>
            </a:r>
            <a:r>
              <a:rPr sz="1700" spc="50" dirty="0">
                <a:latin typeface="Arial"/>
                <a:cs typeface="Arial"/>
              </a:rPr>
              <a:t>t</a:t>
            </a:r>
            <a:r>
              <a:rPr sz="1700" spc="30" dirty="0">
                <a:latin typeface="Arial"/>
                <a:cs typeface="Arial"/>
              </a:rPr>
              <a:t>y</a:t>
            </a:r>
            <a:r>
              <a:rPr sz="1700" spc="55" dirty="0">
                <a:latin typeface="Arial"/>
                <a:cs typeface="Arial"/>
              </a:rPr>
              <a:t>p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155" dirty="0">
                <a:latin typeface="Arial"/>
                <a:cs typeface="Arial"/>
              </a:rPr>
              <a:t> </a:t>
            </a:r>
            <a:r>
              <a:rPr sz="1700" spc="20" dirty="0">
                <a:latin typeface="Arial"/>
                <a:cs typeface="Arial"/>
              </a:rPr>
              <a:t>p</a:t>
            </a:r>
            <a:r>
              <a:rPr sz="1700" spc="15" dirty="0">
                <a:latin typeface="Arial"/>
                <a:cs typeface="Arial"/>
              </a:rPr>
              <a:t>r</a:t>
            </a:r>
            <a:r>
              <a:rPr sz="1700" spc="20" dirty="0">
                <a:latin typeface="Arial"/>
                <a:cs typeface="Arial"/>
              </a:rPr>
              <a:t>oceed</a:t>
            </a:r>
            <a:r>
              <a:rPr sz="1700" dirty="0">
                <a:latin typeface="Arial"/>
                <a:cs typeface="Arial"/>
              </a:rPr>
              <a:t>s by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50" dirty="0">
                <a:latin typeface="Arial"/>
                <a:cs typeface="Arial"/>
              </a:rPr>
              <a:t>t</a:t>
            </a:r>
            <a:r>
              <a:rPr sz="1700" spc="55" dirty="0">
                <a:latin typeface="Arial"/>
                <a:cs typeface="Arial"/>
              </a:rPr>
              <a:t>h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1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user</a:t>
            </a:r>
            <a:r>
              <a:rPr sz="1700" spc="20" dirty="0">
                <a:latin typeface="Arial"/>
                <a:cs typeface="Arial"/>
              </a:rPr>
              <a:t> se</a:t>
            </a:r>
            <a:r>
              <a:rPr sz="1700" spc="25" dirty="0">
                <a:latin typeface="Arial"/>
                <a:cs typeface="Arial"/>
              </a:rPr>
              <a:t>l</a:t>
            </a:r>
            <a:r>
              <a:rPr sz="1700" spc="20" dirty="0">
                <a:latin typeface="Arial"/>
                <a:cs typeface="Arial"/>
              </a:rPr>
              <a:t>ec</a:t>
            </a:r>
            <a:r>
              <a:rPr sz="1700" spc="15" dirty="0">
                <a:latin typeface="Arial"/>
                <a:cs typeface="Arial"/>
              </a:rPr>
              <a:t>t</a:t>
            </a:r>
            <a:r>
              <a:rPr sz="1700" spc="25" dirty="0">
                <a:latin typeface="Arial"/>
                <a:cs typeface="Arial"/>
              </a:rPr>
              <a:t>i</a:t>
            </a:r>
            <a:r>
              <a:rPr sz="1700" spc="20" dirty="0">
                <a:latin typeface="Arial"/>
                <a:cs typeface="Arial"/>
              </a:rPr>
              <a:t>n</a:t>
            </a:r>
            <a:r>
              <a:rPr sz="1700" dirty="0">
                <a:latin typeface="Arial"/>
                <a:cs typeface="Arial"/>
              </a:rPr>
              <a:t>g</a:t>
            </a:r>
            <a:r>
              <a:rPr sz="1700" spc="8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t</a:t>
            </a:r>
            <a:r>
              <a:rPr sz="1700" spc="30" dirty="0">
                <a:latin typeface="Arial"/>
                <a:cs typeface="Arial"/>
              </a:rPr>
              <a:t>humbna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l	</a:t>
            </a:r>
            <a:r>
              <a:rPr sz="1700" spc="30" dirty="0">
                <a:latin typeface="Arial"/>
                <a:cs typeface="Arial"/>
              </a:rPr>
              <a:t>an</a:t>
            </a:r>
            <a:r>
              <a:rPr sz="1700" dirty="0">
                <a:latin typeface="Arial"/>
                <a:cs typeface="Arial"/>
              </a:rPr>
              <a:t>d</a:t>
            </a:r>
            <a:endParaRPr sz="1700">
              <a:latin typeface="Arial"/>
              <a:cs typeface="Arial"/>
            </a:endParaRPr>
          </a:p>
          <a:p>
            <a:pPr marL="245745">
              <a:lnSpc>
                <a:spcPct val="100000"/>
              </a:lnSpc>
              <a:spcBef>
                <a:spcPts val="219"/>
              </a:spcBef>
              <a:tabLst>
                <a:tab pos="5214620" algn="l"/>
              </a:tabLst>
            </a:pPr>
            <a:r>
              <a:rPr sz="1700" spc="20" dirty="0">
                <a:latin typeface="Arial"/>
                <a:cs typeface="Arial"/>
              </a:rPr>
              <a:t>clicking </a:t>
            </a:r>
            <a:r>
              <a:rPr sz="1700" spc="35" dirty="0">
                <a:latin typeface="Arial"/>
                <a:cs typeface="Arial"/>
              </a:rPr>
              <a:t>the </a:t>
            </a:r>
            <a:r>
              <a:rPr sz="1700" i="1" spc="100" dirty="0">
                <a:latin typeface="Arial"/>
                <a:cs typeface="Arial"/>
              </a:rPr>
              <a:t>Model </a:t>
            </a:r>
            <a:r>
              <a:rPr sz="1700" spc="50" dirty="0">
                <a:latin typeface="Arial"/>
                <a:cs typeface="Arial"/>
              </a:rPr>
              <a:t>tab </a:t>
            </a:r>
            <a:r>
              <a:rPr sz="1700" spc="40" dirty="0">
                <a:latin typeface="Arial"/>
                <a:cs typeface="Arial"/>
              </a:rPr>
              <a:t>to </a:t>
            </a:r>
            <a:r>
              <a:rPr sz="1700" spc="225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enter </a:t>
            </a:r>
            <a:r>
              <a:rPr sz="1700" spc="45" dirty="0">
                <a:latin typeface="Arial"/>
                <a:cs typeface="Arial"/>
              </a:rPr>
              <a:t>object</a:t>
            </a:r>
            <a:r>
              <a:rPr sz="1700" spc="100" dirty="0">
                <a:latin typeface="Arial"/>
                <a:cs typeface="Arial"/>
              </a:rPr>
              <a:t> </a:t>
            </a:r>
            <a:r>
              <a:rPr sz="1700" spc="15" dirty="0">
                <a:latin typeface="Arial"/>
                <a:cs typeface="Arial"/>
              </a:rPr>
              <a:t>selection	</a:t>
            </a:r>
            <a:r>
              <a:rPr sz="1700" spc="45" dirty="0">
                <a:latin typeface="Arial"/>
                <a:cs typeface="Arial"/>
              </a:rPr>
              <a:t>mode.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Arial"/>
              <a:cs typeface="Arial"/>
            </a:endParaRPr>
          </a:p>
          <a:p>
            <a:pPr marL="316865">
              <a:lnSpc>
                <a:spcPct val="100000"/>
              </a:lnSpc>
              <a:tabLst>
                <a:tab pos="585470" algn="l"/>
              </a:tabLst>
            </a:pPr>
            <a:r>
              <a:rPr sz="1700" dirty="0">
                <a:latin typeface="Arial"/>
                <a:cs typeface="Arial"/>
              </a:rPr>
              <a:t>–	</a:t>
            </a:r>
            <a:r>
              <a:rPr sz="1700" spc="65" dirty="0">
                <a:latin typeface="Arial"/>
                <a:cs typeface="Arial"/>
              </a:rPr>
              <a:t>An</a:t>
            </a:r>
            <a:r>
              <a:rPr sz="1700" spc="-21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image </a:t>
            </a:r>
            <a:r>
              <a:rPr sz="1700" spc="15" dirty="0">
                <a:latin typeface="Arial"/>
                <a:cs typeface="Arial"/>
              </a:rPr>
              <a:t>region </a:t>
            </a:r>
            <a:r>
              <a:rPr sz="1700" spc="45" dirty="0">
                <a:latin typeface="Arial"/>
                <a:cs typeface="Arial"/>
              </a:rPr>
              <a:t>can </a:t>
            </a:r>
            <a:r>
              <a:rPr sz="1700" spc="15" dirty="0">
                <a:latin typeface="Arial"/>
                <a:cs typeface="Arial"/>
              </a:rPr>
              <a:t>be </a:t>
            </a:r>
            <a:r>
              <a:rPr sz="1700" spc="20" dirty="0">
                <a:latin typeface="Arial"/>
                <a:cs typeface="Arial"/>
              </a:rPr>
              <a:t>selected </a:t>
            </a:r>
            <a:r>
              <a:rPr sz="1700" spc="5" dirty="0">
                <a:latin typeface="Arial"/>
                <a:cs typeface="Arial"/>
              </a:rPr>
              <a:t>by </a:t>
            </a:r>
            <a:r>
              <a:rPr sz="1700" dirty="0">
                <a:latin typeface="Arial"/>
                <a:cs typeface="Arial"/>
              </a:rPr>
              <a:t>using </a:t>
            </a:r>
            <a:r>
              <a:rPr sz="1700" spc="15" dirty="0">
                <a:latin typeface="Arial"/>
                <a:cs typeface="Arial"/>
              </a:rPr>
              <a:t>primitive shapes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43266" y="2158745"/>
            <a:ext cx="49466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20" dirty="0">
                <a:latin typeface="Arial"/>
                <a:cs typeface="Arial"/>
              </a:rPr>
              <a:t>such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1022400" y="2419959"/>
            <a:ext cx="7305675" cy="275363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85470" marR="6985" algn="just">
              <a:lnSpc>
                <a:spcPct val="110900"/>
              </a:lnSpc>
              <a:spcBef>
                <a:spcPts val="90"/>
              </a:spcBef>
            </a:pPr>
            <a:r>
              <a:rPr spc="10" dirty="0"/>
              <a:t>as </a:t>
            </a:r>
            <a:r>
              <a:rPr dirty="0"/>
              <a:t>a </a:t>
            </a:r>
            <a:r>
              <a:rPr spc="35" dirty="0"/>
              <a:t>rectangle </a:t>
            </a:r>
            <a:r>
              <a:rPr dirty="0"/>
              <a:t>or </a:t>
            </a:r>
            <a:r>
              <a:rPr spc="30" dirty="0"/>
              <a:t>an </a:t>
            </a:r>
            <a:r>
              <a:rPr spc="-5" dirty="0"/>
              <a:t>ellipse, </a:t>
            </a:r>
            <a:r>
              <a:rPr dirty="0"/>
              <a:t>a </a:t>
            </a:r>
            <a:r>
              <a:rPr spc="40" dirty="0"/>
              <a:t>magic </a:t>
            </a:r>
            <a:r>
              <a:rPr spc="30" dirty="0"/>
              <a:t>wand </a:t>
            </a:r>
            <a:r>
              <a:rPr spc="45" dirty="0"/>
              <a:t>tool </a:t>
            </a:r>
            <a:r>
              <a:rPr spc="75" dirty="0"/>
              <a:t>that </a:t>
            </a:r>
            <a:r>
              <a:rPr spc="-10" dirty="0"/>
              <a:t>is </a:t>
            </a:r>
            <a:r>
              <a:rPr spc="20" dirty="0"/>
              <a:t>basically </a:t>
            </a:r>
            <a:r>
              <a:rPr dirty="0"/>
              <a:t>a  </a:t>
            </a:r>
            <a:r>
              <a:rPr spc="20" dirty="0"/>
              <a:t>seed-based flooding </a:t>
            </a:r>
            <a:r>
              <a:rPr spc="30" dirty="0"/>
              <a:t>algorithm, an </a:t>
            </a:r>
            <a:r>
              <a:rPr spc="55" dirty="0"/>
              <a:t>active con- </a:t>
            </a:r>
            <a:r>
              <a:rPr spc="40" dirty="0"/>
              <a:t>tour </a:t>
            </a:r>
            <a:r>
              <a:rPr spc="90" dirty="0"/>
              <a:t>(a </a:t>
            </a:r>
            <a:r>
              <a:rPr spc="125" dirty="0"/>
              <a:t>“</a:t>
            </a:r>
            <a:r>
              <a:rPr spc="125"/>
              <a:t>snake</a:t>
            </a:r>
            <a:r>
              <a:rPr spc="125" smtClean="0"/>
              <a:t>”</a:t>
            </a:r>
            <a:r>
              <a:rPr lang="en-US" spc="125" dirty="0" smtClean="0"/>
              <a:t>)</a:t>
            </a:r>
            <a:r>
              <a:rPr spc="125" smtClean="0"/>
              <a:t>,  </a:t>
            </a:r>
            <a:r>
              <a:rPr dirty="0"/>
              <a:t>or a brush </a:t>
            </a:r>
            <a:r>
              <a:rPr spc="50" dirty="0"/>
              <a:t>tool </a:t>
            </a:r>
            <a:r>
              <a:rPr spc="20" dirty="0"/>
              <a:t>where </a:t>
            </a:r>
            <a:r>
              <a:rPr spc="35" dirty="0"/>
              <a:t>the </a:t>
            </a:r>
            <a:r>
              <a:rPr spc="25" dirty="0"/>
              <a:t>painted </a:t>
            </a:r>
            <a:r>
              <a:rPr spc="15" dirty="0"/>
              <a:t>region </a:t>
            </a:r>
            <a:r>
              <a:rPr spc="-10" dirty="0"/>
              <a:t>is</a:t>
            </a:r>
            <a:r>
              <a:rPr spc="270" dirty="0"/>
              <a:t> </a:t>
            </a:r>
            <a:r>
              <a:rPr spc="30" dirty="0"/>
              <a:t>selected.</a:t>
            </a:r>
          </a:p>
          <a:p>
            <a:pPr marL="585470" indent="-269240" algn="just">
              <a:lnSpc>
                <a:spcPct val="100000"/>
              </a:lnSpc>
              <a:spcBef>
                <a:spcPts val="925"/>
              </a:spcBef>
              <a:buChar char="–"/>
              <a:tabLst>
                <a:tab pos="586105" algn="l"/>
              </a:tabLst>
            </a:pPr>
            <a:r>
              <a:rPr spc="65" dirty="0"/>
              <a:t>An </a:t>
            </a:r>
            <a:r>
              <a:rPr spc="45" dirty="0"/>
              <a:t>object </a:t>
            </a:r>
            <a:r>
              <a:rPr spc="-10" dirty="0"/>
              <a:t>is </a:t>
            </a:r>
            <a:r>
              <a:rPr spc="40" dirty="0"/>
              <a:t>then interactively </a:t>
            </a:r>
            <a:r>
              <a:rPr spc="15" dirty="0"/>
              <a:t>selected </a:t>
            </a:r>
            <a:r>
              <a:rPr spc="10" dirty="0"/>
              <a:t>as </a:t>
            </a:r>
            <a:r>
              <a:rPr dirty="0"/>
              <a:t>a </a:t>
            </a:r>
            <a:r>
              <a:rPr spc="25" dirty="0"/>
              <a:t>portion </a:t>
            </a:r>
            <a:r>
              <a:rPr spc="15" dirty="0"/>
              <a:t>of </a:t>
            </a:r>
            <a:r>
              <a:rPr spc="35" dirty="0"/>
              <a:t>the</a:t>
            </a:r>
            <a:r>
              <a:rPr spc="415" dirty="0"/>
              <a:t> </a:t>
            </a:r>
            <a:r>
              <a:rPr spc="30" dirty="0"/>
              <a:t>image.</a:t>
            </a: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–"/>
            </a:pPr>
            <a:endParaRPr sz="1750"/>
          </a:p>
          <a:p>
            <a:pPr marL="585470" marR="5080" indent="-268605">
              <a:lnSpc>
                <a:spcPct val="111200"/>
              </a:lnSpc>
              <a:buChar char="–"/>
              <a:tabLst>
                <a:tab pos="585470" algn="l"/>
                <a:tab pos="586105" algn="l"/>
                <a:tab pos="5241925" algn="l"/>
                <a:tab pos="6466205" algn="l"/>
              </a:tabLst>
            </a:pPr>
            <a:r>
              <a:rPr spc="45" dirty="0"/>
              <a:t>Multiple</a:t>
            </a:r>
            <a:r>
              <a:rPr spc="340" dirty="0"/>
              <a:t> </a:t>
            </a:r>
            <a:r>
              <a:rPr spc="5" dirty="0"/>
              <a:t>regions</a:t>
            </a:r>
            <a:r>
              <a:rPr spc="295" dirty="0"/>
              <a:t> </a:t>
            </a:r>
            <a:r>
              <a:rPr spc="45" dirty="0"/>
              <a:t>can</a:t>
            </a:r>
            <a:r>
              <a:rPr spc="350" dirty="0"/>
              <a:t> </a:t>
            </a:r>
            <a:r>
              <a:rPr spc="15" dirty="0"/>
              <a:t>be</a:t>
            </a:r>
            <a:r>
              <a:rPr spc="305" dirty="0"/>
              <a:t> </a:t>
            </a:r>
            <a:r>
              <a:rPr spc="15" dirty="0"/>
              <a:t>dragged</a:t>
            </a:r>
            <a:r>
              <a:rPr spc="315" dirty="0"/>
              <a:t> </a:t>
            </a:r>
            <a:r>
              <a:rPr spc="45" dirty="0"/>
              <a:t>to</a:t>
            </a:r>
            <a:r>
              <a:rPr spc="385" dirty="0"/>
              <a:t> </a:t>
            </a:r>
            <a:r>
              <a:rPr spc="35" dirty="0"/>
              <a:t>the</a:t>
            </a:r>
            <a:r>
              <a:rPr spc="350" dirty="0"/>
              <a:t> </a:t>
            </a:r>
            <a:r>
              <a:rPr spc="20" dirty="0"/>
              <a:t>selection</a:t>
            </a:r>
            <a:r>
              <a:rPr spc="320" dirty="0"/>
              <a:t> </a:t>
            </a:r>
            <a:r>
              <a:rPr spc="25" dirty="0"/>
              <a:t>pane,	</a:t>
            </a:r>
            <a:r>
              <a:rPr spc="40" dirty="0"/>
              <a:t>but </a:t>
            </a:r>
            <a:r>
              <a:rPr spc="25" dirty="0"/>
              <a:t>only  </a:t>
            </a:r>
            <a:r>
              <a:rPr spc="35" dirty="0"/>
              <a:t>the </a:t>
            </a:r>
            <a:r>
              <a:rPr spc="55" dirty="0"/>
              <a:t>active </a:t>
            </a:r>
            <a:r>
              <a:rPr spc="45" dirty="0"/>
              <a:t>object </a:t>
            </a:r>
            <a:r>
              <a:rPr dirty="0"/>
              <a:t>in </a:t>
            </a:r>
            <a:r>
              <a:rPr spc="35" dirty="0"/>
              <a:t>the </a:t>
            </a:r>
            <a:r>
              <a:rPr spc="15" dirty="0"/>
              <a:t>selection </a:t>
            </a:r>
            <a:r>
              <a:rPr spc="25" dirty="0"/>
              <a:t>pane </a:t>
            </a:r>
            <a:r>
              <a:rPr spc="55" dirty="0"/>
              <a:t> </a:t>
            </a:r>
            <a:r>
              <a:rPr spc="10" dirty="0"/>
              <a:t>will</a:t>
            </a:r>
            <a:r>
              <a:rPr spc="55" dirty="0"/>
              <a:t> </a:t>
            </a:r>
            <a:r>
              <a:rPr spc="15" dirty="0"/>
              <a:t>be	searched</a:t>
            </a:r>
            <a:r>
              <a:rPr spc="140" dirty="0"/>
              <a:t> </a:t>
            </a:r>
            <a:r>
              <a:rPr spc="25" dirty="0"/>
              <a:t>on.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00"/>
          </a:p>
          <a:p>
            <a:pPr marL="245745" indent="-233679">
              <a:lnSpc>
                <a:spcPct val="100000"/>
              </a:lnSpc>
              <a:buChar char="•"/>
              <a:tabLst>
                <a:tab pos="246379" algn="l"/>
                <a:tab pos="4659630" algn="l"/>
              </a:tabLst>
            </a:pPr>
            <a:r>
              <a:rPr dirty="0"/>
              <a:t>A  </a:t>
            </a:r>
            <a:r>
              <a:rPr spc="15" dirty="0"/>
              <a:t>sample </a:t>
            </a:r>
            <a:r>
              <a:rPr spc="45" dirty="0"/>
              <a:t>object </a:t>
            </a:r>
            <a:r>
              <a:rPr spc="15" dirty="0"/>
              <a:t>selection </a:t>
            </a:r>
            <a:r>
              <a:rPr spc="-10" dirty="0"/>
              <a:t>is </a:t>
            </a:r>
            <a:r>
              <a:rPr spc="10" dirty="0"/>
              <a:t>shown</a:t>
            </a:r>
            <a:r>
              <a:rPr spc="95" dirty="0"/>
              <a:t> </a:t>
            </a:r>
            <a:r>
              <a:rPr dirty="0"/>
              <a:t>in</a:t>
            </a:r>
            <a:r>
              <a:rPr spc="20" dirty="0"/>
              <a:t> </a:t>
            </a:r>
            <a:r>
              <a:rPr spc="80" dirty="0"/>
              <a:t>Fig.</a:t>
            </a:r>
            <a:r>
              <a:rPr spc="80"/>
              <a:t>	</a:t>
            </a:r>
            <a:r>
              <a:rPr lang="en-US" spc="15" dirty="0" smtClean="0"/>
              <a:t>18</a:t>
            </a:r>
            <a:r>
              <a:rPr spc="15" smtClean="0"/>
              <a:t>.</a:t>
            </a:r>
            <a:r>
              <a:rPr lang="en-US" spc="15" dirty="0" smtClean="0"/>
              <a:t>5</a:t>
            </a:r>
            <a:r>
              <a:rPr spc="15" smtClean="0"/>
              <a:t>.</a:t>
            </a:r>
            <a:endParaRPr spc="1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7239" y="5743447"/>
            <a:ext cx="6044565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67435" algn="l"/>
              </a:tabLst>
            </a:pPr>
            <a:r>
              <a:rPr sz="1700" spc="80" dirty="0">
                <a:latin typeface="Arial"/>
                <a:cs typeface="Arial"/>
              </a:rPr>
              <a:t>Fig</a:t>
            </a:r>
            <a:r>
              <a:rPr sz="1700" spc="80">
                <a:latin typeface="Arial"/>
                <a:cs typeface="Arial"/>
              </a:rPr>
              <a:t>.</a:t>
            </a:r>
            <a:r>
              <a:rPr sz="1700" spc="285">
                <a:latin typeface="Arial"/>
                <a:cs typeface="Arial"/>
              </a:rPr>
              <a:t> </a:t>
            </a:r>
            <a:r>
              <a:rPr lang="en-US" sz="1700" spc="285" dirty="0" smtClean="0">
                <a:latin typeface="Arial"/>
                <a:cs typeface="Arial"/>
              </a:rPr>
              <a:t>18</a:t>
            </a:r>
            <a:r>
              <a:rPr sz="1700" spc="15" smtClean="0">
                <a:latin typeface="Arial"/>
                <a:cs typeface="Arial"/>
              </a:rPr>
              <a:t>.</a:t>
            </a:r>
            <a:r>
              <a:rPr lang="en-US" sz="1700" spc="15" dirty="0" smtClean="0">
                <a:latin typeface="Arial"/>
                <a:cs typeface="Arial"/>
              </a:rPr>
              <a:t>5</a:t>
            </a:r>
            <a:r>
              <a:rPr sz="1700" spc="15" dirty="0">
                <a:latin typeface="Arial"/>
                <a:cs typeface="Arial"/>
              </a:rPr>
              <a:t>	</a:t>
            </a:r>
            <a:r>
              <a:rPr sz="1700" dirty="0">
                <a:latin typeface="Arial"/>
                <a:cs typeface="Arial"/>
              </a:rPr>
              <a:t>C- B I R D</a:t>
            </a:r>
            <a:r>
              <a:rPr sz="1700" spc="-175" dirty="0">
                <a:latin typeface="Arial"/>
                <a:cs typeface="Arial"/>
              </a:rPr>
              <a:t> </a:t>
            </a:r>
            <a:r>
              <a:rPr sz="1700" spc="40" dirty="0">
                <a:latin typeface="Arial"/>
                <a:cs typeface="Arial"/>
              </a:rPr>
              <a:t>interface </a:t>
            </a:r>
            <a:r>
              <a:rPr sz="1700" spc="5" dirty="0">
                <a:latin typeface="Arial"/>
                <a:cs typeface="Arial"/>
              </a:rPr>
              <a:t>showing </a:t>
            </a:r>
            <a:r>
              <a:rPr sz="1700" spc="45" dirty="0">
                <a:latin typeface="Arial"/>
                <a:cs typeface="Arial"/>
              </a:rPr>
              <a:t>object </a:t>
            </a:r>
            <a:r>
              <a:rPr sz="1700" spc="15" dirty="0">
                <a:latin typeface="Arial"/>
                <a:cs typeface="Arial"/>
              </a:rPr>
              <a:t>selection </a:t>
            </a:r>
            <a:r>
              <a:rPr sz="1700" dirty="0">
                <a:latin typeface="Arial"/>
                <a:cs typeface="Arial"/>
              </a:rPr>
              <a:t>using  </a:t>
            </a:r>
            <a:r>
              <a:rPr sz="1700" spc="25" dirty="0">
                <a:latin typeface="Arial"/>
                <a:cs typeface="Arial"/>
              </a:rPr>
              <a:t>primitive.</a:t>
            </a:r>
            <a:endParaRPr sz="1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82382" y="5743447"/>
            <a:ext cx="95313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30" dirty="0">
                <a:latin typeface="Arial"/>
                <a:cs typeface="Arial"/>
              </a:rPr>
              <a:t>an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ellipse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0055" y="589787"/>
            <a:ext cx="6943344" cy="4896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19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7314" y="984630"/>
            <a:ext cx="53168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85545" algn="l"/>
                <a:tab pos="1609725" algn="l"/>
                <a:tab pos="2749550" algn="l"/>
                <a:tab pos="3211830" algn="l"/>
                <a:tab pos="4368800" algn="l"/>
              </a:tabLst>
            </a:pPr>
            <a:r>
              <a:rPr spc="145" dirty="0">
                <a:solidFill>
                  <a:srgbClr val="221F1F"/>
                </a:solidFill>
              </a:rPr>
              <a:t>Details	</a:t>
            </a:r>
            <a:r>
              <a:rPr spc="120" dirty="0">
                <a:solidFill>
                  <a:srgbClr val="221F1F"/>
                </a:solidFill>
              </a:rPr>
              <a:t>of	Search	</a:t>
            </a:r>
            <a:r>
              <a:rPr spc="35" dirty="0">
                <a:solidFill>
                  <a:srgbClr val="221F1F"/>
                </a:solidFill>
              </a:rPr>
              <a:t>by	</a:t>
            </a:r>
            <a:r>
              <a:rPr dirty="0">
                <a:solidFill>
                  <a:srgbClr val="221F1F"/>
                </a:solidFill>
              </a:rPr>
              <a:t>O</a:t>
            </a:r>
            <a:r>
              <a:rPr spc="-315" dirty="0">
                <a:solidFill>
                  <a:srgbClr val="221F1F"/>
                </a:solidFill>
              </a:rPr>
              <a:t> </a:t>
            </a:r>
            <a:r>
              <a:rPr dirty="0">
                <a:solidFill>
                  <a:srgbClr val="221F1F"/>
                </a:solidFill>
              </a:rPr>
              <a:t>b</a:t>
            </a:r>
            <a:r>
              <a:rPr spc="-310" dirty="0">
                <a:solidFill>
                  <a:srgbClr val="221F1F"/>
                </a:solidFill>
              </a:rPr>
              <a:t> </a:t>
            </a:r>
            <a:r>
              <a:rPr dirty="0">
                <a:solidFill>
                  <a:srgbClr val="221F1F"/>
                </a:solidFill>
              </a:rPr>
              <a:t>j</a:t>
            </a:r>
            <a:r>
              <a:rPr spc="-310" dirty="0">
                <a:solidFill>
                  <a:srgbClr val="221F1F"/>
                </a:solidFill>
              </a:rPr>
              <a:t> </a:t>
            </a:r>
            <a:r>
              <a:rPr spc="-5" dirty="0">
                <a:solidFill>
                  <a:srgbClr val="221F1F"/>
                </a:solidFill>
              </a:rPr>
              <a:t>e</a:t>
            </a:r>
            <a:r>
              <a:rPr spc="-315" dirty="0">
                <a:solidFill>
                  <a:srgbClr val="221F1F"/>
                </a:solidFill>
              </a:rPr>
              <a:t> </a:t>
            </a:r>
            <a:r>
              <a:rPr spc="-5" dirty="0">
                <a:solidFill>
                  <a:srgbClr val="221F1F"/>
                </a:solidFill>
              </a:rPr>
              <a:t>c</a:t>
            </a:r>
            <a:r>
              <a:rPr spc="-300" dirty="0">
                <a:solidFill>
                  <a:srgbClr val="221F1F"/>
                </a:solidFill>
              </a:rPr>
              <a:t> </a:t>
            </a:r>
            <a:r>
              <a:rPr dirty="0">
                <a:solidFill>
                  <a:srgbClr val="221F1F"/>
                </a:solidFill>
              </a:rPr>
              <a:t>t	M o</a:t>
            </a:r>
            <a:r>
              <a:rPr spc="-340" dirty="0">
                <a:solidFill>
                  <a:srgbClr val="221F1F"/>
                </a:solidFill>
              </a:rPr>
              <a:t> </a:t>
            </a:r>
            <a:r>
              <a:rPr spc="120" dirty="0">
                <a:solidFill>
                  <a:srgbClr val="221F1F"/>
                </a:solidFill>
              </a:rPr>
              <a:t>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1207" y="1766671"/>
            <a:ext cx="7397115" cy="647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4805" marR="5080" indent="-332740">
              <a:lnSpc>
                <a:spcPct val="120000"/>
              </a:lnSpc>
              <a:spcBef>
                <a:spcPts val="100"/>
              </a:spcBef>
              <a:tabLst>
                <a:tab pos="3761740" algn="l"/>
                <a:tab pos="6517640" algn="l"/>
              </a:tabLst>
            </a:pPr>
            <a:r>
              <a:rPr sz="1700" spc="35" dirty="0">
                <a:latin typeface="Arial"/>
                <a:cs typeface="Arial"/>
              </a:rPr>
              <a:t>1</a:t>
            </a:r>
            <a:r>
              <a:rPr sz="1700" dirty="0">
                <a:latin typeface="Arial"/>
                <a:cs typeface="Arial"/>
              </a:rPr>
              <a:t>.</a:t>
            </a:r>
            <a:r>
              <a:rPr sz="1700" spc="35" dirty="0">
                <a:latin typeface="Arial"/>
                <a:cs typeface="Arial"/>
              </a:rPr>
              <a:t> </a:t>
            </a:r>
            <a:r>
              <a:rPr sz="1700" spc="190" dirty="0">
                <a:latin typeface="Arial"/>
                <a:cs typeface="Arial"/>
              </a:rPr>
              <a:t>T</a:t>
            </a:r>
            <a:r>
              <a:rPr sz="1700" spc="175" dirty="0">
                <a:latin typeface="Arial"/>
                <a:cs typeface="Arial"/>
              </a:rPr>
              <a:t>h</a:t>
            </a:r>
            <a:r>
              <a:rPr sz="1700" dirty="0">
                <a:latin typeface="Arial"/>
                <a:cs typeface="Arial"/>
              </a:rPr>
              <a:t>e </a:t>
            </a:r>
            <a:r>
              <a:rPr sz="1700" spc="-150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use</a:t>
            </a:r>
            <a:r>
              <a:rPr sz="1700" spc="30" dirty="0">
                <a:latin typeface="Arial"/>
                <a:cs typeface="Arial"/>
              </a:rPr>
              <a:t>r-se</a:t>
            </a:r>
            <a:r>
              <a:rPr sz="1700" spc="25" dirty="0">
                <a:latin typeface="Arial"/>
                <a:cs typeface="Arial"/>
              </a:rPr>
              <a:t>l</a:t>
            </a:r>
            <a:r>
              <a:rPr sz="1700" spc="30" dirty="0">
                <a:latin typeface="Arial"/>
                <a:cs typeface="Arial"/>
              </a:rPr>
              <a:t>e</a:t>
            </a:r>
            <a:r>
              <a:rPr sz="1700" spc="20" dirty="0">
                <a:latin typeface="Arial"/>
                <a:cs typeface="Arial"/>
              </a:rPr>
              <a:t>c</a:t>
            </a:r>
            <a:r>
              <a:rPr sz="1700" spc="25" dirty="0">
                <a:latin typeface="Arial"/>
                <a:cs typeface="Arial"/>
              </a:rPr>
              <a:t>t</a:t>
            </a:r>
            <a:r>
              <a:rPr sz="1700" spc="30" dirty="0">
                <a:latin typeface="Arial"/>
                <a:cs typeface="Arial"/>
              </a:rPr>
              <a:t>e</a:t>
            </a:r>
            <a:r>
              <a:rPr sz="1700" dirty="0">
                <a:latin typeface="Arial"/>
                <a:cs typeface="Arial"/>
              </a:rPr>
              <a:t>d</a:t>
            </a:r>
            <a:r>
              <a:rPr sz="1700" spc="45" dirty="0">
                <a:latin typeface="Arial"/>
                <a:cs typeface="Arial"/>
              </a:rPr>
              <a:t> </a:t>
            </a:r>
            <a:r>
              <a:rPr sz="1700" spc="30" dirty="0">
                <a:latin typeface="Arial"/>
                <a:cs typeface="Arial"/>
              </a:rPr>
              <a:t>mode</a:t>
            </a:r>
            <a:r>
              <a:rPr sz="1700" dirty="0">
                <a:latin typeface="Arial"/>
                <a:cs typeface="Arial"/>
              </a:rPr>
              <a:t>l</a:t>
            </a:r>
            <a:r>
              <a:rPr sz="1700" spc="90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mag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114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i</a:t>
            </a:r>
            <a:r>
              <a:rPr sz="1700" dirty="0">
                <a:latin typeface="Arial"/>
                <a:cs typeface="Arial"/>
              </a:rPr>
              <a:t>s</a:t>
            </a:r>
            <a:r>
              <a:rPr sz="1700" spc="-65" dirty="0">
                <a:latin typeface="Arial"/>
                <a:cs typeface="Arial"/>
              </a:rPr>
              <a:t> </a:t>
            </a:r>
            <a:r>
              <a:rPr sz="1700" spc="10" dirty="0">
                <a:latin typeface="Arial"/>
                <a:cs typeface="Arial"/>
              </a:rPr>
              <a:t>p</a:t>
            </a:r>
            <a:r>
              <a:rPr sz="1700" spc="5" dirty="0">
                <a:latin typeface="Arial"/>
                <a:cs typeface="Arial"/>
              </a:rPr>
              <a:t>r</a:t>
            </a:r>
            <a:r>
              <a:rPr sz="1700" spc="10" dirty="0">
                <a:latin typeface="Arial"/>
                <a:cs typeface="Arial"/>
              </a:rPr>
              <a:t>ocesse</a:t>
            </a:r>
            <a:r>
              <a:rPr sz="1700" dirty="0">
                <a:latin typeface="Arial"/>
                <a:cs typeface="Arial"/>
              </a:rPr>
              <a:t>d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an</a:t>
            </a:r>
            <a:r>
              <a:rPr sz="1700" dirty="0">
                <a:latin typeface="Arial"/>
                <a:cs typeface="Arial"/>
              </a:rPr>
              <a:t>d</a:t>
            </a:r>
            <a:r>
              <a:rPr sz="1700" spc="100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25" dirty="0">
                <a:latin typeface="Arial"/>
                <a:cs typeface="Arial"/>
              </a:rPr>
              <a:t>t</a:t>
            </a:r>
            <a:r>
              <a:rPr sz="1700" dirty="0">
                <a:latin typeface="Arial"/>
                <a:cs typeface="Arial"/>
              </a:rPr>
              <a:t>s</a:t>
            </a:r>
            <a:r>
              <a:rPr sz="1700" spc="45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f</a:t>
            </a:r>
            <a:r>
              <a:rPr sz="1700" spc="30" dirty="0">
                <a:latin typeface="Arial"/>
                <a:cs typeface="Arial"/>
              </a:rPr>
              <a:t>ea</a:t>
            </a:r>
            <a:r>
              <a:rPr sz="1700" spc="25" dirty="0">
                <a:latin typeface="Arial"/>
                <a:cs typeface="Arial"/>
              </a:rPr>
              <a:t>t</a:t>
            </a:r>
            <a:r>
              <a:rPr sz="1700" spc="30" dirty="0">
                <a:latin typeface="Arial"/>
                <a:cs typeface="Arial"/>
              </a:rPr>
              <a:t>ure</a:t>
            </a:r>
            <a:r>
              <a:rPr sz="1700" dirty="0">
                <a:latin typeface="Arial"/>
                <a:cs typeface="Arial"/>
              </a:rPr>
              <a:t>s	</a:t>
            </a:r>
            <a:r>
              <a:rPr sz="1700" spc="25" dirty="0">
                <a:latin typeface="Arial"/>
                <a:cs typeface="Arial"/>
              </a:rPr>
              <a:t>l</a:t>
            </a:r>
            <a:r>
              <a:rPr sz="1700" spc="20" dirty="0">
                <a:latin typeface="Arial"/>
                <a:cs typeface="Arial"/>
              </a:rPr>
              <a:t>oca</a:t>
            </a:r>
            <a:r>
              <a:rPr sz="1700" spc="25" dirty="0">
                <a:latin typeface="Arial"/>
                <a:cs typeface="Arial"/>
              </a:rPr>
              <a:t>li</a:t>
            </a:r>
            <a:r>
              <a:rPr sz="1700" spc="20" dirty="0">
                <a:latin typeface="Arial"/>
                <a:cs typeface="Arial"/>
              </a:rPr>
              <a:t>ze</a:t>
            </a:r>
            <a:r>
              <a:rPr sz="1700" dirty="0">
                <a:latin typeface="Arial"/>
                <a:cs typeface="Arial"/>
              </a:rPr>
              <a:t>d  </a:t>
            </a:r>
            <a:r>
              <a:rPr sz="1700" spc="65" dirty="0">
                <a:latin typeface="Arial"/>
                <a:cs typeface="Arial"/>
              </a:rPr>
              <a:t>(i.e., </a:t>
            </a:r>
            <a:r>
              <a:rPr sz="1700" spc="25" dirty="0">
                <a:latin typeface="Arial"/>
                <a:cs typeface="Arial"/>
              </a:rPr>
              <a:t>generate </a:t>
            </a:r>
            <a:r>
              <a:rPr sz="1700" spc="15" dirty="0">
                <a:latin typeface="Arial"/>
                <a:cs typeface="Arial"/>
              </a:rPr>
              <a:t>color</a:t>
            </a:r>
            <a:r>
              <a:rPr sz="1700" spc="270" dirty="0">
                <a:latin typeface="Arial"/>
                <a:cs typeface="Arial"/>
              </a:rPr>
              <a:t> </a:t>
            </a:r>
            <a:r>
              <a:rPr sz="1700" i="1" spc="25" dirty="0">
                <a:latin typeface="Arial"/>
                <a:cs typeface="Arial"/>
              </a:rPr>
              <a:t>locales</a:t>
            </a:r>
            <a:r>
              <a:rPr sz="1700" i="1" spc="120" dirty="0">
                <a:latin typeface="Arial"/>
                <a:cs typeface="Arial"/>
              </a:rPr>
              <a:t> </a:t>
            </a:r>
            <a:r>
              <a:rPr sz="1700" spc="5" dirty="0">
                <a:latin typeface="Arial"/>
                <a:cs typeface="Arial"/>
              </a:rPr>
              <a:t>[see	</a:t>
            </a:r>
            <a:r>
              <a:rPr sz="1700" spc="55" dirty="0">
                <a:latin typeface="Arial"/>
                <a:cs typeface="Arial"/>
              </a:rPr>
              <a:t>below]).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95438" y="2815844"/>
            <a:ext cx="55499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65" dirty="0">
                <a:solidFill>
                  <a:srgbClr val="221F1F"/>
                </a:solidFill>
                <a:latin typeface="Arial"/>
                <a:cs typeface="Arial"/>
              </a:rPr>
              <a:t>c</a:t>
            </a:r>
            <a:r>
              <a:rPr sz="1700" spc="70" dirty="0">
                <a:solidFill>
                  <a:srgbClr val="221F1F"/>
                </a:solidFill>
                <a:latin typeface="Arial"/>
                <a:cs typeface="Arial"/>
              </a:rPr>
              <a:t>h</a:t>
            </a:r>
            <a:r>
              <a:rPr sz="1700" spc="65" dirty="0">
                <a:solidFill>
                  <a:srgbClr val="221F1F"/>
                </a:solidFill>
                <a:latin typeface="Arial"/>
                <a:cs typeface="Arial"/>
              </a:rPr>
              <a:t>r</a:t>
            </a:r>
            <a:r>
              <a:rPr sz="1700" spc="75" dirty="0">
                <a:solidFill>
                  <a:srgbClr val="221F1F"/>
                </a:solidFill>
                <a:latin typeface="Arial"/>
                <a:cs typeface="Arial"/>
              </a:rPr>
              <a:t>o</a:t>
            </a:r>
            <a:r>
              <a:rPr sz="1700" dirty="0">
                <a:solidFill>
                  <a:srgbClr val="221F1F"/>
                </a:solidFill>
                <a:latin typeface="Arial"/>
                <a:cs typeface="Arial"/>
              </a:rPr>
              <a:t>-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1207" y="2739364"/>
            <a:ext cx="6472555" cy="641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4805" marR="5080" indent="-332740">
              <a:lnSpc>
                <a:spcPct val="118800"/>
              </a:lnSpc>
              <a:spcBef>
                <a:spcPts val="100"/>
              </a:spcBef>
              <a:tabLst>
                <a:tab pos="1097280" algn="l"/>
                <a:tab pos="2380615" algn="l"/>
                <a:tab pos="3941445" algn="l"/>
                <a:tab pos="4729480" algn="l"/>
                <a:tab pos="4903470" algn="l"/>
                <a:tab pos="5151755" algn="l"/>
                <a:tab pos="5661025" algn="l"/>
              </a:tabLst>
            </a:pPr>
            <a:r>
              <a:rPr sz="1700" spc="35" dirty="0">
                <a:latin typeface="Arial"/>
                <a:cs typeface="Arial"/>
              </a:rPr>
              <a:t>2</a:t>
            </a:r>
            <a:r>
              <a:rPr sz="1700" dirty="0">
                <a:latin typeface="Arial"/>
                <a:cs typeface="Arial"/>
              </a:rPr>
              <a:t>. </a:t>
            </a:r>
            <a:r>
              <a:rPr sz="1700" spc="-160" dirty="0">
                <a:latin typeface="Arial"/>
                <a:cs typeface="Arial"/>
              </a:rPr>
              <a:t> </a:t>
            </a:r>
            <a:r>
              <a:rPr sz="1700" spc="60" dirty="0">
                <a:latin typeface="Arial"/>
                <a:cs typeface="Arial"/>
              </a:rPr>
              <a:t>C</a:t>
            </a:r>
            <a:r>
              <a:rPr sz="1700" spc="55" dirty="0">
                <a:latin typeface="Arial"/>
                <a:cs typeface="Arial"/>
              </a:rPr>
              <a:t>o</a:t>
            </a:r>
            <a:r>
              <a:rPr sz="1700" spc="65" dirty="0">
                <a:latin typeface="Arial"/>
                <a:cs typeface="Arial"/>
              </a:rPr>
              <a:t>l</a:t>
            </a:r>
            <a:r>
              <a:rPr sz="1700" dirty="0">
                <a:latin typeface="Arial"/>
                <a:cs typeface="Arial"/>
              </a:rPr>
              <a:t>or	</a:t>
            </a:r>
            <a:r>
              <a:rPr sz="1700" spc="20" dirty="0">
                <a:latin typeface="Arial"/>
                <a:cs typeface="Arial"/>
              </a:rPr>
              <a:t>h</a:t>
            </a:r>
            <a:r>
              <a:rPr sz="1700" spc="50" dirty="0">
                <a:latin typeface="Arial"/>
                <a:cs typeface="Arial"/>
              </a:rPr>
              <a:t>i</a:t>
            </a:r>
            <a:r>
              <a:rPr sz="1700" spc="45" dirty="0">
                <a:latin typeface="Arial"/>
                <a:cs typeface="Arial"/>
              </a:rPr>
              <a:t>s</a:t>
            </a:r>
            <a:r>
              <a:rPr sz="1700" spc="40" dirty="0">
                <a:latin typeface="Arial"/>
                <a:cs typeface="Arial"/>
              </a:rPr>
              <a:t>t</a:t>
            </a:r>
            <a:r>
              <a:rPr sz="1700" spc="45" dirty="0">
                <a:latin typeface="Arial"/>
                <a:cs typeface="Arial"/>
              </a:rPr>
              <a:t>og</a:t>
            </a:r>
            <a:r>
              <a:rPr sz="1700" spc="40" dirty="0">
                <a:latin typeface="Arial"/>
                <a:cs typeface="Arial"/>
              </a:rPr>
              <a:t>r</a:t>
            </a:r>
            <a:r>
              <a:rPr sz="1700" spc="45" dirty="0">
                <a:latin typeface="Arial"/>
                <a:cs typeface="Arial"/>
              </a:rPr>
              <a:t>a</a:t>
            </a:r>
            <a:r>
              <a:rPr sz="1700" dirty="0">
                <a:latin typeface="Arial"/>
                <a:cs typeface="Arial"/>
              </a:rPr>
              <a:t>m	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n</a:t>
            </a:r>
            <a:r>
              <a:rPr sz="1700" spc="25" dirty="0">
                <a:latin typeface="Arial"/>
                <a:cs typeface="Arial"/>
              </a:rPr>
              <a:t>t</a:t>
            </a:r>
            <a:r>
              <a:rPr sz="1700" spc="30" dirty="0">
                <a:latin typeface="Arial"/>
                <a:cs typeface="Arial"/>
              </a:rPr>
              <a:t>ersec</a:t>
            </a:r>
            <a:r>
              <a:rPr sz="1700" spc="25" dirty="0">
                <a:latin typeface="Arial"/>
                <a:cs typeface="Arial"/>
              </a:rPr>
              <a:t>t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on</a:t>
            </a:r>
            <a:r>
              <a:rPr sz="1700" dirty="0">
                <a:latin typeface="Arial"/>
                <a:cs typeface="Arial"/>
              </a:rPr>
              <a:t>,	</a:t>
            </a:r>
            <a:r>
              <a:rPr sz="1700" spc="10" dirty="0">
                <a:latin typeface="Arial"/>
                <a:cs typeface="Arial"/>
              </a:rPr>
              <a:t>base</a:t>
            </a:r>
            <a:r>
              <a:rPr sz="1700" dirty="0">
                <a:latin typeface="Arial"/>
                <a:cs typeface="Arial"/>
              </a:rPr>
              <a:t>d	</a:t>
            </a:r>
            <a:r>
              <a:rPr sz="1700" spc="35" dirty="0">
                <a:latin typeface="Arial"/>
                <a:cs typeface="Arial"/>
              </a:rPr>
              <a:t>o</a:t>
            </a:r>
            <a:r>
              <a:rPr sz="1700" dirty="0">
                <a:latin typeface="Arial"/>
                <a:cs typeface="Arial"/>
              </a:rPr>
              <a:t>n	</a:t>
            </a:r>
            <a:r>
              <a:rPr sz="1700" spc="135" dirty="0">
                <a:latin typeface="Arial"/>
                <a:cs typeface="Arial"/>
              </a:rPr>
              <a:t>t</a:t>
            </a:r>
            <a:r>
              <a:rPr sz="1700" spc="20" dirty="0">
                <a:latin typeface="Arial"/>
                <a:cs typeface="Arial"/>
              </a:rPr>
              <a:t>h</a:t>
            </a:r>
            <a:r>
              <a:rPr sz="1700" dirty="0">
                <a:latin typeface="Arial"/>
                <a:cs typeface="Arial"/>
              </a:rPr>
              <a:t>e	</a:t>
            </a:r>
            <a:r>
              <a:rPr sz="1700" spc="15" dirty="0">
                <a:latin typeface="Arial"/>
                <a:cs typeface="Arial"/>
              </a:rPr>
              <a:t>r</a:t>
            </a:r>
            <a:r>
              <a:rPr sz="1700" spc="20" dirty="0">
                <a:latin typeface="Arial"/>
                <a:cs typeface="Arial"/>
              </a:rPr>
              <a:t>educe</a:t>
            </a:r>
            <a:r>
              <a:rPr sz="1700" dirty="0">
                <a:latin typeface="Arial"/>
                <a:cs typeface="Arial"/>
              </a:rPr>
              <a:t>d  </a:t>
            </a:r>
            <a:r>
              <a:rPr sz="1700" spc="55" dirty="0">
                <a:latin typeface="Arial"/>
                <a:cs typeface="Arial"/>
              </a:rPr>
              <a:t>maticity </a:t>
            </a:r>
            <a:r>
              <a:rPr sz="1700" spc="40" dirty="0">
                <a:latin typeface="Arial"/>
                <a:cs typeface="Arial"/>
              </a:rPr>
              <a:t>histogram,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40" dirty="0">
                <a:latin typeface="Arial"/>
                <a:cs typeface="Arial"/>
              </a:rPr>
              <a:t>then </a:t>
            </a:r>
            <a:r>
              <a:rPr sz="1700" spc="10" dirty="0">
                <a:latin typeface="Arial"/>
                <a:cs typeface="Arial"/>
              </a:rPr>
              <a:t>applied as</a:t>
            </a:r>
            <a:r>
              <a:rPr sz="1700" spc="21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first		</a:t>
            </a:r>
            <a:r>
              <a:rPr sz="1700" i="1" spc="25" dirty="0">
                <a:latin typeface="Arial"/>
                <a:cs typeface="Arial"/>
              </a:rPr>
              <a:t>screen</a:t>
            </a:r>
            <a:r>
              <a:rPr sz="1700" spc="25" dirty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2731" y="3704945"/>
            <a:ext cx="7405370" cy="1938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marR="13970" indent="-330835" algn="just">
              <a:lnSpc>
                <a:spcPct val="120000"/>
              </a:lnSpc>
              <a:spcBef>
                <a:spcPts val="100"/>
              </a:spcBef>
              <a:buAutoNum type="arabicPeriod" startAt="3"/>
              <a:tabLst>
                <a:tab pos="343535" algn="l"/>
              </a:tabLst>
            </a:pPr>
            <a:r>
              <a:rPr sz="1700" spc="90" dirty="0">
                <a:latin typeface="Arial"/>
                <a:cs typeface="Arial"/>
              </a:rPr>
              <a:t>Estimate </a:t>
            </a:r>
            <a:r>
              <a:rPr sz="1700" spc="40" dirty="0">
                <a:latin typeface="Arial"/>
                <a:cs typeface="Arial"/>
              </a:rPr>
              <a:t>the </a:t>
            </a:r>
            <a:r>
              <a:rPr sz="1700" spc="15" dirty="0">
                <a:latin typeface="Arial"/>
                <a:cs typeface="Arial"/>
              </a:rPr>
              <a:t>pose </a:t>
            </a:r>
            <a:r>
              <a:rPr sz="1700" spc="50" dirty="0">
                <a:latin typeface="Arial"/>
                <a:cs typeface="Arial"/>
              </a:rPr>
              <a:t>(scale, </a:t>
            </a:r>
            <a:r>
              <a:rPr sz="1700" spc="35" dirty="0">
                <a:latin typeface="Arial"/>
                <a:cs typeface="Arial"/>
              </a:rPr>
              <a:t>translation, </a:t>
            </a:r>
            <a:r>
              <a:rPr sz="1700" spc="70" dirty="0">
                <a:latin typeface="Arial"/>
                <a:cs typeface="Arial"/>
              </a:rPr>
              <a:t>rotation) </a:t>
            </a:r>
            <a:r>
              <a:rPr sz="1700" spc="20" dirty="0">
                <a:latin typeface="Arial"/>
                <a:cs typeface="Arial"/>
              </a:rPr>
              <a:t>of </a:t>
            </a:r>
            <a:r>
              <a:rPr sz="1700" spc="40" dirty="0">
                <a:latin typeface="Arial"/>
                <a:cs typeface="Arial"/>
              </a:rPr>
              <a:t>the </a:t>
            </a:r>
            <a:r>
              <a:rPr sz="1700" spc="45" dirty="0">
                <a:latin typeface="Arial"/>
                <a:cs typeface="Arial"/>
              </a:rPr>
              <a:t>object </a:t>
            </a:r>
            <a:r>
              <a:rPr sz="1700" spc="-10" dirty="0">
                <a:latin typeface="Arial"/>
                <a:cs typeface="Arial"/>
              </a:rPr>
              <a:t>inside </a:t>
            </a:r>
            <a:r>
              <a:rPr sz="1700" dirty="0">
                <a:latin typeface="Arial"/>
                <a:cs typeface="Arial"/>
              </a:rPr>
              <a:t>a  </a:t>
            </a:r>
            <a:r>
              <a:rPr sz="1700" spc="45" dirty="0">
                <a:latin typeface="Arial"/>
                <a:cs typeface="Arial"/>
              </a:rPr>
              <a:t>target </a:t>
            </a:r>
            <a:r>
              <a:rPr sz="1700" spc="25" dirty="0">
                <a:latin typeface="Arial"/>
                <a:cs typeface="Arial"/>
              </a:rPr>
              <a:t>image </a:t>
            </a:r>
            <a:r>
              <a:rPr sz="1700" spc="30" dirty="0">
                <a:latin typeface="Arial"/>
                <a:cs typeface="Arial"/>
              </a:rPr>
              <a:t>from </a:t>
            </a:r>
            <a:r>
              <a:rPr sz="1700" spc="35" dirty="0">
                <a:latin typeface="Arial"/>
                <a:cs typeface="Arial"/>
              </a:rPr>
              <a:t>the</a:t>
            </a:r>
            <a:r>
              <a:rPr sz="1700" spc="80" dirty="0">
                <a:latin typeface="Arial"/>
                <a:cs typeface="Arial"/>
              </a:rPr>
              <a:t> </a:t>
            </a:r>
            <a:r>
              <a:rPr sz="1700" spc="40" dirty="0">
                <a:latin typeface="Arial"/>
                <a:cs typeface="Arial"/>
              </a:rPr>
              <a:t>database.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eriod" startAt="3"/>
            </a:pPr>
            <a:endParaRPr sz="2500">
              <a:latin typeface="Arial"/>
              <a:cs typeface="Arial"/>
            </a:endParaRPr>
          </a:p>
          <a:p>
            <a:pPr marL="342900" marR="5080" indent="-330835" algn="just">
              <a:lnSpc>
                <a:spcPct val="118800"/>
              </a:lnSpc>
              <a:buAutoNum type="arabicPeriod" startAt="3"/>
              <a:tabLst>
                <a:tab pos="343535" algn="l"/>
              </a:tabLst>
            </a:pPr>
            <a:r>
              <a:rPr sz="1700" spc="35" dirty="0">
                <a:latin typeface="Arial"/>
                <a:cs typeface="Arial"/>
              </a:rPr>
              <a:t>Verification </a:t>
            </a:r>
            <a:r>
              <a:rPr sz="1700" spc="5" dirty="0">
                <a:latin typeface="Arial"/>
                <a:cs typeface="Arial"/>
              </a:rPr>
              <a:t>by </a:t>
            </a:r>
            <a:r>
              <a:rPr sz="1700" spc="25" dirty="0">
                <a:latin typeface="Arial"/>
                <a:cs typeface="Arial"/>
              </a:rPr>
              <a:t>intersection </a:t>
            </a:r>
            <a:r>
              <a:rPr sz="1700" spc="20" dirty="0">
                <a:latin typeface="Arial"/>
                <a:cs typeface="Arial"/>
              </a:rPr>
              <a:t>of </a:t>
            </a:r>
            <a:r>
              <a:rPr sz="1700" spc="30" dirty="0">
                <a:latin typeface="Arial"/>
                <a:cs typeface="Arial"/>
              </a:rPr>
              <a:t>texture histograms, </a:t>
            </a:r>
            <a:r>
              <a:rPr sz="1700" spc="25" dirty="0">
                <a:latin typeface="Arial"/>
                <a:cs typeface="Arial"/>
              </a:rPr>
              <a:t>and </a:t>
            </a:r>
            <a:r>
              <a:rPr sz="1700" spc="45" dirty="0">
                <a:latin typeface="Arial"/>
                <a:cs typeface="Arial"/>
              </a:rPr>
              <a:t>then </a:t>
            </a:r>
            <a:r>
              <a:rPr sz="1700" dirty="0">
                <a:latin typeface="Arial"/>
                <a:cs typeface="Arial"/>
              </a:rPr>
              <a:t>a </a:t>
            </a:r>
            <a:r>
              <a:rPr sz="1700" spc="10" dirty="0">
                <a:latin typeface="Arial"/>
                <a:cs typeface="Arial"/>
              </a:rPr>
              <a:t>final  </a:t>
            </a:r>
            <a:r>
              <a:rPr sz="1700" spc="35" dirty="0">
                <a:latin typeface="Arial"/>
                <a:cs typeface="Arial"/>
              </a:rPr>
              <a:t>check </a:t>
            </a:r>
            <a:r>
              <a:rPr sz="1700" dirty="0">
                <a:latin typeface="Arial"/>
                <a:cs typeface="Arial"/>
              </a:rPr>
              <a:t>using </a:t>
            </a:r>
            <a:r>
              <a:rPr sz="1700" spc="35" dirty="0">
                <a:latin typeface="Arial"/>
                <a:cs typeface="Arial"/>
              </a:rPr>
              <a:t>an </a:t>
            </a:r>
            <a:r>
              <a:rPr sz="1700" spc="20" dirty="0">
                <a:latin typeface="Arial"/>
                <a:cs typeface="Arial"/>
              </a:rPr>
              <a:t>efficient </a:t>
            </a:r>
            <a:r>
              <a:rPr sz="1700" spc="10" dirty="0">
                <a:latin typeface="Arial"/>
                <a:cs typeface="Arial"/>
              </a:rPr>
              <a:t>version </a:t>
            </a:r>
            <a:r>
              <a:rPr sz="1700" spc="15" dirty="0">
                <a:latin typeface="Arial"/>
                <a:cs typeface="Arial"/>
              </a:rPr>
              <a:t>of </a:t>
            </a:r>
            <a:r>
              <a:rPr sz="1700" dirty="0">
                <a:latin typeface="Arial"/>
                <a:cs typeface="Arial"/>
              </a:rPr>
              <a:t>a </a:t>
            </a:r>
            <a:r>
              <a:rPr sz="1700" spc="20" dirty="0">
                <a:latin typeface="Arial"/>
                <a:cs typeface="Arial"/>
              </a:rPr>
              <a:t>Generalized </a:t>
            </a:r>
            <a:r>
              <a:rPr sz="1700" spc="45" dirty="0">
                <a:latin typeface="Arial"/>
                <a:cs typeface="Arial"/>
              </a:rPr>
              <a:t>Hough </a:t>
            </a:r>
            <a:r>
              <a:rPr sz="1700" spc="40" dirty="0">
                <a:latin typeface="Arial"/>
                <a:cs typeface="Arial"/>
              </a:rPr>
              <a:t>Transform  </a:t>
            </a:r>
            <a:r>
              <a:rPr sz="1700" spc="5" dirty="0">
                <a:latin typeface="Arial"/>
                <a:cs typeface="Arial"/>
              </a:rPr>
              <a:t>for </a:t>
            </a:r>
            <a:r>
              <a:rPr sz="1700" spc="15" dirty="0">
                <a:latin typeface="Arial"/>
                <a:cs typeface="Arial"/>
              </a:rPr>
              <a:t>shape</a:t>
            </a:r>
            <a:r>
              <a:rPr sz="1700" spc="60" dirty="0">
                <a:latin typeface="Arial"/>
                <a:cs typeface="Arial"/>
              </a:rPr>
              <a:t> </a:t>
            </a:r>
            <a:r>
              <a:rPr sz="1700" spc="30" dirty="0">
                <a:latin typeface="Arial"/>
                <a:cs typeface="Arial"/>
              </a:rPr>
              <a:t>verification.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392421" y="6228157"/>
            <a:ext cx="196850" cy="26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sz="1700" dirty="0">
                <a:solidFill>
                  <a:srgbClr val="221F1F"/>
                </a:solidFill>
                <a:latin typeface="Arial"/>
                <a:cs typeface="Arial"/>
              </a:rPr>
              <a:pPr marL="38100">
                <a:lnSpc>
                  <a:spcPts val="1985"/>
                </a:lnSpc>
              </a:pPr>
              <a:t>2</a:t>
            </a:fld>
            <a:endParaRPr sz="17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588009"/>
            <a:ext cx="8113139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88390" algn="l"/>
                <a:tab pos="2028825" algn="l"/>
                <a:tab pos="3403600" algn="l"/>
                <a:tab pos="4149090" algn="l"/>
                <a:tab pos="5798185" algn="l"/>
              </a:tabLst>
            </a:pPr>
            <a:r>
              <a:rPr sz="2600" smtClean="0"/>
              <a:t>	H</a:t>
            </a:r>
            <a:r>
              <a:rPr sz="2600" spc="-265" smtClean="0"/>
              <a:t> </a:t>
            </a:r>
            <a:r>
              <a:rPr sz="2600" spc="110" dirty="0"/>
              <a:t>o</a:t>
            </a:r>
            <a:r>
              <a:rPr sz="2600" dirty="0"/>
              <a:t>w</a:t>
            </a:r>
            <a:r>
              <a:rPr sz="2600"/>
              <a:t>	</a:t>
            </a:r>
            <a:r>
              <a:rPr sz="2600" spc="175" smtClean="0"/>
              <a:t>S</a:t>
            </a:r>
            <a:r>
              <a:rPr sz="2600" spc="180" smtClean="0"/>
              <a:t>ho</a:t>
            </a:r>
            <a:r>
              <a:rPr sz="2600" spc="165" smtClean="0"/>
              <a:t>u</a:t>
            </a:r>
            <a:r>
              <a:rPr sz="2600" spc="170" smtClean="0"/>
              <a:t>l</a:t>
            </a:r>
            <a:r>
              <a:rPr sz="2600" smtClean="0"/>
              <a:t>d	W</a:t>
            </a:r>
            <a:r>
              <a:rPr sz="2600" spc="10" smtClean="0"/>
              <a:t> </a:t>
            </a:r>
            <a:r>
              <a:rPr sz="2600" dirty="0"/>
              <a:t>e	</a:t>
            </a:r>
            <a:r>
              <a:rPr sz="2600" spc="215" dirty="0"/>
              <a:t>Re</a:t>
            </a:r>
            <a:r>
              <a:rPr sz="2600" spc="210" dirty="0"/>
              <a:t>t</a:t>
            </a:r>
            <a:r>
              <a:rPr sz="2600" spc="204" dirty="0"/>
              <a:t>ri</a:t>
            </a:r>
            <a:r>
              <a:rPr sz="2600" spc="215" dirty="0"/>
              <a:t>ev</a:t>
            </a:r>
            <a:r>
              <a:rPr sz="2600" dirty="0"/>
              <a:t>e	</a:t>
            </a:r>
            <a:r>
              <a:rPr sz="2600" spc="210" dirty="0"/>
              <a:t>I</a:t>
            </a:r>
            <a:r>
              <a:rPr sz="2600" spc="175" dirty="0"/>
              <a:t>m</a:t>
            </a:r>
            <a:r>
              <a:rPr sz="2600" spc="180" dirty="0"/>
              <a:t>age</a:t>
            </a:r>
            <a:r>
              <a:rPr sz="2600" spc="190" dirty="0"/>
              <a:t>s</a:t>
            </a:r>
            <a:r>
              <a:rPr sz="2600" dirty="0"/>
              <a:t>?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685291" y="1247902"/>
            <a:ext cx="7521575" cy="43860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marR="5080" indent="-233679">
              <a:lnSpc>
                <a:spcPct val="118900"/>
              </a:lnSpc>
              <a:spcBef>
                <a:spcPts val="100"/>
              </a:spcBef>
              <a:buFont typeface="Arial"/>
              <a:buChar char="•"/>
              <a:tabLst>
                <a:tab pos="246379" algn="l"/>
                <a:tab pos="4252595" algn="l"/>
                <a:tab pos="6870065" algn="l"/>
              </a:tabLst>
            </a:pPr>
            <a:r>
              <a:rPr sz="1800" b="1" spc="50" dirty="0">
                <a:latin typeface="Arial"/>
                <a:cs typeface="Arial"/>
              </a:rPr>
              <a:t>T</a:t>
            </a:r>
            <a:r>
              <a:rPr sz="1800" b="1" spc="170" dirty="0">
                <a:latin typeface="Arial"/>
                <a:cs typeface="Arial"/>
              </a:rPr>
              <a:t>ex</a:t>
            </a:r>
            <a:r>
              <a:rPr sz="1800" b="1" spc="180" dirty="0">
                <a:latin typeface="Arial"/>
                <a:cs typeface="Arial"/>
              </a:rPr>
              <a:t>t</a:t>
            </a:r>
            <a:r>
              <a:rPr sz="1800" b="1" dirty="0">
                <a:latin typeface="Arial"/>
                <a:cs typeface="Arial"/>
              </a:rPr>
              <a:t>-</a:t>
            </a:r>
            <a:r>
              <a:rPr sz="1800" b="1" spc="-320" dirty="0">
                <a:latin typeface="Arial"/>
                <a:cs typeface="Arial"/>
              </a:rPr>
              <a:t> </a:t>
            </a:r>
            <a:r>
              <a:rPr sz="1800" b="1" spc="180" dirty="0">
                <a:latin typeface="Arial"/>
                <a:cs typeface="Arial"/>
              </a:rPr>
              <a:t>b</a:t>
            </a:r>
            <a:r>
              <a:rPr sz="1800" b="1" spc="165" dirty="0">
                <a:latin typeface="Arial"/>
                <a:cs typeface="Arial"/>
              </a:rPr>
              <a:t>ase</a:t>
            </a:r>
            <a:r>
              <a:rPr sz="1800" b="1" dirty="0">
                <a:latin typeface="Arial"/>
                <a:cs typeface="Arial"/>
              </a:rPr>
              <a:t>d </a:t>
            </a:r>
            <a:r>
              <a:rPr sz="1800" b="1" spc="-135" dirty="0">
                <a:latin typeface="Arial"/>
                <a:cs typeface="Arial"/>
              </a:rPr>
              <a:t> </a:t>
            </a:r>
            <a:r>
              <a:rPr sz="1800" b="1" spc="85" dirty="0">
                <a:latin typeface="Arial"/>
                <a:cs typeface="Arial"/>
              </a:rPr>
              <a:t>searc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24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il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7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60" dirty="0">
                <a:latin typeface="Arial"/>
                <a:cs typeface="Arial"/>
              </a:rPr>
              <a:t>t</a:t>
            </a:r>
            <a:r>
              <a:rPr sz="1800" spc="45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130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be</a:t>
            </a:r>
            <a:r>
              <a:rPr sz="1800" spc="4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job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10" dirty="0">
                <a:latin typeface="Arial"/>
                <a:cs typeface="Arial"/>
              </a:rPr>
              <a:t>v</a:t>
            </a:r>
            <a:r>
              <a:rPr sz="1800" dirty="0">
                <a:latin typeface="Arial"/>
                <a:cs typeface="Arial"/>
              </a:rPr>
              <a:t>ide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60" dirty="0">
                <a:latin typeface="Arial"/>
                <a:cs typeface="Arial"/>
              </a:rPr>
              <a:t>t</a:t>
            </a:r>
            <a:r>
              <a:rPr sz="1800" spc="45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130" dirty="0">
                <a:latin typeface="Arial"/>
                <a:cs typeface="Arial"/>
              </a:rPr>
              <a:t> </a:t>
            </a:r>
            <a:r>
              <a:rPr sz="1800" spc="70" dirty="0">
                <a:latin typeface="Arial"/>
                <a:cs typeface="Arial"/>
              </a:rPr>
              <a:t>m</a:t>
            </a:r>
            <a:r>
              <a:rPr sz="1800" spc="55" dirty="0">
                <a:latin typeface="Arial"/>
                <a:cs typeface="Arial"/>
              </a:rPr>
              <a:t>u</a:t>
            </a:r>
            <a:r>
              <a:rPr sz="1800" spc="60" dirty="0">
                <a:latin typeface="Arial"/>
                <a:cs typeface="Arial"/>
              </a:rPr>
              <a:t>l</a:t>
            </a:r>
            <a:r>
              <a:rPr sz="1800" spc="70" dirty="0">
                <a:latin typeface="Arial"/>
                <a:cs typeface="Arial"/>
              </a:rPr>
              <a:t>ti</a:t>
            </a:r>
            <a:r>
              <a:rPr sz="1800" dirty="0">
                <a:latin typeface="Arial"/>
                <a:cs typeface="Arial"/>
              </a:rPr>
              <a:t>-	</a:t>
            </a:r>
            <a:r>
              <a:rPr sz="1800" spc="30" dirty="0">
                <a:latin typeface="Arial"/>
                <a:cs typeface="Arial"/>
              </a:rPr>
              <a:t>m</a:t>
            </a:r>
            <a:r>
              <a:rPr sz="1800" spc="20" dirty="0">
                <a:latin typeface="Arial"/>
                <a:cs typeface="Arial"/>
              </a:rPr>
              <a:t>ed</a:t>
            </a:r>
            <a:r>
              <a:rPr sz="1800" spc="2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a  </a:t>
            </a:r>
            <a:r>
              <a:rPr sz="1800" spc="35" dirty="0">
                <a:latin typeface="Arial"/>
                <a:cs typeface="Arial"/>
              </a:rPr>
              <a:t>database </a:t>
            </a:r>
            <a:r>
              <a:rPr sz="1800" spc="-20" dirty="0">
                <a:latin typeface="Arial"/>
                <a:cs typeface="Arial"/>
              </a:rPr>
              <a:t>is </a:t>
            </a:r>
            <a:r>
              <a:rPr sz="1800" spc="10" dirty="0">
                <a:latin typeface="Arial"/>
                <a:cs typeface="Arial"/>
              </a:rPr>
              <a:t>fully </a:t>
            </a:r>
            <a:r>
              <a:rPr sz="1800" spc="-10" dirty="0">
                <a:latin typeface="Arial"/>
                <a:cs typeface="Arial"/>
              </a:rPr>
              <a:t>indexed</a:t>
            </a:r>
            <a:r>
              <a:rPr sz="1800" spc="90" dirty="0">
                <a:latin typeface="Arial"/>
                <a:cs typeface="Arial"/>
              </a:rPr>
              <a:t> </a:t>
            </a:r>
            <a:r>
              <a:rPr sz="1800" spc="40" dirty="0">
                <a:latin typeface="Arial"/>
                <a:cs typeface="Arial"/>
              </a:rPr>
              <a:t>with</a:t>
            </a:r>
            <a:r>
              <a:rPr sz="1800" spc="20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proper	</a:t>
            </a:r>
            <a:r>
              <a:rPr sz="1800" dirty="0">
                <a:latin typeface="Arial"/>
                <a:cs typeface="Arial"/>
              </a:rPr>
              <a:t>keywords.</a:t>
            </a:r>
            <a:endParaRPr sz="1800">
              <a:latin typeface="Arial"/>
              <a:cs typeface="Arial"/>
            </a:endParaRPr>
          </a:p>
          <a:p>
            <a:pPr marL="245745" marR="54610" indent="-233679">
              <a:lnSpc>
                <a:spcPct val="118900"/>
              </a:lnSpc>
              <a:spcBef>
                <a:spcPts val="1500"/>
              </a:spcBef>
              <a:buChar char="•"/>
              <a:tabLst>
                <a:tab pos="246379" algn="l"/>
                <a:tab pos="6955155" algn="l"/>
              </a:tabLst>
            </a:pPr>
            <a:r>
              <a:rPr sz="1800" spc="105" dirty="0">
                <a:latin typeface="Arial"/>
                <a:cs typeface="Arial"/>
              </a:rPr>
              <a:t>M</a:t>
            </a:r>
            <a:r>
              <a:rPr sz="1800" spc="95" dirty="0">
                <a:latin typeface="Arial"/>
                <a:cs typeface="Arial"/>
              </a:rPr>
              <a:t>o</a:t>
            </a:r>
            <a:r>
              <a:rPr sz="1800" spc="10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235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m</a:t>
            </a:r>
            <a:r>
              <a:rPr sz="1800" spc="20" dirty="0">
                <a:latin typeface="Arial"/>
                <a:cs typeface="Arial"/>
              </a:rPr>
              <a:t>u</a:t>
            </a:r>
            <a:r>
              <a:rPr sz="1800" spc="25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t</a:t>
            </a:r>
            <a:r>
              <a:rPr sz="1800" spc="25" dirty="0">
                <a:latin typeface="Arial"/>
                <a:cs typeface="Arial"/>
              </a:rPr>
              <a:t>i</a:t>
            </a:r>
            <a:r>
              <a:rPr sz="1800" spc="30" dirty="0">
                <a:latin typeface="Arial"/>
                <a:cs typeface="Arial"/>
              </a:rPr>
              <a:t>m</a:t>
            </a:r>
            <a:r>
              <a:rPr sz="1800" spc="20" dirty="0">
                <a:latin typeface="Arial"/>
                <a:cs typeface="Arial"/>
              </a:rPr>
              <a:t>ed</a:t>
            </a:r>
            <a:r>
              <a:rPr sz="1800" spc="3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125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r</a:t>
            </a:r>
            <a:r>
              <a:rPr sz="1800" spc="20" dirty="0">
                <a:latin typeface="Arial"/>
                <a:cs typeface="Arial"/>
              </a:rPr>
              <a:t>e</a:t>
            </a:r>
            <a:r>
              <a:rPr sz="1800" spc="35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r</a:t>
            </a:r>
            <a:r>
              <a:rPr sz="1800" spc="25" dirty="0">
                <a:latin typeface="Arial"/>
                <a:cs typeface="Arial"/>
              </a:rPr>
              <a:t>i</a:t>
            </a:r>
            <a:r>
              <a:rPr sz="1800" spc="2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v</a:t>
            </a:r>
            <a:r>
              <a:rPr sz="1800" spc="2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sc</a:t>
            </a:r>
            <a:r>
              <a:rPr sz="1800" spc="10" dirty="0">
                <a:latin typeface="Arial"/>
                <a:cs typeface="Arial"/>
              </a:rPr>
              <a:t>he</a:t>
            </a:r>
            <a:r>
              <a:rPr sz="1800" spc="20" dirty="0">
                <a:latin typeface="Arial"/>
                <a:cs typeface="Arial"/>
              </a:rPr>
              <a:t>m</a:t>
            </a:r>
            <a:r>
              <a:rPr sz="1800" spc="1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ho</a:t>
            </a:r>
            <a:r>
              <a:rPr sz="1800" spc="-5" dirty="0">
                <a:latin typeface="Arial"/>
                <a:cs typeface="Arial"/>
              </a:rPr>
              <a:t>w</a:t>
            </a:r>
            <a:r>
              <a:rPr sz="1800" spc="2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v</a:t>
            </a:r>
            <a:r>
              <a:rPr sz="1800" spc="20" dirty="0">
                <a:latin typeface="Arial"/>
                <a:cs typeface="Arial"/>
              </a:rPr>
              <a:t>e</a:t>
            </a:r>
            <a:r>
              <a:rPr sz="1800" spc="-6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90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ha</a:t>
            </a:r>
            <a:r>
              <a:rPr sz="1800" spc="45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110" dirty="0">
                <a:latin typeface="Arial"/>
                <a:cs typeface="Arial"/>
              </a:rPr>
              <a:t> </a:t>
            </a:r>
            <a:r>
              <a:rPr sz="1800" spc="45" dirty="0">
                <a:latin typeface="Arial"/>
                <a:cs typeface="Arial"/>
              </a:rPr>
              <a:t>m</a:t>
            </a:r>
            <a:r>
              <a:rPr sz="1800" spc="35" dirty="0">
                <a:latin typeface="Arial"/>
                <a:cs typeface="Arial"/>
              </a:rPr>
              <a:t>o</a:t>
            </a:r>
            <a:r>
              <a:rPr sz="1800" spc="45" dirty="0">
                <a:latin typeface="Arial"/>
                <a:cs typeface="Arial"/>
              </a:rPr>
              <a:t>v</a:t>
            </a:r>
            <a:r>
              <a:rPr sz="1800" spc="3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90" dirty="0">
                <a:latin typeface="Arial"/>
                <a:cs typeface="Arial"/>
              </a:rPr>
              <a:t> </a:t>
            </a:r>
            <a:r>
              <a:rPr sz="1800" spc="120" dirty="0">
                <a:latin typeface="Arial"/>
                <a:cs typeface="Arial"/>
              </a:rPr>
              <a:t>t</a:t>
            </a:r>
            <a:r>
              <a:rPr sz="1800" spc="1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-	</a:t>
            </a:r>
            <a:r>
              <a:rPr sz="1800" spc="-5" dirty="0">
                <a:latin typeface="Arial"/>
                <a:cs typeface="Arial"/>
              </a:rPr>
              <a:t>w</a:t>
            </a:r>
            <a:r>
              <a:rPr sz="1800" spc="20" dirty="0">
                <a:latin typeface="Arial"/>
                <a:cs typeface="Arial"/>
              </a:rPr>
              <a:t>a</a:t>
            </a:r>
            <a:r>
              <a:rPr sz="1800" spc="3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d  </a:t>
            </a:r>
            <a:r>
              <a:rPr sz="1800" spc="25" dirty="0">
                <a:latin typeface="Arial"/>
                <a:cs typeface="Arial"/>
              </a:rPr>
              <a:t>an </a:t>
            </a:r>
            <a:r>
              <a:rPr sz="1800" spc="20" dirty="0">
                <a:latin typeface="Arial"/>
                <a:cs typeface="Arial"/>
              </a:rPr>
              <a:t>approach </a:t>
            </a:r>
            <a:r>
              <a:rPr sz="1800" spc="15" dirty="0">
                <a:latin typeface="Arial"/>
                <a:cs typeface="Arial"/>
              </a:rPr>
              <a:t>favoring </a:t>
            </a:r>
            <a:r>
              <a:rPr sz="1800" spc="25" dirty="0">
                <a:latin typeface="Arial"/>
                <a:cs typeface="Arial"/>
              </a:rPr>
              <a:t>multimedia </a:t>
            </a:r>
            <a:r>
              <a:rPr sz="1800" spc="50">
                <a:latin typeface="Arial"/>
                <a:cs typeface="Arial"/>
              </a:rPr>
              <a:t>content </a:t>
            </a:r>
            <a:r>
              <a:rPr sz="1800" spc="15" smtClean="0">
                <a:latin typeface="Arial"/>
                <a:cs typeface="Arial"/>
              </a:rPr>
              <a:t>itself</a:t>
            </a:r>
            <a:r>
              <a:rPr lang="en-US" sz="1800" spc="15" dirty="0" smtClean="0">
                <a:latin typeface="Arial"/>
                <a:cs typeface="Arial"/>
              </a:rPr>
              <a:t> (</a:t>
            </a:r>
            <a:r>
              <a:rPr sz="1800" spc="114" smtClean="0">
                <a:latin typeface="Arial"/>
                <a:cs typeface="Arial"/>
              </a:rPr>
              <a:t>content-based</a:t>
            </a:r>
            <a:r>
              <a:rPr lang="en-US" spc="114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1650">
              <a:latin typeface="Arial"/>
              <a:cs typeface="Arial"/>
            </a:endParaRPr>
          </a:p>
          <a:p>
            <a:pPr marL="323850" indent="-311785">
              <a:lnSpc>
                <a:spcPct val="100000"/>
              </a:lnSpc>
              <a:buChar char="•"/>
              <a:tabLst>
                <a:tab pos="323215" algn="l"/>
                <a:tab pos="324485" algn="l"/>
              </a:tabLst>
            </a:pPr>
            <a:r>
              <a:rPr sz="1800" spc="80" dirty="0">
                <a:latin typeface="Arial"/>
                <a:cs typeface="Arial"/>
              </a:rPr>
              <a:t>Many </a:t>
            </a:r>
            <a:r>
              <a:rPr sz="1800" spc="-5" dirty="0">
                <a:latin typeface="Arial"/>
                <a:cs typeface="Arial"/>
              </a:rPr>
              <a:t>existing </a:t>
            </a:r>
            <a:r>
              <a:rPr sz="1800" spc="10" dirty="0">
                <a:latin typeface="Arial"/>
                <a:cs typeface="Arial"/>
              </a:rPr>
              <a:t>systems </a:t>
            </a:r>
            <a:r>
              <a:rPr sz="1800" spc="25" dirty="0">
                <a:latin typeface="Arial"/>
                <a:cs typeface="Arial"/>
              </a:rPr>
              <a:t>retrieve </a:t>
            </a:r>
            <a:r>
              <a:rPr sz="1800" spc="10" dirty="0">
                <a:latin typeface="Arial"/>
                <a:cs typeface="Arial"/>
              </a:rPr>
              <a:t>images </a:t>
            </a:r>
            <a:r>
              <a:rPr sz="1800" spc="40" dirty="0">
                <a:latin typeface="Arial"/>
                <a:cs typeface="Arial"/>
              </a:rPr>
              <a:t>with </a:t>
            </a:r>
            <a:r>
              <a:rPr sz="1800" spc="35" dirty="0">
                <a:latin typeface="Arial"/>
                <a:cs typeface="Arial"/>
              </a:rPr>
              <a:t>the</a:t>
            </a:r>
            <a:r>
              <a:rPr sz="1800" spc="21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following</a:t>
            </a:r>
            <a:endParaRPr sz="1800">
              <a:latin typeface="Arial"/>
              <a:cs typeface="Arial"/>
            </a:endParaRPr>
          </a:p>
          <a:p>
            <a:pPr marL="78105">
              <a:lnSpc>
                <a:spcPct val="100000"/>
              </a:lnSpc>
              <a:spcBef>
                <a:spcPts val="1905"/>
              </a:spcBef>
              <a:tabLst>
                <a:tab pos="3418840" algn="l"/>
              </a:tabLst>
            </a:pPr>
            <a:r>
              <a:rPr sz="1800" b="1" spc="140" dirty="0">
                <a:latin typeface="Arial"/>
                <a:cs typeface="Arial"/>
              </a:rPr>
              <a:t>image </a:t>
            </a:r>
            <a:r>
              <a:rPr sz="1800" b="1" spc="120" dirty="0">
                <a:latin typeface="Arial"/>
                <a:cs typeface="Arial"/>
              </a:rPr>
              <a:t>features</a:t>
            </a:r>
            <a:r>
              <a:rPr sz="1800" b="1" spc="500" dirty="0">
                <a:latin typeface="Arial"/>
                <a:cs typeface="Arial"/>
              </a:rPr>
              <a:t> </a:t>
            </a:r>
            <a:r>
              <a:rPr sz="1800" spc="40" dirty="0">
                <a:latin typeface="Arial"/>
                <a:cs typeface="Arial"/>
              </a:rPr>
              <a:t>and/or</a:t>
            </a:r>
            <a:r>
              <a:rPr sz="1800" spc="13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their	</a:t>
            </a:r>
            <a:r>
              <a:rPr sz="1800" spc="25" dirty="0">
                <a:latin typeface="Arial"/>
                <a:cs typeface="Arial"/>
              </a:rPr>
              <a:t>variants: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Arial"/>
              <a:cs typeface="Arial"/>
            </a:endParaRPr>
          </a:p>
          <a:p>
            <a:pPr marL="585470" marR="372110" lvl="1" indent="-242570">
              <a:lnSpc>
                <a:spcPts val="1689"/>
              </a:lnSpc>
              <a:buFont typeface="Arial"/>
              <a:buChar char="–"/>
              <a:tabLst>
                <a:tab pos="585470" algn="l"/>
                <a:tab pos="586105" algn="l"/>
                <a:tab pos="4005579" algn="l"/>
              </a:tabLst>
            </a:pPr>
            <a:r>
              <a:rPr sz="1600" b="1" spc="80" dirty="0">
                <a:latin typeface="Arial"/>
                <a:cs typeface="Arial"/>
              </a:rPr>
              <a:t>Color </a:t>
            </a:r>
            <a:r>
              <a:rPr sz="1600" b="1" spc="90" dirty="0">
                <a:latin typeface="Arial"/>
                <a:cs typeface="Arial"/>
              </a:rPr>
              <a:t>histogram</a:t>
            </a:r>
            <a:r>
              <a:rPr sz="1600" spc="90" dirty="0">
                <a:latin typeface="Arial"/>
                <a:cs typeface="Arial"/>
              </a:rPr>
              <a:t>: </a:t>
            </a:r>
            <a:r>
              <a:rPr sz="1600" spc="5" dirty="0">
                <a:latin typeface="Arial"/>
                <a:cs typeface="Arial"/>
              </a:rPr>
              <a:t>3-dimensional </a:t>
            </a:r>
            <a:r>
              <a:rPr sz="1600" dirty="0">
                <a:latin typeface="Arial"/>
                <a:cs typeface="Arial"/>
              </a:rPr>
              <a:t>array </a:t>
            </a:r>
            <a:r>
              <a:rPr sz="1600" spc="50" dirty="0">
                <a:latin typeface="Arial"/>
                <a:cs typeface="Arial"/>
              </a:rPr>
              <a:t>that </a:t>
            </a:r>
            <a:r>
              <a:rPr sz="1600" spc="15" dirty="0">
                <a:latin typeface="Arial"/>
                <a:cs typeface="Arial"/>
              </a:rPr>
              <a:t>counts </a:t>
            </a:r>
            <a:r>
              <a:rPr sz="1600" spc="-35" dirty="0">
                <a:latin typeface="Arial"/>
                <a:cs typeface="Arial"/>
              </a:rPr>
              <a:t>pixels </a:t>
            </a:r>
            <a:r>
              <a:rPr sz="1600" spc="25" dirty="0">
                <a:latin typeface="Arial"/>
                <a:cs typeface="Arial"/>
              </a:rPr>
              <a:t>with </a:t>
            </a:r>
            <a:r>
              <a:rPr sz="1600" spc="5" dirty="0">
                <a:latin typeface="Arial"/>
                <a:cs typeface="Arial"/>
              </a:rPr>
              <a:t>specific  </a:t>
            </a:r>
            <a:r>
              <a:rPr sz="1600" spc="50" dirty="0">
                <a:latin typeface="Arial"/>
                <a:cs typeface="Arial"/>
              </a:rPr>
              <a:t>Red, </a:t>
            </a:r>
            <a:r>
              <a:rPr sz="1600" spc="20" dirty="0">
                <a:latin typeface="Arial"/>
                <a:cs typeface="Arial"/>
              </a:rPr>
              <a:t>Green, </a:t>
            </a:r>
            <a:r>
              <a:rPr sz="1600" dirty="0">
                <a:latin typeface="Arial"/>
                <a:cs typeface="Arial"/>
              </a:rPr>
              <a:t>and </a:t>
            </a:r>
            <a:r>
              <a:rPr sz="1600" spc="60" dirty="0">
                <a:latin typeface="Arial"/>
                <a:cs typeface="Arial"/>
              </a:rPr>
              <a:t>Blue </a:t>
            </a:r>
            <a:r>
              <a:rPr sz="1600" spc="5" dirty="0">
                <a:latin typeface="Arial"/>
                <a:cs typeface="Arial"/>
              </a:rPr>
              <a:t>values</a:t>
            </a:r>
            <a:r>
              <a:rPr sz="1600" spc="4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 </a:t>
            </a:r>
            <a:r>
              <a:rPr sz="1600" spc="15" dirty="0">
                <a:latin typeface="Arial"/>
                <a:cs typeface="Arial"/>
              </a:rPr>
              <a:t>an	image.</a:t>
            </a:r>
            <a:endParaRPr sz="1600">
              <a:latin typeface="Arial"/>
              <a:cs typeface="Arial"/>
            </a:endParaRPr>
          </a:p>
          <a:p>
            <a:pPr marL="585470" marR="426084" lvl="1" indent="-242570">
              <a:lnSpc>
                <a:spcPts val="1700"/>
              </a:lnSpc>
              <a:spcBef>
                <a:spcPts val="705"/>
              </a:spcBef>
              <a:buFont typeface="Arial"/>
              <a:buChar char="–"/>
              <a:tabLst>
                <a:tab pos="585470" algn="l"/>
                <a:tab pos="586105" algn="l"/>
                <a:tab pos="6255385" algn="l"/>
              </a:tabLst>
            </a:pPr>
            <a:r>
              <a:rPr sz="1600" b="1" spc="80" dirty="0">
                <a:latin typeface="Arial"/>
                <a:cs typeface="Arial"/>
              </a:rPr>
              <a:t>Color  </a:t>
            </a:r>
            <a:r>
              <a:rPr sz="1600" b="1" spc="60" dirty="0">
                <a:latin typeface="Arial"/>
                <a:cs typeface="Arial"/>
              </a:rPr>
              <a:t>layout</a:t>
            </a:r>
            <a:r>
              <a:rPr sz="1600" spc="60" dirty="0">
                <a:latin typeface="Arial"/>
                <a:cs typeface="Arial"/>
              </a:rPr>
              <a:t>: </a:t>
            </a:r>
            <a:r>
              <a:rPr sz="1600" spc="-5" dirty="0">
                <a:latin typeface="Arial"/>
                <a:cs typeface="Arial"/>
              </a:rPr>
              <a:t>a simple </a:t>
            </a:r>
            <a:r>
              <a:rPr sz="1600" spc="5" dirty="0">
                <a:latin typeface="Arial"/>
                <a:cs typeface="Arial"/>
              </a:rPr>
              <a:t>sketch </a:t>
            </a:r>
            <a:r>
              <a:rPr sz="1600" dirty="0">
                <a:latin typeface="Arial"/>
                <a:cs typeface="Arial"/>
              </a:rPr>
              <a:t>of where </a:t>
            </a:r>
            <a:r>
              <a:rPr sz="1600" spc="-10" dirty="0">
                <a:latin typeface="Arial"/>
                <a:cs typeface="Arial"/>
              </a:rPr>
              <a:t>in</a:t>
            </a:r>
            <a:r>
              <a:rPr sz="1600" spc="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checkerboard	</a:t>
            </a:r>
            <a:r>
              <a:rPr sz="1600" spc="-5" dirty="0">
                <a:latin typeface="Arial"/>
                <a:cs typeface="Arial"/>
              </a:rPr>
              <a:t>grid </a:t>
            </a:r>
            <a:r>
              <a:rPr sz="1600" spc="50" dirty="0">
                <a:latin typeface="Arial"/>
                <a:cs typeface="Arial"/>
              </a:rPr>
              <a:t>cov-  </a:t>
            </a:r>
            <a:r>
              <a:rPr sz="1600" spc="-5" dirty="0">
                <a:latin typeface="Arial"/>
                <a:cs typeface="Arial"/>
              </a:rPr>
              <a:t>ering</a:t>
            </a:r>
            <a:r>
              <a:rPr sz="1600" spc="145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the</a:t>
            </a:r>
            <a:r>
              <a:rPr sz="1600" spc="19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image</a:t>
            </a:r>
            <a:r>
              <a:rPr sz="1600" spc="195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to</a:t>
            </a:r>
            <a:r>
              <a:rPr sz="1600" spc="21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look</a:t>
            </a:r>
            <a:r>
              <a:rPr sz="1600" spc="17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for</a:t>
            </a:r>
            <a:r>
              <a:rPr sz="1600" spc="165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blue</a:t>
            </a:r>
            <a:r>
              <a:rPr sz="1600" spc="14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skies</a:t>
            </a:r>
            <a:r>
              <a:rPr sz="1600" spc="1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or</a:t>
            </a:r>
            <a:r>
              <a:rPr sz="1600" spc="1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orange</a:t>
            </a:r>
            <a:r>
              <a:rPr sz="1600" spc="18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sunsets,</a:t>
            </a:r>
            <a:r>
              <a:rPr sz="1600" spc="16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say.</a:t>
            </a:r>
            <a:endParaRPr sz="1600">
              <a:latin typeface="Arial"/>
              <a:cs typeface="Arial"/>
            </a:endParaRPr>
          </a:p>
          <a:p>
            <a:pPr marL="585470" lvl="1" indent="-242570">
              <a:lnSpc>
                <a:spcPts val="1814"/>
              </a:lnSpc>
              <a:spcBef>
                <a:spcPts val="465"/>
              </a:spcBef>
              <a:buFont typeface="Arial"/>
              <a:buChar char="–"/>
              <a:tabLst>
                <a:tab pos="585470" algn="l"/>
                <a:tab pos="586105" algn="l"/>
              </a:tabLst>
            </a:pPr>
            <a:r>
              <a:rPr sz="1600" b="1" spc="95" dirty="0">
                <a:latin typeface="Arial"/>
                <a:cs typeface="Arial"/>
              </a:rPr>
              <a:t>Texture </a:t>
            </a:r>
            <a:r>
              <a:rPr sz="1600" spc="-5" dirty="0">
                <a:latin typeface="Arial"/>
                <a:cs typeface="Arial"/>
              </a:rPr>
              <a:t>: various </a:t>
            </a:r>
            <a:r>
              <a:rPr sz="1600" spc="15" dirty="0">
                <a:latin typeface="Arial"/>
                <a:cs typeface="Arial"/>
              </a:rPr>
              <a:t>texture </a:t>
            </a:r>
            <a:r>
              <a:rPr sz="1600" spc="-5" dirty="0">
                <a:latin typeface="Arial"/>
                <a:cs typeface="Arial"/>
              </a:rPr>
              <a:t>descriptors, </a:t>
            </a:r>
            <a:r>
              <a:rPr sz="1600" spc="15" dirty="0">
                <a:latin typeface="Arial"/>
                <a:cs typeface="Arial"/>
              </a:rPr>
              <a:t>typically </a:t>
            </a:r>
            <a:r>
              <a:rPr sz="1600" spc="-5" dirty="0">
                <a:latin typeface="Arial"/>
                <a:cs typeface="Arial"/>
              </a:rPr>
              <a:t>based </a:t>
            </a:r>
            <a:r>
              <a:rPr sz="1600" dirty="0">
                <a:latin typeface="Arial"/>
                <a:cs typeface="Arial"/>
              </a:rPr>
              <a:t>on </a:t>
            </a:r>
            <a:r>
              <a:rPr sz="1600" spc="-15" dirty="0">
                <a:latin typeface="Arial"/>
                <a:cs typeface="Arial"/>
              </a:rPr>
              <a:t>edges </a:t>
            </a:r>
            <a:r>
              <a:rPr sz="1600" spc="-10" dirty="0">
                <a:latin typeface="Arial"/>
                <a:cs typeface="Arial"/>
              </a:rPr>
              <a:t>in</a:t>
            </a:r>
            <a:r>
              <a:rPr sz="1600" spc="-315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the</a:t>
            </a:r>
            <a:endParaRPr sz="1600">
              <a:latin typeface="Arial"/>
              <a:cs typeface="Arial"/>
            </a:endParaRPr>
          </a:p>
          <a:p>
            <a:pPr marL="585470">
              <a:lnSpc>
                <a:spcPts val="1814"/>
              </a:lnSpc>
            </a:pPr>
            <a:r>
              <a:rPr sz="1600" spc="15" dirty="0">
                <a:latin typeface="Arial"/>
                <a:cs typeface="Arial"/>
              </a:rPr>
              <a:t>image.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53772" y="1058918"/>
            <a:ext cx="5794520" cy="41067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89328" y="5520639"/>
            <a:ext cx="1010919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80" dirty="0">
                <a:latin typeface="Arial"/>
                <a:cs typeface="Arial"/>
              </a:rPr>
              <a:t>Fig</a:t>
            </a:r>
            <a:r>
              <a:rPr sz="1700" spc="80">
                <a:latin typeface="Arial"/>
                <a:cs typeface="Arial"/>
              </a:rPr>
              <a:t>.</a:t>
            </a:r>
            <a:r>
              <a:rPr sz="1700" spc="155">
                <a:latin typeface="Arial"/>
                <a:cs typeface="Arial"/>
              </a:rPr>
              <a:t> </a:t>
            </a:r>
            <a:r>
              <a:rPr lang="en-US" sz="1700" spc="15" dirty="0" smtClean="0">
                <a:latin typeface="Arial"/>
                <a:cs typeface="Arial"/>
              </a:rPr>
              <a:t>18</a:t>
            </a:r>
            <a:r>
              <a:rPr sz="1700" spc="15" smtClean="0">
                <a:latin typeface="Arial"/>
                <a:cs typeface="Arial"/>
              </a:rPr>
              <a:t>.</a:t>
            </a:r>
            <a:r>
              <a:rPr lang="en-US" sz="1700" spc="15" dirty="0" smtClean="0">
                <a:latin typeface="Arial"/>
                <a:cs typeface="Arial"/>
              </a:rPr>
              <a:t>6</a:t>
            </a:r>
            <a:r>
              <a:rPr sz="1700" spc="15" smtClean="0">
                <a:solidFill>
                  <a:srgbClr val="221F1F"/>
                </a:solidFill>
                <a:latin typeface="Arial"/>
                <a:cs typeface="Arial"/>
              </a:rPr>
              <a:t>: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20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854579" y="5520639"/>
            <a:ext cx="420624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01720" algn="l"/>
              </a:tabLst>
            </a:pPr>
            <a:r>
              <a:rPr sz="1700" spc="130" dirty="0">
                <a:latin typeface="Arial"/>
                <a:cs typeface="Arial"/>
              </a:rPr>
              <a:t>B</a:t>
            </a:r>
            <a:r>
              <a:rPr sz="1700" spc="135" dirty="0">
                <a:latin typeface="Arial"/>
                <a:cs typeface="Arial"/>
              </a:rPr>
              <a:t>l</a:t>
            </a:r>
            <a:r>
              <a:rPr sz="1700" spc="130" dirty="0">
                <a:latin typeface="Arial"/>
                <a:cs typeface="Arial"/>
              </a:rPr>
              <a:t>o</a:t>
            </a:r>
            <a:r>
              <a:rPr sz="1700" spc="125" dirty="0">
                <a:latin typeface="Arial"/>
                <a:cs typeface="Arial"/>
              </a:rPr>
              <a:t>c</a:t>
            </a:r>
            <a:r>
              <a:rPr sz="1700" dirty="0">
                <a:latin typeface="Arial"/>
                <a:cs typeface="Arial"/>
              </a:rPr>
              <a:t>k </a:t>
            </a:r>
            <a:r>
              <a:rPr sz="1700" spc="-229" dirty="0">
                <a:latin typeface="Arial"/>
                <a:cs typeface="Arial"/>
              </a:rPr>
              <a:t> </a:t>
            </a:r>
            <a:r>
              <a:rPr sz="1700" spc="30" dirty="0">
                <a:latin typeface="Arial"/>
                <a:cs typeface="Arial"/>
              </a:rPr>
              <a:t>d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agra</a:t>
            </a:r>
            <a:r>
              <a:rPr sz="1700" dirty="0">
                <a:latin typeface="Arial"/>
                <a:cs typeface="Arial"/>
              </a:rPr>
              <a:t>m</a:t>
            </a:r>
            <a:r>
              <a:rPr sz="1700" spc="114" dirty="0">
                <a:latin typeface="Arial"/>
                <a:cs typeface="Arial"/>
              </a:rPr>
              <a:t> </a:t>
            </a:r>
            <a:r>
              <a:rPr sz="1700" spc="30" dirty="0">
                <a:latin typeface="Arial"/>
                <a:cs typeface="Arial"/>
              </a:rPr>
              <a:t>o</a:t>
            </a:r>
            <a:r>
              <a:rPr sz="1700" dirty="0">
                <a:latin typeface="Arial"/>
                <a:cs typeface="Arial"/>
              </a:rPr>
              <a:t>f</a:t>
            </a:r>
            <a:r>
              <a:rPr sz="1700" spc="85" dirty="0">
                <a:latin typeface="Arial"/>
                <a:cs typeface="Arial"/>
              </a:rPr>
              <a:t> </a:t>
            </a:r>
            <a:r>
              <a:rPr sz="1700" spc="55" dirty="0">
                <a:latin typeface="Arial"/>
                <a:cs typeface="Arial"/>
              </a:rPr>
              <a:t>ob</a:t>
            </a:r>
            <a:r>
              <a:rPr sz="1700" spc="60" dirty="0">
                <a:latin typeface="Arial"/>
                <a:cs typeface="Arial"/>
              </a:rPr>
              <a:t>j</a:t>
            </a:r>
            <a:r>
              <a:rPr sz="1700" spc="55" dirty="0">
                <a:latin typeface="Arial"/>
                <a:cs typeface="Arial"/>
              </a:rPr>
              <a:t>ec</a:t>
            </a:r>
            <a:r>
              <a:rPr sz="1700" dirty="0">
                <a:latin typeface="Arial"/>
                <a:cs typeface="Arial"/>
              </a:rPr>
              <a:t>t</a:t>
            </a:r>
            <a:r>
              <a:rPr sz="1700" spc="75" dirty="0">
                <a:latin typeface="Arial"/>
                <a:cs typeface="Arial"/>
              </a:rPr>
              <a:t> </a:t>
            </a:r>
            <a:r>
              <a:rPr sz="1700" spc="50" dirty="0">
                <a:latin typeface="Arial"/>
                <a:cs typeface="Arial"/>
              </a:rPr>
              <a:t>m</a:t>
            </a:r>
            <a:r>
              <a:rPr sz="1700" spc="55" dirty="0">
                <a:latin typeface="Arial"/>
                <a:cs typeface="Arial"/>
              </a:rPr>
              <a:t>a</a:t>
            </a:r>
            <a:r>
              <a:rPr sz="1700" spc="50" dirty="0">
                <a:latin typeface="Arial"/>
                <a:cs typeface="Arial"/>
              </a:rPr>
              <a:t>t</a:t>
            </a:r>
            <a:r>
              <a:rPr sz="1700" spc="55" dirty="0">
                <a:latin typeface="Arial"/>
                <a:cs typeface="Arial"/>
              </a:rPr>
              <a:t>ch</a:t>
            </a:r>
            <a:r>
              <a:rPr sz="1700" spc="60" dirty="0">
                <a:latin typeface="Arial"/>
                <a:cs typeface="Arial"/>
              </a:rPr>
              <a:t>i</a:t>
            </a:r>
            <a:r>
              <a:rPr sz="1700" spc="55" dirty="0">
                <a:latin typeface="Arial"/>
                <a:cs typeface="Arial"/>
              </a:rPr>
              <a:t>n</a:t>
            </a:r>
            <a:r>
              <a:rPr sz="1700" dirty="0">
                <a:latin typeface="Arial"/>
                <a:cs typeface="Arial"/>
              </a:rPr>
              <a:t>g	</a:t>
            </a:r>
            <a:r>
              <a:rPr sz="1700" spc="20" dirty="0">
                <a:latin typeface="Arial"/>
                <a:cs typeface="Arial"/>
              </a:rPr>
              <a:t>s</a:t>
            </a:r>
            <a:r>
              <a:rPr sz="1700" spc="15" dirty="0">
                <a:latin typeface="Arial"/>
                <a:cs typeface="Arial"/>
              </a:rPr>
              <a:t>t</a:t>
            </a:r>
            <a:r>
              <a:rPr sz="1700" spc="20" dirty="0">
                <a:latin typeface="Arial"/>
                <a:cs typeface="Arial"/>
              </a:rPr>
              <a:t>eps</a:t>
            </a:r>
            <a:r>
              <a:rPr sz="1700" dirty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4954" y="1065403"/>
            <a:ext cx="49663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3150" algn="l"/>
                <a:tab pos="2112645" algn="l"/>
                <a:tab pos="2781935" algn="l"/>
                <a:tab pos="3920490" algn="l"/>
              </a:tabLst>
            </a:pPr>
            <a:r>
              <a:rPr dirty="0">
                <a:solidFill>
                  <a:srgbClr val="221F1F"/>
                </a:solidFill>
              </a:rPr>
              <a:t>M</a:t>
            </a:r>
            <a:r>
              <a:rPr spc="-105" dirty="0">
                <a:solidFill>
                  <a:srgbClr val="221F1F"/>
                </a:solidFill>
              </a:rPr>
              <a:t> </a:t>
            </a:r>
            <a:r>
              <a:rPr dirty="0">
                <a:solidFill>
                  <a:srgbClr val="221F1F"/>
                </a:solidFill>
              </a:rPr>
              <a:t>o</a:t>
            </a:r>
            <a:r>
              <a:rPr spc="-155" dirty="0">
                <a:solidFill>
                  <a:srgbClr val="221F1F"/>
                </a:solidFill>
              </a:rPr>
              <a:t> </a:t>
            </a:r>
            <a:r>
              <a:rPr spc="130" dirty="0">
                <a:solidFill>
                  <a:srgbClr val="221F1F"/>
                </a:solidFill>
              </a:rPr>
              <a:t>d</a:t>
            </a:r>
            <a:r>
              <a:rPr spc="120" dirty="0">
                <a:solidFill>
                  <a:srgbClr val="221F1F"/>
                </a:solidFill>
              </a:rPr>
              <a:t>e</a:t>
            </a:r>
            <a:r>
              <a:rPr dirty="0">
                <a:solidFill>
                  <a:srgbClr val="221F1F"/>
                </a:solidFill>
              </a:rPr>
              <a:t>l	</a:t>
            </a:r>
            <a:r>
              <a:rPr spc="180" dirty="0">
                <a:solidFill>
                  <a:srgbClr val="221F1F"/>
                </a:solidFill>
              </a:rPr>
              <a:t>I</a:t>
            </a:r>
            <a:r>
              <a:rPr spc="225" dirty="0">
                <a:solidFill>
                  <a:srgbClr val="221F1F"/>
                </a:solidFill>
              </a:rPr>
              <a:t>m</a:t>
            </a:r>
            <a:r>
              <a:rPr spc="215" dirty="0">
                <a:solidFill>
                  <a:srgbClr val="221F1F"/>
                </a:solidFill>
              </a:rPr>
              <a:t>a</a:t>
            </a:r>
            <a:r>
              <a:rPr spc="225" dirty="0">
                <a:solidFill>
                  <a:srgbClr val="221F1F"/>
                </a:solidFill>
              </a:rPr>
              <a:t>g</a:t>
            </a:r>
            <a:r>
              <a:rPr spc="-5" dirty="0">
                <a:solidFill>
                  <a:srgbClr val="221F1F"/>
                </a:solidFill>
              </a:rPr>
              <a:t>e</a:t>
            </a:r>
            <a:r>
              <a:rPr dirty="0">
                <a:solidFill>
                  <a:srgbClr val="221F1F"/>
                </a:solidFill>
              </a:rPr>
              <a:t>	</a:t>
            </a:r>
            <a:r>
              <a:rPr spc="165" dirty="0">
                <a:solidFill>
                  <a:srgbClr val="221F1F"/>
                </a:solidFill>
              </a:rPr>
              <a:t>a</a:t>
            </a:r>
            <a:r>
              <a:rPr spc="175" dirty="0">
                <a:solidFill>
                  <a:srgbClr val="221F1F"/>
                </a:solidFill>
              </a:rPr>
              <a:t>n</a:t>
            </a:r>
            <a:r>
              <a:rPr dirty="0">
                <a:solidFill>
                  <a:srgbClr val="221F1F"/>
                </a:solidFill>
              </a:rPr>
              <a:t>d	T</a:t>
            </a:r>
            <a:r>
              <a:rPr spc="-20" dirty="0">
                <a:solidFill>
                  <a:srgbClr val="221F1F"/>
                </a:solidFill>
              </a:rPr>
              <a:t> </a:t>
            </a:r>
            <a:r>
              <a:rPr spc="110" dirty="0">
                <a:solidFill>
                  <a:srgbClr val="221F1F"/>
                </a:solidFill>
              </a:rPr>
              <a:t>a</a:t>
            </a:r>
            <a:r>
              <a:rPr spc="195" dirty="0">
                <a:solidFill>
                  <a:srgbClr val="221F1F"/>
                </a:solidFill>
              </a:rPr>
              <a:t>r</a:t>
            </a:r>
            <a:r>
              <a:rPr spc="204" dirty="0">
                <a:solidFill>
                  <a:srgbClr val="221F1F"/>
                </a:solidFill>
              </a:rPr>
              <a:t>g</a:t>
            </a:r>
            <a:r>
              <a:rPr spc="195" dirty="0">
                <a:solidFill>
                  <a:srgbClr val="221F1F"/>
                </a:solidFill>
              </a:rPr>
              <a:t>e</a:t>
            </a:r>
            <a:r>
              <a:rPr dirty="0">
                <a:solidFill>
                  <a:srgbClr val="221F1F"/>
                </a:solidFill>
              </a:rPr>
              <a:t>t	</a:t>
            </a:r>
            <a:r>
              <a:rPr spc="180" dirty="0">
                <a:solidFill>
                  <a:srgbClr val="221F1F"/>
                </a:solidFill>
              </a:rPr>
              <a:t>I</a:t>
            </a:r>
            <a:r>
              <a:rPr spc="175" dirty="0">
                <a:solidFill>
                  <a:srgbClr val="221F1F"/>
                </a:solidFill>
              </a:rPr>
              <a:t>m</a:t>
            </a:r>
            <a:r>
              <a:rPr spc="165" dirty="0">
                <a:solidFill>
                  <a:srgbClr val="221F1F"/>
                </a:solidFill>
              </a:rPr>
              <a:t>a</a:t>
            </a:r>
            <a:r>
              <a:rPr spc="175" dirty="0">
                <a:solidFill>
                  <a:srgbClr val="221F1F"/>
                </a:solidFill>
              </a:rPr>
              <a:t>g</a:t>
            </a:r>
            <a:r>
              <a:rPr spc="165" dirty="0">
                <a:solidFill>
                  <a:srgbClr val="221F1F"/>
                </a:solidFill>
              </a:rPr>
              <a:t>e</a:t>
            </a:r>
            <a:r>
              <a:rPr spc="-5" dirty="0">
                <a:solidFill>
                  <a:srgbClr val="221F1F"/>
                </a:solidFill>
              </a:rPr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2400" y="1850237"/>
            <a:ext cx="6245860" cy="641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marR="5080" indent="-233679">
              <a:lnSpc>
                <a:spcPct val="118800"/>
              </a:lnSpc>
              <a:spcBef>
                <a:spcPts val="100"/>
              </a:spcBef>
              <a:buChar char="•"/>
              <a:tabLst>
                <a:tab pos="246379" algn="l"/>
                <a:tab pos="3308985" algn="l"/>
              </a:tabLst>
            </a:pPr>
            <a:r>
              <a:rPr sz="1700" dirty="0">
                <a:latin typeface="Arial"/>
                <a:cs typeface="Arial"/>
              </a:rPr>
              <a:t>A possible </a:t>
            </a:r>
            <a:r>
              <a:rPr sz="1700" spc="25" dirty="0">
                <a:latin typeface="Arial"/>
                <a:cs typeface="Arial"/>
              </a:rPr>
              <a:t>model image </a:t>
            </a:r>
            <a:r>
              <a:rPr sz="1700" spc="20" dirty="0">
                <a:latin typeface="Arial"/>
                <a:cs typeface="Arial"/>
              </a:rPr>
              <a:t>and </a:t>
            </a:r>
            <a:r>
              <a:rPr sz="1700" spc="15" dirty="0">
                <a:latin typeface="Arial"/>
                <a:cs typeface="Arial"/>
              </a:rPr>
              <a:t>one of </a:t>
            </a:r>
            <a:r>
              <a:rPr sz="1700" spc="35" dirty="0">
                <a:latin typeface="Arial"/>
                <a:cs typeface="Arial"/>
              </a:rPr>
              <a:t>the </a:t>
            </a:r>
            <a:r>
              <a:rPr sz="1700" spc="45" dirty="0">
                <a:latin typeface="Arial"/>
                <a:cs typeface="Arial"/>
              </a:rPr>
              <a:t>target </a:t>
            </a:r>
            <a:r>
              <a:rPr sz="1700" spc="15" dirty="0">
                <a:latin typeface="Arial"/>
                <a:cs typeface="Arial"/>
              </a:rPr>
              <a:t>images </a:t>
            </a:r>
            <a:r>
              <a:rPr sz="1700" dirty="0">
                <a:latin typeface="Arial"/>
                <a:cs typeface="Arial"/>
              </a:rPr>
              <a:t>in </a:t>
            </a:r>
            <a:r>
              <a:rPr sz="1700" spc="35" dirty="0">
                <a:latin typeface="Arial"/>
                <a:cs typeface="Arial"/>
              </a:rPr>
              <a:t>the  </a:t>
            </a:r>
            <a:r>
              <a:rPr sz="1700" spc="40" dirty="0">
                <a:latin typeface="Arial"/>
                <a:cs typeface="Arial"/>
              </a:rPr>
              <a:t>database </a:t>
            </a:r>
            <a:r>
              <a:rPr sz="1700" spc="45" dirty="0">
                <a:latin typeface="Arial"/>
                <a:cs typeface="Arial"/>
              </a:rPr>
              <a:t>might </a:t>
            </a:r>
            <a:r>
              <a:rPr sz="1700" spc="15" dirty="0">
                <a:latin typeface="Arial"/>
                <a:cs typeface="Arial"/>
              </a:rPr>
              <a:t>be </a:t>
            </a:r>
            <a:r>
              <a:rPr sz="1700" spc="10" dirty="0">
                <a:latin typeface="Arial"/>
                <a:cs typeface="Arial"/>
              </a:rPr>
              <a:t>as</a:t>
            </a:r>
            <a:r>
              <a:rPr sz="1700" spc="2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</a:t>
            </a:r>
            <a:r>
              <a:rPr sz="1700" spc="15" dirty="0">
                <a:latin typeface="Arial"/>
                <a:cs typeface="Arial"/>
              </a:rPr>
              <a:t> </a:t>
            </a:r>
            <a:r>
              <a:rPr sz="1700" spc="80" dirty="0">
                <a:latin typeface="Arial"/>
                <a:cs typeface="Arial"/>
              </a:rPr>
              <a:t>Fig.</a:t>
            </a:r>
            <a:r>
              <a:rPr sz="1700" spc="80">
                <a:latin typeface="Arial"/>
                <a:cs typeface="Arial"/>
              </a:rPr>
              <a:t>	</a:t>
            </a:r>
            <a:r>
              <a:rPr lang="en-US" sz="1700" spc="80" dirty="0" smtClean="0">
                <a:latin typeface="Arial"/>
                <a:cs typeface="Arial"/>
              </a:rPr>
              <a:t>18</a:t>
            </a:r>
            <a:r>
              <a:rPr sz="1700" spc="15" smtClean="0">
                <a:latin typeface="Arial"/>
                <a:cs typeface="Arial"/>
              </a:rPr>
              <a:t>.</a:t>
            </a:r>
            <a:r>
              <a:rPr lang="en-US" sz="1700" spc="15" dirty="0" smtClean="0">
                <a:latin typeface="Arial"/>
                <a:cs typeface="Arial"/>
              </a:rPr>
              <a:t>7</a:t>
            </a:r>
            <a:r>
              <a:rPr sz="1700" spc="15" smtClean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38983" y="2863595"/>
            <a:ext cx="1287780" cy="1783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13276" y="2869692"/>
            <a:ext cx="2496312" cy="177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22756" y="4978374"/>
            <a:ext cx="7131050" cy="647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  <a:tabLst>
                <a:tab pos="1437640" algn="l"/>
                <a:tab pos="4449445" algn="l"/>
                <a:tab pos="5323205" algn="l"/>
              </a:tabLst>
            </a:pPr>
            <a:r>
              <a:rPr sz="1700" spc="80" dirty="0">
                <a:latin typeface="Arial"/>
                <a:cs typeface="Arial"/>
              </a:rPr>
              <a:t>Fig</a:t>
            </a:r>
            <a:r>
              <a:rPr sz="1700" spc="80">
                <a:latin typeface="Arial"/>
                <a:cs typeface="Arial"/>
              </a:rPr>
              <a:t>.</a:t>
            </a:r>
            <a:r>
              <a:rPr sz="1700" spc="110">
                <a:latin typeface="Arial"/>
                <a:cs typeface="Arial"/>
              </a:rPr>
              <a:t> </a:t>
            </a:r>
            <a:r>
              <a:rPr lang="en-US" sz="1700" spc="15" dirty="0" smtClean="0">
                <a:latin typeface="Arial"/>
                <a:cs typeface="Arial"/>
              </a:rPr>
              <a:t>18</a:t>
            </a:r>
            <a:r>
              <a:rPr sz="1700" spc="15" smtClean="0">
                <a:latin typeface="Arial"/>
                <a:cs typeface="Arial"/>
              </a:rPr>
              <a:t>.</a:t>
            </a:r>
            <a:r>
              <a:rPr lang="en-US" sz="1700" spc="15" dirty="0" smtClean="0">
                <a:latin typeface="Arial"/>
                <a:cs typeface="Arial"/>
              </a:rPr>
              <a:t>7</a:t>
            </a:r>
            <a:r>
              <a:rPr sz="1700" spc="70" smtClean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:	</a:t>
            </a:r>
            <a:r>
              <a:rPr sz="1700" spc="65" dirty="0">
                <a:latin typeface="Arial"/>
                <a:cs typeface="Arial"/>
              </a:rPr>
              <a:t>Model </a:t>
            </a:r>
            <a:r>
              <a:rPr sz="1700" spc="25" dirty="0">
                <a:latin typeface="Arial"/>
                <a:cs typeface="Arial"/>
              </a:rPr>
              <a:t>and</a:t>
            </a:r>
            <a:r>
              <a:rPr sz="1700" spc="80" dirty="0">
                <a:latin typeface="Arial"/>
                <a:cs typeface="Arial"/>
              </a:rPr>
              <a:t> </a:t>
            </a:r>
            <a:r>
              <a:rPr sz="1700" spc="45" dirty="0">
                <a:latin typeface="Arial"/>
                <a:cs typeface="Arial"/>
              </a:rPr>
              <a:t>target</a:t>
            </a:r>
            <a:r>
              <a:rPr sz="1700" spc="95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images.	</a:t>
            </a:r>
            <a:r>
              <a:rPr sz="1700" dirty="0">
                <a:latin typeface="Arial"/>
                <a:cs typeface="Arial"/>
              </a:rPr>
              <a:t>( </a:t>
            </a:r>
            <a:r>
              <a:rPr sz="1700" spc="114" dirty="0">
                <a:latin typeface="Arial"/>
                <a:cs typeface="Arial"/>
              </a:rPr>
              <a:t>a): </a:t>
            </a:r>
            <a:r>
              <a:rPr sz="1700" spc="65" dirty="0">
                <a:latin typeface="Arial"/>
                <a:cs typeface="Arial"/>
              </a:rPr>
              <a:t>Sample </a:t>
            </a:r>
            <a:r>
              <a:rPr sz="1700" spc="25" dirty="0">
                <a:latin typeface="Arial"/>
                <a:cs typeface="Arial"/>
              </a:rPr>
              <a:t>model</a:t>
            </a:r>
            <a:r>
              <a:rPr sz="1700" spc="-27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image.  </a:t>
            </a:r>
            <a:r>
              <a:rPr sz="1700" dirty="0">
                <a:latin typeface="Arial"/>
                <a:cs typeface="Arial"/>
              </a:rPr>
              <a:t>( </a:t>
            </a:r>
            <a:r>
              <a:rPr sz="1700" spc="105" dirty="0">
                <a:latin typeface="Arial"/>
                <a:cs typeface="Arial"/>
              </a:rPr>
              <a:t>b):  </a:t>
            </a:r>
            <a:r>
              <a:rPr sz="1700" spc="70" dirty="0">
                <a:latin typeface="Arial"/>
                <a:cs typeface="Arial"/>
              </a:rPr>
              <a:t>Sample </a:t>
            </a:r>
            <a:r>
              <a:rPr sz="1700" spc="40" dirty="0">
                <a:latin typeface="Arial"/>
                <a:cs typeface="Arial"/>
              </a:rPr>
              <a:t>database </a:t>
            </a:r>
            <a:r>
              <a:rPr sz="1700" spc="25" dirty="0">
                <a:latin typeface="Arial"/>
                <a:cs typeface="Arial"/>
              </a:rPr>
              <a:t>image containing</a:t>
            </a:r>
            <a:r>
              <a:rPr sz="1700" spc="-225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the</a:t>
            </a:r>
            <a:r>
              <a:rPr sz="1700" spc="16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model	</a:t>
            </a:r>
            <a:r>
              <a:rPr sz="1700" spc="60" dirty="0">
                <a:latin typeface="Arial"/>
                <a:cs typeface="Arial"/>
              </a:rPr>
              <a:t>book.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114800" y="6248400"/>
            <a:ext cx="474471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sz="1700" dirty="0">
                <a:solidFill>
                  <a:srgbClr val="221F1F"/>
                </a:solidFill>
                <a:latin typeface="Arial"/>
                <a:cs typeface="Arial"/>
              </a:rPr>
              <a:pPr marL="38100">
                <a:lnSpc>
                  <a:spcPts val="1985"/>
                </a:lnSpc>
              </a:pPr>
              <a:t>22</a:t>
            </a:fld>
            <a:endParaRPr sz="17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564" y="768505"/>
            <a:ext cx="7345680" cy="178562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724535">
              <a:lnSpc>
                <a:spcPct val="100000"/>
              </a:lnSpc>
              <a:spcBef>
                <a:spcPts val="475"/>
              </a:spcBef>
              <a:tabLst>
                <a:tab pos="1646555" algn="l"/>
                <a:tab pos="3064510" algn="l"/>
                <a:tab pos="3489325" algn="l"/>
                <a:tab pos="4476750" algn="l"/>
                <a:tab pos="5422265" algn="l"/>
              </a:tabLst>
            </a:pPr>
            <a:r>
              <a:rPr sz="3150" spc="-7" baseline="1322" dirty="0">
                <a:solidFill>
                  <a:srgbClr val="221F1F"/>
                </a:solidFill>
              </a:rPr>
              <a:t>	</a:t>
            </a:r>
            <a:r>
              <a:rPr sz="2100" spc="80" dirty="0">
                <a:solidFill>
                  <a:srgbClr val="221F1F"/>
                </a:solidFill>
              </a:rPr>
              <a:t>Synopsis	</a:t>
            </a:r>
            <a:r>
              <a:rPr sz="2100" spc="90" dirty="0">
                <a:solidFill>
                  <a:srgbClr val="221F1F"/>
                </a:solidFill>
              </a:rPr>
              <a:t>of</a:t>
            </a:r>
            <a:r>
              <a:rPr sz="2100" spc="90">
                <a:solidFill>
                  <a:srgbClr val="221F1F"/>
                </a:solidFill>
              </a:rPr>
              <a:t>	</a:t>
            </a:r>
            <a:r>
              <a:rPr sz="2100" spc="-5" smtClean="0">
                <a:solidFill>
                  <a:srgbClr val="221F1F"/>
                </a:solidFill>
              </a:rPr>
              <a:t>C </a:t>
            </a:r>
            <a:r>
              <a:rPr sz="2100" spc="-5" dirty="0">
                <a:solidFill>
                  <a:srgbClr val="221F1F"/>
                </a:solidFill>
              </a:rPr>
              <a:t>B</a:t>
            </a:r>
            <a:r>
              <a:rPr sz="2100" spc="-480" dirty="0">
                <a:solidFill>
                  <a:srgbClr val="221F1F"/>
                </a:solidFill>
              </a:rPr>
              <a:t> </a:t>
            </a:r>
            <a:r>
              <a:rPr sz="2100" dirty="0">
                <a:solidFill>
                  <a:srgbClr val="221F1F"/>
                </a:solidFill>
              </a:rPr>
              <a:t>I</a:t>
            </a:r>
            <a:r>
              <a:rPr sz="2100" spc="-235" dirty="0">
                <a:solidFill>
                  <a:srgbClr val="221F1F"/>
                </a:solidFill>
              </a:rPr>
              <a:t> </a:t>
            </a:r>
            <a:r>
              <a:rPr sz="2100" spc="-5" dirty="0">
                <a:solidFill>
                  <a:srgbClr val="221F1F"/>
                </a:solidFill>
              </a:rPr>
              <a:t>R	</a:t>
            </a:r>
            <a:r>
              <a:rPr sz="2100" spc="130" dirty="0">
                <a:solidFill>
                  <a:srgbClr val="221F1F"/>
                </a:solidFill>
              </a:rPr>
              <a:t>Systems</a:t>
            </a:r>
            <a:endParaRPr sz="2100"/>
          </a:p>
          <a:p>
            <a:pPr marL="12700" marR="5080" algn="just">
              <a:lnSpc>
                <a:spcPct val="100200"/>
              </a:lnSpc>
              <a:spcBef>
                <a:spcPts val="385"/>
              </a:spcBef>
            </a:pPr>
            <a:r>
              <a:rPr sz="2200" spc="-10" dirty="0">
                <a:solidFill>
                  <a:srgbClr val="0D0D0D"/>
                </a:solidFill>
                <a:latin typeface="Carlito"/>
                <a:cs typeface="Carlito"/>
              </a:rPr>
              <a:t>The following </a:t>
            </a:r>
            <a:r>
              <a:rPr sz="2200" spc="-15" dirty="0">
                <a:solidFill>
                  <a:srgbClr val="0D0D0D"/>
                </a:solidFill>
                <a:latin typeface="Carlito"/>
                <a:cs typeface="Carlito"/>
              </a:rPr>
              <a:t>provides examples </a:t>
            </a:r>
            <a:r>
              <a:rPr sz="2200" spc="-5" dirty="0">
                <a:solidFill>
                  <a:srgbClr val="0D0D0D"/>
                </a:solidFill>
                <a:latin typeface="Carlito"/>
                <a:cs typeface="Carlito"/>
              </a:rPr>
              <a:t>of </a:t>
            </a:r>
            <a:r>
              <a:rPr sz="2200" spc="-5">
                <a:solidFill>
                  <a:srgbClr val="0D0D0D"/>
                </a:solidFill>
                <a:latin typeface="Carlito"/>
                <a:cs typeface="Carlito"/>
              </a:rPr>
              <a:t>some </a:t>
            </a:r>
            <a:r>
              <a:rPr sz="2200" spc="-5" smtClean="0">
                <a:solidFill>
                  <a:srgbClr val="0D0D0D"/>
                </a:solidFill>
                <a:latin typeface="Carlito"/>
                <a:cs typeface="Carlito"/>
              </a:rPr>
              <a:t>CBIR </a:t>
            </a:r>
            <a:r>
              <a:rPr sz="2200" spc="-20" dirty="0">
                <a:solidFill>
                  <a:srgbClr val="0D0D0D"/>
                </a:solidFill>
                <a:latin typeface="Carlito"/>
                <a:cs typeface="Carlito"/>
              </a:rPr>
              <a:t>systems. </a:t>
            </a:r>
            <a:r>
              <a:rPr sz="2200" spc="-5" dirty="0">
                <a:solidFill>
                  <a:srgbClr val="0D0D0D"/>
                </a:solidFill>
                <a:latin typeface="Carlito"/>
                <a:cs typeface="Carlito"/>
              </a:rPr>
              <a:t>It  is </a:t>
            </a:r>
            <a:r>
              <a:rPr sz="2200" spc="-15" dirty="0">
                <a:solidFill>
                  <a:srgbClr val="0D0D0D"/>
                </a:solidFill>
                <a:latin typeface="Carlito"/>
                <a:cs typeface="Carlito"/>
              </a:rPr>
              <a:t>by </a:t>
            </a:r>
            <a:r>
              <a:rPr sz="2200" spc="-5" dirty="0">
                <a:solidFill>
                  <a:srgbClr val="0D0D0D"/>
                </a:solidFill>
                <a:latin typeface="Carlito"/>
                <a:cs typeface="Carlito"/>
              </a:rPr>
              <a:t>no </a:t>
            </a:r>
            <a:r>
              <a:rPr sz="2200" spc="-10" dirty="0">
                <a:solidFill>
                  <a:srgbClr val="0D0D0D"/>
                </a:solidFill>
                <a:latin typeface="Carlito"/>
                <a:cs typeface="Carlito"/>
              </a:rPr>
              <a:t>means </a:t>
            </a:r>
            <a:r>
              <a:rPr sz="2200" spc="-5" dirty="0">
                <a:solidFill>
                  <a:srgbClr val="0D0D0D"/>
                </a:solidFill>
                <a:latin typeface="Carlito"/>
                <a:cs typeface="Carlito"/>
              </a:rPr>
              <a:t>a </a:t>
            </a:r>
            <a:r>
              <a:rPr sz="2200" spc="-15" dirty="0">
                <a:solidFill>
                  <a:srgbClr val="0D0D0D"/>
                </a:solidFill>
                <a:latin typeface="Carlito"/>
                <a:cs typeface="Carlito"/>
              </a:rPr>
              <a:t>complete </a:t>
            </a:r>
            <a:r>
              <a:rPr sz="2200" spc="-10" dirty="0">
                <a:solidFill>
                  <a:srgbClr val="0D0D0D"/>
                </a:solidFill>
                <a:latin typeface="Carlito"/>
                <a:cs typeface="Carlito"/>
              </a:rPr>
              <a:t>synopsis. </a:t>
            </a:r>
            <a:r>
              <a:rPr sz="2200" spc="-15" dirty="0">
                <a:solidFill>
                  <a:srgbClr val="0D0D0D"/>
                </a:solidFill>
                <a:latin typeface="Carlito"/>
                <a:cs typeface="Carlito"/>
              </a:rPr>
              <a:t>Most </a:t>
            </a:r>
            <a:r>
              <a:rPr sz="2200" spc="-5" dirty="0">
                <a:solidFill>
                  <a:srgbClr val="0D0D0D"/>
                </a:solidFill>
                <a:latin typeface="Carlito"/>
                <a:cs typeface="Carlito"/>
              </a:rPr>
              <a:t>of </a:t>
            </a:r>
            <a:r>
              <a:rPr sz="2200" spc="-10" dirty="0">
                <a:solidFill>
                  <a:srgbClr val="0D0D0D"/>
                </a:solidFill>
                <a:latin typeface="Carlito"/>
                <a:cs typeface="Carlito"/>
              </a:rPr>
              <a:t>these engines </a:t>
            </a:r>
            <a:r>
              <a:rPr sz="2200" spc="-15" dirty="0">
                <a:solidFill>
                  <a:srgbClr val="0D0D0D"/>
                </a:solidFill>
                <a:latin typeface="Carlito"/>
                <a:cs typeface="Carlito"/>
              </a:rPr>
              <a:t>are  experimental, </a:t>
            </a:r>
            <a:r>
              <a:rPr sz="2200" spc="-5" dirty="0">
                <a:solidFill>
                  <a:srgbClr val="0D0D0D"/>
                </a:solidFill>
                <a:latin typeface="Carlito"/>
                <a:cs typeface="Carlito"/>
              </a:rPr>
              <a:t>but all those included </a:t>
            </a:r>
            <a:r>
              <a:rPr sz="2200" spc="-10" dirty="0">
                <a:solidFill>
                  <a:srgbClr val="0D0D0D"/>
                </a:solidFill>
                <a:latin typeface="Carlito"/>
                <a:cs typeface="Carlito"/>
              </a:rPr>
              <a:t>here </a:t>
            </a:r>
            <a:r>
              <a:rPr sz="2200" spc="-15" dirty="0">
                <a:solidFill>
                  <a:srgbClr val="0D0D0D"/>
                </a:solidFill>
                <a:latin typeface="Carlito"/>
                <a:cs typeface="Carlito"/>
              </a:rPr>
              <a:t>are interesting </a:t>
            </a:r>
            <a:r>
              <a:rPr sz="2200" spc="-5" dirty="0">
                <a:solidFill>
                  <a:srgbClr val="0D0D0D"/>
                </a:solidFill>
                <a:latin typeface="Carlito"/>
                <a:cs typeface="Carlito"/>
              </a:rPr>
              <a:t>in  some</a:t>
            </a:r>
            <a:r>
              <a:rPr sz="2200" spc="5" dirty="0">
                <a:solidFill>
                  <a:srgbClr val="0D0D0D"/>
                </a:solidFill>
                <a:latin typeface="Carlito"/>
                <a:cs typeface="Carlito"/>
              </a:rPr>
              <a:t> </a:t>
            </a:r>
            <a:r>
              <a:rPr sz="2200" spc="-55" dirty="0">
                <a:solidFill>
                  <a:srgbClr val="0D0D0D"/>
                </a:solidFill>
                <a:latin typeface="Carlito"/>
                <a:cs typeface="Carlito"/>
              </a:rPr>
              <a:t>way.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153" y="2738755"/>
            <a:ext cx="4283075" cy="272351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253365" indent="-24130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254000" algn="l"/>
              </a:tabLst>
            </a:pPr>
            <a:r>
              <a:rPr sz="1800" b="1" spc="160" dirty="0">
                <a:latin typeface="Arial"/>
                <a:cs typeface="Arial"/>
              </a:rPr>
              <a:t>QBIC </a:t>
            </a:r>
            <a:r>
              <a:rPr sz="1800" b="1" spc="75" dirty="0">
                <a:latin typeface="Arial"/>
                <a:cs typeface="Arial"/>
              </a:rPr>
              <a:t>(Query </a:t>
            </a:r>
            <a:r>
              <a:rPr sz="1800" b="1" spc="95" dirty="0">
                <a:latin typeface="Arial"/>
                <a:cs typeface="Arial"/>
              </a:rPr>
              <a:t>By </a:t>
            </a:r>
            <a:r>
              <a:rPr sz="1800" b="1" spc="25">
                <a:latin typeface="Arial"/>
                <a:cs typeface="Arial"/>
              </a:rPr>
              <a:t>Image</a:t>
            </a:r>
            <a:r>
              <a:rPr sz="1800" b="1" spc="95">
                <a:latin typeface="Arial"/>
                <a:cs typeface="Arial"/>
              </a:rPr>
              <a:t> </a:t>
            </a:r>
            <a:r>
              <a:rPr sz="1800" b="1" spc="70" smtClean="0">
                <a:latin typeface="Arial"/>
                <a:cs typeface="Arial"/>
              </a:rPr>
              <a:t>Content</a:t>
            </a:r>
            <a:r>
              <a:rPr lang="en-US" sz="1800" b="1" spc="70" dirty="0" smtClean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253365" indent="-241300">
              <a:lnSpc>
                <a:spcPct val="100000"/>
              </a:lnSpc>
              <a:spcBef>
                <a:spcPts val="204"/>
              </a:spcBef>
              <a:buFont typeface="Arial"/>
              <a:buChar char="–"/>
              <a:tabLst>
                <a:tab pos="254000" algn="l"/>
              </a:tabLst>
            </a:pPr>
            <a:r>
              <a:rPr sz="1800" b="1" spc="45" dirty="0">
                <a:latin typeface="Arial"/>
                <a:cs typeface="Arial"/>
              </a:rPr>
              <a:t>Chabot</a:t>
            </a:r>
            <a:endParaRPr sz="1800">
              <a:latin typeface="Arial"/>
              <a:cs typeface="Arial"/>
            </a:endParaRPr>
          </a:p>
          <a:p>
            <a:pPr marL="253365" indent="-241300">
              <a:lnSpc>
                <a:spcPct val="100000"/>
              </a:lnSpc>
              <a:spcBef>
                <a:spcPts val="195"/>
              </a:spcBef>
              <a:buFont typeface="Arial"/>
              <a:buChar char="–"/>
              <a:tabLst>
                <a:tab pos="254000" algn="l"/>
              </a:tabLst>
            </a:pPr>
            <a:r>
              <a:rPr sz="1800" b="1" spc="20" dirty="0">
                <a:latin typeface="Arial"/>
                <a:cs typeface="Arial"/>
              </a:rPr>
              <a:t>Blobworld</a:t>
            </a:r>
            <a:endParaRPr sz="1800">
              <a:latin typeface="Arial"/>
              <a:cs typeface="Arial"/>
            </a:endParaRPr>
          </a:p>
          <a:p>
            <a:pPr marL="253365" indent="-241300">
              <a:lnSpc>
                <a:spcPct val="100000"/>
              </a:lnSpc>
              <a:spcBef>
                <a:spcPts val="204"/>
              </a:spcBef>
              <a:buFont typeface="Arial"/>
              <a:buChar char="–"/>
              <a:tabLst>
                <a:tab pos="254000" algn="l"/>
              </a:tabLst>
            </a:pPr>
            <a:r>
              <a:rPr sz="1800" b="1" spc="-5" dirty="0">
                <a:latin typeface="Arial"/>
                <a:cs typeface="Arial"/>
              </a:rPr>
              <a:t>WebSEEk</a:t>
            </a:r>
            <a:endParaRPr sz="1800">
              <a:latin typeface="Arial"/>
              <a:cs typeface="Arial"/>
            </a:endParaRPr>
          </a:p>
          <a:p>
            <a:pPr marL="253365" indent="-241300">
              <a:lnSpc>
                <a:spcPct val="100000"/>
              </a:lnSpc>
              <a:spcBef>
                <a:spcPts val="204"/>
              </a:spcBef>
              <a:buFont typeface="Arial"/>
              <a:buChar char="–"/>
              <a:tabLst>
                <a:tab pos="254000" algn="l"/>
              </a:tabLst>
            </a:pPr>
            <a:r>
              <a:rPr sz="1800" b="1" spc="60" dirty="0">
                <a:latin typeface="Arial"/>
                <a:cs typeface="Arial"/>
              </a:rPr>
              <a:t>Photobook </a:t>
            </a:r>
            <a:r>
              <a:rPr sz="1800" b="1" spc="5" dirty="0">
                <a:latin typeface="Arial"/>
                <a:cs typeface="Arial"/>
              </a:rPr>
              <a:t>and</a:t>
            </a:r>
            <a:r>
              <a:rPr sz="1800" b="1" spc="250" dirty="0">
                <a:latin typeface="Arial"/>
                <a:cs typeface="Arial"/>
              </a:rPr>
              <a:t> </a:t>
            </a:r>
            <a:r>
              <a:rPr sz="1800" b="1" spc="55" dirty="0">
                <a:latin typeface="Arial"/>
                <a:cs typeface="Arial"/>
              </a:rPr>
              <a:t>FourEyes</a:t>
            </a:r>
            <a:endParaRPr sz="1800">
              <a:latin typeface="Arial"/>
              <a:cs typeface="Arial"/>
            </a:endParaRPr>
          </a:p>
          <a:p>
            <a:pPr marL="253365" indent="-241300">
              <a:lnSpc>
                <a:spcPct val="100000"/>
              </a:lnSpc>
              <a:spcBef>
                <a:spcPts val="190"/>
              </a:spcBef>
              <a:buFont typeface="Arial"/>
              <a:buChar char="–"/>
              <a:tabLst>
                <a:tab pos="254000" algn="l"/>
              </a:tabLst>
            </a:pPr>
            <a:r>
              <a:rPr sz="1800" b="1" spc="5" dirty="0">
                <a:latin typeface="Arial"/>
                <a:cs typeface="Arial"/>
              </a:rPr>
              <a:t>Informedia</a:t>
            </a:r>
            <a:endParaRPr sz="1800">
              <a:latin typeface="Arial"/>
              <a:cs typeface="Arial"/>
            </a:endParaRPr>
          </a:p>
          <a:p>
            <a:pPr marL="253365" indent="-241300">
              <a:lnSpc>
                <a:spcPct val="100000"/>
              </a:lnSpc>
              <a:spcBef>
                <a:spcPts val="204"/>
              </a:spcBef>
              <a:buFont typeface="Arial"/>
              <a:buChar char="–"/>
              <a:tabLst>
                <a:tab pos="254000" algn="l"/>
              </a:tabLst>
            </a:pPr>
            <a:r>
              <a:rPr sz="1800" b="1" spc="75" dirty="0">
                <a:latin typeface="Arial"/>
                <a:cs typeface="Arial"/>
              </a:rPr>
              <a:t>UC </a:t>
            </a:r>
            <a:r>
              <a:rPr sz="1800" b="1" spc="70" dirty="0">
                <a:latin typeface="Arial"/>
                <a:cs typeface="Arial"/>
              </a:rPr>
              <a:t>Santa </a:t>
            </a:r>
            <a:r>
              <a:rPr sz="1800" b="1" spc="40" dirty="0">
                <a:latin typeface="Arial"/>
                <a:cs typeface="Arial"/>
              </a:rPr>
              <a:t>Barbara </a:t>
            </a:r>
            <a:r>
              <a:rPr sz="1800" b="1" spc="30" dirty="0">
                <a:latin typeface="Arial"/>
                <a:cs typeface="Arial"/>
              </a:rPr>
              <a:t>Search</a:t>
            </a:r>
            <a:r>
              <a:rPr sz="1800" b="1" spc="254" dirty="0">
                <a:latin typeface="Arial"/>
                <a:cs typeface="Arial"/>
              </a:rPr>
              <a:t> </a:t>
            </a:r>
            <a:r>
              <a:rPr sz="1800" b="1" spc="25" dirty="0">
                <a:latin typeface="Arial"/>
                <a:cs typeface="Arial"/>
              </a:rPr>
              <a:t>Engines</a:t>
            </a:r>
            <a:endParaRPr sz="1800">
              <a:latin typeface="Arial"/>
              <a:cs typeface="Arial"/>
            </a:endParaRPr>
          </a:p>
          <a:p>
            <a:pPr marL="253365" indent="-241300">
              <a:lnSpc>
                <a:spcPct val="100000"/>
              </a:lnSpc>
              <a:spcBef>
                <a:spcPts val="204"/>
              </a:spcBef>
              <a:buFont typeface="Arial"/>
              <a:buChar char="–"/>
              <a:tabLst>
                <a:tab pos="254000" algn="l"/>
              </a:tabLst>
            </a:pPr>
            <a:r>
              <a:rPr sz="1800" b="1" dirty="0">
                <a:latin typeface="Arial"/>
                <a:cs typeface="Arial"/>
              </a:rPr>
              <a:t>M</a:t>
            </a:r>
            <a:r>
              <a:rPr sz="1800" b="1" spc="-280" dirty="0">
                <a:latin typeface="Arial"/>
                <a:cs typeface="Arial"/>
              </a:rPr>
              <a:t> </a:t>
            </a:r>
            <a:r>
              <a:rPr sz="1800" b="1" spc="130" dirty="0">
                <a:latin typeface="Arial"/>
                <a:cs typeface="Arial"/>
              </a:rPr>
              <a:t>ARS</a:t>
            </a:r>
            <a:endParaRPr sz="1800">
              <a:latin typeface="Arial"/>
              <a:cs typeface="Arial"/>
            </a:endParaRPr>
          </a:p>
          <a:p>
            <a:pPr marL="253365" indent="-241300">
              <a:lnSpc>
                <a:spcPct val="100000"/>
              </a:lnSpc>
              <a:spcBef>
                <a:spcPts val="195"/>
              </a:spcBef>
              <a:buFont typeface="Arial"/>
              <a:buChar char="–"/>
              <a:tabLst>
                <a:tab pos="254000" algn="l"/>
              </a:tabLst>
            </a:pPr>
            <a:r>
              <a:rPr sz="1800" b="1" spc="20" dirty="0">
                <a:latin typeface="Arial"/>
                <a:cs typeface="Arial"/>
              </a:rPr>
              <a:t>Virage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392421" y="6228157"/>
            <a:ext cx="354330" cy="487045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1670"/>
              </a:spcBef>
            </a:pPr>
            <a:fld id="{81D60167-4931-47E6-BA6A-407CBD079E47}" type="slidenum">
              <a:rPr sz="1700" dirty="0">
                <a:solidFill>
                  <a:srgbClr val="221F1F"/>
                </a:solidFill>
                <a:latin typeface="Arial"/>
                <a:cs typeface="Arial"/>
              </a:rPr>
              <a:pPr marL="74930">
                <a:lnSpc>
                  <a:spcPct val="100000"/>
                </a:lnSpc>
                <a:spcBef>
                  <a:spcPts val="1670"/>
                </a:spcBef>
              </a:pPr>
              <a:t>23</a:t>
            </a:fld>
            <a:endParaRPr sz="17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933703"/>
            <a:ext cx="33932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2875" algn="l"/>
              </a:tabLst>
            </a:pPr>
            <a:r>
              <a:rPr spc="150" smtClean="0">
                <a:solidFill>
                  <a:srgbClr val="221F1F"/>
                </a:solidFill>
              </a:rPr>
              <a:t>Relevance</a:t>
            </a:r>
            <a:r>
              <a:rPr lang="en-US" spc="150" dirty="0" smtClean="0">
                <a:solidFill>
                  <a:srgbClr val="221F1F"/>
                </a:solidFill>
              </a:rPr>
              <a:t> </a:t>
            </a:r>
            <a:r>
              <a:rPr spc="160" smtClean="0">
                <a:solidFill>
                  <a:srgbClr val="221F1F"/>
                </a:solidFill>
              </a:rPr>
              <a:t>Feedback</a:t>
            </a:r>
            <a:endParaRPr spc="160" dirty="0">
              <a:solidFill>
                <a:srgbClr val="221F1F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2400" y="1488440"/>
            <a:ext cx="2948305" cy="878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6379" algn="l"/>
              </a:tabLst>
            </a:pPr>
            <a:r>
              <a:rPr sz="1800" b="1" spc="114" dirty="0">
                <a:latin typeface="Arial"/>
                <a:cs typeface="Arial"/>
              </a:rPr>
              <a:t>Relevance </a:t>
            </a:r>
            <a:r>
              <a:rPr sz="1800" b="1" spc="130" dirty="0">
                <a:latin typeface="Arial"/>
                <a:cs typeface="Arial"/>
              </a:rPr>
              <a:t>Feedback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248920">
              <a:lnSpc>
                <a:spcPct val="100000"/>
              </a:lnSpc>
              <a:spcBef>
                <a:spcPts val="85"/>
              </a:spcBef>
              <a:tabLst>
                <a:tab pos="1094105" algn="l"/>
              </a:tabLst>
            </a:pPr>
            <a:r>
              <a:rPr sz="1700" spc="15" dirty="0">
                <a:latin typeface="Arial"/>
                <a:cs typeface="Arial"/>
              </a:rPr>
              <a:t>images	</a:t>
            </a:r>
            <a:r>
              <a:rPr sz="1700" spc="25" dirty="0">
                <a:latin typeface="Arial"/>
                <a:cs typeface="Arial"/>
              </a:rPr>
              <a:t>retrieved </a:t>
            </a:r>
            <a:r>
              <a:rPr sz="1700" spc="10" dirty="0">
                <a:latin typeface="Arial"/>
                <a:cs typeface="Arial"/>
              </a:rPr>
              <a:t>are</a:t>
            </a:r>
            <a:r>
              <a:rPr sz="1700" spc="38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used</a:t>
            </a:r>
            <a:endParaRPr sz="1700">
              <a:latin typeface="Arial"/>
              <a:cs typeface="Arial"/>
            </a:endParaRPr>
          </a:p>
          <a:p>
            <a:pPr marL="248920">
              <a:lnSpc>
                <a:spcPct val="100000"/>
              </a:lnSpc>
              <a:spcBef>
                <a:spcPts val="385"/>
              </a:spcBef>
            </a:pPr>
            <a:r>
              <a:rPr sz="1700" spc="40" dirty="0">
                <a:latin typeface="Arial"/>
                <a:cs typeface="Arial"/>
              </a:rPr>
              <a:t>onto </a:t>
            </a:r>
            <a:r>
              <a:rPr sz="1700" spc="35" dirty="0">
                <a:latin typeface="Arial"/>
                <a:cs typeface="Arial"/>
              </a:rPr>
              <a:t>correct</a:t>
            </a:r>
            <a:r>
              <a:rPr sz="1700" spc="409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returns.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17975" y="1463395"/>
            <a:ext cx="3681729" cy="594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0825" marR="5080" indent="-238760">
              <a:lnSpc>
                <a:spcPct val="109900"/>
              </a:lnSpc>
              <a:spcBef>
                <a:spcPts val="100"/>
              </a:spcBef>
              <a:tabLst>
                <a:tab pos="2827655" algn="l"/>
              </a:tabLst>
            </a:pP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nvo</a:t>
            </a:r>
            <a:r>
              <a:rPr sz="1700" spc="35" dirty="0">
                <a:latin typeface="Arial"/>
                <a:cs typeface="Arial"/>
              </a:rPr>
              <a:t>l</a:t>
            </a:r>
            <a:r>
              <a:rPr sz="1700" spc="20" dirty="0">
                <a:latin typeface="Arial"/>
                <a:cs typeface="Arial"/>
              </a:rPr>
              <a:t>v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45" dirty="0">
                <a:latin typeface="Arial"/>
                <a:cs typeface="Arial"/>
              </a:rPr>
              <a:t> </a:t>
            </a:r>
            <a:r>
              <a:rPr sz="1700" spc="50" dirty="0">
                <a:latin typeface="Arial"/>
                <a:cs typeface="Arial"/>
              </a:rPr>
              <a:t>t</a:t>
            </a:r>
            <a:r>
              <a:rPr sz="1700" spc="55" dirty="0">
                <a:latin typeface="Arial"/>
                <a:cs typeface="Arial"/>
              </a:rPr>
              <a:t>h</a:t>
            </a:r>
            <a:r>
              <a:rPr sz="1700" dirty="0">
                <a:latin typeface="Arial"/>
                <a:cs typeface="Arial"/>
              </a:rPr>
              <a:t>e</a:t>
            </a:r>
            <a:r>
              <a:rPr sz="1700" spc="14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user 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in 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</a:t>
            </a:r>
            <a:r>
              <a:rPr sz="1700" spc="160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l</a:t>
            </a:r>
            <a:r>
              <a:rPr sz="1700" spc="30" dirty="0">
                <a:latin typeface="Arial"/>
                <a:cs typeface="Arial"/>
              </a:rPr>
              <a:t>oop</a:t>
            </a:r>
            <a:r>
              <a:rPr sz="1700" dirty="0">
                <a:latin typeface="Arial"/>
                <a:cs typeface="Arial"/>
              </a:rPr>
              <a:t>,	</a:t>
            </a:r>
            <a:r>
              <a:rPr sz="1700" spc="15" dirty="0">
                <a:latin typeface="Arial"/>
                <a:cs typeface="Arial"/>
              </a:rPr>
              <a:t>w</a:t>
            </a:r>
            <a:r>
              <a:rPr sz="1700" spc="30" dirty="0">
                <a:latin typeface="Arial"/>
                <a:cs typeface="Arial"/>
              </a:rPr>
              <a:t>hereb</a:t>
            </a:r>
            <a:r>
              <a:rPr sz="1700" dirty="0">
                <a:latin typeface="Arial"/>
                <a:cs typeface="Arial"/>
              </a:rPr>
              <a:t>y  in </a:t>
            </a:r>
            <a:r>
              <a:rPr sz="1700" spc="25" dirty="0">
                <a:latin typeface="Arial"/>
                <a:cs typeface="Arial"/>
              </a:rPr>
              <a:t>further </a:t>
            </a:r>
            <a:r>
              <a:rPr sz="1700" spc="5" dirty="0">
                <a:latin typeface="Arial"/>
                <a:cs typeface="Arial"/>
              </a:rPr>
              <a:t>rounds </a:t>
            </a:r>
            <a:r>
              <a:rPr sz="1700" spc="15" dirty="0">
                <a:latin typeface="Arial"/>
                <a:cs typeface="Arial"/>
              </a:rPr>
              <a:t>of</a:t>
            </a:r>
            <a:r>
              <a:rPr sz="1700" spc="37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convergence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2400" y="2779522"/>
            <a:ext cx="7310120" cy="3050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6379" algn="l"/>
                <a:tab pos="2842895" algn="l"/>
              </a:tabLst>
            </a:pPr>
            <a:r>
              <a:rPr sz="1700" b="1" spc="120" dirty="0">
                <a:latin typeface="Arial"/>
                <a:cs typeface="Arial"/>
              </a:rPr>
              <a:t>Relevance</a:t>
            </a:r>
            <a:r>
              <a:rPr sz="1700" b="1" spc="360" dirty="0">
                <a:latin typeface="Arial"/>
                <a:cs typeface="Arial"/>
              </a:rPr>
              <a:t> </a:t>
            </a:r>
            <a:r>
              <a:rPr sz="1700" b="1" spc="145" dirty="0">
                <a:latin typeface="Arial"/>
                <a:cs typeface="Arial"/>
              </a:rPr>
              <a:t>Feedback	</a:t>
            </a:r>
            <a:r>
              <a:rPr sz="1700" b="1" spc="114" dirty="0">
                <a:latin typeface="Arial"/>
                <a:cs typeface="Arial"/>
              </a:rPr>
              <a:t>Approaches</a:t>
            </a:r>
            <a:endParaRPr sz="1700">
              <a:latin typeface="Arial"/>
              <a:cs typeface="Arial"/>
            </a:endParaRPr>
          </a:p>
          <a:p>
            <a:pPr marL="585470" marR="5715" lvl="1" indent="-268605" algn="just">
              <a:lnSpc>
                <a:spcPct val="119200"/>
              </a:lnSpc>
              <a:spcBef>
                <a:spcPts val="1764"/>
              </a:spcBef>
              <a:buChar char="–"/>
              <a:tabLst>
                <a:tab pos="586105" algn="l"/>
              </a:tabLst>
            </a:pPr>
            <a:r>
              <a:rPr sz="1700" spc="120" dirty="0">
                <a:latin typeface="Arial"/>
                <a:cs typeface="Arial"/>
              </a:rPr>
              <a:t>The </a:t>
            </a:r>
            <a:r>
              <a:rPr sz="1700" spc="5" dirty="0">
                <a:latin typeface="Arial"/>
                <a:cs typeface="Arial"/>
              </a:rPr>
              <a:t>usual </a:t>
            </a:r>
            <a:r>
              <a:rPr sz="1700" spc="40" dirty="0">
                <a:latin typeface="Arial"/>
                <a:cs typeface="Arial"/>
              </a:rPr>
              <a:t>situation: </a:t>
            </a:r>
            <a:r>
              <a:rPr sz="1700" spc="35" dirty="0">
                <a:latin typeface="Arial"/>
                <a:cs typeface="Arial"/>
              </a:rPr>
              <a:t>the </a:t>
            </a:r>
            <a:r>
              <a:rPr sz="1700" dirty="0">
                <a:latin typeface="Arial"/>
                <a:cs typeface="Arial"/>
              </a:rPr>
              <a:t>user </a:t>
            </a:r>
            <a:r>
              <a:rPr sz="1700" spc="10" dirty="0">
                <a:latin typeface="Arial"/>
                <a:cs typeface="Arial"/>
              </a:rPr>
              <a:t>identifies </a:t>
            </a:r>
            <a:r>
              <a:rPr sz="1700" spc="20" dirty="0">
                <a:latin typeface="Arial"/>
                <a:cs typeface="Arial"/>
              </a:rPr>
              <a:t>images </a:t>
            </a:r>
            <a:r>
              <a:rPr sz="1700" spc="10" dirty="0">
                <a:latin typeface="Arial"/>
                <a:cs typeface="Arial"/>
              </a:rPr>
              <a:t>as </a:t>
            </a:r>
            <a:r>
              <a:rPr sz="1700" spc="40" dirty="0">
                <a:latin typeface="Arial"/>
                <a:cs typeface="Arial"/>
              </a:rPr>
              <a:t>good, </a:t>
            </a:r>
            <a:r>
              <a:rPr sz="1700" spc="25" dirty="0">
                <a:latin typeface="Arial"/>
                <a:cs typeface="Arial"/>
              </a:rPr>
              <a:t>bad, </a:t>
            </a:r>
            <a:r>
              <a:rPr sz="1700" dirty="0">
                <a:latin typeface="Arial"/>
                <a:cs typeface="Arial"/>
              </a:rPr>
              <a:t>or  </a:t>
            </a:r>
            <a:r>
              <a:rPr sz="1700" spc="45" dirty="0">
                <a:latin typeface="Arial"/>
                <a:cs typeface="Arial"/>
              </a:rPr>
              <a:t>don’t </a:t>
            </a:r>
            <a:r>
              <a:rPr sz="1700" spc="25" dirty="0">
                <a:latin typeface="Arial"/>
                <a:cs typeface="Arial"/>
              </a:rPr>
              <a:t>care, </a:t>
            </a:r>
            <a:r>
              <a:rPr sz="1700" spc="30" dirty="0">
                <a:latin typeface="Arial"/>
                <a:cs typeface="Arial"/>
              </a:rPr>
              <a:t>and </a:t>
            </a:r>
            <a:r>
              <a:rPr sz="1700" spc="25" dirty="0">
                <a:latin typeface="Arial"/>
                <a:cs typeface="Arial"/>
              </a:rPr>
              <a:t>weighting </a:t>
            </a:r>
            <a:r>
              <a:rPr sz="1700" spc="15" dirty="0">
                <a:latin typeface="Arial"/>
                <a:cs typeface="Arial"/>
              </a:rPr>
              <a:t>systems </a:t>
            </a:r>
            <a:r>
              <a:rPr sz="1700" spc="10" dirty="0">
                <a:latin typeface="Arial"/>
                <a:cs typeface="Arial"/>
              </a:rPr>
              <a:t>are </a:t>
            </a:r>
            <a:r>
              <a:rPr sz="1700" spc="35" dirty="0">
                <a:latin typeface="Arial"/>
                <a:cs typeface="Arial"/>
              </a:rPr>
              <a:t>updated </a:t>
            </a:r>
            <a:r>
              <a:rPr sz="1700" spc="25" dirty="0">
                <a:latin typeface="Arial"/>
                <a:cs typeface="Arial"/>
              </a:rPr>
              <a:t>according </a:t>
            </a:r>
            <a:r>
              <a:rPr sz="1700" spc="45" dirty="0">
                <a:latin typeface="Arial"/>
                <a:cs typeface="Arial"/>
              </a:rPr>
              <a:t>to </a:t>
            </a:r>
            <a:r>
              <a:rPr sz="1700" spc="15" dirty="0">
                <a:latin typeface="Arial"/>
                <a:cs typeface="Arial"/>
              </a:rPr>
              <a:t>this  </a:t>
            </a:r>
            <a:r>
              <a:rPr sz="1700" dirty="0">
                <a:latin typeface="Arial"/>
                <a:cs typeface="Arial"/>
              </a:rPr>
              <a:t>user</a:t>
            </a:r>
            <a:r>
              <a:rPr sz="1700" spc="30" dirty="0">
                <a:latin typeface="Arial"/>
                <a:cs typeface="Arial"/>
              </a:rPr>
              <a:t> guidance.</a:t>
            </a:r>
            <a:endParaRPr sz="1700">
              <a:latin typeface="Arial"/>
              <a:cs typeface="Arial"/>
            </a:endParaRPr>
          </a:p>
          <a:p>
            <a:pPr marL="585470" marR="5080" lvl="1" indent="-268605" algn="just">
              <a:lnSpc>
                <a:spcPct val="119400"/>
              </a:lnSpc>
              <a:spcBef>
                <a:spcPts val="1490"/>
              </a:spcBef>
              <a:buChar char="–"/>
              <a:tabLst>
                <a:tab pos="586105" algn="l"/>
              </a:tabLst>
            </a:pPr>
            <a:r>
              <a:rPr sz="1700" spc="60" dirty="0">
                <a:latin typeface="Arial"/>
                <a:cs typeface="Arial"/>
              </a:rPr>
              <a:t>Another </a:t>
            </a:r>
            <a:r>
              <a:rPr sz="1700" spc="30" dirty="0">
                <a:latin typeface="Arial"/>
                <a:cs typeface="Arial"/>
              </a:rPr>
              <a:t>approach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45" dirty="0">
                <a:latin typeface="Arial"/>
                <a:cs typeface="Arial"/>
              </a:rPr>
              <a:t>to </a:t>
            </a:r>
            <a:r>
              <a:rPr sz="1700" spc="35" dirty="0">
                <a:latin typeface="Arial"/>
                <a:cs typeface="Arial"/>
              </a:rPr>
              <a:t>move </a:t>
            </a:r>
            <a:r>
              <a:rPr sz="1700" spc="40" dirty="0">
                <a:latin typeface="Arial"/>
                <a:cs typeface="Arial"/>
              </a:rPr>
              <a:t>the </a:t>
            </a:r>
            <a:r>
              <a:rPr sz="1700" spc="20" dirty="0">
                <a:latin typeface="Arial"/>
                <a:cs typeface="Arial"/>
              </a:rPr>
              <a:t>query towards </a:t>
            </a:r>
            <a:r>
              <a:rPr sz="1700" spc="25" dirty="0">
                <a:latin typeface="Arial"/>
                <a:cs typeface="Arial"/>
              </a:rPr>
              <a:t>positively </a:t>
            </a:r>
            <a:r>
              <a:rPr sz="1700" spc="10" dirty="0">
                <a:latin typeface="Arial"/>
                <a:cs typeface="Arial"/>
              </a:rPr>
              <a:t>marked  </a:t>
            </a:r>
            <a:r>
              <a:rPr sz="1700" spc="60" dirty="0">
                <a:latin typeface="Arial"/>
                <a:cs typeface="Arial"/>
              </a:rPr>
              <a:t>content.</a:t>
            </a:r>
            <a:endParaRPr sz="1700">
              <a:latin typeface="Arial"/>
              <a:cs typeface="Arial"/>
            </a:endParaRPr>
          </a:p>
          <a:p>
            <a:pPr marL="585470" marR="12700" lvl="1" indent="-268605" algn="just">
              <a:lnSpc>
                <a:spcPct val="118800"/>
              </a:lnSpc>
              <a:spcBef>
                <a:spcPts val="1500"/>
              </a:spcBef>
              <a:buChar char="–"/>
              <a:tabLst>
                <a:tab pos="586105" algn="l"/>
              </a:tabLst>
            </a:pPr>
            <a:r>
              <a:rPr sz="1700" spc="65" dirty="0">
                <a:latin typeface="Arial"/>
                <a:cs typeface="Arial"/>
              </a:rPr>
              <a:t>An </a:t>
            </a:r>
            <a:r>
              <a:rPr sz="1700" spc="20" dirty="0">
                <a:latin typeface="Arial"/>
                <a:cs typeface="Arial"/>
              </a:rPr>
              <a:t>even </a:t>
            </a:r>
            <a:r>
              <a:rPr sz="1700" spc="10" dirty="0">
                <a:latin typeface="Arial"/>
                <a:cs typeface="Arial"/>
              </a:rPr>
              <a:t>more </a:t>
            </a:r>
            <a:r>
              <a:rPr sz="1700" spc="25" dirty="0">
                <a:latin typeface="Arial"/>
                <a:cs typeface="Arial"/>
              </a:rPr>
              <a:t>interesting </a:t>
            </a:r>
            <a:r>
              <a:rPr sz="1700" spc="15" dirty="0">
                <a:latin typeface="Arial"/>
                <a:cs typeface="Arial"/>
              </a:rPr>
              <a:t>idea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45" dirty="0">
                <a:latin typeface="Arial"/>
                <a:cs typeface="Arial"/>
              </a:rPr>
              <a:t>to </a:t>
            </a:r>
            <a:r>
              <a:rPr sz="1700" spc="35" dirty="0">
                <a:latin typeface="Arial"/>
                <a:cs typeface="Arial"/>
              </a:rPr>
              <a:t>move </a:t>
            </a:r>
            <a:r>
              <a:rPr sz="1700" spc="25" dirty="0">
                <a:latin typeface="Arial"/>
                <a:cs typeface="Arial"/>
              </a:rPr>
              <a:t>every </a:t>
            </a:r>
            <a:r>
              <a:rPr sz="1700" spc="60" dirty="0">
                <a:latin typeface="Arial"/>
                <a:cs typeface="Arial"/>
              </a:rPr>
              <a:t>data </a:t>
            </a:r>
            <a:r>
              <a:rPr sz="1700" spc="40" dirty="0">
                <a:latin typeface="Arial"/>
                <a:cs typeface="Arial"/>
              </a:rPr>
              <a:t>point </a:t>
            </a:r>
            <a:r>
              <a:rPr sz="1700" dirty="0">
                <a:latin typeface="Arial"/>
                <a:cs typeface="Arial"/>
              </a:rPr>
              <a:t>in a  disciplined </a:t>
            </a:r>
            <a:r>
              <a:rPr sz="1700" spc="-35" dirty="0">
                <a:latin typeface="Arial"/>
                <a:cs typeface="Arial"/>
              </a:rPr>
              <a:t>way, </a:t>
            </a:r>
            <a:r>
              <a:rPr sz="1700" dirty="0">
                <a:latin typeface="Arial"/>
                <a:cs typeface="Arial"/>
              </a:rPr>
              <a:t>by </a:t>
            </a:r>
            <a:r>
              <a:rPr sz="1700" spc="15" dirty="0">
                <a:latin typeface="Arial"/>
                <a:cs typeface="Arial"/>
              </a:rPr>
              <a:t>warping </a:t>
            </a:r>
            <a:r>
              <a:rPr sz="1700" spc="35" dirty="0">
                <a:latin typeface="Arial"/>
                <a:cs typeface="Arial"/>
              </a:rPr>
              <a:t>the </a:t>
            </a:r>
            <a:r>
              <a:rPr sz="1700" spc="30" dirty="0">
                <a:latin typeface="Arial"/>
                <a:cs typeface="Arial"/>
              </a:rPr>
              <a:t>space </a:t>
            </a:r>
            <a:r>
              <a:rPr sz="1700" spc="15" dirty="0">
                <a:latin typeface="Arial"/>
                <a:cs typeface="Arial"/>
              </a:rPr>
              <a:t>of </a:t>
            </a:r>
            <a:r>
              <a:rPr sz="1700" spc="35" dirty="0">
                <a:latin typeface="Arial"/>
                <a:cs typeface="Arial"/>
              </a:rPr>
              <a:t>feature</a:t>
            </a:r>
            <a:r>
              <a:rPr sz="1700" spc="-195" dirty="0">
                <a:latin typeface="Arial"/>
                <a:cs typeface="Arial"/>
              </a:rPr>
              <a:t> </a:t>
            </a:r>
            <a:r>
              <a:rPr sz="1700" spc="30" dirty="0">
                <a:latin typeface="Arial"/>
                <a:cs typeface="Arial"/>
              </a:rPr>
              <a:t>points.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4845" y="810005"/>
            <a:ext cx="415099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4045" algn="l"/>
                <a:tab pos="3067050" algn="l"/>
              </a:tabLst>
            </a:pPr>
            <a:r>
              <a:rPr spc="170" dirty="0">
                <a:solidFill>
                  <a:srgbClr val="221F1F"/>
                </a:solidFill>
              </a:rPr>
              <a:t>Quantifying	</a:t>
            </a:r>
            <a:r>
              <a:rPr spc="200" dirty="0">
                <a:solidFill>
                  <a:srgbClr val="221F1F"/>
                </a:solidFill>
              </a:rPr>
              <a:t>Search	</a:t>
            </a:r>
            <a:r>
              <a:rPr spc="114" dirty="0">
                <a:solidFill>
                  <a:srgbClr val="221F1F"/>
                </a:solidFill>
              </a:rPr>
              <a:t>Results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22400" y="1572742"/>
            <a:ext cx="6454140" cy="626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marR="5080" indent="-233679">
              <a:lnSpc>
                <a:spcPct val="115999"/>
              </a:lnSpc>
              <a:spcBef>
                <a:spcPts val="100"/>
              </a:spcBef>
              <a:buFont typeface="Arial"/>
              <a:buChar char="•"/>
              <a:tabLst>
                <a:tab pos="246379" algn="l"/>
                <a:tab pos="5054600" algn="l"/>
              </a:tabLst>
            </a:pPr>
            <a:r>
              <a:rPr sz="1700" b="1" spc="100" dirty="0">
                <a:latin typeface="Arial"/>
                <a:cs typeface="Arial"/>
              </a:rPr>
              <a:t>Precision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35" dirty="0">
                <a:latin typeface="Arial"/>
                <a:cs typeface="Arial"/>
              </a:rPr>
              <a:t>the </a:t>
            </a:r>
            <a:r>
              <a:rPr sz="1700" spc="40" dirty="0">
                <a:latin typeface="Arial"/>
                <a:cs typeface="Arial"/>
              </a:rPr>
              <a:t>percentage </a:t>
            </a:r>
            <a:r>
              <a:rPr sz="1700" spc="15" dirty="0">
                <a:latin typeface="Arial"/>
                <a:cs typeface="Arial"/>
              </a:rPr>
              <a:t>of </a:t>
            </a:r>
            <a:r>
              <a:rPr sz="1700" spc="40" dirty="0">
                <a:latin typeface="Arial"/>
                <a:cs typeface="Arial"/>
              </a:rPr>
              <a:t>relevant documents </a:t>
            </a:r>
            <a:r>
              <a:rPr sz="1700" spc="25" dirty="0">
                <a:latin typeface="Arial"/>
                <a:cs typeface="Arial"/>
              </a:rPr>
              <a:t>retrieved  compared </a:t>
            </a:r>
            <a:r>
              <a:rPr sz="1700" spc="40" dirty="0">
                <a:latin typeface="Arial"/>
                <a:cs typeface="Arial"/>
              </a:rPr>
              <a:t>to </a:t>
            </a:r>
            <a:r>
              <a:rPr sz="1700" spc="35" dirty="0">
                <a:latin typeface="Arial"/>
                <a:cs typeface="Arial"/>
              </a:rPr>
              <a:t>the </a:t>
            </a:r>
            <a:r>
              <a:rPr sz="1700" spc="25" dirty="0">
                <a:latin typeface="Arial"/>
                <a:cs typeface="Arial"/>
              </a:rPr>
              <a:t>number </a:t>
            </a:r>
            <a:r>
              <a:rPr sz="1700" spc="15" dirty="0">
                <a:latin typeface="Arial"/>
                <a:cs typeface="Arial"/>
              </a:rPr>
              <a:t>of all </a:t>
            </a:r>
            <a:r>
              <a:rPr sz="1700" spc="50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the</a:t>
            </a:r>
            <a:r>
              <a:rPr sz="1700" spc="150" dirty="0">
                <a:latin typeface="Arial"/>
                <a:cs typeface="Arial"/>
              </a:rPr>
              <a:t> </a:t>
            </a:r>
            <a:r>
              <a:rPr sz="1700" spc="40" dirty="0">
                <a:latin typeface="Arial"/>
                <a:cs typeface="Arial"/>
              </a:rPr>
              <a:t>documents	</a:t>
            </a:r>
            <a:r>
              <a:rPr sz="1700" spc="25" dirty="0">
                <a:latin typeface="Arial"/>
                <a:cs typeface="Arial"/>
              </a:rPr>
              <a:t>retrieved.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24505" y="2568321"/>
            <a:ext cx="111696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dirty="0">
                <a:latin typeface="Arial"/>
                <a:cs typeface="Arial"/>
              </a:rPr>
              <a:t>P </a:t>
            </a:r>
            <a:r>
              <a:rPr sz="1500" i="1" spc="60" dirty="0">
                <a:latin typeface="Arial"/>
                <a:cs typeface="Arial"/>
              </a:rPr>
              <a:t>recision</a:t>
            </a:r>
            <a:r>
              <a:rPr sz="1500" i="1" spc="12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=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49623" y="2723388"/>
            <a:ext cx="2367280" cy="0"/>
          </a:xfrm>
          <a:custGeom>
            <a:avLst/>
            <a:gdLst/>
            <a:ahLst/>
            <a:cxnLst/>
            <a:rect l="l" t="t" r="r" b="b"/>
            <a:pathLst>
              <a:path w="2367279">
                <a:moveTo>
                  <a:pt x="0" y="0"/>
                </a:moveTo>
                <a:lnTo>
                  <a:pt x="2366772" y="0"/>
                </a:lnTo>
              </a:path>
            </a:pathLst>
          </a:custGeom>
          <a:ln w="9144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36975" y="2373604"/>
            <a:ext cx="2059939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4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Relevant </a:t>
            </a:r>
            <a:r>
              <a:rPr sz="1400" dirty="0">
                <a:latin typeface="Arial"/>
                <a:cs typeface="Arial"/>
              </a:rPr>
              <a:t>images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returned  All </a:t>
            </a:r>
            <a:r>
              <a:rPr sz="1400" spc="-5" dirty="0">
                <a:latin typeface="Arial"/>
                <a:cs typeface="Arial"/>
              </a:rPr>
              <a:t>retrieved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images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2400" y="3330149"/>
            <a:ext cx="7102475" cy="62611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46379" algn="l"/>
                <a:tab pos="6612255" algn="l"/>
              </a:tabLst>
            </a:pPr>
            <a:r>
              <a:rPr sz="1700" b="1" spc="114" dirty="0">
                <a:latin typeface="Arial"/>
                <a:cs typeface="Arial"/>
              </a:rPr>
              <a:t>Recall </a:t>
            </a:r>
            <a:r>
              <a:rPr sz="1700" spc="-10" dirty="0">
                <a:latin typeface="Arial"/>
                <a:cs typeface="Arial"/>
              </a:rPr>
              <a:t>is </a:t>
            </a:r>
            <a:r>
              <a:rPr sz="1700" spc="35" dirty="0">
                <a:latin typeface="Arial"/>
                <a:cs typeface="Arial"/>
              </a:rPr>
              <a:t>the </a:t>
            </a:r>
            <a:r>
              <a:rPr sz="1700" spc="40" dirty="0">
                <a:latin typeface="Arial"/>
                <a:cs typeface="Arial"/>
              </a:rPr>
              <a:t>percentage </a:t>
            </a:r>
            <a:r>
              <a:rPr sz="1700" spc="15" dirty="0">
                <a:latin typeface="Arial"/>
                <a:cs typeface="Arial"/>
              </a:rPr>
              <a:t>of </a:t>
            </a:r>
            <a:r>
              <a:rPr sz="1700" spc="40" dirty="0">
                <a:latin typeface="Arial"/>
                <a:cs typeface="Arial"/>
              </a:rPr>
              <a:t>relevant documents </a:t>
            </a:r>
            <a:r>
              <a:rPr sz="1700" spc="85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retrieved</a:t>
            </a:r>
            <a:r>
              <a:rPr sz="1700" spc="110" dirty="0">
                <a:latin typeface="Arial"/>
                <a:cs typeface="Arial"/>
              </a:rPr>
              <a:t> </a:t>
            </a:r>
            <a:r>
              <a:rPr sz="1700" spc="45" dirty="0">
                <a:latin typeface="Arial"/>
                <a:cs typeface="Arial"/>
              </a:rPr>
              <a:t>out	</a:t>
            </a:r>
            <a:r>
              <a:rPr sz="1700" spc="15" dirty="0">
                <a:latin typeface="Arial"/>
                <a:cs typeface="Arial"/>
              </a:rPr>
              <a:t>of</a:t>
            </a:r>
            <a:r>
              <a:rPr sz="1700" dirty="0">
                <a:latin typeface="Arial"/>
                <a:cs typeface="Arial"/>
              </a:rPr>
              <a:t> </a:t>
            </a:r>
            <a:r>
              <a:rPr sz="1700" spc="15" dirty="0">
                <a:latin typeface="Arial"/>
                <a:cs typeface="Arial"/>
              </a:rPr>
              <a:t>all</a:t>
            </a:r>
            <a:endParaRPr sz="1700">
              <a:latin typeface="Arial"/>
              <a:cs typeface="Arial"/>
            </a:endParaRPr>
          </a:p>
          <a:p>
            <a:pPr marL="245745">
              <a:lnSpc>
                <a:spcPct val="100000"/>
              </a:lnSpc>
              <a:spcBef>
                <a:spcPts val="325"/>
              </a:spcBef>
            </a:pPr>
            <a:r>
              <a:rPr sz="1700" spc="40" dirty="0">
                <a:latin typeface="Arial"/>
                <a:cs typeface="Arial"/>
              </a:rPr>
              <a:t>relevant</a:t>
            </a:r>
            <a:r>
              <a:rPr sz="1700" spc="509" dirty="0">
                <a:latin typeface="Arial"/>
                <a:cs typeface="Arial"/>
              </a:rPr>
              <a:t> </a:t>
            </a:r>
            <a:r>
              <a:rPr sz="1700" spc="40" dirty="0">
                <a:latin typeface="Arial"/>
                <a:cs typeface="Arial"/>
              </a:rPr>
              <a:t>documents.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33548" y="4294123"/>
            <a:ext cx="80645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spc="35" dirty="0">
                <a:latin typeface="Arial"/>
                <a:cs typeface="Arial"/>
              </a:rPr>
              <a:t>Recall</a:t>
            </a:r>
            <a:r>
              <a:rPr sz="1500" i="1" spc="3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=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38371" y="4448556"/>
            <a:ext cx="2368550" cy="0"/>
          </a:xfrm>
          <a:custGeom>
            <a:avLst/>
            <a:gdLst/>
            <a:ahLst/>
            <a:cxnLst/>
            <a:rect l="l" t="t" r="r" b="b"/>
            <a:pathLst>
              <a:path w="2368550">
                <a:moveTo>
                  <a:pt x="0" y="0"/>
                </a:moveTo>
                <a:lnTo>
                  <a:pt x="2368296" y="0"/>
                </a:lnTo>
              </a:path>
            </a:pathLst>
          </a:custGeom>
          <a:ln w="9143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725671" y="4093819"/>
            <a:ext cx="2059939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4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Relevant </a:t>
            </a:r>
            <a:r>
              <a:rPr sz="1400" dirty="0">
                <a:latin typeface="Arial"/>
                <a:cs typeface="Arial"/>
              </a:rPr>
              <a:t>images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returned  </a:t>
            </a:r>
            <a:r>
              <a:rPr sz="1400" spc="-5" dirty="0">
                <a:latin typeface="Arial"/>
                <a:cs typeface="Arial"/>
              </a:rPr>
              <a:t>All relevant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images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24</a:t>
            </a:fld>
            <a:endParaRPr dirty="0"/>
          </a:p>
        </p:txBody>
      </p:sp>
      <p:sp>
        <p:nvSpPr>
          <p:cNvPr id="13" name="object 13"/>
          <p:cNvSpPr txBox="1"/>
          <p:nvPr/>
        </p:nvSpPr>
        <p:spPr>
          <a:xfrm>
            <a:off x="1022400" y="5056434"/>
            <a:ext cx="7312025" cy="926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5745" marR="5080" indent="-233679" algn="just">
              <a:lnSpc>
                <a:spcPct val="115900"/>
              </a:lnSpc>
              <a:spcBef>
                <a:spcPts val="95"/>
              </a:spcBef>
              <a:buChar char="•"/>
              <a:tabLst>
                <a:tab pos="246379" algn="l"/>
              </a:tabLst>
            </a:pPr>
            <a:r>
              <a:rPr sz="1700" spc="75" dirty="0">
                <a:latin typeface="Arial"/>
                <a:cs typeface="Arial"/>
              </a:rPr>
              <a:t>These </a:t>
            </a:r>
            <a:r>
              <a:rPr sz="1700" spc="15" dirty="0">
                <a:latin typeface="Arial"/>
                <a:cs typeface="Arial"/>
              </a:rPr>
              <a:t>measures </a:t>
            </a:r>
            <a:r>
              <a:rPr sz="1700" spc="10" dirty="0">
                <a:latin typeface="Arial"/>
                <a:cs typeface="Arial"/>
              </a:rPr>
              <a:t>are </a:t>
            </a:r>
            <a:r>
              <a:rPr sz="1700" spc="30" dirty="0">
                <a:latin typeface="Arial"/>
                <a:cs typeface="Arial"/>
              </a:rPr>
              <a:t>affected </a:t>
            </a:r>
            <a:r>
              <a:rPr sz="1700" spc="5" dirty="0">
                <a:latin typeface="Arial"/>
                <a:cs typeface="Arial"/>
              </a:rPr>
              <a:t>by </a:t>
            </a:r>
            <a:r>
              <a:rPr sz="1700" spc="45" dirty="0">
                <a:latin typeface="Arial"/>
                <a:cs typeface="Arial"/>
              </a:rPr>
              <a:t>the </a:t>
            </a:r>
            <a:r>
              <a:rPr sz="1700" spc="40" dirty="0">
                <a:latin typeface="Arial"/>
                <a:cs typeface="Arial"/>
              </a:rPr>
              <a:t>database </a:t>
            </a:r>
            <a:r>
              <a:rPr sz="1700" spc="-20" dirty="0">
                <a:latin typeface="Arial"/>
                <a:cs typeface="Arial"/>
              </a:rPr>
              <a:t>size </a:t>
            </a:r>
            <a:r>
              <a:rPr sz="1700" spc="25" dirty="0">
                <a:latin typeface="Arial"/>
                <a:cs typeface="Arial"/>
              </a:rPr>
              <a:t>and </a:t>
            </a:r>
            <a:r>
              <a:rPr sz="1700" spc="40" dirty="0">
                <a:latin typeface="Arial"/>
                <a:cs typeface="Arial"/>
              </a:rPr>
              <a:t>the </a:t>
            </a:r>
            <a:r>
              <a:rPr sz="1700" spc="55" dirty="0">
                <a:latin typeface="Arial"/>
                <a:cs typeface="Arial"/>
              </a:rPr>
              <a:t>amount  </a:t>
            </a:r>
            <a:r>
              <a:rPr sz="1700" spc="20" dirty="0">
                <a:latin typeface="Arial"/>
                <a:cs typeface="Arial"/>
              </a:rPr>
              <a:t>of </a:t>
            </a:r>
            <a:r>
              <a:rPr sz="1700" spc="5" dirty="0">
                <a:latin typeface="Arial"/>
                <a:cs typeface="Arial"/>
              </a:rPr>
              <a:t>similar </a:t>
            </a:r>
            <a:r>
              <a:rPr sz="1700" spc="30" dirty="0">
                <a:latin typeface="Arial"/>
                <a:cs typeface="Arial"/>
              </a:rPr>
              <a:t>information </a:t>
            </a:r>
            <a:r>
              <a:rPr sz="1700" dirty="0">
                <a:latin typeface="Arial"/>
                <a:cs typeface="Arial"/>
              </a:rPr>
              <a:t>in </a:t>
            </a:r>
            <a:r>
              <a:rPr sz="1700" spc="40" dirty="0">
                <a:latin typeface="Arial"/>
                <a:cs typeface="Arial"/>
              </a:rPr>
              <a:t>the database, </a:t>
            </a:r>
            <a:r>
              <a:rPr sz="1700" spc="25" dirty="0">
                <a:latin typeface="Arial"/>
                <a:cs typeface="Arial"/>
              </a:rPr>
              <a:t>and </a:t>
            </a:r>
            <a:r>
              <a:rPr sz="1700" spc="10" dirty="0">
                <a:latin typeface="Arial"/>
                <a:cs typeface="Arial"/>
              </a:rPr>
              <a:t>as </a:t>
            </a:r>
            <a:r>
              <a:rPr sz="1700" spc="5" dirty="0">
                <a:latin typeface="Arial"/>
                <a:cs typeface="Arial"/>
              </a:rPr>
              <a:t>well </a:t>
            </a:r>
            <a:r>
              <a:rPr sz="1700" spc="50" dirty="0">
                <a:latin typeface="Arial"/>
                <a:cs typeface="Arial"/>
              </a:rPr>
              <a:t>they </a:t>
            </a:r>
            <a:r>
              <a:rPr sz="1700" spc="10" dirty="0">
                <a:latin typeface="Arial"/>
                <a:cs typeface="Arial"/>
              </a:rPr>
              <a:t>do </a:t>
            </a:r>
            <a:r>
              <a:rPr sz="1700" spc="70" dirty="0">
                <a:latin typeface="Arial"/>
                <a:cs typeface="Arial"/>
              </a:rPr>
              <a:t>not  </a:t>
            </a:r>
            <a:r>
              <a:rPr sz="1700" spc="15" dirty="0">
                <a:latin typeface="Arial"/>
                <a:cs typeface="Arial"/>
              </a:rPr>
              <a:t>consider </a:t>
            </a:r>
            <a:r>
              <a:rPr sz="1700" spc="5" dirty="0">
                <a:latin typeface="Arial"/>
                <a:cs typeface="Arial"/>
              </a:rPr>
              <a:t>fuzzy </a:t>
            </a:r>
            <a:r>
              <a:rPr sz="1700" spc="45" dirty="0">
                <a:latin typeface="Arial"/>
                <a:cs typeface="Arial"/>
              </a:rPr>
              <a:t>matching </a:t>
            </a:r>
            <a:r>
              <a:rPr sz="1700" dirty="0">
                <a:latin typeface="Arial"/>
                <a:cs typeface="Arial"/>
              </a:rPr>
              <a:t>or </a:t>
            </a:r>
            <a:r>
              <a:rPr sz="1700" spc="15" dirty="0">
                <a:latin typeface="Arial"/>
                <a:cs typeface="Arial"/>
              </a:rPr>
              <a:t>search result</a:t>
            </a:r>
            <a:r>
              <a:rPr sz="1700" spc="-190" dirty="0">
                <a:latin typeface="Arial"/>
                <a:cs typeface="Arial"/>
              </a:rPr>
              <a:t> </a:t>
            </a:r>
            <a:r>
              <a:rPr sz="1700" spc="10" dirty="0">
                <a:latin typeface="Arial"/>
                <a:cs typeface="Arial"/>
              </a:rPr>
              <a:t>ordering.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76145" y="827023"/>
            <a:ext cx="52235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4045" algn="l"/>
                <a:tab pos="3067050" algn="l"/>
              </a:tabLst>
            </a:pPr>
            <a:r>
              <a:rPr sz="2100" b="1" spc="170" dirty="0">
                <a:solidFill>
                  <a:srgbClr val="221F1F"/>
                </a:solidFill>
                <a:latin typeface="Arial"/>
                <a:cs typeface="Arial"/>
              </a:rPr>
              <a:t>Quantifying	</a:t>
            </a:r>
            <a:r>
              <a:rPr sz="2100" b="1" spc="200" dirty="0">
                <a:solidFill>
                  <a:srgbClr val="221F1F"/>
                </a:solidFill>
                <a:latin typeface="Arial"/>
                <a:cs typeface="Arial"/>
              </a:rPr>
              <a:t>Search	</a:t>
            </a:r>
            <a:r>
              <a:rPr sz="2100" b="1" spc="114" dirty="0">
                <a:solidFill>
                  <a:srgbClr val="221F1F"/>
                </a:solidFill>
                <a:latin typeface="Arial"/>
                <a:cs typeface="Arial"/>
              </a:rPr>
              <a:t>Results</a:t>
            </a:r>
            <a:r>
              <a:rPr sz="2100" b="1" spc="24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100" b="1" spc="110" dirty="0">
                <a:solidFill>
                  <a:srgbClr val="221F1F"/>
                </a:solidFill>
                <a:latin typeface="Arial"/>
                <a:cs typeface="Arial"/>
              </a:rPr>
              <a:t>(</a:t>
            </a:r>
            <a:r>
              <a:rPr sz="1700" b="1" spc="110" dirty="0">
                <a:solidFill>
                  <a:srgbClr val="221F1F"/>
                </a:solidFill>
                <a:latin typeface="Arial"/>
                <a:cs typeface="Arial"/>
              </a:rPr>
              <a:t>Cont’d)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4138" y="2066671"/>
            <a:ext cx="4210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Arial"/>
                <a:cs typeface="Arial"/>
              </a:rPr>
              <a:t>Alternatively, </a:t>
            </a:r>
            <a:r>
              <a:rPr sz="1800" spc="-5" dirty="0">
                <a:latin typeface="Arial"/>
                <a:cs typeface="Arial"/>
              </a:rPr>
              <a:t>they </a:t>
            </a:r>
            <a:r>
              <a:rPr sz="1800" dirty="0">
                <a:latin typeface="Arial"/>
                <a:cs typeface="Arial"/>
              </a:rPr>
              <a:t>may </a:t>
            </a:r>
            <a:r>
              <a:rPr sz="1800" spc="-5" dirty="0">
                <a:latin typeface="Arial"/>
                <a:cs typeface="Arial"/>
              </a:rPr>
              <a:t>also be </a:t>
            </a:r>
            <a:r>
              <a:rPr sz="1800" spc="-10" dirty="0">
                <a:latin typeface="Arial"/>
                <a:cs typeface="Arial"/>
              </a:rPr>
              <a:t>written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as: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4138" y="4810505"/>
            <a:ext cx="770763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Arial"/>
                <a:cs typeface="Arial"/>
              </a:rPr>
              <a:t>where </a:t>
            </a:r>
            <a:r>
              <a:rPr sz="1800" spc="5" dirty="0">
                <a:latin typeface="Arial"/>
                <a:cs typeface="Arial"/>
              </a:rPr>
              <a:t>TP </a:t>
            </a:r>
            <a:r>
              <a:rPr sz="1800" spc="-15" dirty="0">
                <a:latin typeface="Arial"/>
                <a:cs typeface="Arial"/>
              </a:rPr>
              <a:t>(True </a:t>
            </a:r>
            <a:r>
              <a:rPr sz="1800" spc="-5" dirty="0">
                <a:latin typeface="Arial"/>
                <a:cs typeface="Arial"/>
              </a:rPr>
              <a:t>Positives) is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number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relevant images returned, </a:t>
            </a:r>
            <a:r>
              <a:rPr sz="1800" dirty="0">
                <a:latin typeface="Arial"/>
                <a:cs typeface="Arial"/>
              </a:rPr>
              <a:t>FP  </a:t>
            </a:r>
            <a:r>
              <a:rPr sz="1800" spc="-5" dirty="0">
                <a:latin typeface="Arial"/>
                <a:cs typeface="Arial"/>
              </a:rPr>
              <a:t>(False Positives) is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number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irrelevant images returned, and </a:t>
            </a:r>
            <a:r>
              <a:rPr sz="1800" dirty="0">
                <a:latin typeface="Arial"/>
                <a:cs typeface="Arial"/>
              </a:rPr>
              <a:t>FN </a:t>
            </a:r>
            <a:r>
              <a:rPr sz="1800" spc="-5" dirty="0">
                <a:latin typeface="Arial"/>
                <a:cs typeface="Arial"/>
              </a:rPr>
              <a:t>(False  Negatives) is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number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relevant images not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returned.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1600" y="2971800"/>
            <a:ext cx="5029200" cy="11247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25</a:t>
            </a:fld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5638800" y="3657600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72200" y="36576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26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6044" y="1055623"/>
            <a:ext cx="3919854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3925" algn="l"/>
                <a:tab pos="2426335" algn="l"/>
                <a:tab pos="2921635" algn="l"/>
              </a:tabLst>
            </a:pPr>
            <a:r>
              <a:rPr spc="-5" smtClean="0">
                <a:solidFill>
                  <a:srgbClr val="221F1F"/>
                </a:solidFill>
              </a:rPr>
              <a:t>	</a:t>
            </a:r>
            <a:r>
              <a:rPr spc="160" smtClean="0">
                <a:solidFill>
                  <a:srgbClr val="221F1F"/>
                </a:solidFill>
              </a:rPr>
              <a:t>Querying</a:t>
            </a:r>
            <a:r>
              <a:rPr spc="160" dirty="0">
                <a:solidFill>
                  <a:srgbClr val="221F1F"/>
                </a:solidFill>
              </a:rPr>
              <a:t>	</a:t>
            </a:r>
            <a:r>
              <a:rPr spc="90" dirty="0">
                <a:solidFill>
                  <a:srgbClr val="221F1F"/>
                </a:solidFill>
              </a:rPr>
              <a:t>on	</a:t>
            </a:r>
            <a:r>
              <a:rPr dirty="0">
                <a:solidFill>
                  <a:srgbClr val="221F1F"/>
                </a:solidFill>
              </a:rPr>
              <a:t>V</a:t>
            </a:r>
            <a:r>
              <a:rPr spc="-165" dirty="0">
                <a:solidFill>
                  <a:srgbClr val="221F1F"/>
                </a:solidFill>
              </a:rPr>
              <a:t> </a:t>
            </a:r>
            <a:r>
              <a:rPr spc="70" dirty="0">
                <a:solidFill>
                  <a:srgbClr val="221F1F"/>
                </a:solidFill>
              </a:rPr>
              <a:t>ideos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724" y="1768340"/>
            <a:ext cx="6727825" cy="67754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246379" algn="l"/>
              </a:tabLst>
            </a:pPr>
            <a:r>
              <a:rPr sz="1800" b="1" spc="130" dirty="0">
                <a:latin typeface="Arial"/>
                <a:cs typeface="Arial"/>
              </a:rPr>
              <a:t>Video </a:t>
            </a:r>
            <a:r>
              <a:rPr sz="1800" b="1" spc="90" dirty="0">
                <a:latin typeface="Arial"/>
                <a:cs typeface="Arial"/>
              </a:rPr>
              <a:t>indexing </a:t>
            </a:r>
            <a:r>
              <a:rPr sz="1800" spc="40" dirty="0">
                <a:latin typeface="Arial"/>
                <a:cs typeface="Arial"/>
              </a:rPr>
              <a:t>can </a:t>
            </a:r>
            <a:r>
              <a:rPr sz="1800" spc="20" dirty="0">
                <a:latin typeface="Arial"/>
                <a:cs typeface="Arial"/>
              </a:rPr>
              <a:t>make </a:t>
            </a:r>
            <a:r>
              <a:rPr sz="1800" spc="-5" dirty="0">
                <a:latin typeface="Arial"/>
                <a:cs typeface="Arial"/>
              </a:rPr>
              <a:t>use</a:t>
            </a:r>
            <a:r>
              <a:rPr sz="1800" spc="39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of </a:t>
            </a:r>
            <a:r>
              <a:rPr sz="1800" i="1" spc="60" dirty="0">
                <a:latin typeface="Arial"/>
                <a:cs typeface="Arial"/>
              </a:rPr>
              <a:t>motion </a:t>
            </a:r>
            <a:r>
              <a:rPr sz="1800" spc="5" dirty="0">
                <a:latin typeface="Arial"/>
                <a:cs typeface="Arial"/>
              </a:rPr>
              <a:t>as </a:t>
            </a:r>
            <a:r>
              <a:rPr sz="1800" spc="35" dirty="0">
                <a:latin typeface="Arial"/>
                <a:cs typeface="Arial"/>
              </a:rPr>
              <a:t>the </a:t>
            </a:r>
            <a:r>
              <a:rPr sz="1800" spc="10" dirty="0">
                <a:latin typeface="Arial"/>
                <a:cs typeface="Arial"/>
              </a:rPr>
              <a:t>salient </a:t>
            </a:r>
            <a:r>
              <a:rPr sz="1800" spc="45" dirty="0">
                <a:latin typeface="Arial"/>
                <a:cs typeface="Arial"/>
              </a:rPr>
              <a:t>fea-</a:t>
            </a:r>
            <a:endParaRPr sz="1800">
              <a:latin typeface="Arial"/>
              <a:cs typeface="Arial"/>
            </a:endParaRPr>
          </a:p>
          <a:p>
            <a:pPr marL="245745">
              <a:lnSpc>
                <a:spcPct val="100000"/>
              </a:lnSpc>
              <a:spcBef>
                <a:spcPts val="405"/>
              </a:spcBef>
            </a:pPr>
            <a:r>
              <a:rPr sz="1800" spc="10" dirty="0">
                <a:latin typeface="Arial"/>
                <a:cs typeface="Arial"/>
              </a:rPr>
              <a:t>of </a:t>
            </a:r>
            <a:r>
              <a:rPr sz="1800" spc="35" dirty="0">
                <a:latin typeface="Arial"/>
                <a:cs typeface="Arial"/>
              </a:rPr>
              <a:t>temporally </a:t>
            </a:r>
            <a:r>
              <a:rPr sz="1800" spc="20" dirty="0">
                <a:latin typeface="Arial"/>
                <a:cs typeface="Arial"/>
              </a:rPr>
              <a:t>changing </a:t>
            </a:r>
            <a:r>
              <a:rPr sz="1800" spc="10" dirty="0">
                <a:latin typeface="Arial"/>
                <a:cs typeface="Arial"/>
              </a:rPr>
              <a:t>images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15" dirty="0">
                <a:latin typeface="Arial"/>
                <a:cs typeface="Arial"/>
              </a:rPr>
              <a:t>various types </a:t>
            </a:r>
            <a:r>
              <a:rPr sz="1800" spc="10" dirty="0">
                <a:latin typeface="Arial"/>
                <a:cs typeface="Arial"/>
              </a:rPr>
              <a:t>of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query.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24419" y="1819783"/>
            <a:ext cx="4419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60" dirty="0">
                <a:latin typeface="Arial"/>
                <a:cs typeface="Arial"/>
              </a:rPr>
              <a:t>t</a:t>
            </a:r>
            <a:r>
              <a:rPr sz="1800" spc="45" dirty="0">
                <a:latin typeface="Arial"/>
                <a:cs typeface="Arial"/>
              </a:rPr>
              <a:t>u</a:t>
            </a:r>
            <a:r>
              <a:rPr sz="1800" spc="55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724" y="2784728"/>
            <a:ext cx="7475220" cy="1908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6379" algn="l"/>
              </a:tabLst>
            </a:pPr>
            <a:r>
              <a:rPr sz="1800" i="1" spc="15" dirty="0">
                <a:latin typeface="Arial"/>
                <a:cs typeface="Arial"/>
              </a:rPr>
              <a:t>Inverse </a:t>
            </a:r>
            <a:r>
              <a:rPr sz="1800" i="1" spc="55" dirty="0">
                <a:latin typeface="Arial"/>
                <a:cs typeface="Arial"/>
              </a:rPr>
              <a:t>Hollywood</a:t>
            </a:r>
            <a:r>
              <a:rPr sz="1800" spc="55" dirty="0">
                <a:latin typeface="Arial"/>
                <a:cs typeface="Arial"/>
              </a:rPr>
              <a:t>: </a:t>
            </a:r>
            <a:r>
              <a:rPr sz="1800" spc="40" dirty="0">
                <a:latin typeface="Arial"/>
                <a:cs typeface="Arial"/>
              </a:rPr>
              <a:t>can </a:t>
            </a:r>
            <a:r>
              <a:rPr sz="1800" spc="-5" dirty="0">
                <a:latin typeface="Arial"/>
                <a:cs typeface="Arial"/>
              </a:rPr>
              <a:t>we </a:t>
            </a:r>
            <a:r>
              <a:rPr sz="1800" spc="20" dirty="0">
                <a:latin typeface="Arial"/>
                <a:cs typeface="Arial"/>
              </a:rPr>
              <a:t>recover </a:t>
            </a:r>
            <a:r>
              <a:rPr sz="1800" spc="40" dirty="0">
                <a:latin typeface="Arial"/>
                <a:cs typeface="Arial"/>
              </a:rPr>
              <a:t>thevideo </a:t>
            </a:r>
            <a:r>
              <a:rPr sz="1800" spc="20" dirty="0">
                <a:latin typeface="Arial"/>
                <a:cs typeface="Arial"/>
              </a:rPr>
              <a:t>director’s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114" dirty="0">
                <a:latin typeface="Arial"/>
                <a:cs typeface="Arial"/>
              </a:rPr>
              <a:t>“flowchart”?</a:t>
            </a:r>
            <a:endParaRPr sz="1800">
              <a:latin typeface="Arial"/>
              <a:cs typeface="Arial"/>
            </a:endParaRPr>
          </a:p>
          <a:p>
            <a:pPr marL="585470" marR="386080" lvl="1" indent="-242570" algn="just">
              <a:lnSpc>
                <a:spcPct val="78600"/>
              </a:lnSpc>
              <a:spcBef>
                <a:spcPts val="2010"/>
              </a:spcBef>
              <a:buChar char="–"/>
              <a:tabLst>
                <a:tab pos="586105" algn="l"/>
              </a:tabLst>
            </a:pPr>
            <a:r>
              <a:rPr sz="1800" spc="10" dirty="0">
                <a:latin typeface="Arial"/>
                <a:cs typeface="Arial"/>
              </a:rPr>
              <a:t>Dividing </a:t>
            </a:r>
            <a:r>
              <a:rPr sz="1800" spc="15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video </a:t>
            </a:r>
            <a:r>
              <a:rPr sz="1800" spc="10" dirty="0">
                <a:latin typeface="Arial"/>
                <a:cs typeface="Arial"/>
              </a:rPr>
              <a:t>into </a:t>
            </a:r>
            <a:r>
              <a:rPr sz="1800" i="1" spc="25" dirty="0">
                <a:latin typeface="Arial"/>
                <a:cs typeface="Arial"/>
              </a:rPr>
              <a:t>shots</a:t>
            </a:r>
            <a:r>
              <a:rPr sz="1800" spc="25" dirty="0">
                <a:latin typeface="Arial"/>
                <a:cs typeface="Arial"/>
              </a:rPr>
              <a:t>, </a:t>
            </a:r>
            <a:r>
              <a:rPr sz="1800" spc="5" dirty="0">
                <a:latin typeface="Arial"/>
                <a:cs typeface="Arial"/>
              </a:rPr>
              <a:t>where </a:t>
            </a:r>
            <a:r>
              <a:rPr sz="1800" spc="10" dirty="0">
                <a:latin typeface="Arial"/>
                <a:cs typeface="Arial"/>
              </a:rPr>
              <a:t>each shot </a:t>
            </a:r>
            <a:r>
              <a:rPr sz="1800" spc="-5" dirty="0">
                <a:latin typeface="Arial"/>
                <a:cs typeface="Arial"/>
              </a:rPr>
              <a:t>consists roughly 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1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video </a:t>
            </a:r>
            <a:r>
              <a:rPr sz="1800" spc="15" dirty="0">
                <a:latin typeface="Arial"/>
                <a:cs typeface="Arial"/>
              </a:rPr>
              <a:t>frames </a:t>
            </a:r>
            <a:r>
              <a:rPr sz="1800" spc="5" dirty="0">
                <a:latin typeface="Arial"/>
                <a:cs typeface="Arial"/>
              </a:rPr>
              <a:t>between </a:t>
            </a:r>
            <a:r>
              <a:rPr sz="1800" spc="1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on </a:t>
            </a:r>
            <a:r>
              <a:rPr sz="1800" spc="5" dirty="0">
                <a:latin typeface="Arial"/>
                <a:cs typeface="Arial"/>
              </a:rPr>
              <a:t>and </a:t>
            </a:r>
            <a:r>
              <a:rPr sz="1800" spc="-15" dirty="0">
                <a:latin typeface="Arial"/>
                <a:cs typeface="Arial"/>
              </a:rPr>
              <a:t>off </a:t>
            </a:r>
            <a:r>
              <a:rPr sz="1800" spc="5" dirty="0">
                <a:latin typeface="Arial"/>
                <a:cs typeface="Arial"/>
              </a:rPr>
              <a:t>clicks of </a:t>
            </a:r>
            <a:r>
              <a:rPr sz="1800" spc="15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record  </a:t>
            </a:r>
            <a:r>
              <a:rPr sz="1800" spc="25" dirty="0">
                <a:latin typeface="Arial"/>
                <a:cs typeface="Arial"/>
              </a:rPr>
              <a:t>button.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Char char="–"/>
            </a:pPr>
            <a:endParaRPr sz="1850">
              <a:latin typeface="Arial"/>
              <a:cs typeface="Arial"/>
            </a:endParaRPr>
          </a:p>
          <a:p>
            <a:pPr marL="585470" marR="643255" lvl="1" indent="-242570">
              <a:lnSpc>
                <a:spcPct val="78300"/>
              </a:lnSpc>
              <a:buChar char="–"/>
              <a:tabLst>
                <a:tab pos="586105" algn="l"/>
                <a:tab pos="1265555" algn="l"/>
                <a:tab pos="5316855" algn="l"/>
              </a:tabLst>
            </a:pPr>
            <a:r>
              <a:rPr sz="1800" spc="35" dirty="0">
                <a:latin typeface="Arial"/>
                <a:cs typeface="Arial"/>
              </a:rPr>
              <a:t>Detection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10" dirty="0">
                <a:latin typeface="Arial"/>
                <a:cs typeface="Arial"/>
              </a:rPr>
              <a:t>shot </a:t>
            </a:r>
            <a:r>
              <a:rPr sz="1800" spc="-5" dirty="0">
                <a:latin typeface="Arial"/>
                <a:cs typeface="Arial"/>
              </a:rPr>
              <a:t>boundaries </a:t>
            </a:r>
            <a:r>
              <a:rPr sz="1800" spc="-25" dirty="0">
                <a:latin typeface="Arial"/>
                <a:cs typeface="Arial"/>
              </a:rPr>
              <a:t>is </a:t>
            </a:r>
            <a:r>
              <a:rPr sz="1800" spc="-5" dirty="0">
                <a:latin typeface="Arial"/>
                <a:cs typeface="Arial"/>
              </a:rPr>
              <a:t>usually </a:t>
            </a:r>
            <a:r>
              <a:rPr sz="1800" spc="15" dirty="0">
                <a:latin typeface="Arial"/>
                <a:cs typeface="Arial"/>
              </a:rPr>
              <a:t>not </a:t>
            </a:r>
            <a:r>
              <a:rPr sz="1800" spc="-20" dirty="0">
                <a:latin typeface="Arial"/>
                <a:cs typeface="Arial"/>
              </a:rPr>
              <a:t>simple </a:t>
            </a:r>
            <a:r>
              <a:rPr sz="1800" spc="-5" dirty="0">
                <a:latin typeface="Arial"/>
                <a:cs typeface="Arial"/>
              </a:rPr>
              <a:t>as </a:t>
            </a:r>
            <a:r>
              <a:rPr sz="1800" spc="15" dirty="0">
                <a:latin typeface="Arial"/>
                <a:cs typeface="Arial"/>
              </a:rPr>
              <a:t>fade-in,  </a:t>
            </a:r>
            <a:r>
              <a:rPr sz="1800" spc="20" dirty="0">
                <a:latin typeface="Arial"/>
                <a:cs typeface="Arial"/>
              </a:rPr>
              <a:t>fade-	</a:t>
            </a:r>
            <a:r>
              <a:rPr sz="1800" spc="30" dirty="0">
                <a:latin typeface="Arial"/>
                <a:cs typeface="Arial"/>
              </a:rPr>
              <a:t>out, </a:t>
            </a:r>
            <a:r>
              <a:rPr sz="1800" spc="-5" dirty="0">
                <a:latin typeface="Arial"/>
                <a:cs typeface="Arial"/>
              </a:rPr>
              <a:t>dissolve, </a:t>
            </a:r>
            <a:r>
              <a:rPr sz="1800" spc="10" dirty="0">
                <a:latin typeface="Arial"/>
                <a:cs typeface="Arial"/>
              </a:rPr>
              <a:t>wipe, </a:t>
            </a:r>
            <a:r>
              <a:rPr sz="1800" spc="40" dirty="0">
                <a:latin typeface="Arial"/>
                <a:cs typeface="Arial"/>
              </a:rPr>
              <a:t>etc. </a:t>
            </a:r>
            <a:r>
              <a:rPr sz="1800" spc="15" dirty="0">
                <a:latin typeface="Arial"/>
                <a:cs typeface="Arial"/>
              </a:rPr>
              <a:t>may</a:t>
            </a:r>
            <a:r>
              <a:rPr sz="1800" spc="305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often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be	involved.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27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626465" y="1750847"/>
            <a:ext cx="7900034" cy="3129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marR="172720" indent="-233679">
              <a:lnSpc>
                <a:spcPct val="119100"/>
              </a:lnSpc>
              <a:spcBef>
                <a:spcPts val="100"/>
              </a:spcBef>
              <a:buChar char="•"/>
              <a:tabLst>
                <a:tab pos="246379" algn="l"/>
                <a:tab pos="2486025" algn="l"/>
              </a:tabLst>
            </a:pPr>
            <a:r>
              <a:rPr sz="2200" spc="20" dirty="0">
                <a:latin typeface="Arial"/>
                <a:cs typeface="Arial"/>
              </a:rPr>
              <a:t>In </a:t>
            </a:r>
            <a:r>
              <a:rPr sz="2200" spc="5" dirty="0">
                <a:latin typeface="Arial"/>
                <a:cs typeface="Arial"/>
              </a:rPr>
              <a:t>dealing </a:t>
            </a:r>
            <a:r>
              <a:rPr sz="2200" spc="45" dirty="0">
                <a:latin typeface="Arial"/>
                <a:cs typeface="Arial"/>
              </a:rPr>
              <a:t>with </a:t>
            </a:r>
            <a:r>
              <a:rPr sz="2200" spc="25" dirty="0">
                <a:latin typeface="Arial"/>
                <a:cs typeface="Arial"/>
              </a:rPr>
              <a:t>digital video, </a:t>
            </a:r>
            <a:r>
              <a:rPr sz="2200" spc="30" dirty="0">
                <a:latin typeface="Arial"/>
                <a:cs typeface="Arial"/>
              </a:rPr>
              <a:t>it </a:t>
            </a:r>
            <a:r>
              <a:rPr sz="2200" spc="-15" dirty="0">
                <a:latin typeface="Arial"/>
                <a:cs typeface="Arial"/>
              </a:rPr>
              <a:t>is </a:t>
            </a:r>
            <a:r>
              <a:rPr sz="2200" spc="5" dirty="0">
                <a:latin typeface="Arial"/>
                <a:cs typeface="Arial"/>
              </a:rPr>
              <a:t>desirable </a:t>
            </a:r>
            <a:r>
              <a:rPr sz="2200" spc="35" dirty="0">
                <a:latin typeface="Arial"/>
                <a:cs typeface="Arial"/>
              </a:rPr>
              <a:t>to </a:t>
            </a:r>
            <a:r>
              <a:rPr sz="2200" spc="20" dirty="0">
                <a:latin typeface="Arial"/>
                <a:cs typeface="Arial"/>
              </a:rPr>
              <a:t>avoid </a:t>
            </a:r>
            <a:r>
              <a:rPr sz="2200" spc="55" dirty="0">
                <a:latin typeface="Arial"/>
                <a:cs typeface="Arial"/>
              </a:rPr>
              <a:t>uncom-  </a:t>
            </a:r>
            <a:r>
              <a:rPr sz="2200" spc="-15" dirty="0">
                <a:latin typeface="Arial"/>
                <a:cs typeface="Arial"/>
              </a:rPr>
              <a:t>pressing </a:t>
            </a:r>
            <a:r>
              <a:rPr sz="2200" spc="-5" dirty="0">
                <a:latin typeface="Arial"/>
                <a:cs typeface="Arial"/>
              </a:rPr>
              <a:t>M P</a:t>
            </a:r>
            <a:r>
              <a:rPr sz="2200" spc="-5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spc="-2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G	</a:t>
            </a:r>
            <a:r>
              <a:rPr sz="2200" spc="5" dirty="0">
                <a:latin typeface="Arial"/>
                <a:cs typeface="Arial"/>
              </a:rPr>
              <a:t>files.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585470" marR="5715" lvl="1" indent="-242570" algn="just">
              <a:lnSpc>
                <a:spcPct val="96200"/>
              </a:lnSpc>
              <a:buChar char="–"/>
              <a:tabLst>
                <a:tab pos="586105" algn="l"/>
              </a:tabLst>
            </a:pP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simple </a:t>
            </a:r>
            <a:r>
              <a:rPr sz="1800" spc="5" dirty="0">
                <a:latin typeface="Arial"/>
                <a:cs typeface="Arial"/>
              </a:rPr>
              <a:t>approach </a:t>
            </a:r>
            <a:r>
              <a:rPr sz="1800" spc="35" dirty="0">
                <a:latin typeface="Arial"/>
                <a:cs typeface="Arial"/>
              </a:rPr>
              <a:t>to </a:t>
            </a:r>
            <a:r>
              <a:rPr sz="1800" dirty="0">
                <a:latin typeface="Arial"/>
                <a:cs typeface="Arial"/>
              </a:rPr>
              <a:t>this idea </a:t>
            </a:r>
            <a:r>
              <a:rPr sz="1800" spc="-25" dirty="0">
                <a:latin typeface="Arial"/>
                <a:cs typeface="Arial"/>
              </a:rPr>
              <a:t>is </a:t>
            </a:r>
            <a:r>
              <a:rPr sz="1800" spc="3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uncompress </a:t>
            </a:r>
            <a:r>
              <a:rPr sz="1800" dirty="0">
                <a:latin typeface="Arial"/>
                <a:cs typeface="Arial"/>
              </a:rPr>
              <a:t>only </a:t>
            </a:r>
            <a:r>
              <a:rPr sz="1800" spc="-5" dirty="0">
                <a:latin typeface="Arial"/>
                <a:cs typeface="Arial"/>
              </a:rPr>
              <a:t>enough </a:t>
            </a:r>
            <a:r>
              <a:rPr sz="1800" spc="35" dirty="0">
                <a:latin typeface="Arial"/>
                <a:cs typeface="Arial"/>
              </a:rPr>
              <a:t>to </a:t>
            </a:r>
            <a:r>
              <a:rPr sz="1800" spc="25" dirty="0">
                <a:latin typeface="Arial"/>
                <a:cs typeface="Arial"/>
              </a:rPr>
              <a:t>re-  </a:t>
            </a:r>
            <a:r>
              <a:rPr sz="1800" spc="15" dirty="0">
                <a:latin typeface="Arial"/>
                <a:cs typeface="Arial"/>
              </a:rPr>
              <a:t>cover </a:t>
            </a:r>
            <a:r>
              <a:rPr sz="1800" spc="10" dirty="0">
                <a:latin typeface="Arial"/>
                <a:cs typeface="Arial"/>
              </a:rPr>
              <a:t>just </a:t>
            </a:r>
            <a:r>
              <a:rPr sz="1800" spc="15" dirty="0">
                <a:latin typeface="Arial"/>
                <a:cs typeface="Arial"/>
              </a:rPr>
              <a:t>the </a:t>
            </a:r>
            <a:r>
              <a:rPr sz="1800" spc="85" dirty="0">
                <a:latin typeface="Arial"/>
                <a:cs typeface="Arial"/>
              </a:rPr>
              <a:t>DC </a:t>
            </a:r>
            <a:r>
              <a:rPr sz="1800" spc="35" dirty="0">
                <a:latin typeface="Arial"/>
                <a:cs typeface="Arial"/>
              </a:rPr>
              <a:t>term, </a:t>
            </a:r>
            <a:r>
              <a:rPr sz="1800" spc="10" dirty="0">
                <a:latin typeface="Arial"/>
                <a:cs typeface="Arial"/>
              </a:rPr>
              <a:t>thus generating </a:t>
            </a:r>
            <a:r>
              <a:rPr sz="1800" spc="-5" dirty="0">
                <a:latin typeface="Arial"/>
                <a:cs typeface="Arial"/>
              </a:rPr>
              <a:t>a </a:t>
            </a:r>
            <a:r>
              <a:rPr sz="1800" spc="10" dirty="0">
                <a:latin typeface="Arial"/>
                <a:cs typeface="Arial"/>
              </a:rPr>
              <a:t>thumbnail </a:t>
            </a:r>
            <a:r>
              <a:rPr sz="1800" spc="45" dirty="0">
                <a:latin typeface="Arial"/>
                <a:cs typeface="Arial"/>
              </a:rPr>
              <a:t>that </a:t>
            </a:r>
            <a:r>
              <a:rPr sz="1800" spc="-25" dirty="0">
                <a:latin typeface="Arial"/>
                <a:cs typeface="Arial"/>
              </a:rPr>
              <a:t>is </a:t>
            </a:r>
            <a:r>
              <a:rPr sz="1800" spc="-15" dirty="0">
                <a:latin typeface="Arial"/>
                <a:cs typeface="Arial"/>
              </a:rPr>
              <a:t>64 </a:t>
            </a:r>
            <a:r>
              <a:rPr sz="1800" spc="10" dirty="0">
                <a:latin typeface="Arial"/>
                <a:cs typeface="Arial"/>
              </a:rPr>
              <a:t>times  </a:t>
            </a:r>
            <a:r>
              <a:rPr sz="1800" spc="-5" dirty="0">
                <a:latin typeface="Arial"/>
                <a:cs typeface="Arial"/>
              </a:rPr>
              <a:t>as small as </a:t>
            </a:r>
            <a:r>
              <a:rPr sz="1800" spc="15" dirty="0">
                <a:latin typeface="Arial"/>
                <a:cs typeface="Arial"/>
              </a:rPr>
              <a:t>the</a:t>
            </a:r>
            <a:r>
              <a:rPr sz="1800" spc="1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original.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Char char="–"/>
            </a:pPr>
            <a:endParaRPr sz="2400">
              <a:latin typeface="Arial"/>
              <a:cs typeface="Arial"/>
            </a:endParaRPr>
          </a:p>
          <a:p>
            <a:pPr marL="585470" marR="5080" lvl="1" indent="-242570" algn="just">
              <a:lnSpc>
                <a:spcPct val="95900"/>
              </a:lnSpc>
              <a:buChar char="–"/>
              <a:tabLst>
                <a:tab pos="586105" algn="l"/>
              </a:tabLst>
            </a:pPr>
            <a:r>
              <a:rPr sz="1800" spc="55" dirty="0">
                <a:latin typeface="Arial"/>
                <a:cs typeface="Arial"/>
              </a:rPr>
              <a:t>Once </a:t>
            </a:r>
            <a:r>
              <a:rPr sz="1800" spc="85" dirty="0">
                <a:latin typeface="Arial"/>
                <a:cs typeface="Arial"/>
              </a:rPr>
              <a:t>DC </a:t>
            </a:r>
            <a:r>
              <a:rPr sz="1800" spc="5" dirty="0">
                <a:latin typeface="Arial"/>
                <a:cs typeface="Arial"/>
              </a:rPr>
              <a:t>frames </a:t>
            </a:r>
            <a:r>
              <a:rPr sz="1800" spc="-5" dirty="0">
                <a:latin typeface="Arial"/>
                <a:cs typeface="Arial"/>
              </a:rPr>
              <a:t>are </a:t>
            </a:r>
            <a:r>
              <a:rPr sz="1800" spc="10" dirty="0">
                <a:latin typeface="Arial"/>
                <a:cs typeface="Arial"/>
              </a:rPr>
              <a:t>obtained </a:t>
            </a:r>
            <a:r>
              <a:rPr sz="1800" spc="15" dirty="0">
                <a:latin typeface="Arial"/>
                <a:cs typeface="Arial"/>
              </a:rPr>
              <a:t>from the </a:t>
            </a:r>
            <a:r>
              <a:rPr sz="1800" spc="5" dirty="0">
                <a:latin typeface="Arial"/>
                <a:cs typeface="Arial"/>
              </a:rPr>
              <a:t>whole video, </a:t>
            </a:r>
            <a:r>
              <a:rPr sz="1800" spc="25" dirty="0">
                <a:latin typeface="Arial"/>
                <a:cs typeface="Arial"/>
              </a:rPr>
              <a:t>many </a:t>
            </a:r>
            <a:r>
              <a:rPr sz="1800" dirty="0">
                <a:latin typeface="Arial"/>
                <a:cs typeface="Arial"/>
              </a:rPr>
              <a:t>different  approaches </a:t>
            </a:r>
            <a:r>
              <a:rPr sz="1800" spc="10" dirty="0">
                <a:latin typeface="Arial"/>
                <a:cs typeface="Arial"/>
              </a:rPr>
              <a:t>have </a:t>
            </a:r>
            <a:r>
              <a:rPr sz="1800" dirty="0">
                <a:latin typeface="Arial"/>
                <a:cs typeface="Arial"/>
              </a:rPr>
              <a:t>been </a:t>
            </a:r>
            <a:r>
              <a:rPr sz="1800" spc="-15" dirty="0">
                <a:latin typeface="Arial"/>
                <a:cs typeface="Arial"/>
              </a:rPr>
              <a:t>used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finding </a:t>
            </a:r>
            <a:r>
              <a:rPr sz="1800" spc="15" dirty="0">
                <a:latin typeface="Arial"/>
                <a:cs typeface="Arial"/>
              </a:rPr>
              <a:t>shot </a:t>
            </a:r>
            <a:r>
              <a:rPr sz="1800" spc="-5" dirty="0">
                <a:latin typeface="Arial"/>
                <a:cs typeface="Arial"/>
              </a:rPr>
              <a:t>boundaries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5" dirty="0">
                <a:latin typeface="Arial"/>
                <a:cs typeface="Arial"/>
              </a:rPr>
              <a:t>based </a:t>
            </a:r>
            <a:r>
              <a:rPr sz="1800" spc="5" dirty="0">
                <a:latin typeface="Arial"/>
                <a:cs typeface="Arial"/>
              </a:rPr>
              <a:t>on  </a:t>
            </a:r>
            <a:r>
              <a:rPr sz="1800" spc="85" dirty="0">
                <a:latin typeface="Arial"/>
                <a:cs typeface="Arial"/>
              </a:rPr>
              <a:t>features </a:t>
            </a:r>
            <a:r>
              <a:rPr sz="1800" spc="5" dirty="0">
                <a:latin typeface="Arial"/>
                <a:cs typeface="Arial"/>
              </a:rPr>
              <a:t>such </a:t>
            </a:r>
            <a:r>
              <a:rPr sz="1800" spc="-5" dirty="0">
                <a:latin typeface="Arial"/>
                <a:cs typeface="Arial"/>
              </a:rPr>
              <a:t>as </a:t>
            </a:r>
            <a:r>
              <a:rPr sz="1800" spc="-15" dirty="0">
                <a:latin typeface="Arial"/>
                <a:cs typeface="Arial"/>
              </a:rPr>
              <a:t>color, </a:t>
            </a:r>
            <a:r>
              <a:rPr sz="1800" spc="15" dirty="0">
                <a:latin typeface="Arial"/>
                <a:cs typeface="Arial"/>
              </a:rPr>
              <a:t>texture, </a:t>
            </a:r>
            <a:r>
              <a:rPr sz="1800" spc="5" dirty="0">
                <a:latin typeface="Arial"/>
                <a:cs typeface="Arial"/>
              </a:rPr>
              <a:t>and </a:t>
            </a:r>
            <a:r>
              <a:rPr sz="1800" spc="20" dirty="0">
                <a:latin typeface="Arial"/>
                <a:cs typeface="Arial"/>
              </a:rPr>
              <a:t>motion</a:t>
            </a:r>
            <a:r>
              <a:rPr sz="1800" spc="28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vectors.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28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8142" y="914780"/>
            <a:ext cx="525081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2610" algn="l"/>
                <a:tab pos="1978660" algn="l"/>
                <a:tab pos="2403475" algn="l"/>
                <a:tab pos="3905250" algn="l"/>
                <a:tab pos="4400550" algn="l"/>
              </a:tabLst>
            </a:pPr>
            <a:r>
              <a:rPr spc="-5" dirty="0">
                <a:solidFill>
                  <a:srgbClr val="221F1F"/>
                </a:solidFill>
              </a:rPr>
              <a:t>A</a:t>
            </a:r>
            <a:r>
              <a:rPr spc="-300" dirty="0">
                <a:solidFill>
                  <a:srgbClr val="221F1F"/>
                </a:solidFill>
              </a:rPr>
              <a:t> </a:t>
            </a:r>
            <a:r>
              <a:rPr dirty="0">
                <a:solidFill>
                  <a:srgbClr val="221F1F"/>
                </a:solidFill>
              </a:rPr>
              <a:t>n	</a:t>
            </a:r>
            <a:r>
              <a:rPr spc="180" dirty="0">
                <a:solidFill>
                  <a:srgbClr val="221F1F"/>
                </a:solidFill>
              </a:rPr>
              <a:t>Example	</a:t>
            </a:r>
            <a:r>
              <a:rPr spc="90" dirty="0">
                <a:solidFill>
                  <a:srgbClr val="221F1F"/>
                </a:solidFill>
              </a:rPr>
              <a:t>of	</a:t>
            </a:r>
            <a:r>
              <a:rPr spc="160" dirty="0">
                <a:solidFill>
                  <a:srgbClr val="221F1F"/>
                </a:solidFill>
              </a:rPr>
              <a:t>Querying	</a:t>
            </a:r>
            <a:r>
              <a:rPr spc="90" dirty="0">
                <a:solidFill>
                  <a:srgbClr val="221F1F"/>
                </a:solidFill>
              </a:rPr>
              <a:t>on	</a:t>
            </a:r>
            <a:r>
              <a:rPr dirty="0">
                <a:solidFill>
                  <a:srgbClr val="221F1F"/>
                </a:solidFill>
              </a:rPr>
              <a:t>V</a:t>
            </a:r>
            <a:r>
              <a:rPr spc="-185" dirty="0">
                <a:solidFill>
                  <a:srgbClr val="221F1F"/>
                </a:solidFill>
              </a:rPr>
              <a:t> </a:t>
            </a:r>
            <a:r>
              <a:rPr spc="95" dirty="0">
                <a:solidFill>
                  <a:srgbClr val="221F1F"/>
                </a:solidFill>
              </a:rPr>
              <a:t>ideo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2400" y="1696567"/>
            <a:ext cx="6483350" cy="647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marR="5080" indent="-233679">
              <a:lnSpc>
                <a:spcPct val="120000"/>
              </a:lnSpc>
              <a:spcBef>
                <a:spcPts val="100"/>
              </a:spcBef>
              <a:buChar char="•"/>
              <a:tabLst>
                <a:tab pos="246379" algn="l"/>
                <a:tab pos="1845945" algn="l"/>
              </a:tabLst>
            </a:pPr>
            <a:r>
              <a:rPr sz="1700" spc="75" dirty="0">
                <a:latin typeface="Arial"/>
                <a:cs typeface="Arial"/>
              </a:rPr>
              <a:t>Fig</a:t>
            </a:r>
            <a:r>
              <a:rPr sz="1700" spc="75">
                <a:latin typeface="Arial"/>
                <a:cs typeface="Arial"/>
              </a:rPr>
              <a:t>)  </a:t>
            </a:r>
            <a:r>
              <a:rPr lang="en-US" sz="1700" spc="75" dirty="0" smtClean="0">
                <a:latin typeface="Arial"/>
                <a:cs typeface="Arial"/>
              </a:rPr>
              <a:t>18</a:t>
            </a:r>
            <a:r>
              <a:rPr sz="1700" spc="20" smtClean="0">
                <a:latin typeface="Arial"/>
                <a:cs typeface="Arial"/>
              </a:rPr>
              <a:t>.</a:t>
            </a:r>
            <a:r>
              <a:rPr lang="en-US" sz="1700" spc="20" dirty="0" smtClean="0">
                <a:latin typeface="Arial"/>
                <a:cs typeface="Arial"/>
              </a:rPr>
              <a:t>8</a:t>
            </a:r>
            <a:r>
              <a:rPr sz="1700" spc="20" smtClean="0">
                <a:latin typeface="Arial"/>
                <a:cs typeface="Arial"/>
              </a:rPr>
              <a:t>:</a:t>
            </a:r>
            <a:r>
              <a:rPr sz="1700" spc="145" smtClean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(</a:t>
            </a:r>
            <a:r>
              <a:rPr sz="1700" spc="-24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	shows a </a:t>
            </a:r>
            <a:r>
              <a:rPr sz="1700" spc="20" dirty="0">
                <a:latin typeface="Arial"/>
                <a:cs typeface="Arial"/>
              </a:rPr>
              <a:t>selection </a:t>
            </a:r>
            <a:r>
              <a:rPr sz="1700" spc="15" dirty="0">
                <a:latin typeface="Arial"/>
                <a:cs typeface="Arial"/>
              </a:rPr>
              <a:t>of </a:t>
            </a:r>
            <a:r>
              <a:rPr sz="1700" spc="25" dirty="0">
                <a:latin typeface="Arial"/>
                <a:cs typeface="Arial"/>
              </a:rPr>
              <a:t>frames </a:t>
            </a:r>
            <a:r>
              <a:rPr sz="1700" spc="30" dirty="0">
                <a:latin typeface="Arial"/>
                <a:cs typeface="Arial"/>
              </a:rPr>
              <a:t>from </a:t>
            </a:r>
            <a:r>
              <a:rPr sz="1700" dirty="0">
                <a:latin typeface="Arial"/>
                <a:cs typeface="Arial"/>
              </a:rPr>
              <a:t>a </a:t>
            </a:r>
            <a:r>
              <a:rPr sz="1700" spc="15" dirty="0">
                <a:latin typeface="Arial"/>
                <a:cs typeface="Arial"/>
              </a:rPr>
              <a:t>video </a:t>
            </a:r>
            <a:r>
              <a:rPr sz="1700" spc="35" dirty="0">
                <a:latin typeface="Arial"/>
                <a:cs typeface="Arial"/>
              </a:rPr>
              <a:t>of  </a:t>
            </a:r>
            <a:r>
              <a:rPr sz="1700" spc="25" dirty="0">
                <a:latin typeface="Arial"/>
                <a:cs typeface="Arial"/>
              </a:rPr>
              <a:t>activity.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80197" y="1747774"/>
            <a:ext cx="65341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60" dirty="0">
                <a:latin typeface="Arial"/>
                <a:cs typeface="Arial"/>
              </a:rPr>
              <a:t>beach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2400" y="2484856"/>
            <a:ext cx="7309484" cy="29735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5745" marR="5715" algn="just">
              <a:lnSpc>
                <a:spcPct val="119100"/>
              </a:lnSpc>
              <a:spcBef>
                <a:spcPts val="90"/>
              </a:spcBef>
            </a:pPr>
            <a:r>
              <a:rPr sz="1700" spc="35" dirty="0">
                <a:latin typeface="Arial"/>
                <a:cs typeface="Arial"/>
              </a:rPr>
              <a:t>Here the </a:t>
            </a:r>
            <a:r>
              <a:rPr sz="1700" spc="20" dirty="0">
                <a:latin typeface="Arial"/>
                <a:cs typeface="Arial"/>
              </a:rPr>
              <a:t>keyframes </a:t>
            </a:r>
            <a:r>
              <a:rPr sz="1700" dirty="0">
                <a:latin typeface="Arial"/>
                <a:cs typeface="Arial"/>
              </a:rPr>
              <a:t>in( </a:t>
            </a:r>
            <a:r>
              <a:rPr sz="1700" spc="80" dirty="0">
                <a:latin typeface="Arial"/>
                <a:cs typeface="Arial"/>
              </a:rPr>
              <a:t>Fig</a:t>
            </a:r>
            <a:r>
              <a:rPr sz="1700" spc="80">
                <a:latin typeface="Arial"/>
                <a:cs typeface="Arial"/>
              </a:rPr>
              <a:t>. </a:t>
            </a:r>
            <a:r>
              <a:rPr lang="en-US" sz="1700" spc="80" dirty="0" smtClean="0">
                <a:latin typeface="Arial"/>
                <a:cs typeface="Arial"/>
              </a:rPr>
              <a:t>18</a:t>
            </a:r>
            <a:r>
              <a:rPr sz="1700" spc="10" smtClean="0">
                <a:latin typeface="Arial"/>
                <a:cs typeface="Arial"/>
              </a:rPr>
              <a:t>.</a:t>
            </a:r>
            <a:r>
              <a:rPr lang="en-US" sz="1700" spc="10" dirty="0" smtClean="0">
                <a:latin typeface="Arial"/>
                <a:cs typeface="Arial"/>
              </a:rPr>
              <a:t>8</a:t>
            </a:r>
            <a:r>
              <a:rPr sz="1700" spc="10" smtClean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( </a:t>
            </a:r>
            <a:r>
              <a:rPr sz="1700" spc="95" dirty="0">
                <a:latin typeface="Arial"/>
                <a:cs typeface="Arial"/>
              </a:rPr>
              <a:t>b. </a:t>
            </a:r>
            <a:r>
              <a:rPr sz="1700" spc="10" dirty="0">
                <a:latin typeface="Arial"/>
                <a:cs typeface="Arial"/>
              </a:rPr>
              <a:t>are </a:t>
            </a:r>
            <a:r>
              <a:rPr sz="1700" spc="20" dirty="0">
                <a:latin typeface="Arial"/>
                <a:cs typeface="Arial"/>
              </a:rPr>
              <a:t>selected </a:t>
            </a:r>
            <a:r>
              <a:rPr sz="1700" spc="10" dirty="0">
                <a:latin typeface="Arial"/>
                <a:cs typeface="Arial"/>
              </a:rPr>
              <a:t>based </a:t>
            </a:r>
            <a:r>
              <a:rPr sz="1700" spc="30" dirty="0">
                <a:latin typeface="Arial"/>
                <a:cs typeface="Arial"/>
              </a:rPr>
              <a:t>mainly </a:t>
            </a:r>
            <a:r>
              <a:rPr sz="1700" spc="35" dirty="0">
                <a:latin typeface="Arial"/>
                <a:cs typeface="Arial"/>
              </a:rPr>
              <a:t>on  </a:t>
            </a:r>
            <a:r>
              <a:rPr sz="1700" spc="10" dirty="0">
                <a:latin typeface="Arial"/>
                <a:cs typeface="Arial"/>
              </a:rPr>
              <a:t>color </a:t>
            </a:r>
            <a:r>
              <a:rPr sz="1700" spc="25" dirty="0">
                <a:latin typeface="Arial"/>
                <a:cs typeface="Arial"/>
              </a:rPr>
              <a:t>information </a:t>
            </a:r>
            <a:r>
              <a:rPr sz="1700" spc="85" dirty="0">
                <a:latin typeface="Arial"/>
                <a:cs typeface="Arial"/>
              </a:rPr>
              <a:t>(but </a:t>
            </a:r>
            <a:r>
              <a:rPr sz="1700" spc="15" dirty="0">
                <a:latin typeface="Arial"/>
                <a:cs typeface="Arial"/>
              </a:rPr>
              <a:t>being </a:t>
            </a:r>
            <a:r>
              <a:rPr sz="1700" spc="20" dirty="0">
                <a:latin typeface="Arial"/>
                <a:cs typeface="Arial"/>
              </a:rPr>
              <a:t>careful </a:t>
            </a:r>
            <a:r>
              <a:rPr sz="1700" spc="45" dirty="0">
                <a:latin typeface="Arial"/>
                <a:cs typeface="Arial"/>
              </a:rPr>
              <a:t>with </a:t>
            </a:r>
            <a:r>
              <a:rPr sz="1700" spc="35" dirty="0">
                <a:latin typeface="Arial"/>
                <a:cs typeface="Arial"/>
              </a:rPr>
              <a:t>respect </a:t>
            </a:r>
            <a:r>
              <a:rPr sz="1700" spc="45" dirty="0">
                <a:latin typeface="Arial"/>
                <a:cs typeface="Arial"/>
              </a:rPr>
              <a:t>to </a:t>
            </a:r>
            <a:r>
              <a:rPr sz="1700" spc="40" dirty="0">
                <a:latin typeface="Arial"/>
                <a:cs typeface="Arial"/>
              </a:rPr>
              <a:t>the </a:t>
            </a:r>
            <a:r>
              <a:rPr sz="1700" spc="25" dirty="0">
                <a:latin typeface="Arial"/>
                <a:cs typeface="Arial"/>
              </a:rPr>
              <a:t>changes  </a:t>
            </a:r>
            <a:r>
              <a:rPr sz="1700" spc="15" dirty="0">
                <a:latin typeface="Arial"/>
                <a:cs typeface="Arial"/>
              </a:rPr>
              <a:t>incurred </a:t>
            </a:r>
            <a:r>
              <a:rPr sz="1700" spc="5" dirty="0">
                <a:latin typeface="Arial"/>
                <a:cs typeface="Arial"/>
              </a:rPr>
              <a:t>by </a:t>
            </a:r>
            <a:r>
              <a:rPr sz="1700" spc="30" dirty="0">
                <a:latin typeface="Arial"/>
                <a:cs typeface="Arial"/>
              </a:rPr>
              <a:t>changing </a:t>
            </a:r>
            <a:r>
              <a:rPr sz="1700" spc="20" dirty="0">
                <a:latin typeface="Arial"/>
                <a:cs typeface="Arial"/>
              </a:rPr>
              <a:t>illumination </a:t>
            </a:r>
            <a:r>
              <a:rPr sz="1700" spc="25" dirty="0">
                <a:latin typeface="Arial"/>
                <a:cs typeface="Arial"/>
              </a:rPr>
              <a:t>conditions </a:t>
            </a:r>
            <a:r>
              <a:rPr sz="1700" spc="30" dirty="0">
                <a:latin typeface="Arial"/>
                <a:cs typeface="Arial"/>
              </a:rPr>
              <a:t>when </a:t>
            </a:r>
            <a:r>
              <a:rPr sz="1700" spc="10" dirty="0">
                <a:latin typeface="Arial"/>
                <a:cs typeface="Arial"/>
              </a:rPr>
              <a:t>videos are </a:t>
            </a:r>
            <a:r>
              <a:rPr sz="1700" spc="60" dirty="0">
                <a:latin typeface="Arial"/>
                <a:cs typeface="Arial"/>
              </a:rPr>
              <a:t>shot</a:t>
            </a:r>
            <a:r>
              <a:rPr sz="1700" spc="15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(</a:t>
            </a:r>
            <a:endParaRPr sz="1700">
              <a:latin typeface="Arial"/>
              <a:cs typeface="Arial"/>
            </a:endParaRPr>
          </a:p>
          <a:p>
            <a:pPr marL="245745">
              <a:lnSpc>
                <a:spcPct val="100000"/>
              </a:lnSpc>
              <a:spcBef>
                <a:spcPts val="385"/>
              </a:spcBef>
            </a:pPr>
            <a:r>
              <a:rPr sz="1700" dirty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Arial"/>
              <a:cs typeface="Arial"/>
            </a:endParaRPr>
          </a:p>
          <a:p>
            <a:pPr marL="245745" marR="5080" indent="-233679" algn="just">
              <a:lnSpc>
                <a:spcPct val="119100"/>
              </a:lnSpc>
              <a:buChar char="•"/>
              <a:tabLst>
                <a:tab pos="246379" algn="l"/>
              </a:tabLst>
            </a:pPr>
            <a:r>
              <a:rPr sz="1700" dirty="0">
                <a:latin typeface="Arial"/>
                <a:cs typeface="Arial"/>
              </a:rPr>
              <a:t>A </a:t>
            </a:r>
            <a:r>
              <a:rPr sz="1700" spc="10" dirty="0">
                <a:latin typeface="Arial"/>
                <a:cs typeface="Arial"/>
              </a:rPr>
              <a:t>more </a:t>
            </a:r>
            <a:r>
              <a:rPr sz="1700" spc="15" dirty="0">
                <a:latin typeface="Arial"/>
                <a:cs typeface="Arial"/>
              </a:rPr>
              <a:t>difficult </a:t>
            </a:r>
            <a:r>
              <a:rPr sz="1700" spc="10" dirty="0">
                <a:latin typeface="Arial"/>
                <a:cs typeface="Arial"/>
              </a:rPr>
              <a:t>problem </a:t>
            </a:r>
            <a:r>
              <a:rPr sz="1700" spc="-10" dirty="0">
                <a:latin typeface="Arial"/>
                <a:cs typeface="Arial"/>
              </a:rPr>
              <a:t>arises </a:t>
            </a:r>
            <a:r>
              <a:rPr sz="1700" spc="30" dirty="0">
                <a:latin typeface="Arial"/>
                <a:cs typeface="Arial"/>
              </a:rPr>
              <a:t>when changes between </a:t>
            </a:r>
            <a:r>
              <a:rPr sz="1700" spc="15" dirty="0">
                <a:latin typeface="Arial"/>
                <a:cs typeface="Arial"/>
              </a:rPr>
              <a:t>shots </a:t>
            </a:r>
            <a:r>
              <a:rPr sz="1700" spc="10" dirty="0">
                <a:latin typeface="Arial"/>
                <a:cs typeface="Arial"/>
              </a:rPr>
              <a:t>are  </a:t>
            </a:r>
            <a:r>
              <a:rPr sz="1700" spc="25" dirty="0">
                <a:latin typeface="Arial"/>
                <a:cs typeface="Arial"/>
              </a:rPr>
              <a:t>gradual, and </a:t>
            </a:r>
            <a:r>
              <a:rPr sz="1700" spc="30" dirty="0">
                <a:latin typeface="Arial"/>
                <a:cs typeface="Arial"/>
              </a:rPr>
              <a:t>when </a:t>
            </a:r>
            <a:r>
              <a:rPr sz="1700" spc="10" dirty="0">
                <a:latin typeface="Arial"/>
                <a:cs typeface="Arial"/>
              </a:rPr>
              <a:t>colors are </a:t>
            </a:r>
            <a:r>
              <a:rPr sz="1700" spc="40" dirty="0">
                <a:latin typeface="Arial"/>
                <a:cs typeface="Arial"/>
              </a:rPr>
              <a:t>rather </a:t>
            </a:r>
            <a:r>
              <a:rPr sz="1700" spc="5" dirty="0">
                <a:latin typeface="Arial"/>
                <a:cs typeface="Arial"/>
              </a:rPr>
              <a:t>similar </a:t>
            </a:r>
            <a:r>
              <a:rPr sz="1700" spc="25" dirty="0">
                <a:latin typeface="Arial"/>
                <a:cs typeface="Arial"/>
              </a:rPr>
              <a:t>overall, </a:t>
            </a:r>
            <a:r>
              <a:rPr sz="1700" spc="5" dirty="0">
                <a:latin typeface="Arial"/>
                <a:cs typeface="Arial"/>
              </a:rPr>
              <a:t>as </a:t>
            </a:r>
            <a:r>
              <a:rPr sz="1700" dirty="0">
                <a:latin typeface="Arial"/>
                <a:cs typeface="Arial"/>
              </a:rPr>
              <a:t>in </a:t>
            </a:r>
            <a:r>
              <a:rPr sz="1700" spc="75" dirty="0">
                <a:latin typeface="Arial"/>
                <a:cs typeface="Arial"/>
              </a:rPr>
              <a:t>Fig</a:t>
            </a:r>
            <a:r>
              <a:rPr sz="1700" spc="75">
                <a:latin typeface="Arial"/>
                <a:cs typeface="Arial"/>
              </a:rPr>
              <a:t>)  </a:t>
            </a:r>
            <a:r>
              <a:rPr lang="en-US" sz="1700" spc="75" dirty="0" smtClean="0">
                <a:latin typeface="Arial"/>
                <a:cs typeface="Arial"/>
              </a:rPr>
              <a:t>18</a:t>
            </a:r>
            <a:r>
              <a:rPr sz="1700" spc="70" smtClean="0">
                <a:latin typeface="Arial"/>
                <a:cs typeface="Arial"/>
              </a:rPr>
              <a:t>.</a:t>
            </a:r>
            <a:r>
              <a:rPr lang="en-US" sz="1700" spc="70" dirty="0" smtClean="0">
                <a:latin typeface="Arial"/>
                <a:cs typeface="Arial"/>
              </a:rPr>
              <a:t>9</a:t>
            </a:r>
            <a:r>
              <a:rPr sz="1700" spc="70" smtClean="0">
                <a:latin typeface="Arial"/>
                <a:cs typeface="Arial"/>
              </a:rPr>
              <a:t>(.</a:t>
            </a:r>
            <a:r>
              <a:rPr sz="1700" spc="70" dirty="0"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  <a:p>
            <a:pPr marL="245745">
              <a:lnSpc>
                <a:spcPct val="100000"/>
              </a:lnSpc>
              <a:spcBef>
                <a:spcPts val="1680"/>
              </a:spcBef>
              <a:tabLst>
                <a:tab pos="891540" algn="l"/>
                <a:tab pos="2124710" algn="l"/>
                <a:tab pos="2501265" algn="l"/>
                <a:tab pos="3135630" algn="l"/>
                <a:tab pos="4224020" algn="l"/>
                <a:tab pos="4752340" algn="l"/>
                <a:tab pos="5836285" algn="l"/>
                <a:tab pos="6247765" algn="l"/>
                <a:tab pos="6971665" algn="l"/>
              </a:tabLst>
            </a:pPr>
            <a:r>
              <a:rPr sz="1700" spc="114" dirty="0">
                <a:latin typeface="Arial"/>
                <a:cs typeface="Arial"/>
              </a:rPr>
              <a:t>The	</a:t>
            </a:r>
            <a:r>
              <a:rPr sz="1700" spc="15" dirty="0">
                <a:latin typeface="Arial"/>
                <a:cs typeface="Arial"/>
              </a:rPr>
              <a:t>keyframes	</a:t>
            </a:r>
            <a:r>
              <a:rPr sz="1700" dirty="0">
                <a:latin typeface="Arial"/>
                <a:cs typeface="Arial"/>
              </a:rPr>
              <a:t>in	</a:t>
            </a:r>
            <a:r>
              <a:rPr sz="1700" spc="75" dirty="0">
                <a:latin typeface="Arial"/>
                <a:cs typeface="Arial"/>
              </a:rPr>
              <a:t>Fig)</a:t>
            </a:r>
            <a:r>
              <a:rPr sz="1700" spc="75">
                <a:latin typeface="Arial"/>
                <a:cs typeface="Arial"/>
              </a:rPr>
              <a:t>	</a:t>
            </a:r>
            <a:r>
              <a:rPr lang="en-US" sz="1700" spc="75" dirty="0" smtClean="0">
                <a:latin typeface="Arial"/>
                <a:cs typeface="Arial"/>
              </a:rPr>
              <a:t>18</a:t>
            </a:r>
            <a:r>
              <a:rPr sz="1700" spc="70" smtClean="0">
                <a:latin typeface="Arial"/>
                <a:cs typeface="Arial"/>
              </a:rPr>
              <a:t>.</a:t>
            </a:r>
            <a:r>
              <a:rPr lang="en-US" sz="1700" spc="70" dirty="0" smtClean="0">
                <a:latin typeface="Arial"/>
                <a:cs typeface="Arial"/>
              </a:rPr>
              <a:t>9 </a:t>
            </a:r>
            <a:r>
              <a:rPr sz="1700" spc="70" smtClean="0">
                <a:latin typeface="Arial"/>
                <a:cs typeface="Arial"/>
              </a:rPr>
              <a:t>(b</a:t>
            </a:r>
            <a:r>
              <a:rPr sz="1700" spc="70" dirty="0">
                <a:latin typeface="Arial"/>
                <a:cs typeface="Arial"/>
              </a:rPr>
              <a:t>.	</a:t>
            </a:r>
            <a:r>
              <a:rPr sz="1700" spc="10" dirty="0">
                <a:latin typeface="Arial"/>
                <a:cs typeface="Arial"/>
              </a:rPr>
              <a:t>are	sufficient	</a:t>
            </a:r>
            <a:r>
              <a:rPr sz="1700" spc="45" dirty="0">
                <a:latin typeface="Arial"/>
                <a:cs typeface="Arial"/>
              </a:rPr>
              <a:t>to	</a:t>
            </a:r>
            <a:r>
              <a:rPr sz="1700" spc="15" dirty="0">
                <a:latin typeface="Arial"/>
                <a:cs typeface="Arial"/>
              </a:rPr>
              <a:t>show	</a:t>
            </a:r>
            <a:r>
              <a:rPr sz="1700" spc="35" dirty="0">
                <a:latin typeface="Arial"/>
                <a:cs typeface="Arial"/>
              </a:rPr>
              <a:t>the</a:t>
            </a:r>
            <a:endParaRPr sz="1700">
              <a:latin typeface="Arial"/>
              <a:cs typeface="Arial"/>
            </a:endParaRPr>
          </a:p>
          <a:p>
            <a:pPr marL="245745">
              <a:lnSpc>
                <a:spcPct val="100000"/>
              </a:lnSpc>
              <a:spcBef>
                <a:spcPts val="395"/>
              </a:spcBef>
              <a:tabLst>
                <a:tab pos="3585210" algn="l"/>
              </a:tabLst>
            </a:pPr>
            <a:r>
              <a:rPr sz="1700" spc="30" dirty="0">
                <a:latin typeface="Arial"/>
                <a:cs typeface="Arial"/>
              </a:rPr>
              <a:t>development </a:t>
            </a:r>
            <a:r>
              <a:rPr sz="1700" spc="20" dirty="0">
                <a:latin typeface="Arial"/>
                <a:cs typeface="Arial"/>
              </a:rPr>
              <a:t>of </a:t>
            </a:r>
            <a:r>
              <a:rPr sz="1700" spc="35" dirty="0">
                <a:latin typeface="Arial"/>
                <a:cs typeface="Arial"/>
              </a:rPr>
              <a:t>the</a:t>
            </a:r>
            <a:r>
              <a:rPr sz="1700" spc="325" dirty="0">
                <a:latin typeface="Arial"/>
                <a:cs typeface="Arial"/>
              </a:rPr>
              <a:t> </a:t>
            </a:r>
            <a:r>
              <a:rPr sz="1700" spc="20" dirty="0">
                <a:latin typeface="Arial"/>
                <a:cs typeface="Arial"/>
              </a:rPr>
              <a:t>whole</a:t>
            </a:r>
            <a:r>
              <a:rPr sz="1700" spc="114" dirty="0">
                <a:latin typeface="Arial"/>
                <a:cs typeface="Arial"/>
              </a:rPr>
              <a:t> </a:t>
            </a:r>
            <a:r>
              <a:rPr sz="1700" spc="15" dirty="0">
                <a:latin typeface="Arial"/>
                <a:cs typeface="Arial"/>
              </a:rPr>
              <a:t>video	</a:t>
            </a:r>
            <a:r>
              <a:rPr sz="1700" spc="20" dirty="0">
                <a:latin typeface="Arial"/>
                <a:cs typeface="Arial"/>
              </a:rPr>
              <a:t>sequence.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31492" y="862583"/>
            <a:ext cx="4988052" cy="2420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82515" y="3374847"/>
            <a:ext cx="347345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solidFill>
                  <a:srgbClr val="221F1F"/>
                </a:solidFill>
                <a:latin typeface="Arial"/>
                <a:cs typeface="Arial"/>
              </a:rPr>
              <a:t>(</a:t>
            </a:r>
            <a:r>
              <a:rPr sz="1700" spc="-29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700" spc="-28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221F1F"/>
                </a:solidFill>
                <a:latin typeface="Arial"/>
                <a:cs typeface="Arial"/>
              </a:rPr>
              <a:t>)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63595" y="4015740"/>
            <a:ext cx="3323844" cy="6050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22452" y="4713477"/>
            <a:ext cx="7302500" cy="1246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625" algn="ctr">
              <a:lnSpc>
                <a:spcPct val="100000"/>
              </a:lnSpc>
              <a:spcBef>
                <a:spcPts val="100"/>
              </a:spcBef>
            </a:pPr>
            <a:r>
              <a:rPr sz="1700">
                <a:latin typeface="Arial"/>
                <a:cs typeface="Arial"/>
              </a:rPr>
              <a:t>(</a:t>
            </a:r>
            <a:r>
              <a:rPr sz="1700" spc="-290">
                <a:latin typeface="Arial"/>
                <a:cs typeface="Arial"/>
              </a:rPr>
              <a:t> </a:t>
            </a:r>
            <a:r>
              <a:rPr lang="en-US" sz="1700" spc="-290" dirty="0" smtClean="0">
                <a:latin typeface="Arial"/>
                <a:cs typeface="Arial"/>
              </a:rPr>
              <a:t>b</a:t>
            </a:r>
            <a:r>
              <a:rPr sz="1700" spc="95" smtClean="0">
                <a:latin typeface="Arial"/>
                <a:cs typeface="Arial"/>
              </a:rPr>
              <a:t>)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434465" algn="l"/>
                <a:tab pos="6897370" algn="l"/>
              </a:tabLst>
            </a:pPr>
            <a:r>
              <a:rPr sz="1700" spc="80" dirty="0">
                <a:latin typeface="Arial"/>
                <a:cs typeface="Arial"/>
              </a:rPr>
              <a:t>Fig</a:t>
            </a:r>
            <a:r>
              <a:rPr sz="1700" spc="80">
                <a:latin typeface="Arial"/>
                <a:cs typeface="Arial"/>
              </a:rPr>
              <a:t>.</a:t>
            </a:r>
            <a:r>
              <a:rPr sz="1700" spc="110">
                <a:latin typeface="Arial"/>
                <a:cs typeface="Arial"/>
              </a:rPr>
              <a:t> </a:t>
            </a:r>
            <a:r>
              <a:rPr lang="en-US" sz="1700" spc="110" dirty="0" smtClean="0">
                <a:latin typeface="Arial"/>
                <a:cs typeface="Arial"/>
              </a:rPr>
              <a:t>18</a:t>
            </a:r>
            <a:r>
              <a:rPr sz="1700" spc="15" smtClean="0">
                <a:latin typeface="Arial"/>
                <a:cs typeface="Arial"/>
              </a:rPr>
              <a:t>.</a:t>
            </a:r>
            <a:r>
              <a:rPr lang="en-US" sz="1700" spc="15" dirty="0" smtClean="0">
                <a:latin typeface="Arial"/>
                <a:cs typeface="Arial"/>
              </a:rPr>
              <a:t>8</a:t>
            </a:r>
            <a:r>
              <a:rPr sz="1700" spc="15" smtClean="0">
                <a:latin typeface="Arial"/>
                <a:cs typeface="Arial"/>
              </a:rPr>
              <a:t>:</a:t>
            </a:r>
            <a:r>
              <a:rPr sz="1700" spc="15" dirty="0">
                <a:latin typeface="Arial"/>
                <a:cs typeface="Arial"/>
              </a:rPr>
              <a:t>	</a:t>
            </a:r>
            <a:r>
              <a:rPr sz="1700" spc="60" dirty="0">
                <a:latin typeface="Arial"/>
                <a:cs typeface="Arial"/>
              </a:rPr>
              <a:t>Digital </a:t>
            </a:r>
            <a:r>
              <a:rPr sz="1700" spc="15" dirty="0">
                <a:latin typeface="Arial"/>
                <a:cs typeface="Arial"/>
              </a:rPr>
              <a:t>video </a:t>
            </a:r>
            <a:r>
              <a:rPr sz="1700" spc="20" dirty="0">
                <a:latin typeface="Arial"/>
                <a:cs typeface="Arial"/>
              </a:rPr>
              <a:t>and </a:t>
            </a:r>
            <a:r>
              <a:rPr sz="1700" spc="25" dirty="0">
                <a:latin typeface="Arial"/>
                <a:cs typeface="Arial"/>
              </a:rPr>
              <a:t>associated keyframes,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i="1" spc="45" dirty="0">
                <a:latin typeface="Arial"/>
                <a:cs typeface="Arial"/>
              </a:rPr>
              <a:t>beach</a:t>
            </a:r>
            <a:r>
              <a:rPr sz="1700" i="1" spc="55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video.	</a:t>
            </a:r>
            <a:r>
              <a:rPr sz="1700" dirty="0">
                <a:latin typeface="Arial"/>
                <a:cs typeface="Arial"/>
              </a:rPr>
              <a:t>(</a:t>
            </a:r>
            <a:r>
              <a:rPr sz="1700" spc="-355" dirty="0">
                <a:latin typeface="Arial"/>
                <a:cs typeface="Arial"/>
              </a:rPr>
              <a:t> </a:t>
            </a:r>
            <a:r>
              <a:rPr sz="1700" spc="114" dirty="0">
                <a:latin typeface="Arial"/>
                <a:cs typeface="Arial"/>
              </a:rPr>
              <a:t>a):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  <a:tabLst>
                <a:tab pos="1649095" algn="l"/>
                <a:tab pos="3932554" algn="l"/>
              </a:tabLst>
            </a:pPr>
            <a:r>
              <a:rPr sz="1700" spc="65" dirty="0">
                <a:latin typeface="Arial"/>
                <a:cs typeface="Arial"/>
              </a:rPr>
              <a:t>Frames</a:t>
            </a:r>
            <a:r>
              <a:rPr sz="1700" spc="150" dirty="0">
                <a:latin typeface="Arial"/>
                <a:cs typeface="Arial"/>
              </a:rPr>
              <a:t> </a:t>
            </a:r>
            <a:r>
              <a:rPr sz="1700" spc="30" dirty="0">
                <a:latin typeface="Arial"/>
                <a:cs typeface="Arial"/>
              </a:rPr>
              <a:t>from</a:t>
            </a:r>
            <a:r>
              <a:rPr sz="1700" spc="100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a	</a:t>
            </a:r>
            <a:r>
              <a:rPr sz="1700" spc="25" dirty="0">
                <a:latin typeface="Arial"/>
                <a:cs typeface="Arial"/>
              </a:rPr>
              <a:t>digital</a:t>
            </a:r>
            <a:r>
              <a:rPr sz="1700" spc="21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video.	</a:t>
            </a:r>
            <a:r>
              <a:rPr sz="1700" dirty="0">
                <a:latin typeface="Arial"/>
                <a:cs typeface="Arial"/>
              </a:rPr>
              <a:t>( </a:t>
            </a:r>
            <a:r>
              <a:rPr sz="1700" spc="105" dirty="0">
                <a:latin typeface="Arial"/>
                <a:cs typeface="Arial"/>
              </a:rPr>
              <a:t>b): </a:t>
            </a:r>
            <a:r>
              <a:rPr sz="1700" spc="55" dirty="0">
                <a:latin typeface="Arial"/>
                <a:cs typeface="Arial"/>
              </a:rPr>
              <a:t>Keyframes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selected.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8049" y="5495645"/>
            <a:ext cx="7010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mtClean="0">
                <a:latin typeface="Arial"/>
                <a:cs typeface="Arial"/>
              </a:rPr>
              <a:t>Fig.</a:t>
            </a:r>
            <a:r>
              <a:rPr lang="en-US" sz="1800" b="1" dirty="0" smtClean="0">
                <a:latin typeface="Arial"/>
                <a:cs typeface="Arial"/>
              </a:rPr>
              <a:t>18.1</a:t>
            </a:r>
            <a:r>
              <a:rPr sz="1800" b="1" smtClean="0">
                <a:latin typeface="Arial"/>
                <a:cs typeface="Arial"/>
              </a:rPr>
              <a:t> </a:t>
            </a:r>
            <a:r>
              <a:rPr sz="1800" spc="-5" smtClean="0">
                <a:latin typeface="Arial"/>
                <a:cs typeface="Arial"/>
              </a:rPr>
              <a:t>How </a:t>
            </a:r>
            <a:r>
              <a:rPr sz="1800" spc="-5" dirty="0">
                <a:latin typeface="Arial"/>
                <a:cs typeface="Arial"/>
              </a:rPr>
              <a:t>can </a:t>
            </a:r>
            <a:r>
              <a:rPr sz="1800" spc="-25" dirty="0">
                <a:latin typeface="Arial"/>
                <a:cs typeface="Arial"/>
              </a:rPr>
              <a:t>we </a:t>
            </a:r>
            <a:r>
              <a:rPr sz="1800" spc="-5" dirty="0">
                <a:latin typeface="Arial"/>
                <a:cs typeface="Arial"/>
              </a:rPr>
              <a:t>best characterize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information content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an  image?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01851" y="723921"/>
            <a:ext cx="6846155" cy="47030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92421" y="6228157"/>
            <a:ext cx="196850" cy="26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sz="1700" dirty="0">
                <a:solidFill>
                  <a:srgbClr val="221F1F"/>
                </a:solidFill>
                <a:latin typeface="Arial"/>
                <a:cs typeface="Arial"/>
              </a:rPr>
              <a:pPr marL="38100">
                <a:lnSpc>
                  <a:spcPts val="1985"/>
                </a:lnSpc>
              </a:pPr>
              <a:t>3</a:t>
            </a:fld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31492" y="1021080"/>
            <a:ext cx="4988052" cy="18150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82515" y="2993263"/>
            <a:ext cx="34734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solidFill>
                  <a:srgbClr val="221F1F"/>
                </a:solidFill>
                <a:latin typeface="Arial"/>
                <a:cs typeface="Arial"/>
              </a:rPr>
              <a:t>(</a:t>
            </a:r>
            <a:r>
              <a:rPr sz="1700" spc="-29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700" spc="-29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221F1F"/>
                </a:solidFill>
                <a:latin typeface="Arial"/>
                <a:cs typeface="Arial"/>
              </a:rPr>
              <a:t>)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63595" y="3633215"/>
            <a:ext cx="3323844" cy="6050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77054" y="4394708"/>
            <a:ext cx="3644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700" spc="-315" dirty="0">
                <a:solidFill>
                  <a:srgbClr val="221F1F"/>
                </a:solidFill>
                <a:latin typeface="Arial"/>
                <a:cs typeface="Arial"/>
              </a:rPr>
              <a:t>(</a:t>
            </a:r>
            <a:r>
              <a:rPr sz="1700" spc="-315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spc="95" dirty="0">
                <a:solidFill>
                  <a:srgbClr val="221F1F"/>
                </a:solidFill>
                <a:latin typeface="Arial"/>
                <a:cs typeface="Arial"/>
              </a:rPr>
              <a:t>b)</a:t>
            </a:r>
            <a:r>
              <a:rPr sz="1700" spc="-28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30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303014" y="5043042"/>
            <a:ext cx="43624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110" dirty="0">
                <a:solidFill>
                  <a:srgbClr val="221F1F"/>
                </a:solidFill>
                <a:latin typeface="Arial"/>
                <a:cs typeface="Arial"/>
              </a:rPr>
              <a:t>(a</a:t>
            </a:r>
            <a:r>
              <a:rPr sz="1700" spc="-28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221F1F"/>
                </a:solidFill>
                <a:latin typeface="Arial"/>
                <a:cs typeface="Arial"/>
              </a:rPr>
              <a:t>)</a:t>
            </a:r>
            <a:r>
              <a:rPr sz="1700" spc="-28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: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10734" y="5043042"/>
            <a:ext cx="214312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latin typeface="Arial"/>
                <a:cs typeface="Arial"/>
              </a:rPr>
              <a:t>F </a:t>
            </a:r>
            <a:r>
              <a:rPr sz="1700" spc="25" dirty="0">
                <a:latin typeface="Arial"/>
                <a:cs typeface="Arial"/>
              </a:rPr>
              <a:t>rames</a:t>
            </a:r>
            <a:r>
              <a:rPr sz="1700" spc="-360" dirty="0">
                <a:latin typeface="Arial"/>
                <a:cs typeface="Arial"/>
              </a:rPr>
              <a:t> </a:t>
            </a:r>
            <a:r>
              <a:rPr sz="1700" spc="30" dirty="0">
                <a:latin typeface="Arial"/>
                <a:cs typeface="Arial"/>
              </a:rPr>
              <a:t>from </a:t>
            </a:r>
            <a:r>
              <a:rPr sz="1700" dirty="0">
                <a:latin typeface="Arial"/>
                <a:cs typeface="Arial"/>
              </a:rPr>
              <a:t>a </a:t>
            </a:r>
            <a:r>
              <a:rPr sz="1700" spc="25" dirty="0">
                <a:latin typeface="Arial"/>
                <a:cs typeface="Arial"/>
              </a:rPr>
              <a:t>digital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70723" y="5043042"/>
            <a:ext cx="62547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30" dirty="0">
                <a:latin typeface="Arial"/>
                <a:cs typeface="Arial"/>
              </a:rPr>
              <a:t>v</a:t>
            </a:r>
            <a:r>
              <a:rPr sz="1700" spc="35" dirty="0">
                <a:latin typeface="Arial"/>
                <a:cs typeface="Arial"/>
              </a:rPr>
              <a:t>i</a:t>
            </a:r>
            <a:r>
              <a:rPr sz="1700" spc="30" dirty="0">
                <a:latin typeface="Arial"/>
                <a:cs typeface="Arial"/>
              </a:rPr>
              <a:t>deo</a:t>
            </a:r>
            <a:r>
              <a:rPr sz="1700" dirty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2756" y="4965801"/>
            <a:ext cx="3160395" cy="641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000"/>
              </a:lnSpc>
              <a:spcBef>
                <a:spcPts val="95"/>
              </a:spcBef>
              <a:tabLst>
                <a:tab pos="585470" algn="l"/>
                <a:tab pos="2554605" algn="l"/>
              </a:tabLst>
            </a:pPr>
            <a:r>
              <a:rPr sz="1700" spc="105" dirty="0">
                <a:latin typeface="Arial"/>
                <a:cs typeface="Arial"/>
              </a:rPr>
              <a:t>F</a:t>
            </a:r>
            <a:r>
              <a:rPr sz="1700" spc="110" dirty="0">
                <a:latin typeface="Arial"/>
                <a:cs typeface="Arial"/>
              </a:rPr>
              <a:t>i</a:t>
            </a:r>
            <a:r>
              <a:rPr sz="1700" spc="105" dirty="0">
                <a:latin typeface="Arial"/>
                <a:cs typeface="Arial"/>
              </a:rPr>
              <a:t>g</a:t>
            </a:r>
            <a:r>
              <a:rPr sz="1700" dirty="0">
                <a:latin typeface="Arial"/>
                <a:cs typeface="Arial"/>
              </a:rPr>
              <a:t>.</a:t>
            </a:r>
            <a:r>
              <a:rPr sz="1700">
                <a:latin typeface="Arial"/>
                <a:cs typeface="Arial"/>
              </a:rPr>
              <a:t>	</a:t>
            </a:r>
            <a:r>
              <a:rPr lang="en-US" sz="1700" spc="20" dirty="0" smtClean="0">
                <a:latin typeface="Arial"/>
                <a:cs typeface="Arial"/>
              </a:rPr>
              <a:t>18</a:t>
            </a:r>
            <a:r>
              <a:rPr sz="1700" spc="15" smtClean="0">
                <a:latin typeface="Arial"/>
                <a:cs typeface="Arial"/>
              </a:rPr>
              <a:t>.</a:t>
            </a:r>
            <a:r>
              <a:rPr lang="en-US" sz="1700" spc="15" dirty="0" smtClean="0">
                <a:latin typeface="Arial"/>
                <a:cs typeface="Arial"/>
              </a:rPr>
              <a:t>9</a:t>
            </a:r>
            <a:r>
              <a:rPr sz="1700" smtClean="0">
                <a:latin typeface="Arial"/>
                <a:cs typeface="Arial"/>
              </a:rPr>
              <a:t>:</a:t>
            </a:r>
            <a:r>
              <a:rPr sz="1700" spc="50" smtClean="0">
                <a:latin typeface="Arial"/>
                <a:cs typeface="Arial"/>
              </a:rPr>
              <a:t> </a:t>
            </a:r>
            <a:r>
              <a:rPr sz="1700" spc="160" dirty="0">
                <a:latin typeface="Arial"/>
                <a:cs typeface="Arial"/>
              </a:rPr>
              <a:t>G</a:t>
            </a:r>
            <a:r>
              <a:rPr sz="1700" spc="70" dirty="0">
                <a:latin typeface="Arial"/>
                <a:cs typeface="Arial"/>
              </a:rPr>
              <a:t>a</a:t>
            </a:r>
            <a:r>
              <a:rPr sz="1700" spc="15" dirty="0">
                <a:latin typeface="Arial"/>
                <a:cs typeface="Arial"/>
              </a:rPr>
              <a:t>r</a:t>
            </a:r>
            <a:r>
              <a:rPr sz="1700" spc="20" dirty="0">
                <a:latin typeface="Arial"/>
                <a:cs typeface="Arial"/>
              </a:rPr>
              <a:t>de</a:t>
            </a:r>
            <a:r>
              <a:rPr sz="1700" dirty="0">
                <a:latin typeface="Arial"/>
                <a:cs typeface="Arial"/>
              </a:rPr>
              <a:t>n	</a:t>
            </a:r>
            <a:r>
              <a:rPr sz="1700" spc="20" dirty="0">
                <a:latin typeface="Arial"/>
                <a:cs typeface="Arial"/>
              </a:rPr>
              <a:t>v</a:t>
            </a:r>
            <a:r>
              <a:rPr sz="1700" spc="25" dirty="0">
                <a:latin typeface="Arial"/>
                <a:cs typeface="Arial"/>
              </a:rPr>
              <a:t>i</a:t>
            </a:r>
            <a:r>
              <a:rPr sz="1700" spc="20" dirty="0">
                <a:latin typeface="Arial"/>
                <a:cs typeface="Arial"/>
              </a:rPr>
              <a:t>deo</a:t>
            </a:r>
            <a:r>
              <a:rPr sz="1700" dirty="0">
                <a:latin typeface="Arial"/>
                <a:cs typeface="Arial"/>
              </a:rPr>
              <a:t>.  ( </a:t>
            </a:r>
            <a:r>
              <a:rPr sz="1700" spc="105" dirty="0">
                <a:latin typeface="Arial"/>
                <a:cs typeface="Arial"/>
              </a:rPr>
              <a:t>b): </a:t>
            </a:r>
            <a:r>
              <a:rPr sz="1700" spc="55" dirty="0">
                <a:latin typeface="Arial"/>
                <a:cs typeface="Arial"/>
              </a:rPr>
              <a:t>Keyframes</a:t>
            </a:r>
            <a:r>
              <a:rPr sz="1700" spc="170" dirty="0">
                <a:latin typeface="Arial"/>
                <a:cs typeface="Arial"/>
              </a:rPr>
              <a:t> </a:t>
            </a:r>
            <a:r>
              <a:rPr sz="1700" spc="25" dirty="0">
                <a:latin typeface="Arial"/>
                <a:cs typeface="Arial"/>
              </a:rPr>
              <a:t>selected.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31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6445" y="805434"/>
            <a:ext cx="67398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smtClean="0">
                <a:solidFill>
                  <a:srgbClr val="221F1F"/>
                </a:solidFill>
              </a:rPr>
              <a:t>Querying </a:t>
            </a:r>
            <a:r>
              <a:rPr sz="2200" spc="-5" dirty="0">
                <a:solidFill>
                  <a:srgbClr val="221F1F"/>
                </a:solidFill>
              </a:rPr>
              <a:t>on Videos Based on Human</a:t>
            </a:r>
            <a:r>
              <a:rPr sz="2200" spc="190" dirty="0">
                <a:solidFill>
                  <a:srgbClr val="221F1F"/>
                </a:solidFill>
              </a:rPr>
              <a:t> </a:t>
            </a:r>
            <a:r>
              <a:rPr sz="2200" spc="-5" dirty="0">
                <a:solidFill>
                  <a:srgbClr val="221F1F"/>
                </a:solidFill>
              </a:rPr>
              <a:t>Activity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539292" y="1326260"/>
            <a:ext cx="8142605" cy="45037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0040" marR="208279" indent="-307975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20675" algn="l"/>
              </a:tabLst>
            </a:pPr>
            <a:r>
              <a:rPr sz="1700" b="1" spc="-5" dirty="0">
                <a:latin typeface="Arial"/>
                <a:cs typeface="Arial"/>
              </a:rPr>
              <a:t>Thousands </a:t>
            </a:r>
            <a:r>
              <a:rPr sz="1700" b="1" dirty="0">
                <a:latin typeface="Arial"/>
                <a:cs typeface="Arial"/>
              </a:rPr>
              <a:t>of </a:t>
            </a:r>
            <a:r>
              <a:rPr sz="1700" b="1" spc="-5" dirty="0">
                <a:latin typeface="Arial"/>
                <a:cs typeface="Arial"/>
              </a:rPr>
              <a:t>hours </a:t>
            </a:r>
            <a:r>
              <a:rPr sz="1700" b="1" dirty="0">
                <a:latin typeface="Arial"/>
                <a:cs typeface="Arial"/>
              </a:rPr>
              <a:t>of </a:t>
            </a:r>
            <a:r>
              <a:rPr sz="1700" b="1" spc="-5" dirty="0">
                <a:latin typeface="Arial"/>
                <a:cs typeface="Arial"/>
              </a:rPr>
              <a:t>video are being captured every day by CCTV  cameras, </a:t>
            </a:r>
            <a:r>
              <a:rPr sz="1700" b="1" spc="-15" dirty="0">
                <a:latin typeface="Arial"/>
                <a:cs typeface="Arial"/>
              </a:rPr>
              <a:t>web </a:t>
            </a:r>
            <a:r>
              <a:rPr sz="1700" b="1" spc="-5" dirty="0">
                <a:latin typeface="Arial"/>
                <a:cs typeface="Arial"/>
              </a:rPr>
              <a:t>cameras, broadcast cameras, </a:t>
            </a:r>
            <a:r>
              <a:rPr sz="1700" b="1" dirty="0">
                <a:latin typeface="Arial"/>
                <a:cs typeface="Arial"/>
              </a:rPr>
              <a:t>etc. </a:t>
            </a:r>
            <a:r>
              <a:rPr sz="1700" b="1" spc="-25" dirty="0">
                <a:latin typeface="Arial"/>
                <a:cs typeface="Arial"/>
              </a:rPr>
              <a:t>However, </a:t>
            </a:r>
            <a:r>
              <a:rPr sz="1700" b="1" dirty="0">
                <a:latin typeface="Arial"/>
                <a:cs typeface="Arial"/>
              </a:rPr>
              <a:t>most of </a:t>
            </a:r>
            <a:r>
              <a:rPr sz="1700" b="1" spc="-5" dirty="0">
                <a:latin typeface="Arial"/>
                <a:cs typeface="Arial"/>
              </a:rPr>
              <a:t>the  activities </a:t>
            </a:r>
            <a:r>
              <a:rPr sz="1700" b="1" dirty="0">
                <a:latin typeface="Arial"/>
                <a:cs typeface="Arial"/>
              </a:rPr>
              <a:t>of </a:t>
            </a:r>
            <a:r>
              <a:rPr sz="1700" b="1" spc="-5" dirty="0">
                <a:latin typeface="Arial"/>
                <a:cs typeface="Arial"/>
              </a:rPr>
              <a:t>interest (e.g., a soccer </a:t>
            </a:r>
            <a:r>
              <a:rPr sz="1700" b="1" spc="-10" dirty="0">
                <a:latin typeface="Arial"/>
                <a:cs typeface="Arial"/>
              </a:rPr>
              <a:t>player </a:t>
            </a:r>
            <a:r>
              <a:rPr sz="1700" b="1" spc="-5" dirty="0">
                <a:latin typeface="Arial"/>
                <a:cs typeface="Arial"/>
              </a:rPr>
              <a:t>scores a goal) only occur in a  relatively small region along </a:t>
            </a:r>
            <a:r>
              <a:rPr sz="1700" b="1" dirty="0">
                <a:latin typeface="Arial"/>
                <a:cs typeface="Arial"/>
              </a:rPr>
              <a:t>the </a:t>
            </a:r>
            <a:r>
              <a:rPr sz="1700" b="1" spc="-5" dirty="0">
                <a:latin typeface="Arial"/>
                <a:cs typeface="Arial"/>
              </a:rPr>
              <a:t>spatial and temporal </a:t>
            </a:r>
            <a:r>
              <a:rPr sz="1700" b="1" spc="-10" dirty="0">
                <a:latin typeface="Arial"/>
                <a:cs typeface="Arial"/>
              </a:rPr>
              <a:t>extent </a:t>
            </a:r>
            <a:r>
              <a:rPr sz="1700" b="1" dirty="0">
                <a:latin typeface="Arial"/>
                <a:cs typeface="Arial"/>
              </a:rPr>
              <a:t>of </a:t>
            </a:r>
            <a:r>
              <a:rPr sz="1700" b="1" spc="-5" dirty="0">
                <a:latin typeface="Arial"/>
                <a:cs typeface="Arial"/>
              </a:rPr>
              <a:t>the video. </a:t>
            </a:r>
            <a:r>
              <a:rPr sz="1700" b="1" dirty="0">
                <a:latin typeface="Arial"/>
                <a:cs typeface="Arial"/>
              </a:rPr>
              <a:t>In  </a:t>
            </a:r>
            <a:r>
              <a:rPr sz="1700" b="1" spc="-5" dirty="0">
                <a:latin typeface="Arial"/>
                <a:cs typeface="Arial"/>
              </a:rPr>
              <a:t>this scenario, effective retrieval </a:t>
            </a:r>
            <a:r>
              <a:rPr sz="1700" b="1" dirty="0">
                <a:latin typeface="Arial"/>
                <a:cs typeface="Arial"/>
              </a:rPr>
              <a:t>of </a:t>
            </a:r>
            <a:r>
              <a:rPr sz="1700" b="1" spc="-5" dirty="0">
                <a:latin typeface="Arial"/>
                <a:cs typeface="Arial"/>
              </a:rPr>
              <a:t>a small spatial/temporal segment </a:t>
            </a:r>
            <a:r>
              <a:rPr sz="1700" b="1" dirty="0">
                <a:latin typeface="Arial"/>
                <a:cs typeface="Arial"/>
              </a:rPr>
              <a:t>of </a:t>
            </a:r>
            <a:r>
              <a:rPr sz="1700" b="1" spc="-5" dirty="0">
                <a:latin typeface="Arial"/>
                <a:cs typeface="Arial"/>
              </a:rPr>
              <a:t>the  video containing a particular activity </a:t>
            </a:r>
            <a:r>
              <a:rPr sz="1700" b="1" dirty="0">
                <a:latin typeface="Arial"/>
                <a:cs typeface="Arial"/>
              </a:rPr>
              <a:t>from </a:t>
            </a:r>
            <a:r>
              <a:rPr sz="1700" b="1" spc="-5" dirty="0">
                <a:latin typeface="Arial"/>
                <a:cs typeface="Arial"/>
              </a:rPr>
              <a:t>a large collection </a:t>
            </a:r>
            <a:r>
              <a:rPr sz="1700" b="1" dirty="0">
                <a:latin typeface="Arial"/>
                <a:cs typeface="Arial"/>
              </a:rPr>
              <a:t>of </a:t>
            </a:r>
            <a:r>
              <a:rPr sz="1700" b="1" spc="-5" dirty="0">
                <a:latin typeface="Arial"/>
                <a:cs typeface="Arial"/>
              </a:rPr>
              <a:t>videos is </a:t>
            </a:r>
            <a:r>
              <a:rPr sz="1700" b="1" dirty="0">
                <a:latin typeface="Arial"/>
                <a:cs typeface="Arial"/>
              </a:rPr>
              <a:t>very  </a:t>
            </a:r>
            <a:r>
              <a:rPr sz="1700" b="1" spc="-5" dirty="0">
                <a:latin typeface="Arial"/>
                <a:cs typeface="Arial"/>
              </a:rPr>
              <a:t>important.</a:t>
            </a:r>
            <a:endParaRPr sz="1700" b="1">
              <a:latin typeface="Arial"/>
              <a:cs typeface="Arial"/>
            </a:endParaRPr>
          </a:p>
          <a:p>
            <a:pPr marL="350520" lvl="1" indent="-256540" algn="just">
              <a:lnSpc>
                <a:spcPct val="100000"/>
              </a:lnSpc>
              <a:spcBef>
                <a:spcPts val="1300"/>
              </a:spcBef>
              <a:buFont typeface="Wingdings"/>
              <a:buChar char=""/>
              <a:tabLst>
                <a:tab pos="351155" algn="l"/>
                <a:tab pos="2124710" algn="l"/>
              </a:tabLst>
            </a:pPr>
            <a:r>
              <a:rPr sz="1800" spc="-5" smtClean="0">
                <a:latin typeface="Arial"/>
                <a:cs typeface="Arial"/>
              </a:rPr>
              <a:t>Lan </a:t>
            </a:r>
            <a:r>
              <a:rPr sz="1800" smtClean="0">
                <a:latin typeface="Arial"/>
                <a:cs typeface="Arial"/>
              </a:rPr>
              <a:t>et</a:t>
            </a:r>
            <a:r>
              <a:rPr sz="1800" spc="35" smtClean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al.’s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work	</a:t>
            </a:r>
            <a:r>
              <a:rPr sz="1800" spc="-5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activity </a:t>
            </a:r>
            <a:r>
              <a:rPr sz="1800" spc="-5" dirty="0">
                <a:latin typeface="Arial"/>
                <a:cs typeface="Arial"/>
              </a:rPr>
              <a:t>retrieval is directly inspired by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application</a:t>
            </a:r>
            <a:endParaRPr sz="1800">
              <a:latin typeface="Arial"/>
              <a:cs typeface="Arial"/>
            </a:endParaRPr>
          </a:p>
          <a:p>
            <a:pPr marL="94615" marR="5080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searching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activities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interest </a:t>
            </a:r>
            <a:r>
              <a:rPr sz="1800" dirty="0">
                <a:latin typeface="Arial"/>
                <a:cs typeface="Arial"/>
              </a:rPr>
              <a:t>from </a:t>
            </a:r>
            <a:r>
              <a:rPr sz="1800" spc="-5" dirty="0">
                <a:latin typeface="Arial"/>
                <a:cs typeface="Arial"/>
              </a:rPr>
              <a:t>broadcast sports videos.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5" dirty="0">
                <a:latin typeface="Arial"/>
                <a:cs typeface="Arial"/>
              </a:rPr>
              <a:t>example,  consider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scene </a:t>
            </a:r>
            <a:r>
              <a:rPr sz="1800" spc="-15" dirty="0">
                <a:latin typeface="Arial"/>
                <a:cs typeface="Arial"/>
              </a:rPr>
              <a:t>shown </a:t>
            </a:r>
            <a:r>
              <a:rPr sz="1800" spc="-5" dirty="0">
                <a:latin typeface="Arial"/>
                <a:cs typeface="Arial"/>
              </a:rPr>
              <a:t>in Fig</a:t>
            </a:r>
            <a:r>
              <a:rPr sz="1800" spc="-5">
                <a:latin typeface="Arial"/>
                <a:cs typeface="Arial"/>
              </a:rPr>
              <a:t>.</a:t>
            </a:r>
            <a:r>
              <a:rPr sz="1800" spc="80">
                <a:latin typeface="Arial"/>
                <a:cs typeface="Arial"/>
              </a:rPr>
              <a:t> </a:t>
            </a:r>
            <a:r>
              <a:rPr lang="en-US" sz="1800" spc="80" dirty="0" smtClean="0">
                <a:latin typeface="Arial"/>
                <a:cs typeface="Arial"/>
              </a:rPr>
              <a:t>18</a:t>
            </a:r>
            <a:r>
              <a:rPr sz="1800" spc="-5" smtClean="0">
                <a:latin typeface="Arial"/>
                <a:cs typeface="Arial"/>
              </a:rPr>
              <a:t>.1</a:t>
            </a:r>
            <a:r>
              <a:rPr lang="en-US" sz="1800" spc="-5" dirty="0" smtClean="0">
                <a:latin typeface="Arial"/>
                <a:cs typeface="Arial"/>
              </a:rPr>
              <a:t>0</a:t>
            </a:r>
            <a:r>
              <a:rPr sz="1800" spc="-5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94615" marR="203200" indent="63500" algn="just">
              <a:lnSpc>
                <a:spcPct val="100000"/>
              </a:lnSpc>
            </a:pPr>
            <a:r>
              <a:rPr sz="1800" spc="-25" dirty="0">
                <a:latin typeface="Arial"/>
                <a:cs typeface="Arial"/>
              </a:rPr>
              <a:t>we </a:t>
            </a:r>
            <a:r>
              <a:rPr sz="1800" spc="-5" dirty="0">
                <a:latin typeface="Arial"/>
                <a:cs typeface="Arial"/>
              </a:rPr>
              <a:t>can </a:t>
            </a:r>
            <a:r>
              <a:rPr sz="1800" spc="-10" dirty="0">
                <a:latin typeface="Arial"/>
                <a:cs typeface="Arial"/>
              </a:rPr>
              <a:t>explain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scene </a:t>
            </a:r>
            <a:r>
              <a:rPr sz="1800" dirty="0">
                <a:latin typeface="Arial"/>
                <a:cs typeface="Arial"/>
              </a:rPr>
              <a:t>at </a:t>
            </a:r>
            <a:r>
              <a:rPr sz="1800" spc="-5" dirty="0">
                <a:latin typeface="Arial"/>
                <a:cs typeface="Arial"/>
              </a:rPr>
              <a:t>multiple levels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detail such as </a:t>
            </a:r>
            <a:r>
              <a:rPr sz="1800" spc="-10" dirty="0">
                <a:latin typeface="Arial"/>
                <a:cs typeface="Arial"/>
              </a:rPr>
              <a:t>low-level </a:t>
            </a:r>
            <a:r>
              <a:rPr sz="1800" spc="-5" dirty="0">
                <a:latin typeface="Arial"/>
                <a:cs typeface="Arial"/>
              </a:rPr>
              <a:t>actions  (e.g., standing and jogging) and mid-level social roles (e.g., attacker and </a:t>
            </a:r>
            <a:r>
              <a:rPr sz="1800" dirty="0">
                <a:latin typeface="Arial"/>
                <a:cs typeface="Arial"/>
              </a:rPr>
              <a:t>first  </a:t>
            </a:r>
            <a:r>
              <a:rPr sz="1800" spc="-5" dirty="0">
                <a:latin typeface="Arial"/>
                <a:cs typeface="Arial"/>
              </a:rPr>
              <a:t>defenders).</a:t>
            </a:r>
            <a:endParaRPr sz="1800">
              <a:latin typeface="Arial"/>
              <a:cs typeface="Arial"/>
            </a:endParaRPr>
          </a:p>
          <a:p>
            <a:pPr marL="94615" marR="75565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social roles are denoted by </a:t>
            </a:r>
            <a:r>
              <a:rPr sz="1800" spc="-10" dirty="0">
                <a:latin typeface="Arial"/>
                <a:cs typeface="Arial"/>
              </a:rPr>
              <a:t>different </a:t>
            </a:r>
            <a:r>
              <a:rPr sz="1800" spc="-5" dirty="0">
                <a:latin typeface="Arial"/>
                <a:cs typeface="Arial"/>
              </a:rPr>
              <a:t>colors. </a:t>
            </a:r>
            <a:r>
              <a:rPr sz="1800" dirty="0">
                <a:latin typeface="Arial"/>
                <a:cs typeface="Arial"/>
              </a:rPr>
              <a:t>In </a:t>
            </a:r>
            <a:r>
              <a:rPr sz="1800" spc="-5" dirty="0">
                <a:latin typeface="Arial"/>
                <a:cs typeface="Arial"/>
              </a:rPr>
              <a:t>this </a:t>
            </a:r>
            <a:r>
              <a:rPr sz="1800" spc="-10" dirty="0">
                <a:latin typeface="Arial"/>
                <a:cs typeface="Arial"/>
              </a:rPr>
              <a:t>example, </a:t>
            </a:r>
            <a:r>
              <a:rPr sz="1800" spc="-25" dirty="0">
                <a:latin typeface="Arial"/>
                <a:cs typeface="Arial"/>
              </a:rPr>
              <a:t>we </a:t>
            </a:r>
            <a:r>
              <a:rPr sz="1800" spc="-5" dirty="0">
                <a:latin typeface="Arial"/>
                <a:cs typeface="Arial"/>
              </a:rPr>
              <a:t>use  </a:t>
            </a:r>
            <a:r>
              <a:rPr sz="1800" i="1" spc="-10" dirty="0">
                <a:latin typeface="Arial"/>
                <a:cs typeface="Arial"/>
              </a:rPr>
              <a:t>magenta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i="1" spc="-5" dirty="0">
                <a:latin typeface="Arial"/>
                <a:cs typeface="Arial"/>
              </a:rPr>
              <a:t>blue </a:t>
            </a:r>
            <a:r>
              <a:rPr sz="1800" spc="-5" dirty="0">
                <a:latin typeface="Arial"/>
                <a:cs typeface="Arial"/>
              </a:rPr>
              <a:t>and </a:t>
            </a:r>
            <a:r>
              <a:rPr sz="1800" i="1" spc="-5" dirty="0">
                <a:latin typeface="Arial"/>
                <a:cs typeface="Arial"/>
              </a:rPr>
              <a:t>white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represent </a:t>
            </a:r>
            <a:r>
              <a:rPr sz="1800" spc="-15" dirty="0">
                <a:latin typeface="Arial"/>
                <a:cs typeface="Arial"/>
              </a:rPr>
              <a:t>attacker, </a:t>
            </a:r>
            <a:r>
              <a:rPr sz="1800" spc="-5" dirty="0">
                <a:latin typeface="Arial"/>
                <a:cs typeface="Arial"/>
              </a:rPr>
              <a:t>man-marking and </a:t>
            </a:r>
            <a:r>
              <a:rPr sz="1800" spc="-10" dirty="0">
                <a:latin typeface="Arial"/>
                <a:cs typeface="Arial"/>
              </a:rPr>
              <a:t>players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dirty="0">
                <a:latin typeface="Arial"/>
                <a:cs typeface="Arial"/>
              </a:rPr>
              <a:t>the  </a:t>
            </a:r>
            <a:r>
              <a:rPr sz="1800" spc="-5" dirty="0">
                <a:latin typeface="Arial"/>
                <a:cs typeface="Arial"/>
              </a:rPr>
              <a:t>same team as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attacker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respectively.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5235" y="538037"/>
            <a:ext cx="7385878" cy="47348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13587" y="5469432"/>
            <a:ext cx="6880859" cy="5683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2110"/>
              </a:lnSpc>
              <a:spcBef>
                <a:spcPts val="210"/>
              </a:spcBef>
            </a:pPr>
            <a:r>
              <a:rPr sz="1800" b="1" spc="-5" smtClean="0">
                <a:latin typeface="Arial"/>
                <a:cs typeface="Arial"/>
              </a:rPr>
              <a:t>Fig.</a:t>
            </a:r>
            <a:r>
              <a:rPr lang="en-US" sz="1800" b="1" spc="-5" dirty="0" smtClean="0">
                <a:latin typeface="Arial"/>
                <a:cs typeface="Arial"/>
              </a:rPr>
              <a:t>18</a:t>
            </a:r>
            <a:r>
              <a:rPr sz="1800" b="1" spc="-5" smtClean="0">
                <a:latin typeface="Arial"/>
                <a:cs typeface="Arial"/>
              </a:rPr>
              <a:t>.1</a:t>
            </a:r>
            <a:r>
              <a:rPr lang="en-US" sz="1800" b="1" spc="-5" dirty="0" smtClean="0">
                <a:latin typeface="Arial"/>
                <a:cs typeface="Arial"/>
              </a:rPr>
              <a:t>0</a:t>
            </a:r>
            <a:r>
              <a:rPr sz="1800" b="1" spc="-5" smtClean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 example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human activity in realistic scenes </a:t>
            </a:r>
            <a:r>
              <a:rPr sz="1800" dirty="0">
                <a:latin typeface="Arial"/>
                <a:cs typeface="Arial"/>
              </a:rPr>
              <a:t>. </a:t>
            </a:r>
            <a:r>
              <a:rPr sz="1800" spc="-10" dirty="0">
                <a:latin typeface="Arial"/>
                <a:cs typeface="Arial"/>
              </a:rPr>
              <a:t>Beyond  </a:t>
            </a:r>
            <a:r>
              <a:rPr sz="1800" spc="-5" dirty="0">
                <a:latin typeface="Arial"/>
                <a:cs typeface="Arial"/>
              </a:rPr>
              <a:t>the general scene-level activity description (e.g. </a:t>
            </a:r>
            <a:r>
              <a:rPr sz="1800" dirty="0">
                <a:latin typeface="Arial"/>
                <a:cs typeface="Arial"/>
              </a:rPr>
              <a:t>Free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Hit).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32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392421" y="6228157"/>
            <a:ext cx="196850" cy="26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sz="1700" dirty="0">
                <a:solidFill>
                  <a:srgbClr val="221F1F"/>
                </a:solidFill>
                <a:latin typeface="Arial"/>
                <a:cs typeface="Arial"/>
              </a:rPr>
              <a:pPr marL="38100">
                <a:lnSpc>
                  <a:spcPts val="1985"/>
                </a:lnSpc>
              </a:pPr>
              <a:t>4</a:t>
            </a:fld>
            <a:endParaRPr sz="17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4255" y="467322"/>
            <a:ext cx="7432675" cy="154940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197610">
              <a:lnSpc>
                <a:spcPct val="100000"/>
              </a:lnSpc>
              <a:spcBef>
                <a:spcPts val="1040"/>
              </a:spcBef>
              <a:tabLst>
                <a:tab pos="2108835" algn="l"/>
                <a:tab pos="3446145" algn="l"/>
                <a:tab pos="3943985" algn="l"/>
                <a:tab pos="4308475" algn="l"/>
                <a:tab pos="5157470" algn="l"/>
              </a:tabLst>
            </a:pPr>
            <a:r>
              <a:rPr sz="2100" b="1" smtClean="0">
                <a:solidFill>
                  <a:srgbClr val="221F1F"/>
                </a:solidFill>
                <a:latin typeface="Arial"/>
                <a:cs typeface="Arial"/>
              </a:rPr>
              <a:t>	C</a:t>
            </a:r>
            <a:r>
              <a:rPr sz="2100" b="1" spc="-245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221F1F"/>
                </a:solidFill>
                <a:latin typeface="Arial"/>
                <a:cs typeface="Arial"/>
              </a:rPr>
              <a:t>-</a:t>
            </a:r>
            <a:r>
              <a:rPr sz="2100" b="1" spc="-229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221F1F"/>
                </a:solidFill>
                <a:latin typeface="Arial"/>
                <a:cs typeface="Arial"/>
              </a:rPr>
              <a:t>B</a:t>
            </a:r>
            <a:r>
              <a:rPr sz="2100" b="1" spc="-23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2100" b="1" spc="-2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221F1F"/>
                </a:solidFill>
                <a:latin typeface="Arial"/>
                <a:cs typeface="Arial"/>
              </a:rPr>
              <a:t>R</a:t>
            </a:r>
            <a:r>
              <a:rPr sz="2100" b="1" spc="-229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221F1F"/>
                </a:solidFill>
                <a:latin typeface="Arial"/>
                <a:cs typeface="Arial"/>
              </a:rPr>
              <a:t>D	—	A	</a:t>
            </a:r>
            <a:r>
              <a:rPr sz="2100" b="1" spc="120" dirty="0">
                <a:solidFill>
                  <a:srgbClr val="221F1F"/>
                </a:solidFill>
                <a:latin typeface="Arial"/>
                <a:cs typeface="Arial"/>
              </a:rPr>
              <a:t>Case	</a:t>
            </a:r>
            <a:r>
              <a:rPr sz="2100" b="1" spc="160" dirty="0">
                <a:solidFill>
                  <a:srgbClr val="221F1F"/>
                </a:solidFill>
                <a:latin typeface="Arial"/>
                <a:cs typeface="Arial"/>
              </a:rPr>
              <a:t>Study</a:t>
            </a:r>
            <a:endParaRPr sz="2100">
              <a:latin typeface="Arial"/>
              <a:cs typeface="Arial"/>
            </a:endParaRPr>
          </a:p>
          <a:p>
            <a:pPr marL="245745" marR="5080" indent="-233679">
              <a:lnSpc>
                <a:spcPct val="106500"/>
              </a:lnSpc>
              <a:spcBef>
                <a:spcPts val="925"/>
              </a:spcBef>
              <a:buFont typeface="Arial"/>
              <a:buChar char="•"/>
              <a:tabLst>
                <a:tab pos="246379" algn="l"/>
              </a:tabLst>
            </a:pPr>
            <a:r>
              <a:rPr sz="2500" b="1" spc="145" dirty="0">
                <a:solidFill>
                  <a:srgbClr val="221F1F"/>
                </a:solidFill>
                <a:latin typeface="Arial"/>
                <a:cs typeface="Arial"/>
              </a:rPr>
              <a:t>C-</a:t>
            </a:r>
            <a:r>
              <a:rPr sz="2500" b="1" spc="-40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500" b="1" spc="215" dirty="0">
                <a:solidFill>
                  <a:srgbClr val="221F1F"/>
                </a:solidFill>
                <a:latin typeface="Arial"/>
                <a:cs typeface="Arial"/>
              </a:rPr>
              <a:t>BIRD</a:t>
            </a:r>
            <a:r>
              <a:rPr sz="2500" b="1" spc="14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b="1" spc="114" dirty="0">
                <a:solidFill>
                  <a:srgbClr val="221F1F"/>
                </a:solidFill>
                <a:latin typeface="Arial"/>
                <a:cs typeface="Arial"/>
              </a:rPr>
              <a:t>(</a:t>
            </a:r>
            <a:r>
              <a:rPr sz="1700" b="1" i="1" spc="114" dirty="0">
                <a:solidFill>
                  <a:srgbClr val="221F1F"/>
                </a:solidFill>
                <a:latin typeface="Arial"/>
                <a:cs typeface="Arial"/>
              </a:rPr>
              <a:t>Content-Base</a:t>
            </a:r>
            <a:r>
              <a:rPr sz="1700" b="1" i="1" spc="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b="1" i="1" spc="35" dirty="0">
                <a:solidFill>
                  <a:srgbClr val="221F1F"/>
                </a:solidFill>
                <a:latin typeface="Arial"/>
                <a:cs typeface="Arial"/>
              </a:rPr>
              <a:t>Image</a:t>
            </a:r>
            <a:r>
              <a:rPr sz="1700" b="1" i="1" spc="-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b="1" i="1" spc="50" dirty="0">
                <a:solidFill>
                  <a:srgbClr val="221F1F"/>
                </a:solidFill>
                <a:latin typeface="Arial"/>
                <a:cs typeface="Arial"/>
              </a:rPr>
              <a:t>Retrieval</a:t>
            </a:r>
            <a:r>
              <a:rPr sz="1700" b="1" i="1" spc="-4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b="1" i="1" spc="25" dirty="0">
                <a:solidFill>
                  <a:srgbClr val="221F1F"/>
                </a:solidFill>
                <a:latin typeface="Arial"/>
                <a:cs typeface="Arial"/>
              </a:rPr>
              <a:t>from</a:t>
            </a:r>
            <a:r>
              <a:rPr sz="1700" b="1" i="1" spc="-4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b="1" i="1" spc="45" dirty="0">
                <a:solidFill>
                  <a:srgbClr val="221F1F"/>
                </a:solidFill>
                <a:latin typeface="Arial"/>
                <a:cs typeface="Arial"/>
              </a:rPr>
              <a:t>Digital</a:t>
            </a:r>
            <a:r>
              <a:rPr sz="1700" b="1" i="1" spc="-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b="1" i="1" spc="-5" dirty="0">
                <a:solidFill>
                  <a:srgbClr val="221F1F"/>
                </a:solidFill>
                <a:latin typeface="Arial"/>
                <a:cs typeface="Arial"/>
              </a:rPr>
              <a:t>libraries</a:t>
            </a:r>
            <a:r>
              <a:rPr sz="1700" b="1" spc="-5" dirty="0">
                <a:solidFill>
                  <a:srgbClr val="221F1F"/>
                </a:solidFill>
                <a:latin typeface="Arial"/>
                <a:cs typeface="Arial"/>
              </a:rPr>
              <a:t>):  </a:t>
            </a:r>
            <a:r>
              <a:rPr sz="1700" b="1" spc="25" dirty="0">
                <a:solidFill>
                  <a:srgbClr val="221F1F"/>
                </a:solidFill>
                <a:latin typeface="Arial"/>
                <a:cs typeface="Arial"/>
              </a:rPr>
              <a:t>an image </a:t>
            </a:r>
            <a:r>
              <a:rPr sz="1700" b="1" spc="40" dirty="0">
                <a:solidFill>
                  <a:srgbClr val="221F1F"/>
                </a:solidFill>
                <a:latin typeface="Arial"/>
                <a:cs typeface="Arial"/>
              </a:rPr>
              <a:t>database </a:t>
            </a:r>
            <a:r>
              <a:rPr sz="1700" b="1" spc="15" dirty="0">
                <a:solidFill>
                  <a:srgbClr val="221F1F"/>
                </a:solidFill>
                <a:latin typeface="Arial"/>
                <a:cs typeface="Arial"/>
              </a:rPr>
              <a:t>search </a:t>
            </a:r>
            <a:r>
              <a:rPr sz="1700" b="1" spc="10" dirty="0">
                <a:solidFill>
                  <a:srgbClr val="221F1F"/>
                </a:solidFill>
                <a:latin typeface="Arial"/>
                <a:cs typeface="Arial"/>
              </a:rPr>
              <a:t>engine </a:t>
            </a:r>
            <a:r>
              <a:rPr sz="1700" b="1" spc="5" dirty="0">
                <a:solidFill>
                  <a:srgbClr val="221F1F"/>
                </a:solidFill>
                <a:latin typeface="Arial"/>
                <a:cs typeface="Arial"/>
              </a:rPr>
              <a:t>devised </a:t>
            </a:r>
            <a:r>
              <a:rPr sz="1700" b="1" dirty="0">
                <a:solidFill>
                  <a:srgbClr val="221F1F"/>
                </a:solidFill>
                <a:latin typeface="Arial"/>
                <a:cs typeface="Arial"/>
              </a:rPr>
              <a:t>by </a:t>
            </a:r>
            <a:r>
              <a:rPr sz="1700" b="1" spc="15" dirty="0">
                <a:solidFill>
                  <a:srgbClr val="221F1F"/>
                </a:solidFill>
                <a:latin typeface="Arial"/>
                <a:cs typeface="Arial"/>
              </a:rPr>
              <a:t>one of </a:t>
            </a:r>
            <a:r>
              <a:rPr sz="1700" b="1" spc="35" dirty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700" b="1" spc="40" dirty="0">
                <a:solidFill>
                  <a:srgbClr val="221F1F"/>
                </a:solidFill>
                <a:latin typeface="Arial"/>
                <a:cs typeface="Arial"/>
              </a:rPr>
              <a:t>authors </a:t>
            </a:r>
            <a:r>
              <a:rPr sz="1700" b="1" spc="15" dirty="0">
                <a:solidFill>
                  <a:srgbClr val="221F1F"/>
                </a:solidFill>
                <a:latin typeface="Arial"/>
                <a:cs typeface="Arial"/>
              </a:rPr>
              <a:t>of  this</a:t>
            </a:r>
            <a:r>
              <a:rPr sz="1700" b="1" spc="50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700" b="1" spc="45" dirty="0">
                <a:solidFill>
                  <a:srgbClr val="221F1F"/>
                </a:solidFill>
                <a:latin typeface="Arial"/>
                <a:cs typeface="Arial"/>
              </a:rPr>
              <a:t>text.</a:t>
            </a:r>
            <a:endParaRPr sz="1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5992" y="2188591"/>
            <a:ext cx="218821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40180" algn="l"/>
              </a:tabLst>
            </a:pPr>
            <a:r>
              <a:rPr sz="2500" b="1" spc="280" dirty="0">
                <a:solidFill>
                  <a:srgbClr val="221F1F"/>
                </a:solidFill>
                <a:latin typeface="Arial"/>
                <a:cs typeface="Arial"/>
              </a:rPr>
              <a:t>C</a:t>
            </a:r>
            <a:r>
              <a:rPr sz="2500" b="1" spc="-5" dirty="0">
                <a:solidFill>
                  <a:srgbClr val="221F1F"/>
                </a:solidFill>
                <a:latin typeface="Arial"/>
                <a:cs typeface="Arial"/>
              </a:rPr>
              <a:t>-</a:t>
            </a:r>
            <a:r>
              <a:rPr sz="2500" b="1" spc="-409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2500" b="1" spc="275" dirty="0">
                <a:solidFill>
                  <a:srgbClr val="221F1F"/>
                </a:solidFill>
                <a:latin typeface="Arial"/>
                <a:cs typeface="Arial"/>
              </a:rPr>
              <a:t>B</a:t>
            </a:r>
            <a:r>
              <a:rPr sz="2500" b="1" spc="280" dirty="0">
                <a:solidFill>
                  <a:srgbClr val="221F1F"/>
                </a:solidFill>
                <a:latin typeface="Arial"/>
                <a:cs typeface="Arial"/>
              </a:rPr>
              <a:t>IR</a:t>
            </a:r>
            <a:r>
              <a:rPr sz="2500" b="1" spc="-5" dirty="0">
                <a:solidFill>
                  <a:srgbClr val="221F1F"/>
                </a:solidFill>
                <a:latin typeface="Arial"/>
                <a:cs typeface="Arial"/>
              </a:rPr>
              <a:t>D</a:t>
            </a:r>
            <a:r>
              <a:rPr sz="2500" b="1" dirty="0">
                <a:solidFill>
                  <a:srgbClr val="221F1F"/>
                </a:solidFill>
                <a:latin typeface="Arial"/>
                <a:cs typeface="Arial"/>
              </a:rPr>
              <a:t>	</a:t>
            </a:r>
            <a:r>
              <a:rPr sz="2500" b="1" spc="305" dirty="0">
                <a:solidFill>
                  <a:srgbClr val="221F1F"/>
                </a:solidFill>
                <a:latin typeface="Arial"/>
                <a:cs typeface="Arial"/>
              </a:rPr>
              <a:t>GU</a:t>
            </a:r>
            <a:r>
              <a:rPr sz="2500" b="1" spc="120" dirty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221F1F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66058" y="2226691"/>
            <a:ext cx="5115941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rlito"/>
                <a:cs typeface="Carlito"/>
              </a:rPr>
              <a:t>The </a:t>
            </a:r>
            <a:r>
              <a:rPr sz="2200" b="1" spc="-5" dirty="0">
                <a:latin typeface="Carlito"/>
                <a:cs typeface="Carlito"/>
              </a:rPr>
              <a:t>C-BIRD </a:t>
            </a:r>
            <a:r>
              <a:rPr sz="2200" b="1" spc="-10" dirty="0">
                <a:latin typeface="Carlito"/>
                <a:cs typeface="Carlito"/>
              </a:rPr>
              <a:t>image </a:t>
            </a:r>
            <a:r>
              <a:rPr sz="2200" b="1" spc="-15" dirty="0">
                <a:latin typeface="Carlito"/>
                <a:cs typeface="Carlito"/>
              </a:rPr>
              <a:t>database</a:t>
            </a:r>
            <a:r>
              <a:rPr sz="2200" b="1" spc="75" dirty="0">
                <a:latin typeface="Carlito"/>
                <a:cs typeface="Carlito"/>
              </a:rPr>
              <a:t> </a:t>
            </a:r>
            <a:r>
              <a:rPr sz="2200" b="1" spc="-15" dirty="0">
                <a:latin typeface="Carlito"/>
                <a:cs typeface="Carlito"/>
              </a:rPr>
              <a:t>contains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5992" y="2514600"/>
            <a:ext cx="7728408" cy="389337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0"/>
              </a:spcBef>
            </a:pPr>
            <a:r>
              <a:rPr sz="2200" b="1" spc="-20" dirty="0">
                <a:latin typeface="Carlito"/>
                <a:cs typeface="Carlito"/>
              </a:rPr>
              <a:t>approximately </a:t>
            </a:r>
            <a:r>
              <a:rPr sz="2200" b="1" spc="-5" dirty="0">
                <a:latin typeface="Carlito"/>
                <a:cs typeface="Carlito"/>
              </a:rPr>
              <a:t>5,000 </a:t>
            </a:r>
            <a:r>
              <a:rPr sz="2200" b="1" spc="-10" dirty="0">
                <a:latin typeface="Carlito"/>
                <a:cs typeface="Carlito"/>
              </a:rPr>
              <a:t>images, </a:t>
            </a:r>
            <a:r>
              <a:rPr sz="2200" b="1" spc="-20" dirty="0">
                <a:latin typeface="Carlito"/>
                <a:cs typeface="Carlito"/>
              </a:rPr>
              <a:t>many </a:t>
            </a:r>
            <a:r>
              <a:rPr sz="2200" b="1" spc="-10" dirty="0">
                <a:latin typeface="Carlito"/>
                <a:cs typeface="Carlito"/>
              </a:rPr>
              <a:t>of them </a:t>
            </a:r>
            <a:r>
              <a:rPr sz="2200" b="1" spc="-35" dirty="0">
                <a:latin typeface="Carlito"/>
                <a:cs typeface="Carlito"/>
              </a:rPr>
              <a:t>key </a:t>
            </a:r>
            <a:r>
              <a:rPr sz="2200" b="1" spc="-15" dirty="0">
                <a:latin typeface="Carlito"/>
                <a:cs typeface="Carlito"/>
              </a:rPr>
              <a:t>frames </a:t>
            </a:r>
            <a:r>
              <a:rPr sz="2200" b="1" spc="-10" dirty="0">
                <a:latin typeface="Carlito"/>
                <a:cs typeface="Carlito"/>
              </a:rPr>
              <a:t>from  videos. </a:t>
            </a:r>
            <a:r>
              <a:rPr sz="2200" b="1" spc="-5" dirty="0">
                <a:latin typeface="Carlito"/>
                <a:cs typeface="Carlito"/>
              </a:rPr>
              <a:t>The </a:t>
            </a:r>
            <a:r>
              <a:rPr sz="2200" b="1" spc="-15" dirty="0">
                <a:latin typeface="Carlito"/>
                <a:cs typeface="Carlito"/>
              </a:rPr>
              <a:t>database </a:t>
            </a:r>
            <a:r>
              <a:rPr sz="2200" b="1" spc="-10" dirty="0">
                <a:latin typeface="Carlito"/>
                <a:cs typeface="Carlito"/>
              </a:rPr>
              <a:t>can </a:t>
            </a:r>
            <a:r>
              <a:rPr sz="2200" b="1" spc="-5" dirty="0">
                <a:latin typeface="Carlito"/>
                <a:cs typeface="Carlito"/>
              </a:rPr>
              <a:t>be </a:t>
            </a:r>
            <a:r>
              <a:rPr sz="2200" b="1" spc="-10" dirty="0">
                <a:latin typeface="Carlito"/>
                <a:cs typeface="Carlito"/>
              </a:rPr>
              <a:t>searched </a:t>
            </a:r>
            <a:r>
              <a:rPr sz="2200" b="1" spc="-5" dirty="0">
                <a:latin typeface="Carlito"/>
                <a:cs typeface="Carlito"/>
              </a:rPr>
              <a:t>using a selection of</a:t>
            </a:r>
            <a:r>
              <a:rPr sz="2200" b="1" spc="200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tools:</a:t>
            </a:r>
            <a:endParaRPr sz="2200">
              <a:latin typeface="Carlito"/>
              <a:cs typeface="Carlito"/>
            </a:endParaRPr>
          </a:p>
          <a:p>
            <a:pPr marL="597535" indent="-242570">
              <a:lnSpc>
                <a:spcPct val="100000"/>
              </a:lnSpc>
              <a:spcBef>
                <a:spcPts val="1375"/>
              </a:spcBef>
              <a:buFont typeface="Arial"/>
              <a:buChar char="–"/>
              <a:tabLst>
                <a:tab pos="598170" algn="l"/>
              </a:tabLst>
            </a:pPr>
            <a:r>
              <a:rPr sz="1800" b="1" spc="5" dirty="0">
                <a:latin typeface="Arial"/>
                <a:cs typeface="Arial"/>
              </a:rPr>
              <a:t>Text</a:t>
            </a:r>
            <a:r>
              <a:rPr sz="1800" b="1" spc="190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annotations</a:t>
            </a:r>
            <a:endParaRPr sz="1800">
              <a:latin typeface="Arial"/>
              <a:cs typeface="Arial"/>
            </a:endParaRPr>
          </a:p>
          <a:p>
            <a:pPr marL="597535" indent="-242570">
              <a:lnSpc>
                <a:spcPct val="100000"/>
              </a:lnSpc>
              <a:spcBef>
                <a:spcPts val="1560"/>
              </a:spcBef>
              <a:buFont typeface="Arial"/>
              <a:buChar char="–"/>
              <a:tabLst>
                <a:tab pos="598170" algn="l"/>
              </a:tabLst>
            </a:pPr>
            <a:r>
              <a:rPr sz="1800" b="1" spc="15" dirty="0">
                <a:latin typeface="Arial"/>
                <a:cs typeface="Arial"/>
              </a:rPr>
              <a:t>Color</a:t>
            </a:r>
            <a:r>
              <a:rPr sz="1800" b="1" spc="95" dirty="0">
                <a:latin typeface="Arial"/>
                <a:cs typeface="Arial"/>
              </a:rPr>
              <a:t> </a:t>
            </a:r>
            <a:r>
              <a:rPr sz="1800" b="1" spc="15" dirty="0">
                <a:latin typeface="Arial"/>
                <a:cs typeface="Arial"/>
              </a:rPr>
              <a:t>histogram</a:t>
            </a:r>
            <a:endParaRPr sz="1800">
              <a:latin typeface="Arial"/>
              <a:cs typeface="Arial"/>
            </a:endParaRPr>
          </a:p>
          <a:p>
            <a:pPr marL="597535" indent="-242570">
              <a:lnSpc>
                <a:spcPct val="100000"/>
              </a:lnSpc>
              <a:spcBef>
                <a:spcPts val="1560"/>
              </a:spcBef>
              <a:buFont typeface="Arial"/>
              <a:buChar char="–"/>
              <a:tabLst>
                <a:tab pos="598170" algn="l"/>
              </a:tabLst>
            </a:pPr>
            <a:r>
              <a:rPr sz="1800" b="1" spc="15" dirty="0">
                <a:latin typeface="Arial"/>
                <a:cs typeface="Arial"/>
              </a:rPr>
              <a:t>Color</a:t>
            </a:r>
            <a:r>
              <a:rPr sz="1800" b="1" spc="85" dirty="0">
                <a:latin typeface="Arial"/>
                <a:cs typeface="Arial"/>
              </a:rPr>
              <a:t> </a:t>
            </a:r>
            <a:r>
              <a:rPr sz="1800" b="1" spc="15" dirty="0">
                <a:latin typeface="Arial"/>
                <a:cs typeface="Arial"/>
              </a:rPr>
              <a:t>layout</a:t>
            </a:r>
            <a:endParaRPr sz="1800">
              <a:latin typeface="Arial"/>
              <a:cs typeface="Arial"/>
            </a:endParaRPr>
          </a:p>
          <a:p>
            <a:pPr marL="597535" indent="-242570">
              <a:lnSpc>
                <a:spcPct val="100000"/>
              </a:lnSpc>
              <a:spcBef>
                <a:spcPts val="1560"/>
              </a:spcBef>
              <a:buFont typeface="Arial"/>
              <a:buChar char="–"/>
              <a:tabLst>
                <a:tab pos="598170" algn="l"/>
              </a:tabLst>
            </a:pPr>
            <a:r>
              <a:rPr sz="1800" b="1" spc="5" dirty="0">
                <a:latin typeface="Arial"/>
                <a:cs typeface="Arial"/>
              </a:rPr>
              <a:t>Texture</a:t>
            </a:r>
            <a:r>
              <a:rPr sz="1800" b="1" spc="145" dirty="0">
                <a:latin typeface="Arial"/>
                <a:cs typeface="Arial"/>
              </a:rPr>
              <a:t> </a:t>
            </a:r>
            <a:r>
              <a:rPr sz="1800" b="1" spc="15" dirty="0">
                <a:latin typeface="Arial"/>
                <a:cs typeface="Arial"/>
              </a:rPr>
              <a:t>layout</a:t>
            </a:r>
            <a:endParaRPr sz="1800">
              <a:latin typeface="Arial"/>
              <a:cs typeface="Arial"/>
            </a:endParaRPr>
          </a:p>
          <a:p>
            <a:pPr marL="597535" indent="-242570">
              <a:lnSpc>
                <a:spcPct val="100000"/>
              </a:lnSpc>
              <a:spcBef>
                <a:spcPts val="1565"/>
              </a:spcBef>
              <a:buFont typeface="Arial"/>
              <a:buChar char="–"/>
              <a:tabLst>
                <a:tab pos="598170" algn="l"/>
              </a:tabLst>
            </a:pPr>
            <a:r>
              <a:rPr sz="1800" b="1" spc="5" dirty="0">
                <a:latin typeface="Arial"/>
                <a:cs typeface="Arial"/>
              </a:rPr>
              <a:t>Illumination</a:t>
            </a:r>
            <a:r>
              <a:rPr sz="1800" b="1" spc="150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Invariance</a:t>
            </a:r>
            <a:endParaRPr sz="1800">
              <a:latin typeface="Arial"/>
              <a:cs typeface="Arial"/>
            </a:endParaRPr>
          </a:p>
          <a:p>
            <a:pPr marL="597535" indent="-242570">
              <a:lnSpc>
                <a:spcPct val="100000"/>
              </a:lnSpc>
              <a:spcBef>
                <a:spcPts val="1560"/>
              </a:spcBef>
              <a:buFont typeface="Arial"/>
              <a:buChar char="–"/>
              <a:tabLst>
                <a:tab pos="598170" algn="l"/>
              </a:tabLst>
            </a:pPr>
            <a:r>
              <a:rPr sz="1800" b="1" spc="55" dirty="0">
                <a:latin typeface="Arial"/>
                <a:cs typeface="Arial"/>
              </a:rPr>
              <a:t>Object</a:t>
            </a:r>
            <a:r>
              <a:rPr sz="1800" b="1" spc="175" dirty="0">
                <a:latin typeface="Arial"/>
                <a:cs typeface="Arial"/>
              </a:rPr>
              <a:t> </a:t>
            </a:r>
            <a:r>
              <a:rPr sz="1800" b="1" spc="45" dirty="0">
                <a:latin typeface="Arial"/>
                <a:cs typeface="Arial"/>
              </a:rPr>
              <a:t>Model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392421" y="6228157"/>
            <a:ext cx="196850" cy="26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sz="1700" dirty="0">
                <a:solidFill>
                  <a:srgbClr val="221F1F"/>
                </a:solidFill>
                <a:latin typeface="Arial"/>
                <a:cs typeface="Arial"/>
              </a:rPr>
              <a:pPr marL="38100">
                <a:lnSpc>
                  <a:spcPts val="1985"/>
                </a:lnSpc>
              </a:pPr>
              <a:t>5</a:t>
            </a:fld>
            <a:endParaRPr sz="17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8036" y="576148"/>
            <a:ext cx="4703445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74140" algn="l"/>
                <a:tab pos="2660650" algn="l"/>
              </a:tabLst>
            </a:pPr>
            <a:r>
              <a:rPr sz="2600" dirty="0"/>
              <a:t>	</a:t>
            </a:r>
            <a:r>
              <a:rPr sz="2900" spc="130" dirty="0">
                <a:solidFill>
                  <a:srgbClr val="221F1F"/>
                </a:solidFill>
              </a:rPr>
              <a:t>Color	</a:t>
            </a:r>
            <a:r>
              <a:rPr sz="2900" dirty="0">
                <a:solidFill>
                  <a:srgbClr val="221F1F"/>
                </a:solidFill>
              </a:rPr>
              <a:t>H</a:t>
            </a:r>
            <a:r>
              <a:rPr sz="2900" spc="-475" dirty="0">
                <a:solidFill>
                  <a:srgbClr val="221F1F"/>
                </a:solidFill>
              </a:rPr>
              <a:t> </a:t>
            </a:r>
            <a:r>
              <a:rPr sz="2900" spc="150" dirty="0">
                <a:solidFill>
                  <a:srgbClr val="221F1F"/>
                </a:solidFill>
              </a:rPr>
              <a:t>istogram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894588" y="1369923"/>
            <a:ext cx="7169784" cy="4901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145" marR="30480" indent="-233679">
              <a:lnSpc>
                <a:spcPct val="118800"/>
              </a:lnSpc>
              <a:spcBef>
                <a:spcPts val="100"/>
              </a:spcBef>
              <a:buFont typeface="Arial"/>
              <a:buChar char="•"/>
              <a:tabLst>
                <a:tab pos="271780" algn="l"/>
                <a:tab pos="566420" algn="l"/>
                <a:tab pos="1238885" algn="l"/>
                <a:tab pos="2499360" algn="l"/>
                <a:tab pos="2774950" algn="l"/>
                <a:tab pos="3373754" algn="l"/>
                <a:tab pos="4723130" algn="l"/>
                <a:tab pos="5680075" algn="l"/>
              </a:tabLst>
            </a:pPr>
            <a:r>
              <a:rPr sz="1700" b="1" dirty="0">
                <a:latin typeface="Arial"/>
                <a:cs typeface="Arial"/>
              </a:rPr>
              <a:t>A	</a:t>
            </a:r>
            <a:r>
              <a:rPr sz="1700" b="1" spc="15" dirty="0">
                <a:latin typeface="Arial"/>
                <a:cs typeface="Arial"/>
              </a:rPr>
              <a:t>color	</a:t>
            </a:r>
            <a:r>
              <a:rPr sz="1700" b="1" spc="25" dirty="0">
                <a:latin typeface="Arial"/>
                <a:cs typeface="Arial"/>
              </a:rPr>
              <a:t>histogram	</a:t>
            </a:r>
            <a:r>
              <a:rPr sz="1700" b="1" spc="35" dirty="0">
                <a:latin typeface="Arial"/>
                <a:cs typeface="Arial"/>
              </a:rPr>
              <a:t>counts	</a:t>
            </a:r>
            <a:r>
              <a:rPr sz="1700" b="1" spc="-25" dirty="0">
                <a:latin typeface="Arial"/>
                <a:cs typeface="Arial"/>
              </a:rPr>
              <a:t>pixels</a:t>
            </a:r>
            <a:r>
              <a:rPr sz="1700" b="1" spc="335" dirty="0">
                <a:latin typeface="Arial"/>
                <a:cs typeface="Arial"/>
              </a:rPr>
              <a:t> </a:t>
            </a:r>
            <a:r>
              <a:rPr sz="1700" b="1" spc="60" dirty="0">
                <a:latin typeface="Arial"/>
                <a:cs typeface="Arial"/>
              </a:rPr>
              <a:t>with	</a:t>
            </a:r>
            <a:r>
              <a:rPr sz="1700" b="1" dirty="0">
                <a:latin typeface="Arial"/>
                <a:cs typeface="Arial"/>
              </a:rPr>
              <a:t>a </a:t>
            </a:r>
            <a:r>
              <a:rPr sz="1700" b="1" spc="50" dirty="0">
                <a:latin typeface="Arial"/>
                <a:cs typeface="Arial"/>
              </a:rPr>
              <a:t> </a:t>
            </a:r>
            <a:r>
              <a:rPr sz="1700" b="1" spc="10" dirty="0">
                <a:latin typeface="Arial"/>
                <a:cs typeface="Arial"/>
              </a:rPr>
              <a:t>given	</a:t>
            </a:r>
            <a:r>
              <a:rPr sz="1700" b="1" spc="-20" dirty="0">
                <a:latin typeface="Arial"/>
                <a:cs typeface="Arial"/>
              </a:rPr>
              <a:t>pixel </a:t>
            </a:r>
            <a:r>
              <a:rPr sz="1700" b="1" spc="20" dirty="0">
                <a:latin typeface="Arial"/>
                <a:cs typeface="Arial"/>
              </a:rPr>
              <a:t>value </a:t>
            </a:r>
            <a:r>
              <a:rPr sz="1700" b="1" spc="-5" dirty="0">
                <a:latin typeface="Arial"/>
                <a:cs typeface="Arial"/>
              </a:rPr>
              <a:t>in  </a:t>
            </a:r>
            <a:r>
              <a:rPr sz="1700" b="1" spc="80" dirty="0">
                <a:latin typeface="Arial"/>
                <a:cs typeface="Arial"/>
              </a:rPr>
              <a:t>Red, </a:t>
            </a:r>
            <a:r>
              <a:rPr sz="1700" b="1" spc="45" dirty="0">
                <a:latin typeface="Arial"/>
                <a:cs typeface="Arial"/>
              </a:rPr>
              <a:t>Green,</a:t>
            </a:r>
            <a:r>
              <a:rPr sz="1700" b="1" spc="210" dirty="0">
                <a:latin typeface="Arial"/>
                <a:cs typeface="Arial"/>
              </a:rPr>
              <a:t> </a:t>
            </a:r>
            <a:r>
              <a:rPr sz="1700" b="1" spc="20" dirty="0">
                <a:latin typeface="Arial"/>
                <a:cs typeface="Arial"/>
              </a:rPr>
              <a:t>and</a:t>
            </a:r>
            <a:r>
              <a:rPr sz="1700" b="1" spc="105" dirty="0">
                <a:latin typeface="Arial"/>
                <a:cs typeface="Arial"/>
              </a:rPr>
              <a:t> </a:t>
            </a:r>
            <a:r>
              <a:rPr sz="1700" b="1" spc="85" dirty="0">
                <a:latin typeface="Arial"/>
                <a:cs typeface="Arial"/>
              </a:rPr>
              <a:t>Blue	</a:t>
            </a:r>
            <a:r>
              <a:rPr sz="1700" b="1" dirty="0">
                <a:latin typeface="Arial"/>
                <a:cs typeface="Arial"/>
              </a:rPr>
              <a:t>(</a:t>
            </a:r>
            <a:r>
              <a:rPr sz="1700" b="1" spc="-204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R</a:t>
            </a:r>
            <a:r>
              <a:rPr sz="1700" b="1" spc="-195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G</a:t>
            </a:r>
            <a:r>
              <a:rPr sz="1700" b="1" spc="-204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B</a:t>
            </a:r>
            <a:r>
              <a:rPr sz="1700" b="1" spc="-20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(</a:t>
            </a:r>
            <a:r>
              <a:rPr sz="1700" b="1" spc="-19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1750">
              <a:latin typeface="Arial"/>
              <a:cs typeface="Arial"/>
            </a:endParaRPr>
          </a:p>
          <a:p>
            <a:pPr marL="271145" marR="74930" indent="-233679">
              <a:lnSpc>
                <a:spcPct val="120000"/>
              </a:lnSpc>
              <a:spcBef>
                <a:spcPts val="5"/>
              </a:spcBef>
              <a:buFont typeface="Arial"/>
              <a:buChar char="•"/>
              <a:tabLst>
                <a:tab pos="271780" algn="l"/>
                <a:tab pos="3279775" algn="l"/>
                <a:tab pos="6885940" algn="l"/>
              </a:tabLst>
            </a:pPr>
            <a:r>
              <a:rPr sz="1700" b="1" spc="100" dirty="0">
                <a:latin typeface="Arial"/>
                <a:cs typeface="Arial"/>
              </a:rPr>
              <a:t>A</a:t>
            </a:r>
            <a:r>
              <a:rPr sz="1700" b="1" dirty="0">
                <a:latin typeface="Arial"/>
                <a:cs typeface="Arial"/>
              </a:rPr>
              <a:t>n </a:t>
            </a:r>
            <a:r>
              <a:rPr sz="1700" b="1" spc="-200" dirty="0">
                <a:latin typeface="Arial"/>
                <a:cs typeface="Arial"/>
              </a:rPr>
              <a:t> </a:t>
            </a:r>
            <a:r>
              <a:rPr sz="1700" b="1" spc="20" dirty="0">
                <a:latin typeface="Arial"/>
                <a:cs typeface="Arial"/>
              </a:rPr>
              <a:t>exa</a:t>
            </a:r>
            <a:r>
              <a:rPr sz="1700" b="1" spc="15" dirty="0">
                <a:latin typeface="Arial"/>
                <a:cs typeface="Arial"/>
              </a:rPr>
              <a:t>m</a:t>
            </a:r>
            <a:r>
              <a:rPr sz="1700" b="1" spc="25" dirty="0">
                <a:latin typeface="Arial"/>
                <a:cs typeface="Arial"/>
              </a:rPr>
              <a:t>p</a:t>
            </a:r>
            <a:r>
              <a:rPr sz="1700" b="1" spc="15" dirty="0">
                <a:latin typeface="Arial"/>
                <a:cs typeface="Arial"/>
              </a:rPr>
              <a:t>l</a:t>
            </a:r>
            <a:r>
              <a:rPr sz="1700" b="1" dirty="0">
                <a:latin typeface="Arial"/>
                <a:cs typeface="Arial"/>
              </a:rPr>
              <a:t>e</a:t>
            </a:r>
            <a:r>
              <a:rPr sz="1700" b="1" spc="20" dirty="0">
                <a:latin typeface="Arial"/>
                <a:cs typeface="Arial"/>
              </a:rPr>
              <a:t> </a:t>
            </a:r>
            <a:r>
              <a:rPr sz="1700" b="1" spc="35" dirty="0">
                <a:latin typeface="Arial"/>
                <a:cs typeface="Arial"/>
              </a:rPr>
              <a:t>o</a:t>
            </a:r>
            <a:r>
              <a:rPr sz="1700" b="1" dirty="0">
                <a:latin typeface="Arial"/>
                <a:cs typeface="Arial"/>
              </a:rPr>
              <a:t>f</a:t>
            </a:r>
            <a:r>
              <a:rPr sz="1700" b="1" spc="65" dirty="0">
                <a:latin typeface="Arial"/>
                <a:cs typeface="Arial"/>
              </a:rPr>
              <a:t> </a:t>
            </a:r>
            <a:r>
              <a:rPr sz="1700" b="1" spc="35" dirty="0">
                <a:latin typeface="Arial"/>
                <a:cs typeface="Arial"/>
              </a:rPr>
              <a:t>h</a:t>
            </a:r>
            <a:r>
              <a:rPr sz="1700" b="1" spc="25" dirty="0">
                <a:latin typeface="Arial"/>
                <a:cs typeface="Arial"/>
              </a:rPr>
              <a:t>i</a:t>
            </a:r>
            <a:r>
              <a:rPr sz="1700" b="1" spc="30" dirty="0">
                <a:latin typeface="Arial"/>
                <a:cs typeface="Arial"/>
              </a:rPr>
              <a:t>st</a:t>
            </a:r>
            <a:r>
              <a:rPr sz="1700" b="1" spc="35" dirty="0">
                <a:latin typeface="Arial"/>
                <a:cs typeface="Arial"/>
              </a:rPr>
              <a:t>og</a:t>
            </a:r>
            <a:r>
              <a:rPr sz="1700" b="1" spc="30" dirty="0">
                <a:latin typeface="Arial"/>
                <a:cs typeface="Arial"/>
              </a:rPr>
              <a:t>ra</a:t>
            </a:r>
            <a:r>
              <a:rPr sz="1700" b="1" dirty="0">
                <a:latin typeface="Arial"/>
                <a:cs typeface="Arial"/>
              </a:rPr>
              <a:t>m</a:t>
            </a:r>
            <a:r>
              <a:rPr sz="1700" b="1" spc="114" dirty="0">
                <a:latin typeface="Arial"/>
                <a:cs typeface="Arial"/>
              </a:rPr>
              <a:t> </a:t>
            </a:r>
            <a:r>
              <a:rPr sz="1700" b="1" spc="90" dirty="0">
                <a:latin typeface="Arial"/>
                <a:cs typeface="Arial"/>
              </a:rPr>
              <a:t>t</a:t>
            </a:r>
            <a:r>
              <a:rPr sz="1700" b="1" spc="95" dirty="0">
                <a:latin typeface="Arial"/>
                <a:cs typeface="Arial"/>
              </a:rPr>
              <a:t>ha</a:t>
            </a:r>
            <a:r>
              <a:rPr sz="1700" b="1" dirty="0">
                <a:latin typeface="Arial"/>
                <a:cs typeface="Arial"/>
              </a:rPr>
              <a:t>t</a:t>
            </a:r>
            <a:r>
              <a:rPr sz="1700" b="1" spc="200" dirty="0">
                <a:latin typeface="Arial"/>
                <a:cs typeface="Arial"/>
              </a:rPr>
              <a:t> </a:t>
            </a:r>
            <a:r>
              <a:rPr sz="1700" b="1" spc="25" dirty="0">
                <a:latin typeface="Arial"/>
                <a:cs typeface="Arial"/>
              </a:rPr>
              <a:t>h</a:t>
            </a:r>
            <a:r>
              <a:rPr sz="1700" b="1" spc="20" dirty="0">
                <a:latin typeface="Arial"/>
                <a:cs typeface="Arial"/>
              </a:rPr>
              <a:t>a</a:t>
            </a:r>
            <a:r>
              <a:rPr sz="1700" b="1" dirty="0">
                <a:latin typeface="Arial"/>
                <a:cs typeface="Arial"/>
              </a:rPr>
              <a:t>s</a:t>
            </a:r>
            <a:r>
              <a:rPr sz="1700" b="1" spc="5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256</a:t>
            </a:r>
            <a:r>
              <a:rPr sz="2175" b="1" spc="7" baseline="21072" dirty="0">
                <a:latin typeface="Arial"/>
                <a:cs typeface="Arial"/>
              </a:rPr>
              <a:t>3</a:t>
            </a:r>
            <a:r>
              <a:rPr sz="2175" b="1" spc="22" baseline="21072" dirty="0">
                <a:latin typeface="Arial"/>
                <a:cs typeface="Arial"/>
              </a:rPr>
              <a:t> </a:t>
            </a:r>
            <a:r>
              <a:rPr sz="1700" b="1" spc="10" dirty="0">
                <a:latin typeface="Arial"/>
                <a:cs typeface="Arial"/>
              </a:rPr>
              <a:t>b</a:t>
            </a:r>
            <a:r>
              <a:rPr sz="1700" b="1" spc="5" dirty="0">
                <a:latin typeface="Arial"/>
                <a:cs typeface="Arial"/>
              </a:rPr>
              <a:t>i</a:t>
            </a:r>
            <a:r>
              <a:rPr sz="1700" b="1" spc="10" dirty="0">
                <a:latin typeface="Arial"/>
                <a:cs typeface="Arial"/>
              </a:rPr>
              <a:t>ns</a:t>
            </a:r>
            <a:r>
              <a:rPr sz="1700" b="1" dirty="0">
                <a:latin typeface="Arial"/>
                <a:cs typeface="Arial"/>
              </a:rPr>
              <a:t>,</a:t>
            </a:r>
            <a:r>
              <a:rPr sz="1700" b="1" spc="5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for</a:t>
            </a:r>
            <a:r>
              <a:rPr sz="1700" b="1" spc="15" dirty="0">
                <a:latin typeface="Arial"/>
                <a:cs typeface="Arial"/>
              </a:rPr>
              <a:t> im</a:t>
            </a:r>
            <a:r>
              <a:rPr sz="1700" b="1" spc="20" dirty="0">
                <a:latin typeface="Arial"/>
                <a:cs typeface="Arial"/>
              </a:rPr>
              <a:t>a</a:t>
            </a:r>
            <a:r>
              <a:rPr sz="1700" b="1" spc="25" dirty="0">
                <a:latin typeface="Arial"/>
                <a:cs typeface="Arial"/>
              </a:rPr>
              <a:t>g</a:t>
            </a:r>
            <a:r>
              <a:rPr sz="1700" b="1" spc="20" dirty="0">
                <a:latin typeface="Arial"/>
                <a:cs typeface="Arial"/>
              </a:rPr>
              <a:t>e</a:t>
            </a:r>
            <a:r>
              <a:rPr sz="1700" b="1" dirty="0">
                <a:latin typeface="Arial"/>
                <a:cs typeface="Arial"/>
              </a:rPr>
              <a:t>s</a:t>
            </a:r>
            <a:r>
              <a:rPr sz="1700" b="1" spc="65" dirty="0">
                <a:latin typeface="Arial"/>
                <a:cs typeface="Arial"/>
              </a:rPr>
              <a:t> </a:t>
            </a:r>
            <a:r>
              <a:rPr sz="1700" b="1" spc="120" dirty="0">
                <a:latin typeface="Arial"/>
                <a:cs typeface="Arial"/>
              </a:rPr>
              <a:t>w</a:t>
            </a:r>
            <a:r>
              <a:rPr sz="1700" b="1" spc="60" dirty="0">
                <a:latin typeface="Arial"/>
                <a:cs typeface="Arial"/>
              </a:rPr>
              <a:t>i</a:t>
            </a:r>
            <a:r>
              <a:rPr sz="1700" b="1" spc="65" dirty="0">
                <a:latin typeface="Arial"/>
                <a:cs typeface="Arial"/>
              </a:rPr>
              <a:t>t</a:t>
            </a:r>
            <a:r>
              <a:rPr sz="1700" b="1" dirty="0">
                <a:latin typeface="Arial"/>
                <a:cs typeface="Arial"/>
              </a:rPr>
              <a:t>h	</a:t>
            </a:r>
            <a:r>
              <a:rPr sz="1700" b="1" spc="60" dirty="0">
                <a:latin typeface="Arial"/>
                <a:cs typeface="Arial"/>
              </a:rPr>
              <a:t>8</a:t>
            </a:r>
            <a:r>
              <a:rPr sz="1700" b="1" dirty="0">
                <a:latin typeface="Arial"/>
                <a:cs typeface="Arial"/>
              </a:rPr>
              <a:t>-  </a:t>
            </a:r>
            <a:r>
              <a:rPr sz="1700" b="1" spc="35" dirty="0">
                <a:latin typeface="Arial"/>
                <a:cs typeface="Arial"/>
              </a:rPr>
              <a:t>bit </a:t>
            </a:r>
            <a:r>
              <a:rPr sz="1700" b="1" spc="10" dirty="0">
                <a:latin typeface="Arial"/>
                <a:cs typeface="Arial"/>
              </a:rPr>
              <a:t>values </a:t>
            </a:r>
            <a:r>
              <a:rPr sz="1700" b="1" spc="-5" dirty="0">
                <a:latin typeface="Arial"/>
                <a:cs typeface="Arial"/>
              </a:rPr>
              <a:t>in </a:t>
            </a:r>
            <a:r>
              <a:rPr sz="1700" b="1" spc="40" dirty="0">
                <a:latin typeface="Arial"/>
                <a:cs typeface="Arial"/>
              </a:rPr>
              <a:t>each </a:t>
            </a:r>
            <a:r>
              <a:rPr sz="1700" b="1" spc="15" dirty="0">
                <a:latin typeface="Arial"/>
                <a:cs typeface="Arial"/>
              </a:rPr>
              <a:t>of</a:t>
            </a:r>
            <a:r>
              <a:rPr sz="1700" b="1" spc="345" dirty="0">
                <a:latin typeface="Arial"/>
                <a:cs typeface="Arial"/>
              </a:rPr>
              <a:t> </a:t>
            </a:r>
            <a:r>
              <a:rPr sz="1700" b="1" spc="100" dirty="0">
                <a:latin typeface="Arial"/>
                <a:cs typeface="Arial"/>
              </a:rPr>
              <a:t>R,</a:t>
            </a:r>
            <a:r>
              <a:rPr sz="1700" b="1" spc="409" dirty="0">
                <a:latin typeface="Arial"/>
                <a:cs typeface="Arial"/>
              </a:rPr>
              <a:t> </a:t>
            </a:r>
            <a:r>
              <a:rPr sz="1700" b="1" spc="65" dirty="0">
                <a:latin typeface="Arial"/>
                <a:cs typeface="Arial"/>
              </a:rPr>
              <a:t>G,	</a:t>
            </a:r>
            <a:r>
              <a:rPr sz="1700" b="1" spc="125" dirty="0">
                <a:latin typeface="Arial"/>
                <a:cs typeface="Arial"/>
              </a:rPr>
              <a:t>B:</a:t>
            </a:r>
            <a:r>
              <a:rPr sz="1700" b="1" spc="-215" dirty="0">
                <a:latin typeface="Arial"/>
                <a:cs typeface="Arial"/>
              </a:rPr>
              <a:t> 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Arial"/>
              <a:cs typeface="Arial"/>
            </a:endParaRPr>
          </a:p>
          <a:p>
            <a:pPr marL="551180">
              <a:lnSpc>
                <a:spcPts val="1860"/>
              </a:lnSpc>
              <a:tabLst>
                <a:tab pos="3936365" algn="l"/>
              </a:tabLst>
            </a:pPr>
            <a:r>
              <a:rPr sz="1600" b="1" spc="20" dirty="0">
                <a:latin typeface="Arial"/>
                <a:cs typeface="Arial"/>
              </a:rPr>
              <a:t>int </a:t>
            </a:r>
            <a:r>
              <a:rPr sz="1600" b="1" spc="5" dirty="0">
                <a:latin typeface="Arial"/>
                <a:cs typeface="Arial"/>
              </a:rPr>
              <a:t>hist[256][256][256]; </a:t>
            </a:r>
            <a:r>
              <a:rPr sz="1600" b="1" spc="90" dirty="0">
                <a:latin typeface="Arial"/>
                <a:cs typeface="Arial"/>
              </a:rPr>
              <a:t>//</a:t>
            </a:r>
            <a:r>
              <a:rPr sz="1600" b="1" spc="525" dirty="0">
                <a:latin typeface="Arial"/>
                <a:cs typeface="Arial"/>
              </a:rPr>
              <a:t> </a:t>
            </a:r>
            <a:r>
              <a:rPr sz="1600" b="1" spc="5" dirty="0">
                <a:latin typeface="Arial"/>
                <a:cs typeface="Arial"/>
              </a:rPr>
              <a:t>reset</a:t>
            </a:r>
            <a:r>
              <a:rPr sz="1600" b="1" spc="45" dirty="0">
                <a:latin typeface="Arial"/>
                <a:cs typeface="Arial"/>
              </a:rPr>
              <a:t> </a:t>
            </a:r>
            <a:r>
              <a:rPr sz="1600" b="1" spc="25" dirty="0">
                <a:latin typeface="Arial"/>
                <a:cs typeface="Arial"/>
              </a:rPr>
              <a:t>to	</a:t>
            </a:r>
            <a:r>
              <a:rPr sz="1600" b="1" spc="-5" dirty="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  <a:p>
            <a:pPr marL="551180">
              <a:lnSpc>
                <a:spcPts val="1860"/>
              </a:lnSpc>
            </a:pPr>
            <a:r>
              <a:rPr sz="1600" b="1" spc="45" dirty="0">
                <a:latin typeface="Arial"/>
                <a:cs typeface="Arial"/>
              </a:rPr>
              <a:t>//image </a:t>
            </a:r>
            <a:r>
              <a:rPr sz="1600" b="1" spc="-25" dirty="0">
                <a:latin typeface="Arial"/>
                <a:cs typeface="Arial"/>
              </a:rPr>
              <a:t>is </a:t>
            </a:r>
            <a:r>
              <a:rPr sz="1600" b="1" spc="5" dirty="0">
                <a:latin typeface="Arial"/>
                <a:cs typeface="Arial"/>
              </a:rPr>
              <a:t>an </a:t>
            </a:r>
            <a:r>
              <a:rPr sz="1600" b="1" spc="-5" dirty="0">
                <a:latin typeface="Arial"/>
                <a:cs typeface="Arial"/>
              </a:rPr>
              <a:t>appropriate </a:t>
            </a:r>
            <a:r>
              <a:rPr sz="1600" b="1" spc="25" dirty="0">
                <a:latin typeface="Arial"/>
                <a:cs typeface="Arial"/>
              </a:rPr>
              <a:t>struct </a:t>
            </a:r>
            <a:r>
              <a:rPr sz="1600" b="1" spc="40" dirty="0">
                <a:latin typeface="Arial"/>
                <a:cs typeface="Arial"/>
              </a:rPr>
              <a:t>with </a:t>
            </a:r>
            <a:r>
              <a:rPr sz="1600" b="1" dirty="0">
                <a:latin typeface="Arial"/>
                <a:cs typeface="Arial"/>
              </a:rPr>
              <a:t>byte</a:t>
            </a:r>
            <a:r>
              <a:rPr sz="1600" b="1" spc="10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fields </a:t>
            </a:r>
            <a:r>
              <a:rPr sz="1600" b="1" dirty="0">
                <a:latin typeface="Arial"/>
                <a:cs typeface="Arial"/>
              </a:rPr>
              <a:t>red, </a:t>
            </a:r>
            <a:r>
              <a:rPr sz="1600" b="1" spc="-5" dirty="0">
                <a:latin typeface="Arial"/>
                <a:cs typeface="Arial"/>
              </a:rPr>
              <a:t>green, </a:t>
            </a:r>
            <a:r>
              <a:rPr sz="1600" b="1" spc="-15" dirty="0">
                <a:latin typeface="Arial"/>
                <a:cs typeface="Arial"/>
              </a:rPr>
              <a:t>blue</a:t>
            </a:r>
            <a:endParaRPr sz="1600">
              <a:latin typeface="Arial"/>
              <a:cs typeface="Arial"/>
            </a:endParaRPr>
          </a:p>
          <a:p>
            <a:pPr marL="829944" marR="3868420">
              <a:lnSpc>
                <a:spcPct val="100000"/>
              </a:lnSpc>
              <a:spcBef>
                <a:spcPts val="1065"/>
              </a:spcBef>
            </a:pPr>
            <a:r>
              <a:rPr sz="1800" b="1" spc="-5" dirty="0">
                <a:latin typeface="Courier New"/>
                <a:cs typeface="Courier New"/>
              </a:rPr>
              <a:t>for</a:t>
            </a:r>
            <a:r>
              <a:rPr sz="1800" b="1" spc="-114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i=0..(MAX_Y-1)  for</a:t>
            </a:r>
            <a:r>
              <a:rPr sz="1800" b="1" spc="-114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j=0..(MAX_X-1)</a:t>
            </a:r>
            <a:endParaRPr sz="1800">
              <a:latin typeface="Courier New"/>
              <a:cs typeface="Courier New"/>
            </a:endParaRPr>
          </a:p>
          <a:p>
            <a:pPr marL="829944">
              <a:lnSpc>
                <a:spcPts val="2135"/>
              </a:lnSpc>
              <a:spcBef>
                <a:spcPts val="50"/>
              </a:spcBef>
            </a:pPr>
            <a:r>
              <a:rPr sz="1800" b="1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  <a:p>
            <a:pPr marL="829944">
              <a:lnSpc>
                <a:spcPts val="2135"/>
              </a:lnSpc>
            </a:pPr>
            <a:r>
              <a:rPr sz="1800" b="1" dirty="0">
                <a:latin typeface="Courier New"/>
                <a:cs typeface="Courier New"/>
              </a:rPr>
              <a:t>R =</a:t>
            </a:r>
            <a:r>
              <a:rPr sz="1800" b="1" spc="-3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image[i][j].red;</a:t>
            </a:r>
            <a:endParaRPr sz="1800">
              <a:latin typeface="Courier New"/>
              <a:cs typeface="Courier New"/>
            </a:endParaRPr>
          </a:p>
          <a:p>
            <a:pPr marL="829944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G =</a:t>
            </a:r>
            <a:r>
              <a:rPr sz="1800" b="1" spc="-3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image[i][j].green;</a:t>
            </a:r>
            <a:endParaRPr sz="1800">
              <a:latin typeface="Courier New"/>
              <a:cs typeface="Courier New"/>
            </a:endParaRPr>
          </a:p>
          <a:p>
            <a:pPr marL="829944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Courier New"/>
                <a:cs typeface="Courier New"/>
              </a:rPr>
              <a:t>B =</a:t>
            </a:r>
            <a:r>
              <a:rPr sz="1800" b="1" spc="-3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image[i][j].blue;</a:t>
            </a:r>
            <a:endParaRPr sz="1800">
              <a:latin typeface="Courier New"/>
              <a:cs typeface="Courier New"/>
            </a:endParaRPr>
          </a:p>
          <a:p>
            <a:pPr marL="829944">
              <a:lnSpc>
                <a:spcPct val="100000"/>
              </a:lnSpc>
            </a:pPr>
            <a:r>
              <a:rPr sz="1800" b="1" spc="-10" dirty="0">
                <a:latin typeface="Courier New"/>
                <a:cs typeface="Courier New"/>
              </a:rPr>
              <a:t>hist[R][G][B]++;</a:t>
            </a:r>
            <a:endParaRPr sz="1800">
              <a:latin typeface="Courier New"/>
              <a:cs typeface="Courier New"/>
            </a:endParaRPr>
          </a:p>
          <a:p>
            <a:pPr marL="829944">
              <a:lnSpc>
                <a:spcPct val="100000"/>
              </a:lnSpc>
              <a:spcBef>
                <a:spcPts val="45"/>
              </a:spcBef>
            </a:pPr>
            <a:r>
              <a:rPr sz="1800" b="1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6714" y="196342"/>
            <a:ext cx="4708525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130" dirty="0"/>
              <a:t>Color </a:t>
            </a:r>
            <a:r>
              <a:rPr sz="2900" spc="175" dirty="0"/>
              <a:t>Histogram</a:t>
            </a:r>
            <a:r>
              <a:rPr sz="2900" spc="415" dirty="0"/>
              <a:t> </a:t>
            </a:r>
            <a:r>
              <a:rPr sz="2500" spc="105"/>
              <a:t>(</a:t>
            </a:r>
            <a:r>
              <a:rPr sz="2500" spc="105" smtClean="0"/>
              <a:t>Cont’d</a:t>
            </a:r>
            <a:r>
              <a:rPr lang="en-US" sz="2500" spc="105" dirty="0" smtClean="0"/>
              <a:t>)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634695" y="796543"/>
            <a:ext cx="7712075" cy="1003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marR="5080" indent="-233679" algn="just">
              <a:lnSpc>
                <a:spcPct val="118900"/>
              </a:lnSpc>
              <a:spcBef>
                <a:spcPts val="100"/>
              </a:spcBef>
              <a:buFont typeface="Arial"/>
              <a:buChar char="•"/>
              <a:tabLst>
                <a:tab pos="246379" algn="l"/>
              </a:tabLst>
            </a:pPr>
            <a:r>
              <a:rPr sz="1800" b="1" spc="40" dirty="0">
                <a:latin typeface="Arial"/>
                <a:cs typeface="Arial"/>
              </a:rPr>
              <a:t>Image </a:t>
            </a:r>
            <a:r>
              <a:rPr sz="1800" b="1" spc="10" dirty="0">
                <a:latin typeface="Arial"/>
                <a:cs typeface="Arial"/>
              </a:rPr>
              <a:t>search </a:t>
            </a:r>
            <a:r>
              <a:rPr sz="1800" b="1" spc="-15" dirty="0">
                <a:latin typeface="Arial"/>
                <a:cs typeface="Arial"/>
              </a:rPr>
              <a:t>is </a:t>
            </a:r>
            <a:r>
              <a:rPr sz="1800" b="1" spc="15" dirty="0">
                <a:latin typeface="Arial"/>
                <a:cs typeface="Arial"/>
              </a:rPr>
              <a:t>done </a:t>
            </a:r>
            <a:r>
              <a:rPr sz="1800" b="1" dirty="0">
                <a:latin typeface="Arial"/>
                <a:cs typeface="Arial"/>
              </a:rPr>
              <a:t>by </a:t>
            </a:r>
            <a:r>
              <a:rPr sz="1800" b="1" spc="45" dirty="0">
                <a:latin typeface="Arial"/>
                <a:cs typeface="Arial"/>
              </a:rPr>
              <a:t>matching </a:t>
            </a:r>
            <a:r>
              <a:rPr sz="1800" b="1" spc="135" dirty="0">
                <a:latin typeface="Arial"/>
                <a:cs typeface="Arial"/>
              </a:rPr>
              <a:t>feature- </a:t>
            </a:r>
            <a:r>
              <a:rPr sz="1800" b="1" spc="125" dirty="0">
                <a:latin typeface="Arial"/>
                <a:cs typeface="Arial"/>
              </a:rPr>
              <a:t>vector </a:t>
            </a:r>
            <a:r>
              <a:rPr sz="1800" b="1" spc="45" dirty="0">
                <a:latin typeface="Arial"/>
                <a:cs typeface="Arial"/>
              </a:rPr>
              <a:t>(here </a:t>
            </a:r>
            <a:r>
              <a:rPr sz="1800" b="1" spc="10" dirty="0">
                <a:latin typeface="Arial"/>
                <a:cs typeface="Arial"/>
              </a:rPr>
              <a:t>color  </a:t>
            </a:r>
            <a:r>
              <a:rPr sz="1800" b="1" spc="55" dirty="0">
                <a:latin typeface="Arial"/>
                <a:cs typeface="Arial"/>
              </a:rPr>
              <a:t>histogram) </a:t>
            </a:r>
            <a:r>
              <a:rPr sz="1800" b="1" spc="-5" dirty="0">
                <a:latin typeface="Arial"/>
                <a:cs typeface="Arial"/>
              </a:rPr>
              <a:t>for </a:t>
            </a:r>
            <a:r>
              <a:rPr sz="1800" b="1" spc="35" dirty="0">
                <a:latin typeface="Arial"/>
                <a:cs typeface="Arial"/>
              </a:rPr>
              <a:t>the </a:t>
            </a:r>
            <a:r>
              <a:rPr sz="1800" b="1" spc="15" dirty="0">
                <a:latin typeface="Arial"/>
                <a:cs typeface="Arial"/>
              </a:rPr>
              <a:t>sample </a:t>
            </a:r>
            <a:r>
              <a:rPr sz="1800" b="1" spc="25" dirty="0">
                <a:latin typeface="Arial"/>
                <a:cs typeface="Arial"/>
              </a:rPr>
              <a:t>image </a:t>
            </a:r>
            <a:r>
              <a:rPr sz="1800" b="1" spc="55" dirty="0">
                <a:latin typeface="Arial"/>
                <a:cs typeface="Arial"/>
              </a:rPr>
              <a:t>with </a:t>
            </a:r>
            <a:r>
              <a:rPr sz="1800" b="1" spc="50" dirty="0">
                <a:latin typeface="Arial"/>
                <a:cs typeface="Arial"/>
              </a:rPr>
              <a:t>feature-vector </a:t>
            </a:r>
            <a:r>
              <a:rPr sz="1800" b="1" spc="5" dirty="0">
                <a:latin typeface="Arial"/>
                <a:cs typeface="Arial"/>
              </a:rPr>
              <a:t>for </a:t>
            </a:r>
            <a:r>
              <a:rPr sz="1800" b="1" spc="50" dirty="0">
                <a:latin typeface="Arial"/>
                <a:cs typeface="Arial"/>
              </a:rPr>
              <a:t>im-  </a:t>
            </a:r>
            <a:r>
              <a:rPr sz="1800" b="1" spc="10" dirty="0">
                <a:latin typeface="Arial"/>
                <a:cs typeface="Arial"/>
              </a:rPr>
              <a:t>ages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35" dirty="0">
                <a:latin typeface="Arial"/>
                <a:cs typeface="Arial"/>
              </a:rPr>
              <a:t>the</a:t>
            </a:r>
            <a:r>
              <a:rPr sz="1800" b="1" spc="540" dirty="0">
                <a:latin typeface="Arial"/>
                <a:cs typeface="Arial"/>
              </a:rPr>
              <a:t> </a:t>
            </a:r>
            <a:r>
              <a:rPr sz="1800" b="1" spc="35" dirty="0">
                <a:latin typeface="Arial"/>
                <a:cs typeface="Arial"/>
              </a:rPr>
              <a:t>database.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4695" y="2153858"/>
            <a:ext cx="6167120" cy="68199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246379" algn="l"/>
                <a:tab pos="619125" algn="l"/>
                <a:tab pos="1839595" algn="l"/>
                <a:tab pos="2135505" algn="l"/>
                <a:tab pos="2862580" algn="l"/>
                <a:tab pos="4168775" algn="l"/>
                <a:tab pos="4511675" algn="l"/>
                <a:tab pos="5848350" algn="l"/>
              </a:tabLst>
            </a:pPr>
            <a:r>
              <a:rPr sz="1800" b="1" spc="50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n	</a:t>
            </a:r>
            <a:r>
              <a:rPr sz="1800" b="1" spc="220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-</a:t>
            </a:r>
            <a:r>
              <a:rPr sz="1800" b="1" spc="-275" dirty="0">
                <a:latin typeface="Arial"/>
                <a:cs typeface="Arial"/>
              </a:rPr>
              <a:t> </a:t>
            </a:r>
            <a:r>
              <a:rPr sz="1800" b="1" spc="204" dirty="0">
                <a:latin typeface="Arial"/>
                <a:cs typeface="Arial"/>
              </a:rPr>
              <a:t>B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275" dirty="0">
                <a:latin typeface="Arial"/>
                <a:cs typeface="Arial"/>
              </a:rPr>
              <a:t> </a:t>
            </a:r>
            <a:r>
              <a:rPr sz="1800" b="1" spc="220" dirty="0">
                <a:latin typeface="Arial"/>
                <a:cs typeface="Arial"/>
              </a:rPr>
              <a:t>RD</a:t>
            </a:r>
            <a:r>
              <a:rPr sz="1800" b="1" dirty="0">
                <a:latin typeface="Arial"/>
                <a:cs typeface="Arial"/>
              </a:rPr>
              <a:t>,	a	c</a:t>
            </a:r>
            <a:r>
              <a:rPr sz="1800" b="1" spc="10" dirty="0">
                <a:latin typeface="Arial"/>
                <a:cs typeface="Arial"/>
              </a:rPr>
              <a:t>ol</a:t>
            </a:r>
            <a:r>
              <a:rPr sz="1800" b="1" spc="2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r	</a:t>
            </a:r>
            <a:r>
              <a:rPr sz="1800" b="1" spc="35" dirty="0">
                <a:latin typeface="Arial"/>
                <a:cs typeface="Arial"/>
              </a:rPr>
              <a:t>hi</a:t>
            </a:r>
            <a:r>
              <a:rPr sz="1800" b="1" spc="25" dirty="0">
                <a:latin typeface="Arial"/>
                <a:cs typeface="Arial"/>
              </a:rPr>
              <a:t>s</a:t>
            </a:r>
            <a:r>
              <a:rPr sz="1800" b="1" spc="30" dirty="0">
                <a:latin typeface="Arial"/>
                <a:cs typeface="Arial"/>
              </a:rPr>
              <a:t>t</a:t>
            </a:r>
            <a:r>
              <a:rPr sz="1800" b="1" spc="35" dirty="0">
                <a:latin typeface="Arial"/>
                <a:cs typeface="Arial"/>
              </a:rPr>
              <a:t>og</a:t>
            </a:r>
            <a:r>
              <a:rPr sz="1800" b="1" spc="40" dirty="0">
                <a:latin typeface="Arial"/>
                <a:cs typeface="Arial"/>
              </a:rPr>
              <a:t>r</a:t>
            </a:r>
            <a:r>
              <a:rPr sz="1800" b="1" spc="2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m	</a:t>
            </a:r>
            <a:r>
              <a:rPr sz="1800" b="1" spc="-25" dirty="0">
                <a:latin typeface="Arial"/>
                <a:cs typeface="Arial"/>
              </a:rPr>
              <a:t>i</a:t>
            </a:r>
            <a:r>
              <a:rPr sz="1800" b="1" dirty="0">
                <a:latin typeface="Arial"/>
                <a:cs typeface="Arial"/>
              </a:rPr>
              <a:t>s	</a:t>
            </a:r>
            <a:r>
              <a:rPr sz="1800" b="1" spc="35" dirty="0">
                <a:latin typeface="Arial"/>
                <a:cs typeface="Arial"/>
              </a:rPr>
              <a:t>ca</a:t>
            </a:r>
            <a:r>
              <a:rPr sz="1800" b="1" spc="45" dirty="0">
                <a:latin typeface="Arial"/>
                <a:cs typeface="Arial"/>
              </a:rPr>
              <a:t>l</a:t>
            </a:r>
            <a:r>
              <a:rPr sz="1800" b="1" spc="35" dirty="0">
                <a:latin typeface="Arial"/>
                <a:cs typeface="Arial"/>
              </a:rPr>
              <a:t>c</a:t>
            </a:r>
            <a:r>
              <a:rPr sz="1800" b="1" spc="45" dirty="0">
                <a:latin typeface="Arial"/>
                <a:cs typeface="Arial"/>
              </a:rPr>
              <a:t>ul</a:t>
            </a:r>
            <a:r>
              <a:rPr sz="1800" b="1" spc="35" dirty="0">
                <a:latin typeface="Arial"/>
                <a:cs typeface="Arial"/>
              </a:rPr>
              <a:t>a</a:t>
            </a:r>
            <a:r>
              <a:rPr sz="1800" b="1" spc="45" dirty="0">
                <a:latin typeface="Arial"/>
                <a:cs typeface="Arial"/>
              </a:rPr>
              <a:t>t</a:t>
            </a:r>
            <a:r>
              <a:rPr sz="1800" b="1" spc="3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	for</a:t>
            </a:r>
            <a:endParaRPr sz="1800">
              <a:latin typeface="Arial"/>
              <a:cs typeface="Arial"/>
            </a:endParaRPr>
          </a:p>
          <a:p>
            <a:pPr marL="245745">
              <a:lnSpc>
                <a:spcPct val="100000"/>
              </a:lnSpc>
              <a:spcBef>
                <a:spcPts val="420"/>
              </a:spcBef>
              <a:tabLst>
                <a:tab pos="1100455" algn="l"/>
                <a:tab pos="1530350" algn="l"/>
                <a:tab pos="1838325" algn="l"/>
                <a:tab pos="3587750" algn="l"/>
                <a:tab pos="4314825" algn="l"/>
                <a:tab pos="4906645" algn="l"/>
              </a:tabLst>
            </a:pPr>
            <a:r>
              <a:rPr sz="1800" b="1" spc="25" dirty="0">
                <a:latin typeface="Arial"/>
                <a:cs typeface="Arial"/>
              </a:rPr>
              <a:t>image	</a:t>
            </a:r>
            <a:r>
              <a:rPr sz="1800" b="1" spc="5" dirty="0">
                <a:latin typeface="Arial"/>
                <a:cs typeface="Arial"/>
              </a:rPr>
              <a:t>as	</a:t>
            </a:r>
            <a:r>
              <a:rPr sz="1800" b="1" spc="-5" dirty="0">
                <a:latin typeface="Arial"/>
                <a:cs typeface="Arial"/>
              </a:rPr>
              <a:t>a	</a:t>
            </a:r>
            <a:r>
              <a:rPr sz="1800" b="1" dirty="0">
                <a:latin typeface="Arial"/>
                <a:cs typeface="Arial"/>
              </a:rPr>
              <a:t>preprocessing	</a:t>
            </a:r>
            <a:r>
              <a:rPr sz="1800" b="1" spc="20" dirty="0">
                <a:latin typeface="Arial"/>
                <a:cs typeface="Arial"/>
              </a:rPr>
              <a:t>step,	</a:t>
            </a:r>
            <a:r>
              <a:rPr sz="1800" b="1" spc="25" dirty="0">
                <a:latin typeface="Arial"/>
                <a:cs typeface="Arial"/>
              </a:rPr>
              <a:t>and	</a:t>
            </a:r>
            <a:r>
              <a:rPr sz="1800" b="1" spc="35" dirty="0">
                <a:latin typeface="Arial"/>
                <a:cs typeface="Arial"/>
              </a:rPr>
              <a:t>then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34327" y="2207463"/>
            <a:ext cx="14052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19455" algn="l"/>
              </a:tabLst>
            </a:pPr>
            <a:r>
              <a:rPr sz="1800" b="1" spc="50" dirty="0">
                <a:latin typeface="Arial"/>
                <a:cs typeface="Arial"/>
              </a:rPr>
              <a:t>eac</a:t>
            </a:r>
            <a:r>
              <a:rPr sz="1800" b="1" dirty="0">
                <a:latin typeface="Arial"/>
                <a:cs typeface="Arial"/>
              </a:rPr>
              <a:t>h	</a:t>
            </a:r>
            <a:r>
              <a:rPr sz="1800" b="1" spc="55" dirty="0">
                <a:latin typeface="Arial"/>
                <a:cs typeface="Arial"/>
              </a:rPr>
              <a:t>t</a:t>
            </a:r>
            <a:r>
              <a:rPr sz="1800" b="1" spc="50" dirty="0">
                <a:latin typeface="Arial"/>
                <a:cs typeface="Arial"/>
              </a:rPr>
              <a:t>ar</a:t>
            </a:r>
            <a:r>
              <a:rPr sz="1800" b="1" spc="60" dirty="0">
                <a:latin typeface="Arial"/>
                <a:cs typeface="Arial"/>
              </a:rPr>
              <a:t>ge</a:t>
            </a:r>
            <a:r>
              <a:rPr sz="1800" b="1" dirty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11570" y="2535682"/>
            <a:ext cx="2129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83030" algn="l"/>
                <a:tab pos="1756410" algn="l"/>
              </a:tabLst>
            </a:pPr>
            <a:r>
              <a:rPr sz="1800" b="1" spc="10" dirty="0">
                <a:latin typeface="Arial"/>
                <a:cs typeface="Arial"/>
              </a:rPr>
              <a:t>re</a:t>
            </a:r>
            <a:r>
              <a:rPr sz="1800" b="1" spc="20" dirty="0">
                <a:latin typeface="Arial"/>
                <a:cs typeface="Arial"/>
              </a:rPr>
              <a:t>f</a:t>
            </a:r>
            <a:r>
              <a:rPr sz="1800" b="1" spc="10" dirty="0">
                <a:latin typeface="Arial"/>
                <a:cs typeface="Arial"/>
              </a:rPr>
              <a:t>e</a:t>
            </a:r>
            <a:r>
              <a:rPr sz="1800" b="1" spc="25" dirty="0">
                <a:latin typeface="Arial"/>
                <a:cs typeface="Arial"/>
              </a:rPr>
              <a:t>r</a:t>
            </a:r>
            <a:r>
              <a:rPr sz="1800" b="1" spc="10" dirty="0">
                <a:latin typeface="Arial"/>
                <a:cs typeface="Arial"/>
              </a:rPr>
              <a:t>e</a:t>
            </a:r>
            <a:r>
              <a:rPr sz="1800" b="1" spc="25" dirty="0">
                <a:latin typeface="Arial"/>
                <a:cs typeface="Arial"/>
              </a:rPr>
              <a:t>n</a:t>
            </a:r>
            <a:r>
              <a:rPr sz="1800" b="1" spc="20" dirty="0">
                <a:latin typeface="Arial"/>
                <a:cs typeface="Arial"/>
              </a:rPr>
              <a:t>c</a:t>
            </a:r>
            <a:r>
              <a:rPr sz="1800" b="1" spc="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	in	</a:t>
            </a:r>
            <a:r>
              <a:rPr sz="1800" b="1" spc="55" dirty="0">
                <a:latin typeface="Arial"/>
                <a:cs typeface="Arial"/>
              </a:rPr>
              <a:t>t</a:t>
            </a:r>
            <a:r>
              <a:rPr sz="1800" b="1" spc="70" dirty="0">
                <a:latin typeface="Arial"/>
                <a:cs typeface="Arial"/>
              </a:rPr>
              <a:t>h</a:t>
            </a:r>
            <a:r>
              <a:rPr sz="1800" b="1" spc="-5" dirty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7867" y="2861817"/>
            <a:ext cx="4218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8210" algn="l"/>
              </a:tabLst>
            </a:pPr>
            <a:r>
              <a:rPr sz="1800" b="1" spc="50" dirty="0">
                <a:latin typeface="Arial"/>
                <a:cs typeface="Arial"/>
              </a:rPr>
              <a:t>d</a:t>
            </a:r>
            <a:r>
              <a:rPr sz="1800" b="1" spc="35" dirty="0">
                <a:latin typeface="Arial"/>
                <a:cs typeface="Arial"/>
              </a:rPr>
              <a:t>a</a:t>
            </a:r>
            <a:r>
              <a:rPr sz="1800" b="1" spc="45" dirty="0">
                <a:latin typeface="Arial"/>
                <a:cs typeface="Arial"/>
              </a:rPr>
              <a:t>t</a:t>
            </a:r>
            <a:r>
              <a:rPr sz="1800" b="1" spc="35" dirty="0">
                <a:latin typeface="Arial"/>
                <a:cs typeface="Arial"/>
              </a:rPr>
              <a:t>a</a:t>
            </a:r>
            <a:r>
              <a:rPr sz="1800" b="1" spc="50" dirty="0">
                <a:latin typeface="Arial"/>
                <a:cs typeface="Arial"/>
              </a:rPr>
              <a:t>b</a:t>
            </a:r>
            <a:r>
              <a:rPr sz="1800" b="1" spc="35" dirty="0">
                <a:latin typeface="Arial"/>
                <a:cs typeface="Arial"/>
              </a:rPr>
              <a:t>as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spc="120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fo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spc="50" dirty="0">
                <a:latin typeface="Arial"/>
                <a:cs typeface="Arial"/>
              </a:rPr>
              <a:t>eac</a:t>
            </a:r>
            <a:r>
              <a:rPr sz="1800" b="1" spc="-5" dirty="0">
                <a:latin typeface="Arial"/>
                <a:cs typeface="Arial"/>
              </a:rPr>
              <a:t>h</a:t>
            </a:r>
            <a:r>
              <a:rPr sz="1800" b="1" spc="10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us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spc="25" dirty="0">
                <a:latin typeface="Arial"/>
                <a:cs typeface="Arial"/>
              </a:rPr>
              <a:t>qu</a:t>
            </a:r>
            <a:r>
              <a:rPr sz="1800" b="1" spc="10" dirty="0">
                <a:latin typeface="Arial"/>
                <a:cs typeface="Arial"/>
              </a:rPr>
              <a:t>er</a:t>
            </a:r>
            <a:r>
              <a:rPr sz="1800" b="1" spc="-5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35" dirty="0">
                <a:latin typeface="Arial"/>
                <a:cs typeface="Arial"/>
              </a:rPr>
              <a:t>i</a:t>
            </a:r>
            <a:r>
              <a:rPr sz="1800" b="1" spc="25" dirty="0">
                <a:latin typeface="Arial"/>
                <a:cs typeface="Arial"/>
              </a:rPr>
              <a:t>ma</a:t>
            </a:r>
            <a:r>
              <a:rPr sz="1800" b="1" spc="40" dirty="0">
                <a:latin typeface="Arial"/>
                <a:cs typeface="Arial"/>
              </a:rPr>
              <a:t>g</a:t>
            </a:r>
            <a:r>
              <a:rPr sz="1800" b="1" spc="2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4695" y="3745043"/>
            <a:ext cx="2571115" cy="1005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marR="5080" indent="-233679">
              <a:lnSpc>
                <a:spcPct val="119000"/>
              </a:lnSpc>
              <a:spcBef>
                <a:spcPts val="100"/>
              </a:spcBef>
              <a:buFont typeface="Arial"/>
              <a:buChar char="•"/>
              <a:tabLst>
                <a:tab pos="246379" algn="l"/>
                <a:tab pos="815340" algn="l"/>
                <a:tab pos="1487805" algn="l"/>
                <a:tab pos="1975485" algn="l"/>
                <a:tab pos="2329180" algn="l"/>
              </a:tabLst>
            </a:pPr>
            <a:r>
              <a:rPr sz="1800" b="1" spc="65" dirty="0">
                <a:latin typeface="Arial"/>
                <a:cs typeface="Arial"/>
              </a:rPr>
              <a:t>For	</a:t>
            </a:r>
            <a:r>
              <a:rPr sz="1800" b="1" spc="10" dirty="0">
                <a:latin typeface="Arial"/>
                <a:cs typeface="Arial"/>
              </a:rPr>
              <a:t>example,	</a:t>
            </a:r>
            <a:r>
              <a:rPr sz="1800" b="1" spc="80" dirty="0">
                <a:latin typeface="Arial"/>
                <a:cs typeface="Arial"/>
              </a:rPr>
              <a:t>Fig.  </a:t>
            </a:r>
            <a:r>
              <a:rPr sz="1800" b="1" spc="35" dirty="0">
                <a:latin typeface="Arial"/>
                <a:cs typeface="Arial"/>
              </a:rPr>
              <a:t>p</a:t>
            </a:r>
            <a:r>
              <a:rPr sz="1800" b="1" spc="20" dirty="0">
                <a:latin typeface="Arial"/>
                <a:cs typeface="Arial"/>
              </a:rPr>
              <a:t>a</a:t>
            </a:r>
            <a:r>
              <a:rPr sz="1800" b="1" spc="25" dirty="0">
                <a:latin typeface="Arial"/>
                <a:cs typeface="Arial"/>
              </a:rPr>
              <a:t>r</a:t>
            </a:r>
            <a:r>
              <a:rPr sz="1800" b="1" spc="20" dirty="0">
                <a:latin typeface="Arial"/>
                <a:cs typeface="Arial"/>
              </a:rPr>
              <a:t>t</a:t>
            </a:r>
            <a:r>
              <a:rPr sz="1800" b="1" spc="35" dirty="0">
                <a:latin typeface="Arial"/>
                <a:cs typeface="Arial"/>
              </a:rPr>
              <a:t>i</a:t>
            </a:r>
            <a:r>
              <a:rPr sz="1800" b="1" spc="10" dirty="0">
                <a:latin typeface="Arial"/>
                <a:cs typeface="Arial"/>
              </a:rPr>
              <a:t>c</a:t>
            </a:r>
            <a:r>
              <a:rPr sz="1800" b="1" spc="25" dirty="0">
                <a:latin typeface="Arial"/>
                <a:cs typeface="Arial"/>
              </a:rPr>
              <a:t>u</a:t>
            </a:r>
            <a:r>
              <a:rPr sz="1800" b="1" spc="35" dirty="0">
                <a:latin typeface="Arial"/>
                <a:cs typeface="Arial"/>
              </a:rPr>
              <a:t>l</a:t>
            </a:r>
            <a:r>
              <a:rPr sz="1800" b="1" spc="2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35" dirty="0">
                <a:latin typeface="Arial"/>
                <a:cs typeface="Arial"/>
              </a:rPr>
              <a:t>i</a:t>
            </a:r>
            <a:r>
              <a:rPr sz="1800" b="1" spc="10" dirty="0">
                <a:latin typeface="Arial"/>
                <a:cs typeface="Arial"/>
              </a:rPr>
              <a:t>m</a:t>
            </a:r>
            <a:r>
              <a:rPr sz="1800" b="1" spc="20" dirty="0">
                <a:latin typeface="Arial"/>
                <a:cs typeface="Arial"/>
              </a:rPr>
              <a:t>a</a:t>
            </a:r>
            <a:r>
              <a:rPr sz="1800" b="1" spc="35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	—  </a:t>
            </a:r>
            <a:r>
              <a:rPr sz="1800" b="1" spc="25" dirty="0">
                <a:latin typeface="Arial"/>
                <a:cs typeface="Arial"/>
              </a:rPr>
              <a:t>background.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70194" y="3797249"/>
            <a:ext cx="24638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7225" algn="l"/>
                <a:tab pos="1221105" algn="l"/>
                <a:tab pos="2322830" algn="l"/>
              </a:tabLst>
            </a:pPr>
            <a:r>
              <a:rPr sz="1800" b="1" dirty="0">
                <a:latin typeface="Arial"/>
                <a:cs typeface="Arial"/>
              </a:rPr>
              <a:t>u</a:t>
            </a:r>
            <a:r>
              <a:rPr sz="1800" b="1" spc="5" dirty="0">
                <a:latin typeface="Arial"/>
                <a:cs typeface="Arial"/>
              </a:rPr>
              <a:t>s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r	</a:t>
            </a:r>
            <a:r>
              <a:rPr sz="1800" b="1" spc="25" dirty="0">
                <a:latin typeface="Arial"/>
                <a:cs typeface="Arial"/>
              </a:rPr>
              <a:t>h</a:t>
            </a:r>
            <a:r>
              <a:rPr sz="1800" b="1" spc="1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s	</a:t>
            </a:r>
            <a:r>
              <a:rPr sz="1800" b="1" spc="15" dirty="0">
                <a:latin typeface="Arial"/>
                <a:cs typeface="Arial"/>
              </a:rPr>
              <a:t>se</a:t>
            </a:r>
            <a:r>
              <a:rPr sz="1800" b="1" spc="25" dirty="0">
                <a:latin typeface="Arial"/>
                <a:cs typeface="Arial"/>
              </a:rPr>
              <a:t>le</a:t>
            </a:r>
            <a:r>
              <a:rPr sz="1800" b="1" spc="15" dirty="0">
                <a:latin typeface="Arial"/>
                <a:cs typeface="Arial"/>
              </a:rPr>
              <a:t>c</a:t>
            </a:r>
            <a:r>
              <a:rPr sz="1800" b="1" spc="30" dirty="0">
                <a:latin typeface="Arial"/>
                <a:cs typeface="Arial"/>
              </a:rPr>
              <a:t>t</a:t>
            </a:r>
            <a:r>
              <a:rPr sz="1800" b="1" spc="1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	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21227" y="3745043"/>
            <a:ext cx="1974850" cy="67881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9"/>
              </a:spcBef>
              <a:tabLst>
                <a:tab pos="614045" algn="l"/>
                <a:tab pos="1493520" algn="l"/>
              </a:tabLst>
            </a:pPr>
            <a:r>
              <a:rPr lang="en-US" sz="1800" b="1" spc="25" dirty="0" smtClean="0">
                <a:latin typeface="Arial"/>
                <a:cs typeface="Arial"/>
              </a:rPr>
              <a:t>18</a:t>
            </a:r>
            <a:r>
              <a:rPr sz="1800" b="1" spc="25" smtClean="0">
                <a:latin typeface="Arial"/>
                <a:cs typeface="Arial"/>
              </a:rPr>
              <a:t>.</a:t>
            </a:r>
            <a:r>
              <a:rPr sz="1800" b="1" smtClean="0">
                <a:latin typeface="Arial"/>
                <a:cs typeface="Arial"/>
              </a:rPr>
              <a:t>2</a:t>
            </a:r>
            <a:r>
              <a:rPr sz="1800" b="1" dirty="0">
                <a:latin typeface="Arial"/>
                <a:cs typeface="Arial"/>
              </a:rPr>
              <a:t>	s</a:t>
            </a:r>
            <a:r>
              <a:rPr sz="1800" b="1" spc="10" dirty="0">
                <a:latin typeface="Arial"/>
                <a:cs typeface="Arial"/>
              </a:rPr>
              <a:t>h</a:t>
            </a:r>
            <a:r>
              <a:rPr sz="1800" b="1" spc="-25" dirty="0">
                <a:latin typeface="Arial"/>
                <a:cs typeface="Arial"/>
              </a:rPr>
              <a:t>o</a:t>
            </a:r>
            <a:r>
              <a:rPr sz="1800" b="1" spc="45" dirty="0">
                <a:latin typeface="Arial"/>
                <a:cs typeface="Arial"/>
              </a:rPr>
              <a:t>w</a:t>
            </a:r>
            <a:r>
              <a:rPr sz="1800" b="1" dirty="0">
                <a:latin typeface="Arial"/>
                <a:cs typeface="Arial"/>
              </a:rPr>
              <a:t>s	</a:t>
            </a:r>
            <a:r>
              <a:rPr sz="1800" b="1" spc="90" dirty="0">
                <a:latin typeface="Arial"/>
                <a:cs typeface="Arial"/>
              </a:rPr>
              <a:t>t</a:t>
            </a:r>
            <a:r>
              <a:rPr sz="1800" b="1" spc="95" dirty="0">
                <a:latin typeface="Arial"/>
                <a:cs typeface="Arial"/>
              </a:rPr>
              <a:t>h</a:t>
            </a:r>
            <a:r>
              <a:rPr sz="1800" b="1" spc="8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  <a:p>
            <a:pPr marL="41910" algn="ctr">
              <a:lnSpc>
                <a:spcPct val="100000"/>
              </a:lnSpc>
              <a:spcBef>
                <a:spcPts val="414"/>
              </a:spcBef>
              <a:tabLst>
                <a:tab pos="617855" algn="l"/>
                <a:tab pos="1003300" algn="l"/>
                <a:tab pos="1299210" algn="l"/>
              </a:tabLst>
            </a:pPr>
            <a:r>
              <a:rPr sz="1800" b="1" spc="15" dirty="0">
                <a:latin typeface="Arial"/>
                <a:cs typeface="Arial"/>
              </a:rPr>
              <a:t>one	</a:t>
            </a:r>
            <a:r>
              <a:rPr sz="1800" b="1" spc="20" dirty="0">
                <a:latin typeface="Arial"/>
                <a:cs typeface="Arial"/>
              </a:rPr>
              <a:t>of	</a:t>
            </a:r>
            <a:r>
              <a:rPr sz="1800" b="1" spc="-5" dirty="0">
                <a:latin typeface="Arial"/>
                <a:cs typeface="Arial"/>
              </a:rPr>
              <a:t>a	</a:t>
            </a:r>
            <a:r>
              <a:rPr sz="1800" b="1" spc="5" dirty="0">
                <a:latin typeface="Arial"/>
                <a:cs typeface="Arial"/>
              </a:rPr>
              <a:t>red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85917" y="3745043"/>
            <a:ext cx="3155315" cy="67881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509"/>
              </a:spcBef>
            </a:pPr>
            <a:r>
              <a:rPr sz="1800" b="1" spc="35" dirty="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14"/>
              </a:spcBef>
              <a:tabLst>
                <a:tab pos="855344" algn="l"/>
                <a:tab pos="1300480" algn="l"/>
                <a:tab pos="1596390" algn="l"/>
                <a:tab pos="2390140" algn="l"/>
              </a:tabLst>
            </a:pPr>
            <a:r>
              <a:rPr sz="1800" b="1" spc="10" dirty="0">
                <a:latin typeface="Arial"/>
                <a:cs typeface="Arial"/>
              </a:rPr>
              <a:t>f</a:t>
            </a:r>
            <a:r>
              <a:rPr sz="1800" b="1" dirty="0">
                <a:latin typeface="Arial"/>
                <a:cs typeface="Arial"/>
              </a:rPr>
              <a:t>lo</a:t>
            </a:r>
            <a:r>
              <a:rPr sz="1800" b="1" spc="45" dirty="0">
                <a:latin typeface="Arial"/>
                <a:cs typeface="Arial"/>
              </a:rPr>
              <a:t>w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2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n	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25" dirty="0">
                <a:latin typeface="Arial"/>
                <a:cs typeface="Arial"/>
              </a:rPr>
              <a:t>g</a:t>
            </a:r>
            <a:r>
              <a:rPr sz="1800" b="1" spc="10" dirty="0">
                <a:latin typeface="Arial"/>
                <a:cs typeface="Arial"/>
              </a:rPr>
              <a:t>re</a:t>
            </a:r>
            <a:r>
              <a:rPr sz="1800" b="1" dirty="0">
                <a:latin typeface="Arial"/>
                <a:cs typeface="Arial"/>
              </a:rPr>
              <a:t>en	</a:t>
            </a:r>
            <a:r>
              <a:rPr sz="1800" b="1" spc="20" dirty="0">
                <a:latin typeface="Arial"/>
                <a:cs typeface="Arial"/>
              </a:rPr>
              <a:t>f</a:t>
            </a:r>
            <a:r>
              <a:rPr sz="1800" b="1" spc="10" dirty="0">
                <a:latin typeface="Arial"/>
                <a:cs typeface="Arial"/>
              </a:rPr>
              <a:t>o</a:t>
            </a:r>
            <a:r>
              <a:rPr sz="1800" b="1" spc="25" dirty="0">
                <a:latin typeface="Arial"/>
                <a:cs typeface="Arial"/>
              </a:rPr>
              <a:t>li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25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67867" y="4889496"/>
            <a:ext cx="7336155" cy="140589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  <a:tabLst>
                <a:tab pos="6953250" algn="l"/>
              </a:tabLst>
            </a:pPr>
            <a:r>
              <a:rPr sz="1800" b="1" spc="120" dirty="0">
                <a:latin typeface="Arial"/>
                <a:cs typeface="Arial"/>
              </a:rPr>
              <a:t>The  </a:t>
            </a:r>
            <a:r>
              <a:rPr sz="1800" b="1" spc="15" dirty="0">
                <a:latin typeface="Arial"/>
                <a:cs typeface="Arial"/>
              </a:rPr>
              <a:t>result </a:t>
            </a:r>
            <a:r>
              <a:rPr sz="1800" b="1" spc="25" dirty="0">
                <a:latin typeface="Arial"/>
                <a:cs typeface="Arial"/>
              </a:rPr>
              <a:t>obtained, </a:t>
            </a:r>
            <a:r>
              <a:rPr sz="1800" b="1" spc="30" dirty="0">
                <a:latin typeface="Arial"/>
                <a:cs typeface="Arial"/>
              </a:rPr>
              <a:t>from 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spc="490" dirty="0">
                <a:latin typeface="Arial"/>
                <a:cs typeface="Arial"/>
              </a:rPr>
              <a:t> </a:t>
            </a:r>
            <a:r>
              <a:rPr sz="1800" b="1" spc="35" dirty="0">
                <a:latin typeface="Arial"/>
                <a:cs typeface="Arial"/>
              </a:rPr>
              <a:t>database </a:t>
            </a:r>
            <a:r>
              <a:rPr sz="1800" b="1" spc="15" dirty="0">
                <a:latin typeface="Arial"/>
                <a:cs typeface="Arial"/>
              </a:rPr>
              <a:t>of </a:t>
            </a:r>
            <a:r>
              <a:rPr sz="1800" b="1" spc="10" dirty="0">
                <a:latin typeface="Arial"/>
                <a:cs typeface="Arial"/>
              </a:rPr>
              <a:t>some</a:t>
            </a:r>
            <a:r>
              <a:rPr sz="1800" b="1" spc="-3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5,000</a:t>
            </a:r>
            <a:r>
              <a:rPr sz="1800" b="1" spc="65" dirty="0">
                <a:latin typeface="Arial"/>
                <a:cs typeface="Arial"/>
              </a:rPr>
              <a:t> </a:t>
            </a:r>
            <a:r>
              <a:rPr sz="1800" b="1" spc="25" dirty="0">
                <a:latin typeface="Arial"/>
                <a:cs typeface="Arial"/>
              </a:rPr>
              <a:t>images,	</a:t>
            </a:r>
            <a:r>
              <a:rPr sz="1800" b="1" spc="-10" dirty="0">
                <a:latin typeface="Arial"/>
                <a:cs typeface="Arial"/>
              </a:rPr>
              <a:t>is</a:t>
            </a:r>
            <a:r>
              <a:rPr sz="1800" b="1" spc="-1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  <a:tabLst>
                <a:tab pos="2289175" algn="l"/>
              </a:tabLst>
            </a:pPr>
            <a:r>
              <a:rPr sz="1800" b="1" spc="15" dirty="0">
                <a:latin typeface="Arial"/>
                <a:cs typeface="Arial"/>
              </a:rPr>
              <a:t>set of</a:t>
            </a:r>
            <a:r>
              <a:rPr sz="1800" b="1" spc="15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60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spc="45" dirty="0">
                <a:latin typeface="Arial"/>
                <a:cs typeface="Arial"/>
              </a:rPr>
              <a:t>matching	</a:t>
            </a:r>
            <a:r>
              <a:rPr sz="1800" b="1" spc="25" dirty="0">
                <a:latin typeface="Arial"/>
                <a:cs typeface="Arial"/>
              </a:rPr>
              <a:t>images.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R="621030" algn="ctr">
              <a:lnSpc>
                <a:spcPct val="100000"/>
              </a:lnSpc>
              <a:spcBef>
                <a:spcPts val="1345"/>
              </a:spcBef>
            </a:pPr>
            <a:r>
              <a:rPr sz="1700" dirty="0">
                <a:solidFill>
                  <a:srgbClr val="221F1F"/>
                </a:solidFill>
                <a:latin typeface="Arial"/>
                <a:cs typeface="Arial"/>
              </a:rPr>
              <a:t>8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3419" y="745236"/>
            <a:ext cx="7342632" cy="4440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16429" y="5577027"/>
            <a:ext cx="110490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6740" algn="l"/>
              </a:tabLst>
            </a:pPr>
            <a:r>
              <a:rPr sz="1700" b="1" spc="105" dirty="0">
                <a:latin typeface="Arial"/>
                <a:cs typeface="Arial"/>
              </a:rPr>
              <a:t>F</a:t>
            </a:r>
            <a:r>
              <a:rPr sz="1700" b="1" spc="100" dirty="0">
                <a:latin typeface="Arial"/>
                <a:cs typeface="Arial"/>
              </a:rPr>
              <a:t>i</a:t>
            </a:r>
            <a:r>
              <a:rPr sz="1700" b="1" spc="105" dirty="0">
                <a:latin typeface="Arial"/>
                <a:cs typeface="Arial"/>
              </a:rPr>
              <a:t>g</a:t>
            </a:r>
            <a:r>
              <a:rPr sz="1700" b="1" dirty="0">
                <a:latin typeface="Arial"/>
                <a:cs typeface="Arial"/>
              </a:rPr>
              <a:t>.</a:t>
            </a:r>
            <a:r>
              <a:rPr sz="1700" b="1">
                <a:latin typeface="Arial"/>
                <a:cs typeface="Arial"/>
              </a:rPr>
              <a:t>	</a:t>
            </a:r>
            <a:r>
              <a:rPr lang="en-US" sz="1700" b="1" dirty="0" smtClean="0">
                <a:latin typeface="Arial"/>
                <a:cs typeface="Arial"/>
              </a:rPr>
              <a:t>18</a:t>
            </a:r>
            <a:r>
              <a:rPr sz="1700" b="1" spc="15" smtClean="0">
                <a:latin typeface="Arial"/>
                <a:cs typeface="Arial"/>
              </a:rPr>
              <a:t>.</a:t>
            </a:r>
            <a:r>
              <a:rPr sz="1700" b="1" spc="30" smtClean="0">
                <a:latin typeface="Arial"/>
                <a:cs typeface="Arial"/>
              </a:rPr>
              <a:t>2</a:t>
            </a:r>
            <a:r>
              <a:rPr sz="1700" b="1" dirty="0">
                <a:latin typeface="Arial"/>
                <a:cs typeface="Arial"/>
              </a:rPr>
              <a:t>: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269996" y="5560567"/>
            <a:ext cx="380301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01645" algn="l"/>
              </a:tabLst>
            </a:pPr>
            <a:r>
              <a:rPr sz="1700" b="1" spc="60" dirty="0">
                <a:latin typeface="Arial"/>
                <a:cs typeface="Arial"/>
              </a:rPr>
              <a:t>Search </a:t>
            </a:r>
            <a:r>
              <a:rPr sz="1700" b="1" dirty="0">
                <a:latin typeface="Arial"/>
                <a:cs typeface="Arial"/>
              </a:rPr>
              <a:t>by</a:t>
            </a:r>
            <a:r>
              <a:rPr sz="1700" b="1" spc="155" dirty="0">
                <a:latin typeface="Arial"/>
                <a:cs typeface="Arial"/>
              </a:rPr>
              <a:t> </a:t>
            </a:r>
            <a:r>
              <a:rPr sz="1700" b="1" spc="15" dirty="0">
                <a:latin typeface="Arial"/>
                <a:cs typeface="Arial"/>
              </a:rPr>
              <a:t>color</a:t>
            </a:r>
            <a:r>
              <a:rPr sz="1700" b="1" spc="30" dirty="0">
                <a:latin typeface="Arial"/>
                <a:cs typeface="Arial"/>
              </a:rPr>
              <a:t> </a:t>
            </a:r>
            <a:r>
              <a:rPr sz="1700" b="1" spc="25" dirty="0">
                <a:latin typeface="Arial"/>
                <a:cs typeface="Arial"/>
              </a:rPr>
              <a:t>histogram	</a:t>
            </a:r>
            <a:r>
              <a:rPr sz="1700" b="1" spc="15" dirty="0">
                <a:latin typeface="Arial"/>
                <a:cs typeface="Arial"/>
              </a:rPr>
              <a:t>results.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9113" y="436575"/>
            <a:ext cx="344805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4814" algn="l"/>
              </a:tabLst>
            </a:pPr>
            <a:r>
              <a:rPr spc="175" dirty="0">
                <a:solidFill>
                  <a:srgbClr val="221F1F"/>
                </a:solidFill>
              </a:rPr>
              <a:t>Histogram	</a:t>
            </a:r>
            <a:r>
              <a:rPr spc="145" dirty="0">
                <a:solidFill>
                  <a:srgbClr val="221F1F"/>
                </a:solidFill>
              </a:rPr>
              <a:t>Intersection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1639" y="917574"/>
            <a:ext cx="7973059" cy="3177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8445" marR="17780" indent="-233679">
              <a:lnSpc>
                <a:spcPct val="118900"/>
              </a:lnSpc>
              <a:spcBef>
                <a:spcPts val="100"/>
              </a:spcBef>
              <a:buFont typeface="Arial"/>
              <a:buChar char="•"/>
              <a:tabLst>
                <a:tab pos="259079" algn="l"/>
                <a:tab pos="895350" algn="l"/>
                <a:tab pos="7120255" algn="l"/>
              </a:tabLst>
            </a:pPr>
            <a:r>
              <a:rPr sz="1800" b="1" spc="150" dirty="0">
                <a:latin typeface="Arial"/>
                <a:cs typeface="Arial"/>
              </a:rPr>
              <a:t>Histogram </a:t>
            </a:r>
            <a:r>
              <a:rPr sz="1800" b="1" spc="114" dirty="0">
                <a:latin typeface="Arial"/>
                <a:cs typeface="Arial"/>
              </a:rPr>
              <a:t>intersection</a:t>
            </a:r>
            <a:r>
              <a:rPr sz="1800" spc="114" dirty="0">
                <a:latin typeface="Arial"/>
                <a:cs typeface="Arial"/>
              </a:rPr>
              <a:t>: The  </a:t>
            </a:r>
            <a:r>
              <a:rPr sz="1800" spc="25" dirty="0">
                <a:latin typeface="Arial"/>
                <a:cs typeface="Arial"/>
              </a:rPr>
              <a:t>standard </a:t>
            </a:r>
            <a:r>
              <a:rPr sz="1800" spc="20" dirty="0">
                <a:latin typeface="Arial"/>
                <a:cs typeface="Arial"/>
              </a:rPr>
              <a:t>measure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of</a:t>
            </a:r>
            <a:r>
              <a:rPr sz="1800" spc="-16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similarity	</a:t>
            </a:r>
            <a:r>
              <a:rPr sz="1800" spc="-5" dirty="0">
                <a:latin typeface="Arial"/>
                <a:cs typeface="Arial"/>
              </a:rPr>
              <a:t>used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for  </a:t>
            </a:r>
            <a:r>
              <a:rPr sz="1800" spc="10" dirty="0">
                <a:latin typeface="Arial"/>
                <a:cs typeface="Arial"/>
              </a:rPr>
              <a:t>color	</a:t>
            </a:r>
            <a:r>
              <a:rPr sz="1800" spc="25" dirty="0">
                <a:latin typeface="Arial"/>
                <a:cs typeface="Arial"/>
              </a:rPr>
              <a:t>histograms:</a:t>
            </a:r>
            <a:endParaRPr sz="1800">
              <a:latin typeface="Arial"/>
              <a:cs typeface="Arial"/>
            </a:endParaRPr>
          </a:p>
          <a:p>
            <a:pPr marL="598170" marR="264795" lvl="1" indent="-242570">
              <a:lnSpc>
                <a:spcPct val="78900"/>
              </a:lnSpc>
              <a:spcBef>
                <a:spcPts val="919"/>
              </a:spcBef>
              <a:buChar char="–"/>
              <a:tabLst>
                <a:tab pos="598805" algn="l"/>
              </a:tabLst>
            </a:pP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color </a:t>
            </a:r>
            <a:r>
              <a:rPr sz="1800" spc="15" dirty="0">
                <a:latin typeface="Arial"/>
                <a:cs typeface="Arial"/>
              </a:rPr>
              <a:t>histogram </a:t>
            </a:r>
            <a:r>
              <a:rPr sz="1800" b="1" spc="25" dirty="0">
                <a:latin typeface="Georgia"/>
                <a:cs typeface="Georgia"/>
              </a:rPr>
              <a:t>H</a:t>
            </a:r>
            <a:r>
              <a:rPr sz="1800" i="1" spc="37" baseline="-9259" dirty="0">
                <a:latin typeface="Arial"/>
                <a:cs typeface="Arial"/>
              </a:rPr>
              <a:t>i </a:t>
            </a:r>
            <a:r>
              <a:rPr sz="1800" spc="-25" dirty="0">
                <a:latin typeface="Arial"/>
                <a:cs typeface="Arial"/>
              </a:rPr>
              <a:t>is </a:t>
            </a:r>
            <a:r>
              <a:rPr sz="1800" spc="10" dirty="0">
                <a:latin typeface="Arial"/>
                <a:cs typeface="Arial"/>
              </a:rPr>
              <a:t>generated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15" dirty="0">
                <a:latin typeface="Arial"/>
                <a:cs typeface="Arial"/>
              </a:rPr>
              <a:t>each </a:t>
            </a:r>
            <a:r>
              <a:rPr sz="1800" spc="10" dirty="0">
                <a:latin typeface="Arial"/>
                <a:cs typeface="Arial"/>
              </a:rPr>
              <a:t>image </a:t>
            </a:r>
            <a:r>
              <a:rPr sz="1800" i="1" spc="-5" dirty="0">
                <a:latin typeface="Arial"/>
                <a:cs typeface="Arial"/>
              </a:rPr>
              <a:t>i </a:t>
            </a:r>
            <a:r>
              <a:rPr sz="1800" spc="-15" dirty="0">
                <a:latin typeface="Arial"/>
                <a:cs typeface="Arial"/>
              </a:rPr>
              <a:t>in </a:t>
            </a:r>
            <a:r>
              <a:rPr sz="1800" spc="15" dirty="0">
                <a:latin typeface="Arial"/>
                <a:cs typeface="Arial"/>
              </a:rPr>
              <a:t>the </a:t>
            </a:r>
            <a:r>
              <a:rPr sz="1800" spc="10" dirty="0">
                <a:latin typeface="Arial"/>
                <a:cs typeface="Arial"/>
              </a:rPr>
              <a:t>database </a:t>
            </a:r>
            <a:r>
              <a:rPr sz="1800" dirty="0">
                <a:latin typeface="Arial"/>
                <a:cs typeface="Arial"/>
              </a:rPr>
              <a:t>–  </a:t>
            </a:r>
            <a:r>
              <a:rPr sz="1800" spc="15" dirty="0">
                <a:latin typeface="Arial"/>
                <a:cs typeface="Arial"/>
              </a:rPr>
              <a:t>feature</a:t>
            </a:r>
            <a:r>
              <a:rPr sz="1800" spc="13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vector.</a:t>
            </a:r>
            <a:endParaRPr sz="1800">
              <a:latin typeface="Arial"/>
              <a:cs typeface="Arial"/>
            </a:endParaRPr>
          </a:p>
          <a:p>
            <a:pPr marL="598170" lvl="1" indent="-243204">
              <a:lnSpc>
                <a:spcPts val="1939"/>
              </a:lnSpc>
              <a:spcBef>
                <a:spcPts val="325"/>
              </a:spcBef>
              <a:buChar char="–"/>
              <a:tabLst>
                <a:tab pos="598805" algn="l"/>
              </a:tabLst>
            </a:pPr>
            <a:r>
              <a:rPr sz="1800" spc="85" dirty="0">
                <a:latin typeface="Arial"/>
                <a:cs typeface="Arial"/>
              </a:rPr>
              <a:t>The </a:t>
            </a:r>
            <a:r>
              <a:rPr sz="1800" spc="15" dirty="0">
                <a:latin typeface="Arial"/>
                <a:cs typeface="Arial"/>
              </a:rPr>
              <a:t>histogram </a:t>
            </a:r>
            <a:r>
              <a:rPr sz="1800" spc="-25" dirty="0">
                <a:latin typeface="Arial"/>
                <a:cs typeface="Arial"/>
              </a:rPr>
              <a:t>is </a:t>
            </a:r>
            <a:r>
              <a:rPr sz="1800" i="1" spc="-10" dirty="0">
                <a:latin typeface="Arial"/>
                <a:cs typeface="Arial"/>
              </a:rPr>
              <a:t>normalized </a:t>
            </a:r>
            <a:r>
              <a:rPr sz="1800" spc="-15" dirty="0">
                <a:latin typeface="Arial"/>
                <a:cs typeface="Arial"/>
              </a:rPr>
              <a:t>so </a:t>
            </a:r>
            <a:r>
              <a:rPr sz="1800" spc="45" dirty="0">
                <a:latin typeface="Arial"/>
                <a:cs typeface="Arial"/>
              </a:rPr>
              <a:t>that </a:t>
            </a:r>
            <a:r>
              <a:rPr sz="1800" spc="5" dirty="0">
                <a:latin typeface="Arial"/>
                <a:cs typeface="Arial"/>
              </a:rPr>
              <a:t>its </a:t>
            </a:r>
            <a:r>
              <a:rPr sz="1800" dirty="0">
                <a:latin typeface="Arial"/>
                <a:cs typeface="Arial"/>
              </a:rPr>
              <a:t>sum </a:t>
            </a:r>
            <a:r>
              <a:rPr sz="1800" spc="45" dirty="0">
                <a:latin typeface="Arial"/>
                <a:cs typeface="Arial"/>
              </a:rPr>
              <a:t>(now </a:t>
            </a:r>
            <a:r>
              <a:rPr sz="1800" spc="-5" dirty="0">
                <a:latin typeface="Arial"/>
                <a:cs typeface="Arial"/>
              </a:rPr>
              <a:t>a </a:t>
            </a:r>
            <a:r>
              <a:rPr sz="1800" spc="25" dirty="0">
                <a:latin typeface="Arial"/>
                <a:cs typeface="Arial"/>
              </a:rPr>
              <a:t>double)</a:t>
            </a:r>
            <a:r>
              <a:rPr sz="1800" spc="2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equals</a:t>
            </a:r>
            <a:endParaRPr sz="1800">
              <a:latin typeface="Arial"/>
              <a:cs typeface="Arial"/>
            </a:endParaRPr>
          </a:p>
          <a:p>
            <a:pPr marL="598170">
              <a:lnSpc>
                <a:spcPts val="1939"/>
              </a:lnSpc>
              <a:tabLst>
                <a:tab pos="5095875" algn="l"/>
              </a:tabLst>
            </a:pPr>
            <a:r>
              <a:rPr sz="1800" spc="10" dirty="0">
                <a:latin typeface="Arial"/>
                <a:cs typeface="Arial"/>
              </a:rPr>
              <a:t>unity </a:t>
            </a:r>
            <a:r>
              <a:rPr sz="1800" dirty="0">
                <a:latin typeface="Arial"/>
                <a:cs typeface="Arial"/>
              </a:rPr>
              <a:t>–  </a:t>
            </a:r>
            <a:r>
              <a:rPr sz="1800" spc="15" dirty="0">
                <a:latin typeface="Arial"/>
                <a:cs typeface="Arial"/>
              </a:rPr>
              <a:t>effectively </a:t>
            </a:r>
            <a:r>
              <a:rPr sz="1800" dirty="0">
                <a:latin typeface="Arial"/>
                <a:cs typeface="Arial"/>
              </a:rPr>
              <a:t>removes </a:t>
            </a:r>
            <a:r>
              <a:rPr sz="1800" spc="20" dirty="0">
                <a:latin typeface="Arial"/>
                <a:cs typeface="Arial"/>
              </a:rPr>
              <a:t>the </a:t>
            </a:r>
            <a:r>
              <a:rPr sz="1800" i="1" spc="-15" dirty="0">
                <a:latin typeface="Arial"/>
                <a:cs typeface="Arial"/>
              </a:rPr>
              <a:t>size</a:t>
            </a:r>
            <a:r>
              <a:rPr sz="1800" i="1" spc="114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of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the	</a:t>
            </a:r>
            <a:r>
              <a:rPr sz="1800" spc="10" dirty="0">
                <a:latin typeface="Arial"/>
                <a:cs typeface="Arial"/>
              </a:rPr>
              <a:t>image.</a:t>
            </a:r>
            <a:endParaRPr sz="1800">
              <a:latin typeface="Arial"/>
              <a:cs typeface="Arial"/>
            </a:endParaRPr>
          </a:p>
          <a:p>
            <a:pPr marL="598170" lvl="1" indent="-243204">
              <a:lnSpc>
                <a:spcPct val="100000"/>
              </a:lnSpc>
              <a:spcBef>
                <a:spcPts val="605"/>
              </a:spcBef>
              <a:buChar char="–"/>
              <a:tabLst>
                <a:tab pos="598805" algn="l"/>
                <a:tab pos="4406900" algn="l"/>
              </a:tabLst>
            </a:pPr>
            <a:r>
              <a:rPr sz="1800" spc="85" dirty="0">
                <a:latin typeface="Arial"/>
                <a:cs typeface="Arial"/>
              </a:rPr>
              <a:t>The </a:t>
            </a:r>
            <a:r>
              <a:rPr sz="1800" spc="15" dirty="0">
                <a:latin typeface="Arial"/>
                <a:cs typeface="Arial"/>
              </a:rPr>
              <a:t>histogram </a:t>
            </a:r>
            <a:r>
              <a:rPr sz="1800" spc="-25" dirty="0">
                <a:latin typeface="Arial"/>
                <a:cs typeface="Arial"/>
              </a:rPr>
              <a:t>is </a:t>
            </a:r>
            <a:r>
              <a:rPr sz="1800" spc="10" dirty="0">
                <a:latin typeface="Arial"/>
                <a:cs typeface="Arial"/>
              </a:rPr>
              <a:t>then </a:t>
            </a:r>
            <a:r>
              <a:rPr sz="1800" spc="-5" dirty="0">
                <a:latin typeface="Arial"/>
                <a:cs typeface="Arial"/>
              </a:rPr>
              <a:t>stored</a:t>
            </a:r>
            <a:r>
              <a:rPr sz="1800" spc="22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in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20" dirty="0">
                <a:latin typeface="Arial"/>
                <a:cs typeface="Arial"/>
              </a:rPr>
              <a:t>the	</a:t>
            </a:r>
            <a:r>
              <a:rPr sz="1800" spc="10" dirty="0">
                <a:latin typeface="Arial"/>
                <a:cs typeface="Arial"/>
              </a:rPr>
              <a:t>database.</a:t>
            </a:r>
            <a:endParaRPr sz="1800">
              <a:latin typeface="Arial"/>
              <a:cs typeface="Arial"/>
            </a:endParaRPr>
          </a:p>
          <a:p>
            <a:pPr marL="598170" marR="462280" lvl="1" indent="-242570">
              <a:lnSpc>
                <a:spcPct val="78900"/>
              </a:lnSpc>
              <a:spcBef>
                <a:spcPts val="790"/>
              </a:spcBef>
              <a:buChar char="–"/>
              <a:tabLst>
                <a:tab pos="598805" algn="l"/>
                <a:tab pos="4137025" algn="l"/>
              </a:tabLst>
            </a:pPr>
            <a:r>
              <a:rPr sz="1800" spc="30" dirty="0">
                <a:latin typeface="Arial"/>
                <a:cs typeface="Arial"/>
              </a:rPr>
              <a:t>Now </a:t>
            </a:r>
            <a:r>
              <a:rPr sz="1800" spc="-5" dirty="0">
                <a:latin typeface="Arial"/>
                <a:cs typeface="Arial"/>
              </a:rPr>
              <a:t>suppose </a:t>
            </a:r>
            <a:r>
              <a:rPr sz="1800" spc="-15" dirty="0">
                <a:latin typeface="Arial"/>
                <a:cs typeface="Arial"/>
              </a:rPr>
              <a:t>we </a:t>
            </a:r>
            <a:r>
              <a:rPr sz="1800" spc="10" dirty="0">
                <a:latin typeface="Arial"/>
                <a:cs typeface="Arial"/>
              </a:rPr>
              <a:t>select </a:t>
            </a:r>
            <a:r>
              <a:rPr sz="1800" spc="-5" dirty="0">
                <a:latin typeface="Arial"/>
                <a:cs typeface="Arial"/>
              </a:rPr>
              <a:t>a </a:t>
            </a:r>
            <a:r>
              <a:rPr sz="1800" i="1" spc="25" dirty="0">
                <a:latin typeface="Arial"/>
                <a:cs typeface="Arial"/>
              </a:rPr>
              <a:t>model </a:t>
            </a:r>
            <a:r>
              <a:rPr sz="1800" spc="10" dirty="0">
                <a:latin typeface="Arial"/>
                <a:cs typeface="Arial"/>
              </a:rPr>
              <a:t>image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15" dirty="0">
                <a:latin typeface="Arial"/>
                <a:cs typeface="Arial"/>
              </a:rPr>
              <a:t>the new </a:t>
            </a:r>
            <a:r>
              <a:rPr sz="1800" spc="10" dirty="0">
                <a:latin typeface="Arial"/>
                <a:cs typeface="Arial"/>
              </a:rPr>
              <a:t>image </a:t>
            </a:r>
            <a:r>
              <a:rPr sz="1800" spc="30" dirty="0">
                <a:latin typeface="Arial"/>
                <a:cs typeface="Arial"/>
              </a:rPr>
              <a:t>to </a:t>
            </a:r>
            <a:r>
              <a:rPr sz="1800" spc="40" dirty="0">
                <a:latin typeface="Arial"/>
                <a:cs typeface="Arial"/>
              </a:rPr>
              <a:t>match  </a:t>
            </a:r>
            <a:r>
              <a:rPr sz="1800" spc="10" dirty="0">
                <a:latin typeface="Arial"/>
                <a:cs typeface="Arial"/>
              </a:rPr>
              <a:t>against </a:t>
            </a:r>
            <a:r>
              <a:rPr sz="1800" spc="-5" dirty="0">
                <a:latin typeface="Arial"/>
                <a:cs typeface="Arial"/>
              </a:rPr>
              <a:t>all </a:t>
            </a:r>
            <a:r>
              <a:rPr sz="1800" spc="-20" dirty="0">
                <a:latin typeface="Arial"/>
                <a:cs typeface="Arial"/>
              </a:rPr>
              <a:t>possible </a:t>
            </a:r>
            <a:r>
              <a:rPr sz="1800" spc="15" dirty="0">
                <a:latin typeface="Arial"/>
                <a:cs typeface="Arial"/>
              </a:rPr>
              <a:t>targets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in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the	</a:t>
            </a:r>
            <a:r>
              <a:rPr sz="1800" spc="10" dirty="0">
                <a:latin typeface="Arial"/>
                <a:cs typeface="Arial"/>
              </a:rPr>
              <a:t>database.</a:t>
            </a:r>
            <a:endParaRPr sz="1800">
              <a:latin typeface="Arial"/>
              <a:cs typeface="Arial"/>
            </a:endParaRPr>
          </a:p>
          <a:p>
            <a:pPr marL="598170" lvl="1" indent="-243204">
              <a:lnSpc>
                <a:spcPts val="1980"/>
              </a:lnSpc>
              <a:spcBef>
                <a:spcPts val="229"/>
              </a:spcBef>
              <a:buChar char="–"/>
              <a:tabLst>
                <a:tab pos="598805" algn="l"/>
                <a:tab pos="3999865" algn="l"/>
                <a:tab pos="4855210" algn="l"/>
                <a:tab pos="5949950" algn="l"/>
              </a:tabLst>
            </a:pPr>
            <a:r>
              <a:rPr sz="1800" spc="20" dirty="0">
                <a:latin typeface="Arial"/>
                <a:cs typeface="Arial"/>
              </a:rPr>
              <a:t>Its </a:t>
            </a:r>
            <a:r>
              <a:rPr sz="1800" spc="15" dirty="0">
                <a:latin typeface="Arial"/>
                <a:cs typeface="Arial"/>
              </a:rPr>
              <a:t>histogram </a:t>
            </a:r>
            <a:r>
              <a:rPr sz="1800" b="1" spc="15" dirty="0">
                <a:latin typeface="Georgia"/>
                <a:cs typeface="Georgia"/>
              </a:rPr>
              <a:t>H</a:t>
            </a:r>
            <a:r>
              <a:rPr sz="1800" i="1" spc="22" baseline="-6944" dirty="0">
                <a:latin typeface="Arial"/>
                <a:cs typeface="Arial"/>
              </a:rPr>
              <a:t>m </a:t>
            </a:r>
            <a:r>
              <a:rPr sz="1800" i="1" spc="225" baseline="-6944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is</a:t>
            </a:r>
            <a:r>
              <a:rPr sz="1800" spc="40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intersected	</a:t>
            </a:r>
            <a:r>
              <a:rPr sz="1800" spc="20" dirty="0">
                <a:latin typeface="Arial"/>
                <a:cs typeface="Arial"/>
              </a:rPr>
              <a:t>with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all	</a:t>
            </a:r>
            <a:r>
              <a:rPr sz="1800" spc="10" dirty="0">
                <a:latin typeface="Arial"/>
                <a:cs typeface="Arial"/>
              </a:rPr>
              <a:t>database	</a:t>
            </a:r>
            <a:r>
              <a:rPr sz="1800" dirty="0">
                <a:latin typeface="Arial"/>
                <a:cs typeface="Arial"/>
              </a:rPr>
              <a:t>image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histograms</a:t>
            </a:r>
            <a:endParaRPr sz="1800">
              <a:latin typeface="Arial"/>
              <a:cs typeface="Arial"/>
            </a:endParaRPr>
          </a:p>
          <a:p>
            <a:pPr marL="598170">
              <a:lnSpc>
                <a:spcPts val="1980"/>
              </a:lnSpc>
              <a:tabLst>
                <a:tab pos="2705735" algn="l"/>
              </a:tabLst>
            </a:pPr>
            <a:r>
              <a:rPr sz="1800" b="1" spc="25" dirty="0">
                <a:latin typeface="Georgia"/>
                <a:cs typeface="Georgia"/>
              </a:rPr>
              <a:t>H</a:t>
            </a:r>
            <a:r>
              <a:rPr sz="1800" i="1" spc="37" baseline="-9259" dirty="0">
                <a:latin typeface="Arial"/>
                <a:cs typeface="Arial"/>
              </a:rPr>
              <a:t>i </a:t>
            </a:r>
            <a:r>
              <a:rPr sz="1800" spc="5" dirty="0">
                <a:latin typeface="Arial"/>
                <a:cs typeface="Arial"/>
              </a:rPr>
              <a:t>according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to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the	</a:t>
            </a:r>
            <a:r>
              <a:rPr sz="1800" spc="10" dirty="0">
                <a:latin typeface="Arial"/>
                <a:cs typeface="Arial"/>
              </a:rPr>
              <a:t>equation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7841" y="4736719"/>
            <a:ext cx="7510780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62585" algn="r">
              <a:lnSpc>
                <a:spcPct val="100000"/>
              </a:lnSpc>
              <a:spcBef>
                <a:spcPts val="100"/>
              </a:spcBef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481965">
              <a:lnSpc>
                <a:spcPct val="100000"/>
              </a:lnSpc>
              <a:tabLst>
                <a:tab pos="673735" algn="l"/>
                <a:tab pos="6064885" algn="l"/>
              </a:tabLst>
            </a:pPr>
            <a:r>
              <a:rPr sz="1800" i="1" spc="-5" dirty="0">
                <a:latin typeface="Arial"/>
                <a:cs typeface="Arial"/>
              </a:rPr>
              <a:t>j	</a:t>
            </a:r>
            <a:r>
              <a:rPr sz="1800" dirty="0">
                <a:latin typeface="Arial"/>
                <a:cs typeface="Arial"/>
              </a:rPr>
              <a:t>–  </a:t>
            </a:r>
            <a:r>
              <a:rPr sz="1800" spc="15" dirty="0">
                <a:latin typeface="Arial"/>
                <a:cs typeface="Arial"/>
              </a:rPr>
              <a:t>histogram </a:t>
            </a:r>
            <a:r>
              <a:rPr sz="1800" spc="-5" dirty="0">
                <a:latin typeface="Arial"/>
                <a:cs typeface="Arial"/>
              </a:rPr>
              <a:t>bin, </a:t>
            </a:r>
            <a:r>
              <a:rPr sz="1800" i="1" spc="-5" dirty="0">
                <a:latin typeface="Arial"/>
                <a:cs typeface="Arial"/>
              </a:rPr>
              <a:t>n  </a:t>
            </a:r>
            <a:r>
              <a:rPr sz="1800" dirty="0">
                <a:latin typeface="Arial"/>
                <a:cs typeface="Arial"/>
              </a:rPr>
              <a:t>–  </a:t>
            </a:r>
            <a:r>
              <a:rPr sz="1800" spc="40" dirty="0">
                <a:latin typeface="Arial"/>
                <a:cs typeface="Arial"/>
              </a:rPr>
              <a:t>total </a:t>
            </a:r>
            <a:r>
              <a:rPr sz="1800" spc="10" dirty="0">
                <a:latin typeface="Arial"/>
                <a:cs typeface="Arial"/>
              </a:rPr>
              <a:t>number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25" dirty="0">
                <a:latin typeface="Arial"/>
                <a:cs typeface="Arial"/>
              </a:rPr>
              <a:t>bins</a:t>
            </a:r>
            <a:r>
              <a:rPr sz="1800" spc="-3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each	</a:t>
            </a:r>
            <a:r>
              <a:rPr sz="1800" spc="15" dirty="0">
                <a:latin typeface="Arial"/>
                <a:cs typeface="Arial"/>
              </a:rPr>
              <a:t>histogram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800" b="1" dirty="0">
                <a:latin typeface="Arial"/>
                <a:cs typeface="Arial"/>
              </a:rPr>
              <a:t>– </a:t>
            </a:r>
            <a:r>
              <a:rPr sz="1800" spc="85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closer </a:t>
            </a:r>
            <a:r>
              <a:rPr sz="1800" spc="15" dirty="0">
                <a:latin typeface="Arial"/>
                <a:cs typeface="Arial"/>
              </a:rPr>
              <a:t>the intersection </a:t>
            </a:r>
            <a:r>
              <a:rPr sz="1800" spc="10" dirty="0">
                <a:latin typeface="Arial"/>
                <a:cs typeface="Arial"/>
              </a:rPr>
              <a:t>value </a:t>
            </a:r>
            <a:r>
              <a:rPr sz="1800" spc="-25" dirty="0">
                <a:latin typeface="Arial"/>
                <a:cs typeface="Arial"/>
              </a:rPr>
              <a:t>is </a:t>
            </a:r>
            <a:r>
              <a:rPr sz="1800" spc="30" dirty="0">
                <a:latin typeface="Arial"/>
                <a:cs typeface="Arial"/>
              </a:rPr>
              <a:t>to </a:t>
            </a:r>
            <a:r>
              <a:rPr sz="1800" dirty="0">
                <a:latin typeface="Arial"/>
                <a:cs typeface="Arial"/>
              </a:rPr>
              <a:t>1, </a:t>
            </a:r>
            <a:r>
              <a:rPr sz="1800" spc="15" dirty="0">
                <a:latin typeface="Arial"/>
                <a:cs typeface="Arial"/>
              </a:rPr>
              <a:t>the </a:t>
            </a:r>
            <a:r>
              <a:rPr sz="1800" spc="35" dirty="0">
                <a:latin typeface="Arial"/>
                <a:cs typeface="Arial"/>
              </a:rPr>
              <a:t>better </a:t>
            </a:r>
            <a:r>
              <a:rPr sz="1800" spc="1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images</a:t>
            </a:r>
            <a:r>
              <a:rPr sz="1800" spc="409" dirty="0">
                <a:latin typeface="Arial"/>
                <a:cs typeface="Arial"/>
              </a:rPr>
              <a:t> </a:t>
            </a:r>
            <a:r>
              <a:rPr sz="1800" spc="45" dirty="0">
                <a:latin typeface="Arial"/>
                <a:cs typeface="Arial"/>
              </a:rPr>
              <a:t>match.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55035" y="4363245"/>
            <a:ext cx="2573812" cy="7989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985"/>
              </a:lnSpc>
            </a:pPr>
            <a:fld id="{81D60167-4931-47E6-BA6A-407CBD079E47}" type="slidenum">
              <a:rPr dirty="0"/>
              <a:pPr marL="38100">
                <a:lnSpc>
                  <a:spcPts val="1985"/>
                </a:lnSpc>
              </a:pPr>
              <a:t>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2860" algn="l"/>
                <a:tab pos="2222500" algn="l"/>
              </a:tabLst>
            </a:pPr>
            <a:r>
              <a:rPr sz="3900" baseline="-3205" dirty="0"/>
              <a:t>	</a:t>
            </a:r>
            <a:r>
              <a:rPr sz="2100" spc="130" dirty="0"/>
              <a:t>Color	</a:t>
            </a:r>
            <a:r>
              <a:rPr sz="2100" spc="-5" dirty="0"/>
              <a:t>D </a:t>
            </a:r>
            <a:r>
              <a:rPr sz="2100" spc="90" dirty="0"/>
              <a:t>ensity </a:t>
            </a:r>
            <a:r>
              <a:rPr sz="2100" spc="75" dirty="0"/>
              <a:t>and </a:t>
            </a:r>
            <a:r>
              <a:rPr sz="2200" spc="130" dirty="0"/>
              <a:t>Color </a:t>
            </a:r>
            <a:r>
              <a:rPr sz="2200" spc="-5" dirty="0"/>
              <a:t>L</a:t>
            </a:r>
            <a:r>
              <a:rPr sz="2200" spc="20" dirty="0"/>
              <a:t> </a:t>
            </a:r>
            <a:r>
              <a:rPr sz="2200" spc="114" dirty="0"/>
              <a:t>ayout</a:t>
            </a:r>
            <a:r>
              <a:rPr sz="2200" spc="-385" dirty="0"/>
              <a:t> 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1010208" y="1040359"/>
            <a:ext cx="7529195" cy="3129280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2205990">
              <a:lnSpc>
                <a:spcPct val="100000"/>
              </a:lnSpc>
              <a:spcBef>
                <a:spcPts val="1655"/>
              </a:spcBef>
            </a:pPr>
            <a:r>
              <a:rPr sz="2400" b="1" spc="125" dirty="0">
                <a:latin typeface="Arial"/>
                <a:cs typeface="Arial"/>
              </a:rPr>
              <a:t>Color </a:t>
            </a:r>
            <a:r>
              <a:rPr sz="2400" b="1" spc="-5" dirty="0">
                <a:latin typeface="Arial"/>
                <a:cs typeface="Arial"/>
              </a:rPr>
              <a:t>D</a:t>
            </a:r>
            <a:r>
              <a:rPr sz="2400" b="1" spc="55" dirty="0">
                <a:latin typeface="Arial"/>
                <a:cs typeface="Arial"/>
              </a:rPr>
              <a:t> </a:t>
            </a:r>
            <a:r>
              <a:rPr sz="2400" b="1" spc="90" dirty="0">
                <a:latin typeface="Arial"/>
                <a:cs typeface="Arial"/>
              </a:rPr>
              <a:t>ensity</a:t>
            </a:r>
            <a:endParaRPr sz="2400">
              <a:latin typeface="Arial"/>
              <a:cs typeface="Arial"/>
            </a:endParaRPr>
          </a:p>
          <a:p>
            <a:pPr marL="320040" marR="154305" indent="-307975">
              <a:lnSpc>
                <a:spcPct val="100000"/>
              </a:lnSpc>
              <a:spcBef>
                <a:spcPts val="1420"/>
              </a:spcBef>
              <a:buFont typeface="Arial"/>
              <a:buChar char="•"/>
              <a:tabLst>
                <a:tab pos="476884" algn="l"/>
                <a:tab pos="477520" algn="l"/>
              </a:tabLst>
            </a:pPr>
            <a:r>
              <a:rPr dirty="0"/>
              <a:t>	</a:t>
            </a:r>
            <a:r>
              <a:rPr sz="2200" b="1" spc="-100" dirty="0">
                <a:latin typeface="Carlito"/>
                <a:cs typeface="Carlito"/>
              </a:rPr>
              <a:t>To </a:t>
            </a:r>
            <a:r>
              <a:rPr sz="2200" b="1" dirty="0">
                <a:latin typeface="Carlito"/>
                <a:cs typeface="Carlito"/>
              </a:rPr>
              <a:t>specify </a:t>
            </a:r>
            <a:r>
              <a:rPr sz="2200" b="1" spc="-10" dirty="0">
                <a:latin typeface="Carlito"/>
                <a:cs typeface="Carlito"/>
              </a:rPr>
              <a:t>the desired colors by </a:t>
            </a:r>
            <a:r>
              <a:rPr sz="2200" b="1" spc="-5" dirty="0">
                <a:latin typeface="Carlito"/>
                <a:cs typeface="Carlito"/>
              </a:rPr>
              <a:t>their </a:t>
            </a:r>
            <a:r>
              <a:rPr sz="2200" b="1" spc="-25" dirty="0">
                <a:latin typeface="Carlito"/>
                <a:cs typeface="Carlito"/>
              </a:rPr>
              <a:t>density, </a:t>
            </a:r>
            <a:r>
              <a:rPr sz="2200" b="1" spc="-5" dirty="0">
                <a:latin typeface="Carlito"/>
                <a:cs typeface="Carlito"/>
              </a:rPr>
              <a:t>the user  selects </a:t>
            </a:r>
            <a:r>
              <a:rPr sz="2200" b="1" spc="-10" dirty="0">
                <a:latin typeface="Carlito"/>
                <a:cs typeface="Carlito"/>
              </a:rPr>
              <a:t>the </a:t>
            </a:r>
            <a:r>
              <a:rPr sz="2200" b="1" spc="-20" dirty="0">
                <a:latin typeface="Carlito"/>
                <a:cs typeface="Carlito"/>
              </a:rPr>
              <a:t>percentage </a:t>
            </a:r>
            <a:r>
              <a:rPr sz="2200" b="1" spc="-5" dirty="0">
                <a:latin typeface="Carlito"/>
                <a:cs typeface="Carlito"/>
              </a:rPr>
              <a:t>of </a:t>
            </a:r>
            <a:r>
              <a:rPr sz="2200" b="1" spc="-10" dirty="0">
                <a:latin typeface="Carlito"/>
                <a:cs typeface="Carlito"/>
              </a:rPr>
              <a:t>the image </a:t>
            </a:r>
            <a:r>
              <a:rPr sz="2200" b="1" spc="-15" dirty="0">
                <a:latin typeface="Carlito"/>
                <a:cs typeface="Carlito"/>
              </a:rPr>
              <a:t>having </a:t>
            </a:r>
            <a:r>
              <a:rPr sz="2200" b="1" spc="-20" dirty="0">
                <a:latin typeface="Carlito"/>
                <a:cs typeface="Carlito"/>
              </a:rPr>
              <a:t>any </a:t>
            </a:r>
            <a:r>
              <a:rPr sz="2200" b="1" spc="-10" dirty="0">
                <a:latin typeface="Carlito"/>
                <a:cs typeface="Carlito"/>
              </a:rPr>
              <a:t>particular  color </a:t>
            </a:r>
            <a:r>
              <a:rPr sz="2200" b="1" spc="-5" dirty="0">
                <a:latin typeface="Carlito"/>
                <a:cs typeface="Carlito"/>
              </a:rPr>
              <a:t>or </a:t>
            </a:r>
            <a:r>
              <a:rPr sz="2200" b="1" spc="-10" dirty="0">
                <a:latin typeface="Carlito"/>
                <a:cs typeface="Carlito"/>
              </a:rPr>
              <a:t>set </a:t>
            </a:r>
            <a:r>
              <a:rPr sz="2200" b="1" spc="-5" dirty="0">
                <a:latin typeface="Carlito"/>
                <a:cs typeface="Carlito"/>
              </a:rPr>
              <a:t>of </a:t>
            </a:r>
            <a:r>
              <a:rPr sz="2200" b="1" spc="-10" dirty="0">
                <a:latin typeface="Carlito"/>
                <a:cs typeface="Carlito"/>
              </a:rPr>
              <a:t>colors </a:t>
            </a:r>
            <a:r>
              <a:rPr sz="2200" b="1" spc="-5" dirty="0">
                <a:latin typeface="Carlito"/>
                <a:cs typeface="Carlito"/>
              </a:rPr>
              <a:t>is </a:t>
            </a:r>
            <a:r>
              <a:rPr sz="2200" b="1" spc="15" dirty="0">
                <a:latin typeface="Arial"/>
                <a:cs typeface="Arial"/>
              </a:rPr>
              <a:t>selected </a:t>
            </a:r>
            <a:r>
              <a:rPr sz="2200" b="1" spc="-5" dirty="0">
                <a:latin typeface="Arial"/>
                <a:cs typeface="Arial"/>
              </a:rPr>
              <a:t>by </a:t>
            </a:r>
            <a:r>
              <a:rPr sz="2200" b="1" spc="30" dirty="0">
                <a:latin typeface="Arial"/>
                <a:cs typeface="Arial"/>
              </a:rPr>
              <a:t>the </a:t>
            </a:r>
            <a:r>
              <a:rPr sz="2200" b="1" spc="-20" dirty="0">
                <a:latin typeface="Arial"/>
                <a:cs typeface="Arial"/>
              </a:rPr>
              <a:t>user, </a:t>
            </a:r>
            <a:r>
              <a:rPr sz="2200" b="1" spc="-5" dirty="0">
                <a:latin typeface="Carlito"/>
                <a:cs typeface="Carlito"/>
              </a:rPr>
              <a:t>using a </a:t>
            </a:r>
            <a:r>
              <a:rPr sz="2200" b="1" spc="-10" dirty="0">
                <a:latin typeface="Carlito"/>
                <a:cs typeface="Carlito"/>
              </a:rPr>
              <a:t>color  </a:t>
            </a:r>
            <a:r>
              <a:rPr sz="2200" b="1" spc="-15" dirty="0">
                <a:latin typeface="Carlito"/>
                <a:cs typeface="Carlito"/>
              </a:rPr>
              <a:t>picker </a:t>
            </a:r>
            <a:r>
              <a:rPr sz="2200" b="1" spc="-10" dirty="0">
                <a:latin typeface="Carlito"/>
                <a:cs typeface="Carlito"/>
              </a:rPr>
              <a:t>and</a:t>
            </a:r>
            <a:r>
              <a:rPr sz="2200" b="1" spc="10" dirty="0"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sliders.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2650">
              <a:latin typeface="Carlito"/>
              <a:cs typeface="Carlito"/>
            </a:endParaRPr>
          </a:p>
          <a:p>
            <a:pPr marL="257810" indent="-233679">
              <a:lnSpc>
                <a:spcPct val="100000"/>
              </a:lnSpc>
              <a:buFont typeface="Arial"/>
              <a:buChar char="•"/>
              <a:tabLst>
                <a:tab pos="258445" algn="l"/>
                <a:tab pos="937260" algn="l"/>
                <a:tab pos="1498600" algn="l"/>
                <a:tab pos="2467610" algn="l"/>
                <a:tab pos="3141345" algn="l"/>
                <a:tab pos="3934460" algn="l"/>
                <a:tab pos="5436870" algn="l"/>
                <a:tab pos="6727825" algn="l"/>
                <a:tab pos="7098665" algn="l"/>
              </a:tabLst>
            </a:pPr>
            <a:r>
              <a:rPr sz="1800" b="1" spc="45" dirty="0">
                <a:latin typeface="Arial"/>
                <a:cs typeface="Arial"/>
              </a:rPr>
              <a:t>Use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55" dirty="0">
                <a:latin typeface="Arial"/>
                <a:cs typeface="Arial"/>
              </a:rPr>
              <a:t>c</a:t>
            </a:r>
            <a:r>
              <a:rPr sz="1800" b="1" spc="4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	</a:t>
            </a:r>
            <a:r>
              <a:rPr sz="1800" b="1" spc="20" dirty="0">
                <a:latin typeface="Arial"/>
                <a:cs typeface="Arial"/>
              </a:rPr>
              <a:t>c</a:t>
            </a:r>
            <a:r>
              <a:rPr sz="1800" b="1" spc="25" dirty="0">
                <a:latin typeface="Arial"/>
                <a:cs typeface="Arial"/>
              </a:rPr>
              <a:t>h</a:t>
            </a:r>
            <a:r>
              <a:rPr sz="1800" b="1" spc="35" dirty="0">
                <a:latin typeface="Arial"/>
                <a:cs typeface="Arial"/>
              </a:rPr>
              <a:t>oo</a:t>
            </a:r>
            <a:r>
              <a:rPr sz="1800" b="1" spc="20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45" dirty="0">
                <a:latin typeface="Arial"/>
                <a:cs typeface="Arial"/>
              </a:rPr>
              <a:t>f</a:t>
            </a:r>
            <a:r>
              <a:rPr sz="1800" b="1" spc="35" dirty="0">
                <a:latin typeface="Arial"/>
                <a:cs typeface="Arial"/>
              </a:rPr>
              <a:t>r</a:t>
            </a:r>
            <a:r>
              <a:rPr sz="1800" b="1" spc="50" dirty="0">
                <a:latin typeface="Arial"/>
                <a:cs typeface="Arial"/>
              </a:rPr>
              <a:t>o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20" dirty="0">
                <a:latin typeface="Arial"/>
                <a:cs typeface="Arial"/>
              </a:rPr>
              <a:t>e</a:t>
            </a:r>
            <a:r>
              <a:rPr sz="1800" b="1" spc="35" dirty="0">
                <a:latin typeface="Arial"/>
                <a:cs typeface="Arial"/>
              </a:rPr>
              <a:t>i</a:t>
            </a:r>
            <a:r>
              <a:rPr sz="1800" b="1" spc="30" dirty="0">
                <a:latin typeface="Arial"/>
                <a:cs typeface="Arial"/>
              </a:rPr>
              <a:t>t</a:t>
            </a:r>
            <a:r>
              <a:rPr sz="1800" b="1" spc="35" dirty="0">
                <a:latin typeface="Arial"/>
                <a:cs typeface="Arial"/>
              </a:rPr>
              <a:t>h</a:t>
            </a:r>
            <a:r>
              <a:rPr sz="1800" b="1" spc="2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	</a:t>
            </a:r>
            <a:r>
              <a:rPr sz="1800" b="1" spc="35" dirty="0">
                <a:latin typeface="Arial"/>
                <a:cs typeface="Arial"/>
              </a:rPr>
              <a:t>co</a:t>
            </a:r>
            <a:r>
              <a:rPr sz="1800" b="1" spc="50" dirty="0">
                <a:latin typeface="Arial"/>
                <a:cs typeface="Arial"/>
              </a:rPr>
              <a:t>n</a:t>
            </a:r>
            <a:r>
              <a:rPr sz="1800" b="1" spc="35" dirty="0">
                <a:latin typeface="Arial"/>
                <a:cs typeface="Arial"/>
              </a:rPr>
              <a:t>j</a:t>
            </a:r>
            <a:r>
              <a:rPr sz="1800" b="1" spc="50" dirty="0">
                <a:latin typeface="Arial"/>
                <a:cs typeface="Arial"/>
              </a:rPr>
              <a:t>u</a:t>
            </a:r>
            <a:r>
              <a:rPr sz="1800" b="1" spc="35" dirty="0">
                <a:latin typeface="Arial"/>
                <a:cs typeface="Arial"/>
              </a:rPr>
              <a:t>nc</a:t>
            </a:r>
            <a:r>
              <a:rPr sz="1800" b="1" spc="45" dirty="0">
                <a:latin typeface="Arial"/>
                <a:cs typeface="Arial"/>
              </a:rPr>
              <a:t>t</a:t>
            </a:r>
            <a:r>
              <a:rPr sz="1800" b="1" spc="50" dirty="0">
                <a:latin typeface="Arial"/>
                <a:cs typeface="Arial"/>
              </a:rPr>
              <a:t>i</a:t>
            </a:r>
            <a:r>
              <a:rPr sz="1800" b="1" spc="3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n	(</a:t>
            </a:r>
            <a:r>
              <a:rPr sz="1800" b="1" spc="-335" dirty="0">
                <a:latin typeface="Arial"/>
                <a:cs typeface="Arial"/>
              </a:rPr>
              <a:t> </a:t>
            </a:r>
            <a:r>
              <a:rPr sz="1800" b="1" spc="110" dirty="0">
                <a:latin typeface="Arial"/>
                <a:cs typeface="Arial"/>
              </a:rPr>
              <a:t>A</a:t>
            </a:r>
            <a:r>
              <a:rPr sz="1800" b="1" spc="160" dirty="0">
                <a:latin typeface="Arial"/>
                <a:cs typeface="Arial"/>
              </a:rPr>
              <a:t>N</a:t>
            </a:r>
            <a:r>
              <a:rPr sz="1800" b="1" spc="145" dirty="0">
                <a:latin typeface="Arial"/>
                <a:cs typeface="Arial"/>
              </a:rPr>
              <a:t>D</a:t>
            </a:r>
            <a:r>
              <a:rPr sz="1800" b="1" spc="165" dirty="0">
                <a:latin typeface="Arial"/>
                <a:cs typeface="Arial"/>
              </a:rPr>
              <a:t>i</a:t>
            </a:r>
            <a:r>
              <a:rPr sz="1800" b="1" spc="160" dirty="0">
                <a:latin typeface="Arial"/>
                <a:cs typeface="Arial"/>
              </a:rPr>
              <a:t>ng</a:t>
            </a:r>
            <a:r>
              <a:rPr sz="1800" b="1" dirty="0">
                <a:latin typeface="Arial"/>
                <a:cs typeface="Arial"/>
              </a:rPr>
              <a:t>)	or	</a:t>
            </a:r>
            <a:r>
              <a:rPr sz="1800" b="1" spc="25" dirty="0">
                <a:latin typeface="Arial"/>
                <a:cs typeface="Arial"/>
              </a:rPr>
              <a:t>d</a:t>
            </a:r>
            <a:r>
              <a:rPr sz="1800" b="1" spc="35" dirty="0">
                <a:latin typeface="Arial"/>
                <a:cs typeface="Arial"/>
              </a:rPr>
              <a:t>i</a:t>
            </a:r>
            <a:r>
              <a:rPr sz="1800" b="1" spc="1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  <a:p>
            <a:pPr marL="257810">
              <a:lnSpc>
                <a:spcPct val="100000"/>
              </a:lnSpc>
              <a:spcBef>
                <a:spcPts val="434"/>
              </a:spcBef>
              <a:tabLst>
                <a:tab pos="5433695" algn="l"/>
              </a:tabLst>
            </a:pPr>
            <a:r>
              <a:rPr sz="1800" b="1" spc="35" dirty="0">
                <a:latin typeface="Arial"/>
                <a:cs typeface="Arial"/>
              </a:rPr>
              <a:t>junction </a:t>
            </a:r>
            <a:r>
              <a:rPr sz="1800" b="1" dirty="0">
                <a:latin typeface="Arial"/>
                <a:cs typeface="Arial"/>
              </a:rPr>
              <a:t>( </a:t>
            </a:r>
            <a:r>
              <a:rPr sz="1800" b="1" spc="155" dirty="0">
                <a:latin typeface="Arial"/>
                <a:cs typeface="Arial"/>
              </a:rPr>
              <a:t>ORing) </a:t>
            </a:r>
            <a:r>
              <a:rPr sz="1800" b="1" dirty="0">
                <a:latin typeface="Arial"/>
                <a:cs typeface="Arial"/>
              </a:rPr>
              <a:t>a </a:t>
            </a:r>
            <a:r>
              <a:rPr sz="1800" b="1" spc="5" dirty="0">
                <a:latin typeface="Arial"/>
                <a:cs typeface="Arial"/>
              </a:rPr>
              <a:t>simple</a:t>
            </a:r>
            <a:r>
              <a:rPr sz="1800" b="1" spc="130" dirty="0">
                <a:latin typeface="Arial"/>
                <a:cs typeface="Arial"/>
              </a:rPr>
              <a:t> </a:t>
            </a:r>
            <a:r>
              <a:rPr sz="1800" b="1" spc="15" dirty="0">
                <a:latin typeface="Arial"/>
                <a:cs typeface="Arial"/>
              </a:rPr>
              <a:t>color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35" dirty="0">
                <a:latin typeface="Arial"/>
                <a:cs typeface="Arial"/>
              </a:rPr>
              <a:t>percentage	</a:t>
            </a:r>
            <a:r>
              <a:rPr sz="1800" b="1" spc="30" dirty="0">
                <a:latin typeface="Arial"/>
                <a:cs typeface="Arial"/>
              </a:rPr>
              <a:t>specification.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2400" y="4650104"/>
            <a:ext cx="3449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6379" algn="l"/>
              </a:tabLst>
            </a:pPr>
            <a:r>
              <a:rPr sz="1800" b="1" spc="75" dirty="0">
                <a:latin typeface="Arial"/>
                <a:cs typeface="Arial"/>
              </a:rPr>
              <a:t>This </a:t>
            </a:r>
            <a:r>
              <a:rPr sz="1800" b="1" spc="-10" dirty="0">
                <a:latin typeface="Arial"/>
                <a:cs typeface="Arial"/>
              </a:rPr>
              <a:t>is </a:t>
            </a:r>
            <a:r>
              <a:rPr sz="1800" b="1" spc="-5" dirty="0">
                <a:latin typeface="Arial"/>
                <a:cs typeface="Arial"/>
              </a:rPr>
              <a:t>a </a:t>
            </a:r>
            <a:r>
              <a:rPr sz="1800" b="1" spc="20" dirty="0">
                <a:latin typeface="Arial"/>
                <a:cs typeface="Arial"/>
              </a:rPr>
              <a:t>very </a:t>
            </a:r>
            <a:r>
              <a:rPr sz="1800" b="1" spc="10" dirty="0">
                <a:latin typeface="Arial"/>
                <a:cs typeface="Arial"/>
              </a:rPr>
              <a:t>coarse</a:t>
            </a:r>
            <a:r>
              <a:rPr sz="1800" b="1" spc="38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search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16577" y="4650104"/>
            <a:ext cx="96011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45" dirty="0">
                <a:latin typeface="Arial"/>
                <a:cs typeface="Arial"/>
              </a:rPr>
              <a:t>method.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1151</Words>
  <Application>Microsoft Office PowerPoint</Application>
  <PresentationFormat>On-screen Show (4:3)</PresentationFormat>
  <Paragraphs>297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UNIT V CHAPTER 18</vt:lpstr>
      <vt:lpstr> H ow Should W e Retrieve Images?</vt:lpstr>
      <vt:lpstr>Slide 3</vt:lpstr>
      <vt:lpstr>Slide 4</vt:lpstr>
      <vt:lpstr> Color H istogram</vt:lpstr>
      <vt:lpstr>Color Histogram (Cont’d)</vt:lpstr>
      <vt:lpstr>Slide 7</vt:lpstr>
      <vt:lpstr>Histogram Intersection</vt:lpstr>
      <vt:lpstr> Color D ensity and Color L ayout </vt:lpstr>
      <vt:lpstr>Color L ayout </vt:lpstr>
      <vt:lpstr>Slide 11</vt:lpstr>
      <vt:lpstr>Slide 12</vt:lpstr>
      <vt:lpstr>Texture Analysis Details (Cont’d)</vt:lpstr>
      <vt:lpstr>Texture Analysis Details (Cont’d)</vt:lpstr>
      <vt:lpstr>Slide 15</vt:lpstr>
      <vt:lpstr>Slide 16</vt:lpstr>
      <vt:lpstr> Search by O b j e c t M o del</vt:lpstr>
      <vt:lpstr>Slide 18</vt:lpstr>
      <vt:lpstr>Details of Search by O b j e c t M o del</vt:lpstr>
      <vt:lpstr>Slide 20</vt:lpstr>
      <vt:lpstr>M o del Image and T arget Images</vt:lpstr>
      <vt:lpstr> Synopsis of C B I R Systems The following provides examples of some CBIR systems. It  is by no means a complete synopsis. Most of these engines are  experimental, but all those included here are interesting in  some way.</vt:lpstr>
      <vt:lpstr>Relevance Feedback</vt:lpstr>
      <vt:lpstr>Quantifying Search Results</vt:lpstr>
      <vt:lpstr>Slide 25</vt:lpstr>
      <vt:lpstr> Querying on V ideos</vt:lpstr>
      <vt:lpstr>Slide 27</vt:lpstr>
      <vt:lpstr>A n Example of Querying on V ideo</vt:lpstr>
      <vt:lpstr>Slide 29</vt:lpstr>
      <vt:lpstr>Slide 30</vt:lpstr>
      <vt:lpstr>Querying on Videos Based on Human Activity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V CHAPTER 18</dc:title>
  <cp:lastModifiedBy>cmc</cp:lastModifiedBy>
  <cp:revision>7</cp:revision>
  <dcterms:created xsi:type="dcterms:W3CDTF">2020-06-25T10:25:53Z</dcterms:created>
  <dcterms:modified xsi:type="dcterms:W3CDTF">2020-06-25T11:39:58Z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2017-09-29T00:00:00Z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2020-06-25T00:00:00Z</vt:filetime>
  </property>
</Properties>
</file>