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72" r:id="rId17"/>
    <p:sldId id="273"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F0115AD-ABEB-4406-90A1-DCE272F75ED7}" type="datetimeFigureOut">
              <a:rPr lang="en-US" smtClean="0"/>
              <a:pPr/>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26022F-DF61-45B0-B3B7-A20FCF57318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F0115AD-ABEB-4406-90A1-DCE272F75ED7}" type="datetimeFigureOut">
              <a:rPr lang="en-US" smtClean="0"/>
              <a:pPr/>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26022F-DF61-45B0-B3B7-A20FCF57318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F0115AD-ABEB-4406-90A1-DCE272F75ED7}" type="datetimeFigureOut">
              <a:rPr lang="en-US" smtClean="0"/>
              <a:pPr/>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26022F-DF61-45B0-B3B7-A20FCF57318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F0115AD-ABEB-4406-90A1-DCE272F75ED7}" type="datetimeFigureOut">
              <a:rPr lang="en-US" smtClean="0"/>
              <a:pPr/>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26022F-DF61-45B0-B3B7-A20FCF57318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F0115AD-ABEB-4406-90A1-DCE272F75ED7}" type="datetimeFigureOut">
              <a:rPr lang="en-US" smtClean="0"/>
              <a:pPr/>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26022F-DF61-45B0-B3B7-A20FCF57318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F0115AD-ABEB-4406-90A1-DCE272F75ED7}" type="datetimeFigureOut">
              <a:rPr lang="en-US" smtClean="0"/>
              <a:pPr/>
              <a:t>6/24/2020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26022F-DF61-45B0-B3B7-A20FCF57318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F0115AD-ABEB-4406-90A1-DCE272F75ED7}" type="datetimeFigureOut">
              <a:rPr lang="en-US" smtClean="0"/>
              <a:pPr/>
              <a:t>6/24/2020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26022F-DF61-45B0-B3B7-A20FCF57318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F0115AD-ABEB-4406-90A1-DCE272F75ED7}" type="datetimeFigureOut">
              <a:rPr lang="en-US" smtClean="0"/>
              <a:pPr/>
              <a:t>6/24/2020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26022F-DF61-45B0-B3B7-A20FCF57318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0115AD-ABEB-4406-90A1-DCE272F75ED7}" type="datetimeFigureOut">
              <a:rPr lang="en-US" smtClean="0"/>
              <a:pPr/>
              <a:t>6/24/2020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26022F-DF61-45B0-B3B7-A20FCF57318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F0115AD-ABEB-4406-90A1-DCE272F75ED7}" type="datetimeFigureOut">
              <a:rPr lang="en-US" smtClean="0"/>
              <a:pPr/>
              <a:t>6/24/2020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26022F-DF61-45B0-B3B7-A20FCF57318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F0115AD-ABEB-4406-90A1-DCE272F75ED7}" type="datetimeFigureOut">
              <a:rPr lang="en-US" smtClean="0"/>
              <a:pPr/>
              <a:t>6/24/2020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26022F-DF61-45B0-B3B7-A20FCF57318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0115AD-ABEB-4406-90A1-DCE272F75ED7}" type="datetimeFigureOut">
              <a:rPr lang="en-US" smtClean="0"/>
              <a:pPr/>
              <a:t>6/24/2020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26022F-DF61-45B0-B3B7-A20FCF57318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590800"/>
            <a:ext cx="9144000" cy="954107"/>
          </a:xfrm>
          <a:prstGeom prst="rect">
            <a:avLst/>
          </a:prstGeom>
          <a:noFill/>
        </p:spPr>
        <p:txBody>
          <a:bodyPr wrap="square" rtlCol="0">
            <a:spAutoFit/>
          </a:bodyPr>
          <a:lstStyle/>
          <a:p>
            <a:pPr algn="ctr"/>
            <a:r>
              <a:rPr lang="en-US" sz="2800" b="1" dirty="0">
                <a:solidFill>
                  <a:schemeClr val="accent2"/>
                </a:solidFill>
                <a:latin typeface="Bookman Old Style" pitchFamily="18" charset="0"/>
              </a:rPr>
              <a:t>Map Reduce Programming Model and Implementations</a:t>
            </a:r>
          </a:p>
        </p:txBody>
      </p:sp>
      <p:sp>
        <p:nvSpPr>
          <p:cNvPr id="3" name="TextBox 2"/>
          <p:cNvSpPr txBox="1"/>
          <p:nvPr/>
        </p:nvSpPr>
        <p:spPr>
          <a:xfrm>
            <a:off x="152400" y="1066800"/>
            <a:ext cx="8991600" cy="461665"/>
          </a:xfrm>
          <a:prstGeom prst="rect">
            <a:avLst/>
          </a:prstGeom>
          <a:noFill/>
        </p:spPr>
        <p:txBody>
          <a:bodyPr wrap="square" rtlCol="0">
            <a:spAutoFit/>
          </a:bodyPr>
          <a:lstStyle/>
          <a:p>
            <a:pPr algn="ctr"/>
            <a:r>
              <a:rPr lang="en-US" sz="2400" b="1" dirty="0">
                <a:solidFill>
                  <a:srgbClr val="002060"/>
                </a:solidFill>
                <a:latin typeface="Bookman Old Style" pitchFamily="18" charset="0"/>
              </a:rPr>
              <a:t>CHAPTER - 14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style>
          <a:lnRef idx="2">
            <a:schemeClr val="accent2"/>
          </a:lnRef>
          <a:fillRef idx="1">
            <a:schemeClr val="lt1"/>
          </a:fillRef>
          <a:effectRef idx="0">
            <a:schemeClr val="accent2"/>
          </a:effectRef>
          <a:fontRef idx="minor">
            <a:schemeClr val="dk1"/>
          </a:fontRef>
        </p:style>
        <p:txBody>
          <a:bodyPr>
            <a:normAutofit/>
          </a:bodyPr>
          <a:lstStyle/>
          <a:p>
            <a:pPr algn="just"/>
            <a:r>
              <a:rPr lang="en-US" sz="2400" dirty="0">
                <a:latin typeface="Times New Roman" pitchFamily="18" charset="0"/>
                <a:cs typeface="Times New Roman" pitchFamily="18" charset="0"/>
              </a:rPr>
              <a:t>It targets large clusters of linux PC’s connected  through Ethernet swithes</a:t>
            </a:r>
          </a:p>
          <a:p>
            <a:pPr algn="just"/>
            <a:r>
              <a:rPr lang="en-US" sz="2400" dirty="0">
                <a:latin typeface="Times New Roman" pitchFamily="18" charset="0"/>
                <a:cs typeface="Times New Roman" pitchFamily="18" charset="0"/>
              </a:rPr>
              <a:t>Tasks are forked using remote procedure calls</a:t>
            </a:r>
          </a:p>
          <a:p>
            <a:pPr algn="just"/>
            <a:r>
              <a:rPr lang="en-US" sz="2400" dirty="0">
                <a:latin typeface="Times New Roman" pitchFamily="18" charset="0"/>
                <a:cs typeface="Times New Roman" pitchFamily="18" charset="0"/>
              </a:rPr>
              <a:t>Buffering and communication occurs by reading and writing files on GFS</a:t>
            </a:r>
          </a:p>
          <a:p>
            <a:pPr algn="just"/>
            <a:r>
              <a:rPr lang="en-US" sz="2400" dirty="0">
                <a:latin typeface="Times New Roman" pitchFamily="18" charset="0"/>
                <a:cs typeface="Times New Roman" pitchFamily="18" charset="0"/>
              </a:rPr>
              <a:t>The runtime library is written in c++, with interface in python and java</a:t>
            </a:r>
          </a:p>
          <a:p>
            <a:pPr algn="just"/>
            <a:r>
              <a:rPr lang="en-US" sz="2400" dirty="0">
                <a:latin typeface="Times New Roman" pitchFamily="18" charset="0"/>
                <a:cs typeface="Times New Roman" pitchFamily="18" charset="0"/>
              </a:rPr>
              <a:t>Map reduce jobs are spread across its massive computing clusters</a:t>
            </a:r>
          </a:p>
          <a:p>
            <a:pPr algn="just"/>
            <a:r>
              <a:rPr lang="en-US" sz="2400" dirty="0">
                <a:latin typeface="Times New Roman" pitchFamily="18" charset="0"/>
                <a:cs typeface="Times New Roman" pitchFamily="18" charset="0"/>
              </a:rPr>
              <a:t>For example, average map reduce jobs in sep’ 2007 ran across approximately 400 machines, the system delivered approximately 11,000 machine years in a single month</a:t>
            </a:r>
          </a:p>
        </p:txBody>
      </p:sp>
      <p:sp>
        <p:nvSpPr>
          <p:cNvPr id="4" name="TextBox 3"/>
          <p:cNvSpPr txBox="1"/>
          <p:nvPr/>
        </p:nvSpPr>
        <p:spPr>
          <a:xfrm>
            <a:off x="0" y="228600"/>
            <a:ext cx="9144000" cy="400110"/>
          </a:xfrm>
          <a:prstGeom prst="rect">
            <a:avLst/>
          </a:prstGeom>
          <a:solidFill>
            <a:schemeClr val="accent2">
              <a:lumMod val="20000"/>
              <a:lumOff val="80000"/>
            </a:schemeClr>
          </a:solidFill>
        </p:spPr>
        <p:txBody>
          <a:bodyPr wrap="square" rtlCol="0">
            <a:spAutoFit/>
          </a:bodyPr>
          <a:lstStyle/>
          <a:p>
            <a:r>
              <a:rPr lang="en-US" sz="2000" b="1" dirty="0">
                <a:solidFill>
                  <a:srgbClr val="C00000"/>
                </a:solidFill>
                <a:latin typeface="Bookman Old Style" pitchFamily="18" charset="0"/>
              </a:rPr>
              <a:t>14.2.4 SPOTLIGHT ON GOOGLE MAP REDUCE IMPLEMENTATION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534400" cy="5562600"/>
          </a:xfrm>
        </p:spPr>
        <p:style>
          <a:lnRef idx="2">
            <a:schemeClr val="accent2"/>
          </a:lnRef>
          <a:fillRef idx="1">
            <a:schemeClr val="lt1"/>
          </a:fillRef>
          <a:effectRef idx="0">
            <a:schemeClr val="accent2"/>
          </a:effectRef>
          <a:fontRef idx="minor">
            <a:schemeClr val="dk1"/>
          </a:fontRef>
        </p:style>
        <p:txBody>
          <a:bodyPr>
            <a:normAutofit/>
          </a:bodyPr>
          <a:lstStyle/>
          <a:p>
            <a:pPr algn="just"/>
            <a:r>
              <a:rPr lang="en-US" sz="2000" b="1" dirty="0">
                <a:solidFill>
                  <a:srgbClr val="00B050"/>
                </a:solidFill>
                <a:latin typeface="Times New Roman" pitchFamily="18" charset="0"/>
                <a:cs typeface="Times New Roman" pitchFamily="18" charset="0"/>
              </a:rPr>
              <a:t>14.3.1Hadoop:</a:t>
            </a:r>
          </a:p>
          <a:p>
            <a:pPr lvl="1" algn="just"/>
            <a:r>
              <a:rPr lang="en-US" sz="2000" dirty="0">
                <a:latin typeface="Times New Roman" pitchFamily="18" charset="0"/>
                <a:cs typeface="Times New Roman" pitchFamily="18" charset="0"/>
              </a:rPr>
              <a:t>It is a top level apache project</a:t>
            </a:r>
          </a:p>
          <a:p>
            <a:pPr lvl="1" algn="just"/>
            <a:r>
              <a:rPr lang="en-US" sz="2000" dirty="0">
                <a:latin typeface="Times New Roman" pitchFamily="18" charset="0"/>
                <a:cs typeface="Times New Roman" pitchFamily="18" charset="0"/>
              </a:rPr>
              <a:t>Used by  all over the world</a:t>
            </a:r>
          </a:p>
          <a:p>
            <a:pPr lvl="1" algn="just"/>
            <a:r>
              <a:rPr lang="en-US" sz="2000" dirty="0">
                <a:latin typeface="Times New Roman" pitchFamily="18" charset="0"/>
                <a:cs typeface="Times New Roman" pitchFamily="18" charset="0"/>
              </a:rPr>
              <a:t>It is stated as a collection of various sub projects for reliable, scalable distributed computing</a:t>
            </a:r>
          </a:p>
          <a:p>
            <a:pPr lvl="2" algn="just"/>
            <a:r>
              <a:rPr lang="en-US" sz="1600" dirty="0">
                <a:latin typeface="Times New Roman" pitchFamily="18" charset="0"/>
                <a:cs typeface="Times New Roman" pitchFamily="18" charset="0"/>
              </a:rPr>
              <a:t>Hadoop common</a:t>
            </a:r>
          </a:p>
          <a:p>
            <a:pPr lvl="2" algn="just"/>
            <a:r>
              <a:rPr lang="en-US" sz="1600" dirty="0">
                <a:latin typeface="Times New Roman" pitchFamily="18" charset="0"/>
                <a:cs typeface="Times New Roman" pitchFamily="18" charset="0"/>
              </a:rPr>
              <a:t>Avro</a:t>
            </a:r>
          </a:p>
          <a:p>
            <a:pPr lvl="2" algn="just"/>
            <a:r>
              <a:rPr lang="en-US" sz="1600" dirty="0">
                <a:latin typeface="Times New Roman" pitchFamily="18" charset="0"/>
                <a:cs typeface="Times New Roman" pitchFamily="18" charset="0"/>
              </a:rPr>
              <a:t>Hbase</a:t>
            </a:r>
          </a:p>
          <a:p>
            <a:pPr lvl="2" algn="just"/>
            <a:r>
              <a:rPr lang="en-US" sz="1600" dirty="0">
                <a:latin typeface="Times New Roman" pitchFamily="18" charset="0"/>
                <a:cs typeface="Times New Roman" pitchFamily="18" charset="0"/>
              </a:rPr>
              <a:t>HDFS</a:t>
            </a:r>
          </a:p>
          <a:p>
            <a:pPr lvl="2" algn="just"/>
            <a:r>
              <a:rPr lang="en-US" sz="1600" dirty="0">
                <a:latin typeface="Times New Roman" pitchFamily="18" charset="0"/>
                <a:cs typeface="Times New Roman" pitchFamily="18" charset="0"/>
              </a:rPr>
              <a:t>Hive</a:t>
            </a:r>
          </a:p>
          <a:p>
            <a:pPr lvl="2" algn="just"/>
            <a:r>
              <a:rPr lang="en-US" sz="1600" dirty="0">
                <a:latin typeface="Times New Roman" pitchFamily="18" charset="0"/>
                <a:cs typeface="Times New Roman" pitchFamily="18" charset="0"/>
              </a:rPr>
              <a:t>MapReduce</a:t>
            </a:r>
          </a:p>
          <a:p>
            <a:pPr lvl="2" algn="just"/>
            <a:r>
              <a:rPr lang="en-US" sz="1600" dirty="0">
                <a:latin typeface="Times New Roman" pitchFamily="18" charset="0"/>
                <a:cs typeface="Times New Roman" pitchFamily="18" charset="0"/>
              </a:rPr>
              <a:t>Pig</a:t>
            </a:r>
          </a:p>
          <a:p>
            <a:pPr lvl="2" algn="just"/>
            <a:r>
              <a:rPr lang="en-US" sz="1600" dirty="0">
                <a:latin typeface="Times New Roman" pitchFamily="18" charset="0"/>
                <a:cs typeface="Times New Roman" pitchFamily="18" charset="0"/>
              </a:rPr>
              <a:t>ZooKeeper</a:t>
            </a:r>
          </a:p>
        </p:txBody>
      </p:sp>
      <p:sp>
        <p:nvSpPr>
          <p:cNvPr id="4" name="TextBox 3"/>
          <p:cNvSpPr txBox="1"/>
          <p:nvPr/>
        </p:nvSpPr>
        <p:spPr>
          <a:xfrm>
            <a:off x="0" y="228600"/>
            <a:ext cx="9144000" cy="461665"/>
          </a:xfrm>
          <a:prstGeom prst="rect">
            <a:avLst/>
          </a:prstGeom>
          <a:solidFill>
            <a:schemeClr val="accent2">
              <a:lumMod val="20000"/>
              <a:lumOff val="80000"/>
            </a:schemeClr>
          </a:solidFill>
        </p:spPr>
        <p:txBody>
          <a:bodyPr wrap="square" rtlCol="0">
            <a:spAutoFit/>
          </a:bodyPr>
          <a:lstStyle/>
          <a:p>
            <a:pPr algn="ctr"/>
            <a:r>
              <a:rPr lang="en-US" sz="2400" b="1" dirty="0">
                <a:solidFill>
                  <a:srgbClr val="C00000"/>
                </a:solidFill>
                <a:latin typeface="Bookman Old Style" pitchFamily="18" charset="0"/>
              </a:rPr>
              <a:t>14.3 Major Map reduce implementations for the cloud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791200"/>
          </a:xfrm>
        </p:spPr>
        <p:style>
          <a:lnRef idx="2">
            <a:schemeClr val="accent2"/>
          </a:lnRef>
          <a:fillRef idx="1">
            <a:schemeClr val="lt1"/>
          </a:fillRef>
          <a:effectRef idx="0">
            <a:schemeClr val="accent2"/>
          </a:effectRef>
          <a:fontRef idx="minor">
            <a:schemeClr val="dk1"/>
          </a:fontRef>
        </p:style>
        <p:txBody>
          <a:bodyPr>
            <a:normAutofit/>
          </a:bodyPr>
          <a:lstStyle/>
          <a:p>
            <a:pPr algn="just"/>
            <a:r>
              <a:rPr lang="en-US" sz="2400" dirty="0">
                <a:latin typeface="Times New Roman" pitchFamily="18" charset="0"/>
                <a:cs typeface="Times New Roman" pitchFamily="18" charset="0"/>
              </a:rPr>
              <a:t>Hadoop common , formerly Hadoop Core, includes file system, RPC, and serialization libraries and provides the basic services for building a cloud computing environment</a:t>
            </a:r>
          </a:p>
          <a:p>
            <a:pPr algn="just"/>
            <a:r>
              <a:rPr lang="en-US" sz="2400" dirty="0">
                <a:latin typeface="Times New Roman" pitchFamily="18" charset="0"/>
                <a:cs typeface="Times New Roman" pitchFamily="18" charset="0"/>
              </a:rPr>
              <a:t>The two fundamental subprojects are the Mapreduce framework and the hadoop distributed file system(HDFS)</a:t>
            </a:r>
          </a:p>
          <a:p>
            <a:pPr lvl="1" algn="just"/>
            <a:r>
              <a:rPr lang="en-US" sz="2000" dirty="0">
                <a:latin typeface="Times New Roman" pitchFamily="18" charset="0"/>
                <a:cs typeface="Times New Roman" pitchFamily="18" charset="0"/>
              </a:rPr>
              <a:t>Hadoop distributed file system  designed to run on clusters of commodity machine</a:t>
            </a:r>
          </a:p>
          <a:p>
            <a:pPr lvl="1" algn="just"/>
            <a:r>
              <a:rPr lang="en-US" sz="2000" dirty="0">
                <a:latin typeface="Times New Roman" pitchFamily="18" charset="0"/>
                <a:cs typeface="Times New Roman" pitchFamily="18" charset="0"/>
              </a:rPr>
              <a:t>Hadoop mapreduce framework is highly reliant on its shared file system. It has master/slave architecture. The master called job tracker, is responsible for</a:t>
            </a:r>
          </a:p>
          <a:p>
            <a:pPr lvl="2" algn="just"/>
            <a:r>
              <a:rPr lang="en-US" sz="1600" dirty="0">
                <a:latin typeface="Times New Roman" pitchFamily="18" charset="0"/>
                <a:cs typeface="Times New Roman" pitchFamily="18" charset="0"/>
              </a:rPr>
              <a:t>Quering the name node</a:t>
            </a:r>
          </a:p>
          <a:p>
            <a:pPr lvl="2" algn="just"/>
            <a:r>
              <a:rPr lang="en-US" sz="1600" dirty="0">
                <a:latin typeface="Times New Roman" pitchFamily="18" charset="0"/>
                <a:cs typeface="Times New Roman" pitchFamily="18" charset="0"/>
              </a:rPr>
              <a:t>Scheduling the tasks on the slave </a:t>
            </a:r>
          </a:p>
          <a:p>
            <a:pPr lvl="2" algn="just"/>
            <a:r>
              <a:rPr lang="en-US" sz="1600" dirty="0">
                <a:latin typeface="Times New Roman" pitchFamily="18" charset="0"/>
                <a:cs typeface="Times New Roman" pitchFamily="18" charset="0"/>
              </a:rPr>
              <a:t>Monitoring the success and failures of the tasks</a:t>
            </a:r>
          </a:p>
          <a:p>
            <a:pPr lvl="1" algn="just">
              <a:buNone/>
            </a:pPr>
            <a:r>
              <a:rPr lang="en-US" sz="2000" dirty="0">
                <a:latin typeface="Times New Roman" pitchFamily="18" charset="0"/>
                <a:cs typeface="Times New Roman" pitchFamily="18" charset="0"/>
              </a:rPr>
              <a:t>- The slaves are called task tracker, execute the  tasks as directed by the master</a:t>
            </a:r>
          </a:p>
          <a:p>
            <a:pPr lvl="2" algn="just"/>
            <a:endParaRPr lang="en-US" sz="16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
        <p:nvSpPr>
          <p:cNvPr id="4" name="TextBox 3"/>
          <p:cNvSpPr txBox="1"/>
          <p:nvPr/>
        </p:nvSpPr>
        <p:spPr>
          <a:xfrm>
            <a:off x="0" y="304800"/>
            <a:ext cx="9144000" cy="381000"/>
          </a:xfrm>
          <a:prstGeom prst="rect">
            <a:avLst/>
          </a:prstGeom>
          <a:noFill/>
        </p:spPr>
        <p:txBody>
          <a:bodyPr wrap="square" rtlCol="0">
            <a:spAutoFit/>
          </a:bodyPr>
          <a:lstStyle/>
          <a:p>
            <a:r>
              <a:rPr lang="en-US" b="1" dirty="0">
                <a:solidFill>
                  <a:srgbClr val="C00000"/>
                </a:solidFill>
                <a:latin typeface="Bookman Old Style" pitchFamily="18" charset="0"/>
              </a:rPr>
              <a:t>HADOOP MAPREDUCE OVERVIEW</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3962400"/>
          </a:xfrm>
        </p:spPr>
        <p:style>
          <a:lnRef idx="2">
            <a:schemeClr val="accent2"/>
          </a:lnRef>
          <a:fillRef idx="1">
            <a:schemeClr val="lt1"/>
          </a:fillRef>
          <a:effectRef idx="0">
            <a:schemeClr val="accent2"/>
          </a:effectRef>
          <a:fontRef idx="minor">
            <a:schemeClr val="dk1"/>
          </a:fontRef>
        </p:style>
        <p:txBody>
          <a:bodyPr>
            <a:normAutofit/>
          </a:bodyPr>
          <a:lstStyle/>
          <a:p>
            <a:r>
              <a:rPr lang="en-US" sz="2400" dirty="0"/>
              <a:t>Yahoo! Has been the largest contributor to the hadoop project. It uses hadoop in its web search and advertising business</a:t>
            </a:r>
          </a:p>
          <a:p>
            <a:r>
              <a:rPr lang="en-US" sz="2400" dirty="0"/>
              <a:t>Besides yahoo! Many other vendors have introduced and developed own solutions to the enterprise cloud. ex: IBM blue cloud, cloudera, opensolaris hadoop live CD by sun microsystem, amazon elastic </a:t>
            </a:r>
            <a:r>
              <a:rPr lang="en-US" sz="2400" dirty="0" err="1"/>
              <a:t>mapreduce</a:t>
            </a:r>
            <a:endParaRPr lang="en-US" sz="2400" dirty="0"/>
          </a:p>
        </p:txBody>
      </p:sp>
      <p:sp>
        <p:nvSpPr>
          <p:cNvPr id="4" name="TextBox 3"/>
          <p:cNvSpPr txBox="1"/>
          <p:nvPr/>
        </p:nvSpPr>
        <p:spPr>
          <a:xfrm>
            <a:off x="0" y="304800"/>
            <a:ext cx="9144000" cy="400110"/>
          </a:xfrm>
          <a:prstGeom prst="rect">
            <a:avLst/>
          </a:prstGeom>
          <a:solidFill>
            <a:schemeClr val="accent2">
              <a:lumMod val="20000"/>
              <a:lumOff val="80000"/>
            </a:schemeClr>
          </a:solidFill>
        </p:spPr>
        <p:txBody>
          <a:bodyPr wrap="square" rtlCol="0">
            <a:spAutoFit/>
          </a:bodyPr>
          <a:lstStyle/>
          <a:p>
            <a:r>
              <a:rPr lang="en-US" sz="2000" b="1" dirty="0">
                <a:solidFill>
                  <a:srgbClr val="C00000"/>
                </a:solidFill>
                <a:latin typeface="Bookman Old Style" pitchFamily="18" charset="0"/>
              </a:rPr>
              <a:t>HADOOP COMMUNITIES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style>
          <a:lnRef idx="2">
            <a:schemeClr val="accent2"/>
          </a:lnRef>
          <a:fillRef idx="1">
            <a:schemeClr val="lt1"/>
          </a:fillRef>
          <a:effectRef idx="0">
            <a:schemeClr val="accent2"/>
          </a:effectRef>
          <a:fontRef idx="minor">
            <a:schemeClr val="dk1"/>
          </a:fontRef>
        </p:style>
        <p:txBody>
          <a:bodyPr>
            <a:normAutofit lnSpcReduction="10000"/>
          </a:bodyPr>
          <a:lstStyle/>
          <a:p>
            <a:pPr algn="just"/>
            <a:r>
              <a:rPr lang="en-US" sz="2400" dirty="0">
                <a:latin typeface="Times New Roman" pitchFamily="18" charset="0"/>
                <a:cs typeface="Times New Roman" pitchFamily="18" charset="0"/>
              </a:rPr>
              <a:t>It is an open source mapreduce implementation developed by Nokia</a:t>
            </a:r>
          </a:p>
          <a:p>
            <a:pPr algn="just"/>
            <a:r>
              <a:rPr lang="en-US" sz="2400" dirty="0">
                <a:latin typeface="Times New Roman" pitchFamily="18" charset="0"/>
                <a:cs typeface="Times New Roman" pitchFamily="18" charset="0"/>
              </a:rPr>
              <a:t>The disco core is written in Erlang, the users write jobs in python</a:t>
            </a:r>
          </a:p>
          <a:p>
            <a:pPr algn="just"/>
            <a:r>
              <a:rPr lang="en-US" sz="2400" dirty="0">
                <a:latin typeface="Times New Roman" pitchFamily="18" charset="0"/>
                <a:cs typeface="Times New Roman" pitchFamily="18" charset="0"/>
              </a:rPr>
              <a:t>It is based on master slave architecture</a:t>
            </a:r>
          </a:p>
          <a:p>
            <a:pPr lvl="1" algn="just"/>
            <a:r>
              <a:rPr lang="en-US" sz="2000" dirty="0">
                <a:latin typeface="Times New Roman" pitchFamily="18" charset="0"/>
                <a:cs typeface="Times New Roman" pitchFamily="18" charset="0"/>
              </a:rPr>
              <a:t>When the disco master receives jobs from clients, it adds them to the job queue, and runs them in the cluster when CPUs become available</a:t>
            </a:r>
          </a:p>
          <a:p>
            <a:pPr lvl="1" algn="just"/>
            <a:r>
              <a:rPr lang="en-US" sz="2000" dirty="0">
                <a:latin typeface="Times New Roman" pitchFamily="18" charset="0"/>
                <a:cs typeface="Times New Roman" pitchFamily="18" charset="0"/>
              </a:rPr>
              <a:t>On each node there is a worker supervisor , responsible for spawning(creating) and monitoring all the running python worker processes within the node</a:t>
            </a:r>
          </a:p>
          <a:p>
            <a:pPr lvl="1" algn="just"/>
            <a:r>
              <a:rPr lang="en-US" sz="2000" dirty="0">
                <a:latin typeface="Times New Roman" pitchFamily="18" charset="0"/>
                <a:cs typeface="Times New Roman" pitchFamily="18" charset="0"/>
              </a:rPr>
              <a:t>The python worker runs the assigned tasks and then send the addresses of the resulting files to the  master through their supervisor</a:t>
            </a:r>
          </a:p>
          <a:p>
            <a:pPr lvl="1" algn="just"/>
            <a:r>
              <a:rPr lang="en-US" sz="2000" dirty="0">
                <a:latin typeface="Times New Roman" pitchFamily="18" charset="0"/>
                <a:cs typeface="Times New Roman" pitchFamily="18" charset="0"/>
              </a:rPr>
              <a:t>An “httpd” daemon (web server) runs on each node which enables a remote python worker to access files from the local diskof that particular node</a:t>
            </a:r>
          </a:p>
        </p:txBody>
      </p:sp>
      <p:sp>
        <p:nvSpPr>
          <p:cNvPr id="4" name="TextBox 3"/>
          <p:cNvSpPr txBox="1"/>
          <p:nvPr/>
        </p:nvSpPr>
        <p:spPr>
          <a:xfrm>
            <a:off x="0" y="304800"/>
            <a:ext cx="9144000" cy="461665"/>
          </a:xfrm>
          <a:prstGeom prst="rect">
            <a:avLst/>
          </a:prstGeom>
          <a:solidFill>
            <a:schemeClr val="accent2">
              <a:lumMod val="20000"/>
              <a:lumOff val="80000"/>
            </a:schemeClr>
          </a:solidFill>
        </p:spPr>
        <p:txBody>
          <a:bodyPr wrap="square" rtlCol="0">
            <a:spAutoFit/>
          </a:bodyPr>
          <a:lstStyle/>
          <a:p>
            <a:r>
              <a:rPr lang="en-US" sz="2400" b="1" dirty="0">
                <a:solidFill>
                  <a:srgbClr val="C00000"/>
                </a:solidFill>
                <a:latin typeface="Bookman Old Style" pitchFamily="18" charset="0"/>
              </a:rPr>
              <a:t>14.3.2 Disco</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style>
          <a:lnRef idx="2">
            <a:schemeClr val="accent2"/>
          </a:lnRef>
          <a:fillRef idx="1">
            <a:schemeClr val="lt1"/>
          </a:fillRef>
          <a:effectRef idx="0">
            <a:schemeClr val="accent2"/>
          </a:effectRef>
          <a:fontRef idx="minor">
            <a:schemeClr val="dk1"/>
          </a:fontRef>
        </p:style>
        <p:txBody>
          <a:bodyPr>
            <a:normAutofit/>
          </a:bodyPr>
          <a:lstStyle/>
          <a:p>
            <a:pPr algn="just"/>
            <a:r>
              <a:rPr lang="en-US" sz="2400" dirty="0">
                <a:latin typeface="Times New Roman" pitchFamily="18" charset="0"/>
                <a:cs typeface="Times New Roman" pitchFamily="18" charset="0"/>
              </a:rPr>
              <a:t>It aims to provide support for a wide variety of data intensive and compute intensive applications</a:t>
            </a:r>
          </a:p>
          <a:p>
            <a:pPr algn="just"/>
            <a:r>
              <a:rPr lang="en-US" sz="2400" dirty="0">
                <a:latin typeface="Times New Roman" pitchFamily="18" charset="0"/>
                <a:cs typeface="Times New Roman" pitchFamily="18" charset="0"/>
              </a:rPr>
              <a:t>MapReduce.Net is designed for the windows platform, with emphasis on reusing as many existing windows components as possible</a:t>
            </a:r>
          </a:p>
          <a:p>
            <a:pPr algn="just"/>
            <a:r>
              <a:rPr lang="en-US" sz="2400" dirty="0">
                <a:latin typeface="Times New Roman" pitchFamily="18" charset="0"/>
                <a:cs typeface="Times New Roman" pitchFamily="18" charset="0"/>
              </a:rPr>
              <a:t>Ref. Fig 14.6- Architecture of MapReduce.Net</a:t>
            </a:r>
          </a:p>
          <a:p>
            <a:pPr lvl="1" algn="just"/>
            <a:r>
              <a:rPr lang="en-US" sz="2000" dirty="0">
                <a:latin typeface="Times New Roman" pitchFamily="18" charset="0"/>
                <a:cs typeface="Times New Roman" pitchFamily="18" charset="0"/>
              </a:rPr>
              <a:t>The MapReduce.Net runtime library is assisted by several components services from Aneka and runs on WinDFS</a:t>
            </a:r>
          </a:p>
          <a:p>
            <a:pPr lvl="1" algn="just"/>
            <a:r>
              <a:rPr lang="en-US" sz="2000" dirty="0">
                <a:latin typeface="Times New Roman" pitchFamily="18" charset="0"/>
                <a:cs typeface="Times New Roman" pitchFamily="18" charset="0"/>
              </a:rPr>
              <a:t>Aneka supports the development and deployment of .Net based cloud applications in public cloud environments , such as Amazon EC2</a:t>
            </a:r>
          </a:p>
          <a:p>
            <a:pPr lvl="1" algn="just"/>
            <a:r>
              <a:rPr lang="en-US" sz="2000" dirty="0">
                <a:latin typeface="Times New Roman" pitchFamily="18" charset="0"/>
                <a:cs typeface="Times New Roman" pitchFamily="18" charset="0"/>
              </a:rPr>
              <a:t>MapReduce .Net can also work with Common Internet File System(CIFS) or NTFS</a:t>
            </a:r>
          </a:p>
        </p:txBody>
      </p:sp>
      <p:sp>
        <p:nvSpPr>
          <p:cNvPr id="4" name="TextBox 3"/>
          <p:cNvSpPr txBox="1"/>
          <p:nvPr/>
        </p:nvSpPr>
        <p:spPr>
          <a:xfrm>
            <a:off x="0" y="457200"/>
            <a:ext cx="9144000" cy="461665"/>
          </a:xfrm>
          <a:prstGeom prst="rect">
            <a:avLst/>
          </a:prstGeom>
          <a:solidFill>
            <a:schemeClr val="accent2">
              <a:lumMod val="20000"/>
              <a:lumOff val="80000"/>
            </a:schemeClr>
          </a:solidFill>
        </p:spPr>
        <p:txBody>
          <a:bodyPr wrap="square" rtlCol="0">
            <a:spAutoFit/>
          </a:bodyPr>
          <a:lstStyle/>
          <a:p>
            <a:r>
              <a:rPr lang="en-US" sz="2400" b="1" dirty="0">
                <a:solidFill>
                  <a:srgbClr val="C00000"/>
                </a:solidFill>
              </a:rPr>
              <a:t>14.3.3 MapReduce.Net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style>
          <a:lnRef idx="2">
            <a:schemeClr val="accent2"/>
          </a:lnRef>
          <a:fillRef idx="1">
            <a:schemeClr val="lt1"/>
          </a:fillRef>
          <a:effectRef idx="0">
            <a:schemeClr val="accent2"/>
          </a:effectRef>
          <a:fontRef idx="minor">
            <a:schemeClr val="dk1"/>
          </a:fontRef>
        </p:style>
        <p:txBody>
          <a:bodyPr>
            <a:normAutofit/>
          </a:bodyPr>
          <a:lstStyle/>
          <a:p>
            <a:r>
              <a:rPr lang="en-US" sz="2400" dirty="0"/>
              <a:t>Skynet is a Ruby implementation of MapReduce, created by Geni.</a:t>
            </a:r>
          </a:p>
          <a:p>
            <a:r>
              <a:rPr lang="en-US" sz="2400" dirty="0"/>
              <a:t>It is an adaptive , self- upgrading , fault – tolerant and fully distributed system with no single point of failure</a:t>
            </a:r>
          </a:p>
          <a:p>
            <a:r>
              <a:rPr lang="en-US" sz="2400" dirty="0"/>
              <a:t>It is plug-in based message queue architecture </a:t>
            </a:r>
          </a:p>
          <a:p>
            <a:r>
              <a:rPr lang="en-US" sz="2400" dirty="0"/>
              <a:t>Message queuing allowing workers to watch out for each other</a:t>
            </a:r>
          </a:p>
          <a:p>
            <a:r>
              <a:rPr lang="en-US" sz="2400" dirty="0"/>
              <a:t>If a worker fails, another worker will notice and pick up that tasks</a:t>
            </a:r>
          </a:p>
          <a:p>
            <a:r>
              <a:rPr lang="en-US" sz="2400" dirty="0"/>
              <a:t>Currently two message queue implementations available, one built on Rinda and another built on MySql</a:t>
            </a:r>
          </a:p>
        </p:txBody>
      </p:sp>
      <p:sp>
        <p:nvSpPr>
          <p:cNvPr id="4" name="TextBox 3"/>
          <p:cNvSpPr txBox="1"/>
          <p:nvPr/>
        </p:nvSpPr>
        <p:spPr>
          <a:xfrm>
            <a:off x="0" y="228600"/>
            <a:ext cx="9144000" cy="461665"/>
          </a:xfrm>
          <a:prstGeom prst="rect">
            <a:avLst/>
          </a:prstGeom>
          <a:solidFill>
            <a:schemeClr val="accent2">
              <a:lumMod val="20000"/>
              <a:lumOff val="80000"/>
            </a:schemeClr>
          </a:solidFill>
        </p:spPr>
        <p:txBody>
          <a:bodyPr wrap="square" rtlCol="0">
            <a:spAutoFit/>
          </a:bodyPr>
          <a:lstStyle/>
          <a:p>
            <a:r>
              <a:rPr lang="en-US" sz="2400" b="1" dirty="0">
                <a:solidFill>
                  <a:srgbClr val="C00000"/>
                </a:solidFill>
                <a:latin typeface="Bookman Old Style" pitchFamily="18" charset="0"/>
              </a:rPr>
              <a:t>14.3.4 Skynet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525963"/>
          </a:xfrm>
        </p:spPr>
        <p:style>
          <a:lnRef idx="2">
            <a:schemeClr val="accent2"/>
          </a:lnRef>
          <a:fillRef idx="1">
            <a:schemeClr val="lt1"/>
          </a:fillRef>
          <a:effectRef idx="0">
            <a:schemeClr val="accent2"/>
          </a:effectRef>
          <a:fontRef idx="minor">
            <a:schemeClr val="dk1"/>
          </a:fontRef>
        </p:style>
        <p:txBody>
          <a:bodyPr>
            <a:normAutofit/>
          </a:bodyPr>
          <a:lstStyle/>
          <a:p>
            <a:r>
              <a:rPr lang="en-US" sz="2400" dirty="0"/>
              <a:t>It is an open cloud platform, developed in java</a:t>
            </a:r>
          </a:p>
          <a:p>
            <a:r>
              <a:rPr lang="en-US" sz="2400" dirty="0"/>
              <a:t>It allows users to develop and run applications on private or public clouds</a:t>
            </a:r>
          </a:p>
          <a:p>
            <a:r>
              <a:rPr lang="en-US" sz="2400" dirty="0"/>
              <a:t>It defines the process of splitting an initial task into multiple subtasks, executing these subtasksin parallel and aggregating results back to one final result</a:t>
            </a:r>
          </a:p>
          <a:p>
            <a:r>
              <a:rPr lang="en-US" sz="2400" dirty="0"/>
              <a:t>New features of GridGain are:</a:t>
            </a:r>
          </a:p>
          <a:p>
            <a:pPr lvl="1"/>
            <a:r>
              <a:rPr lang="en-US" sz="2000" dirty="0"/>
              <a:t>Distributed task session</a:t>
            </a:r>
          </a:p>
          <a:p>
            <a:pPr lvl="1"/>
            <a:r>
              <a:rPr lang="en-US" sz="2000" dirty="0"/>
              <a:t>Checkpoints for long running tasks</a:t>
            </a:r>
          </a:p>
          <a:p>
            <a:pPr lvl="1"/>
            <a:r>
              <a:rPr lang="en-US" sz="2000" dirty="0"/>
              <a:t>Early and late load balancing</a:t>
            </a:r>
          </a:p>
          <a:p>
            <a:pPr lvl="1"/>
            <a:r>
              <a:rPr lang="en-US" sz="2000" dirty="0"/>
              <a:t>Affinity co-location with data grid</a:t>
            </a:r>
          </a:p>
        </p:txBody>
      </p:sp>
      <p:sp>
        <p:nvSpPr>
          <p:cNvPr id="4" name="TextBox 3"/>
          <p:cNvSpPr txBox="1"/>
          <p:nvPr/>
        </p:nvSpPr>
        <p:spPr>
          <a:xfrm>
            <a:off x="0" y="457200"/>
            <a:ext cx="9144000" cy="461665"/>
          </a:xfrm>
          <a:prstGeom prst="rect">
            <a:avLst/>
          </a:prstGeom>
          <a:solidFill>
            <a:schemeClr val="accent2">
              <a:lumMod val="20000"/>
              <a:lumOff val="80000"/>
            </a:schemeClr>
          </a:solidFill>
        </p:spPr>
        <p:txBody>
          <a:bodyPr wrap="square" rtlCol="0">
            <a:spAutoFit/>
          </a:bodyPr>
          <a:lstStyle/>
          <a:p>
            <a:r>
              <a:rPr lang="en-US" sz="2400" b="1" dirty="0">
                <a:solidFill>
                  <a:srgbClr val="C00000"/>
                </a:solidFill>
                <a:latin typeface="Bookman Old Style" pitchFamily="18" charset="0"/>
              </a:rPr>
              <a:t>14.3.5 GridGain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8686800" cy="5943600"/>
          </a:xfrm>
        </p:spPr>
        <p:style>
          <a:lnRef idx="2">
            <a:schemeClr val="accent2"/>
          </a:lnRef>
          <a:fillRef idx="1">
            <a:schemeClr val="lt1"/>
          </a:fillRef>
          <a:effectRef idx="0">
            <a:schemeClr val="accent2"/>
          </a:effectRef>
          <a:fontRef idx="minor">
            <a:schemeClr val="dk1"/>
          </a:fontRef>
        </p:style>
        <p:txBody>
          <a:bodyPr>
            <a:normAutofit/>
          </a:bodyPr>
          <a:lstStyle/>
          <a:p>
            <a:pPr algn="just"/>
            <a:r>
              <a:rPr lang="en-US" sz="2400" dirty="0"/>
              <a:t>different implementations of MapReduce</a:t>
            </a:r>
          </a:p>
          <a:p>
            <a:pPr lvl="1" algn="just"/>
            <a:r>
              <a:rPr lang="en-US" sz="2000" u="sng" dirty="0"/>
              <a:t>QT Concurrent</a:t>
            </a:r>
            <a:r>
              <a:rPr lang="en-US" sz="2000" dirty="0"/>
              <a:t> is a C++ library for multi threaded application</a:t>
            </a:r>
          </a:p>
          <a:p>
            <a:pPr lvl="1" algn="just"/>
            <a:r>
              <a:rPr lang="en-US" sz="2000" u="sng" dirty="0"/>
              <a:t>Standford’s Phoenix </a:t>
            </a:r>
            <a:r>
              <a:rPr lang="en-US" sz="2000" dirty="0"/>
              <a:t> targets shared memory architecture</a:t>
            </a:r>
          </a:p>
          <a:p>
            <a:pPr lvl="1" algn="just"/>
            <a:r>
              <a:rPr lang="en-US" sz="2000" u="sng" dirty="0"/>
              <a:t>Mars </a:t>
            </a:r>
            <a:r>
              <a:rPr lang="en-US" sz="2000" dirty="0"/>
              <a:t> is a MapReduce framework  on graphics processors(GPUs)</a:t>
            </a:r>
          </a:p>
          <a:p>
            <a:pPr lvl="1" algn="just"/>
            <a:r>
              <a:rPr lang="en-US" sz="2000" u="sng" dirty="0"/>
              <a:t>Hadoop, disco, skynet and gridgain  </a:t>
            </a:r>
            <a:r>
              <a:rPr lang="en-US" sz="2000" dirty="0"/>
              <a:t> are open source implementations for large scale data processing</a:t>
            </a:r>
          </a:p>
          <a:p>
            <a:pPr lvl="1" algn="just"/>
            <a:r>
              <a:rPr lang="en-US" sz="2000" u="sng" dirty="0"/>
              <a:t>MapReduce merge</a:t>
            </a:r>
            <a:r>
              <a:rPr lang="en-US" sz="2000" dirty="0"/>
              <a:t> is an extension of MapReduce.  A merge phase to easily process data relationships  among hetrogeneous datasets</a:t>
            </a:r>
          </a:p>
          <a:p>
            <a:pPr lvl="1" algn="just"/>
            <a:r>
              <a:rPr lang="en-US" sz="2000" dirty="0"/>
              <a:t>Other efforts  focus on enabling to support a wider range  of applications </a:t>
            </a:r>
          </a:p>
          <a:p>
            <a:pPr algn="just"/>
            <a:r>
              <a:rPr lang="en-US" sz="2400" dirty="0"/>
              <a:t>At present , many research institutions  are working to optimize the performance of  MapReduce for the cloud in two  directions:</a:t>
            </a:r>
          </a:p>
          <a:p>
            <a:pPr lvl="1" algn="just"/>
            <a:r>
              <a:rPr lang="en-US" sz="2000" dirty="0"/>
              <a:t>The first one is driven by the simplicity of the MapReduce Scheduler. The authors introduced the new scheduling algorithm called Longest Approximate Time to End(LATE) to improve the performance of  Hadoop in Hetrogeneous environment</a:t>
            </a:r>
          </a:p>
          <a:p>
            <a:pPr lvl="1" algn="just"/>
            <a:r>
              <a:rPr lang="en-US" sz="2000" dirty="0"/>
              <a:t>The Second is driven by the increasing maturity of virtualization technology</a:t>
            </a:r>
          </a:p>
          <a:p>
            <a:pPr lvl="1" algn="just"/>
            <a:endParaRPr lang="en-US" sz="2000" dirty="0"/>
          </a:p>
          <a:p>
            <a:pPr lvl="1" algn="just"/>
            <a:endParaRPr lang="en-US" sz="2000" dirty="0"/>
          </a:p>
        </p:txBody>
      </p:sp>
      <p:sp>
        <p:nvSpPr>
          <p:cNvPr id="4" name="TextBox 3"/>
          <p:cNvSpPr txBox="1"/>
          <p:nvPr/>
        </p:nvSpPr>
        <p:spPr>
          <a:xfrm>
            <a:off x="0" y="0"/>
            <a:ext cx="9144000" cy="461665"/>
          </a:xfrm>
          <a:prstGeom prst="rect">
            <a:avLst/>
          </a:prstGeom>
          <a:solidFill>
            <a:schemeClr val="accent2">
              <a:lumMod val="20000"/>
              <a:lumOff val="80000"/>
            </a:schemeClr>
          </a:solidFill>
        </p:spPr>
        <p:txBody>
          <a:bodyPr wrap="square" rtlCol="0">
            <a:spAutoFit/>
          </a:bodyPr>
          <a:lstStyle/>
          <a:p>
            <a:pPr algn="ctr"/>
            <a:r>
              <a:rPr lang="en-US" sz="2400" b="1" dirty="0">
                <a:solidFill>
                  <a:srgbClr val="C00000"/>
                </a:solidFill>
                <a:latin typeface="Bookman Old Style" pitchFamily="18" charset="0"/>
              </a:rPr>
              <a:t>14.4  MapReduce impacts and research directions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0" y="990600"/>
            <a:ext cx="8839200" cy="5638800"/>
          </a:xfrm>
          <a:prstGeom prst="round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0" y="990600"/>
            <a:ext cx="8839200" cy="5638800"/>
          </a:xfrm>
        </p:spPr>
        <p:txBody>
          <a:bodyPr>
            <a:normAutofit/>
          </a:bodyPr>
          <a:lstStyle/>
          <a:p>
            <a:pPr algn="just"/>
            <a:endParaRPr lang="en-US" sz="2000" dirty="0">
              <a:solidFill>
                <a:schemeClr val="bg1"/>
              </a:solidFill>
            </a:endParaRPr>
          </a:p>
          <a:p>
            <a:pPr algn="just"/>
            <a:r>
              <a:rPr lang="en-US" sz="2400" dirty="0">
                <a:solidFill>
                  <a:schemeClr val="bg1"/>
                </a:solidFill>
              </a:rPr>
              <a:t>Recently the computing world has been undergoing a transformation from the traditional non centralized distributed system architecture to centralized cloud computing architecture </a:t>
            </a:r>
          </a:p>
          <a:p>
            <a:pPr algn="just"/>
            <a:r>
              <a:rPr lang="en-US" sz="2400" dirty="0">
                <a:solidFill>
                  <a:schemeClr val="bg1"/>
                </a:solidFill>
              </a:rPr>
              <a:t>The computations and data are operated in the cloud – i.e data centers owned and maintained by third party</a:t>
            </a:r>
          </a:p>
          <a:p>
            <a:pPr algn="just"/>
            <a:r>
              <a:rPr lang="en-US" sz="2400" dirty="0">
                <a:solidFill>
                  <a:schemeClr val="bg1"/>
                </a:solidFill>
              </a:rPr>
              <a:t>Cloud computing has been motivated by many factors:</a:t>
            </a:r>
          </a:p>
          <a:p>
            <a:pPr lvl="1" algn="just"/>
            <a:r>
              <a:rPr lang="en-US" sz="2000" dirty="0">
                <a:solidFill>
                  <a:schemeClr val="bg1"/>
                </a:solidFill>
              </a:rPr>
              <a:t>Low cost of system hardware</a:t>
            </a:r>
          </a:p>
          <a:p>
            <a:pPr lvl="1" algn="just"/>
            <a:r>
              <a:rPr lang="en-US" sz="2000" dirty="0">
                <a:solidFill>
                  <a:schemeClr val="bg1"/>
                </a:solidFill>
              </a:rPr>
              <a:t>The increase in computing power and storage capacity</a:t>
            </a:r>
          </a:p>
          <a:p>
            <a:pPr lvl="1" algn="just"/>
            <a:r>
              <a:rPr lang="en-US" sz="2000" dirty="0">
                <a:solidFill>
                  <a:schemeClr val="bg1"/>
                </a:solidFill>
              </a:rPr>
              <a:t>Massive growth in data size</a:t>
            </a:r>
          </a:p>
          <a:p>
            <a:pPr lvl="1" algn="just"/>
            <a:r>
              <a:rPr lang="en-US" sz="2000" dirty="0">
                <a:solidFill>
                  <a:schemeClr val="bg1"/>
                </a:solidFill>
              </a:rPr>
              <a:t>Web authoring</a:t>
            </a:r>
          </a:p>
          <a:p>
            <a:pPr lvl="1" algn="just"/>
            <a:r>
              <a:rPr lang="en-US" sz="2000" dirty="0">
                <a:solidFill>
                  <a:schemeClr val="bg1"/>
                </a:solidFill>
              </a:rPr>
              <a:t>Scientific  instruments etc..</a:t>
            </a:r>
          </a:p>
          <a:p>
            <a:pPr algn="just"/>
            <a:r>
              <a:rPr lang="en-US" sz="2400" dirty="0">
                <a:solidFill>
                  <a:schemeClr val="bg1"/>
                </a:solidFill>
              </a:rPr>
              <a:t>Still the main challenge in the cloud </a:t>
            </a:r>
          </a:p>
          <a:p>
            <a:pPr lvl="1" algn="just"/>
            <a:r>
              <a:rPr lang="en-US" sz="2000" dirty="0">
                <a:solidFill>
                  <a:schemeClr val="bg1"/>
                </a:solidFill>
              </a:rPr>
              <a:t>How to effectively store, query, analyze and utilize these datasets</a:t>
            </a:r>
          </a:p>
        </p:txBody>
      </p:sp>
      <p:sp>
        <p:nvSpPr>
          <p:cNvPr id="4" name="TextBox 3"/>
          <p:cNvSpPr txBox="1"/>
          <p:nvPr/>
        </p:nvSpPr>
        <p:spPr>
          <a:xfrm>
            <a:off x="0" y="381000"/>
            <a:ext cx="9144000" cy="523220"/>
          </a:xfrm>
          <a:prstGeom prst="rect">
            <a:avLst/>
          </a:prstGeom>
          <a:solidFill>
            <a:schemeClr val="accent2">
              <a:lumMod val="20000"/>
              <a:lumOff val="80000"/>
            </a:schemeClr>
          </a:solidFill>
        </p:spPr>
        <p:txBody>
          <a:bodyPr wrap="square" rtlCol="0">
            <a:spAutoFit/>
          </a:bodyPr>
          <a:lstStyle/>
          <a:p>
            <a:pPr algn="ctr"/>
            <a:r>
              <a:rPr lang="en-US" sz="2800" b="1" dirty="0">
                <a:solidFill>
                  <a:srgbClr val="C00000"/>
                </a:solidFill>
                <a:latin typeface="Bookman Old Style" pitchFamily="18" charset="0"/>
              </a:rPr>
              <a:t>Introduction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152400" y="1295400"/>
          <a:ext cx="8763000" cy="5181600"/>
        </p:xfrm>
        <a:graphic>
          <a:graphicData uri="http://schemas.openxmlformats.org/drawingml/2006/table">
            <a:tbl>
              <a:tblPr firstRow="1" bandRow="1">
                <a:tableStyleId>{F5AB1C69-6EDB-4FF4-983F-18BD219EF322}</a:tableStyleId>
              </a:tblPr>
              <a:tblGrid>
                <a:gridCol w="2921000">
                  <a:extLst>
                    <a:ext uri="{9D8B030D-6E8A-4147-A177-3AD203B41FA5}">
                      <a16:colId xmlns:a16="http://schemas.microsoft.com/office/drawing/2014/main" val="20000"/>
                    </a:ext>
                  </a:extLst>
                </a:gridCol>
                <a:gridCol w="2921000">
                  <a:extLst>
                    <a:ext uri="{9D8B030D-6E8A-4147-A177-3AD203B41FA5}">
                      <a16:colId xmlns:a16="http://schemas.microsoft.com/office/drawing/2014/main" val="20001"/>
                    </a:ext>
                  </a:extLst>
                </a:gridCol>
                <a:gridCol w="2921000">
                  <a:extLst>
                    <a:ext uri="{9D8B030D-6E8A-4147-A177-3AD203B41FA5}">
                      <a16:colId xmlns:a16="http://schemas.microsoft.com/office/drawing/2014/main" val="20002"/>
                    </a:ext>
                  </a:extLst>
                </a:gridCol>
              </a:tblGrid>
              <a:tr h="755650">
                <a:tc>
                  <a:txBody>
                    <a:bodyPr/>
                    <a:lstStyle/>
                    <a:p>
                      <a:pPr algn="just"/>
                      <a:endParaRPr lang="en-US" dirty="0"/>
                    </a:p>
                  </a:txBody>
                  <a:tcPr/>
                </a:tc>
                <a:tc>
                  <a:txBody>
                    <a:bodyPr/>
                    <a:lstStyle/>
                    <a:p>
                      <a:pPr algn="just">
                        <a:buFont typeface="Wingdings" pitchFamily="2" charset="2"/>
                        <a:buNone/>
                      </a:pPr>
                      <a:r>
                        <a:rPr lang="en-US" dirty="0"/>
                        <a:t>Traditional Data to computing</a:t>
                      </a:r>
                    </a:p>
                  </a:txBody>
                  <a:tcPr/>
                </a:tc>
                <a:tc>
                  <a:txBody>
                    <a:bodyPr/>
                    <a:lstStyle/>
                    <a:p>
                      <a:pPr algn="just"/>
                      <a:r>
                        <a:rPr lang="en-US" dirty="0"/>
                        <a:t>Computing to Data</a:t>
                      </a:r>
                    </a:p>
                  </a:txBody>
                  <a:tcPr/>
                </a:tc>
                <a:extLst>
                  <a:ext uri="{0D108BD9-81ED-4DB2-BD59-A6C34878D82A}">
                    <a16:rowId xmlns:a16="http://schemas.microsoft.com/office/drawing/2014/main" val="10000"/>
                  </a:ext>
                </a:extLst>
              </a:tr>
              <a:tr h="2051050">
                <a:tc>
                  <a:txBody>
                    <a:bodyPr/>
                    <a:lstStyle/>
                    <a:p>
                      <a:pPr algn="just"/>
                      <a:r>
                        <a:rPr lang="en-US" dirty="0"/>
                        <a:t>Infrastructure</a:t>
                      </a:r>
                    </a:p>
                  </a:txBody>
                  <a:tcPr/>
                </a:tc>
                <a:tc>
                  <a:txBody>
                    <a:bodyPr/>
                    <a:lstStyle/>
                    <a:p>
                      <a:pPr algn="just">
                        <a:buFont typeface="Wingdings" pitchFamily="2" charset="2"/>
                        <a:buChar char="Ø"/>
                      </a:pPr>
                      <a:r>
                        <a:rPr lang="en-US" dirty="0"/>
                        <a:t>Data stored in separate repository</a:t>
                      </a:r>
                    </a:p>
                    <a:p>
                      <a:pPr algn="just">
                        <a:buFont typeface="Wingdings" pitchFamily="2" charset="2"/>
                        <a:buChar char="Ø"/>
                      </a:pPr>
                      <a:r>
                        <a:rPr lang="en-US" dirty="0"/>
                        <a:t>Data brought</a:t>
                      </a:r>
                      <a:r>
                        <a:rPr lang="en-US" baseline="0" dirty="0"/>
                        <a:t> into the system for computation</a:t>
                      </a:r>
                    </a:p>
                    <a:p>
                      <a:pPr algn="just">
                        <a:buFont typeface="Wingdings" pitchFamily="2" charset="2"/>
                        <a:buNone/>
                      </a:pPr>
                      <a:r>
                        <a:rPr lang="en-US" baseline="0" dirty="0"/>
                        <a:t> ( time  consuming &amp; limits  interactivity)</a:t>
                      </a:r>
                      <a:endParaRPr lang="en-US" dirty="0"/>
                    </a:p>
                  </a:txBody>
                  <a:tcPr/>
                </a:tc>
                <a:tc>
                  <a:txBody>
                    <a:bodyPr/>
                    <a:lstStyle/>
                    <a:p>
                      <a:pPr algn="just">
                        <a:buFont typeface="Wingdings" pitchFamily="2" charset="2"/>
                        <a:buChar char="Ø"/>
                      </a:pPr>
                      <a:r>
                        <a:rPr lang="en-US" dirty="0"/>
                        <a:t>System collects and maintains data</a:t>
                      </a:r>
                    </a:p>
                    <a:p>
                      <a:pPr algn="just">
                        <a:buFont typeface="Wingdings" pitchFamily="2" charset="2"/>
                        <a:buChar char="Ø"/>
                      </a:pPr>
                      <a:r>
                        <a:rPr lang="en-US" dirty="0"/>
                        <a:t>Computation Co-located with storage(fast access)</a:t>
                      </a:r>
                    </a:p>
                    <a:p>
                      <a:pPr algn="just"/>
                      <a:endParaRPr lang="en-US" dirty="0"/>
                    </a:p>
                  </a:txBody>
                  <a:tcPr/>
                </a:tc>
                <a:extLst>
                  <a:ext uri="{0D108BD9-81ED-4DB2-BD59-A6C34878D82A}">
                    <a16:rowId xmlns:a16="http://schemas.microsoft.com/office/drawing/2014/main" val="10001"/>
                  </a:ext>
                </a:extLst>
              </a:tr>
              <a:tr h="2374900">
                <a:tc>
                  <a:txBody>
                    <a:bodyPr/>
                    <a:lstStyle/>
                    <a:p>
                      <a:pPr algn="just"/>
                      <a:r>
                        <a:rPr lang="en-US" dirty="0"/>
                        <a:t>Programming</a:t>
                      </a:r>
                      <a:r>
                        <a:rPr lang="en-US" baseline="0" dirty="0"/>
                        <a:t> Model</a:t>
                      </a:r>
                      <a:endParaRPr lang="en-US" dirty="0"/>
                    </a:p>
                  </a:txBody>
                  <a:tcPr/>
                </a:tc>
                <a:tc>
                  <a:txBody>
                    <a:bodyPr/>
                    <a:lstStyle/>
                    <a:p>
                      <a:pPr algn="just">
                        <a:buFont typeface="Wingdings" pitchFamily="2" charset="2"/>
                        <a:buChar char="Ø"/>
                      </a:pPr>
                      <a:r>
                        <a:rPr lang="en-US" dirty="0"/>
                        <a:t>Programs described at very low level specify detailed control of processing and communications</a:t>
                      </a:r>
                    </a:p>
                    <a:p>
                      <a:pPr algn="just">
                        <a:buFont typeface="Wingdings" pitchFamily="2" charset="2"/>
                        <a:buChar char="Ø"/>
                      </a:pPr>
                      <a:r>
                        <a:rPr lang="en-US" dirty="0"/>
                        <a:t>Rely on small number of software</a:t>
                      </a:r>
                      <a:r>
                        <a:rPr lang="en-US" baseline="0" dirty="0"/>
                        <a:t> packages</a:t>
                      </a:r>
                      <a:endParaRPr lang="en-US" dirty="0"/>
                    </a:p>
                    <a:p>
                      <a:pPr algn="just"/>
                      <a:endParaRPr lang="en-US" dirty="0"/>
                    </a:p>
                  </a:txBody>
                  <a:tcPr/>
                </a:tc>
                <a:tc>
                  <a:txBody>
                    <a:bodyPr/>
                    <a:lstStyle/>
                    <a:p>
                      <a:pPr algn="just">
                        <a:buFont typeface="Wingdings" pitchFamily="2" charset="2"/>
                        <a:buChar char="Ø"/>
                      </a:pPr>
                      <a:r>
                        <a:rPr lang="en-US" dirty="0"/>
                        <a:t>Application programs written in terms of highlevel operations on data</a:t>
                      </a:r>
                    </a:p>
                    <a:p>
                      <a:pPr algn="just">
                        <a:buFont typeface="Wingdings" pitchFamily="2" charset="2"/>
                        <a:buChar char="Ø"/>
                      </a:pPr>
                      <a:r>
                        <a:rPr lang="en-US" dirty="0"/>
                        <a:t>Runtime system controls</a:t>
                      </a:r>
                      <a:r>
                        <a:rPr lang="en-US" baseline="0" dirty="0"/>
                        <a:t> scheduling, load balancing etc..</a:t>
                      </a:r>
                      <a:endParaRPr lang="en-US" dirty="0"/>
                    </a:p>
                  </a:txBody>
                  <a:tcPr/>
                </a:tc>
                <a:extLst>
                  <a:ext uri="{0D108BD9-81ED-4DB2-BD59-A6C34878D82A}">
                    <a16:rowId xmlns:a16="http://schemas.microsoft.com/office/drawing/2014/main" val="10002"/>
                  </a:ext>
                </a:extLst>
              </a:tr>
            </a:tbl>
          </a:graphicData>
        </a:graphic>
      </p:graphicFrame>
      <p:sp>
        <p:nvSpPr>
          <p:cNvPr id="4" name="TextBox 3"/>
          <p:cNvSpPr txBox="1"/>
          <p:nvPr/>
        </p:nvSpPr>
        <p:spPr>
          <a:xfrm>
            <a:off x="0" y="152400"/>
            <a:ext cx="9144000" cy="954107"/>
          </a:xfrm>
          <a:prstGeom prst="rect">
            <a:avLst/>
          </a:prstGeom>
          <a:solidFill>
            <a:schemeClr val="accent2">
              <a:lumMod val="20000"/>
              <a:lumOff val="80000"/>
            </a:schemeClr>
          </a:solidFill>
        </p:spPr>
        <p:txBody>
          <a:bodyPr wrap="square" rtlCol="0">
            <a:spAutoFit/>
          </a:bodyPr>
          <a:lstStyle/>
          <a:p>
            <a:pPr algn="ctr"/>
            <a:r>
              <a:rPr lang="en-US" sz="2800" b="1" dirty="0">
                <a:solidFill>
                  <a:srgbClr val="C00000"/>
                </a:solidFill>
                <a:latin typeface="Bookman Old Style" pitchFamily="18" charset="0"/>
              </a:rPr>
              <a:t>Traditional Data to Computing Versus Computing to Data Paradigm..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686800" cy="5410200"/>
          </a:xfrm>
        </p:spPr>
        <p:style>
          <a:lnRef idx="1">
            <a:schemeClr val="accent3"/>
          </a:lnRef>
          <a:fillRef idx="2">
            <a:schemeClr val="accent3"/>
          </a:fillRef>
          <a:effectRef idx="1">
            <a:schemeClr val="accent3"/>
          </a:effectRef>
          <a:fontRef idx="minor">
            <a:schemeClr val="dk1"/>
          </a:fontRef>
        </p:style>
        <p:txBody>
          <a:bodyPr>
            <a:normAutofit/>
          </a:bodyPr>
          <a:lstStyle/>
          <a:p>
            <a:pPr algn="just"/>
            <a:r>
              <a:rPr lang="en-US" sz="2400" dirty="0"/>
              <a:t>Google has successfully implemented and practiced the new data intensive paradigm in their map reduce system</a:t>
            </a:r>
          </a:p>
          <a:p>
            <a:pPr lvl="1" algn="just"/>
            <a:r>
              <a:rPr lang="en-US" sz="2000" dirty="0"/>
              <a:t>The map reduce system runs on top of the google file system , within which data are loaded , partitioned into chunks and each chunk is replicated</a:t>
            </a:r>
          </a:p>
          <a:p>
            <a:pPr algn="just"/>
            <a:r>
              <a:rPr lang="en-US" sz="2400" dirty="0"/>
              <a:t>Data processing is co-located with data storage</a:t>
            </a:r>
          </a:p>
          <a:p>
            <a:pPr lvl="1" algn="just"/>
            <a:r>
              <a:rPr lang="en-US" sz="2000" dirty="0"/>
              <a:t>When the file needs to be processed , the job scheduler consults a storage metadata service to get the host node for each chunk and then schedules a “map” process on that node </a:t>
            </a:r>
          </a:p>
          <a:p>
            <a:pPr lvl="1" algn="just"/>
            <a:r>
              <a:rPr lang="en-US" sz="2000" dirty="0"/>
              <a:t>So that data locality is exploited efficiently</a:t>
            </a:r>
          </a:p>
          <a:p>
            <a:pPr algn="just"/>
            <a:r>
              <a:rPr lang="en-US" sz="2400" dirty="0"/>
              <a:t>Map reduce has been widely applied in various fields:</a:t>
            </a:r>
          </a:p>
          <a:p>
            <a:pPr lvl="1" algn="just"/>
            <a:r>
              <a:rPr lang="en-US" sz="2000" dirty="0"/>
              <a:t>Data and compute intensive applications, machine learning, graphic programming etc..</a:t>
            </a:r>
          </a:p>
          <a:p>
            <a:pPr lvl="1" algn="just"/>
            <a:endParaRPr lang="en-US" sz="2000" dirty="0"/>
          </a:p>
        </p:txBody>
      </p:sp>
      <p:sp>
        <p:nvSpPr>
          <p:cNvPr id="4" name="TextBox 3"/>
          <p:cNvSpPr txBox="1"/>
          <p:nvPr/>
        </p:nvSpPr>
        <p:spPr>
          <a:xfrm>
            <a:off x="0" y="381000"/>
            <a:ext cx="9144000" cy="523220"/>
          </a:xfrm>
          <a:prstGeom prst="rect">
            <a:avLst/>
          </a:prstGeom>
          <a:solidFill>
            <a:schemeClr val="accent2">
              <a:lumMod val="20000"/>
              <a:lumOff val="80000"/>
            </a:schemeClr>
          </a:solidFill>
        </p:spPr>
        <p:txBody>
          <a:bodyPr wrap="square" rtlCol="0">
            <a:spAutoFit/>
          </a:bodyPr>
          <a:lstStyle/>
          <a:p>
            <a:pPr algn="ctr"/>
            <a:r>
              <a:rPr lang="en-US" sz="2800" b="1" dirty="0">
                <a:solidFill>
                  <a:srgbClr val="C00000"/>
                </a:solidFill>
                <a:latin typeface="Bookman Old Style" pitchFamily="18" charset="0"/>
              </a:rPr>
              <a:t>Introduction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lowchart: Alternate Process 6"/>
          <p:cNvSpPr/>
          <p:nvPr/>
        </p:nvSpPr>
        <p:spPr>
          <a:xfrm>
            <a:off x="609600" y="4572000"/>
            <a:ext cx="8382000" cy="1295400"/>
          </a:xfrm>
          <a:prstGeom prst="flowChartAlternateProcess">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lowchart: Alternate Process 5"/>
          <p:cNvSpPr/>
          <p:nvPr/>
        </p:nvSpPr>
        <p:spPr>
          <a:xfrm>
            <a:off x="609600" y="3352800"/>
            <a:ext cx="8382000" cy="1066800"/>
          </a:xfrm>
          <a:prstGeom prst="flowChartAlternateProcess">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 name="Content Placeholder 2"/>
          <p:cNvSpPr>
            <a:spLocks noGrp="1"/>
          </p:cNvSpPr>
          <p:nvPr>
            <p:ph idx="1"/>
          </p:nvPr>
        </p:nvSpPr>
        <p:spPr>
          <a:xfrm>
            <a:off x="228600" y="914400"/>
            <a:ext cx="8686800" cy="5715000"/>
          </a:xfrm>
        </p:spPr>
        <p:txBody>
          <a:bodyPr>
            <a:normAutofit/>
          </a:bodyPr>
          <a:lstStyle/>
          <a:p>
            <a:pPr algn="just"/>
            <a:r>
              <a:rPr lang="en-US" sz="2400" dirty="0"/>
              <a:t>Map Reduce is a software framework for solving many large scale computing problems</a:t>
            </a:r>
          </a:p>
          <a:p>
            <a:pPr algn="just"/>
            <a:r>
              <a:rPr lang="en-US" sz="2400" dirty="0"/>
              <a:t>Map and reduce functions , which are commonly used in functional languages such as Lisp</a:t>
            </a:r>
          </a:p>
          <a:p>
            <a:pPr algn="just"/>
            <a:r>
              <a:rPr lang="en-US" sz="2400" dirty="0"/>
              <a:t>It allows users to easily express their computation as map and reduce functions</a:t>
            </a:r>
          </a:p>
          <a:p>
            <a:pPr algn="just"/>
            <a:r>
              <a:rPr lang="en-US" sz="2400" dirty="0"/>
              <a:t>The map function , written by the user, processes a key/value pair to generate set of intermediate key/value pairs:</a:t>
            </a:r>
          </a:p>
          <a:p>
            <a:pPr lvl="2" algn="just"/>
            <a:r>
              <a:rPr lang="en-US" sz="1600" dirty="0"/>
              <a:t>Map(key1, value1)   ----&gt; list(key2, value2)</a:t>
            </a:r>
          </a:p>
          <a:p>
            <a:pPr algn="just"/>
            <a:r>
              <a:rPr lang="en-US" sz="2400" dirty="0"/>
              <a:t>The reduce function , also written by the user, merges all intermediate values associated with the same intermediate key:</a:t>
            </a:r>
          </a:p>
          <a:p>
            <a:pPr lvl="2" algn="just"/>
            <a:r>
              <a:rPr lang="en-US" sz="1600" dirty="0"/>
              <a:t>Reduce(key2, list(value2))  ----&gt;  list(value2)</a:t>
            </a:r>
          </a:p>
          <a:p>
            <a:pPr algn="just"/>
            <a:endParaRPr lang="en-US" sz="2400" dirty="0"/>
          </a:p>
        </p:txBody>
      </p:sp>
      <p:sp>
        <p:nvSpPr>
          <p:cNvPr id="4" name="TextBox 3"/>
          <p:cNvSpPr txBox="1"/>
          <p:nvPr/>
        </p:nvSpPr>
        <p:spPr>
          <a:xfrm>
            <a:off x="0" y="228600"/>
            <a:ext cx="9144000" cy="523220"/>
          </a:xfrm>
          <a:prstGeom prst="rect">
            <a:avLst/>
          </a:prstGeom>
          <a:solidFill>
            <a:schemeClr val="accent2">
              <a:lumMod val="20000"/>
              <a:lumOff val="80000"/>
            </a:schemeClr>
          </a:solidFill>
        </p:spPr>
        <p:txBody>
          <a:bodyPr wrap="square" rtlCol="0">
            <a:spAutoFit/>
          </a:bodyPr>
          <a:lstStyle/>
          <a:p>
            <a:pPr algn="ctr"/>
            <a:r>
              <a:rPr lang="en-US" sz="2800" b="1" dirty="0">
                <a:solidFill>
                  <a:srgbClr val="C00000"/>
                </a:solidFill>
                <a:latin typeface="Bookman Old Style" pitchFamily="18" charset="0"/>
              </a:rPr>
              <a:t>14.2 Map Reduce Programming Model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style>
          <a:lnRef idx="2">
            <a:schemeClr val="accent2"/>
          </a:lnRef>
          <a:fillRef idx="1">
            <a:schemeClr val="lt1"/>
          </a:fillRef>
          <a:effectRef idx="0">
            <a:schemeClr val="accent2"/>
          </a:effectRef>
          <a:fontRef idx="minor">
            <a:schemeClr val="dk1"/>
          </a:fontRef>
        </p:style>
        <p:txBody>
          <a:bodyPr/>
          <a:lstStyle/>
          <a:p>
            <a:pPr algn="just"/>
            <a:r>
              <a:rPr lang="en-US" sz="2400" dirty="0">
                <a:latin typeface="Times New Roman" pitchFamily="18" charset="0"/>
                <a:cs typeface="Times New Roman" pitchFamily="18" charset="0"/>
              </a:rPr>
              <a:t>The  wordcount application counts the number of occurences of each word in the large collection of documents.</a:t>
            </a:r>
          </a:p>
          <a:p>
            <a:pPr algn="just"/>
            <a:r>
              <a:rPr lang="en-US" sz="2400" dirty="0">
                <a:latin typeface="Times New Roman" pitchFamily="18" charset="0"/>
                <a:cs typeface="Times New Roman" pitchFamily="18" charset="0"/>
              </a:rPr>
              <a:t>Steps:</a:t>
            </a:r>
          </a:p>
          <a:p>
            <a:pPr lvl="1" algn="just"/>
            <a:r>
              <a:rPr lang="en-US" sz="2000" dirty="0">
                <a:latin typeface="Times New Roman" pitchFamily="18" charset="0"/>
                <a:cs typeface="Times New Roman" pitchFamily="18" charset="0"/>
              </a:rPr>
              <a:t>The input is read and broken up into the key/value pairs </a:t>
            </a:r>
          </a:p>
          <a:p>
            <a:pPr lvl="1" algn="just"/>
            <a:r>
              <a:rPr lang="en-US" sz="2000" dirty="0">
                <a:latin typeface="Times New Roman" pitchFamily="18" charset="0"/>
                <a:cs typeface="Times New Roman" pitchFamily="18" charset="0"/>
              </a:rPr>
              <a:t>The pairs are partitioned into groups for  processing , and they are sorted according to their key as they arrive for reduction</a:t>
            </a:r>
          </a:p>
          <a:p>
            <a:pPr lvl="1" algn="just"/>
            <a:r>
              <a:rPr lang="en-US" sz="2000" dirty="0">
                <a:latin typeface="Times New Roman" pitchFamily="18" charset="0"/>
                <a:cs typeface="Times New Roman" pitchFamily="18" charset="0"/>
              </a:rPr>
              <a:t>Finally, the key/value pairs are reduced, once for each unique key in the sorted list, to produce a combined result</a:t>
            </a:r>
          </a:p>
          <a:p>
            <a:pPr lvl="1" algn="just"/>
            <a:endParaRPr lang="en-US" sz="2000" dirty="0">
              <a:latin typeface="Times New Roman" pitchFamily="18" charset="0"/>
              <a:cs typeface="Times New Roman" pitchFamily="18" charset="0"/>
            </a:endParaRPr>
          </a:p>
        </p:txBody>
      </p:sp>
      <p:sp>
        <p:nvSpPr>
          <p:cNvPr id="4" name="TextBox 3"/>
          <p:cNvSpPr txBox="1"/>
          <p:nvPr/>
        </p:nvSpPr>
        <p:spPr>
          <a:xfrm>
            <a:off x="0" y="304800"/>
            <a:ext cx="9144000" cy="523220"/>
          </a:xfrm>
          <a:prstGeom prst="rect">
            <a:avLst/>
          </a:prstGeom>
          <a:solidFill>
            <a:schemeClr val="accent2">
              <a:lumMod val="20000"/>
              <a:lumOff val="80000"/>
            </a:schemeClr>
          </a:solidFill>
        </p:spPr>
        <p:txBody>
          <a:bodyPr wrap="square" rtlCol="0">
            <a:spAutoFit/>
          </a:bodyPr>
          <a:lstStyle/>
          <a:p>
            <a:r>
              <a:rPr lang="en-US" sz="2800" b="1" dirty="0">
                <a:solidFill>
                  <a:srgbClr val="C00000"/>
                </a:solidFill>
              </a:rPr>
              <a:t>14.2.1 WORDCOUNT EXAMPLE: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763000" cy="6019800"/>
          </a:xfrm>
        </p:spPr>
        <p:style>
          <a:lnRef idx="2">
            <a:schemeClr val="accent2"/>
          </a:lnRef>
          <a:fillRef idx="1">
            <a:schemeClr val="lt1"/>
          </a:fillRef>
          <a:effectRef idx="0">
            <a:schemeClr val="accent2"/>
          </a:effectRef>
          <a:fontRef idx="minor">
            <a:schemeClr val="dk1"/>
          </a:fontRef>
        </p:style>
        <p:txBody>
          <a:bodyPr>
            <a:normAutofit/>
          </a:bodyPr>
          <a:lstStyle/>
          <a:p>
            <a:r>
              <a:rPr lang="en-US" sz="2400" dirty="0"/>
              <a:t>Data aware:</a:t>
            </a:r>
          </a:p>
          <a:p>
            <a:pPr lvl="1"/>
            <a:r>
              <a:rPr lang="en-US" sz="2000" dirty="0"/>
              <a:t>When the map reduce master node is scheduling the map task for a newly submitted job, the data location information retrieved from the GFS master node</a:t>
            </a:r>
          </a:p>
          <a:p>
            <a:r>
              <a:rPr lang="en-US" sz="2400" dirty="0"/>
              <a:t>Simplicity:</a:t>
            </a:r>
          </a:p>
          <a:p>
            <a:pPr lvl="1"/>
            <a:r>
              <a:rPr lang="en-US" sz="2000" dirty="0"/>
              <a:t>With the use of parallelism and concurrency control , allows programmer to easily design parallel and distributed applications.</a:t>
            </a:r>
          </a:p>
          <a:p>
            <a:r>
              <a:rPr lang="en-US" sz="2400" dirty="0"/>
              <a:t>Managebility:</a:t>
            </a:r>
          </a:p>
          <a:p>
            <a:pPr lvl="1"/>
            <a:r>
              <a:rPr lang="en-US" sz="2000" dirty="0"/>
              <a:t>In traditional data intensive applications,need two levels of management</a:t>
            </a:r>
          </a:p>
          <a:p>
            <a:pPr lvl="2"/>
            <a:r>
              <a:rPr lang="en-US" sz="1600" dirty="0"/>
              <a:t>To manage input data and then move theses data and prepare them to be executed</a:t>
            </a:r>
          </a:p>
          <a:p>
            <a:pPr lvl="2"/>
            <a:r>
              <a:rPr lang="en-US" sz="1600" dirty="0"/>
              <a:t>To manage output data</a:t>
            </a:r>
          </a:p>
          <a:p>
            <a:pPr lvl="1"/>
            <a:r>
              <a:rPr lang="en-US" sz="2000" dirty="0"/>
              <a:t>In the google map reduce model,</a:t>
            </a:r>
          </a:p>
          <a:p>
            <a:pPr lvl="2"/>
            <a:r>
              <a:rPr lang="en-US" sz="1600" dirty="0"/>
              <a:t>Data and computation are allocated</a:t>
            </a:r>
          </a:p>
          <a:p>
            <a:pPr lvl="2"/>
            <a:r>
              <a:rPr lang="en-US" sz="1600" dirty="0"/>
              <a:t>With the advantage of GFS, it is easier to manage the input and output data</a:t>
            </a:r>
          </a:p>
          <a:p>
            <a:pPr lvl="2"/>
            <a:endParaRPr lang="en-US" sz="1600" dirty="0"/>
          </a:p>
          <a:p>
            <a:endParaRPr lang="en-US" sz="2400" dirty="0"/>
          </a:p>
          <a:p>
            <a:pPr lvl="1"/>
            <a:endParaRPr lang="en-US" sz="2000" dirty="0"/>
          </a:p>
        </p:txBody>
      </p:sp>
      <p:sp>
        <p:nvSpPr>
          <p:cNvPr id="4" name="TextBox 3"/>
          <p:cNvSpPr txBox="1"/>
          <p:nvPr/>
        </p:nvSpPr>
        <p:spPr>
          <a:xfrm>
            <a:off x="0" y="0"/>
            <a:ext cx="9144000" cy="523220"/>
          </a:xfrm>
          <a:prstGeom prst="rect">
            <a:avLst/>
          </a:prstGeom>
          <a:solidFill>
            <a:schemeClr val="accent2">
              <a:lumMod val="20000"/>
              <a:lumOff val="80000"/>
            </a:schemeClr>
          </a:solidFill>
        </p:spPr>
        <p:txBody>
          <a:bodyPr wrap="square" rtlCol="0">
            <a:spAutoFit/>
          </a:bodyPr>
          <a:lstStyle/>
          <a:p>
            <a:r>
              <a:rPr lang="en-US" sz="2800" b="1" dirty="0">
                <a:solidFill>
                  <a:srgbClr val="C00000"/>
                </a:solidFill>
              </a:rPr>
              <a:t>14.2.2 MAIN FEATERES OF MAP REDUCE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838200"/>
            <a:ext cx="8534400" cy="5287963"/>
          </a:xfrm>
        </p:spPr>
        <p:style>
          <a:lnRef idx="2">
            <a:schemeClr val="accent2"/>
          </a:lnRef>
          <a:fillRef idx="1">
            <a:schemeClr val="lt1"/>
          </a:fillRef>
          <a:effectRef idx="0">
            <a:schemeClr val="accent2"/>
          </a:effectRef>
          <a:fontRef idx="minor">
            <a:schemeClr val="dk1"/>
          </a:fontRef>
        </p:style>
        <p:txBody>
          <a:bodyPr/>
          <a:lstStyle/>
          <a:p>
            <a:pPr algn="just"/>
            <a:r>
              <a:rPr lang="en-US" sz="2400" dirty="0"/>
              <a:t>Scalability:</a:t>
            </a:r>
          </a:p>
          <a:p>
            <a:pPr lvl="1" algn="just"/>
            <a:r>
              <a:rPr lang="en-US" sz="2000" dirty="0"/>
              <a:t>Increasing no. Of nodes in the system, will increase the performance of the jobs with minor losses</a:t>
            </a:r>
          </a:p>
          <a:p>
            <a:pPr algn="just"/>
            <a:r>
              <a:rPr lang="en-US" sz="2400" dirty="0"/>
              <a:t>Fault Tolerance and relaiability:</a:t>
            </a:r>
          </a:p>
          <a:p>
            <a:pPr lvl="1" algn="just"/>
            <a:r>
              <a:rPr lang="en-US" sz="2000" dirty="0"/>
              <a:t>Replication in GFS, can achieve high reliabilty by</a:t>
            </a:r>
          </a:p>
          <a:p>
            <a:pPr lvl="2" algn="just"/>
            <a:r>
              <a:rPr lang="en-US" sz="2000" dirty="0"/>
              <a:t>Rerunning all the tasks when a host node is going offline</a:t>
            </a:r>
          </a:p>
          <a:p>
            <a:pPr lvl="2" algn="just"/>
            <a:r>
              <a:rPr lang="en-US" sz="2000" dirty="0"/>
              <a:t>Rerunning failed tasks on another node</a:t>
            </a:r>
          </a:p>
          <a:p>
            <a:pPr lvl="2" algn="just"/>
            <a:r>
              <a:rPr lang="en-US" sz="2000" dirty="0"/>
              <a:t>Launching backup tasks when these  tasks are slowing  down</a:t>
            </a:r>
          </a:p>
          <a:p>
            <a:pPr lvl="1" algn="just">
              <a:buNone/>
            </a:pPr>
            <a:endParaRPr lang="en-US" sz="2000" dirty="0"/>
          </a:p>
        </p:txBody>
      </p:sp>
      <p:sp>
        <p:nvSpPr>
          <p:cNvPr id="4" name="TextBox 3"/>
          <p:cNvSpPr txBox="1"/>
          <p:nvPr/>
        </p:nvSpPr>
        <p:spPr>
          <a:xfrm>
            <a:off x="0" y="152400"/>
            <a:ext cx="9144000" cy="523220"/>
          </a:xfrm>
          <a:prstGeom prst="rect">
            <a:avLst/>
          </a:prstGeom>
          <a:solidFill>
            <a:schemeClr val="accent2">
              <a:lumMod val="20000"/>
              <a:lumOff val="80000"/>
            </a:schemeClr>
          </a:solidFill>
        </p:spPr>
        <p:txBody>
          <a:bodyPr wrap="square" rtlCol="0">
            <a:spAutoFit/>
          </a:bodyPr>
          <a:lstStyle/>
          <a:p>
            <a:r>
              <a:rPr lang="en-US" sz="2800" b="1" dirty="0">
                <a:solidFill>
                  <a:srgbClr val="C00000"/>
                </a:solidFill>
                <a:latin typeface="Bookman Old Style" pitchFamily="18" charset="0"/>
              </a:rPr>
              <a:t>Main Feateres of Map Reduce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839200" cy="6324600"/>
          </a:xfrm>
        </p:spPr>
        <p:style>
          <a:lnRef idx="2">
            <a:schemeClr val="accent2"/>
          </a:lnRef>
          <a:fillRef idx="1">
            <a:schemeClr val="lt1"/>
          </a:fillRef>
          <a:effectRef idx="0">
            <a:schemeClr val="accent2"/>
          </a:effectRef>
          <a:fontRef idx="minor">
            <a:schemeClr val="dk1"/>
          </a:fontRef>
        </p:style>
        <p:txBody>
          <a:bodyPr>
            <a:normAutofit lnSpcReduction="10000"/>
          </a:bodyPr>
          <a:lstStyle/>
          <a:p>
            <a:pPr lvl="1" algn="just"/>
            <a:r>
              <a:rPr lang="en-US" sz="2000" dirty="0"/>
              <a:t>The Map Reduce library in the user program first splits the input files into M pieces with 16 to 64 MB per piece</a:t>
            </a:r>
          </a:p>
          <a:p>
            <a:pPr lvl="1" algn="just"/>
            <a:r>
              <a:rPr lang="en-US" sz="2000" dirty="0"/>
              <a:t>It then starts many copies of the program on a cluster. One is ‘master’,</a:t>
            </a:r>
          </a:p>
          <a:p>
            <a:pPr lvl="1" algn="just">
              <a:buNone/>
            </a:pPr>
            <a:r>
              <a:rPr lang="en-US" sz="2000" dirty="0"/>
              <a:t>      remaining is ‘workers’</a:t>
            </a:r>
          </a:p>
          <a:p>
            <a:pPr lvl="1" algn="just">
              <a:buFontTx/>
              <a:buChar char="-"/>
            </a:pPr>
            <a:r>
              <a:rPr lang="en-US" sz="2000" dirty="0"/>
              <a:t>The master is responsible for scheduling and monitoring</a:t>
            </a:r>
          </a:p>
          <a:p>
            <a:pPr lvl="1" algn="just">
              <a:buFontTx/>
              <a:buChar char="-"/>
            </a:pPr>
            <a:r>
              <a:rPr lang="en-US" sz="2000" dirty="0"/>
              <a:t>When the map task arise, the master assigns the task to an idle worker</a:t>
            </a:r>
          </a:p>
          <a:p>
            <a:pPr lvl="1" algn="just">
              <a:buFontTx/>
              <a:buChar char="-"/>
            </a:pPr>
            <a:r>
              <a:rPr lang="en-US" sz="2000" dirty="0"/>
              <a:t>A worker reads the content of the corresponding  input, split and emits a key/value pairs to the user-defined map function</a:t>
            </a:r>
          </a:p>
          <a:p>
            <a:pPr lvl="1" algn="just">
              <a:buFontTx/>
              <a:buChar char="-"/>
            </a:pPr>
            <a:r>
              <a:rPr lang="en-US" sz="2000" dirty="0"/>
              <a:t>The intermediate key/ value pairs produced by the map function are first buffered in memory and then  periodically written to the local disk, then partitioned into R sets by the partitioning function</a:t>
            </a:r>
          </a:p>
          <a:p>
            <a:pPr lvl="1" algn="just">
              <a:buFontTx/>
              <a:buChar char="-"/>
            </a:pPr>
            <a:r>
              <a:rPr lang="en-US" sz="2000" dirty="0"/>
              <a:t>The master passes the location of the stored pairs to the reduce worker, which reads the buffered data from the map worker using remote procedure call</a:t>
            </a:r>
          </a:p>
          <a:p>
            <a:pPr lvl="1" algn="just">
              <a:buFontTx/>
              <a:buChar char="-"/>
            </a:pPr>
            <a:r>
              <a:rPr lang="en-US" sz="2000" dirty="0"/>
              <a:t>It then sorts intermediate keys, so that all occurances of the same key are grouped togerther</a:t>
            </a:r>
          </a:p>
          <a:p>
            <a:pPr lvl="1" algn="just">
              <a:buFontTx/>
              <a:buChar char="-"/>
            </a:pPr>
            <a:r>
              <a:rPr lang="en-US" sz="2000" dirty="0"/>
              <a:t>For each key , the worker passes the correspondent intermediate value to the reduce function</a:t>
            </a:r>
          </a:p>
          <a:p>
            <a:pPr lvl="1" algn="just">
              <a:buFontTx/>
              <a:buChar char="-"/>
            </a:pPr>
            <a:r>
              <a:rPr lang="en-US" sz="2000" dirty="0"/>
              <a:t>Finally the output is available in R output files</a:t>
            </a:r>
          </a:p>
          <a:p>
            <a:pPr lvl="1" algn="just">
              <a:buFontTx/>
              <a:buChar char="-"/>
            </a:pPr>
            <a:endParaRPr lang="en-US" sz="2000" dirty="0"/>
          </a:p>
          <a:p>
            <a:pPr lvl="1" algn="just">
              <a:buFontTx/>
              <a:buChar char="-"/>
            </a:pPr>
            <a:endParaRPr lang="en-US" sz="2000" dirty="0"/>
          </a:p>
          <a:p>
            <a:pPr lvl="1" algn="just">
              <a:buFontTx/>
              <a:buChar char="-"/>
            </a:pPr>
            <a:endParaRPr lang="en-US" sz="2000" dirty="0"/>
          </a:p>
          <a:p>
            <a:pPr lvl="1" algn="just">
              <a:buNone/>
            </a:pPr>
            <a:endParaRPr lang="en-US" sz="2000" dirty="0"/>
          </a:p>
        </p:txBody>
      </p:sp>
      <p:sp>
        <p:nvSpPr>
          <p:cNvPr id="4" name="TextBox 3"/>
          <p:cNvSpPr txBox="1"/>
          <p:nvPr/>
        </p:nvSpPr>
        <p:spPr>
          <a:xfrm>
            <a:off x="0" y="0"/>
            <a:ext cx="9144000" cy="523220"/>
          </a:xfrm>
          <a:prstGeom prst="rect">
            <a:avLst/>
          </a:prstGeom>
          <a:noFill/>
        </p:spPr>
        <p:txBody>
          <a:bodyPr wrap="square" rtlCol="0">
            <a:spAutoFit/>
          </a:bodyPr>
          <a:lstStyle/>
          <a:p>
            <a:r>
              <a:rPr lang="en-US" sz="2800" b="1" dirty="0">
                <a:solidFill>
                  <a:srgbClr val="C00000"/>
                </a:solidFill>
                <a:latin typeface="Bookman Old Style" pitchFamily="18" charset="0"/>
              </a:rPr>
              <a:t>14.2.3 Execution Overview</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667</TotalTime>
  <Words>1767</Words>
  <Application>Microsoft Office PowerPoint</Application>
  <PresentationFormat>On-screen Show (4:3)</PresentationFormat>
  <Paragraphs>159</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Bookman Old Style</vt:lpstr>
      <vt:lpstr>Calibri</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new</dc:creator>
  <cp:lastModifiedBy>Mathumitha</cp:lastModifiedBy>
  <cp:revision>20</cp:revision>
  <dcterms:created xsi:type="dcterms:W3CDTF">2020-03-01T14:12:38Z</dcterms:created>
  <dcterms:modified xsi:type="dcterms:W3CDTF">2020-06-24T16:29:42Z</dcterms:modified>
</cp:coreProperties>
</file>