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77" r:id="rId7"/>
    <p:sldId id="278" r:id="rId8"/>
    <p:sldId id="262" r:id="rId9"/>
    <p:sldId id="294" r:id="rId10"/>
    <p:sldId id="295" r:id="rId11"/>
    <p:sldId id="263" r:id="rId12"/>
    <p:sldId id="281" r:id="rId13"/>
    <p:sldId id="282" r:id="rId14"/>
    <p:sldId id="264" r:id="rId15"/>
    <p:sldId id="265" r:id="rId16"/>
    <p:sldId id="266" r:id="rId17"/>
    <p:sldId id="267" r:id="rId18"/>
    <p:sldId id="268" r:id="rId19"/>
    <p:sldId id="269" r:id="rId20"/>
    <p:sldId id="270" r:id="rId21"/>
    <p:sldId id="283" r:id="rId22"/>
    <p:sldId id="284" r:id="rId23"/>
    <p:sldId id="285" r:id="rId24"/>
    <p:sldId id="286" r:id="rId25"/>
    <p:sldId id="287" r:id="rId26"/>
    <p:sldId id="271" r:id="rId27"/>
    <p:sldId id="289" r:id="rId28"/>
    <p:sldId id="292" r:id="rId29"/>
    <p:sldId id="272" r:id="rId30"/>
    <p:sldId id="291" r:id="rId31"/>
    <p:sldId id="293" r:id="rId32"/>
    <p:sldId id="273" r:id="rId33"/>
    <p:sldId id="274" r:id="rId34"/>
    <p:sldId id="296" r:id="rId35"/>
    <p:sldId id="275" r:id="rId36"/>
    <p:sldId id="297" r:id="rId37"/>
    <p:sldId id="298" r:id="rId38"/>
    <p:sldId id="27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8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28C7D71-8778-44C1-8B09-D1F1837989D6}" type="datetimeFigureOut">
              <a:rPr lang="en-US" smtClean="0"/>
              <a:pPr/>
              <a:t>6/27/2020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901828D-91A5-4538-9FA3-E42AD29409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28C7D71-8778-44C1-8B09-D1F1837989D6}" type="datetimeFigureOut">
              <a:rPr lang="en-US" smtClean="0"/>
              <a:pPr/>
              <a:t>6/27/2020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01828D-91A5-4538-9FA3-E42AD29409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28C7D71-8778-44C1-8B09-D1F1837989D6}" type="datetimeFigureOut">
              <a:rPr lang="en-US" smtClean="0"/>
              <a:pPr/>
              <a:t>6/27/2020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901828D-91A5-4538-9FA3-E42AD29409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28C7D71-8778-44C1-8B09-D1F1837989D6}" type="datetimeFigureOut">
              <a:rPr lang="en-US" smtClean="0"/>
              <a:pPr/>
              <a:t>6/27/2020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01828D-91A5-4538-9FA3-E42AD29409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28C7D71-8778-44C1-8B09-D1F1837989D6}" type="datetimeFigureOut">
              <a:rPr lang="en-US" smtClean="0"/>
              <a:pPr/>
              <a:t>6/27/2020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901828D-91A5-4538-9FA3-E42AD29409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28C7D71-8778-44C1-8B09-D1F1837989D6}" type="datetimeFigureOut">
              <a:rPr lang="en-US" smtClean="0"/>
              <a:pPr/>
              <a:t>6/27/2020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01828D-91A5-4538-9FA3-E42AD29409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28C7D71-8778-44C1-8B09-D1F1837989D6}" type="datetimeFigureOut">
              <a:rPr lang="en-US" smtClean="0"/>
              <a:pPr/>
              <a:t>6/27/2020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901828D-91A5-4538-9FA3-E42AD29409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28C7D71-8778-44C1-8B09-D1F1837989D6}" type="datetimeFigureOut">
              <a:rPr lang="en-US" smtClean="0"/>
              <a:pPr/>
              <a:t>6/27/2020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901828D-91A5-4538-9FA3-E42AD29409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28C7D71-8778-44C1-8B09-D1F1837989D6}" type="datetimeFigureOut">
              <a:rPr lang="en-US" smtClean="0"/>
              <a:pPr/>
              <a:t>6/27/2020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901828D-91A5-4538-9FA3-E42AD29409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28C7D71-8778-44C1-8B09-D1F1837989D6}" type="datetimeFigureOut">
              <a:rPr lang="en-US" smtClean="0"/>
              <a:pPr/>
              <a:t>6/27/2020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01828D-91A5-4538-9FA3-E42AD29409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28C7D71-8778-44C1-8B09-D1F1837989D6}" type="datetimeFigureOut">
              <a:rPr lang="en-US" smtClean="0"/>
              <a:pPr/>
              <a:t>6/27/2020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01828D-91A5-4538-9FA3-E42AD2940979}"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28C7D71-8778-44C1-8B09-D1F1837989D6}" type="datetimeFigureOut">
              <a:rPr lang="en-US" smtClean="0"/>
              <a:pPr/>
              <a:t>6/27/2020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901828D-91A5-4538-9FA3-E42AD29409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E- content material</a:t>
            </a:r>
            <a:endParaRPr lang="en-US" dirty="0">
              <a:solidFill>
                <a:srgbClr val="C00000"/>
              </a:solidFill>
            </a:endParaRPr>
          </a:p>
        </p:txBody>
      </p:sp>
      <p:sp>
        <p:nvSpPr>
          <p:cNvPr id="3" name="Content Placeholder 2"/>
          <p:cNvSpPr>
            <a:spLocks noGrp="1"/>
          </p:cNvSpPr>
          <p:nvPr>
            <p:ph idx="1"/>
          </p:nvPr>
        </p:nvSpPr>
        <p:spPr/>
        <p:txBody>
          <a:bodyPr/>
          <a:lstStyle/>
          <a:p>
            <a:pPr algn="ctr"/>
            <a:endParaRPr lang="en-US" sz="2000" b="1" dirty="0" smtClean="0">
              <a:latin typeface="Times New Roman" pitchFamily="18" charset="0"/>
              <a:cs typeface="Times New Roman" pitchFamily="18" charset="0"/>
            </a:endParaRPr>
          </a:p>
          <a:p>
            <a:pPr algn="ctr"/>
            <a:endParaRPr lang="en-US" sz="2000" b="1" dirty="0" smtClean="0">
              <a:latin typeface="Times New Roman" pitchFamily="18" charset="0"/>
              <a:cs typeface="Times New Roman" pitchFamily="18" charset="0"/>
            </a:endParaRPr>
          </a:p>
          <a:p>
            <a:pPr algn="ctr"/>
            <a:endParaRPr lang="en-US" sz="2000" b="1" dirty="0" smtClean="0">
              <a:latin typeface="Times New Roman" pitchFamily="18" charset="0"/>
              <a:cs typeface="Times New Roman" pitchFamily="18" charset="0"/>
            </a:endParaRPr>
          </a:p>
          <a:p>
            <a:pPr algn="ctr"/>
            <a:r>
              <a:rPr lang="en-US" sz="2000" b="1" dirty="0" smtClean="0">
                <a:solidFill>
                  <a:srgbClr val="002060"/>
                </a:solidFill>
                <a:latin typeface="Times New Roman" pitchFamily="18" charset="0"/>
                <a:cs typeface="Times New Roman" pitchFamily="18" charset="0"/>
              </a:rPr>
              <a:t>S.T.E.T WOMEN’S COLLEGE MANNARGUDI</a:t>
            </a:r>
            <a:endParaRPr lang="en-US" sz="2000" dirty="0" smtClean="0">
              <a:solidFill>
                <a:srgbClr val="002060"/>
              </a:solidFill>
              <a:latin typeface="Times New Roman" pitchFamily="18" charset="0"/>
              <a:cs typeface="Times New Roman" pitchFamily="18" charset="0"/>
            </a:endParaRPr>
          </a:p>
          <a:p>
            <a:pPr algn="ctr"/>
            <a:r>
              <a:rPr lang="en-US" sz="2000" b="1" dirty="0" smtClean="0">
                <a:solidFill>
                  <a:srgbClr val="002060"/>
                </a:solidFill>
                <a:latin typeface="Times New Roman" pitchFamily="18" charset="0"/>
                <a:cs typeface="Times New Roman" pitchFamily="18" charset="0"/>
              </a:rPr>
              <a:t>PG AND RESEARCH DEPARTMENT OF COMMERCE</a:t>
            </a:r>
            <a:endParaRPr lang="en-US" sz="2000" dirty="0" smtClean="0">
              <a:solidFill>
                <a:srgbClr val="002060"/>
              </a:solidFill>
              <a:latin typeface="Times New Roman" pitchFamily="18" charset="0"/>
              <a:cs typeface="Times New Roman" pitchFamily="18" charset="0"/>
            </a:endParaRPr>
          </a:p>
          <a:p>
            <a:pPr algn="ctr"/>
            <a:r>
              <a:rPr lang="en-US" sz="2000" dirty="0" smtClean="0">
                <a:solidFill>
                  <a:srgbClr val="002060"/>
                </a:solidFill>
                <a:latin typeface="Times New Roman" pitchFamily="18" charset="0"/>
                <a:cs typeface="Times New Roman" pitchFamily="18" charset="0"/>
              </a:rPr>
              <a:t>SUBJECT:  </a:t>
            </a:r>
            <a:r>
              <a:rPr lang="en-US" sz="2000" b="1" dirty="0" smtClean="0">
                <a:solidFill>
                  <a:srgbClr val="C00000"/>
                </a:solidFill>
                <a:latin typeface="Times New Roman" pitchFamily="18" charset="0"/>
                <a:cs typeface="Times New Roman" pitchFamily="18" charset="0"/>
              </a:rPr>
              <a:t>QUANTITATIVE TECHNIQUES FOR BUSINESS DECISIONS </a:t>
            </a:r>
          </a:p>
          <a:p>
            <a:pPr algn="ctr"/>
            <a:r>
              <a:rPr lang="en-US" sz="2000" dirty="0" smtClean="0">
                <a:solidFill>
                  <a:srgbClr val="002060"/>
                </a:solidFill>
                <a:latin typeface="Times New Roman" pitchFamily="18" charset="0"/>
                <a:cs typeface="Times New Roman" pitchFamily="18" charset="0"/>
              </a:rPr>
              <a:t>SUBJECT CODE</a:t>
            </a:r>
            <a:r>
              <a:rPr lang="en-US" sz="2000" b="1" dirty="0" smtClean="0">
                <a:solidFill>
                  <a:srgbClr val="00206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P16MC22</a:t>
            </a:r>
            <a:endParaRPr lang="en-US" sz="2000" dirty="0" smtClean="0">
              <a:solidFill>
                <a:srgbClr val="C00000"/>
              </a:solidFill>
              <a:latin typeface="Times New Roman" pitchFamily="18" charset="0"/>
              <a:cs typeface="Times New Roman" pitchFamily="18" charset="0"/>
            </a:endParaRPr>
          </a:p>
          <a:p>
            <a:pPr algn="ctr"/>
            <a:r>
              <a:rPr lang="en-US" sz="2000" dirty="0" smtClean="0">
                <a:solidFill>
                  <a:srgbClr val="002060"/>
                </a:solidFill>
                <a:latin typeface="Times New Roman" pitchFamily="18" charset="0"/>
                <a:cs typeface="Times New Roman" pitchFamily="18" charset="0"/>
              </a:rPr>
              <a:t>CLASS:  </a:t>
            </a:r>
            <a:r>
              <a:rPr lang="en-US" sz="2000" b="1" dirty="0" smtClean="0">
                <a:solidFill>
                  <a:srgbClr val="C00000"/>
                </a:solidFill>
                <a:latin typeface="Times New Roman" pitchFamily="18" charset="0"/>
                <a:cs typeface="Times New Roman" pitchFamily="18" charset="0"/>
              </a:rPr>
              <a:t>I M.COM</a:t>
            </a:r>
            <a:endParaRPr lang="en-US" sz="2000" dirty="0" smtClean="0">
              <a:solidFill>
                <a:srgbClr val="C00000"/>
              </a:solidFill>
              <a:latin typeface="Times New Roman" pitchFamily="18" charset="0"/>
              <a:cs typeface="Times New Roman" pitchFamily="18" charset="0"/>
            </a:endParaRPr>
          </a:p>
          <a:p>
            <a:pPr algn="ctr"/>
            <a:r>
              <a:rPr lang="en-US" sz="2000" dirty="0" smtClean="0">
                <a:solidFill>
                  <a:srgbClr val="002060"/>
                </a:solidFill>
                <a:latin typeface="Times New Roman" pitchFamily="18" charset="0"/>
                <a:cs typeface="Times New Roman" pitchFamily="18" charset="0"/>
              </a:rPr>
              <a:t>STAFF NAME: </a:t>
            </a:r>
            <a:r>
              <a:rPr lang="en-US" sz="2000" b="1" dirty="0" smtClean="0">
                <a:solidFill>
                  <a:srgbClr val="00206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DR.D.SUPULAKSHMI</a:t>
            </a:r>
            <a:endParaRPr lang="en-US" sz="2000" dirty="0" smtClean="0">
              <a:solidFill>
                <a:srgbClr val="C00000"/>
              </a:solidFill>
              <a:latin typeface="Times New Roman" pitchFamily="18" charset="0"/>
              <a:cs typeface="Times New Roman" pitchFamily="18"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20200626-WA0039.jpg"/>
          <p:cNvPicPr>
            <a:picLocks noGrp="1" noChangeAspect="1"/>
          </p:cNvPicPr>
          <p:nvPr>
            <p:ph idx="1"/>
          </p:nvPr>
        </p:nvPicPr>
        <p:blipFill>
          <a:blip r:embed="rId2"/>
          <a:stretch>
            <a:fillRect/>
          </a:stretch>
        </p:blipFill>
        <p:spPr>
          <a:xfrm>
            <a:off x="1774547" y="1524000"/>
            <a:ext cx="4604306" cy="484663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b="1" dirty="0" smtClean="0">
                <a:latin typeface="Times New Roman" pitchFamily="18" charset="0"/>
                <a:cs typeface="Times New Roman" pitchFamily="18" charset="0"/>
              </a:rPr>
              <a:t>Vogel’s Approximation Method</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 Steps for Vogel’s Approximation Method</a:t>
            </a:r>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Determine a </a:t>
            </a:r>
            <a:r>
              <a:rPr lang="en-US" b="1" i="1" dirty="0" smtClean="0">
                <a:latin typeface="Times New Roman" pitchFamily="18" charset="0"/>
                <a:cs typeface="Times New Roman" pitchFamily="18" charset="0"/>
              </a:rPr>
              <a:t>penalty cost</a:t>
            </a:r>
            <a:r>
              <a:rPr lang="en-US" dirty="0" smtClean="0">
                <a:latin typeface="Times New Roman" pitchFamily="18" charset="0"/>
                <a:cs typeface="Times New Roman" pitchFamily="18" charset="0"/>
              </a:rPr>
              <a:t> for each row (column) by subtracting the lowest unit cell cost in the row (column) from the </a:t>
            </a:r>
            <a:r>
              <a:rPr lang="en-US" i="1" dirty="0" smtClean="0">
                <a:latin typeface="Times New Roman" pitchFamily="18" charset="0"/>
                <a:cs typeface="Times New Roman" pitchFamily="18" charset="0"/>
              </a:rPr>
              <a:t>next lowest unit cell cost </a:t>
            </a:r>
            <a:r>
              <a:rPr lang="en-US" dirty="0" smtClean="0">
                <a:latin typeface="Times New Roman" pitchFamily="18" charset="0"/>
                <a:cs typeface="Times New Roman" pitchFamily="18" charset="0"/>
              </a:rPr>
              <a:t>in the same row (column).</a:t>
            </a:r>
          </a:p>
          <a:p>
            <a:pPr lvl="0"/>
            <a:r>
              <a:rPr lang="en-US" dirty="0" smtClean="0">
                <a:latin typeface="Times New Roman" pitchFamily="18" charset="0"/>
                <a:cs typeface="Times New Roman" pitchFamily="18" charset="0"/>
              </a:rPr>
              <a:t>Identify the row or column with the greatest penalty cost. Break the ties arbitrarily (if there are any). Allocate as much as possible to the variable with the lowest unit cost in the selected row or column. Adjust the supply and demand and cross out the row or column that is already satisfied. If a row and column are satisfied simultaneously, only cross out one of the two and allocate a supply or demand of zero to the one that remains.</a:t>
            </a:r>
          </a:p>
          <a:p>
            <a:pPr lvl="0"/>
            <a:r>
              <a:rPr lang="en-US" dirty="0" smtClean="0">
                <a:latin typeface="Times New Roman" pitchFamily="18" charset="0"/>
                <a:cs typeface="Times New Roman" pitchFamily="18" charset="0"/>
              </a:rPr>
              <a:t>If there is exactly one row or column left with a supply or demand of zero, stop.</a:t>
            </a:r>
          </a:p>
          <a:p>
            <a:pPr lvl="0"/>
            <a:r>
              <a:rPr lang="en-US" dirty="0" smtClean="0">
                <a:latin typeface="Times New Roman" pitchFamily="18" charset="0"/>
                <a:cs typeface="Times New Roman" pitchFamily="18" charset="0"/>
              </a:rPr>
              <a:t>If there is one row (column) left with a </a:t>
            </a:r>
            <a:r>
              <a:rPr lang="en-US" i="1" dirty="0" smtClean="0">
                <a:latin typeface="Times New Roman" pitchFamily="18" charset="0"/>
                <a:cs typeface="Times New Roman" pitchFamily="18" charset="0"/>
              </a:rPr>
              <a:t>positive</a:t>
            </a:r>
            <a:r>
              <a:rPr lang="en-US" dirty="0" smtClean="0">
                <a:latin typeface="Times New Roman" pitchFamily="18" charset="0"/>
                <a:cs typeface="Times New Roman" pitchFamily="18" charset="0"/>
              </a:rPr>
              <a:t> supply (demand), determine the basic variables in the row (column) using the Minimum Cell Cost Method. Stop.</a:t>
            </a:r>
          </a:p>
          <a:p>
            <a:pPr lvl="0"/>
            <a:r>
              <a:rPr lang="en-US" dirty="0" smtClean="0">
                <a:latin typeface="Times New Roman" pitchFamily="18" charset="0"/>
                <a:cs typeface="Times New Roman" pitchFamily="18" charset="0"/>
              </a:rPr>
              <a:t>If all of the rows and columns that were not crossed out have zero supply and demand (remaining), determine the basic </a:t>
            </a:r>
            <a:r>
              <a:rPr lang="en-US" i="1" dirty="0" smtClean="0">
                <a:latin typeface="Times New Roman" pitchFamily="18" charset="0"/>
                <a:cs typeface="Times New Roman" pitchFamily="18" charset="0"/>
              </a:rPr>
              <a:t>zero </a:t>
            </a:r>
            <a:r>
              <a:rPr lang="en-US" dirty="0" smtClean="0">
                <a:latin typeface="Times New Roman" pitchFamily="18" charset="0"/>
                <a:cs typeface="Times New Roman" pitchFamily="18" charset="0"/>
              </a:rPr>
              <a:t>variables using the Minimum Cell Cost Method. Stop.</a:t>
            </a:r>
          </a:p>
          <a:p>
            <a:pPr lvl="0"/>
            <a:r>
              <a:rPr lang="en-US" dirty="0" smtClean="0">
                <a:latin typeface="Times New Roman" pitchFamily="18" charset="0"/>
                <a:cs typeface="Times New Roman" pitchFamily="18" charset="0"/>
              </a:rPr>
              <a:t>In any other case, continue with Step 1.</a:t>
            </a:r>
          </a:p>
          <a:p>
            <a:r>
              <a:rPr lang="en-US" dirty="0" smtClean="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solidFill>
                  <a:schemeClr val="tx1"/>
                </a:solidFill>
              </a:rPr>
              <a:t>Vogel’s  approximation  method  example</a:t>
            </a:r>
            <a:endParaRPr lang="en-US" sz="2400" dirty="0">
              <a:solidFill>
                <a:schemeClr val="tx1"/>
              </a:solidFill>
            </a:endParaRPr>
          </a:p>
        </p:txBody>
      </p:sp>
      <p:pic>
        <p:nvPicPr>
          <p:cNvPr id="4" name="Content Placeholder 3" descr="IMG-20200626-WA0016.jpg"/>
          <p:cNvPicPr>
            <a:picLocks noGrp="1" noChangeAspect="1"/>
          </p:cNvPicPr>
          <p:nvPr>
            <p:ph idx="1"/>
          </p:nvPr>
        </p:nvPicPr>
        <p:blipFill>
          <a:blip r:embed="rId2"/>
          <a:stretch>
            <a:fillRect/>
          </a:stretch>
        </p:blipFill>
        <p:spPr>
          <a:xfrm>
            <a:off x="457200" y="1903288"/>
            <a:ext cx="7239000" cy="4259511"/>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G-20200626-WA0017.jpg"/>
          <p:cNvPicPr>
            <a:picLocks noGrp="1" noChangeAspect="1"/>
          </p:cNvPicPr>
          <p:nvPr>
            <p:ph idx="1"/>
          </p:nvPr>
        </p:nvPicPr>
        <p:blipFill>
          <a:blip r:embed="rId2"/>
          <a:stretch>
            <a:fillRect/>
          </a:stretch>
        </p:blipFill>
        <p:spPr>
          <a:xfrm>
            <a:off x="1891253" y="1609725"/>
            <a:ext cx="4370894" cy="484663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latin typeface="Times New Roman" pitchFamily="18" charset="0"/>
                <a:cs typeface="Times New Roman" pitchFamily="18" charset="0"/>
              </a:rPr>
              <a:t>ASSIGNMENT PROBLEM</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Meaning</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An assignment problem is a particular case of transportation problem where the objective is to assign a number of resources to an equal number of activities so as to minimize total cost or maximize total profit of allocation. </a:t>
            </a:r>
          </a:p>
          <a:p>
            <a:r>
              <a:rPr lang="en-US" dirty="0" smtClean="0">
                <a:latin typeface="Times New Roman" pitchFamily="18" charset="0"/>
                <a:cs typeface="Times New Roman" pitchFamily="18" charset="0"/>
              </a:rPr>
              <a:t>The problem of assignment arises because available resources such as men, machines etc. have varying degrees of efficiency for performing different activities, therefore, cost, profit or loss of performing the different activities is different. </a:t>
            </a:r>
          </a:p>
          <a:p>
            <a:r>
              <a:rPr lang="en-US" b="1" i="1" dirty="0" smtClean="0">
                <a:latin typeface="Times New Roman" pitchFamily="18" charset="0"/>
                <a:cs typeface="Times New Roman" pitchFamily="18" charset="0"/>
              </a:rPr>
              <a:t>Hungarian Method for Solving Assignment Problem:</a:t>
            </a:r>
          </a:p>
          <a:p>
            <a:r>
              <a:rPr lang="en-US" dirty="0" smtClean="0">
                <a:latin typeface="Times New Roman" pitchFamily="18" charset="0"/>
                <a:cs typeface="Times New Roman" pitchFamily="18" charset="0"/>
              </a:rPr>
              <a:t>The Hungarian method of assignment provides us with an efficient method of finding the optimal solution without having to make a-direct comparison of every solution. It works on the principle of reducing the given cost matrix to a matrix of opportunity costs.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latin typeface="Times New Roman" pitchFamily="18" charset="0"/>
                <a:cs typeface="Times New Roman" pitchFamily="18" charset="0"/>
              </a:rPr>
              <a:t>The Hungarian method can be summarized in the following steps: </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Step 1: Develop the Cost Table from the given Problem: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If the no of rows are not equal to the no of columns and vice versa, a dummy row or dummy column must be added. The assignment cost for dummy cells are always zero. </a:t>
            </a:r>
          </a:p>
          <a:p>
            <a:r>
              <a:rPr lang="en-US" b="1" dirty="0" smtClean="0">
                <a:latin typeface="Times New Roman" pitchFamily="18" charset="0"/>
                <a:cs typeface="Times New Roman" pitchFamily="18" charset="0"/>
              </a:rPr>
              <a:t>Step 2:  Find the Opportunity Cost Table: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Locate the smallest element in each row of the given cost table and then subtract that from each element of that row, and </a:t>
            </a:r>
          </a:p>
          <a:p>
            <a:r>
              <a:rPr lang="en-US" dirty="0" smtClean="0">
                <a:latin typeface="Times New Roman" pitchFamily="18" charset="0"/>
                <a:cs typeface="Times New Roman" pitchFamily="18" charset="0"/>
              </a:rPr>
              <a:t>(b) In the reduced matrix obtained from 2 (a) locate the smallest element in each column and then subtract that from each element. Each row and column now have at least one zero value.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latin typeface="Times New Roman" pitchFamily="18" charset="0"/>
                <a:cs typeface="Times New Roman" pitchFamily="18" charset="0"/>
              </a:rPr>
              <a:t>Step 3: Make Assignment in the Opportunity Cost Matrix: </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The procedure of making assignment is as follows: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Examine rows successively until a row with exactly one unmarked zero is obtained. Make an assignment single zero by making a square around it. </a:t>
            </a:r>
          </a:p>
          <a:p>
            <a:r>
              <a:rPr lang="en-US" dirty="0" smtClean="0">
                <a:latin typeface="Times New Roman" pitchFamily="18" charset="0"/>
                <a:cs typeface="Times New Roman" pitchFamily="18" charset="0"/>
              </a:rPr>
              <a:t>(b) For each zero value that becomes assigned, eliminate (Strike off) all other zeros in the same row and/ or column </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(c) Repeat step 3 (a) and 3 (b) for each column also with exactly single zero value all that has not been assigned.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(d) If a row and/or column has two or more unmarked zeros and one cannot be chosen by inspection, then choose the assigned zero cell arbitrarily. </a:t>
            </a:r>
          </a:p>
          <a:p>
            <a:r>
              <a:rPr lang="en-US" dirty="0" smtClean="0">
                <a:latin typeface="Times New Roman" pitchFamily="18" charset="0"/>
                <a:cs typeface="Times New Roman" pitchFamily="18" charset="0"/>
              </a:rPr>
              <a:t>(e) Continue this process until all zeros in row column are either enclosed (Assigned) or struck off (x) </a:t>
            </a:r>
          </a:p>
          <a:p>
            <a:r>
              <a:rPr lang="en-US" b="1" dirty="0" smtClean="0">
                <a:latin typeface="Times New Roman" pitchFamily="18" charset="0"/>
                <a:cs typeface="Times New Roman" pitchFamily="18" charset="0"/>
              </a:rPr>
              <a:t>Step 4: Optimality Criterion: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If the member of assigned cells is equal to the numbers of rows column then it is optimal solution. The total cost associated with this solution is obtained by adding original cost figures in the occupied cells. </a:t>
            </a:r>
          </a:p>
          <a:p>
            <a:r>
              <a:rPr lang="en-US" dirty="0" smtClean="0">
                <a:latin typeface="Times New Roman" pitchFamily="18" charset="0"/>
                <a:cs typeface="Times New Roman" pitchFamily="18" charset="0"/>
              </a:rPr>
              <a:t>If a zero cell was chosen arbitrarily in step (3), there exists an alternative optimal solution. But if no optimal solution is found, then go to step (5).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Step 5: Revise the Opportunity Cost Table: </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Draw a set of horizontal and vertical lines to cover all the zeros in the revised cost table obtained from step (3), by using the following procedure: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For each row in which no assignment was made, mark a tick (√)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(b) Examine the marked rows. If any zero occurs in those columns, tick the respective rows that contain those assigned zeros. </a:t>
            </a:r>
          </a:p>
          <a:p>
            <a:r>
              <a:rPr lang="en-US" dirty="0" smtClean="0">
                <a:latin typeface="Times New Roman" pitchFamily="18" charset="0"/>
                <a:cs typeface="Times New Roman" pitchFamily="18" charset="0"/>
              </a:rPr>
              <a:t>(c) Repeat this process until no more rows or columns can be marked. </a:t>
            </a:r>
          </a:p>
          <a:p>
            <a:r>
              <a:rPr lang="en-US" dirty="0" smtClean="0">
                <a:latin typeface="Times New Roman" pitchFamily="18" charset="0"/>
                <a:cs typeface="Times New Roman" pitchFamily="18" charset="0"/>
              </a:rPr>
              <a:t>(d) Draw a straight line through each marked column and each unmarked row. </a:t>
            </a:r>
          </a:p>
          <a:p>
            <a:r>
              <a:rPr lang="en-US" dirty="0" smtClean="0">
                <a:latin typeface="Times New Roman" pitchFamily="18" charset="0"/>
                <a:cs typeface="Times New Roman" pitchFamily="18" charset="0"/>
              </a:rPr>
              <a:t>If a no of lines drawn is equal to the no of (or columns) the current solution is the optimal solution, otherwise go to step 6.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Unit 4 &amp; unit 5</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algn="ctr"/>
            <a:r>
              <a:rPr lang="en-US" b="1" dirty="0" smtClean="0">
                <a:latin typeface="Times New Roman" pitchFamily="18" charset="0"/>
                <a:cs typeface="Times New Roman" pitchFamily="18" charset="0"/>
              </a:rPr>
              <a:t>UNIT-4</a:t>
            </a:r>
            <a:endParaRPr lang="en-US"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TRANSPORTATION PROBLEM	</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The transportation problem in operational research is concerned with finding the minimum cost of transporting a single commodity from a given number of sources (e.g. factories) to a given number of destinations (e.g. warehouses). These types of problems can be solved by general network methods, but here we use a specific transportation algorithm.</a:t>
            </a:r>
          </a:p>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latin typeface="Times New Roman" pitchFamily="18" charset="0"/>
                <a:cs typeface="Times New Roman" pitchFamily="18" charset="0"/>
              </a:rPr>
              <a:t>Step 6: Develop the New Revised Opportunity Cost Table: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From among the cells not covered by any line, choose the smallest element, call this value K </a:t>
            </a:r>
          </a:p>
          <a:p>
            <a:r>
              <a:rPr lang="en-US" dirty="0" smtClean="0">
                <a:latin typeface="Times New Roman" pitchFamily="18" charset="0"/>
                <a:cs typeface="Times New Roman" pitchFamily="18" charset="0"/>
              </a:rPr>
              <a:t>(b) Subtract K from every element in the cell not covered by line. </a:t>
            </a:r>
          </a:p>
          <a:p>
            <a:r>
              <a:rPr lang="en-US" dirty="0" smtClean="0">
                <a:latin typeface="Times New Roman" pitchFamily="18" charset="0"/>
                <a:cs typeface="Times New Roman" pitchFamily="18" charset="0"/>
              </a:rPr>
              <a:t>(c) Add K to very element in the cell covered by the two lines, i.e., intersection of two lines. </a:t>
            </a:r>
          </a:p>
          <a:p>
            <a:r>
              <a:rPr lang="en-US" dirty="0" smtClean="0">
                <a:latin typeface="Times New Roman" pitchFamily="18" charset="0"/>
                <a:cs typeface="Times New Roman" pitchFamily="18" charset="0"/>
              </a:rPr>
              <a:t>(d) Elements in cells covered by one line remain unchanged. </a:t>
            </a:r>
          </a:p>
          <a:p>
            <a:r>
              <a:rPr lang="en-US" b="1" dirty="0" smtClean="0">
                <a:latin typeface="Times New Roman" pitchFamily="18" charset="0"/>
                <a:cs typeface="Times New Roman" pitchFamily="18" charset="0"/>
              </a:rPr>
              <a:t>Step 7:  Repeat Step 3 to 6 Unlit an Optimal Solution is Obtained</a:t>
            </a:r>
            <a:endParaRPr lang="en-US"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pPr algn="ctr"/>
            <a:r>
              <a:rPr lang="en-US" sz="2000" dirty="0" smtClean="0">
                <a:solidFill>
                  <a:schemeClr val="tx1"/>
                </a:solidFill>
              </a:rPr>
              <a:t>Hungarian or </a:t>
            </a:r>
            <a:r>
              <a:rPr lang="en-US" sz="2000" dirty="0" err="1" smtClean="0">
                <a:solidFill>
                  <a:schemeClr val="tx1"/>
                </a:solidFill>
              </a:rPr>
              <a:t>minimisation</a:t>
            </a:r>
            <a:r>
              <a:rPr lang="en-US" sz="2000" dirty="0" smtClean="0">
                <a:solidFill>
                  <a:schemeClr val="tx1"/>
                </a:solidFill>
              </a:rPr>
              <a:t> method example</a:t>
            </a:r>
            <a:endParaRPr lang="en-US" sz="2000" dirty="0">
              <a:solidFill>
                <a:schemeClr val="tx1"/>
              </a:solidFill>
            </a:endParaRPr>
          </a:p>
        </p:txBody>
      </p:sp>
      <p:pic>
        <p:nvPicPr>
          <p:cNvPr id="4" name="Content Placeholder 3" descr="IMG-20200626-WA0018.jpg"/>
          <p:cNvPicPr>
            <a:picLocks noGrp="1" noChangeAspect="1"/>
          </p:cNvPicPr>
          <p:nvPr>
            <p:ph idx="1"/>
          </p:nvPr>
        </p:nvPicPr>
        <p:blipFill>
          <a:blip r:embed="rId2"/>
          <a:stretch>
            <a:fillRect/>
          </a:stretch>
        </p:blipFill>
        <p:spPr>
          <a:xfrm>
            <a:off x="457200" y="1857937"/>
            <a:ext cx="7239000" cy="43904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20200626-WA0019.jpg"/>
          <p:cNvPicPr>
            <a:picLocks noGrp="1" noChangeAspect="1"/>
          </p:cNvPicPr>
          <p:nvPr>
            <p:ph idx="1"/>
          </p:nvPr>
        </p:nvPicPr>
        <p:blipFill>
          <a:blip r:embed="rId2"/>
          <a:stretch>
            <a:fillRect/>
          </a:stretch>
        </p:blipFill>
        <p:spPr>
          <a:xfrm>
            <a:off x="457200" y="1998673"/>
            <a:ext cx="7239000" cy="4068742"/>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20200626-WA0020.jpg"/>
          <p:cNvPicPr>
            <a:picLocks noGrp="1" noChangeAspect="1"/>
          </p:cNvPicPr>
          <p:nvPr>
            <p:ph idx="1"/>
          </p:nvPr>
        </p:nvPicPr>
        <p:blipFill>
          <a:blip r:embed="rId2"/>
          <a:stretch>
            <a:fillRect/>
          </a:stretch>
        </p:blipFill>
        <p:spPr>
          <a:xfrm>
            <a:off x="723808" y="1371600"/>
            <a:ext cx="6705783" cy="484663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chemeClr val="tx1"/>
                </a:solidFill>
              </a:rPr>
              <a:t>Maximisation</a:t>
            </a:r>
            <a:r>
              <a:rPr lang="en-US" dirty="0" smtClean="0">
                <a:solidFill>
                  <a:schemeClr val="tx1"/>
                </a:solidFill>
              </a:rPr>
              <a:t> method</a:t>
            </a:r>
            <a:endParaRPr lang="en-US" dirty="0">
              <a:solidFill>
                <a:schemeClr val="tx1"/>
              </a:solidFill>
            </a:endParaRPr>
          </a:p>
        </p:txBody>
      </p:sp>
      <p:sp>
        <p:nvSpPr>
          <p:cNvPr id="3" name="Content Placeholder 2"/>
          <p:cNvSpPr>
            <a:spLocks noGrp="1"/>
          </p:cNvSpPr>
          <p:nvPr>
            <p:ph idx="1"/>
          </p:nvPr>
        </p:nvSpPr>
        <p:spPr/>
        <p:txBody>
          <a:bodyPr/>
          <a:lstStyle/>
          <a:p>
            <a:pPr algn="ctr"/>
            <a:endParaRPr lang="en-US" dirty="0">
              <a:latin typeface="Times New Roman" pitchFamily="18" charset="0"/>
              <a:cs typeface="Times New Roman" pitchFamily="18" charset="0"/>
            </a:endParaRPr>
          </a:p>
        </p:txBody>
      </p:sp>
      <p:pic>
        <p:nvPicPr>
          <p:cNvPr id="4" name="Picture 3" descr="IMG-20200626-WA0021.jpg"/>
          <p:cNvPicPr>
            <a:picLocks noChangeAspect="1"/>
          </p:cNvPicPr>
          <p:nvPr/>
        </p:nvPicPr>
        <p:blipFill>
          <a:blip r:embed="rId2"/>
          <a:stretch>
            <a:fillRect/>
          </a:stretch>
        </p:blipFill>
        <p:spPr>
          <a:xfrm>
            <a:off x="609600" y="1676400"/>
            <a:ext cx="6781800" cy="426624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20200626-WA0022.jpg"/>
          <p:cNvPicPr>
            <a:picLocks noGrp="1" noChangeAspect="1"/>
          </p:cNvPicPr>
          <p:nvPr>
            <p:ph idx="1"/>
          </p:nvPr>
        </p:nvPicPr>
        <p:blipFill>
          <a:blip r:embed="rId2" cstate="print"/>
          <a:stretch>
            <a:fillRect/>
          </a:stretch>
        </p:blipFill>
        <p:spPr>
          <a:xfrm>
            <a:off x="1524000" y="1447800"/>
            <a:ext cx="5410200" cy="484663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b="1" dirty="0" smtClean="0">
                <a:latin typeface="Times New Roman" pitchFamily="18" charset="0"/>
                <a:cs typeface="Times New Roman" pitchFamily="18" charset="0"/>
              </a:rPr>
              <a:t>UNIT-5</a:t>
            </a:r>
            <a:endParaRPr lang="en-US"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LINEAR PROGRAMMING PROBLEM</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1.Simplex method</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Standard technique in linear programming for solving an optimization problem, typically one involving a function and several constraints expressed as inequalities. The inequalities define a polygonal region and the solution is typically at one of the vertices. The simplex method is a systematic procedure for testing the vertices as possible solutions.</a:t>
            </a:r>
            <a:endParaRPr 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pPr algn="ctr"/>
            <a:r>
              <a:rPr lang="en-US" sz="2400" dirty="0" smtClean="0"/>
              <a:t>Simplex method example</a:t>
            </a:r>
            <a:endParaRPr lang="en-US" sz="2400" dirty="0"/>
          </a:p>
        </p:txBody>
      </p:sp>
      <p:pic>
        <p:nvPicPr>
          <p:cNvPr id="4" name="Content Placeholder 3" descr="IMG-20200626-WA0036.jpg"/>
          <p:cNvPicPr>
            <a:picLocks noGrp="1" noChangeAspect="1"/>
          </p:cNvPicPr>
          <p:nvPr>
            <p:ph idx="1"/>
          </p:nvPr>
        </p:nvPicPr>
        <p:blipFill>
          <a:blip r:embed="rId2"/>
          <a:stretch>
            <a:fillRect/>
          </a:stretch>
        </p:blipFill>
        <p:spPr>
          <a:xfrm>
            <a:off x="1828800" y="1600200"/>
            <a:ext cx="4267200" cy="484663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20200626-WA0037.jpg"/>
          <p:cNvPicPr>
            <a:picLocks noGrp="1" noChangeAspect="1"/>
          </p:cNvPicPr>
          <p:nvPr>
            <p:ph idx="1"/>
          </p:nvPr>
        </p:nvPicPr>
        <p:blipFill>
          <a:blip r:embed="rId2"/>
          <a:stretch>
            <a:fillRect/>
          </a:stretch>
        </p:blipFill>
        <p:spPr>
          <a:xfrm>
            <a:off x="1371600" y="1609725"/>
            <a:ext cx="4724400" cy="484663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2.Graphical Method  </a:t>
            </a:r>
          </a:p>
          <a:p>
            <a:r>
              <a:rPr lang="en-US"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Introduction</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Graphical method of linear programming is used to solve problems by finding the highest or lowest point of intersection between the objective function line and the feasible region on a graph.</a:t>
            </a:r>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Types of Transportation Problem in Operational Research</a:t>
            </a:r>
          </a:p>
          <a:p>
            <a:pPr lvl="0"/>
            <a:r>
              <a:rPr lang="en-US" dirty="0" smtClean="0">
                <a:latin typeface="Times New Roman" pitchFamily="18" charset="0"/>
                <a:cs typeface="Times New Roman" pitchFamily="18" charset="0"/>
              </a:rPr>
              <a:t>Balanced Transportation Problem</a:t>
            </a:r>
          </a:p>
          <a:p>
            <a:pPr lvl="0"/>
            <a:r>
              <a:rPr lang="en-US" dirty="0" smtClean="0">
                <a:latin typeface="Times New Roman" pitchFamily="18" charset="0"/>
                <a:cs typeface="Times New Roman" pitchFamily="18" charset="0"/>
              </a:rPr>
              <a:t>Unbalanced Transportation Problem</a:t>
            </a:r>
          </a:p>
          <a:p>
            <a:r>
              <a:rPr lang="en-US" b="1" dirty="0" smtClean="0">
                <a:latin typeface="Times New Roman" pitchFamily="18" charset="0"/>
                <a:cs typeface="Times New Roman" pitchFamily="18" charset="0"/>
              </a:rPr>
              <a:t>Solution of the transportation problem</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Stage I: Finding an initial basic feasible solution.</a:t>
            </a:r>
          </a:p>
          <a:p>
            <a:r>
              <a:rPr lang="en-US" dirty="0" smtClean="0">
                <a:latin typeface="Times New Roman" pitchFamily="18" charset="0"/>
                <a:cs typeface="Times New Roman" pitchFamily="18" charset="0"/>
              </a:rPr>
              <a:t>Stage II: Checking for optimality</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Graphic method example</a:t>
            </a:r>
            <a:endParaRPr lang="en-US" sz="2400" dirty="0"/>
          </a:p>
        </p:txBody>
      </p:sp>
      <p:pic>
        <p:nvPicPr>
          <p:cNvPr id="4" name="Content Placeholder 3" descr="IMG-20200626-WA0035.jpg"/>
          <p:cNvPicPr>
            <a:picLocks noGrp="1" noChangeAspect="1"/>
          </p:cNvPicPr>
          <p:nvPr>
            <p:ph idx="1"/>
          </p:nvPr>
        </p:nvPicPr>
        <p:blipFill>
          <a:blip r:embed="rId2"/>
          <a:stretch>
            <a:fillRect/>
          </a:stretch>
        </p:blipFill>
        <p:spPr>
          <a:xfrm>
            <a:off x="1828800" y="1609725"/>
            <a:ext cx="4114800" cy="484663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20200626-WA0034.jpg"/>
          <p:cNvPicPr>
            <a:picLocks noGrp="1" noChangeAspect="1"/>
          </p:cNvPicPr>
          <p:nvPr>
            <p:ph idx="1"/>
          </p:nvPr>
        </p:nvPicPr>
        <p:blipFill>
          <a:blip r:embed="rId2"/>
          <a:stretch>
            <a:fillRect/>
          </a:stretch>
        </p:blipFill>
        <p:spPr>
          <a:xfrm>
            <a:off x="1752600" y="1609725"/>
            <a:ext cx="4495800" cy="484663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latin typeface="Times New Roman" pitchFamily="18" charset="0"/>
                <a:cs typeface="Times New Roman" pitchFamily="18" charset="0"/>
              </a:rPr>
              <a:t>EXTRAPOLATION AND INTERPOLATION </a:t>
            </a:r>
          </a:p>
          <a:p>
            <a:r>
              <a:rPr lang="en-US"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INTERPOLATION </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Interpolation is an estimation of a value within two known values in a sequence of values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solidFill>
                  <a:schemeClr val="tx1"/>
                </a:solidFill>
              </a:rPr>
              <a:t>Binomial expansion method example</a:t>
            </a:r>
            <a:endParaRPr lang="en-US" sz="2000" dirty="0">
              <a:solidFill>
                <a:schemeClr val="tx1"/>
              </a:solidFill>
            </a:endParaRPr>
          </a:p>
        </p:txBody>
      </p:sp>
      <p:pic>
        <p:nvPicPr>
          <p:cNvPr id="4" name="Content Placeholder 3" descr="IMG-20200626-WA0027.jpg"/>
          <p:cNvPicPr>
            <a:picLocks noGrp="1" noChangeAspect="1"/>
          </p:cNvPicPr>
          <p:nvPr>
            <p:ph idx="1"/>
          </p:nvPr>
        </p:nvPicPr>
        <p:blipFill>
          <a:blip r:embed="rId2"/>
          <a:stretch>
            <a:fillRect/>
          </a:stretch>
        </p:blipFill>
        <p:spPr>
          <a:xfrm>
            <a:off x="457200" y="2223294"/>
            <a:ext cx="7239000" cy="36195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20200626-WA0028.jpg"/>
          <p:cNvPicPr>
            <a:picLocks noGrp="1" noChangeAspect="1"/>
          </p:cNvPicPr>
          <p:nvPr>
            <p:ph idx="1"/>
          </p:nvPr>
        </p:nvPicPr>
        <p:blipFill>
          <a:blip r:embed="rId2"/>
          <a:stretch>
            <a:fillRect/>
          </a:stretch>
        </p:blipFill>
        <p:spPr>
          <a:xfrm>
            <a:off x="457200" y="2472134"/>
            <a:ext cx="7239000" cy="3121819"/>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20200626-WA0029.jpg"/>
          <p:cNvPicPr>
            <a:picLocks noGrp="1" noChangeAspect="1"/>
          </p:cNvPicPr>
          <p:nvPr>
            <p:ph idx="1"/>
          </p:nvPr>
        </p:nvPicPr>
        <p:blipFill>
          <a:blip r:embed="rId2"/>
          <a:stretch>
            <a:fillRect/>
          </a:stretch>
        </p:blipFill>
        <p:spPr>
          <a:xfrm>
            <a:off x="2174016" y="1609725"/>
            <a:ext cx="3805368" cy="4846638"/>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pPr algn="ctr"/>
            <a:r>
              <a:rPr lang="en-US" sz="2400" dirty="0" smtClean="0">
                <a:solidFill>
                  <a:schemeClr val="tx1"/>
                </a:solidFill>
              </a:rPr>
              <a:t>Parabolic curve method example</a:t>
            </a:r>
            <a:endParaRPr lang="en-US" sz="2400" dirty="0">
              <a:solidFill>
                <a:schemeClr val="tx1"/>
              </a:solidFill>
            </a:endParaRPr>
          </a:p>
        </p:txBody>
      </p:sp>
      <p:pic>
        <p:nvPicPr>
          <p:cNvPr id="4" name="Content Placeholder 3" descr="IMG-20200626-WA0030.jpg"/>
          <p:cNvPicPr>
            <a:picLocks noGrp="1" noChangeAspect="1"/>
          </p:cNvPicPr>
          <p:nvPr>
            <p:ph idx="1"/>
          </p:nvPr>
        </p:nvPicPr>
        <p:blipFill>
          <a:blip r:embed="rId2"/>
          <a:stretch>
            <a:fillRect/>
          </a:stretch>
        </p:blipFill>
        <p:spPr>
          <a:xfrm>
            <a:off x="457200" y="2362200"/>
            <a:ext cx="7239000" cy="3047999"/>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20200626-WA0031.jpg"/>
          <p:cNvPicPr>
            <a:picLocks noGrp="1" noChangeAspect="1"/>
          </p:cNvPicPr>
          <p:nvPr>
            <p:ph idx="1"/>
          </p:nvPr>
        </p:nvPicPr>
        <p:blipFill>
          <a:blip r:embed="rId2"/>
          <a:stretch>
            <a:fillRect/>
          </a:stretch>
        </p:blipFill>
        <p:spPr>
          <a:xfrm>
            <a:off x="1676401" y="1609725"/>
            <a:ext cx="4064438" cy="4846638"/>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EXTRAPOLATION</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            Extrapolation is an estimation of a value based on extending a known sequence of values or facts beyond the area that is certainly known. In a general sense, to extrapolate is to infer something that is not explicitly stated from existing information.</a:t>
            </a:r>
            <a:endParaRPr 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Finding an Initial Basic Feasible Solutions</a:t>
            </a:r>
            <a:endParaRPr lang="en-US"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There are three methods as given below</a:t>
            </a:r>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Northwest corner method</a:t>
            </a:r>
          </a:p>
          <a:p>
            <a:pPr lvl="0"/>
            <a:r>
              <a:rPr lang="en-US" dirty="0" smtClean="0">
                <a:latin typeface="Times New Roman" pitchFamily="18" charset="0"/>
                <a:cs typeface="Times New Roman" pitchFamily="18" charset="0"/>
              </a:rPr>
              <a:t>Least cost method</a:t>
            </a:r>
          </a:p>
          <a:p>
            <a:pPr lvl="0"/>
            <a:r>
              <a:rPr lang="en-US" dirty="0" smtClean="0">
                <a:latin typeface="Times New Roman" pitchFamily="18" charset="0"/>
                <a:cs typeface="Times New Roman" pitchFamily="18" charset="0"/>
              </a:rPr>
              <a:t>Vogel’s approximation method (or Penalty method)</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latin typeface="Times New Roman" pitchFamily="18" charset="0"/>
                <a:cs typeface="Times New Roman" pitchFamily="18" charset="0"/>
              </a:rPr>
              <a:t>Northwest corner method</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Steps for North-West Corner Method</a:t>
            </a:r>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Allocate the maximum amount allowable by the supply and demand constraints to the variable </a:t>
            </a:r>
          </a:p>
          <a:p>
            <a:pPr lvl="0"/>
            <a:r>
              <a:rPr lang="en-US" dirty="0" smtClean="0">
                <a:latin typeface="Times New Roman" pitchFamily="18" charset="0"/>
                <a:cs typeface="Times New Roman" pitchFamily="18" charset="0"/>
              </a:rPr>
              <a:t>If a column (or row) is satisfied, cross it out. The remaining decision variables in that column (or row) are non-basic and are set equal to zero. If a row and column are satisfied simultaneously, cross only one out (it does not matter which).</a:t>
            </a:r>
          </a:p>
          <a:p>
            <a:pPr lvl="0"/>
            <a:r>
              <a:rPr lang="en-US" dirty="0" smtClean="0">
                <a:latin typeface="Times New Roman" pitchFamily="18" charset="0"/>
                <a:cs typeface="Times New Roman" pitchFamily="18" charset="0"/>
              </a:rPr>
              <a:t>Adjust supply and demand for the non-crossed out rows and columns.</a:t>
            </a:r>
          </a:p>
          <a:p>
            <a:pPr lvl="0"/>
            <a:r>
              <a:rPr lang="en-US" dirty="0" smtClean="0">
                <a:latin typeface="Times New Roman" pitchFamily="18" charset="0"/>
                <a:cs typeface="Times New Roman" pitchFamily="18" charset="0"/>
              </a:rPr>
              <a:t>Allocate the maximum feasible amount to the first available non-crossed out element in the next column (or row).</a:t>
            </a:r>
          </a:p>
          <a:p>
            <a:pPr lvl="0"/>
            <a:r>
              <a:rPr lang="en-US" dirty="0" smtClean="0">
                <a:latin typeface="Times New Roman" pitchFamily="18" charset="0"/>
                <a:cs typeface="Times New Roman" pitchFamily="18" charset="0"/>
              </a:rPr>
              <a:t>When exactly one row or column is left, all the remaining variables are basic and are assigned the only feasible allocation.</a:t>
            </a:r>
          </a:p>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solidFill>
                  <a:schemeClr val="tx1"/>
                </a:solidFill>
              </a:rPr>
              <a:t>North west corner method example</a:t>
            </a:r>
            <a:endParaRPr lang="en-US" sz="2400" dirty="0">
              <a:solidFill>
                <a:schemeClr val="tx1"/>
              </a:solidFill>
            </a:endParaRPr>
          </a:p>
        </p:txBody>
      </p:sp>
      <p:pic>
        <p:nvPicPr>
          <p:cNvPr id="4" name="Content Placeholder 3" descr="IMG-20200626-WA0009.jpg"/>
          <p:cNvPicPr>
            <a:picLocks noGrp="1" noChangeAspect="1"/>
          </p:cNvPicPr>
          <p:nvPr>
            <p:ph idx="1"/>
          </p:nvPr>
        </p:nvPicPr>
        <p:blipFill>
          <a:blip r:embed="rId2"/>
          <a:stretch>
            <a:fillRect/>
          </a:stretch>
        </p:blipFill>
        <p:spPr>
          <a:xfrm>
            <a:off x="457200" y="1828800"/>
            <a:ext cx="7239000" cy="40386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20200626-WA0010.jpg"/>
          <p:cNvPicPr>
            <a:picLocks noGrp="1" noChangeAspect="1"/>
          </p:cNvPicPr>
          <p:nvPr>
            <p:ph idx="1"/>
          </p:nvPr>
        </p:nvPicPr>
        <p:blipFill>
          <a:blip r:embed="rId2"/>
          <a:stretch>
            <a:fillRect/>
          </a:stretch>
        </p:blipFill>
        <p:spPr>
          <a:xfrm>
            <a:off x="1447800" y="1020762"/>
            <a:ext cx="4760663" cy="484663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latin typeface="Times New Roman" pitchFamily="18" charset="0"/>
                <a:cs typeface="Times New Roman" pitchFamily="18" charset="0"/>
              </a:rPr>
              <a:t>Least Cost Method</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Steps for Least Cost Method</a:t>
            </a:r>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Assign as much as possible to the cell with the smallest unit cost in the entire tableau. If there is a tie then choose arbitrarily.</a:t>
            </a:r>
          </a:p>
          <a:p>
            <a:pPr lvl="0"/>
            <a:r>
              <a:rPr lang="en-US" dirty="0" smtClean="0">
                <a:latin typeface="Times New Roman" pitchFamily="18" charset="0"/>
                <a:cs typeface="Times New Roman" pitchFamily="18" charset="0"/>
              </a:rPr>
              <a:t>Cross out the row or column which has satisfied supply or demand. If a row and column are both satisfied then cross out only one of them.</a:t>
            </a:r>
          </a:p>
          <a:p>
            <a:pPr lvl="0"/>
            <a:r>
              <a:rPr lang="en-US" dirty="0" smtClean="0">
                <a:latin typeface="Times New Roman" pitchFamily="18" charset="0"/>
                <a:cs typeface="Times New Roman" pitchFamily="18" charset="0"/>
              </a:rPr>
              <a:t>Adjust the supply and demand for those rows and columns which are not crossed out.</a:t>
            </a:r>
          </a:p>
          <a:p>
            <a:pPr lvl="0"/>
            <a:r>
              <a:rPr lang="en-US" dirty="0" smtClean="0">
                <a:latin typeface="Times New Roman" pitchFamily="18" charset="0"/>
                <a:cs typeface="Times New Roman" pitchFamily="18" charset="0"/>
              </a:rPr>
              <a:t>When exactly one row or column is left, all the remaining variables are basic and are assigned the only feasible allocation.</a:t>
            </a:r>
          </a:p>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pPr algn="ctr"/>
            <a:r>
              <a:rPr lang="en-US" sz="2400" dirty="0" smtClean="0">
                <a:solidFill>
                  <a:schemeClr val="tx1"/>
                </a:solidFill>
              </a:rPr>
              <a:t>Least cost   method example</a:t>
            </a:r>
            <a:endParaRPr lang="en-US" sz="2400" dirty="0">
              <a:solidFill>
                <a:schemeClr val="tx1"/>
              </a:solidFill>
            </a:endParaRPr>
          </a:p>
        </p:txBody>
      </p:sp>
      <p:pic>
        <p:nvPicPr>
          <p:cNvPr id="4" name="Content Placeholder 3" descr="IMG-20200626-WA0038.jpg"/>
          <p:cNvPicPr>
            <a:picLocks noGrp="1" noChangeAspect="1"/>
          </p:cNvPicPr>
          <p:nvPr>
            <p:ph idx="1"/>
          </p:nvPr>
        </p:nvPicPr>
        <p:blipFill>
          <a:blip r:embed="rId2"/>
          <a:stretch>
            <a:fillRect/>
          </a:stretch>
        </p:blipFill>
        <p:spPr>
          <a:xfrm>
            <a:off x="457200" y="1742579"/>
            <a:ext cx="7239000" cy="458093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123</TotalTime>
  <Words>1089</Words>
  <Application>Microsoft Office PowerPoint</Application>
  <PresentationFormat>On-screen Show (4:3)</PresentationFormat>
  <Paragraphs>112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Opulent</vt:lpstr>
      <vt:lpstr>E- content material</vt:lpstr>
      <vt:lpstr>Unit 4 &amp; unit 5</vt:lpstr>
      <vt:lpstr>Slide 3</vt:lpstr>
      <vt:lpstr>Slide 4</vt:lpstr>
      <vt:lpstr>Slide 5</vt:lpstr>
      <vt:lpstr>North west corner method example</vt:lpstr>
      <vt:lpstr>Slide 7</vt:lpstr>
      <vt:lpstr>Slide 8</vt:lpstr>
      <vt:lpstr>Least cost   method example</vt:lpstr>
      <vt:lpstr>Slide 10</vt:lpstr>
      <vt:lpstr>Slide 11</vt:lpstr>
      <vt:lpstr>Vogel’s  approximation  method  example</vt:lpstr>
      <vt:lpstr>Slide 13</vt:lpstr>
      <vt:lpstr>Slide 14</vt:lpstr>
      <vt:lpstr>Slide 15</vt:lpstr>
      <vt:lpstr>Slide 16</vt:lpstr>
      <vt:lpstr>Slide 17</vt:lpstr>
      <vt:lpstr>Slide 18</vt:lpstr>
      <vt:lpstr>Slide 19</vt:lpstr>
      <vt:lpstr>Slide 20</vt:lpstr>
      <vt:lpstr>Hungarian or minimisation method example</vt:lpstr>
      <vt:lpstr>Slide 22</vt:lpstr>
      <vt:lpstr>Slide 23</vt:lpstr>
      <vt:lpstr>Maximisation method</vt:lpstr>
      <vt:lpstr>Slide 25</vt:lpstr>
      <vt:lpstr>Slide 26</vt:lpstr>
      <vt:lpstr>Simplex method example</vt:lpstr>
      <vt:lpstr>Slide 28</vt:lpstr>
      <vt:lpstr>Slide 29</vt:lpstr>
      <vt:lpstr>Graphic method example</vt:lpstr>
      <vt:lpstr>Slide 31</vt:lpstr>
      <vt:lpstr>Slide 32</vt:lpstr>
      <vt:lpstr>Binomial expansion method example</vt:lpstr>
      <vt:lpstr>Slide 34</vt:lpstr>
      <vt:lpstr>Slide 35</vt:lpstr>
      <vt:lpstr>Parabolic curve method example</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Thamari</dc:creator>
  <cp:lastModifiedBy>BHUVANAND</cp:lastModifiedBy>
  <cp:revision>62</cp:revision>
  <dcterms:created xsi:type="dcterms:W3CDTF">2020-06-25T15:27:04Z</dcterms:created>
  <dcterms:modified xsi:type="dcterms:W3CDTF">2020-06-27T08:11:51Z</dcterms:modified>
</cp:coreProperties>
</file>