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6"/>
  </p:notesMasterIdLst>
  <p:sldIdLst>
    <p:sldId id="280"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5" r:id="rId18"/>
    <p:sldId id="273" r:id="rId19"/>
    <p:sldId id="274" r:id="rId20"/>
    <p:sldId id="276" r:id="rId21"/>
    <p:sldId id="277" r:id="rId22"/>
    <p:sldId id="278" r:id="rId23"/>
    <p:sldId id="279" r:id="rId24"/>
    <p:sldId id="2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B20E7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5" d="100"/>
          <a:sy n="75" d="100"/>
        </p:scale>
        <p:origin x="-1236" y="12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9F78FA-DAE2-4D23-B4E3-FD6622DE27A3}" type="datetimeFigureOut">
              <a:rPr lang="en-US" smtClean="0"/>
              <a:pPr/>
              <a:t>04-Feb-13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B4EF21-C07E-4877-A837-D1142F417E6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7E3BCED-9695-45E9-A3FE-2732AA527CE3}" type="datetime1">
              <a:rPr lang="en-US" smtClean="0"/>
              <a:pPr/>
              <a:t>04-Feb-13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AB02B52-8DF7-42EC-B000-014B0DC0DD2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34B0A92-A0BD-4451-AB6B-6E7CAFFFB357}" type="datetime1">
              <a:rPr lang="en-US" smtClean="0"/>
              <a:pPr/>
              <a:t>04-Feb-13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B02B52-8DF7-42EC-B000-014B0DC0DD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38D6022-BB81-4BB6-803B-F99355D1404D}" type="datetime1">
              <a:rPr lang="en-US" smtClean="0"/>
              <a:pPr/>
              <a:t>04-Feb-13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B02B52-8DF7-42EC-B000-014B0DC0DD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CEDE8A-387A-4B88-B3FD-8FB7B9BED3FA}" type="datetime1">
              <a:rPr lang="en-US" smtClean="0"/>
              <a:pPr/>
              <a:t>04-Feb-13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B02B52-8DF7-42EC-B000-014B0DC0DD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3C2EFCE-B062-45D9-8457-285BED62841F}" type="datetime1">
              <a:rPr lang="en-US" smtClean="0"/>
              <a:pPr/>
              <a:t>04-Feb-13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B02B52-8DF7-42EC-B000-014B0DC0DD2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AFC6249-271E-443D-9B79-06AA772047EA}" type="datetime1">
              <a:rPr lang="en-US" smtClean="0"/>
              <a:pPr/>
              <a:t>04-Feb-13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B02B52-8DF7-42EC-B000-014B0DC0DD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C26BDE7-50C5-462F-B8A3-6310F9371FDC}" type="datetime1">
              <a:rPr lang="en-US" smtClean="0"/>
              <a:pPr/>
              <a:t>04-Feb-13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B02B52-8DF7-42EC-B000-014B0DC0DD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D940497-3CD7-4242-83D7-F2F49FFD2124}" type="datetime1">
              <a:rPr lang="en-US" smtClean="0"/>
              <a:pPr/>
              <a:t>04-Feb-13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B02B52-8DF7-42EC-B000-014B0DC0DD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F2920B-FAB1-4570-BE03-8EDF7B5F51C2}" type="datetime1">
              <a:rPr lang="en-US" smtClean="0"/>
              <a:pPr/>
              <a:t>04-Feb-13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B02B52-8DF7-42EC-B000-014B0DC0DD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7E41D30-4835-4AAC-8B22-BAB051CE7636}" type="datetime1">
              <a:rPr lang="en-US" smtClean="0"/>
              <a:pPr/>
              <a:t>04-Feb-13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B02B52-8DF7-42EC-B000-014B0DC0DD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8111B59-B13C-40A4-AED0-41D28577A190}" type="datetime1">
              <a:rPr lang="en-US" smtClean="0"/>
              <a:pPr/>
              <a:t>04-Feb-13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AB02B52-8DF7-42EC-B000-014B0DC0DD2D}"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B6C13D4-1105-4246-B359-FF602FC896DE}" type="datetime1">
              <a:rPr lang="en-US" smtClean="0"/>
              <a:pPr/>
              <a:t>04-Feb-13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AB02B52-8DF7-42EC-B000-014B0DC0DD2D}"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04800" y="0"/>
            <a:ext cx="8458200" cy="59246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Sengamala</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Thayaar</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Educational Trust Women’s College</a:t>
            </a:r>
          </a:p>
          <a:p>
            <a:pPr marL="0" marR="0" lvl="0" indent="0" algn="ctr" defTabSz="914400" rtl="0" eaLnBrk="1" fontAlgn="base" latinLnBrk="0" hangingPunct="1">
              <a:lnSpc>
                <a:spcPct val="100000"/>
              </a:lnSpc>
              <a:spcBef>
                <a:spcPct val="0"/>
              </a:spcBef>
              <a:spcAft>
                <a:spcPct val="0"/>
              </a:spcAft>
              <a:buClrTx/>
              <a:buSzTx/>
              <a:buFontTx/>
              <a:buNone/>
              <a:tabLst/>
            </a:pPr>
            <a:r>
              <a:rPr lang="en-US" b="1" dirty="0" smtClean="0">
                <a:latin typeface="Arial" pitchFamily="34" charset="0"/>
                <a:cs typeface="Arial" pitchFamily="34" charset="0"/>
              </a:rPr>
              <a:t>(Affiliated to </a:t>
            </a:r>
            <a:r>
              <a:rPr lang="en-US" b="1" dirty="0" err="1" smtClean="0">
                <a:latin typeface="Arial" pitchFamily="34" charset="0"/>
                <a:cs typeface="Arial" pitchFamily="34" charset="0"/>
              </a:rPr>
              <a:t>Bharathidasan</a:t>
            </a:r>
            <a:r>
              <a:rPr lang="en-US" b="1" dirty="0" smtClean="0">
                <a:latin typeface="Arial" pitchFamily="34" charset="0"/>
                <a:cs typeface="Arial" pitchFamily="34" charset="0"/>
              </a:rPr>
              <a:t> University)</a:t>
            </a:r>
          </a:p>
          <a:p>
            <a:pPr lvl="0" algn="ctr" fontAlgn="base">
              <a:spcBef>
                <a:spcPct val="0"/>
              </a:spcBef>
              <a:spcAft>
                <a:spcPct val="0"/>
              </a:spcAft>
            </a:pPr>
            <a:r>
              <a:rPr lang="en-US" b="1" dirty="0" smtClean="0">
                <a:latin typeface="Arial" pitchFamily="34" charset="0"/>
                <a:ea typeface="Times New Roman" pitchFamily="18" charset="0"/>
                <a:cs typeface="Arial" pitchFamily="34" charset="0"/>
              </a:rPr>
              <a:t>Accredited with ‘A’ grade {3.45/4.00} By NAAC)</a:t>
            </a:r>
          </a:p>
          <a:p>
            <a:pPr lvl="0" algn="ctr" fontAlgn="base">
              <a:spcBef>
                <a:spcPct val="0"/>
              </a:spcBef>
              <a:spcAft>
                <a:spcPct val="0"/>
              </a:spcAft>
            </a:pPr>
            <a:r>
              <a:rPr lang="en-US" b="1" dirty="0" smtClean="0">
                <a:latin typeface="Arial" pitchFamily="34" charset="0"/>
                <a:cs typeface="Arial" pitchFamily="34" charset="0"/>
              </a:rPr>
              <a:t>(An ISO 9001:2015 Certified Institution)</a:t>
            </a:r>
          </a:p>
          <a:p>
            <a:pPr algn="ctr" fontAlgn="base">
              <a:spcBef>
                <a:spcPct val="0"/>
              </a:spcBef>
              <a:spcAft>
                <a:spcPct val="0"/>
              </a:spcAft>
            </a:pPr>
            <a:r>
              <a:rPr lang="en-US" b="1" dirty="0" err="1" smtClean="0">
                <a:latin typeface="Arial" pitchFamily="34" charset="0"/>
                <a:ea typeface="Times New Roman" pitchFamily="18" charset="0"/>
                <a:cs typeface="Arial" pitchFamily="34" charset="0"/>
              </a:rPr>
              <a:t>Sundarakkottai</a:t>
            </a:r>
            <a:r>
              <a:rPr lang="en-US" b="1" dirty="0" smtClean="0">
                <a:latin typeface="Arial" pitchFamily="34" charset="0"/>
                <a:ea typeface="Times New Roman" pitchFamily="18" charset="0"/>
                <a:cs typeface="Arial" pitchFamily="34" charset="0"/>
              </a:rPr>
              <a:t>, </a:t>
            </a:r>
            <a:r>
              <a:rPr lang="en-US" b="1" dirty="0" err="1" smtClean="0">
                <a:latin typeface="Arial" pitchFamily="34" charset="0"/>
                <a:ea typeface="Times New Roman" pitchFamily="18" charset="0"/>
                <a:cs typeface="Arial" pitchFamily="34" charset="0"/>
              </a:rPr>
              <a:t>Mannargudi</a:t>
            </a:r>
            <a:r>
              <a:rPr lang="en-US" b="1" dirty="0" smtClean="0">
                <a:latin typeface="Arial" pitchFamily="34" charset="0"/>
                <a:ea typeface="Times New Roman" pitchFamily="18" charset="0"/>
                <a:cs typeface="Arial" pitchFamily="34" charset="0"/>
              </a:rPr>
              <a:t> - 614016.</a:t>
            </a:r>
          </a:p>
          <a:p>
            <a:pPr algn="ctr" fontAlgn="base">
              <a:spcBef>
                <a:spcPct val="0"/>
              </a:spcBef>
              <a:spcAft>
                <a:spcPct val="0"/>
              </a:spcAft>
            </a:pPr>
            <a:r>
              <a:rPr lang="en-US" b="1" dirty="0" err="1" smtClean="0">
                <a:latin typeface="Arial" pitchFamily="34" charset="0"/>
                <a:cs typeface="Arial" pitchFamily="34" charset="0"/>
              </a:rPr>
              <a:t>Thiruvarur</a:t>
            </a:r>
            <a:r>
              <a:rPr lang="en-US" b="1" dirty="0" smtClean="0">
                <a:latin typeface="Arial" pitchFamily="34" charset="0"/>
                <a:cs typeface="Arial" pitchFamily="34" charset="0"/>
              </a:rPr>
              <a:t>(</a:t>
            </a:r>
            <a:r>
              <a:rPr lang="en-US" b="1" dirty="0" err="1" smtClean="0">
                <a:latin typeface="Arial" pitchFamily="34" charset="0"/>
                <a:cs typeface="Arial" pitchFamily="34" charset="0"/>
              </a:rPr>
              <a:t>Dt</a:t>
            </a:r>
            <a:r>
              <a:rPr lang="en-US" b="1" dirty="0" smtClean="0">
                <a:latin typeface="Arial" pitchFamily="34" charset="0"/>
                <a:cs typeface="Arial" pitchFamily="34" charset="0"/>
              </a:rPr>
              <a:t>),</a:t>
            </a:r>
            <a:r>
              <a:rPr lang="en-US" b="1" dirty="0" err="1" smtClean="0">
                <a:latin typeface="Arial" pitchFamily="34" charset="0"/>
                <a:cs typeface="Arial" pitchFamily="34" charset="0"/>
              </a:rPr>
              <a:t>Tamilnadu,India</a:t>
            </a:r>
            <a:r>
              <a:rPr lang="en-US" b="1" dirty="0" smtClean="0">
                <a:latin typeface="Arial" pitchFamily="34" charset="0"/>
                <a:cs typeface="Arial" pitchFamily="34" charset="0"/>
              </a:rPr>
              <a:t>.</a:t>
            </a:r>
          </a:p>
          <a:p>
            <a:pPr algn="ctr" fontAlgn="base">
              <a:spcBef>
                <a:spcPct val="0"/>
              </a:spcBef>
              <a:spcAft>
                <a:spcPct val="0"/>
              </a:spcAft>
            </a:pPr>
            <a:endParaRPr lang="en-US" sz="1600" b="1" dirty="0" smtClean="0">
              <a:latin typeface="Arial" pitchFamily="34" charset="0"/>
              <a:cs typeface="Arial" pitchFamily="34" charset="0"/>
            </a:endParaRPr>
          </a:p>
          <a:p>
            <a:pPr algn="ctr" fontAlgn="base">
              <a:spcBef>
                <a:spcPct val="0"/>
              </a:spcBef>
              <a:spcAft>
                <a:spcPct val="0"/>
              </a:spcAft>
            </a:pPr>
            <a:endParaRPr lang="en-US" sz="1600" b="1" dirty="0" smtClean="0">
              <a:latin typeface="Arial" pitchFamily="34" charset="0"/>
              <a:cs typeface="Arial" pitchFamily="34" charset="0"/>
            </a:endParaRPr>
          </a:p>
          <a:p>
            <a:pPr algn="ctr" fontAlgn="base">
              <a:spcBef>
                <a:spcPct val="0"/>
              </a:spcBef>
              <a:spcAft>
                <a:spcPct val="0"/>
              </a:spcAft>
            </a:pPr>
            <a:r>
              <a:rPr lang="en-US" sz="2800" b="1" dirty="0" smtClean="0">
                <a:solidFill>
                  <a:srgbClr val="C00000"/>
                </a:solidFill>
                <a:latin typeface="Algerian" pitchFamily="82" charset="0"/>
                <a:cs typeface="Arial" pitchFamily="34" charset="0"/>
              </a:rPr>
              <a:t>I M.SC., PHYSICS</a:t>
            </a:r>
          </a:p>
          <a:p>
            <a:pPr algn="ctr" fontAlgn="base">
              <a:spcBef>
                <a:spcPct val="0"/>
              </a:spcBef>
              <a:spcAft>
                <a:spcPct val="0"/>
              </a:spcAft>
            </a:pPr>
            <a:r>
              <a:rPr lang="en-US" sz="2800" b="1" dirty="0" smtClean="0">
                <a:solidFill>
                  <a:srgbClr val="C00000"/>
                </a:solidFill>
                <a:latin typeface="Algerian" pitchFamily="82" charset="0"/>
                <a:cs typeface="Arial" pitchFamily="34" charset="0"/>
              </a:rPr>
              <a:t>SEMESTER II</a:t>
            </a:r>
          </a:p>
          <a:p>
            <a:pPr algn="ctr" fontAlgn="base">
              <a:spcBef>
                <a:spcPct val="0"/>
              </a:spcBef>
              <a:spcAft>
                <a:spcPct val="0"/>
              </a:spcAft>
            </a:pPr>
            <a:r>
              <a:rPr lang="en-US" sz="2800" b="1" dirty="0" smtClean="0">
                <a:solidFill>
                  <a:srgbClr val="C00000"/>
                </a:solidFill>
                <a:latin typeface="Algerian" pitchFamily="82" charset="0"/>
                <a:cs typeface="Arial" pitchFamily="34" charset="0"/>
              </a:rPr>
              <a:t>ELECTROMAGNETIC THEORY</a:t>
            </a:r>
          </a:p>
          <a:p>
            <a:pPr algn="ctr" fontAlgn="base">
              <a:spcBef>
                <a:spcPct val="0"/>
              </a:spcBef>
              <a:spcAft>
                <a:spcPct val="0"/>
              </a:spcAft>
            </a:pPr>
            <a:endParaRPr lang="en-US" sz="1600" b="1" dirty="0" smtClean="0">
              <a:latin typeface="Arial" pitchFamily="34" charset="0"/>
              <a:cs typeface="Arial" pitchFamily="34" charset="0"/>
            </a:endParaRPr>
          </a:p>
          <a:p>
            <a:pPr algn="ctr" fontAlgn="base">
              <a:spcBef>
                <a:spcPct val="0"/>
              </a:spcBef>
              <a:spcAft>
                <a:spcPct val="0"/>
              </a:spcAft>
            </a:pPr>
            <a:endParaRPr lang="en-US" sz="1600" b="1" dirty="0" smtClean="0">
              <a:latin typeface="Arial" pitchFamily="34" charset="0"/>
              <a:cs typeface="Arial" pitchFamily="34" charset="0"/>
            </a:endParaRPr>
          </a:p>
          <a:p>
            <a:pPr algn="ctr" fontAlgn="base">
              <a:spcBef>
                <a:spcPct val="0"/>
              </a:spcBef>
              <a:spcAft>
                <a:spcPct val="0"/>
              </a:spcAft>
            </a:pPr>
            <a:endParaRPr lang="en-US" sz="1600" b="1" dirty="0" smtClean="0">
              <a:latin typeface="Arial" pitchFamily="34" charset="0"/>
              <a:cs typeface="Arial" pitchFamily="34" charset="0"/>
            </a:endParaRPr>
          </a:p>
          <a:p>
            <a:pPr algn="ctr" fontAlgn="base">
              <a:spcBef>
                <a:spcPct val="0"/>
              </a:spcBef>
              <a:spcAft>
                <a:spcPct val="0"/>
              </a:spcAft>
            </a:pPr>
            <a:r>
              <a:rPr lang="en-US" sz="2400" b="1" dirty="0" err="1" smtClean="0">
                <a:latin typeface="Iskoola Pota" pitchFamily="34" charset="0"/>
                <a:cs typeface="Iskoola Pota" pitchFamily="34" charset="0"/>
              </a:rPr>
              <a:t>Mrs.B.REVATHI</a:t>
            </a:r>
            <a:r>
              <a:rPr lang="en-US" sz="2400" b="1" dirty="0" smtClean="0">
                <a:latin typeface="Iskoola Pota" pitchFamily="34" charset="0"/>
                <a:cs typeface="Iskoola Pota" pitchFamily="34" charset="0"/>
              </a:rPr>
              <a:t>,</a:t>
            </a:r>
          </a:p>
          <a:p>
            <a:pPr algn="ctr" fontAlgn="base">
              <a:spcBef>
                <a:spcPct val="0"/>
              </a:spcBef>
              <a:spcAft>
                <a:spcPct val="0"/>
              </a:spcAft>
            </a:pPr>
            <a:r>
              <a:rPr lang="en-US" sz="2400" b="1" dirty="0" smtClean="0">
                <a:latin typeface="Iskoola Pota" pitchFamily="34" charset="0"/>
                <a:cs typeface="Iskoola Pota" pitchFamily="34" charset="0"/>
              </a:rPr>
              <a:t>Assistant Professor,</a:t>
            </a:r>
          </a:p>
          <a:p>
            <a:pPr algn="ctr" fontAlgn="base">
              <a:spcBef>
                <a:spcPct val="0"/>
              </a:spcBef>
              <a:spcAft>
                <a:spcPct val="0"/>
              </a:spcAft>
            </a:pPr>
            <a:r>
              <a:rPr lang="en-US" sz="2400" b="1" dirty="0" smtClean="0">
                <a:latin typeface="Iskoola Pota" pitchFamily="34" charset="0"/>
                <a:cs typeface="Iskoola Pota" pitchFamily="34" charset="0"/>
              </a:rPr>
              <a:t>PG Department of Physics</a:t>
            </a:r>
          </a:p>
          <a:p>
            <a:pPr marL="0" marR="0" lvl="0" indent="0" algn="ctr" defTabSz="914400" rtl="0" eaLnBrk="1" fontAlgn="base" latinLnBrk="0" hangingPunct="1">
              <a:lnSpc>
                <a:spcPct val="100000"/>
              </a:lnSpc>
              <a:spcBef>
                <a:spcPct val="0"/>
              </a:spcBef>
              <a:spcAft>
                <a:spcPct val="0"/>
              </a:spcAft>
              <a:buClrTx/>
              <a:buSzTx/>
              <a:buFontTx/>
              <a:buNone/>
              <a:tabLst/>
            </a:pPr>
            <a:endParaRPr lang="en-US" sz="1500" b="1" dirty="0" smtClean="0">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9" name="image1.png"/>
          <p:cNvPicPr>
            <a:picLocks noChangeAspect="1" noChangeArrowheads="1"/>
          </p:cNvPicPr>
          <p:nvPr/>
        </p:nvPicPr>
        <p:blipFill>
          <a:blip r:embed="rId2"/>
          <a:srcRect/>
          <a:stretch>
            <a:fillRect/>
          </a:stretch>
        </p:blipFill>
        <p:spPr bwMode="auto">
          <a:xfrm>
            <a:off x="152400" y="304800"/>
            <a:ext cx="1447800" cy="1219200"/>
          </a:xfrm>
          <a:prstGeom prst="rect">
            <a:avLst/>
          </a:prstGeom>
          <a:noFill/>
        </p:spPr>
      </p:pic>
      <p:sp>
        <p:nvSpPr>
          <p:cNvPr id="2051" name="Rectangle 3"/>
          <p:cNvSpPr>
            <a:spLocks noChangeArrowheads="1"/>
          </p:cNvSpPr>
          <p:nvPr/>
        </p:nvSpPr>
        <p:spPr bwMode="auto">
          <a:xfrm>
            <a:off x="1219200" y="1905000"/>
            <a:ext cx="3467424" cy="14157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en-US" sz="12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normAutofit fontScale="90000"/>
          </a:bodyPr>
          <a:lstStyle/>
          <a:p>
            <a:r>
              <a:rPr lang="en-US" dirty="0" smtClean="0">
                <a:solidFill>
                  <a:srgbClr val="C00000"/>
                </a:solidFill>
              </a:rPr>
              <a:t>Reflection and refraction of E.M.W</a:t>
            </a:r>
            <a:endParaRPr lang="en-US" dirty="0">
              <a:solidFill>
                <a:srgbClr val="C00000"/>
              </a:solidFill>
            </a:endParaRPr>
          </a:p>
        </p:txBody>
      </p:sp>
      <p:sp>
        <p:nvSpPr>
          <p:cNvPr id="3" name="Content Placeholder 2"/>
          <p:cNvSpPr>
            <a:spLocks noGrp="1"/>
          </p:cNvSpPr>
          <p:nvPr>
            <p:ph idx="1"/>
          </p:nvPr>
        </p:nvSpPr>
        <p:spPr>
          <a:xfrm>
            <a:off x="457200" y="1524000"/>
            <a:ext cx="8229600" cy="4876800"/>
          </a:xfrm>
        </p:spPr>
        <p:txBody>
          <a:bodyPr>
            <a:normAutofit/>
          </a:bodyPr>
          <a:lstStyle/>
          <a:p>
            <a:pPr algn="just"/>
            <a:r>
              <a:rPr lang="en-US" dirty="0" smtClean="0"/>
              <a:t>When an electromagnetic wave hits a boundary between different materials, some of the wave’s energy is reflected back while the rest continues on through the second material, although the direction of the continuing wave may be somewhat different from the original wave’s; this bending of the wave’s direction is called the refraction.</a:t>
            </a:r>
          </a:p>
          <a:p>
            <a:pPr algn="just"/>
            <a:endParaRPr 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fontScale="90000"/>
          </a:bodyPr>
          <a:lstStyle/>
          <a:p>
            <a:r>
              <a:rPr lang="en-US" dirty="0" smtClean="0">
                <a:solidFill>
                  <a:srgbClr val="C00000"/>
                </a:solidFill>
              </a:rPr>
              <a:t>Reflection and refraction of E.M.W</a:t>
            </a:r>
            <a:endParaRPr lang="en-US" dirty="0">
              <a:solidFill>
                <a:srgbClr val="C00000"/>
              </a:solidFill>
            </a:endParaRPr>
          </a:p>
        </p:txBody>
      </p:sp>
      <p:sp>
        <p:nvSpPr>
          <p:cNvPr id="4" name="Rectangle 3"/>
          <p:cNvSpPr/>
          <p:nvPr/>
        </p:nvSpPr>
        <p:spPr>
          <a:xfrm>
            <a:off x="381000" y="1600200"/>
            <a:ext cx="7620000" cy="1938992"/>
          </a:xfrm>
          <a:prstGeom prst="rect">
            <a:avLst/>
          </a:prstGeom>
        </p:spPr>
        <p:txBody>
          <a:bodyPr wrap="square">
            <a:spAutoFit/>
          </a:bodyPr>
          <a:lstStyle/>
          <a:p>
            <a:pPr>
              <a:buFont typeface="Arial" pitchFamily="34" charset="0"/>
              <a:buChar char="•"/>
            </a:pPr>
            <a:r>
              <a:rPr lang="en-US" sz="2400" dirty="0" smtClean="0"/>
              <a:t>The kinematic relations between the directions of the incident, the refracted, and the reflected waves.</a:t>
            </a:r>
          </a:p>
          <a:p>
            <a:endParaRPr lang="en-US" sz="2400" dirty="0" smtClean="0"/>
          </a:p>
          <a:p>
            <a:r>
              <a:rPr lang="en-US" sz="2400" dirty="0" smtClean="0"/>
              <a:t>• The dynamical relations between the intensities, the phases, and the polarizations of all the waves</a:t>
            </a:r>
            <a:endParaRPr lang="en-US" sz="2400" dirty="0"/>
          </a:p>
        </p:txBody>
      </p:sp>
      <p:pic>
        <p:nvPicPr>
          <p:cNvPr id="1026" name="Picture 2"/>
          <p:cNvPicPr>
            <a:picLocks noGrp="1" noChangeAspect="1" noChangeArrowheads="1"/>
          </p:cNvPicPr>
          <p:nvPr>
            <p:ph idx="1"/>
          </p:nvPr>
        </p:nvPicPr>
        <p:blipFill>
          <a:blip r:embed="rId2">
            <a:duotone>
              <a:schemeClr val="accent2">
                <a:shade val="45000"/>
                <a:satMod val="135000"/>
              </a:schemeClr>
              <a:prstClr val="white"/>
            </a:duotone>
          </a:blip>
          <a:srcRect l="13925" t="8190" r="3855" b="7167"/>
          <a:stretch>
            <a:fillRect/>
          </a:stretch>
        </p:blipFill>
        <p:spPr bwMode="auto">
          <a:xfrm>
            <a:off x="914400" y="4114800"/>
            <a:ext cx="5105400" cy="23622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Reflection and refraction of E.M.W</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Kinematic Properties:</a:t>
            </a:r>
          </a:p>
          <a:p>
            <a:pPr>
              <a:buFont typeface="Wingdings" pitchFamily="2" charset="2"/>
              <a:buChar char="Ø"/>
            </a:pPr>
            <a:r>
              <a:rPr lang="en-US" i="1" dirty="0" smtClean="0"/>
              <a:t>Law of Frequency:   </a:t>
            </a:r>
          </a:p>
          <a:p>
            <a:pPr lvl="3"/>
            <a:r>
              <a:rPr lang="en-US" dirty="0" smtClean="0"/>
              <a:t>The frequency of the wave remains  unchanged by reflection  or refraction</a:t>
            </a:r>
          </a:p>
          <a:p>
            <a:pPr lvl="3"/>
            <a:r>
              <a:rPr lang="en-US" dirty="0" smtClean="0"/>
              <a:t>The  reflected  and  refracted  waves  are in the. same plane as the incident  wave and  the normal  to the boundary surface.</a:t>
            </a:r>
          </a:p>
          <a:p>
            <a:pPr>
              <a:buFont typeface="Wingdings" pitchFamily="2" charset="2"/>
              <a:buChar char="Ø"/>
            </a:pPr>
            <a:r>
              <a:rPr lang="en-US" i="1" dirty="0" smtClean="0"/>
              <a:t>Law of  reflection:</a:t>
            </a:r>
          </a:p>
          <a:p>
            <a:pPr lvl="2"/>
            <a:r>
              <a:rPr lang="en-US" dirty="0" smtClean="0"/>
              <a:t>In case of  reflection the angle of reflection is equal to the angle of incidence</a:t>
            </a:r>
            <a:r>
              <a:rPr lang="en-US" i="1" dirty="0" smtClean="0"/>
              <a:t>.</a:t>
            </a:r>
          </a:p>
          <a:p>
            <a:endParaRPr lang="en-US" i="1" dirty="0"/>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Reflection and refraction of E.M.W</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Snell‘s Law :</a:t>
            </a:r>
          </a:p>
          <a:p>
            <a:pPr lvl="1"/>
            <a:r>
              <a:rPr lang="en-US" dirty="0" smtClean="0"/>
              <a:t>In case of refraction the ratio of the sin of the angle of refraction to the sin of angle of incidence is equal to the ratio of the refractive indices of the two media.</a:t>
            </a:r>
          </a:p>
          <a:p>
            <a:endParaRPr lang="en-US" dirty="0" smtClean="0"/>
          </a:p>
          <a:p>
            <a:r>
              <a:rPr lang="en-US" dirty="0" smtClean="0"/>
              <a:t>Dynamic properties:</a:t>
            </a:r>
          </a:p>
          <a:p>
            <a:pPr lvl="1"/>
            <a:r>
              <a:rPr lang="en-US" dirty="0" smtClean="0"/>
              <a:t>Intensities of reflected and refracted waves</a:t>
            </a:r>
          </a:p>
          <a:p>
            <a:pPr lvl="1"/>
            <a:r>
              <a:rPr lang="en-US" dirty="0" smtClean="0"/>
              <a:t>Phase changes and polarization of waves</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pPr algn="ctr"/>
            <a:r>
              <a:rPr lang="en-US" dirty="0" smtClean="0">
                <a:solidFill>
                  <a:schemeClr val="accent3"/>
                </a:solidFill>
                <a:latin typeface="SimSun" pitchFamily="2" charset="-122"/>
                <a:ea typeface="SimSun" pitchFamily="2" charset="-122"/>
              </a:rPr>
              <a:t>WAVE GUIDE</a:t>
            </a:r>
            <a:endParaRPr lang="en-US" dirty="0">
              <a:solidFill>
                <a:schemeClr val="accent3"/>
              </a:solidFill>
              <a:latin typeface="SimSun" pitchFamily="2" charset="-122"/>
              <a:ea typeface="SimSun" pitchFamily="2" charset="-122"/>
            </a:endParaRPr>
          </a:p>
        </p:txBody>
      </p:sp>
      <p:sp>
        <p:nvSpPr>
          <p:cNvPr id="3" name="Content Placeholder 2"/>
          <p:cNvSpPr>
            <a:spLocks noGrp="1"/>
          </p:cNvSpPr>
          <p:nvPr>
            <p:ph idx="1"/>
          </p:nvPr>
        </p:nvSpPr>
        <p:spPr/>
        <p:txBody>
          <a:bodyPr/>
          <a:lstStyle/>
          <a:p>
            <a:r>
              <a:rPr lang="en-US" sz="2800" b="1" dirty="0" smtClean="0">
                <a:ln w="12700">
                  <a:solidFill>
                    <a:schemeClr val="tx2">
                      <a:satMod val="155000"/>
                    </a:schemeClr>
                  </a:solidFill>
                  <a:prstDash val="solid"/>
                </a:ln>
                <a:solidFill>
                  <a:srgbClr val="B20E70"/>
                </a:solidFill>
                <a:effectLst>
                  <a:outerShdw blurRad="41275" dist="20320" dir="1800000" algn="tl" rotWithShape="0">
                    <a:srgbClr val="000000">
                      <a:alpha val="40000"/>
                    </a:srgbClr>
                  </a:outerShdw>
                </a:effectLst>
                <a:latin typeface="Times New Roman" pitchFamily="18" charset="0"/>
                <a:cs typeface="Times New Roman" pitchFamily="18" charset="0"/>
              </a:rPr>
              <a:t>A hollow metallic tube of uniform cross section for transmitting electro magnetic waves by successive reflections from inner walls of the tube is called Waveguide</a:t>
            </a:r>
            <a:r>
              <a:rPr lang="en-US" sz="2800" dirty="0" smtClean="0">
                <a:latin typeface="Times New Roman" pitchFamily="18" charset="0"/>
                <a:cs typeface="Times New Roman" pitchFamily="18" charset="0"/>
              </a:rPr>
              <a:t>.</a:t>
            </a:r>
            <a:br>
              <a:rPr lang="en-US" sz="2800" dirty="0" smtClean="0">
                <a:latin typeface="Times New Roman" pitchFamily="18" charset="0"/>
                <a:cs typeface="Times New Roman" pitchFamily="18" charset="0"/>
              </a:rPr>
            </a:br>
            <a:endParaRPr lang="en-US" dirty="0"/>
          </a:p>
        </p:txBody>
      </p:sp>
      <p:pic>
        <p:nvPicPr>
          <p:cNvPr id="4" name="Picture 3" descr="14.8 Waveguides"/>
          <p:cNvPicPr/>
          <p:nvPr/>
        </p:nvPicPr>
        <p:blipFill>
          <a:blip r:embed="rId2" cstate="print"/>
          <a:srcRect/>
          <a:stretch>
            <a:fillRect/>
          </a:stretch>
        </p:blipFill>
        <p:spPr bwMode="auto">
          <a:xfrm>
            <a:off x="1752600" y="4267200"/>
            <a:ext cx="4419600" cy="1933575"/>
          </a:xfrm>
          <a:prstGeom prst="rect">
            <a:avLst/>
          </a:prstGeom>
          <a:noFill/>
          <a:ln w="9525">
            <a:noFill/>
            <a:miter lim="800000"/>
            <a:headEnd/>
            <a:tailEnd/>
          </a:ln>
        </p:spPr>
      </p:pic>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a:bodyPr>
          <a:lstStyle/>
          <a:p>
            <a:pPr algn="ctr"/>
            <a:r>
              <a:rPr lang="en-US" sz="3600" dirty="0" smtClean="0">
                <a:solidFill>
                  <a:schemeClr val="accent3"/>
                </a:solidFill>
                <a:latin typeface="SimSun" pitchFamily="2" charset="-122"/>
                <a:ea typeface="SimSun" pitchFamily="2" charset="-122"/>
              </a:rPr>
              <a:t>WAVE GUIDE</a:t>
            </a:r>
            <a:endParaRPr lang="en-US" sz="3600" dirty="0">
              <a:latin typeface="SimSun" pitchFamily="2" charset="-122"/>
              <a:ea typeface="SimSun" pitchFamily="2" charset="-122"/>
            </a:endParaRPr>
          </a:p>
        </p:txBody>
      </p:sp>
      <p:sp>
        <p:nvSpPr>
          <p:cNvPr id="3" name="Content Placeholder 2"/>
          <p:cNvSpPr>
            <a:spLocks noGrp="1"/>
          </p:cNvSpPr>
          <p:nvPr>
            <p:ph idx="1"/>
          </p:nvPr>
        </p:nvSpPr>
        <p:spPr>
          <a:xfrm>
            <a:off x="381000" y="1600200"/>
            <a:ext cx="8229600" cy="4770120"/>
          </a:xfrm>
        </p:spPr>
        <p:txBody>
          <a:bodyPr>
            <a:normAutofit/>
          </a:bodyPr>
          <a:lstStyle/>
          <a:p>
            <a:pPr marL="285750" indent="-285750" algn="just">
              <a:lnSpc>
                <a:spcPct val="170000"/>
              </a:lnSpc>
              <a:buFont typeface="Wingdings" pitchFamily="2" charset="2"/>
              <a:buChar char="Ø"/>
            </a:pPr>
            <a:r>
              <a:rPr lang="en-US" sz="2400" dirty="0" smtClean="0">
                <a:latin typeface="Times New Roman" pitchFamily="18" charset="0"/>
                <a:cs typeface="Times New Roman" pitchFamily="18" charset="0"/>
              </a:rPr>
              <a:t>Waveguide may be used to carry energy between pieces of equipments.</a:t>
            </a:r>
          </a:p>
          <a:p>
            <a:pPr marL="285750" indent="-285750" algn="just">
              <a:lnSpc>
                <a:spcPct val="170000"/>
              </a:lnSpc>
              <a:buFont typeface="Wingdings" pitchFamily="2" charset="2"/>
              <a:buChar char="Ø"/>
            </a:pPr>
            <a:r>
              <a:rPr lang="en-US" sz="2400" dirty="0" smtClean="0">
                <a:latin typeface="Times New Roman" pitchFamily="18" charset="0"/>
                <a:cs typeface="Times New Roman" pitchFamily="18" charset="0"/>
              </a:rPr>
              <a:t>Waveguides are made from Copper, </a:t>
            </a:r>
            <a:r>
              <a:rPr lang="en-US" sz="2400" dirty="0" err="1" smtClean="0">
                <a:latin typeface="Times New Roman" pitchFamily="18" charset="0"/>
                <a:cs typeface="Times New Roman" pitchFamily="18" charset="0"/>
              </a:rPr>
              <a:t>Aluminium</a:t>
            </a:r>
            <a:r>
              <a:rPr lang="en-US" sz="2400" dirty="0" smtClean="0">
                <a:latin typeface="Times New Roman" pitchFamily="18" charset="0"/>
                <a:cs typeface="Times New Roman" pitchFamily="18" charset="0"/>
              </a:rPr>
              <a:t>. </a:t>
            </a:r>
          </a:p>
          <a:p>
            <a:r>
              <a:rPr lang="en-IN" sz="2400" b="1" i="1" dirty="0" smtClean="0">
                <a:solidFill>
                  <a:srgbClr val="B20E70"/>
                </a:solidFill>
                <a:latin typeface="Times New Roman" pitchFamily="18" charset="0"/>
                <a:cs typeface="Times New Roman" pitchFamily="18" charset="0"/>
              </a:rPr>
              <a:t>TYPES OF WAVE GUIDE </a:t>
            </a:r>
            <a:endParaRPr lang="en-IN" sz="2400" dirty="0" smtClean="0">
              <a:solidFill>
                <a:srgbClr val="B20E70"/>
              </a:solidFill>
            </a:endParaRPr>
          </a:p>
          <a:p>
            <a:pPr lvl="1"/>
            <a:r>
              <a:rPr lang="en-IN" b="1" dirty="0" smtClean="0">
                <a:solidFill>
                  <a:srgbClr val="002060"/>
                </a:solidFill>
                <a:latin typeface="Times New Roman" pitchFamily="18" charset="0"/>
                <a:cs typeface="Times New Roman" pitchFamily="18" charset="0"/>
              </a:rPr>
              <a:t>1.</a:t>
            </a:r>
            <a:r>
              <a:rPr lang="en-US" b="1" dirty="0" smtClean="0">
                <a:solidFill>
                  <a:srgbClr val="002060"/>
                </a:solidFill>
                <a:latin typeface="Times New Roman" pitchFamily="18" charset="0"/>
                <a:cs typeface="Times New Roman" pitchFamily="18" charset="0"/>
              </a:rPr>
              <a:t>RECTANGULAR WAVEGUIDE</a:t>
            </a:r>
          </a:p>
          <a:p>
            <a:endParaRPr lang="en-US" sz="2800" b="1" dirty="0" smtClean="0">
              <a:solidFill>
                <a:srgbClr val="002060"/>
              </a:solidFill>
              <a:latin typeface="Times New Roman" pitchFamily="18" charset="0"/>
              <a:cs typeface="Times New Roman" pitchFamily="18" charset="0"/>
            </a:endParaRPr>
          </a:p>
          <a:p>
            <a:pPr lvl="1"/>
            <a:r>
              <a:rPr lang="en-US" b="1" dirty="0" smtClean="0">
                <a:solidFill>
                  <a:srgbClr val="002060"/>
                </a:solidFill>
                <a:latin typeface="Times New Roman" pitchFamily="18" charset="0"/>
                <a:cs typeface="Times New Roman" pitchFamily="18" charset="0"/>
              </a:rPr>
              <a:t>2.CIRCULAR WAVEGUIDE</a:t>
            </a:r>
            <a:r>
              <a:rPr lang="en-US" b="1" dirty="0" smtClean="0">
                <a:solidFill>
                  <a:srgbClr val="002060"/>
                </a:solidFill>
                <a:latin typeface="Arial" pitchFamily="34" charset="0"/>
                <a:cs typeface="Arial" pitchFamily="34" charset="0"/>
              </a:rPr>
              <a:t/>
            </a:r>
            <a:br>
              <a:rPr lang="en-US" b="1" dirty="0" smtClean="0">
                <a:solidFill>
                  <a:srgbClr val="002060"/>
                </a:solidFill>
                <a:latin typeface="Arial" pitchFamily="34" charset="0"/>
                <a:cs typeface="Arial" pitchFamily="34" charset="0"/>
              </a:rPr>
            </a:br>
            <a:r>
              <a:rPr lang="en-US" b="1" dirty="0" smtClean="0">
                <a:solidFill>
                  <a:srgbClr val="002060"/>
                </a:solidFill>
                <a:latin typeface="Arial" pitchFamily="34" charset="0"/>
                <a:cs typeface="Arial" pitchFamily="34" charset="0"/>
              </a:rPr>
              <a:t> </a:t>
            </a:r>
            <a:endParaRPr lang="en-IN" dirty="0" smtClean="0">
              <a:solidFill>
                <a:srgbClr val="002060"/>
              </a:solidFill>
            </a:endParaRP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ormAutofit/>
          </a:bodyPr>
          <a:lstStyle/>
          <a:p>
            <a:r>
              <a:rPr lang="en-US" b="1" dirty="0" smtClean="0">
                <a:solidFill>
                  <a:schemeClr val="accent3"/>
                </a:solidFill>
                <a:latin typeface="SimSun" pitchFamily="2" charset="-122"/>
                <a:ea typeface="SimSun" pitchFamily="2" charset="-122"/>
                <a:cs typeface="Times New Roman" pitchFamily="18" charset="0"/>
              </a:rPr>
              <a:t>RECTANGULAR WAVEGUIDE</a:t>
            </a:r>
            <a:endParaRPr lang="en-US" dirty="0">
              <a:solidFill>
                <a:schemeClr val="accent3"/>
              </a:solidFill>
              <a:latin typeface="SimSun" pitchFamily="2" charset="-122"/>
              <a:ea typeface="SimSun" pitchFamily="2" charset="-122"/>
            </a:endParaRPr>
          </a:p>
        </p:txBody>
      </p:sp>
      <p:sp>
        <p:nvSpPr>
          <p:cNvPr id="3" name="Content Placeholder 2"/>
          <p:cNvSpPr>
            <a:spLocks noGrp="1"/>
          </p:cNvSpPr>
          <p:nvPr>
            <p:ph idx="1"/>
          </p:nvPr>
        </p:nvSpPr>
        <p:spPr/>
        <p:txBody>
          <a:bodyPr/>
          <a:lstStyle/>
          <a:p>
            <a:pPr algn="just">
              <a:buFont typeface="Wingdings" panose="05000000000000000000" pitchFamily="2" charset="2"/>
              <a:buChar char="v"/>
              <a:defRPr/>
            </a:pPr>
            <a:r>
              <a:rPr lang="en-US" sz="2400" dirty="0" smtClean="0">
                <a:latin typeface="Times New Roman" pitchFamily="18" charset="0"/>
                <a:cs typeface="Times New Roman" pitchFamily="18" charset="0"/>
              </a:rPr>
              <a:t>Dominant mode is TE10</a:t>
            </a:r>
          </a:p>
          <a:p>
            <a:pPr algn="just">
              <a:buFont typeface="Wingdings" panose="05000000000000000000" pitchFamily="2" charset="2"/>
              <a:buChar char="v"/>
              <a:defRPr/>
            </a:pPr>
            <a:r>
              <a:rPr lang="en-US" sz="2400" dirty="0" smtClean="0">
                <a:latin typeface="Times New Roman" pitchFamily="18" charset="0"/>
                <a:cs typeface="Times New Roman" pitchFamily="18" charset="0"/>
              </a:rPr>
              <a:t>Supports TE and TM waves but not TEM waves</a:t>
            </a:r>
          </a:p>
          <a:p>
            <a:pPr algn="just">
              <a:buFont typeface="Wingdings" panose="05000000000000000000" pitchFamily="2" charset="2"/>
              <a:buChar char="v"/>
              <a:defRPr/>
            </a:pPr>
            <a:r>
              <a:rPr lang="en-US" sz="2400" dirty="0" smtClean="0">
                <a:latin typeface="Times New Roman" pitchFamily="18" charset="0"/>
                <a:cs typeface="Times New Roman" pitchFamily="18" charset="0"/>
              </a:rPr>
              <a:t>There is only one conductor</a:t>
            </a:r>
          </a:p>
          <a:p>
            <a:pPr algn="just">
              <a:buFont typeface="Wingdings" panose="05000000000000000000" pitchFamily="2" charset="2"/>
              <a:buChar char="v"/>
              <a:defRPr/>
            </a:pPr>
            <a:r>
              <a:rPr lang="en-US" sz="2400" dirty="0" smtClean="0">
                <a:latin typeface="Times New Roman" pitchFamily="18" charset="0"/>
                <a:cs typeface="Times New Roman" pitchFamily="18" charset="0"/>
              </a:rPr>
              <a:t>Bands between 1GHz</a:t>
            </a:r>
            <a:endParaRPr lang="en-US" dirty="0"/>
          </a:p>
        </p:txBody>
      </p:sp>
      <p:pic>
        <p:nvPicPr>
          <p:cNvPr id="4" name="Picture 3" descr="Rectangular Waveguide at Best Price - Rectangular Waveguide by ..."/>
          <p:cNvPicPr/>
          <p:nvPr/>
        </p:nvPicPr>
        <p:blipFill>
          <a:blip r:embed="rId2"/>
          <a:srcRect/>
          <a:stretch>
            <a:fillRect/>
          </a:stretch>
        </p:blipFill>
        <p:spPr bwMode="auto">
          <a:xfrm>
            <a:off x="1752600" y="4114800"/>
            <a:ext cx="4191000" cy="201930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ormAutofit fontScale="90000"/>
          </a:bodyPr>
          <a:lstStyle/>
          <a:p>
            <a:pPr algn="ctr"/>
            <a:r>
              <a:rPr lang="en-US" b="1" dirty="0" smtClean="0">
                <a:solidFill>
                  <a:srgbClr val="B20E70"/>
                </a:solidFill>
                <a:latin typeface="Times New Roman" pitchFamily="18" charset="0"/>
                <a:cs typeface="Times New Roman" pitchFamily="18" charset="0"/>
              </a:rPr>
              <a:t/>
            </a:r>
            <a:br>
              <a:rPr lang="en-US" b="1" dirty="0" smtClean="0">
                <a:solidFill>
                  <a:srgbClr val="B20E70"/>
                </a:solidFill>
                <a:latin typeface="Times New Roman" pitchFamily="18" charset="0"/>
                <a:cs typeface="Times New Roman" pitchFamily="18" charset="0"/>
              </a:rPr>
            </a:br>
            <a:r>
              <a:rPr lang="en-US" b="1" dirty="0" smtClean="0">
                <a:solidFill>
                  <a:srgbClr val="B20E70"/>
                </a:solidFill>
                <a:latin typeface="Times New Roman" pitchFamily="18" charset="0"/>
                <a:cs typeface="Times New Roman" pitchFamily="18" charset="0"/>
              </a:rPr>
              <a:t/>
            </a:r>
            <a:br>
              <a:rPr lang="en-US" b="1" dirty="0" smtClean="0">
                <a:solidFill>
                  <a:srgbClr val="B20E70"/>
                </a:solidFill>
                <a:latin typeface="Times New Roman" pitchFamily="18" charset="0"/>
                <a:cs typeface="Times New Roman" pitchFamily="18" charset="0"/>
              </a:rPr>
            </a:br>
            <a:r>
              <a:rPr lang="en-US" b="1" dirty="0" smtClean="0">
                <a:solidFill>
                  <a:srgbClr val="B20E70"/>
                </a:solidFill>
                <a:latin typeface="Times New Roman" pitchFamily="18" charset="0"/>
                <a:cs typeface="Times New Roman" pitchFamily="18" charset="0"/>
              </a:rPr>
              <a:t/>
            </a:r>
            <a:br>
              <a:rPr lang="en-US" b="1" dirty="0" smtClean="0">
                <a:solidFill>
                  <a:srgbClr val="B20E70"/>
                </a:solidFill>
                <a:latin typeface="Times New Roman" pitchFamily="18" charset="0"/>
                <a:cs typeface="Times New Roman" pitchFamily="18" charset="0"/>
              </a:rPr>
            </a:br>
            <a:r>
              <a:rPr lang="en-US" b="1" dirty="0" smtClean="0">
                <a:solidFill>
                  <a:srgbClr val="B20E70"/>
                </a:solidFill>
                <a:latin typeface="Times New Roman" pitchFamily="18" charset="0"/>
                <a:cs typeface="Times New Roman" pitchFamily="18" charset="0"/>
              </a:rPr>
              <a:t/>
            </a:r>
            <a:br>
              <a:rPr lang="en-US" b="1" dirty="0" smtClean="0">
                <a:solidFill>
                  <a:srgbClr val="B20E70"/>
                </a:solidFill>
                <a:latin typeface="Times New Roman" pitchFamily="18" charset="0"/>
                <a:cs typeface="Times New Roman" pitchFamily="18" charset="0"/>
              </a:rPr>
            </a:br>
            <a:r>
              <a:rPr lang="en-US" b="1" dirty="0" smtClean="0">
                <a:solidFill>
                  <a:srgbClr val="B20E70"/>
                </a:solidFill>
              </a:rPr>
              <a:t/>
            </a:r>
            <a:br>
              <a:rPr lang="en-US" b="1" dirty="0" smtClean="0">
                <a:solidFill>
                  <a:srgbClr val="B20E70"/>
                </a:solidFill>
              </a:rPr>
            </a:br>
            <a:r>
              <a:rPr lang="en-US" b="1" dirty="0" smtClean="0">
                <a:solidFill>
                  <a:srgbClr val="B20E70"/>
                </a:solidFill>
                <a:latin typeface="Times New Roman" pitchFamily="18" charset="0"/>
                <a:cs typeface="Times New Roman" pitchFamily="18" charset="0"/>
              </a:rPr>
              <a:t> </a:t>
            </a:r>
            <a:r>
              <a:rPr lang="en-US" sz="4000" b="1" dirty="0" smtClean="0">
                <a:solidFill>
                  <a:schemeClr val="accent3"/>
                </a:solidFill>
                <a:latin typeface="SimSun" pitchFamily="2" charset="-122"/>
                <a:ea typeface="SimSun" pitchFamily="2" charset="-122"/>
                <a:cs typeface="Times New Roman" pitchFamily="18" charset="0"/>
              </a:rPr>
              <a:t>CIRCULAR WAVEGUIDE</a:t>
            </a:r>
            <a:endParaRPr lang="en-US" sz="4000" dirty="0">
              <a:solidFill>
                <a:schemeClr val="accent3"/>
              </a:solidFill>
              <a:latin typeface="SimSun" pitchFamily="2" charset="-122"/>
              <a:ea typeface="SimSun" pitchFamily="2" charset="-122"/>
            </a:endParaRPr>
          </a:p>
        </p:txBody>
      </p:sp>
      <p:sp>
        <p:nvSpPr>
          <p:cNvPr id="3" name="Content Placeholder 2"/>
          <p:cNvSpPr>
            <a:spLocks noGrp="1"/>
          </p:cNvSpPr>
          <p:nvPr>
            <p:ph idx="1"/>
          </p:nvPr>
        </p:nvSpPr>
        <p:spPr>
          <a:xfrm>
            <a:off x="457200" y="1600200"/>
            <a:ext cx="8229600" cy="4724400"/>
          </a:xfrm>
        </p:spPr>
        <p:txBody>
          <a:bodyPr/>
          <a:lstStyle/>
          <a:p>
            <a:r>
              <a:rPr lang="en-US" dirty="0" smtClean="0"/>
              <a:t>It support both transverse TE and TM modes.</a:t>
            </a:r>
          </a:p>
          <a:p>
            <a:r>
              <a:rPr lang="en-US" dirty="0" smtClean="0"/>
              <a:t>The dominant mode is TE</a:t>
            </a:r>
            <a:r>
              <a:rPr lang="en-US" sz="4000" dirty="0" smtClean="0"/>
              <a:t>11</a:t>
            </a:r>
            <a:r>
              <a:rPr lang="en-US" dirty="0" smtClean="0"/>
              <a:t> </a:t>
            </a:r>
          </a:p>
          <a:p>
            <a:r>
              <a:rPr lang="en-US" dirty="0" smtClean="0"/>
              <a:t>It is easily manufacture than rectangular waveguides.</a:t>
            </a:r>
          </a:p>
          <a:p>
            <a:pPr algn="just"/>
            <a:r>
              <a:rPr lang="en-US" dirty="0" smtClean="0"/>
              <a:t>It is usually used to connect a horn antenna with a reflector in tracking radars and for long distance wave guide transmission as 10 GHz.  </a:t>
            </a:r>
            <a:endParaRPr lang="en-US" dirty="0"/>
          </a:p>
        </p:txBody>
      </p:sp>
      <p:pic>
        <p:nvPicPr>
          <p:cNvPr id="4" name="Picture 3" descr="What are Circular Waveguides? - everything RF"/>
          <p:cNvPicPr/>
          <p:nvPr/>
        </p:nvPicPr>
        <p:blipFill>
          <a:blip r:embed="rId2"/>
          <a:srcRect/>
          <a:stretch>
            <a:fillRect/>
          </a:stretch>
        </p:blipFill>
        <p:spPr bwMode="auto">
          <a:xfrm>
            <a:off x="2286000" y="4662481"/>
            <a:ext cx="3429000" cy="1814519"/>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pPr algn="ctr"/>
            <a:r>
              <a:rPr lang="en-US" dirty="0" smtClean="0">
                <a:solidFill>
                  <a:srgbClr val="FF0000"/>
                </a:solidFill>
              </a:rPr>
              <a:t>TE &amp;TM MODES</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smtClean="0">
                <a:solidFill>
                  <a:srgbClr val="92D050"/>
                </a:solidFill>
              </a:rPr>
              <a:t>TE mode: </a:t>
            </a:r>
          </a:p>
          <a:p>
            <a:pPr lvl="1" algn="just"/>
            <a:r>
              <a:rPr lang="en-US" dirty="0" smtClean="0"/>
              <a:t>This waveguide mode is dependent upon the transverse electric waves, also sometimes called H waves, </a:t>
            </a:r>
            <a:r>
              <a:rPr lang="en-US" dirty="0" err="1" smtClean="0"/>
              <a:t>characterised</a:t>
            </a:r>
            <a:r>
              <a:rPr lang="en-US" dirty="0" smtClean="0"/>
              <a:t> by the fact that the electric vector (E) being always Perpendicular to the direction of propagation.</a:t>
            </a:r>
          </a:p>
          <a:p>
            <a:r>
              <a:rPr lang="en-US" sz="2400" dirty="0" smtClean="0">
                <a:solidFill>
                  <a:srgbClr val="92D050"/>
                </a:solidFill>
              </a:rPr>
              <a:t>TM mode: </a:t>
            </a:r>
          </a:p>
          <a:p>
            <a:pPr lvl="1" algn="just"/>
            <a:r>
              <a:rPr lang="en-US" sz="2200" dirty="0" smtClean="0"/>
              <a:t>Transverse magnetic waves, also called E waves are </a:t>
            </a:r>
            <a:r>
              <a:rPr lang="en-US" sz="2200" dirty="0" err="1" smtClean="0"/>
              <a:t>characterised</a:t>
            </a:r>
            <a:r>
              <a:rPr lang="en-US" sz="2200" dirty="0" smtClean="0"/>
              <a:t> by the fact that </a:t>
            </a:r>
            <a:r>
              <a:rPr lang="en-US" sz="2400" dirty="0" smtClean="0"/>
              <a:t>the magnetic vector (H vector) is always perpendicular to the direction of propagation.</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TE &amp;TM MODES</a:t>
            </a:r>
            <a:endParaRPr lang="en-US" dirty="0"/>
          </a:p>
        </p:txBody>
      </p:sp>
      <p:sp>
        <p:nvSpPr>
          <p:cNvPr id="3" name="Content Placeholder 2"/>
          <p:cNvSpPr>
            <a:spLocks noGrp="1"/>
          </p:cNvSpPr>
          <p:nvPr>
            <p:ph idx="1"/>
          </p:nvPr>
        </p:nvSpPr>
        <p:spPr/>
        <p:txBody>
          <a:bodyPr>
            <a:normAutofit/>
          </a:bodyPr>
          <a:lstStyle/>
          <a:p>
            <a:r>
              <a:rPr lang="en-US" dirty="0" smtClean="0"/>
              <a:t>TEM mode: </a:t>
            </a:r>
          </a:p>
          <a:p>
            <a:pPr algn="just"/>
            <a:r>
              <a:rPr lang="en-US" dirty="0" smtClean="0"/>
              <a:t> The TEM wave is </a:t>
            </a:r>
            <a:r>
              <a:rPr lang="en-US" dirty="0" err="1" smtClean="0"/>
              <a:t>characterised</a:t>
            </a:r>
            <a:r>
              <a:rPr lang="en-US" dirty="0" smtClean="0"/>
              <a:t> by the fact that both the electric vector (E vector)and the magnetic vector (H vector) are perpendicular to the direction of propagation.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C00000"/>
                </a:solidFill>
                <a:latin typeface="Times New Roman" pitchFamily="18" charset="0"/>
                <a:cs typeface="Times New Roman" pitchFamily="18" charset="0"/>
              </a:rPr>
              <a:t>PLANE ELECTROMAGNETIC WAVES</a:t>
            </a:r>
            <a:br>
              <a:rPr lang="en-US" sz="3200" dirty="0" smtClean="0">
                <a:solidFill>
                  <a:srgbClr val="C00000"/>
                </a:solidFill>
                <a:latin typeface="Times New Roman" pitchFamily="18" charset="0"/>
                <a:cs typeface="Times New Roman" pitchFamily="18" charset="0"/>
              </a:rPr>
            </a:br>
            <a:r>
              <a:rPr lang="en-US" sz="3200" dirty="0" smtClean="0">
                <a:solidFill>
                  <a:srgbClr val="C00000"/>
                </a:solidFill>
                <a:latin typeface="Times New Roman" pitchFamily="18" charset="0"/>
                <a:cs typeface="Times New Roman" pitchFamily="18" charset="0"/>
              </a:rPr>
              <a:t>AND THEIR PROPAGATION</a:t>
            </a:r>
            <a:endParaRPr lang="en-US" sz="32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935480"/>
            <a:ext cx="8229600" cy="4541520"/>
          </a:xfrm>
        </p:spPr>
        <p:txBody>
          <a:bodyPr/>
          <a:lstStyle/>
          <a:p>
            <a:pPr>
              <a:buNone/>
            </a:pPr>
            <a:r>
              <a:rPr lang="en-US" dirty="0" smtClean="0">
                <a:solidFill>
                  <a:srgbClr val="FF0066"/>
                </a:solidFill>
                <a:latin typeface="Algerian" pitchFamily="82" charset="0"/>
              </a:rPr>
              <a:t>Electromagnetic Waves in free space</a:t>
            </a:r>
          </a:p>
          <a:p>
            <a:r>
              <a:rPr lang="en-US" dirty="0" smtClean="0"/>
              <a:t>We know that Maxwell's equations are</a:t>
            </a:r>
          </a:p>
          <a:p>
            <a:pPr>
              <a:buNone/>
            </a:pPr>
            <a:r>
              <a:rPr lang="en-US" dirty="0" smtClean="0"/>
              <a:t>  </a:t>
            </a:r>
          </a:p>
          <a:p>
            <a:endParaRPr lang="en-US" dirty="0" smtClean="0"/>
          </a:p>
          <a:p>
            <a:endParaRPr lang="en-US" dirty="0" smtClean="0">
              <a:latin typeface="Algerian" pitchFamily="82" charset="0"/>
            </a:endParaRPr>
          </a:p>
        </p:txBody>
      </p:sp>
      <p:pic>
        <p:nvPicPr>
          <p:cNvPr id="4" name="Picture 3"/>
          <p:cNvPicPr/>
          <p:nvPr/>
        </p:nvPicPr>
        <p:blipFill>
          <a:blip r:embed="rId2">
            <a:duotone>
              <a:schemeClr val="accent1">
                <a:shade val="45000"/>
                <a:satMod val="135000"/>
              </a:schemeClr>
              <a:prstClr val="white"/>
            </a:duotone>
          </a:blip>
          <a:srcRect r="16438"/>
          <a:stretch>
            <a:fillRect/>
          </a:stretch>
        </p:blipFill>
        <p:spPr bwMode="auto">
          <a:xfrm>
            <a:off x="990600" y="2971800"/>
            <a:ext cx="4648200" cy="1905000"/>
          </a:xfrm>
          <a:prstGeom prst="rect">
            <a:avLst/>
          </a:prstGeom>
          <a:noFill/>
          <a:ln w="9525">
            <a:noFill/>
            <a:miter lim="800000"/>
            <a:headEnd/>
            <a:tailEnd/>
          </a:ln>
        </p:spPr>
      </p:pic>
      <p:pic>
        <p:nvPicPr>
          <p:cNvPr id="5" name="Picture 4"/>
          <p:cNvPicPr/>
          <p:nvPr/>
        </p:nvPicPr>
        <p:blipFill>
          <a:blip r:embed="rId3">
            <a:duotone>
              <a:schemeClr val="accent1">
                <a:shade val="45000"/>
                <a:satMod val="135000"/>
              </a:schemeClr>
              <a:prstClr val="white"/>
            </a:duotone>
          </a:blip>
          <a:srcRect l="6522" t="6250"/>
          <a:stretch>
            <a:fillRect/>
          </a:stretch>
        </p:blipFill>
        <p:spPr bwMode="auto">
          <a:xfrm>
            <a:off x="1219200" y="5334000"/>
            <a:ext cx="32766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pPr algn="ctr"/>
            <a:r>
              <a:rPr lang="en-US" sz="4000" dirty="0" smtClean="0">
                <a:solidFill>
                  <a:srgbClr val="B20E70"/>
                </a:solidFill>
                <a:latin typeface="Algerian" pitchFamily="82" charset="0"/>
              </a:rPr>
              <a:t>APPLICATIONS</a:t>
            </a:r>
            <a:endParaRPr lang="en-US" sz="4000" dirty="0">
              <a:solidFill>
                <a:srgbClr val="B20E70"/>
              </a:solidFill>
              <a:latin typeface="Algerian" pitchFamily="82" charset="0"/>
            </a:endParaRPr>
          </a:p>
        </p:txBody>
      </p:sp>
      <p:sp>
        <p:nvSpPr>
          <p:cNvPr id="3" name="Content Placeholder 2"/>
          <p:cNvSpPr>
            <a:spLocks noGrp="1"/>
          </p:cNvSpPr>
          <p:nvPr>
            <p:ph idx="1"/>
          </p:nvPr>
        </p:nvSpPr>
        <p:spPr/>
        <p:txBody>
          <a:bodyPr/>
          <a:lstStyle/>
          <a:p>
            <a:pPr marL="342900" indent="-342900" algn="just">
              <a:buFont typeface="Wingdings" pitchFamily="2" charset="2"/>
              <a:buChar char="Ø"/>
            </a:pPr>
            <a:r>
              <a:rPr lang="en-IN" sz="2800" dirty="0" smtClean="0">
                <a:latin typeface="Times New Roman" pitchFamily="18" charset="0"/>
                <a:cs typeface="Times New Roman" pitchFamily="18" charset="0"/>
              </a:rPr>
              <a:t>To reduce Attenuation loss.</a:t>
            </a:r>
          </a:p>
          <a:p>
            <a:pPr marL="342900" indent="-342900" algn="just">
              <a:buFont typeface="Wingdings" pitchFamily="2" charset="2"/>
              <a:buChar char="Ø"/>
            </a:pPr>
            <a:r>
              <a:rPr lang="en-IN" sz="2800" dirty="0" smtClean="0">
                <a:latin typeface="Times New Roman" pitchFamily="18" charset="0"/>
                <a:cs typeface="Times New Roman" pitchFamily="18" charset="0"/>
              </a:rPr>
              <a:t>Can operate only above certain frequencies</a:t>
            </a:r>
          </a:p>
          <a:p>
            <a:pPr marL="342900" indent="-342900" algn="just">
              <a:buFont typeface="Wingdings" pitchFamily="2" charset="2"/>
              <a:buChar char="Ø"/>
            </a:pPr>
            <a:r>
              <a:rPr lang="en-IN" sz="2800" dirty="0" smtClean="0">
                <a:latin typeface="Times New Roman" pitchFamily="18" charset="0"/>
                <a:cs typeface="Times New Roman" pitchFamily="18" charset="0"/>
              </a:rPr>
              <a:t>Short and medium distance broad band communication</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pPr algn="ctr"/>
            <a:r>
              <a:rPr lang="en-US" dirty="0" smtClean="0">
                <a:solidFill>
                  <a:srgbClr val="B20E70"/>
                </a:solidFill>
                <a:latin typeface="SimSun" pitchFamily="2" charset="-122"/>
                <a:ea typeface="SimSun" pitchFamily="2" charset="-122"/>
              </a:rPr>
              <a:t>CAVITY RESONATOR</a:t>
            </a:r>
            <a:endParaRPr lang="en-US" dirty="0">
              <a:solidFill>
                <a:srgbClr val="B20E70"/>
              </a:solidFill>
              <a:latin typeface="SimSun" pitchFamily="2" charset="-122"/>
              <a:ea typeface="SimSun" pitchFamily="2" charset="-122"/>
            </a:endParaRPr>
          </a:p>
        </p:txBody>
      </p:sp>
      <p:sp>
        <p:nvSpPr>
          <p:cNvPr id="3" name="Content Placeholder 2"/>
          <p:cNvSpPr>
            <a:spLocks noGrp="1"/>
          </p:cNvSpPr>
          <p:nvPr>
            <p:ph idx="1"/>
          </p:nvPr>
        </p:nvSpPr>
        <p:spPr/>
        <p:txBody>
          <a:bodyPr/>
          <a:lstStyle/>
          <a:p>
            <a:pPr algn="just">
              <a:lnSpc>
                <a:spcPct val="150000"/>
              </a:lnSpc>
            </a:pPr>
            <a:r>
              <a:rPr lang="en-IN" sz="2800" dirty="0" smtClean="0">
                <a:latin typeface="Times New Roman" pitchFamily="18" charset="0"/>
                <a:cs typeface="Times New Roman" pitchFamily="18" charset="0"/>
              </a:rPr>
              <a:t>An electronic device consisting of a space usually enclosed by metallic walls within which resonant electromagnetic fields may be excited and extracted for use in microwave systems.</a:t>
            </a:r>
          </a:p>
          <a:p>
            <a:pPr algn="just">
              <a:lnSpc>
                <a:spcPct val="150000"/>
              </a:lnSpc>
              <a:buNone/>
            </a:pPr>
            <a:r>
              <a:rPr lang="en-IN" sz="2800" dirty="0" smtClean="0">
                <a:latin typeface="Times New Roman" pitchFamily="18" charset="0"/>
                <a:cs typeface="Times New Roman" pitchFamily="18" charset="0"/>
              </a:rPr>
              <a:t>	</a:t>
            </a:r>
          </a:p>
          <a:p>
            <a:pPr>
              <a:buNone/>
            </a:pPr>
            <a:r>
              <a:rPr lang="en-IN" sz="2800" dirty="0" smtClean="0"/>
              <a:t>		</a:t>
            </a:r>
          </a:p>
          <a:p>
            <a:endParaRPr lang="en-US" dirty="0"/>
          </a:p>
        </p:txBody>
      </p:sp>
      <p:pic>
        <p:nvPicPr>
          <p:cNvPr id="4" name="Picture 2" descr="Cavity resonator diagram. | Download Scientific Diagram"/>
          <p:cNvPicPr>
            <a:picLocks noChangeAspect="1" noChangeArrowheads="1"/>
          </p:cNvPicPr>
          <p:nvPr/>
        </p:nvPicPr>
        <p:blipFill>
          <a:blip r:embed="rId2"/>
          <a:srcRect/>
          <a:stretch>
            <a:fillRect/>
          </a:stretch>
        </p:blipFill>
        <p:spPr bwMode="auto">
          <a:xfrm>
            <a:off x="1752600" y="4572000"/>
            <a:ext cx="4171945" cy="207170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pPr algn="ctr"/>
            <a:r>
              <a:rPr lang="en-IN" sz="3600" b="1" dirty="0" smtClean="0">
                <a:solidFill>
                  <a:srgbClr val="B20E70"/>
                </a:solidFill>
                <a:latin typeface="SimSun" pitchFamily="2" charset="-122"/>
                <a:ea typeface="SimSun" pitchFamily="2" charset="-122"/>
                <a:cs typeface="Times New Roman" pitchFamily="18" charset="0"/>
              </a:rPr>
              <a:t>TYPES</a:t>
            </a:r>
            <a:r>
              <a:rPr lang="en-IN" sz="3600" b="1" dirty="0" smtClean="0">
                <a:solidFill>
                  <a:srgbClr val="FF0000"/>
                </a:solidFill>
                <a:latin typeface="SimSun" pitchFamily="2" charset="-122"/>
                <a:ea typeface="SimSun" pitchFamily="2" charset="-122"/>
                <a:cs typeface="Times New Roman" pitchFamily="18" charset="0"/>
              </a:rPr>
              <a:t> </a:t>
            </a:r>
            <a:r>
              <a:rPr lang="en-IN" sz="3600" b="1" dirty="0" smtClean="0">
                <a:solidFill>
                  <a:srgbClr val="B20E70"/>
                </a:solidFill>
                <a:latin typeface="SimSun" pitchFamily="2" charset="-122"/>
                <a:ea typeface="SimSun" pitchFamily="2" charset="-122"/>
                <a:cs typeface="Times New Roman" pitchFamily="18" charset="0"/>
              </a:rPr>
              <a:t>OF</a:t>
            </a:r>
            <a:r>
              <a:rPr lang="en-IN" sz="3600" b="1" dirty="0" smtClean="0">
                <a:solidFill>
                  <a:srgbClr val="FF0000"/>
                </a:solidFill>
                <a:latin typeface="SimSun" pitchFamily="2" charset="-122"/>
                <a:ea typeface="SimSun" pitchFamily="2" charset="-122"/>
                <a:cs typeface="Times New Roman" pitchFamily="18" charset="0"/>
              </a:rPr>
              <a:t> </a:t>
            </a:r>
            <a:r>
              <a:rPr lang="en-IN" sz="3600" b="1" dirty="0" smtClean="0">
                <a:solidFill>
                  <a:srgbClr val="B20E70"/>
                </a:solidFill>
                <a:latin typeface="SimSun" pitchFamily="2" charset="-122"/>
                <a:ea typeface="SimSun" pitchFamily="2" charset="-122"/>
                <a:cs typeface="Times New Roman" pitchFamily="18" charset="0"/>
              </a:rPr>
              <a:t>CAVITY</a:t>
            </a:r>
            <a:r>
              <a:rPr lang="en-IN" sz="3600" b="1" dirty="0" smtClean="0">
                <a:solidFill>
                  <a:srgbClr val="FF0000"/>
                </a:solidFill>
                <a:latin typeface="SimSun" pitchFamily="2" charset="-122"/>
                <a:ea typeface="SimSun" pitchFamily="2" charset="-122"/>
                <a:cs typeface="Times New Roman" pitchFamily="18" charset="0"/>
              </a:rPr>
              <a:t> </a:t>
            </a:r>
            <a:r>
              <a:rPr lang="en-IN" sz="3600" b="1" dirty="0" smtClean="0">
                <a:solidFill>
                  <a:srgbClr val="B20E70"/>
                </a:solidFill>
                <a:latin typeface="SimSun" pitchFamily="2" charset="-122"/>
                <a:ea typeface="SimSun" pitchFamily="2" charset="-122"/>
                <a:cs typeface="Times New Roman" pitchFamily="18" charset="0"/>
              </a:rPr>
              <a:t>RESONATOR</a:t>
            </a:r>
            <a:endParaRPr lang="en-US" sz="3600" dirty="0">
              <a:solidFill>
                <a:srgbClr val="B20E70"/>
              </a:solidFill>
              <a:latin typeface="SimSun" pitchFamily="2" charset="-122"/>
              <a:ea typeface="SimSun" pitchFamily="2" charset="-122"/>
            </a:endParaRPr>
          </a:p>
        </p:txBody>
      </p:sp>
      <p:sp>
        <p:nvSpPr>
          <p:cNvPr id="3" name="Content Placeholder 2"/>
          <p:cNvSpPr>
            <a:spLocks noGrp="1"/>
          </p:cNvSpPr>
          <p:nvPr>
            <p:ph idx="1"/>
          </p:nvPr>
        </p:nvSpPr>
        <p:spPr/>
        <p:txBody>
          <a:bodyPr>
            <a:normAutofit fontScale="92500" lnSpcReduction="20000"/>
          </a:bodyPr>
          <a:lstStyle/>
          <a:p>
            <a:pPr>
              <a:lnSpc>
                <a:spcPct val="150000"/>
              </a:lnSpc>
              <a:buFont typeface="Wingdings" pitchFamily="2" charset="2"/>
              <a:buChar char="§"/>
            </a:pPr>
            <a:r>
              <a:rPr lang="en-IN" sz="2800" b="1" dirty="0" smtClean="0">
                <a:latin typeface="Times New Roman" pitchFamily="18" charset="0"/>
                <a:cs typeface="Times New Roman" pitchFamily="18" charset="0"/>
              </a:rPr>
              <a:t>Regulated Cavity Resonator.</a:t>
            </a:r>
          </a:p>
          <a:p>
            <a:pPr>
              <a:lnSpc>
                <a:spcPct val="150000"/>
              </a:lnSpc>
              <a:buFont typeface="Wingdings" pitchFamily="2" charset="2"/>
              <a:buChar char="§"/>
            </a:pPr>
            <a:r>
              <a:rPr lang="en-IN" sz="2800" b="1" dirty="0" smtClean="0">
                <a:latin typeface="Times New Roman" pitchFamily="18" charset="0"/>
                <a:cs typeface="Times New Roman" pitchFamily="18" charset="0"/>
              </a:rPr>
              <a:t>Un Regulated Cavity Resonator.</a:t>
            </a:r>
          </a:p>
          <a:p>
            <a:pPr>
              <a:lnSpc>
                <a:spcPct val="150000"/>
              </a:lnSpc>
              <a:buFont typeface="Wingdings" pitchFamily="2" charset="2"/>
              <a:buChar char="§"/>
            </a:pPr>
            <a:r>
              <a:rPr lang="en-IN" sz="2800" b="1" dirty="0" smtClean="0">
                <a:latin typeface="Times New Roman" pitchFamily="18" charset="0"/>
                <a:cs typeface="Times New Roman" pitchFamily="18" charset="0"/>
              </a:rPr>
              <a:t>Co-axial Cavity Resonator.</a:t>
            </a:r>
          </a:p>
          <a:p>
            <a:pPr>
              <a:lnSpc>
                <a:spcPct val="150000"/>
              </a:lnSpc>
              <a:buFont typeface="Wingdings" pitchFamily="2" charset="2"/>
              <a:buChar char="§"/>
            </a:pPr>
            <a:r>
              <a:rPr lang="en-IN" sz="2800" b="1" dirty="0" smtClean="0">
                <a:latin typeface="Times New Roman" pitchFamily="18" charset="0"/>
                <a:cs typeface="Times New Roman" pitchFamily="18" charset="0"/>
              </a:rPr>
              <a:t>Capacitive Cavity Resonator.</a:t>
            </a:r>
          </a:p>
          <a:p>
            <a:pPr>
              <a:lnSpc>
                <a:spcPct val="150000"/>
              </a:lnSpc>
              <a:buFont typeface="Wingdings" pitchFamily="2" charset="2"/>
              <a:buChar char="§"/>
            </a:pPr>
            <a:r>
              <a:rPr lang="en-IN" sz="2800" b="1" dirty="0" smtClean="0">
                <a:latin typeface="Times New Roman" pitchFamily="18" charset="0"/>
                <a:cs typeface="Times New Roman" pitchFamily="18" charset="0"/>
              </a:rPr>
              <a:t>Inductive Cavity Resonator.</a:t>
            </a:r>
          </a:p>
          <a:p>
            <a:pPr>
              <a:lnSpc>
                <a:spcPct val="150000"/>
              </a:lnSpc>
              <a:buFont typeface="Wingdings" pitchFamily="2" charset="2"/>
              <a:buChar char="§"/>
            </a:pPr>
            <a:r>
              <a:rPr lang="en-IN" sz="2800" b="1" dirty="0" smtClean="0">
                <a:latin typeface="Times New Roman" pitchFamily="18" charset="0"/>
                <a:cs typeface="Times New Roman" pitchFamily="18" charset="0"/>
              </a:rPr>
              <a:t>Waveguide Cavity Resonator.</a:t>
            </a:r>
          </a:p>
          <a:p>
            <a:pPr>
              <a:lnSpc>
                <a:spcPct val="150000"/>
              </a:lnSpc>
              <a:buFont typeface="Wingdings" pitchFamily="2" charset="2"/>
              <a:buChar char="§"/>
            </a:pPr>
            <a:r>
              <a:rPr lang="en-IN" sz="2800" b="1" dirty="0" err="1" smtClean="0">
                <a:latin typeface="Times New Roman" pitchFamily="18" charset="0"/>
                <a:cs typeface="Times New Roman" pitchFamily="18" charset="0"/>
              </a:rPr>
              <a:t>Reentrant</a:t>
            </a:r>
            <a:r>
              <a:rPr lang="en-IN" sz="2800" b="1" dirty="0" smtClean="0">
                <a:latin typeface="Times New Roman" pitchFamily="18" charset="0"/>
                <a:cs typeface="Times New Roman" pitchFamily="18" charset="0"/>
              </a:rPr>
              <a:t> Cavity Resonator.</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en-US" dirty="0" smtClean="0">
                <a:solidFill>
                  <a:srgbClr val="B20E70"/>
                </a:solidFill>
                <a:latin typeface="SimSun" pitchFamily="2" charset="-122"/>
                <a:ea typeface="SimSun" pitchFamily="2" charset="-122"/>
              </a:rPr>
              <a:t>APPLICATIONS</a:t>
            </a:r>
            <a:endParaRPr lang="en-US" dirty="0">
              <a:solidFill>
                <a:srgbClr val="B20E70"/>
              </a:solidFill>
              <a:latin typeface="SimSun" pitchFamily="2" charset="-122"/>
              <a:ea typeface="SimSun" pitchFamily="2" charset="-122"/>
            </a:endParaRPr>
          </a:p>
        </p:txBody>
      </p:sp>
      <p:sp>
        <p:nvSpPr>
          <p:cNvPr id="3" name="Content Placeholder 2"/>
          <p:cNvSpPr>
            <a:spLocks noGrp="1"/>
          </p:cNvSpPr>
          <p:nvPr>
            <p:ph idx="1"/>
          </p:nvPr>
        </p:nvSpPr>
        <p:spPr/>
        <p:txBody>
          <a:bodyPr>
            <a:normAutofit/>
          </a:bodyPr>
          <a:lstStyle/>
          <a:p>
            <a:r>
              <a:rPr lang="en-IN" sz="2800" dirty="0" smtClean="0">
                <a:latin typeface="Times New Roman" pitchFamily="18" charset="0"/>
                <a:cs typeface="Times New Roman" pitchFamily="18" charset="0"/>
              </a:rPr>
              <a:t>Cavity resonators are widely used as the frequency determining element in microwave oscillators</a:t>
            </a:r>
            <a:r>
              <a:rPr lang="en-IN" sz="2800" dirty="0" smtClean="0">
                <a:latin typeface="Arial" pitchFamily="34" charset="0"/>
                <a:cs typeface="Arial" pitchFamily="34" charset="0"/>
              </a:rPr>
              <a:t>.</a:t>
            </a:r>
          </a:p>
          <a:p>
            <a:pPr>
              <a:buNone/>
            </a:pPr>
            <a:endParaRPr lang="en-IN" sz="2800" dirty="0" smtClean="0">
              <a:latin typeface="Times New Roman" pitchFamily="18" charset="0"/>
              <a:cs typeface="Times New Roman" pitchFamily="18" charset="0"/>
            </a:endParaRPr>
          </a:p>
          <a:p>
            <a:r>
              <a:rPr lang="en-IN" sz="2800" dirty="0" smtClean="0">
                <a:latin typeface="Times New Roman" pitchFamily="18" charset="0"/>
                <a:cs typeface="Times New Roman" pitchFamily="18" charset="0"/>
              </a:rPr>
              <a:t>Waveguides are used at the highest frequencies to transmit power and signals. Similarly, cavity resonators are employed as tuned circuits at such frequencies.</a:t>
            </a:r>
          </a:p>
          <a:p>
            <a:endParaRPr lang="en-US"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978389" y="1894552"/>
            <a:ext cx="6878207"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400" b="0" i="0" u="none" strike="noStrike" cap="none" normalizeH="0" baseline="0" dirty="0" smtClean="0">
                <a:ln>
                  <a:noFill/>
                </a:ln>
                <a:solidFill>
                  <a:srgbClr val="FF0066"/>
                </a:solidFill>
                <a:effectLst/>
                <a:latin typeface="Algerian" pitchFamily="82" charset="0"/>
                <a:ea typeface="Calibri" pitchFamily="34" charset="0"/>
                <a:cs typeface="Latha" pitchFamily="34" charset="0"/>
              </a:rPr>
              <a:t>THANK YOU</a:t>
            </a:r>
            <a:endParaRPr kumimoji="0" lang="en-US" sz="5400" b="0" i="0" u="none" strike="noStrike" cap="none" normalizeH="0" baseline="0" dirty="0" smtClean="0">
              <a:ln>
                <a:noFill/>
              </a:ln>
              <a:solidFill>
                <a:srgbClr val="FF0066"/>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fontScale="90000"/>
          </a:bodyPr>
          <a:lstStyle/>
          <a:p>
            <a:r>
              <a:rPr lang="en-US" sz="3200" dirty="0" smtClean="0">
                <a:solidFill>
                  <a:srgbClr val="FF0066"/>
                </a:solidFill>
                <a:latin typeface="Algerian" pitchFamily="82" charset="0"/>
              </a:rPr>
              <a:t/>
            </a:r>
            <a:br>
              <a:rPr lang="en-US" sz="3200" dirty="0" smtClean="0">
                <a:solidFill>
                  <a:srgbClr val="FF0066"/>
                </a:solidFill>
                <a:latin typeface="Algerian" pitchFamily="82" charset="0"/>
              </a:rPr>
            </a:br>
            <a:r>
              <a:rPr lang="en-US" sz="3200" dirty="0" smtClean="0">
                <a:solidFill>
                  <a:srgbClr val="FF0066"/>
                </a:solidFill>
                <a:latin typeface="Algerian" pitchFamily="82" charset="0"/>
              </a:rPr>
              <a:t>Electromagnetic Waves in free space</a:t>
            </a:r>
            <a:br>
              <a:rPr lang="en-US" sz="3200" dirty="0" smtClean="0">
                <a:solidFill>
                  <a:srgbClr val="FF0066"/>
                </a:solidFill>
                <a:latin typeface="Algerian" pitchFamily="82" charset="0"/>
              </a:rPr>
            </a:br>
            <a:r>
              <a:rPr lang="en-US" sz="3200" dirty="0" smtClean="0">
                <a:latin typeface="Algerian" pitchFamily="82" charset="0"/>
              </a:rPr>
              <a:t/>
            </a:r>
            <a:br>
              <a:rPr lang="en-US" sz="3200" dirty="0" smtClean="0">
                <a:latin typeface="Algerian" pitchFamily="82" charset="0"/>
              </a:rPr>
            </a:br>
            <a:endParaRPr lang="en-US" sz="3200" dirty="0"/>
          </a:p>
        </p:txBody>
      </p:sp>
      <p:sp>
        <p:nvSpPr>
          <p:cNvPr id="3" name="Content Placeholder 2"/>
          <p:cNvSpPr>
            <a:spLocks noGrp="1"/>
          </p:cNvSpPr>
          <p:nvPr>
            <p:ph idx="1"/>
          </p:nvPr>
        </p:nvSpPr>
        <p:spPr>
          <a:xfrm>
            <a:off x="457200" y="1600200"/>
            <a:ext cx="8229600" cy="4724400"/>
          </a:xfrm>
        </p:spPr>
        <p:txBody>
          <a:bodyPr/>
          <a:lstStyle/>
          <a:p>
            <a:r>
              <a:rPr lang="en-US" dirty="0" smtClean="0">
                <a:latin typeface="Arial Black" pitchFamily="34" charset="0"/>
              </a:rPr>
              <a:t>So Maxwell's equations reduce to</a:t>
            </a:r>
          </a:p>
          <a:p>
            <a:endParaRPr lang="en-US" dirty="0"/>
          </a:p>
        </p:txBody>
      </p:sp>
      <p:pic>
        <p:nvPicPr>
          <p:cNvPr id="4" name="Picture 3"/>
          <p:cNvPicPr/>
          <p:nvPr/>
        </p:nvPicPr>
        <p:blipFill>
          <a:blip r:embed="rId2">
            <a:duotone>
              <a:schemeClr val="accent1">
                <a:shade val="45000"/>
                <a:satMod val="135000"/>
              </a:schemeClr>
              <a:prstClr val="white"/>
            </a:duotone>
          </a:blip>
          <a:srcRect r="12196"/>
          <a:stretch>
            <a:fillRect/>
          </a:stretch>
        </p:blipFill>
        <p:spPr bwMode="auto">
          <a:xfrm>
            <a:off x="762000" y="2362200"/>
            <a:ext cx="5486400" cy="2286001"/>
          </a:xfrm>
          <a:prstGeom prst="rect">
            <a:avLst/>
          </a:prstGeom>
          <a:noFill/>
          <a:ln w="9525">
            <a:noFill/>
            <a:miter lim="800000"/>
            <a:headEnd/>
            <a:tailEnd/>
          </a:ln>
        </p:spPr>
      </p:pic>
      <p:pic>
        <p:nvPicPr>
          <p:cNvPr id="5" name="Picture 4"/>
          <p:cNvPicPr/>
          <p:nvPr/>
        </p:nvPicPr>
        <p:blipFill>
          <a:blip r:embed="rId3">
            <a:duotone>
              <a:schemeClr val="accent1">
                <a:shade val="45000"/>
                <a:satMod val="135000"/>
              </a:schemeClr>
              <a:prstClr val="white"/>
            </a:duotone>
          </a:blip>
          <a:srcRect r="8108"/>
          <a:stretch>
            <a:fillRect/>
          </a:stretch>
        </p:blipFill>
        <p:spPr bwMode="auto">
          <a:xfrm>
            <a:off x="762000" y="4953000"/>
            <a:ext cx="5181600" cy="838200"/>
          </a:xfrm>
          <a:prstGeom prst="rect">
            <a:avLst/>
          </a:prstGeom>
          <a:noFill/>
          <a:ln w="9525">
            <a:noFill/>
            <a:miter lim="800000"/>
            <a:headEnd/>
            <a:tailEnd/>
          </a:ln>
        </p:spPr>
      </p:pic>
      <p:sp>
        <p:nvSpPr>
          <p:cNvPr id="6" name="Rectangle 5"/>
          <p:cNvSpPr/>
          <p:nvPr/>
        </p:nvSpPr>
        <p:spPr>
          <a:xfrm>
            <a:off x="685800" y="5867400"/>
            <a:ext cx="8077200" cy="646331"/>
          </a:xfrm>
          <a:prstGeom prst="rect">
            <a:avLst/>
          </a:prstGeom>
        </p:spPr>
        <p:txBody>
          <a:bodyPr wrap="square">
            <a:spAutoFit/>
          </a:bodyPr>
          <a:lstStyle/>
          <a:p>
            <a:r>
              <a:rPr lang="en-US" dirty="0" smtClean="0"/>
              <a:t>The above equation are standard wave equation representing  </a:t>
            </a:r>
            <a:r>
              <a:rPr lang="en-US" dirty="0" err="1" smtClean="0"/>
              <a:t>unattenuated</a:t>
            </a:r>
            <a:r>
              <a:rPr lang="en-US" dirty="0" smtClean="0"/>
              <a:t> wave traveling at a speed u.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rmAutofit/>
          </a:bodyPr>
          <a:lstStyle/>
          <a:p>
            <a:r>
              <a:rPr lang="en-US" sz="3200" dirty="0" smtClean="0">
                <a:solidFill>
                  <a:srgbClr val="FF0066"/>
                </a:solidFill>
                <a:latin typeface="Algerian" pitchFamily="82" charset="0"/>
              </a:rPr>
              <a:t>Electromagnetic Waves in free space</a:t>
            </a:r>
          </a:p>
        </p:txBody>
      </p:sp>
      <p:pic>
        <p:nvPicPr>
          <p:cNvPr id="4" name="Content Placeholder 3"/>
          <p:cNvPicPr>
            <a:picLocks noGrp="1"/>
          </p:cNvPicPr>
          <p:nvPr>
            <p:ph idx="1"/>
          </p:nvPr>
        </p:nvPicPr>
        <p:blipFill>
          <a:blip r:embed="rId2">
            <a:duotone>
              <a:schemeClr val="accent1">
                <a:shade val="45000"/>
                <a:satMod val="135000"/>
              </a:schemeClr>
              <a:prstClr val="white"/>
            </a:duotone>
          </a:blip>
          <a:srcRect/>
          <a:stretch>
            <a:fillRect/>
          </a:stretch>
        </p:blipFill>
        <p:spPr bwMode="auto">
          <a:xfrm>
            <a:off x="533400" y="1676400"/>
            <a:ext cx="8077200" cy="1447800"/>
          </a:xfrm>
          <a:prstGeom prst="rect">
            <a:avLst/>
          </a:prstGeom>
          <a:noFill/>
          <a:ln w="9525">
            <a:noFill/>
            <a:miter lim="800000"/>
            <a:headEnd/>
            <a:tailEnd/>
          </a:ln>
        </p:spPr>
      </p:pic>
      <p:sp>
        <p:nvSpPr>
          <p:cNvPr id="1025" name="Rectangle 1"/>
          <p:cNvSpPr>
            <a:spLocks noChangeArrowheads="1"/>
          </p:cNvSpPr>
          <p:nvPr/>
        </p:nvSpPr>
        <p:spPr bwMode="auto">
          <a:xfrm>
            <a:off x="533400" y="3505201"/>
            <a:ext cx="4953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ea typeface="Arial" pitchFamily="34" charset="0"/>
                <a:cs typeface="Arial" pitchFamily="34" charset="0"/>
              </a:rPr>
              <a:t>i.e. </a:t>
            </a:r>
            <a:r>
              <a:rPr kumimoji="0" lang="en-US" sz="2400" b="1" i="1" u="none" strike="noStrike" cap="none" normalizeH="0" baseline="0" dirty="0" smtClean="0">
                <a:ln>
                  <a:noFill/>
                </a:ln>
                <a:solidFill>
                  <a:srgbClr val="000000"/>
                </a:solidFill>
                <a:effectLst/>
                <a:latin typeface="Arial" pitchFamily="34" charset="0"/>
                <a:ea typeface="Arial" pitchFamily="34" charset="0"/>
                <a:cs typeface="Arial" pitchFamily="34" charset="0"/>
              </a:rPr>
              <a:t>the velocity of light.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7" name="Picture 3"/>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609600" y="4343400"/>
            <a:ext cx="6878917" cy="20574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762000"/>
          </a:xfrm>
        </p:spPr>
        <p:txBody>
          <a:bodyPr>
            <a:normAutofit/>
          </a:bodyPr>
          <a:lstStyle/>
          <a:p>
            <a:r>
              <a:rPr lang="en-US" sz="3200" dirty="0" smtClean="0">
                <a:solidFill>
                  <a:srgbClr val="FF0066"/>
                </a:solidFill>
                <a:latin typeface="Algerian" pitchFamily="82" charset="0"/>
              </a:rPr>
              <a:t>Electromagnetic Waves in free space</a:t>
            </a:r>
          </a:p>
        </p:txBody>
      </p:sp>
      <p:pic>
        <p:nvPicPr>
          <p:cNvPr id="18434" name="Picture 2"/>
          <p:cNvPicPr>
            <a:picLocks noGrp="1" noChangeAspect="1" noChangeArrowheads="1"/>
          </p:cNvPicPr>
          <p:nvPr>
            <p:ph idx="1"/>
          </p:nvPr>
        </p:nvPicPr>
        <p:blipFill>
          <a:blip r:embed="rId2"/>
          <a:srcRect/>
          <a:stretch>
            <a:fillRect/>
          </a:stretch>
        </p:blipFill>
        <p:spPr bwMode="auto">
          <a:xfrm>
            <a:off x="685800" y="1295400"/>
            <a:ext cx="6648450" cy="1981200"/>
          </a:xfrm>
          <a:prstGeom prst="rect">
            <a:avLst/>
          </a:prstGeom>
          <a:noFill/>
          <a:ln w="9525">
            <a:noFill/>
            <a:miter lim="800000"/>
            <a:headEnd/>
            <a:tailEnd/>
          </a:ln>
          <a:effectLst/>
        </p:spPr>
      </p:pic>
      <p:sp>
        <p:nvSpPr>
          <p:cNvPr id="7" name="Rectangle 6"/>
          <p:cNvSpPr/>
          <p:nvPr/>
        </p:nvSpPr>
        <p:spPr>
          <a:xfrm>
            <a:off x="685800" y="3657600"/>
            <a:ext cx="6705600" cy="461665"/>
          </a:xfrm>
          <a:prstGeom prst="rect">
            <a:avLst/>
          </a:prstGeom>
        </p:spPr>
        <p:txBody>
          <a:bodyPr wrap="square">
            <a:spAutoFit/>
          </a:bodyPr>
          <a:lstStyle/>
          <a:p>
            <a:r>
              <a:rPr lang="en-US" sz="2400" dirty="0" smtClean="0"/>
              <a:t>In case of propagation E. M. W. in free space. </a:t>
            </a:r>
            <a:endParaRPr lang="en-US" sz="2400" dirty="0"/>
          </a:p>
        </p:txBody>
      </p:sp>
      <p:sp>
        <p:nvSpPr>
          <p:cNvPr id="8" name="Rectangle 7"/>
          <p:cNvSpPr/>
          <p:nvPr/>
        </p:nvSpPr>
        <p:spPr>
          <a:xfrm>
            <a:off x="685800" y="4267200"/>
            <a:ext cx="7696200" cy="369332"/>
          </a:xfrm>
          <a:prstGeom prst="rect">
            <a:avLst/>
          </a:prstGeom>
        </p:spPr>
        <p:txBody>
          <a:bodyPr wrap="square">
            <a:spAutoFit/>
          </a:bodyPr>
          <a:lstStyle/>
          <a:p>
            <a:pPr>
              <a:buFont typeface="Wingdings" pitchFamily="2" charset="2"/>
              <a:buChar char="v"/>
            </a:pPr>
            <a:r>
              <a:rPr lang="en-US" dirty="0" smtClean="0"/>
              <a:t>The wave propagates with a speed equal to that of light in free space.</a:t>
            </a:r>
            <a:endParaRPr lang="en-US" dirty="0"/>
          </a:p>
        </p:txBody>
      </p:sp>
      <p:sp>
        <p:nvSpPr>
          <p:cNvPr id="9" name="Rectangle 8"/>
          <p:cNvSpPr/>
          <p:nvPr/>
        </p:nvSpPr>
        <p:spPr>
          <a:xfrm>
            <a:off x="685800" y="4648200"/>
            <a:ext cx="7162800" cy="369332"/>
          </a:xfrm>
          <a:prstGeom prst="rect">
            <a:avLst/>
          </a:prstGeom>
        </p:spPr>
        <p:txBody>
          <a:bodyPr wrap="square">
            <a:spAutoFit/>
          </a:bodyPr>
          <a:lstStyle/>
          <a:p>
            <a:pPr>
              <a:buFont typeface="Wingdings" pitchFamily="2" charset="2"/>
              <a:buChar char="v"/>
            </a:pPr>
            <a:r>
              <a:rPr lang="en-US" dirty="0" smtClean="0"/>
              <a:t>The electromagnetic waves are transverse in nature. </a:t>
            </a:r>
            <a:endParaRPr lang="en-US" dirty="0"/>
          </a:p>
        </p:txBody>
      </p:sp>
      <p:sp>
        <p:nvSpPr>
          <p:cNvPr id="10" name="Rectangle 9"/>
          <p:cNvSpPr/>
          <p:nvPr/>
        </p:nvSpPr>
        <p:spPr>
          <a:xfrm>
            <a:off x="685800" y="4953000"/>
            <a:ext cx="7239000" cy="369332"/>
          </a:xfrm>
          <a:prstGeom prst="rect">
            <a:avLst/>
          </a:prstGeom>
        </p:spPr>
        <p:txBody>
          <a:bodyPr wrap="square">
            <a:spAutoFit/>
          </a:bodyPr>
          <a:lstStyle/>
          <a:p>
            <a:pPr>
              <a:buFont typeface="Wingdings" pitchFamily="2" charset="2"/>
              <a:buChar char="v"/>
            </a:pPr>
            <a:r>
              <a:rPr lang="en-US" dirty="0" smtClean="0"/>
              <a:t>The wave vectors E and Hare mutually perpendicular. </a:t>
            </a:r>
            <a:endParaRPr lang="en-US" dirty="0"/>
          </a:p>
        </p:txBody>
      </p:sp>
      <p:sp>
        <p:nvSpPr>
          <p:cNvPr id="11" name="Rectangle 10"/>
          <p:cNvSpPr/>
          <p:nvPr/>
        </p:nvSpPr>
        <p:spPr>
          <a:xfrm>
            <a:off x="685800" y="5334000"/>
            <a:ext cx="4191000" cy="369332"/>
          </a:xfrm>
          <a:prstGeom prst="rect">
            <a:avLst/>
          </a:prstGeom>
        </p:spPr>
        <p:txBody>
          <a:bodyPr wrap="square">
            <a:spAutoFit/>
          </a:bodyPr>
          <a:lstStyle/>
          <a:p>
            <a:pPr>
              <a:buFont typeface="Wingdings" pitchFamily="2" charset="2"/>
              <a:buChar char="v"/>
            </a:pPr>
            <a:r>
              <a:rPr lang="en-US" dirty="0" smtClean="0"/>
              <a:t>The vector E and H are in phase. </a:t>
            </a:r>
            <a:endParaRPr lang="en-US" dirty="0"/>
          </a:p>
        </p:txBody>
      </p:sp>
      <p:sp>
        <p:nvSpPr>
          <p:cNvPr id="12" name="Rectangle 11"/>
          <p:cNvSpPr/>
          <p:nvPr/>
        </p:nvSpPr>
        <p:spPr>
          <a:xfrm>
            <a:off x="685800" y="5638800"/>
            <a:ext cx="8229600" cy="369332"/>
          </a:xfrm>
          <a:prstGeom prst="rect">
            <a:avLst/>
          </a:prstGeom>
        </p:spPr>
        <p:txBody>
          <a:bodyPr wrap="square">
            <a:spAutoFit/>
          </a:bodyPr>
          <a:lstStyle/>
          <a:p>
            <a:pPr>
              <a:buFont typeface="Wingdings" pitchFamily="2" charset="2"/>
              <a:buChar char="v"/>
            </a:pPr>
            <a:r>
              <a:rPr lang="en-US" dirty="0" smtClean="0"/>
              <a:t>The electromagnetic energy is transmitted in the direction of wave propagation </a:t>
            </a:r>
            <a:endParaRPr lang="en-US" dirty="0"/>
          </a:p>
        </p:txBody>
      </p:sp>
      <p:sp>
        <p:nvSpPr>
          <p:cNvPr id="13" name="Rectangle 12"/>
          <p:cNvSpPr/>
          <p:nvPr/>
        </p:nvSpPr>
        <p:spPr>
          <a:xfrm>
            <a:off x="685800" y="6019800"/>
            <a:ext cx="8001000" cy="369332"/>
          </a:xfrm>
          <a:prstGeom prst="rect">
            <a:avLst/>
          </a:prstGeom>
        </p:spPr>
        <p:txBody>
          <a:bodyPr wrap="square">
            <a:spAutoFit/>
          </a:bodyPr>
          <a:lstStyle/>
          <a:p>
            <a:pPr>
              <a:buFont typeface="Wingdings" pitchFamily="2" charset="2"/>
              <a:buChar char="v"/>
            </a:pPr>
            <a:r>
              <a:rPr lang="en-US" dirty="0" smtClean="0"/>
              <a:t>The electrostatic energy density is equal to the </a:t>
            </a:r>
            <a:r>
              <a:rPr lang="en-US" dirty="0" err="1" smtClean="0"/>
              <a:t>magnetostatic</a:t>
            </a:r>
            <a:r>
              <a:rPr lang="en-US" dirty="0" smtClean="0"/>
              <a:t> energy density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838200"/>
          </a:xfrm>
        </p:spPr>
        <p:txBody>
          <a:bodyPr>
            <a:noAutofit/>
          </a:bodyPr>
          <a:lstStyle/>
          <a:p>
            <a:pPr algn="ctr"/>
            <a:r>
              <a:rPr lang="en-US" sz="2800" dirty="0" smtClean="0">
                <a:solidFill>
                  <a:srgbClr val="C00000"/>
                </a:solidFill>
                <a:latin typeface="Algerian" pitchFamily="82" charset="0"/>
              </a:rPr>
              <a:t>PROPAGATION OF E.M.W IN ISOTROPIC DIELECTRICS</a:t>
            </a:r>
            <a:endParaRPr lang="en-US" sz="2800" dirty="0">
              <a:solidFill>
                <a:srgbClr val="C00000"/>
              </a:solidFill>
              <a:latin typeface="Algerian" pitchFamily="82" charset="0"/>
            </a:endParaRPr>
          </a:p>
        </p:txBody>
      </p:sp>
      <p:sp>
        <p:nvSpPr>
          <p:cNvPr id="3" name="Content Placeholder 2"/>
          <p:cNvSpPr>
            <a:spLocks noGrp="1"/>
          </p:cNvSpPr>
          <p:nvPr>
            <p:ph idx="1"/>
          </p:nvPr>
        </p:nvSpPr>
        <p:spPr>
          <a:xfrm>
            <a:off x="152400" y="1447800"/>
            <a:ext cx="8229600" cy="5181600"/>
          </a:xfrm>
        </p:spPr>
        <p:txBody>
          <a:bodyPr/>
          <a:lstStyle/>
          <a:p>
            <a:r>
              <a:rPr lang="en-US" dirty="0" smtClean="0"/>
              <a:t>We know that Maxwell's field equations are</a:t>
            </a:r>
          </a:p>
          <a:p>
            <a:pPr>
              <a:buNone/>
            </a:pPr>
            <a:r>
              <a:rPr lang="en-US" dirty="0" smtClean="0"/>
              <a:t>  </a:t>
            </a:r>
          </a:p>
          <a:p>
            <a:endParaRPr lang="en-US" dirty="0" smtClean="0"/>
          </a:p>
          <a:p>
            <a:endParaRPr lang="en-US" dirty="0" smtClean="0">
              <a:latin typeface="Algerian" pitchFamily="82" charset="0"/>
            </a:endParaRPr>
          </a:p>
          <a:p>
            <a:endParaRPr lang="en-US" dirty="0" smtClean="0"/>
          </a:p>
          <a:p>
            <a:endParaRPr lang="en-US" dirty="0" smtClean="0"/>
          </a:p>
          <a:p>
            <a:r>
              <a:rPr lang="en-US" sz="2000" dirty="0" smtClean="0"/>
              <a:t>So Maxwell’s equation reduce to</a:t>
            </a:r>
            <a:endParaRPr lang="en-US" sz="2000" dirty="0"/>
          </a:p>
        </p:txBody>
      </p:sp>
      <p:pic>
        <p:nvPicPr>
          <p:cNvPr id="4" name="Picture 3"/>
          <p:cNvPicPr/>
          <p:nvPr/>
        </p:nvPicPr>
        <p:blipFill>
          <a:blip r:embed="rId2">
            <a:duotone>
              <a:schemeClr val="accent1">
                <a:shade val="45000"/>
                <a:satMod val="135000"/>
              </a:schemeClr>
              <a:prstClr val="white"/>
            </a:duotone>
          </a:blip>
          <a:srcRect r="16438"/>
          <a:stretch>
            <a:fillRect/>
          </a:stretch>
        </p:blipFill>
        <p:spPr bwMode="auto">
          <a:xfrm>
            <a:off x="457200" y="1981200"/>
            <a:ext cx="4495800" cy="1524000"/>
          </a:xfrm>
          <a:prstGeom prst="rect">
            <a:avLst/>
          </a:prstGeom>
          <a:noFill/>
          <a:ln w="9525">
            <a:noFill/>
            <a:miter lim="800000"/>
            <a:headEnd/>
            <a:tailEnd/>
          </a:ln>
        </p:spPr>
      </p:pic>
      <p:sp>
        <p:nvSpPr>
          <p:cNvPr id="5" name="Rectangle 4"/>
          <p:cNvSpPr/>
          <p:nvPr/>
        </p:nvSpPr>
        <p:spPr>
          <a:xfrm>
            <a:off x="457200" y="3733800"/>
            <a:ext cx="3429000" cy="400110"/>
          </a:xfrm>
          <a:prstGeom prst="rect">
            <a:avLst/>
          </a:prstGeom>
        </p:spPr>
        <p:txBody>
          <a:bodyPr wrap="square">
            <a:spAutoFit/>
          </a:bodyPr>
          <a:lstStyle/>
          <a:p>
            <a:r>
              <a:rPr lang="en-US" sz="2000" dirty="0" smtClean="0"/>
              <a:t>and in isotropic dielectrics</a:t>
            </a:r>
            <a:endParaRPr lang="en-US" sz="2000" dirty="0"/>
          </a:p>
        </p:txBody>
      </p:sp>
      <p:pic>
        <p:nvPicPr>
          <p:cNvPr id="6" name="Picture 5"/>
          <p:cNvPicPr/>
          <p:nvPr/>
        </p:nvPicPr>
        <p:blipFill>
          <a:blip r:embed="rId3">
            <a:duotone>
              <a:schemeClr val="accent1">
                <a:shade val="45000"/>
                <a:satMod val="135000"/>
              </a:schemeClr>
              <a:prstClr val="white"/>
            </a:duotone>
          </a:blip>
          <a:srcRect r="70236" b="62500"/>
          <a:stretch>
            <a:fillRect/>
          </a:stretch>
        </p:blipFill>
        <p:spPr bwMode="auto">
          <a:xfrm>
            <a:off x="609600" y="4800601"/>
            <a:ext cx="1524000" cy="685799"/>
          </a:xfrm>
          <a:prstGeom prst="rect">
            <a:avLst/>
          </a:prstGeom>
          <a:noFill/>
          <a:ln w="9525">
            <a:noFill/>
            <a:miter lim="800000"/>
            <a:headEnd/>
            <a:tailEnd/>
          </a:ln>
        </p:spPr>
      </p:pic>
      <p:pic>
        <p:nvPicPr>
          <p:cNvPr id="7" name="Content Placeholder 3"/>
          <p:cNvPicPr>
            <a:picLocks/>
          </p:cNvPicPr>
          <p:nvPr/>
        </p:nvPicPr>
        <p:blipFill>
          <a:blip r:embed="rId3">
            <a:duotone>
              <a:schemeClr val="accent1">
                <a:shade val="45000"/>
                <a:satMod val="135000"/>
              </a:schemeClr>
              <a:prstClr val="white"/>
            </a:duotone>
          </a:blip>
          <a:srcRect t="43711" r="81301" b="40555"/>
          <a:stretch>
            <a:fillRect/>
          </a:stretch>
        </p:blipFill>
        <p:spPr bwMode="auto">
          <a:xfrm>
            <a:off x="609600" y="5486400"/>
            <a:ext cx="914400" cy="304800"/>
          </a:xfrm>
          <a:prstGeom prst="rect">
            <a:avLst/>
          </a:prstGeom>
          <a:noFill/>
          <a:ln w="9525">
            <a:noFill/>
            <a:miter lim="800000"/>
            <a:headEnd/>
            <a:tailEnd/>
          </a:ln>
        </p:spPr>
      </p:pic>
      <p:pic>
        <p:nvPicPr>
          <p:cNvPr id="8" name="Picture 7"/>
          <p:cNvPicPr/>
          <p:nvPr/>
        </p:nvPicPr>
        <p:blipFill>
          <a:blip r:embed="rId3">
            <a:duotone>
              <a:schemeClr val="accent1">
                <a:shade val="45000"/>
                <a:satMod val="135000"/>
              </a:schemeClr>
              <a:prstClr val="white"/>
            </a:duotone>
          </a:blip>
          <a:srcRect l="19512" t="36667" r="71951" b="33333"/>
          <a:stretch>
            <a:fillRect/>
          </a:stretch>
        </p:blipFill>
        <p:spPr bwMode="auto">
          <a:xfrm>
            <a:off x="1524000" y="5486400"/>
            <a:ext cx="609600" cy="304800"/>
          </a:xfrm>
          <a:prstGeom prst="rect">
            <a:avLst/>
          </a:prstGeom>
          <a:noFill/>
          <a:ln w="9525">
            <a:noFill/>
            <a:miter lim="800000"/>
            <a:headEnd/>
            <a:tailEnd/>
          </a:ln>
        </p:spPr>
      </p:pic>
      <p:pic>
        <p:nvPicPr>
          <p:cNvPr id="9" name="Picture 8"/>
          <p:cNvPicPr/>
          <p:nvPr/>
        </p:nvPicPr>
        <p:blipFill>
          <a:blip r:embed="rId3">
            <a:duotone>
              <a:schemeClr val="accent1">
                <a:shade val="45000"/>
                <a:satMod val="135000"/>
              </a:schemeClr>
              <a:prstClr val="white"/>
            </a:duotone>
          </a:blip>
          <a:srcRect t="66667" r="76829"/>
          <a:stretch>
            <a:fillRect/>
          </a:stretch>
        </p:blipFill>
        <p:spPr bwMode="auto">
          <a:xfrm>
            <a:off x="609600" y="5791200"/>
            <a:ext cx="1143000" cy="380999"/>
          </a:xfrm>
          <a:prstGeom prst="rect">
            <a:avLst/>
          </a:prstGeom>
          <a:noFill/>
          <a:ln w="9525">
            <a:noFill/>
            <a:miter lim="800000"/>
            <a:headEnd/>
            <a:tailEnd/>
          </a:ln>
        </p:spPr>
      </p:pic>
      <p:pic>
        <p:nvPicPr>
          <p:cNvPr id="10" name="Picture 9"/>
          <p:cNvPicPr/>
          <p:nvPr/>
        </p:nvPicPr>
        <p:blipFill>
          <a:blip r:embed="rId3">
            <a:duotone>
              <a:schemeClr val="accent1">
                <a:shade val="45000"/>
                <a:satMod val="135000"/>
              </a:schemeClr>
              <a:prstClr val="white"/>
            </a:duotone>
          </a:blip>
          <a:srcRect l="25087" t="66667" r="67073"/>
          <a:stretch>
            <a:fillRect/>
          </a:stretch>
        </p:blipFill>
        <p:spPr bwMode="auto">
          <a:xfrm>
            <a:off x="1752600" y="5791200"/>
            <a:ext cx="381000" cy="381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ormAutofit fontScale="90000"/>
          </a:bodyPr>
          <a:lstStyle/>
          <a:p>
            <a:pPr algn="ctr"/>
            <a:r>
              <a:rPr lang="en-US" sz="3200" dirty="0" smtClean="0">
                <a:solidFill>
                  <a:srgbClr val="C00000"/>
                </a:solidFill>
                <a:latin typeface="Algerian" pitchFamily="82" charset="0"/>
              </a:rPr>
              <a:t>PROPAGATION OF E.M.W IN ISOTROPIC DIELECTRICS</a:t>
            </a:r>
            <a:endParaRPr lang="en-US" sz="3200" dirty="0"/>
          </a:p>
        </p:txBody>
      </p:sp>
      <p:sp>
        <p:nvSpPr>
          <p:cNvPr id="3" name="Content Placeholder 2"/>
          <p:cNvSpPr>
            <a:spLocks noGrp="1"/>
          </p:cNvSpPr>
          <p:nvPr>
            <p:ph idx="1"/>
          </p:nvPr>
        </p:nvSpPr>
        <p:spPr>
          <a:xfrm>
            <a:off x="457200" y="1524000"/>
            <a:ext cx="8229600" cy="4800600"/>
          </a:xfrm>
        </p:spPr>
        <p:txBody>
          <a:bodyPr/>
          <a:lstStyle/>
          <a:p>
            <a:pPr algn="just"/>
            <a:r>
              <a:rPr lang="en-US" dirty="0" smtClean="0"/>
              <a:t>The speed of electromagnetic wave in isotropic dielectric is less than the speed of electromagnetic waves in free space.</a:t>
            </a:r>
          </a:p>
          <a:p>
            <a:pPr algn="just">
              <a:buFont typeface="Wingdings" pitchFamily="2" charset="2"/>
              <a:buChar char="q"/>
            </a:pPr>
            <a:r>
              <a:rPr lang="en-US" dirty="0" smtClean="0"/>
              <a:t>The vector E and H are orthogonal </a:t>
            </a:r>
            <a:r>
              <a:rPr lang="en-US" dirty="0" err="1" smtClean="0"/>
              <a:t>i.e.the</a:t>
            </a:r>
            <a:r>
              <a:rPr lang="en-US" dirty="0" smtClean="0"/>
              <a:t> electromagnetic wave  is transverse in nature and in the dielectric electric and magnetic vectors are also mutually orthogonal</a:t>
            </a:r>
            <a:endParaRPr lang="en-US" dirty="0"/>
          </a:p>
        </p:txBody>
      </p:sp>
      <p:pic>
        <p:nvPicPr>
          <p:cNvPr id="7" name="Picture 2"/>
          <p:cNvPicPr>
            <a:picLocks noChangeAspect="1" noChangeArrowheads="1"/>
          </p:cNvPicPr>
          <p:nvPr/>
        </p:nvPicPr>
        <p:blipFill>
          <a:blip r:embed="rId2"/>
          <a:srcRect/>
          <a:stretch>
            <a:fillRect/>
          </a:stretch>
        </p:blipFill>
        <p:spPr bwMode="auto">
          <a:xfrm>
            <a:off x="914400" y="4495800"/>
            <a:ext cx="3886200" cy="15240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normAutofit/>
          </a:bodyPr>
          <a:lstStyle/>
          <a:p>
            <a:pPr algn="ctr"/>
            <a:r>
              <a:rPr lang="en-US" sz="3200" dirty="0" smtClean="0">
                <a:solidFill>
                  <a:srgbClr val="C00000"/>
                </a:solidFill>
                <a:latin typeface="Algerian" pitchFamily="82" charset="0"/>
              </a:rPr>
              <a:t>PROPAGATION OF E.M.W IN ISOTROPIC DIELECTRICS</a:t>
            </a:r>
            <a:endParaRPr lang="en-US" sz="3200" dirty="0"/>
          </a:p>
        </p:txBody>
      </p:sp>
      <p:sp>
        <p:nvSpPr>
          <p:cNvPr id="5" name="Content Placeholder 4"/>
          <p:cNvSpPr>
            <a:spLocks noGrp="1"/>
          </p:cNvSpPr>
          <p:nvPr>
            <p:ph idx="1"/>
          </p:nvPr>
        </p:nvSpPr>
        <p:spPr>
          <a:xfrm>
            <a:off x="457200" y="1752600"/>
            <a:ext cx="8229600" cy="4724400"/>
          </a:xfrm>
        </p:spPr>
        <p:txBody>
          <a:bodyPr/>
          <a:lstStyle/>
          <a:p>
            <a:pPr>
              <a:buFont typeface="Wingdings" pitchFamily="2" charset="2"/>
              <a:buChar char="q"/>
            </a:pPr>
            <a:r>
              <a:rPr lang="en-US" dirty="0" smtClean="0"/>
              <a:t>The vector E and H are in phase and their magnitudes are related to each other by the relation</a:t>
            </a:r>
          </a:p>
          <a:p>
            <a:endParaRPr lang="en-US" dirty="0" smtClean="0"/>
          </a:p>
          <a:p>
            <a:endParaRPr lang="en-US" dirty="0" smtClean="0"/>
          </a:p>
          <a:p>
            <a:r>
              <a:rPr lang="en-US" dirty="0" smtClean="0"/>
              <a:t>Z is called the impendence of the medium</a:t>
            </a:r>
          </a:p>
          <a:p>
            <a:pPr>
              <a:buNone/>
            </a:pPr>
            <a:endParaRPr lang="en-US" dirty="0" smtClean="0"/>
          </a:p>
          <a:p>
            <a:pPr algn="just">
              <a:buFont typeface="Wingdings" pitchFamily="2" charset="2"/>
              <a:buChar char="q"/>
            </a:pPr>
            <a:r>
              <a:rPr lang="en-US" dirty="0" smtClean="0"/>
              <a:t>The direction of  flow of energy is the direction in which the wave propagation and the </a:t>
            </a:r>
            <a:r>
              <a:rPr lang="en-US" dirty="0" err="1" smtClean="0"/>
              <a:t>poynting</a:t>
            </a:r>
            <a:r>
              <a:rPr lang="en-US" dirty="0" smtClean="0"/>
              <a:t> vector  is</a:t>
            </a:r>
            <a:r>
              <a:rPr lang="el-GR" dirty="0" smtClean="0"/>
              <a:t>₍</a:t>
            </a:r>
            <a:r>
              <a:rPr lang="en-US" dirty="0" smtClean="0"/>
              <a:t> n</a:t>
            </a:r>
            <a:r>
              <a:rPr lang="el-GR" dirty="0" smtClean="0"/>
              <a:t> ⁄ μ₎</a:t>
            </a:r>
            <a:r>
              <a:rPr lang="en-US" dirty="0" smtClean="0"/>
              <a:t> times of the </a:t>
            </a:r>
            <a:r>
              <a:rPr lang="en-US" dirty="0" err="1" smtClean="0"/>
              <a:t>poynting</a:t>
            </a:r>
            <a:r>
              <a:rPr lang="en-US" dirty="0" smtClean="0"/>
              <a:t> vector if the same wave propagates, through free space</a:t>
            </a:r>
          </a:p>
          <a:p>
            <a:endParaRPr lang="en-US" dirty="0"/>
          </a:p>
        </p:txBody>
      </p:sp>
      <p:pic>
        <p:nvPicPr>
          <p:cNvPr id="8" name="Picture 2"/>
          <p:cNvPicPr>
            <a:picLocks noChangeAspect="1" noChangeArrowheads="1"/>
          </p:cNvPicPr>
          <p:nvPr/>
        </p:nvPicPr>
        <p:blipFill>
          <a:blip r:embed="rId2"/>
          <a:srcRect/>
          <a:stretch>
            <a:fillRect/>
          </a:stretch>
        </p:blipFill>
        <p:spPr bwMode="auto">
          <a:xfrm>
            <a:off x="914400" y="2819400"/>
            <a:ext cx="4329113" cy="847725"/>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7848600" cy="838200"/>
          </a:xfrm>
        </p:spPr>
        <p:txBody>
          <a:bodyPr>
            <a:normAutofit fontScale="90000"/>
          </a:bodyPr>
          <a:lstStyle/>
          <a:p>
            <a:pPr algn="ctr"/>
            <a:r>
              <a:rPr lang="en-US" sz="3200" dirty="0" smtClean="0">
                <a:solidFill>
                  <a:srgbClr val="C00000"/>
                </a:solidFill>
                <a:latin typeface="Algerian" pitchFamily="82" charset="0"/>
              </a:rPr>
              <a:t>PROPAGATION OF E.M.W IN ISOTROPIC DIELECTRICS</a:t>
            </a:r>
            <a:endParaRPr lang="en-US" sz="3200" dirty="0"/>
          </a:p>
        </p:txBody>
      </p:sp>
      <p:sp>
        <p:nvSpPr>
          <p:cNvPr id="3" name="Content Placeholder 2"/>
          <p:cNvSpPr>
            <a:spLocks noGrp="1"/>
          </p:cNvSpPr>
          <p:nvPr>
            <p:ph idx="1"/>
          </p:nvPr>
        </p:nvSpPr>
        <p:spPr>
          <a:xfrm>
            <a:off x="457200" y="1981200"/>
            <a:ext cx="8229600" cy="2819400"/>
          </a:xfrm>
        </p:spPr>
        <p:txBody>
          <a:bodyPr/>
          <a:lstStyle/>
          <a:p>
            <a:pPr algn="just"/>
            <a:r>
              <a:rPr lang="en-US" dirty="0" smtClean="0"/>
              <a:t>The electromagnetic energy density is equal to the </a:t>
            </a:r>
            <a:r>
              <a:rPr lang="en-US" dirty="0" err="1" smtClean="0"/>
              <a:t>magnetostatic</a:t>
            </a:r>
            <a:r>
              <a:rPr lang="en-US" dirty="0" smtClean="0"/>
              <a:t> energy density and the total energy density </a:t>
            </a:r>
            <a:r>
              <a:rPr lang="el-GR" dirty="0" smtClean="0"/>
              <a:t>ε</a:t>
            </a:r>
            <a:r>
              <a:rPr lang="en-US" baseline="-25000" dirty="0" smtClean="0"/>
              <a:t>r </a:t>
            </a:r>
            <a:r>
              <a:rPr lang="en-US" dirty="0" smtClean="0"/>
              <a:t>times of the energy density if the same wave propagates  through free space.</a:t>
            </a:r>
            <a:endParaRPr lang="en-US" baseline="-250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327</TotalTime>
  <Words>970</Words>
  <Application>Microsoft Office PowerPoint</Application>
  <PresentationFormat>On-screen Show (4:3)</PresentationFormat>
  <Paragraphs>128</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Flow</vt:lpstr>
      <vt:lpstr>Slide 1</vt:lpstr>
      <vt:lpstr>PLANE ELECTROMAGNETIC WAVES AND THEIR PROPAGATION</vt:lpstr>
      <vt:lpstr> Electromagnetic Waves in free space  </vt:lpstr>
      <vt:lpstr>Electromagnetic Waves in free space</vt:lpstr>
      <vt:lpstr>Electromagnetic Waves in free space</vt:lpstr>
      <vt:lpstr>PROPAGATION OF E.M.W IN ISOTROPIC DIELECTRICS</vt:lpstr>
      <vt:lpstr>PROPAGATION OF E.M.W IN ISOTROPIC DIELECTRICS</vt:lpstr>
      <vt:lpstr>PROPAGATION OF E.M.W IN ISOTROPIC DIELECTRICS</vt:lpstr>
      <vt:lpstr>PROPAGATION OF E.M.W IN ISOTROPIC DIELECTRICS</vt:lpstr>
      <vt:lpstr>Reflection and refraction of E.M.W</vt:lpstr>
      <vt:lpstr>Reflection and refraction of E.M.W</vt:lpstr>
      <vt:lpstr>Reflection and refraction of E.M.W</vt:lpstr>
      <vt:lpstr>Reflection and refraction of E.M.W</vt:lpstr>
      <vt:lpstr>WAVE GUIDE</vt:lpstr>
      <vt:lpstr>WAVE GUIDE</vt:lpstr>
      <vt:lpstr>RECTANGULAR WAVEGUIDE</vt:lpstr>
      <vt:lpstr>      CIRCULAR WAVEGUIDE</vt:lpstr>
      <vt:lpstr>TE &amp;TM MODES</vt:lpstr>
      <vt:lpstr>TE &amp;TM MODES</vt:lpstr>
      <vt:lpstr>APPLICATIONS</vt:lpstr>
      <vt:lpstr>CAVITY RESONATOR</vt:lpstr>
      <vt:lpstr>TYPES OF CAVITY RESONATOR</vt:lpstr>
      <vt:lpstr>APPLICATIONS</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21</cp:revision>
  <dcterms:created xsi:type="dcterms:W3CDTF">2013-02-02T09:32:35Z</dcterms:created>
  <dcterms:modified xsi:type="dcterms:W3CDTF">2013-02-04T15:39:58Z</dcterms:modified>
</cp:coreProperties>
</file>