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9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</p:sldIdLst>
  <p:sldSz cx="9144000" cy="6858000" type="screen4x3"/>
  <p:notesSz cx="6858000" cy="9144000"/>
  <p:embeddedFontLst>
    <p:embeddedFont>
      <p:font typeface="Arial Black" pitchFamily="34" charset="0"/>
      <p:bold r:id="rId97"/>
    </p:embeddedFont>
    <p:embeddedFont>
      <p:font typeface="Trebuchet MS" pitchFamily="34" charset="0"/>
      <p:regular r:id="rId98"/>
      <p:bold r:id="rId99"/>
      <p:italic r:id="rId100"/>
      <p:boldItalic r:id="rId101"/>
    </p:embeddedFont>
    <p:embeddedFont>
      <p:font typeface="Wingdings 2" pitchFamily="18" charset="2"/>
      <p:regular r:id="rId102"/>
    </p:embeddedFont>
    <p:embeddedFont>
      <p:font typeface="Tahoma" pitchFamily="34" charset="0"/>
      <p:regular r:id="rId103"/>
      <p:bold r:id="rId104"/>
    </p:embeddedFont>
    <p:embeddedFont>
      <p:font typeface="Helvetica Neue" charset="0"/>
      <p:regular r:id="rId105"/>
      <p:bold r:id="rId106"/>
      <p:italic r:id="rId107"/>
      <p:boldItalic r:id="rId108"/>
    </p:embeddedFont>
    <p:embeddedFont>
      <p:font typeface="Calibri" pitchFamily="34" charset="0"/>
      <p:regular r:id="rId109"/>
      <p:bold r:id="rId110"/>
      <p:italic r:id="rId111"/>
      <p:boldItalic r:id="rId1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6.fntdata"/><Relationship Id="rId16" Type="http://schemas.openxmlformats.org/officeDocument/2006/relationships/slide" Target="slides/slide15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font" Target="fonts/font6.fntdata"/><Relationship Id="rId110" Type="http://schemas.openxmlformats.org/officeDocument/2006/relationships/font" Target="fonts/font14.fntdata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1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13</a:t>
            </a:fld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5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6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83028c69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0" name="Google Shape;990;g83028c69aa_1_0:notes"/>
          <p:cNvSpPr txBox="1">
            <a:spLocks noGrp="1"/>
          </p:cNvSpPr>
          <p:nvPr>
            <p:ph type="body" idx="1"/>
          </p:nvPr>
        </p:nvSpPr>
        <p:spPr>
          <a:xfrm>
            <a:off x="915987" y="4343400"/>
            <a:ext cx="50259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50" tIns="46975" rIns="95650" bIns="46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83028c69aa_1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g83028c69a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83028c69aa_1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g83028c69aa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83028c69aa_1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g83028c69a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3028c69aa_1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g83028c69aa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88:notes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AIT NIST 041207</a:t>
            </a:r>
            <a:endParaRPr/>
          </a:p>
        </p:txBody>
      </p:sp>
      <p:sp>
        <p:nvSpPr>
          <p:cNvPr id="1040" name="Google Shape;1040;p88:notes"/>
          <p:cNvSpPr txBox="1"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DRAFT of 04/03/07</a:t>
            </a:r>
            <a:endParaRPr/>
          </a:p>
        </p:txBody>
      </p:sp>
      <p:sp>
        <p:nvSpPr>
          <p:cNvPr id="1041" name="Google Shape;1041;p8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87</a:t>
            </a:fld>
            <a:endParaRPr/>
          </a:p>
        </p:txBody>
      </p:sp>
      <p:sp>
        <p:nvSpPr>
          <p:cNvPr id="1042" name="Google Shape;1042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87488" y="514350"/>
            <a:ext cx="3892550" cy="2919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3" name="Google Shape;1043;p88:notes"/>
          <p:cNvSpPr txBox="1">
            <a:spLocks noGrp="1"/>
          </p:cNvSpPr>
          <p:nvPr>
            <p:ph type="body" idx="1"/>
          </p:nvPr>
        </p:nvSpPr>
        <p:spPr>
          <a:xfrm>
            <a:off x="660400" y="3659187"/>
            <a:ext cx="5207000" cy="289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88:notes"/>
          <p:cNvSpPr txBox="1"/>
          <p:nvPr/>
        </p:nvSpPr>
        <p:spPr>
          <a:xfrm>
            <a:off x="5600700" y="549275"/>
            <a:ext cx="927100" cy="24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DARPA12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sz="1500" b="1">
                <a:solidFill>
                  <a:srgbClr val="000000"/>
                </a:solidFill>
              </a:rPr>
              <a:t>servers commonly used in their times: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sz="1500" b="1">
                <a:solidFill>
                  <a:srgbClr val="000000"/>
                </a:solidFill>
              </a:rPr>
              <a:t>1981: VAX 11/782 minicomputer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sz="1500" b="1">
                <a:solidFill>
                  <a:srgbClr val="000000"/>
                </a:solidFill>
              </a:rPr>
              <a:t>1997: a workstation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rPr lang="en-US" sz="1500" b="1">
                <a:solidFill>
                  <a:srgbClr val="000000"/>
                </a:solidFill>
              </a:rPr>
              <a:t>2014: a rackmount server</a:t>
            </a:r>
            <a:endParaRPr/>
          </a:p>
        </p:txBody>
      </p:sp>
      <p:sp>
        <p:nvSpPr>
          <p:cNvPr id="1088" name="Google Shape;108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8" name="Google Shape;1108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http://www.gsmarena.com/samsung_galaxy_note_3-5665.php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ecs.pdx.edu/~walpole/class/cs533/fall2015/home.html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149600" y="6229350"/>
            <a:ext cx="2844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6604000" y="6229350"/>
            <a:ext cx="1828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74E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5E574E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74E"/>
                </a:buClr>
                <a:buSzPts val="14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 dirty="0" smtClean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600" b="0" i="0" u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3600" b="0" i="0" u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0" i="0" u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 Systems </a:t>
            </a:r>
            <a:br>
              <a:rPr lang="en-US" sz="3600" b="0" i="0" u="none" dirty="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3459480" y="3041904"/>
            <a:ext cx="4989576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S.V.NETHAJI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ASST. PROF. OF COMPUTER SCIENCE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MRGAC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 smtClean="0"/>
              <a:t>MANNARGUDI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Why should I study Operating Systems?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Need to understand interaction between the hardware and applications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New applications, new hardware..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Inherent aspect of society today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Need to understand basic principles in the design of computer systems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efficient resource management, security, flexibility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Increasing need for specialized operating systems 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e.g. embedded operating systems for devices - cell phones, sensors and controllers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real-time operating systems - aircraft control, multimedia services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Computer System Architecture (traditional)</a:t>
            </a:r>
            <a:endParaRPr/>
          </a:p>
        </p:txBody>
      </p:sp>
      <p:pic>
        <p:nvPicPr>
          <p:cNvPr id="264" name="Google Shape;264;p33" descr="C:\teaching\ics143\Lectures\2\talk\img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1447800"/>
            <a:ext cx="5715000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 descr="old_comput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2895600"/>
            <a:ext cx="2711450" cy="18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1676400" y="228600"/>
            <a:ext cx="5181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Systems Today</a:t>
            </a:r>
            <a:endParaRPr/>
          </a:p>
        </p:txBody>
      </p:sp>
      <p:pic>
        <p:nvPicPr>
          <p:cNvPr id="273" name="Google Shape;273;p34" descr="The image “http://darla.mit.edu/~mountain/images/reserach/field/field_iPAQ_laser_survey.jpg” cannot be displayed, because it contains errors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34113" y="1676400"/>
            <a:ext cx="2909887" cy="218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 descr="The image “http://www.kontron.com/images/militaryApps.jpg” cannot be displayed, because it contains errors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5122863"/>
            <a:ext cx="1295400" cy="173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 descr="The image “http://www.mmt-kmi.com/images/ThisIssue/7_3_art6.jpg” cannot be displayed, because it contains errors.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3276600"/>
            <a:ext cx="2903538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796213" y="5638800"/>
            <a:ext cx="1347787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pic>
        <p:nvPicPr>
          <p:cNvPr id="277" name="Google Shape;277;p34" descr="Tadiran Communications' products address every echelon, from the individual fighting soldier through the squad and platoon up to the division and corps level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447800"/>
            <a:ext cx="2667000" cy="190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 descr="18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3000" y="4511675"/>
            <a:ext cx="1828800" cy="219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34"/>
          <p:cNvGrpSpPr/>
          <p:nvPr/>
        </p:nvGrpSpPr>
        <p:grpSpPr>
          <a:xfrm>
            <a:off x="1600200" y="5105400"/>
            <a:ext cx="3276600" cy="1600200"/>
            <a:chOff x="2136" y="3168"/>
            <a:chExt cx="2279" cy="1056"/>
          </a:xfrm>
        </p:grpSpPr>
        <p:pic>
          <p:nvPicPr>
            <p:cNvPr id="280" name="Google Shape;280;p34" descr="diagram of underwater computer with chording hand controller 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136" y="3216"/>
              <a:ext cx="2100" cy="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34" descr="WetPC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720" y="3168"/>
              <a:ext cx="695" cy="10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2" name="Google Shape;282;p34" descr="3gphone"/>
          <p:cNvPicPr preferRelativeResize="0"/>
          <p:nvPr/>
        </p:nvPicPr>
        <p:blipFill rotWithShape="1">
          <a:blip r:embed="rId11">
            <a:alphaModFix/>
          </a:blip>
          <a:srcRect t="3703" r="3702"/>
          <a:stretch/>
        </p:blipFill>
        <p:spPr>
          <a:xfrm>
            <a:off x="3505200" y="3581400"/>
            <a:ext cx="1206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130925" y="3810000"/>
            <a:ext cx="30130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124200" y="1524000"/>
            <a:ext cx="2533650" cy="1900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05400" cy="38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 descr="AHS graphic"/>
          <p:cNvPicPr preferRelativeResize="0"/>
          <p:nvPr/>
        </p:nvPicPr>
        <p:blipFill rotWithShape="1">
          <a:blip r:embed="rId4">
            <a:alphaModFix/>
          </a:blip>
          <a:srcRect t="738" r="2106"/>
          <a:stretch/>
        </p:blipFill>
        <p:spPr>
          <a:xfrm>
            <a:off x="5105400" y="0"/>
            <a:ext cx="4038600" cy="33528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92" name="Google Shape;29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810000"/>
            <a:ext cx="5105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5"/>
          <p:cNvSpPr txBox="1"/>
          <p:nvPr/>
        </p:nvSpPr>
        <p:spPr>
          <a:xfrm>
            <a:off x="0" y="6488112"/>
            <a:ext cx="2057400" cy="369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Irvine Sensorium </a:t>
            </a:r>
            <a:endParaRPr/>
          </a:p>
        </p:txBody>
      </p:sp>
      <p:pic>
        <p:nvPicPr>
          <p:cNvPr id="294" name="Google Shape;294;p35" descr="C:\Documents and Settings\Liyan Zhang\My Documents\my_paper\slides_IQ2S\smartgrid_diagram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3446462"/>
            <a:ext cx="3886200" cy="341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Hardware Complexity Increases 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pic>
        <p:nvPicPr>
          <p:cNvPr id="302" name="Google Shape;302;p36" descr="C:\teaching\ics143\Lectures\2\talk\img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267200"/>
            <a:ext cx="278923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00" y="1905000"/>
            <a:ext cx="1468437" cy="168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36"/>
          <p:cNvGrpSpPr/>
          <p:nvPr/>
        </p:nvGrpSpPr>
        <p:grpSpPr>
          <a:xfrm>
            <a:off x="381000" y="1676400"/>
            <a:ext cx="3657600" cy="2363787"/>
            <a:chOff x="0" y="278"/>
            <a:chExt cx="2688" cy="2266"/>
          </a:xfrm>
        </p:grpSpPr>
        <p:sp>
          <p:nvSpPr>
            <p:cNvPr id="305" name="Google Shape;305;p36"/>
            <p:cNvSpPr txBox="1"/>
            <p:nvPr/>
          </p:nvSpPr>
          <p:spPr>
            <a:xfrm>
              <a:off x="56" y="278"/>
              <a:ext cx="2304" cy="1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Moore’s Law</a:t>
              </a:r>
              <a:r>
                <a:rPr lang="en-US" sz="16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2X transistors/Chip Every 1.5 years</a:t>
              </a:r>
              <a:endParaRPr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  <p:sp>
          <p:nvSpPr>
            <p:cNvPr id="306" name="Google Shape;306;p36"/>
            <p:cNvSpPr txBox="1"/>
            <p:nvPr/>
          </p:nvSpPr>
          <p:spPr>
            <a:xfrm>
              <a:off x="1491" y="1690"/>
              <a:ext cx="986" cy="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Moore’s Law</a:t>
              </a:r>
              <a:endParaRPr/>
            </a:p>
          </p:txBody>
        </p:sp>
        <p:pic>
          <p:nvPicPr>
            <p:cNvPr id="307" name="Google Shape;307;p36" descr="moores-law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008"/>
              <a:ext cx="2688" cy="15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8" name="Google Shape;308;p36"/>
          <p:cNvSpPr txBox="1"/>
          <p:nvPr/>
        </p:nvSpPr>
        <p:spPr>
          <a:xfrm>
            <a:off x="6477000" y="1600200"/>
            <a:ext cx="2667000" cy="307975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US" sz="1400" b="1" i="1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Berkeley OS course</a:t>
            </a:r>
            <a:endParaRPr/>
          </a:p>
        </p:txBody>
      </p:sp>
      <p:pic>
        <p:nvPicPr>
          <p:cNvPr id="309" name="Google Shape;30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7350" y="3581400"/>
            <a:ext cx="4946650" cy="268446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6"/>
          <p:cNvSpPr txBox="1"/>
          <p:nvPr/>
        </p:nvSpPr>
        <p:spPr>
          <a:xfrm>
            <a:off x="4164012" y="6361112"/>
            <a:ext cx="4979987" cy="461962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From Hennessy and Patterson, </a:t>
            </a:r>
            <a:r>
              <a:rPr lang="en-US" sz="1200" b="1" i="1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Computer Architecture: A Quantitative Approach</a:t>
            </a:r>
            <a:r>
              <a:rPr lang="en-US" sz="1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, 4th edition, Sept. 15, 2006</a:t>
            </a:r>
            <a:endParaRPr/>
          </a:p>
        </p:txBody>
      </p:sp>
      <p:grpSp>
        <p:nvGrpSpPr>
          <p:cNvPr id="311" name="Google Shape;311;p36"/>
          <p:cNvGrpSpPr/>
          <p:nvPr/>
        </p:nvGrpSpPr>
        <p:grpSpPr>
          <a:xfrm>
            <a:off x="4758185" y="2133600"/>
            <a:ext cx="2633215" cy="1447800"/>
            <a:chOff x="4953161" y="975827"/>
            <a:chExt cx="4190839" cy="2605573"/>
          </a:xfrm>
        </p:grpSpPr>
        <p:pic>
          <p:nvPicPr>
            <p:cNvPr id="312" name="Google Shape;312;p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38800" y="975827"/>
              <a:ext cx="3505200" cy="2605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36"/>
            <p:cNvSpPr/>
            <p:nvPr/>
          </p:nvSpPr>
          <p:spPr>
            <a:xfrm rot="8880000">
              <a:off x="5020666" y="1725078"/>
              <a:ext cx="914400" cy="516975"/>
            </a:xfrm>
            <a:prstGeom prst="leftArrow">
              <a:avLst>
                <a:gd name="adj1" fmla="val 6106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14" name="Google Shape;314;p36"/>
          <p:cNvSpPr txBox="1"/>
          <p:nvPr/>
        </p:nvSpPr>
        <p:spPr>
          <a:xfrm>
            <a:off x="4114800" y="1905000"/>
            <a:ext cx="2438400" cy="338137"/>
          </a:xfrm>
          <a:prstGeom prst="rect">
            <a:avLst/>
          </a:prstGeom>
          <a:solidFill>
            <a:srgbClr val="FF95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"/>
              <a:buNone/>
            </a:pPr>
            <a:r>
              <a:rPr lang="en-US" sz="16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Intel Multicore Chipsets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41462"/>
            <a:ext cx="9144000" cy="5146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needs to keep pace with hardware improvements</a:t>
            </a:r>
            <a:endParaRPr/>
          </a:p>
        </p:txBody>
      </p:sp>
      <p:sp>
        <p:nvSpPr>
          <p:cNvPr id="321" name="Google Shape;321;p3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15</a:t>
            </a:fld>
            <a:endParaRPr/>
          </a:p>
        </p:txBody>
      </p:sp>
      <p:sp>
        <p:nvSpPr>
          <p:cNvPr id="322" name="Google Shape;322;p37"/>
          <p:cNvSpPr txBox="1"/>
          <p:nvPr/>
        </p:nvSpPr>
        <p:spPr>
          <a:xfrm>
            <a:off x="2195512" y="3435350"/>
            <a:ext cx="282575" cy="3651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7"/>
          <p:cNvSpPr txBox="1"/>
          <p:nvPr/>
        </p:nvSpPr>
        <p:spPr>
          <a:xfrm>
            <a:off x="152400" y="3368675"/>
            <a:ext cx="641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Software Complexity Increases</a:t>
            </a:r>
            <a:endParaRPr/>
          </a:p>
        </p:txBody>
      </p:sp>
      <p:pic>
        <p:nvPicPr>
          <p:cNvPr id="331" name="Google Shape;331;p38" descr="SW complexity - MIT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938962" y="1609725"/>
            <a:ext cx="6275476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30" name="Google Shape;330;p3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16</a:t>
            </a:fld>
            <a:endParaRPr/>
          </a:p>
        </p:txBody>
      </p:sp>
      <p:sp>
        <p:nvSpPr>
          <p:cNvPr id="332" name="Google Shape;332;p38"/>
          <p:cNvSpPr txBox="1"/>
          <p:nvPr/>
        </p:nvSpPr>
        <p:spPr>
          <a:xfrm>
            <a:off x="5334000" y="5410200"/>
            <a:ext cx="2667000" cy="338137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b="1" i="1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MIT’s 6.033 course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</a:pPr>
            <a:r>
              <a:rPr lang="en-US" sz="3600" b="0" i="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People-to-Computer Ratio Over Time</a:t>
            </a:r>
            <a:endParaRPr/>
          </a:p>
        </p:txBody>
      </p:sp>
      <p:pic>
        <p:nvPicPr>
          <p:cNvPr id="338" name="Google Shape;338;p39" descr="Ratio - Culler.pn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939311" y="1609725"/>
            <a:ext cx="6274777" cy="484663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9"/>
          <p:cNvSpPr txBox="1"/>
          <p:nvPr/>
        </p:nvSpPr>
        <p:spPr>
          <a:xfrm>
            <a:off x="6096000" y="1676400"/>
            <a:ext cx="2643187" cy="307975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rPr lang="en-US" sz="1400" b="1" i="1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David Culler (Berkeley)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45" name="Google Shape;345;p4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18</a:t>
            </a:fld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 System Spectrum</a:t>
            </a:r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Monitors and Small Kernels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special purpose and embedded systems, real-time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Batch and multiprogramming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Timesharing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workstations, servers, minicomputers, timeframes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Transaction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 Computing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Mobile Platforms, devices (of all sizes)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19</a:t>
            </a:fld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Early Systems - Bare Machine (1950s)</a:t>
            </a:r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Structure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Large machines run from console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Single user system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Programmer/User as operator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Paper tape or punched cards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software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Assemblers, compilers, linkers, loaders, device drivers, libraries of common subroutines.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Secure execution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Inefficient use of expensive resources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 CPU utilization, high setup time.</a:t>
            </a:r>
            <a:endParaRPr/>
          </a:p>
        </p:txBody>
      </p:sp>
      <p:pic>
        <p:nvPicPr>
          <p:cNvPr id="356" name="Google Shape;356;p41" descr="IBM 701 Electronic analytical control un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2166937"/>
            <a:ext cx="2895600" cy="217646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6553200" y="4067175"/>
            <a:ext cx="2051050" cy="276225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John Ousterhout slides</a:t>
            </a:r>
            <a:endParaRPr/>
          </a:p>
        </p:txBody>
      </p:sp>
      <p:sp>
        <p:nvSpPr>
          <p:cNvPr id="358" name="Google Shape;358;p41"/>
          <p:cNvSpPr txBox="1"/>
          <p:nvPr/>
        </p:nvSpPr>
        <p:spPr>
          <a:xfrm>
            <a:off x="457200" y="1676400"/>
            <a:ext cx="7543800" cy="461962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expensive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– </a:t>
            </a:r>
            <a:r>
              <a:rPr lang="en-US" sz="24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cheap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</a:t>
            </a: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an operating system?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Operating Systems History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Simple Batch Systems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Multiprogrammed Batch Systems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Time-sharing Systems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 Computer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Parallel and Distributed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Real-time Systems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Simple Batch Systems (1960’s)</a:t>
            </a:r>
            <a:endParaRPr/>
          </a:p>
        </p:txBody>
      </p:sp>
      <p:sp>
        <p:nvSpPr>
          <p:cNvPr id="364" name="Google Shape;364;p42"/>
          <p:cNvSpPr txBox="1">
            <a:spLocks noGrp="1"/>
          </p:cNvSpPr>
          <p:nvPr>
            <p:ph idx="1"/>
          </p:nvPr>
        </p:nvSpPr>
        <p:spPr>
          <a:xfrm>
            <a:off x="381000" y="1600200"/>
            <a:ext cx="8458200" cy="4648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Reduce setup time by batching jobs with similar requirements.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 a card reader, Hire an operator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is NOT the operator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Automatic job sequencing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Forms a rudimentary OS.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Resident Monitor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Holds initial control, control transfers to job and then back to monitor.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Need to distinguish job from job and data from program.</a:t>
            </a:r>
            <a:endParaRPr/>
          </a:p>
        </p:txBody>
      </p:sp>
      <p:sp>
        <p:nvSpPr>
          <p:cNvPr id="365" name="Google Shape;365;p4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66" name="Google Shape;366;p4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20</a:t>
            </a:fld>
            <a:endParaRPr/>
          </a:p>
        </p:txBody>
      </p:sp>
      <p:pic>
        <p:nvPicPr>
          <p:cNvPr id="367" name="Google Shape;367;p42" descr="http://www.computer-history.info/Page4.dir/pages/IBM.7090.dir/images/ibm.709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981200"/>
            <a:ext cx="3017837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2"/>
          <p:cNvSpPr txBox="1"/>
          <p:nvPr/>
        </p:nvSpPr>
        <p:spPr>
          <a:xfrm>
            <a:off x="6553200" y="3657600"/>
            <a:ext cx="2051050" cy="276225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John Ousterhout slides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74" name="Google Shape;374;p4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21</a:t>
            </a:fld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Supervisor/Operator Control</a:t>
            </a:r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Secure monitor that controls job processing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Special cards indicate what to do.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program prevented from performing I/O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Separate user from computer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submits card deck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cards put on tape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tape processed by operator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output written to tape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tape printed on printer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Problems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Long turnaround time - up to 2 DAYS!!!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Low CPU utilization</a:t>
            </a:r>
            <a:r>
              <a:rPr lang="en-US" sz="20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I/O and CPU could not overlap;   slow mechanical devices.</a:t>
            </a:r>
            <a:endParaRPr/>
          </a:p>
        </p:txBody>
      </p:sp>
      <p:pic>
        <p:nvPicPr>
          <p:cNvPr id="377" name="Google Shape;377;p43" descr="http://www.computer-history.info/Page4.dir/pages/IBM.7090.dir/images/Picture.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2667000"/>
            <a:ext cx="3200400" cy="24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3"/>
          <p:cNvSpPr txBox="1"/>
          <p:nvPr/>
        </p:nvSpPr>
        <p:spPr>
          <a:xfrm>
            <a:off x="7391400" y="2667000"/>
            <a:ext cx="1057275" cy="338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7094</a:t>
            </a:r>
            <a:endParaRPr/>
          </a:p>
        </p:txBody>
      </p:sp>
      <p:sp>
        <p:nvSpPr>
          <p:cNvPr id="379" name="Google Shape;379;p43"/>
          <p:cNvSpPr txBox="1"/>
          <p:nvPr/>
        </p:nvSpPr>
        <p:spPr>
          <a:xfrm>
            <a:off x="5257800" y="4800600"/>
            <a:ext cx="2051050" cy="276225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John Ousterhout slides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85" name="Google Shape;385;p4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22</a:t>
            </a:fld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Batch Systems - Issues</a:t>
            </a:r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Solutions to speed up I/O: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Offline Processing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load jobs into memory from tapes, card reading and line printing are done offline.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●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Spooling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disk (random access device) as large storage for reading as many input files as  possible and storing output files until output devices are ready to accept them.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Allows overlap -  I/O of one job with computation of another.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Introduces notion of a job pool that allows OS choose next job to run so as to increase CPU utilization.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393" name="Google Shape;393;p4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23</a:t>
            </a:fld>
            <a:endParaRPr/>
          </a:p>
        </p:txBody>
      </p:sp>
      <p:sp>
        <p:nvSpPr>
          <p:cNvPr id="394" name="Google Shape;394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Speeding up I/O</a:t>
            </a:r>
            <a:endParaRPr/>
          </a:p>
        </p:txBody>
      </p:sp>
      <p:pic>
        <p:nvPicPr>
          <p:cNvPr id="395" name="Google Shape;395;p45" descr="img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1791976" y="1609725"/>
            <a:ext cx="4569447" cy="4846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01" name="Google Shape;401;p4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24</a:t>
            </a:fld>
            <a:endParaRPr/>
          </a:p>
        </p:txBody>
      </p:sp>
      <p:sp>
        <p:nvSpPr>
          <p:cNvPr id="402" name="Google Shape;402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Batch Systems - I/O completion</a:t>
            </a:r>
            <a:endParaRPr/>
          </a:p>
        </p:txBody>
      </p:sp>
      <p:sp>
        <p:nvSpPr>
          <p:cNvPr id="403" name="Google Shape;403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do we know that I/O is complete?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Polling: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Device sets a flag when it is busy.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 tests the flag in a loop waiting for completion of I/O.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Interrupts: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 completion of I/O, device forces CPU to jump to a specific instruction address that contains the interrupt service routine.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After the interrupt has been processed, CPU returns to code it was executing prior to servicing the interrupt.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09" name="Google Shape;409;p4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410" name="Google Shape;410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Multiprogramming</a:t>
            </a:r>
            <a:endParaRPr/>
          </a:p>
        </p:txBody>
      </p:sp>
      <p:sp>
        <p:nvSpPr>
          <p:cNvPr id="411" name="Google Shape;411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interrupts to run multiple programs simultaneously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a program performs I/O, instead of polling, execute another program till interrupt is received.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Requires secure memory, I/O for each program.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Requires intervention if program loops indefinitely.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Requires CPU scheduling to choose the next job to run.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17" name="Google Shape;417;p4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26</a:t>
            </a:fld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Timesharing</a:t>
            </a:r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Programs queued for execution in FIFO order.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Like multiprogramming, but timer device interrupts after a quantum (timeslice).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Interrupted program is returned to end of FIFO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Next program is taken from head of FIFO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 card interpreter replaced by command language interpreter.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48"/>
          <p:cNvSpPr txBox="1"/>
          <p:nvPr/>
        </p:nvSpPr>
        <p:spPr>
          <a:xfrm>
            <a:off x="609600" y="1752600"/>
            <a:ext cx="7570787" cy="461962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cheaper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–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expensive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26" name="Google Shape;426;p4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27</a:t>
            </a:fld>
            <a:endParaRPr/>
          </a:p>
        </p:txBody>
      </p:sp>
      <p:sp>
        <p:nvSpPr>
          <p:cNvPr id="427" name="Google Shape;427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Timesharing (cont.)</a:t>
            </a:r>
            <a:endParaRPr/>
          </a:p>
        </p:txBody>
      </p:sp>
      <p:sp>
        <p:nvSpPr>
          <p:cNvPr id="428" name="Google Shape;428;p4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Interactive (action/response)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OS finishes execution of one command, it seeks the next control statement from user.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File systems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online filesystem is required for users to access data and code.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Virtual memory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Job is swapped in  and out of memory to disk.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34" name="Google Shape;434;p50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28</a:t>
            </a:fld>
            <a:endParaRPr/>
          </a:p>
        </p:txBody>
      </p:sp>
      <p:sp>
        <p:nvSpPr>
          <p:cNvPr id="435" name="Google Shape;435;p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Personal Computing Systems</a:t>
            </a:r>
            <a:endParaRPr/>
          </a:p>
        </p:txBody>
      </p:sp>
      <p:sp>
        <p:nvSpPr>
          <p:cNvPr id="436" name="Google Shape;436;p5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Single user systems, portable.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I/O devices - keyboards, mice, display screens, small printers.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Laptops and palmtops, Smart cards, Wireless devices.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Single user systems may not need advanced CPU utilization or protection features.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Advantages: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convenience, responsiveness, ubiquitous</a:t>
            </a:r>
            <a:endParaRPr/>
          </a:p>
        </p:txBody>
      </p:sp>
      <p:sp>
        <p:nvSpPr>
          <p:cNvPr id="437" name="Google Shape;437;p50"/>
          <p:cNvSpPr txBox="1"/>
          <p:nvPr/>
        </p:nvSpPr>
        <p:spPr>
          <a:xfrm>
            <a:off x="457200" y="1676400"/>
            <a:ext cx="7543800" cy="461962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cheap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–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expensive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43" name="Google Shape;443;p5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29</a:t>
            </a:fld>
            <a:endParaRPr/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Parallel Systems</a:t>
            </a:r>
            <a:endParaRPr/>
          </a:p>
        </p:txBody>
      </p:sp>
      <p:sp>
        <p:nvSpPr>
          <p:cNvPr id="445" name="Google Shape;445;p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Multiprocessor systems with more than one CPU in close communication.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Improved Throughput, economical, increased reliability.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Kinds: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Vector and pipelined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Symmetric and asymmetric multiprocessing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Distributed memory vs. shared memory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Programming models: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ahoma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Tightly coupled vs. loosely coupled ,message-based vs. shared variable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187" name="Google Shape;187;p2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What is an Operating System?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 OS is a program that acts an intermediary between the user of a computer and computer hardware.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Major cost of general purpose computing is software.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 simplifies and manages the complexity of running application programs efficiently.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Parallel Computing Systems</a:t>
            </a:r>
            <a:endParaRPr/>
          </a:p>
        </p:txBody>
      </p:sp>
      <p:pic>
        <p:nvPicPr>
          <p:cNvPr id="453" name="Google Shape;453;p5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933700" y="3275806"/>
            <a:ext cx="228600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52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52" name="Google Shape;452;p52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30</a:t>
            </a:fld>
            <a:endParaRPr/>
          </a:p>
        </p:txBody>
      </p:sp>
      <p:pic>
        <p:nvPicPr>
          <p:cNvPr id="454" name="Google Shape;45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4114800"/>
            <a:ext cx="26701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2"/>
          <p:cNvSpPr txBox="1"/>
          <p:nvPr/>
        </p:nvSpPr>
        <p:spPr>
          <a:xfrm>
            <a:off x="3276600" y="1828800"/>
            <a:ext cx="2133600" cy="1570037"/>
          </a:xfrm>
          <a:prstGeom prst="rect">
            <a:avLst/>
          </a:prstGeom>
          <a:solidFill>
            <a:srgbClr val="FFC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modeling,  earthquake simulations, genome analysis,  protein folding, nuclear fusion research, …..</a:t>
            </a:r>
            <a:endParaRPr/>
          </a:p>
        </p:txBody>
      </p:sp>
      <p:pic>
        <p:nvPicPr>
          <p:cNvPr id="456" name="Google Shape;45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1752600"/>
            <a:ext cx="2682875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2"/>
          <p:cNvSpPr txBox="1"/>
          <p:nvPr/>
        </p:nvSpPr>
        <p:spPr>
          <a:xfrm>
            <a:off x="533400" y="1524000"/>
            <a:ext cx="2209800" cy="338137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ILLIAC 2 (UIllinois)</a:t>
            </a:r>
            <a:endParaRPr/>
          </a:p>
        </p:txBody>
      </p:sp>
      <p:sp>
        <p:nvSpPr>
          <p:cNvPr id="458" name="Google Shape;458;p52"/>
          <p:cNvSpPr txBox="1"/>
          <p:nvPr/>
        </p:nvSpPr>
        <p:spPr>
          <a:xfrm>
            <a:off x="762000" y="6019800"/>
            <a:ext cx="23622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Machine (MIT) </a:t>
            </a:r>
            <a:endParaRPr/>
          </a:p>
        </p:txBody>
      </p:sp>
      <p:sp>
        <p:nvSpPr>
          <p:cNvPr id="459" name="Google Shape;459;p52"/>
          <p:cNvSpPr txBox="1"/>
          <p:nvPr/>
        </p:nvSpPr>
        <p:spPr>
          <a:xfrm>
            <a:off x="6781800" y="5181600"/>
            <a:ext cx="18288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IBM Blue Gene</a:t>
            </a:r>
            <a:endParaRPr/>
          </a:p>
        </p:txBody>
      </p:sp>
      <p:pic>
        <p:nvPicPr>
          <p:cNvPr id="460" name="Google Shape;460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1600200"/>
            <a:ext cx="3054350" cy="1852612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2"/>
          <p:cNvSpPr txBox="1"/>
          <p:nvPr/>
        </p:nvSpPr>
        <p:spPr>
          <a:xfrm>
            <a:off x="3581400" y="4191000"/>
            <a:ext cx="18288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Tianhe-1(China)</a:t>
            </a:r>
            <a:endParaRPr/>
          </a:p>
        </p:txBody>
      </p:sp>
      <p:pic>
        <p:nvPicPr>
          <p:cNvPr id="462" name="Google Shape;462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76600" y="4495800"/>
            <a:ext cx="230505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2"/>
          <p:cNvSpPr txBox="1"/>
          <p:nvPr/>
        </p:nvSpPr>
        <p:spPr>
          <a:xfrm>
            <a:off x="6781800" y="3124200"/>
            <a:ext cx="18288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K-computer(Japan)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69" name="Google Shape;469;p5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31</a:t>
            </a:fld>
            <a:endParaRPr/>
          </a:p>
        </p:txBody>
      </p:sp>
      <p:sp>
        <p:nvSpPr>
          <p:cNvPr id="470" name="Google Shape;470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Systems</a:t>
            </a:r>
            <a:endParaRPr/>
          </a:p>
        </p:txBody>
      </p:sp>
      <p:sp>
        <p:nvSpPr>
          <p:cNvPr id="471" name="Google Shape;471;p5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Distribute computation among many processors.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Loosely coupled - 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shared memory, various communication lines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client/server architectures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Advantages: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sharing 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computation speed-up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reliability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ahoma"/>
              <a:buChar char="•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communication - e.g. email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Applications - digital libraries, digital multimedia</a:t>
            </a:r>
            <a:endParaRPr/>
          </a:p>
        </p:txBody>
      </p:sp>
      <p:sp>
        <p:nvSpPr>
          <p:cNvPr id="472" name="Google Shape;472;p53"/>
          <p:cNvSpPr txBox="1"/>
          <p:nvPr/>
        </p:nvSpPr>
        <p:spPr>
          <a:xfrm>
            <a:off x="457200" y="1676400"/>
            <a:ext cx="7543800" cy="461962"/>
          </a:xfrm>
          <a:prstGeom prst="rect">
            <a:avLst/>
          </a:prstGeom>
          <a:solidFill>
            <a:srgbClr val="FFEB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4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cheap</a:t>
            </a:r>
            <a:r>
              <a:rPr lang="en-US" sz="2400" b="1" i="1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–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expensive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4"/>
          <p:cNvSpPr txBox="1">
            <a:spLocks noGrp="1"/>
          </p:cNvSpPr>
          <p:nvPr>
            <p:ph type="title"/>
          </p:nvPr>
        </p:nvSpPr>
        <p:spPr>
          <a:xfrm>
            <a:off x="406400" y="228600"/>
            <a:ext cx="843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Distributed Computing Systems</a:t>
            </a:r>
            <a:endParaRPr/>
          </a:p>
        </p:txBody>
      </p:sp>
      <p:pic>
        <p:nvPicPr>
          <p:cNvPr id="480" name="Google Shape;480;p5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52600"/>
            <a:ext cx="428625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4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79" name="Google Shape;479;p54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32</a:t>
            </a:fld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304800" y="1524000"/>
            <a:ext cx="32766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Globus Grid Computing Toolkit</a:t>
            </a:r>
            <a:endParaRPr/>
          </a:p>
        </p:txBody>
      </p:sp>
      <p:pic>
        <p:nvPicPr>
          <p:cNvPr id="482" name="Google Shape;482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1752600"/>
            <a:ext cx="3724275" cy="22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4"/>
          <p:cNvSpPr txBox="1"/>
          <p:nvPr/>
        </p:nvSpPr>
        <p:spPr>
          <a:xfrm>
            <a:off x="5334000" y="1600200"/>
            <a:ext cx="32766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Cloud Computing Offerings</a:t>
            </a:r>
            <a:endParaRPr/>
          </a:p>
        </p:txBody>
      </p:sp>
      <p:pic>
        <p:nvPicPr>
          <p:cNvPr id="484" name="Google Shape;484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191000"/>
            <a:ext cx="39624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4"/>
          <p:cNvSpPr txBox="1"/>
          <p:nvPr/>
        </p:nvSpPr>
        <p:spPr>
          <a:xfrm>
            <a:off x="457200" y="6172200"/>
            <a:ext cx="32766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PlanetLab</a:t>
            </a:r>
            <a:endParaRPr/>
          </a:p>
        </p:txBody>
      </p:sp>
      <p:pic>
        <p:nvPicPr>
          <p:cNvPr id="486" name="Google Shape;486;p5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2600" y="4038600"/>
            <a:ext cx="336708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4"/>
          <p:cNvSpPr txBox="1"/>
          <p:nvPr/>
        </p:nvSpPr>
        <p:spPr>
          <a:xfrm>
            <a:off x="5486400" y="6096000"/>
            <a:ext cx="3276600" cy="307975"/>
          </a:xfrm>
          <a:prstGeom prst="rect">
            <a:avLst/>
          </a:prstGeom>
          <a:solidFill>
            <a:srgbClr val="FFF5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Gnutella P2P Network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5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493" name="Google Shape;493;p55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33</a:t>
            </a:fld>
            <a:endParaRPr/>
          </a:p>
        </p:txBody>
      </p:sp>
      <p:sp>
        <p:nvSpPr>
          <p:cNvPr id="494" name="Google Shape;494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Real-time systems</a:t>
            </a:r>
            <a:endParaRPr/>
          </a:p>
        </p:txBody>
      </p:sp>
      <p:sp>
        <p:nvSpPr>
          <p:cNvPr id="495" name="Google Shape;495;p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Correct system function depends on timeliness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Feedback/control loops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Sensors and actuators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Hard real-time systems -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Failure if response time too long.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Secondary storage is limited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Soft real-time systems -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Less accurate if response time is too long.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Useful in applications such as multimedia, virtual reality.</a:t>
            </a:r>
            <a:endParaRPr/>
          </a:p>
        </p:txBody>
      </p:sp>
      <p:pic>
        <p:nvPicPr>
          <p:cNvPr id="496" name="Google Shape;496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133600"/>
            <a:ext cx="2297112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733800"/>
            <a:ext cx="2676525" cy="130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 personal computer today</a:t>
            </a:r>
            <a:endParaRPr/>
          </a:p>
        </p:txBody>
      </p:sp>
      <p:sp>
        <p:nvSpPr>
          <p:cNvPr id="503" name="Google Shape;503;p56"/>
          <p:cNvSpPr txBox="1">
            <a:spLocks noGrp="1"/>
          </p:cNvSpPr>
          <p:nvPr>
            <p:ph sz="half" idx="1"/>
          </p:nvPr>
        </p:nvSpPr>
        <p:spPr>
          <a:xfrm>
            <a:off x="3810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Super AMOLED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display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Capacitive touchscreen (multitouch)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Audio (speaker, microphone)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Vibration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S pen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4G LTE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NFC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WiFi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Bluetooth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Infrared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64 GB internal storage (extended by microSD)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Adreno 330 GPU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Hexagon DSP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Multimedia processor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Google Shape;504;p56"/>
          <p:cNvSpPr txBox="1">
            <a:spLocks noGrp="1"/>
          </p:cNvSpPr>
          <p:nvPr>
            <p:ph sz="half" idx="2"/>
          </p:nvPr>
        </p:nvSpPr>
        <p:spPr>
          <a:xfrm>
            <a:off x="45847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13 MP front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2 MP back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Gyroscope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Proximity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Compass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Barometer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Temperature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Humidity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Gesture Sensor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GPS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" name="Google Shape;505;p5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34</a:t>
            </a:fld>
            <a:endParaRPr/>
          </a:p>
        </p:txBody>
      </p:sp>
      <p:sp>
        <p:nvSpPr>
          <p:cNvPr id="506" name="Google Shape;506;p56"/>
          <p:cNvSpPr txBox="1"/>
          <p:nvPr/>
        </p:nvSpPr>
        <p:spPr>
          <a:xfrm>
            <a:off x="9862600" y="892855"/>
            <a:ext cx="52146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64 GB internal storage (extended by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microSD)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4G LTE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pen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 AMOLED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display (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1080 x 1920 pixels, 5.7 inches (~386 ppi pixel density))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capacitive touchscreen, 16M colors, multitouch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speaker, mic, audio jack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NFC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WiFi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Infrared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 MP front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MP back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Adreno 330 GPU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Accelerometer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gyro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proximity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compass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temperature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humidity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gesture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GPS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Hexagon DSP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Audio/Video HW accelerator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Multimedia processor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07" name="Google Shape;507;p56"/>
          <p:cNvGrpSpPr/>
          <p:nvPr/>
        </p:nvGrpSpPr>
        <p:grpSpPr>
          <a:xfrm>
            <a:off x="7239000" y="76200"/>
            <a:ext cx="1203325" cy="1295401"/>
            <a:chOff x="6062350" y="2898125"/>
            <a:chExt cx="1269352" cy="1877138"/>
          </a:xfrm>
        </p:grpSpPr>
        <p:pic>
          <p:nvPicPr>
            <p:cNvPr id="508" name="Google Shape;508;p56" descr="note3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28000" y="2898125"/>
              <a:ext cx="1003702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56" descr="spe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2350" y="3364238"/>
              <a:ext cx="241075" cy="1411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0" name="Google Shape;510;p56"/>
          <p:cNvSpPr txBox="1"/>
          <p:nvPr/>
        </p:nvSpPr>
        <p:spPr>
          <a:xfrm>
            <a:off x="381000" y="1676400"/>
            <a:ext cx="4038600" cy="16764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Google Shape;511;p56"/>
          <p:cNvSpPr txBox="1"/>
          <p:nvPr/>
        </p:nvSpPr>
        <p:spPr>
          <a:xfrm>
            <a:off x="381000" y="1295400"/>
            <a:ext cx="145732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interaction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 personal computer today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sz="half" idx="1"/>
          </p:nvPr>
        </p:nvSpPr>
        <p:spPr>
          <a:xfrm>
            <a:off x="3810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Super AMOLED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display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Capacitive touchscreen (multitouch)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Audio (speaker, microphone)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Vibration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S pen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4G LTE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NFC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WiFi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Bluetooth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Infrared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64 GB internal storage (extended by microSD)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Adreno 330 GPU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Hexagon DSP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Multimedia processor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8" name="Google Shape;518;p57"/>
          <p:cNvSpPr txBox="1">
            <a:spLocks noGrp="1"/>
          </p:cNvSpPr>
          <p:nvPr>
            <p:ph sz="half" idx="2"/>
          </p:nvPr>
        </p:nvSpPr>
        <p:spPr>
          <a:xfrm>
            <a:off x="45847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13 MP front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2 MP back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Gyroscope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Proximity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Compass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Barometer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Temperature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Humidity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Gesture Sensor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GPS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9" name="Google Shape;519;p5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35</a:t>
            </a:fld>
            <a:endParaRPr/>
          </a:p>
        </p:txBody>
      </p:sp>
      <p:sp>
        <p:nvSpPr>
          <p:cNvPr id="520" name="Google Shape;520;p57"/>
          <p:cNvSpPr txBox="1"/>
          <p:nvPr/>
        </p:nvSpPr>
        <p:spPr>
          <a:xfrm>
            <a:off x="9862600" y="892855"/>
            <a:ext cx="52146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64 GB internal storage (extended by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microSD)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4G LTE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pen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 AMOLED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display (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1080 x 1920 pixels, 5.7 inches (~386 ppi pixel density))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capacitive touchscreen, 16M colors, multitouch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speaker, mic, audio jack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NFC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WiFi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Infrared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 MP front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MP back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Adreno 330 GPU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Accelerometer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gyro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proximity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compass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temperature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humidity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gesture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GPS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Hexagon DSP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Audio/Video HW accelerator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Multimedia processor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1" name="Google Shape;521;p57"/>
          <p:cNvGrpSpPr/>
          <p:nvPr/>
        </p:nvGrpSpPr>
        <p:grpSpPr>
          <a:xfrm>
            <a:off x="7924800" y="76200"/>
            <a:ext cx="1203325" cy="1295401"/>
            <a:chOff x="6062350" y="2898125"/>
            <a:chExt cx="1269352" cy="1877138"/>
          </a:xfrm>
        </p:grpSpPr>
        <p:pic>
          <p:nvPicPr>
            <p:cNvPr id="522" name="Google Shape;522;p57" descr="note3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28000" y="2898125"/>
              <a:ext cx="1003702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3" name="Google Shape;523;p57" descr="spe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2350" y="3364238"/>
              <a:ext cx="241075" cy="1411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4" name="Google Shape;524;p57"/>
          <p:cNvSpPr txBox="1"/>
          <p:nvPr/>
        </p:nvSpPr>
        <p:spPr>
          <a:xfrm>
            <a:off x="4724400" y="1752600"/>
            <a:ext cx="4038600" cy="34290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Google Shape;525;p57"/>
          <p:cNvSpPr txBox="1"/>
          <p:nvPr/>
        </p:nvSpPr>
        <p:spPr>
          <a:xfrm>
            <a:off x="5791200" y="5410200"/>
            <a:ext cx="145732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 personal computer today</a:t>
            </a:r>
            <a:endParaRPr/>
          </a:p>
        </p:txBody>
      </p:sp>
      <p:sp>
        <p:nvSpPr>
          <p:cNvPr id="531" name="Google Shape;531;p58"/>
          <p:cNvSpPr txBox="1">
            <a:spLocks noGrp="1"/>
          </p:cNvSpPr>
          <p:nvPr>
            <p:ph sz="half" idx="1"/>
          </p:nvPr>
        </p:nvSpPr>
        <p:spPr>
          <a:xfrm>
            <a:off x="3810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Super AMOLED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display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Capacitive touchscreen (multitouch)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Audio (speaker, microphone)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Vibration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S pen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4G LTE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NFC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WiFi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Bluetooth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Infrared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64 GB internal storage (extended by microSD)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Adreno 330 GPU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Hexagon DSP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Multimedia processor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2" name="Google Shape;532;p58"/>
          <p:cNvSpPr txBox="1">
            <a:spLocks noGrp="1"/>
          </p:cNvSpPr>
          <p:nvPr>
            <p:ph sz="half" idx="2"/>
          </p:nvPr>
        </p:nvSpPr>
        <p:spPr>
          <a:xfrm>
            <a:off x="45847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13 MP front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2 MP back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Gyroscope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Proximity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Compass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Barometer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Temperature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Humidity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Gesture Sensor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GPS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Google Shape;533;p5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534" name="Google Shape;534;p58"/>
          <p:cNvSpPr txBox="1"/>
          <p:nvPr/>
        </p:nvSpPr>
        <p:spPr>
          <a:xfrm>
            <a:off x="9862600" y="892855"/>
            <a:ext cx="52146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64 GB internal storage (extended by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microSD)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4G LTE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pen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 AMOLED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display (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1080 x 1920 pixels, 5.7 inches (~386 ppi pixel density))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capacitive touchscreen, 16M colors, multitouch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speaker, mic, audio jack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NFC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WiFi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Infrared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 MP front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MP back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Adreno 330 GPU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Accelerometer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gyro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proximity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compass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temperature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humidity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gesture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GPS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Hexagon DSP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Audio/Video HW accelerator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Multimedia processor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5" name="Google Shape;535;p58"/>
          <p:cNvGrpSpPr/>
          <p:nvPr/>
        </p:nvGrpSpPr>
        <p:grpSpPr>
          <a:xfrm>
            <a:off x="7924800" y="76200"/>
            <a:ext cx="1203325" cy="1295401"/>
            <a:chOff x="6062350" y="2898125"/>
            <a:chExt cx="1269352" cy="1877138"/>
          </a:xfrm>
        </p:grpSpPr>
        <p:pic>
          <p:nvPicPr>
            <p:cNvPr id="536" name="Google Shape;536;p58" descr="note3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28000" y="2898125"/>
              <a:ext cx="1003702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58" descr="spe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2350" y="3364238"/>
              <a:ext cx="241075" cy="1411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8" name="Google Shape;538;p58"/>
          <p:cNvSpPr txBox="1"/>
          <p:nvPr/>
        </p:nvSpPr>
        <p:spPr>
          <a:xfrm>
            <a:off x="381000" y="3429000"/>
            <a:ext cx="4038600" cy="16764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58"/>
          <p:cNvSpPr txBox="1"/>
          <p:nvPr/>
        </p:nvSpPr>
        <p:spPr>
          <a:xfrm>
            <a:off x="2590800" y="3810000"/>
            <a:ext cx="145732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connectivity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A personal computer today</a:t>
            </a:r>
            <a:endParaRPr/>
          </a:p>
        </p:txBody>
      </p:sp>
      <p:sp>
        <p:nvSpPr>
          <p:cNvPr id="545" name="Google Shape;545;p59"/>
          <p:cNvSpPr txBox="1">
            <a:spLocks noGrp="1"/>
          </p:cNvSpPr>
          <p:nvPr>
            <p:ph sz="half" idx="1"/>
          </p:nvPr>
        </p:nvSpPr>
        <p:spPr>
          <a:xfrm>
            <a:off x="3810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Super AMOLED </a:t>
            </a: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display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ahoma"/>
                <a:ea typeface="Tahoma"/>
                <a:cs typeface="Tahoma"/>
                <a:sym typeface="Tahoma"/>
              </a:rPr>
              <a:t>Capacitive touchscreen (multitouch)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Audio (speaker, microphone)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Vibration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S pen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4G LTE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NFC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WiFi</a:t>
            </a:r>
            <a:endParaRPr sz="18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Bluetooth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Infrared</a:t>
            </a:r>
            <a:endParaRPr/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ahoma"/>
                <a:ea typeface="Tahoma"/>
                <a:cs typeface="Tahoma"/>
                <a:sym typeface="Tahoma"/>
              </a:rPr>
              <a:t>64 GB internal storage (extended by microSD)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Adreno 330 GPU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Hexagon DSP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Multimedia processor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6" name="Google Shape;546;p59"/>
          <p:cNvSpPr txBox="1">
            <a:spLocks noGrp="1"/>
          </p:cNvSpPr>
          <p:nvPr>
            <p:ph sz="half" idx="2"/>
          </p:nvPr>
        </p:nvSpPr>
        <p:spPr>
          <a:xfrm>
            <a:off x="4584700" y="1676400"/>
            <a:ext cx="4051300" cy="5029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13 MP front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2 MP back camera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Accelerometer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Gyroscope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Proximity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Compass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Barometer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Temperature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Humidity sensor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Gesture Sensor 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ahoma"/>
                <a:ea typeface="Tahoma"/>
                <a:cs typeface="Tahoma"/>
                <a:sym typeface="Tahoma"/>
              </a:rPr>
              <a:t>GPS 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7" name="Google Shape;547;p59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37</a:t>
            </a:fld>
            <a:endParaRPr/>
          </a:p>
        </p:txBody>
      </p:sp>
      <p:sp>
        <p:nvSpPr>
          <p:cNvPr id="548" name="Google Shape;548;p59"/>
          <p:cNvSpPr txBox="1"/>
          <p:nvPr/>
        </p:nvSpPr>
        <p:spPr>
          <a:xfrm>
            <a:off x="9862600" y="892855"/>
            <a:ext cx="5214600" cy="4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64 GB internal storage (extended by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microSD)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4G LTE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 pen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Super AMOLED 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display (</a:t>
            </a:r>
            <a:r>
              <a:rPr lang="en-US" sz="2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1080 x 1920 pixels, 5.7 inches (~386 ppi pixel density))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capacitive touchscreen, 16M colors, multitouch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speaker, mic, audio jack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vibration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NFC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WiFi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bluetooth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Infrared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13 MP front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 MP back camera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Adreno 330 GPU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Accelerometer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gyro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proximity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compass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barometer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temperature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humidity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gesture sensor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GPS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Hexagon DSP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Audio/Video HW accelerator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highlight>
                  <a:srgbClr val="FAFA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Multimedia processor</a:t>
            </a:r>
            <a:endParaRPr sz="2400" b="0" i="0" u="none" strike="noStrike" cap="none">
              <a:solidFill>
                <a:schemeClr val="dk1"/>
              </a:solidFill>
              <a:highlight>
                <a:srgbClr val="FAFA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49" name="Google Shape;549;p59"/>
          <p:cNvGrpSpPr/>
          <p:nvPr/>
        </p:nvGrpSpPr>
        <p:grpSpPr>
          <a:xfrm>
            <a:off x="7924800" y="76200"/>
            <a:ext cx="1203325" cy="1295401"/>
            <a:chOff x="6062350" y="2898125"/>
            <a:chExt cx="1269352" cy="1877138"/>
          </a:xfrm>
        </p:grpSpPr>
        <p:pic>
          <p:nvPicPr>
            <p:cNvPr id="550" name="Google Shape;550;p59" descr="note3_2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28000" y="2898125"/>
              <a:ext cx="1003702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59" descr="spen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62350" y="3364238"/>
              <a:ext cx="241075" cy="1411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2" name="Google Shape;552;p59"/>
          <p:cNvSpPr txBox="1"/>
          <p:nvPr/>
        </p:nvSpPr>
        <p:spPr>
          <a:xfrm>
            <a:off x="457200" y="4953000"/>
            <a:ext cx="4038600" cy="16764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3" name="Google Shape;553;p59"/>
          <p:cNvSpPr txBox="1"/>
          <p:nvPr/>
        </p:nvSpPr>
        <p:spPr>
          <a:xfrm>
            <a:off x="2971800" y="5791200"/>
            <a:ext cx="145732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None/>
            </a:pPr>
            <a:r>
              <a:rPr lang="en-US" sz="1800" b="1" i="1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acceleration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0"/>
          <p:cNvSpPr txBox="1">
            <a:spLocks noGrp="1"/>
          </p:cNvSpPr>
          <p:nvPr>
            <p:ph type="title"/>
          </p:nvPr>
        </p:nvSpPr>
        <p:spPr>
          <a:xfrm>
            <a:off x="906462" y="228600"/>
            <a:ext cx="7545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 systems are everywhere</a:t>
            </a:r>
            <a:endParaRPr/>
          </a:p>
        </p:txBody>
      </p:sp>
      <p:sp>
        <p:nvSpPr>
          <p:cNvPr id="559" name="Google Shape;559;p6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38</a:t>
            </a:fld>
            <a:endParaRPr/>
          </a:p>
        </p:txBody>
      </p:sp>
      <p:pic>
        <p:nvPicPr>
          <p:cNvPr id="560" name="Google Shape;560;p60" descr="smartwatch_L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587" y="2390775"/>
            <a:ext cx="12763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60" descr="laptop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4275" y="4845050"/>
            <a:ext cx="2249487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0" descr="Google_glass.resiz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2817812"/>
            <a:ext cx="2959100" cy="887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60" descr="Nexus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62150" y="4913312"/>
            <a:ext cx="1936750" cy="131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4" name="Google Shape;564;p60"/>
          <p:cNvGrpSpPr/>
          <p:nvPr/>
        </p:nvGrpSpPr>
        <p:grpSpPr>
          <a:xfrm>
            <a:off x="6915150" y="2376487"/>
            <a:ext cx="982662" cy="1443038"/>
            <a:chOff x="6062350" y="2898125"/>
            <a:chExt cx="1269352" cy="1877138"/>
          </a:xfrm>
        </p:grpSpPr>
        <p:pic>
          <p:nvPicPr>
            <p:cNvPr id="565" name="Google Shape;565;p60" descr="note3_2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328000" y="2898125"/>
              <a:ext cx="1003702" cy="187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60" descr="spen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62350" y="3364238"/>
              <a:ext cx="241075" cy="1411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 txBox="1">
            <a:spLocks noGrp="1"/>
          </p:cNvSpPr>
          <p:nvPr>
            <p:ph type="title"/>
          </p:nvPr>
        </p:nvSpPr>
        <p:spPr>
          <a:xfrm>
            <a:off x="906462" y="228600"/>
            <a:ext cx="7545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 systems are everywhere</a:t>
            </a:r>
            <a:endParaRPr/>
          </a:p>
        </p:txBody>
      </p:sp>
      <p:sp>
        <p:nvSpPr>
          <p:cNvPr id="572" name="Google Shape;572;p6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39</a:t>
            </a:fld>
            <a:endParaRPr/>
          </a:p>
        </p:txBody>
      </p:sp>
      <p:pic>
        <p:nvPicPr>
          <p:cNvPr id="573" name="Google Shape;573;p61" descr="Samsung-Smart-Wash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4050" y="1887537"/>
            <a:ext cx="13208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1" descr="dropcam.jpg"/>
          <p:cNvPicPr preferRelativeResize="0"/>
          <p:nvPr/>
        </p:nvPicPr>
        <p:blipFill rotWithShape="1">
          <a:blip r:embed="rId4">
            <a:alphaModFix/>
          </a:blip>
          <a:srcRect l="19499" r="19006"/>
          <a:stretch/>
        </p:blipFill>
        <p:spPr>
          <a:xfrm>
            <a:off x="2027237" y="2108200"/>
            <a:ext cx="760412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1" descr="nes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175" y="2108200"/>
            <a:ext cx="1235075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1" descr="nest_protect_smoke_co_alarm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81850" y="2197100"/>
            <a:ext cx="1235075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1" descr="cart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3175" y="4573587"/>
            <a:ext cx="18986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1" descr="iot_rejiva_health_monitor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03537" y="4181475"/>
            <a:ext cx="1236662" cy="51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61" descr="iot_highfive_video_conferencing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743450" y="2649537"/>
            <a:ext cx="2154237" cy="4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61" descr="iot_skully_connected_motorcycle_helmet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3137" y="4489450"/>
            <a:ext cx="1144587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61" descr="iot_vivosmart_fitness_band_smartwatch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28962" y="5062537"/>
            <a:ext cx="61595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1" descr="iot_wink_led_light_bulb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37487" y="4638675"/>
            <a:ext cx="614362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Computer System Components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Hardware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Provides basic computing resources (CPU, memory, I/O devices).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Operating System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Controls and coordinates the use of hardware among application programs.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Programs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Solve computing problems of users (compilers, database systems, video games, business programs such as banking software).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●"/>
            </a:pPr>
            <a:r>
              <a:rPr lang="en-US" sz="1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People, machines, other computers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3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599" name="Google Shape;599;p63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41</a:t>
            </a:fld>
            <a:endParaRPr/>
          </a:p>
        </p:txBody>
      </p:sp>
      <p:sp>
        <p:nvSpPr>
          <p:cNvPr id="600" name="Google Shape;60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Summary of lecture</a:t>
            </a:r>
            <a:endParaRPr/>
          </a:p>
        </p:txBody>
      </p:sp>
      <p:sp>
        <p:nvSpPr>
          <p:cNvPr id="601" name="Google Shape;601;p6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an operating system?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Early Operating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Simple Batch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Multiprogrammed Batch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Time-sharing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Personal Computer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Parallel and Distributed Systems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Real-time Systems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4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124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System &amp; OS Structures</a:t>
            </a:r>
            <a:endParaRPr/>
          </a:p>
        </p:txBody>
      </p:sp>
      <p:sp>
        <p:nvSpPr>
          <p:cNvPr id="607" name="Google Shape;607;p64"/>
          <p:cNvSpPr txBox="1">
            <a:spLocks noGrp="1"/>
          </p:cNvSpPr>
          <p:nvPr>
            <p:ph idx="1"/>
          </p:nvPr>
        </p:nvSpPr>
        <p:spPr>
          <a:xfrm>
            <a:off x="381000" y="1600200"/>
            <a:ext cx="8229600" cy="491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System O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rganization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Operational Flow and hardware protection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 call and OS services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Storage architecture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 organization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OS tasks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Virtual Machines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7780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6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5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System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Organization</a:t>
            </a:r>
            <a:endParaRPr/>
          </a:p>
        </p:txBody>
      </p:sp>
      <p:sp>
        <p:nvSpPr>
          <p:cNvPr id="614" name="Google Shape;614;p6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43</a:t>
            </a:fld>
            <a:endParaRPr/>
          </a:p>
        </p:txBody>
      </p:sp>
      <p:sp>
        <p:nvSpPr>
          <p:cNvPr id="615" name="Google Shape;615;p65"/>
          <p:cNvSpPr txBox="1"/>
          <p:nvPr/>
        </p:nvSpPr>
        <p:spPr>
          <a:xfrm>
            <a:off x="4806950" y="1136650"/>
            <a:ext cx="804862" cy="7461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6" name="Google Shape;61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2058987"/>
            <a:ext cx="6386512" cy="29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66"/>
          <p:cNvGrpSpPr/>
          <p:nvPr/>
        </p:nvGrpSpPr>
        <p:grpSpPr>
          <a:xfrm>
            <a:off x="1676400" y="838200"/>
            <a:ext cx="3733800" cy="2514600"/>
            <a:chOff x="1066800" y="685800"/>
            <a:chExt cx="4419600" cy="2743200"/>
          </a:xfrm>
        </p:grpSpPr>
        <p:sp>
          <p:nvSpPr>
            <p:cNvPr id="622" name="Google Shape;622;p66"/>
            <p:cNvSpPr/>
            <p:nvPr/>
          </p:nvSpPr>
          <p:spPr>
            <a:xfrm>
              <a:off x="1066800" y="685800"/>
              <a:ext cx="4419600" cy="2743200"/>
            </a:xfrm>
            <a:prstGeom prst="ellipse">
              <a:avLst/>
            </a:prstGeom>
            <a:solidFill>
              <a:srgbClr val="FF66CC"/>
            </a:solidFill>
            <a:ln w="57150" cap="flat" cmpd="sng">
              <a:solidFill>
                <a:schemeClr val="dk1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3" name="Google Shape;623;p66"/>
            <p:cNvSpPr/>
            <p:nvPr/>
          </p:nvSpPr>
          <p:spPr>
            <a:xfrm>
              <a:off x="3992556" y="1523999"/>
              <a:ext cx="1301400" cy="990600"/>
            </a:xfrm>
            <a:prstGeom prst="ellipse">
              <a:avLst/>
            </a:prstGeom>
            <a:solidFill>
              <a:srgbClr val="53FB25"/>
            </a:solidFill>
            <a:ln w="57150" cap="flat" cmpd="sng">
              <a:solidFill>
                <a:schemeClr val="dk1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Fetch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r>
                <a:rPr lang="en-US" sz="18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Exec</a:t>
              </a:r>
              <a:endParaRPr/>
            </a:p>
          </p:txBody>
        </p:sp>
        <p:sp>
          <p:nvSpPr>
            <p:cNvPr id="624" name="Google Shape;624;p66"/>
            <p:cNvSpPr/>
            <p:nvPr/>
          </p:nvSpPr>
          <p:spPr>
            <a:xfrm rot="10800000">
              <a:off x="3124202" y="1797546"/>
              <a:ext cx="838200" cy="436500"/>
            </a:xfrm>
            <a:prstGeom prst="leftRightArrow">
              <a:avLst>
                <a:gd name="adj1" fmla="val 5676"/>
                <a:gd name="adj2" fmla="val 50000"/>
              </a:avLst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5" name="Google Shape;625;p66"/>
            <p:cNvSpPr txBox="1"/>
            <p:nvPr/>
          </p:nvSpPr>
          <p:spPr>
            <a:xfrm>
              <a:off x="2133600" y="990600"/>
              <a:ext cx="990600" cy="20574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dk1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R0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R31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F0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…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F30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PC</a:t>
              </a:r>
              <a:endParaRPr/>
            </a:p>
          </p:txBody>
        </p:sp>
      </p:grpSp>
      <p:sp>
        <p:nvSpPr>
          <p:cNvPr id="626" name="Google Shape;626;p66"/>
          <p:cNvSpPr/>
          <p:nvPr/>
        </p:nvSpPr>
        <p:spPr>
          <a:xfrm rot="10800000">
            <a:off x="5410200" y="1885950"/>
            <a:ext cx="838200" cy="400050"/>
          </a:xfrm>
          <a:prstGeom prst="leftRightArrow">
            <a:avLst>
              <a:gd name="adj1" fmla="val 5156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7" name="Google Shape;627;p66"/>
          <p:cNvSpPr txBox="1"/>
          <p:nvPr/>
        </p:nvSpPr>
        <p:spPr>
          <a:xfrm>
            <a:off x="6256337" y="1244600"/>
            <a:ext cx="1439862" cy="4622800"/>
          </a:xfrm>
          <a:prstGeom prst="rect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24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Data1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Data0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Inst237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Inst236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Inst5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Inst4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Inst3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Inst2</a:t>
            </a:r>
            <a:b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Inst1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Inst0</a:t>
            </a:r>
            <a:endParaRPr/>
          </a:p>
        </p:txBody>
      </p:sp>
      <p:sp>
        <p:nvSpPr>
          <p:cNvPr id="628" name="Google Shape;628;p66"/>
          <p:cNvSpPr txBox="1"/>
          <p:nvPr/>
        </p:nvSpPr>
        <p:spPr>
          <a:xfrm>
            <a:off x="6354762" y="5919787"/>
            <a:ext cx="996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 0</a:t>
            </a:r>
            <a:endParaRPr/>
          </a:p>
        </p:txBody>
      </p:sp>
      <p:sp>
        <p:nvSpPr>
          <p:cNvPr id="629" name="Google Shape;629;p66"/>
          <p:cNvSpPr txBox="1"/>
          <p:nvPr/>
        </p:nvSpPr>
        <p:spPr>
          <a:xfrm>
            <a:off x="6188075" y="839787"/>
            <a:ext cx="14144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 2</a:t>
            </a:r>
            <a:r>
              <a:rPr lang="en-US" sz="2000" b="0" i="0" u="none" baseline="30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32</a:t>
            </a: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</p:txBody>
      </p:sp>
      <p:sp>
        <p:nvSpPr>
          <p:cNvPr id="630" name="Google Shape;630;p6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929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Helvetica Neue"/>
              <a:buNone/>
            </a:pPr>
            <a:r>
              <a:rPr lang="en-US" sz="3200" b="0" i="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execution</a:t>
            </a:r>
            <a:endParaRPr/>
          </a:p>
        </p:txBody>
      </p:sp>
      <p:sp>
        <p:nvSpPr>
          <p:cNvPr id="631" name="Google Shape;631;p66"/>
          <p:cNvSpPr txBox="1">
            <a:spLocks noGrp="1"/>
          </p:cNvSpPr>
          <p:nvPr>
            <p:ph idx="1"/>
          </p:nvPr>
        </p:nvSpPr>
        <p:spPr>
          <a:xfrm>
            <a:off x="762000" y="3687762"/>
            <a:ext cx="5715000" cy="297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Execution sequence: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Fetch Instruction at PC 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Decode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Execute (possibly using registers)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results to registers/mem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 = Next Instruction(PC)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Repeat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2" name="Google Shape;632;p66"/>
          <p:cNvSpPr txBox="1"/>
          <p:nvPr/>
        </p:nvSpPr>
        <p:spPr>
          <a:xfrm>
            <a:off x="8137525" y="5029200"/>
            <a:ext cx="542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</a:t>
            </a:r>
            <a:endParaRPr/>
          </a:p>
        </p:txBody>
      </p:sp>
      <p:cxnSp>
        <p:nvCxnSpPr>
          <p:cNvPr id="633" name="Google Shape;633;p66"/>
          <p:cNvCxnSpPr/>
          <p:nvPr/>
        </p:nvCxnSpPr>
        <p:spPr>
          <a:xfrm rot="10800000">
            <a:off x="7696200" y="5260975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634" name="Google Shape;634;p66"/>
          <p:cNvSpPr txBox="1"/>
          <p:nvPr/>
        </p:nvSpPr>
        <p:spPr>
          <a:xfrm>
            <a:off x="8137525" y="4724400"/>
            <a:ext cx="542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</a:t>
            </a:r>
            <a:endParaRPr/>
          </a:p>
        </p:txBody>
      </p:sp>
      <p:cxnSp>
        <p:nvCxnSpPr>
          <p:cNvPr id="635" name="Google Shape;635;p66"/>
          <p:cNvCxnSpPr/>
          <p:nvPr/>
        </p:nvCxnSpPr>
        <p:spPr>
          <a:xfrm rot="10800000">
            <a:off x="7696200" y="4956175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636" name="Google Shape;636;p66"/>
          <p:cNvSpPr txBox="1"/>
          <p:nvPr/>
        </p:nvSpPr>
        <p:spPr>
          <a:xfrm>
            <a:off x="8137525" y="4419600"/>
            <a:ext cx="542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</a:t>
            </a:r>
            <a:endParaRPr/>
          </a:p>
        </p:txBody>
      </p:sp>
      <p:cxnSp>
        <p:nvCxnSpPr>
          <p:cNvPr id="637" name="Google Shape;637;p66"/>
          <p:cNvCxnSpPr/>
          <p:nvPr/>
        </p:nvCxnSpPr>
        <p:spPr>
          <a:xfrm rot="10800000">
            <a:off x="7696200" y="4651375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638" name="Google Shape;638;p66"/>
          <p:cNvSpPr txBox="1"/>
          <p:nvPr/>
        </p:nvSpPr>
        <p:spPr>
          <a:xfrm>
            <a:off x="8137525" y="4114800"/>
            <a:ext cx="5429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lang="en-US" sz="2000" b="0" i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PC</a:t>
            </a:r>
            <a:endParaRPr/>
          </a:p>
        </p:txBody>
      </p:sp>
      <p:cxnSp>
        <p:nvCxnSpPr>
          <p:cNvPr id="639" name="Google Shape;639;p66"/>
          <p:cNvCxnSpPr/>
          <p:nvPr/>
        </p:nvCxnSpPr>
        <p:spPr>
          <a:xfrm rot="10800000">
            <a:off x="7696200" y="4346575"/>
            <a:ext cx="381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640" name="Google Shape;640;p66"/>
          <p:cNvSpPr/>
          <p:nvPr/>
        </p:nvSpPr>
        <p:spPr>
          <a:xfrm rot="10800000" flipH="1">
            <a:off x="304800" y="3810000"/>
            <a:ext cx="762000" cy="2667000"/>
          </a:xfrm>
          <a:prstGeom prst="curvedRightArrow">
            <a:avLst>
              <a:gd name="adj1" fmla="val 18514"/>
              <a:gd name="adj2" fmla="val 20828"/>
              <a:gd name="adj3" fmla="val 16200"/>
            </a:avLst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66"/>
          <p:cNvSpPr txBox="1"/>
          <p:nvPr/>
        </p:nvSpPr>
        <p:spPr>
          <a:xfrm>
            <a:off x="2057400" y="6248400"/>
            <a:ext cx="3581400" cy="307975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en-US" sz="1400" b="1" i="1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 Berkeley OS course</a:t>
            </a:r>
            <a:endParaRPr/>
          </a:p>
        </p:txBody>
      </p:sp>
      <p:sp>
        <p:nvSpPr>
          <p:cNvPr id="642" name="Google Shape;642;p6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7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System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Organization</a:t>
            </a:r>
            <a:endParaRPr/>
          </a:p>
        </p:txBody>
      </p:sp>
      <p:sp>
        <p:nvSpPr>
          <p:cNvPr id="648" name="Google Shape;648;p6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45</a:t>
            </a:fld>
            <a:endParaRPr/>
          </a:p>
        </p:txBody>
      </p:sp>
      <p:sp>
        <p:nvSpPr>
          <p:cNvPr id="649" name="Google Shape;649;p67"/>
          <p:cNvSpPr txBox="1"/>
          <p:nvPr/>
        </p:nvSpPr>
        <p:spPr>
          <a:xfrm>
            <a:off x="4806950" y="1136650"/>
            <a:ext cx="804862" cy="7461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0" name="Google Shape;65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8275" y="2644775"/>
            <a:ext cx="6386512" cy="29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67"/>
          <p:cNvSpPr txBox="1"/>
          <p:nvPr/>
        </p:nvSpPr>
        <p:spPr>
          <a:xfrm>
            <a:off x="2819400" y="2667000"/>
            <a:ext cx="4949825" cy="195738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67"/>
          <p:cNvSpPr txBox="1"/>
          <p:nvPr/>
        </p:nvSpPr>
        <p:spPr>
          <a:xfrm>
            <a:off x="4586287" y="1941512"/>
            <a:ext cx="234791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devices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8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I/O devices</a:t>
            </a:r>
            <a:endParaRPr/>
          </a:p>
        </p:txBody>
      </p:sp>
      <p:sp>
        <p:nvSpPr>
          <p:cNvPr id="658" name="Google Shape;658;p6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I/O devices and the CPU execute concurrently.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device controller is in charge of a particular device type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device controller has a local buffer.  I/O is from the device to local buffer of controller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moves data from/to main memory to/from the local buffers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9" name="Google Shape;659;p6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9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Interrupts</a:t>
            </a:r>
            <a:endParaRPr/>
          </a:p>
        </p:txBody>
      </p:sp>
      <p:sp>
        <p:nvSpPr>
          <p:cNvPr id="665" name="Google Shape;665;p69"/>
          <p:cNvSpPr txBox="1">
            <a:spLocks noGrp="1"/>
          </p:cNvSpPr>
          <p:nvPr>
            <p:ph idx="1"/>
          </p:nvPr>
        </p:nvSpPr>
        <p:spPr>
          <a:xfrm>
            <a:off x="152400" y="1600200"/>
            <a:ext cx="5486400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Interrupt </a:t>
            </a: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transfers control to the </a:t>
            </a: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interrupt service routine</a:t>
            </a:r>
            <a:endParaRPr sz="24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Interrupt Service Routine: Segments of code that determine action to be taken for interrupt.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Determining the type of interrupt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Polling: same interrupt handler called for all interrupts, which then polls all devices to figure out the reason for the interrupt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Interrupt Vector Table: different interrupt handlers will be executed for different interrupts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6" name="Google Shape;666;p6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47</a:t>
            </a:fld>
            <a:endParaRPr/>
          </a:p>
        </p:txBody>
      </p:sp>
      <p:pic>
        <p:nvPicPr>
          <p:cNvPr id="667" name="Google Shape;66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2209800"/>
            <a:ext cx="3352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Interrupt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handling</a:t>
            </a:r>
            <a:endParaRPr/>
          </a:p>
        </p:txBody>
      </p:sp>
      <p:sp>
        <p:nvSpPr>
          <p:cNvPr id="673" name="Google Shape;673;p70"/>
          <p:cNvSpPr txBox="1">
            <a:spLocks noGrp="1"/>
          </p:cNvSpPr>
          <p:nvPr>
            <p:ph idx="1"/>
          </p:nvPr>
        </p:nvSpPr>
        <p:spPr>
          <a:xfrm>
            <a:off x="381000" y="1676400"/>
            <a:ext cx="8229600" cy="483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preserves the state of the CPU</a:t>
            </a:r>
            <a:endParaRPr sz="3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stores registers and the program counter (address of interrupted instruction).</a:t>
            </a:r>
            <a:endParaRPr/>
          </a:p>
          <a:p>
            <a:pPr marL="17145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happens to a new interrupt when the CPU is handling one interrupt?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Incoming interrupts can be disabled while another interrupt is being processed. In this case, incoming interrupts may be lost or may be buffered until they can be delivered.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Incoming interrupts can be masked (i.e., ignored) by software.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Incoming interrupts are delivered, i.e., nested interrupts.</a:t>
            </a:r>
            <a:endParaRPr/>
          </a:p>
        </p:txBody>
      </p:sp>
      <p:sp>
        <p:nvSpPr>
          <p:cNvPr id="674" name="Google Shape;674;p7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1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Memory Access (DMA)</a:t>
            </a:r>
            <a:endParaRPr/>
          </a:p>
        </p:txBody>
      </p:sp>
      <p:sp>
        <p:nvSpPr>
          <p:cNvPr id="691" name="Google Shape;691;p71"/>
          <p:cNvSpPr txBox="1"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Typically u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 for I/O devices with a lot of data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transfer (in order to reduce load on CPU)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controller transfers blocks of data from buffer storage directly to main memory without CPU intervention.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Device controller interrupts CPU on completion of I/O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Only one interrupt is generated per block, rather than one per byte (or word).</a:t>
            </a:r>
            <a:endParaRPr/>
          </a:p>
        </p:txBody>
      </p:sp>
      <p:sp>
        <p:nvSpPr>
          <p:cNvPr id="680" name="Google Shape;680;p71"/>
          <p:cNvSpPr txBox="1"/>
          <p:nvPr/>
        </p:nvSpPr>
        <p:spPr>
          <a:xfrm>
            <a:off x="6248400" y="2590800"/>
            <a:ext cx="838200" cy="990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</a:t>
            </a:r>
            <a:endParaRPr/>
          </a:p>
        </p:txBody>
      </p:sp>
      <p:sp>
        <p:nvSpPr>
          <p:cNvPr id="681" name="Google Shape;681;p71"/>
          <p:cNvSpPr txBox="1"/>
          <p:nvPr/>
        </p:nvSpPr>
        <p:spPr>
          <a:xfrm>
            <a:off x="5181600" y="4419600"/>
            <a:ext cx="838200" cy="6096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CPU</a:t>
            </a:r>
            <a:endParaRPr/>
          </a:p>
        </p:txBody>
      </p:sp>
      <p:sp>
        <p:nvSpPr>
          <p:cNvPr id="682" name="Google Shape;682;p71"/>
          <p:cNvSpPr txBox="1"/>
          <p:nvPr/>
        </p:nvSpPr>
        <p:spPr>
          <a:xfrm>
            <a:off x="7162800" y="4572000"/>
            <a:ext cx="1295400" cy="609600"/>
          </a:xfrm>
          <a:prstGeom prst="rect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devices</a:t>
            </a:r>
            <a:endParaRPr/>
          </a:p>
        </p:txBody>
      </p:sp>
      <p:cxnSp>
        <p:nvCxnSpPr>
          <p:cNvPr id="683" name="Google Shape;683;p71"/>
          <p:cNvCxnSpPr/>
          <p:nvPr/>
        </p:nvCxnSpPr>
        <p:spPr>
          <a:xfrm>
            <a:off x="5562600" y="4419600"/>
            <a:ext cx="76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none" w="med" len="med"/>
          </a:ln>
        </p:spPr>
      </p:cxnSp>
      <p:cxnSp>
        <p:nvCxnSpPr>
          <p:cNvPr id="684" name="Google Shape;684;p71"/>
          <p:cNvCxnSpPr/>
          <p:nvPr/>
        </p:nvCxnSpPr>
        <p:spPr>
          <a:xfrm rot="10800000" flipH="1">
            <a:off x="5410200" y="3581400"/>
            <a:ext cx="914400" cy="838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685" name="Google Shape;685;p71"/>
          <p:cNvCxnSpPr/>
          <p:nvPr/>
        </p:nvCxnSpPr>
        <p:spPr>
          <a:xfrm flipH="1">
            <a:off x="5562600" y="3657600"/>
            <a:ext cx="83820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686" name="Google Shape;686;p71"/>
          <p:cNvCxnSpPr/>
          <p:nvPr/>
        </p:nvCxnSpPr>
        <p:spPr>
          <a:xfrm>
            <a:off x="7086600" y="3657600"/>
            <a:ext cx="533400" cy="91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687" name="Google Shape;687;p71"/>
          <p:cNvCxnSpPr/>
          <p:nvPr/>
        </p:nvCxnSpPr>
        <p:spPr>
          <a:xfrm rot="10800000">
            <a:off x="7086600" y="3352800"/>
            <a:ext cx="685800" cy="121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688" name="Google Shape;688;p71"/>
          <p:cNvCxnSpPr/>
          <p:nvPr/>
        </p:nvCxnSpPr>
        <p:spPr>
          <a:xfrm>
            <a:off x="6096000" y="4800600"/>
            <a:ext cx="1066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689" name="Google Shape;689;p71"/>
          <p:cNvSpPr txBox="1"/>
          <p:nvPr/>
        </p:nvSpPr>
        <p:spPr>
          <a:xfrm>
            <a:off x="6080125" y="4837112"/>
            <a:ext cx="11382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I/O instructions</a:t>
            </a:r>
            <a:endParaRPr/>
          </a:p>
        </p:txBody>
      </p:sp>
      <p:sp>
        <p:nvSpPr>
          <p:cNvPr id="690" name="Google Shape;690;p7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49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Abstract View of System</a:t>
            </a:r>
            <a:endParaRPr/>
          </a:p>
        </p:txBody>
      </p:sp>
      <p:sp>
        <p:nvSpPr>
          <p:cNvPr id="205" name="Google Shape;205;p27"/>
          <p:cNvSpPr txBox="1"/>
          <p:nvPr/>
        </p:nvSpPr>
        <p:spPr>
          <a:xfrm>
            <a:off x="1524000" y="3276600"/>
            <a:ext cx="5867400" cy="1219200"/>
          </a:xfrm>
          <a:prstGeom prst="rect">
            <a:avLst/>
          </a:prstGeom>
          <a:solidFill>
            <a:srgbClr val="FF9966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 and Application Programs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2971800" y="4114800"/>
            <a:ext cx="2971800" cy="914400"/>
          </a:xfrm>
          <a:prstGeom prst="rect">
            <a:avLst/>
          </a:prstGeom>
          <a:solidFill>
            <a:srgbClr val="FF505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Operating System</a:t>
            </a:r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3733800" y="4800600"/>
            <a:ext cx="14478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1752600" y="2057400"/>
            <a:ext cx="609600" cy="685800"/>
          </a:xfrm>
          <a:prstGeom prst="rect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2971800" y="2133600"/>
            <a:ext cx="609600" cy="685800"/>
          </a:xfrm>
          <a:prstGeom prst="rect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210" name="Google Shape;210;p27"/>
          <p:cNvSpPr txBox="1"/>
          <p:nvPr/>
        </p:nvSpPr>
        <p:spPr>
          <a:xfrm>
            <a:off x="4267200" y="2133600"/>
            <a:ext cx="609600" cy="685800"/>
          </a:xfrm>
          <a:prstGeom prst="rect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11" name="Google Shape;211;p27"/>
          <p:cNvSpPr txBox="1"/>
          <p:nvPr/>
        </p:nvSpPr>
        <p:spPr>
          <a:xfrm>
            <a:off x="6705600" y="2133600"/>
            <a:ext cx="609600" cy="685800"/>
          </a:xfrm>
          <a:prstGeom prst="rect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07763" dir="2700000">
              <a:schemeClr val="lt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/>
          </a:p>
        </p:txBody>
      </p:sp>
      <p:cxnSp>
        <p:nvCxnSpPr>
          <p:cNvPr id="212" name="Google Shape;212;p27"/>
          <p:cNvCxnSpPr/>
          <p:nvPr/>
        </p:nvCxnSpPr>
        <p:spPr>
          <a:xfrm>
            <a:off x="2133600" y="2819400"/>
            <a:ext cx="0" cy="45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3" name="Google Shape;213;p27"/>
          <p:cNvCxnSpPr/>
          <p:nvPr/>
        </p:nvCxnSpPr>
        <p:spPr>
          <a:xfrm>
            <a:off x="3352800" y="2895600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4" name="Google Shape;214;p27"/>
          <p:cNvCxnSpPr/>
          <p:nvPr/>
        </p:nvCxnSpPr>
        <p:spPr>
          <a:xfrm>
            <a:off x="4648200" y="2895600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15" name="Google Shape;215;p27"/>
          <p:cNvCxnSpPr/>
          <p:nvPr/>
        </p:nvCxnSpPr>
        <p:spPr>
          <a:xfrm>
            <a:off x="7086600" y="2895600"/>
            <a:ext cx="0" cy="38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216" name="Google Shape;216;p27"/>
          <p:cNvSpPr txBox="1"/>
          <p:nvPr/>
        </p:nvSpPr>
        <p:spPr>
          <a:xfrm>
            <a:off x="1584325" y="3313112"/>
            <a:ext cx="728662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compiler</a:t>
            </a:r>
            <a:endParaRPr/>
          </a:p>
        </p:txBody>
      </p:sp>
      <p:sp>
        <p:nvSpPr>
          <p:cNvPr id="217" name="Google Shape;217;p27"/>
          <p:cNvSpPr txBox="1"/>
          <p:nvPr/>
        </p:nvSpPr>
        <p:spPr>
          <a:xfrm>
            <a:off x="2803525" y="3313112"/>
            <a:ext cx="79533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assembler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4267200" y="3352800"/>
            <a:ext cx="8604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 editor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6461125" y="3313112"/>
            <a:ext cx="7445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Database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5622925" y="2251075"/>
            <a:ext cx="4127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Abstraction</a:t>
            </a:r>
            <a:endParaRPr/>
          </a:p>
        </p:txBody>
      </p:sp>
      <p:sp>
        <p:nvSpPr>
          <p:cNvPr id="697" name="Google Shape;697;p7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Abstraction</a:t>
            </a:r>
            <a:endParaRPr/>
          </a:p>
        </p:txBody>
      </p:sp>
      <p:sp>
        <p:nvSpPr>
          <p:cNvPr id="703" name="Google Shape;703;p7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0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Process: an </a:t>
            </a: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a program, running with limited rights</a:t>
            </a:r>
            <a:endParaRPr/>
          </a:p>
        </p:txBody>
      </p:sp>
      <p:sp>
        <p:nvSpPr>
          <p:cNvPr id="704" name="Google Shape;704;p7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Abstraction and rights</a:t>
            </a:r>
            <a:endParaRPr/>
          </a:p>
        </p:txBody>
      </p:sp>
      <p:sp>
        <p:nvSpPr>
          <p:cNvPr id="710" name="Google Shape;710;p7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0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Process: an </a:t>
            </a:r>
            <a:r>
              <a:rPr lang="en-US" sz="3200" b="0" i="1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instance</a:t>
            </a:r>
            <a:r>
              <a:rPr lang="en-US" sz="3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a program, running with limited rights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 space: set of rights of a process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 that the process can access</a:t>
            </a:r>
            <a:endParaRPr/>
          </a:p>
          <a:p>
            <a:pPr marL="114300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permissions the process has (e.g., which system calls it can make, what files it can access)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1" name="Google Shape;711;p7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5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 Protection</a:t>
            </a:r>
            <a:endParaRPr/>
          </a:p>
        </p:txBody>
      </p:sp>
      <p:sp>
        <p:nvSpPr>
          <p:cNvPr id="717" name="Google Shape;717;p75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CPU Protection: </a:t>
            </a:r>
            <a:endParaRPr/>
          </a:p>
          <a:p>
            <a:pPr marL="514350" lvl="1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 Mode Operation</a:t>
            </a:r>
            <a:endParaRPr/>
          </a:p>
          <a:p>
            <a:pPr marL="514350" lvl="1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Timer interrupts</a:t>
            </a:r>
            <a:endParaRPr/>
          </a:p>
          <a:p>
            <a:pPr marL="514350" lvl="1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Protection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I/O Protection</a:t>
            </a:r>
            <a:endParaRPr/>
          </a:p>
        </p:txBody>
      </p:sp>
      <p:sp>
        <p:nvSpPr>
          <p:cNvPr id="718" name="Google Shape;718;p7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53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7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How to limit process rights?</a:t>
            </a:r>
            <a:endParaRPr/>
          </a:p>
        </p:txBody>
      </p:sp>
      <p:sp>
        <p:nvSpPr>
          <p:cNvPr id="724" name="Google Shape;724;p76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5" name="Google Shape;725;p7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Should a process be able to execute any instructions?</a:t>
            </a:r>
            <a:endParaRPr/>
          </a:p>
        </p:txBody>
      </p:sp>
      <p:sp>
        <p:nvSpPr>
          <p:cNvPr id="731" name="Google Shape;731;p77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2" name="Google Shape;732;p7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Should a process be able to execute any instructions?</a:t>
            </a:r>
            <a:endParaRPr/>
          </a:p>
        </p:txBody>
      </p:sp>
      <p:sp>
        <p:nvSpPr>
          <p:cNvPr id="738" name="Google Shape;738;p7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alter system configuration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access unauthorized memory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Can access unauthorized I/O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etc.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prevent?</a:t>
            </a:r>
            <a:endParaRPr/>
          </a:p>
        </p:txBody>
      </p:sp>
      <p:sp>
        <p:nvSpPr>
          <p:cNvPr id="739" name="Google Shape;739;p7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56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79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Dual-mode operation</a:t>
            </a:r>
            <a:endParaRPr/>
          </a:p>
        </p:txBody>
      </p:sp>
      <p:sp>
        <p:nvSpPr>
          <p:cNvPr id="745" name="Google Shape;745;p79"/>
          <p:cNvSpPr txBox="1">
            <a:spLocks noGrp="1"/>
          </p:cNvSpPr>
          <p:nvPr>
            <p:ph idx="1"/>
          </p:nvPr>
        </p:nvSpPr>
        <p:spPr>
          <a:xfrm>
            <a:off x="3810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hardware support to differentiate between at least two modes of operation: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 User mode  -- execution done on behalf of a user.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 (monitor/supervisor/system mode) -- execution done on behalf of operating system.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“Privileged” instructions are only executable in the kernel mode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Executing privileged instructions in the user mode “traps” into the kernel mode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Trap is a software generated interrupt caused either by an error or a user request</a:t>
            </a:r>
            <a:endParaRPr/>
          </a:p>
        </p:txBody>
      </p:sp>
      <p:sp>
        <p:nvSpPr>
          <p:cNvPr id="746" name="Google Shape;746;p7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57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Dual-mode operation(cont.)</a:t>
            </a:r>
            <a:endParaRPr/>
          </a:p>
        </p:txBody>
      </p:sp>
      <p:sp>
        <p:nvSpPr>
          <p:cNvPr id="752" name="Google Shape;752;p80"/>
          <p:cNvSpPr txBox="1">
            <a:spLocks noGrp="1"/>
          </p:cNvSpPr>
          <p:nvPr>
            <p:ph sz="half" idx="1"/>
          </p:nvPr>
        </p:nvSpPr>
        <p:spPr>
          <a:xfrm>
            <a:off x="533400" y="2438400"/>
            <a:ext cx="40386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 bit added to computer hardware to indicate the current mode: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(0) or user(1).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44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an interrupt or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trap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occurs, hardware switches to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3" name="Google Shape;753;p80"/>
          <p:cNvSpPr/>
          <p:nvPr/>
        </p:nvSpPr>
        <p:spPr>
          <a:xfrm>
            <a:off x="6645275" y="2286000"/>
            <a:ext cx="838200" cy="838200"/>
          </a:xfrm>
          <a:prstGeom prst="ellipse">
            <a:avLst/>
          </a:prstGeom>
          <a:solidFill>
            <a:srgbClr val="FF9966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/>
          </a:p>
        </p:txBody>
      </p:sp>
      <p:sp>
        <p:nvSpPr>
          <p:cNvPr id="754" name="Google Shape;754;p80"/>
          <p:cNvSpPr/>
          <p:nvPr/>
        </p:nvSpPr>
        <p:spPr>
          <a:xfrm>
            <a:off x="6645275" y="4114800"/>
            <a:ext cx="838200" cy="838200"/>
          </a:xfrm>
          <a:prstGeom prst="ellipse">
            <a:avLst/>
          </a:prstGeom>
          <a:solidFill>
            <a:srgbClr val="9999FF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r>
              <a:rPr lang="en-US"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Kernel</a:t>
            </a:r>
            <a:endParaRPr/>
          </a:p>
        </p:txBody>
      </p:sp>
      <p:cxnSp>
        <p:nvCxnSpPr>
          <p:cNvPr id="755" name="Google Shape;755;p80"/>
          <p:cNvCxnSpPr/>
          <p:nvPr/>
        </p:nvCxnSpPr>
        <p:spPr>
          <a:xfrm rot="-5400000" flipH="1">
            <a:off x="5731624" y="3618749"/>
            <a:ext cx="1828800" cy="1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756" name="Google Shape;756;p80"/>
          <p:cNvCxnSpPr/>
          <p:nvPr/>
        </p:nvCxnSpPr>
        <p:spPr>
          <a:xfrm rot="-5400000">
            <a:off x="6569824" y="3618750"/>
            <a:ext cx="1828800" cy="15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757" name="Google Shape;757;p80"/>
          <p:cNvSpPr txBox="1"/>
          <p:nvPr/>
        </p:nvSpPr>
        <p:spPr>
          <a:xfrm>
            <a:off x="7848600" y="3135312"/>
            <a:ext cx="7620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</a:t>
            </a:r>
            <a:endParaRPr/>
          </a:p>
        </p:txBody>
      </p:sp>
      <p:sp>
        <p:nvSpPr>
          <p:cNvPr id="758" name="Google Shape;758;p80"/>
          <p:cNvSpPr txBox="1"/>
          <p:nvPr/>
        </p:nvSpPr>
        <p:spPr>
          <a:xfrm>
            <a:off x="5562600" y="3135312"/>
            <a:ext cx="9572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Interrupt/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fault</a:t>
            </a:r>
            <a:endParaRPr/>
          </a:p>
        </p:txBody>
      </p:sp>
      <p:sp>
        <p:nvSpPr>
          <p:cNvPr id="759" name="Google Shape;759;p8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58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81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Protection</a:t>
            </a:r>
            <a:endParaRPr/>
          </a:p>
        </p:txBody>
      </p:sp>
      <p:sp>
        <p:nvSpPr>
          <p:cNvPr id="765" name="Google Shape;765;p81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to prevent a process from executing indefinitely?</a:t>
            </a:r>
            <a:endParaRPr/>
          </a:p>
        </p:txBody>
      </p:sp>
      <p:sp>
        <p:nvSpPr>
          <p:cNvPr id="766" name="Google Shape;766;p8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59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 System Views</a:t>
            </a: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allocator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allocate resources (software and hardware) of the computer system and manage them efficiently.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 program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Controls execution of user programs and operation of I/O devices.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program that executes forever (everything else is an application with respect to the kernel).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82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CPU Protection</a:t>
            </a:r>
            <a:endParaRPr/>
          </a:p>
        </p:txBody>
      </p:sp>
      <p:sp>
        <p:nvSpPr>
          <p:cNvPr id="772" name="Google Shape;772;p8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Timer - interrupts computer after specified period to ensure that OS maintains control.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Timer is decremented every clock tick.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timer reaches a value of 0, an interrupt occurs.</a:t>
            </a: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6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Timer is commonly used to implement time sharing.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Timer is also used to compute the current time.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63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Programming the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timer can only be done in the kernel since it 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quires privileged instructions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773" name="Google Shape;773;p8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8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How to isolate memory access?</a:t>
            </a:r>
            <a:endParaRPr/>
          </a:p>
        </p:txBody>
      </p:sp>
      <p:sp>
        <p:nvSpPr>
          <p:cNvPr id="779" name="Google Shape;779;p8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0" name="Google Shape;780;p8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61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84"/>
          <p:cNvGrpSpPr/>
          <p:nvPr/>
        </p:nvGrpSpPr>
        <p:grpSpPr>
          <a:xfrm>
            <a:off x="6096000" y="1828800"/>
            <a:ext cx="2646362" cy="4340225"/>
            <a:chOff x="5715000" y="914400"/>
            <a:chExt cx="2522537" cy="4033837"/>
          </a:xfrm>
        </p:grpSpPr>
        <p:pic>
          <p:nvPicPr>
            <p:cNvPr id="786" name="Google Shape;786;p84"/>
            <p:cNvPicPr preferRelativeResize="0"/>
            <p:nvPr/>
          </p:nvPicPr>
          <p:blipFill rotWithShape="1">
            <a:blip r:embed="rId3">
              <a:alphaModFix/>
            </a:blip>
            <a:srcRect l="27090" t="1191" r="27119" b="1191"/>
            <a:stretch/>
          </p:blipFill>
          <p:spPr>
            <a:xfrm>
              <a:off x="5715000" y="914400"/>
              <a:ext cx="2522537" cy="4033837"/>
            </a:xfrm>
            <a:prstGeom prst="rect">
              <a:avLst/>
            </a:prstGeom>
            <a:noFill/>
            <a:ln w="38100" cap="flat" cmpd="dbl">
              <a:solidFill>
                <a:srgbClr val="CC6600"/>
              </a:solidFill>
              <a:prstDash val="solid"/>
              <a:miter lim="5243"/>
              <a:headEnd type="none" w="sm" len="sm"/>
              <a:tailEnd type="none" w="sm" len="sm"/>
            </a:ln>
          </p:spPr>
        </p:pic>
        <p:sp>
          <p:nvSpPr>
            <p:cNvPr id="787" name="Google Shape;787;p84"/>
            <p:cNvSpPr txBox="1"/>
            <p:nvPr/>
          </p:nvSpPr>
          <p:spPr>
            <a:xfrm rot="5400000">
              <a:off x="4425950" y="2608262"/>
              <a:ext cx="3163887" cy="407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</a:t>
              </a:r>
              <a:r>
                <a:rPr lang="en-US" sz="22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cess</a:t>
              </a:r>
              <a:r>
                <a:rPr lang="en-US" sz="2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Address Space</a:t>
              </a:r>
              <a:endParaRPr/>
            </a:p>
          </p:txBody>
        </p:sp>
      </p:grpSp>
      <p:sp>
        <p:nvSpPr>
          <p:cNvPr id="788" name="Google Shape;788;p8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 Black"/>
              <a:buNone/>
            </a:pPr>
            <a:r>
              <a:rPr lang="en-US" sz="32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Process address space</a:t>
            </a:r>
            <a:endParaRPr/>
          </a:p>
        </p:txBody>
      </p:sp>
      <p:sp>
        <p:nvSpPr>
          <p:cNvPr id="789" name="Google Shape;789;p84"/>
          <p:cNvSpPr txBox="1">
            <a:spLocks noGrp="1"/>
          </p:cNvSpPr>
          <p:nvPr>
            <p:ph idx="1"/>
          </p:nvPr>
        </p:nvSpPr>
        <p:spPr>
          <a:xfrm>
            <a:off x="381000" y="1676400"/>
            <a:ext cx="5867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 space ⇒ the set of accessible addresses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+ state associated with them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 32-bit processor there are 2</a:t>
            </a:r>
            <a:r>
              <a:rPr lang="en-US" sz="1800" b="0" i="0" u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4 billion addresses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happens when you read or write to an address?</a:t>
            </a:r>
            <a:endParaRPr sz="28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Perhaps Nothing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Perhaps acts like regular memory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Perhaps ignores writes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Perhaps causes I/O operation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lang="en-US" sz="1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(Memory-mapped I/O)</a:t>
            </a:r>
            <a:endParaRPr sz="20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Perhaps causes exception (fault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0" name="Google Shape;790;p8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62</a:t>
            </a:fld>
            <a:endParaRPr/>
          </a:p>
        </p:txBody>
      </p:sp>
      <p:sp>
        <p:nvSpPr>
          <p:cNvPr id="791" name="Google Shape;791;p84"/>
          <p:cNvSpPr txBox="1"/>
          <p:nvPr/>
        </p:nvSpPr>
        <p:spPr>
          <a:xfrm>
            <a:off x="7883525" y="4941887"/>
            <a:ext cx="108585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None/>
            </a:pPr>
            <a:r>
              <a:rPr lang="en-US" sz="15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(code)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Virtual 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Address</a:t>
            </a:r>
            <a:endParaRPr/>
          </a:p>
        </p:txBody>
      </p:sp>
      <p:pic>
        <p:nvPicPr>
          <p:cNvPr id="797" name="Google Shape;797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905000"/>
            <a:ext cx="3987800" cy="46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8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63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6"/>
          <p:cNvSpPr/>
          <p:nvPr/>
        </p:nvSpPr>
        <p:spPr>
          <a:xfrm>
            <a:off x="5775325" y="1219200"/>
            <a:ext cx="609600" cy="3048000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4" name="Google Shape;804;p86"/>
          <p:cNvSpPr/>
          <p:nvPr/>
        </p:nvSpPr>
        <p:spPr>
          <a:xfrm>
            <a:off x="2879725" y="1143000"/>
            <a:ext cx="609600" cy="3048000"/>
          </a:xfrm>
          <a:prstGeom prst="ellipse">
            <a:avLst/>
          </a:prstGeom>
          <a:solidFill>
            <a:schemeClr val="accent1"/>
          </a:solidFill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5" name="Google Shape;805;p86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158162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the Illusion of Separate Address Spaces</a:t>
            </a:r>
            <a:br>
              <a:rPr lang="en-US" sz="3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806" name="Google Shape;806;p86"/>
          <p:cNvSpPr txBox="1"/>
          <p:nvPr/>
        </p:nvSpPr>
        <p:spPr>
          <a:xfrm>
            <a:off x="1062037" y="3141662"/>
            <a:ext cx="117951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Space 1</a:t>
            </a:r>
            <a:endParaRPr/>
          </a:p>
        </p:txBody>
      </p:sp>
      <p:sp>
        <p:nvSpPr>
          <p:cNvPr id="807" name="Google Shape;807;p86"/>
          <p:cNvSpPr txBox="1"/>
          <p:nvPr/>
        </p:nvSpPr>
        <p:spPr>
          <a:xfrm>
            <a:off x="6640512" y="3176587"/>
            <a:ext cx="1179512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</a:t>
            </a:r>
            <a:r>
              <a:rPr lang="en-US"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Space 2</a:t>
            </a:r>
            <a:endParaRPr/>
          </a:p>
        </p:txBody>
      </p:sp>
      <p:grpSp>
        <p:nvGrpSpPr>
          <p:cNvPr id="808" name="Google Shape;808;p86"/>
          <p:cNvGrpSpPr/>
          <p:nvPr/>
        </p:nvGrpSpPr>
        <p:grpSpPr>
          <a:xfrm>
            <a:off x="1050925" y="1066800"/>
            <a:ext cx="1295400" cy="1828800"/>
            <a:chOff x="1066800" y="1066800"/>
            <a:chExt cx="1295400" cy="1828800"/>
          </a:xfrm>
        </p:grpSpPr>
        <p:sp>
          <p:nvSpPr>
            <p:cNvPr id="809" name="Google Shape;809;p86"/>
            <p:cNvSpPr txBox="1"/>
            <p:nvPr/>
          </p:nvSpPr>
          <p:spPr>
            <a:xfrm>
              <a:off x="1066800" y="1066800"/>
              <a:ext cx="1295400" cy="18288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/>
            </a:p>
          </p:txBody>
        </p:sp>
        <p:cxnSp>
          <p:nvCxnSpPr>
            <p:cNvPr id="810" name="Google Shape;810;p86"/>
            <p:cNvCxnSpPr/>
            <p:nvPr/>
          </p:nvCxnSpPr>
          <p:spPr>
            <a:xfrm>
              <a:off x="1066800" y="16002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  <p:cxnSp>
          <p:nvCxnSpPr>
            <p:cNvPr id="811" name="Google Shape;811;p86"/>
            <p:cNvCxnSpPr/>
            <p:nvPr/>
          </p:nvCxnSpPr>
          <p:spPr>
            <a:xfrm>
              <a:off x="1066800" y="20574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  <p:cxnSp>
          <p:nvCxnSpPr>
            <p:cNvPr id="812" name="Google Shape;812;p86"/>
            <p:cNvCxnSpPr/>
            <p:nvPr/>
          </p:nvCxnSpPr>
          <p:spPr>
            <a:xfrm>
              <a:off x="1066800" y="24384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</p:grpSp>
      <p:grpSp>
        <p:nvGrpSpPr>
          <p:cNvPr id="813" name="Google Shape;813;p86"/>
          <p:cNvGrpSpPr/>
          <p:nvPr/>
        </p:nvGrpSpPr>
        <p:grpSpPr>
          <a:xfrm>
            <a:off x="6537325" y="1143000"/>
            <a:ext cx="1295400" cy="1828800"/>
            <a:chOff x="1066800" y="1066800"/>
            <a:chExt cx="1295400" cy="1828800"/>
          </a:xfrm>
        </p:grpSpPr>
        <p:sp>
          <p:nvSpPr>
            <p:cNvPr id="814" name="Google Shape;814;p86"/>
            <p:cNvSpPr txBox="1"/>
            <p:nvPr/>
          </p:nvSpPr>
          <p:spPr>
            <a:xfrm>
              <a:off x="1066800" y="1066800"/>
              <a:ext cx="1295400" cy="18288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chemeClr val="accent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Heap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Stack</a:t>
              </a:r>
              <a:endParaRPr/>
            </a:p>
          </p:txBody>
        </p:sp>
        <p:cxnSp>
          <p:nvCxnSpPr>
            <p:cNvPr id="815" name="Google Shape;815;p86"/>
            <p:cNvCxnSpPr/>
            <p:nvPr/>
          </p:nvCxnSpPr>
          <p:spPr>
            <a:xfrm>
              <a:off x="1066800" y="16002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  <p:cxnSp>
          <p:nvCxnSpPr>
            <p:cNvPr id="816" name="Google Shape;816;p86"/>
            <p:cNvCxnSpPr/>
            <p:nvPr/>
          </p:nvCxnSpPr>
          <p:spPr>
            <a:xfrm>
              <a:off x="1066800" y="20574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  <p:cxnSp>
          <p:nvCxnSpPr>
            <p:cNvPr id="817" name="Google Shape;817;p86"/>
            <p:cNvCxnSpPr/>
            <p:nvPr/>
          </p:nvCxnSpPr>
          <p:spPr>
            <a:xfrm>
              <a:off x="1066800" y="2438400"/>
              <a:ext cx="1295400" cy="0"/>
            </a:xfrm>
            <a:prstGeom prst="straightConnector1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miter lim="5243"/>
              <a:headEnd type="none" w="med" len="med"/>
              <a:tailEnd type="none" w="med" len="med"/>
            </a:ln>
          </p:spPr>
        </p:cxnSp>
      </p:grpSp>
      <p:grpSp>
        <p:nvGrpSpPr>
          <p:cNvPr id="818" name="Google Shape;818;p86"/>
          <p:cNvGrpSpPr/>
          <p:nvPr/>
        </p:nvGrpSpPr>
        <p:grpSpPr>
          <a:xfrm>
            <a:off x="3870325" y="990600"/>
            <a:ext cx="1295400" cy="5334000"/>
            <a:chOff x="3886200" y="990600"/>
            <a:chExt cx="1295400" cy="5334000"/>
          </a:xfrm>
        </p:grpSpPr>
        <p:sp>
          <p:nvSpPr>
            <p:cNvPr id="819" name="Google Shape;819;p86"/>
            <p:cNvSpPr txBox="1"/>
            <p:nvPr/>
          </p:nvSpPr>
          <p:spPr>
            <a:xfrm>
              <a:off x="3886200" y="9906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2</a:t>
              </a:r>
              <a:endParaRPr/>
            </a:p>
          </p:txBody>
        </p:sp>
        <p:sp>
          <p:nvSpPr>
            <p:cNvPr id="820" name="Google Shape;820;p86"/>
            <p:cNvSpPr txBox="1"/>
            <p:nvPr/>
          </p:nvSpPr>
          <p:spPr>
            <a:xfrm>
              <a:off x="3886200" y="14478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Stack 1</a:t>
              </a:r>
              <a:endParaRPr/>
            </a:p>
          </p:txBody>
        </p:sp>
        <p:sp>
          <p:nvSpPr>
            <p:cNvPr id="821" name="Google Shape;821;p86"/>
            <p:cNvSpPr txBox="1"/>
            <p:nvPr/>
          </p:nvSpPr>
          <p:spPr>
            <a:xfrm>
              <a:off x="3886200" y="19050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Heap 1</a:t>
              </a:r>
              <a:endParaRPr/>
            </a:p>
          </p:txBody>
        </p:sp>
        <p:sp>
          <p:nvSpPr>
            <p:cNvPr id="822" name="Google Shape;822;p86"/>
            <p:cNvSpPr txBox="1"/>
            <p:nvPr/>
          </p:nvSpPr>
          <p:spPr>
            <a:xfrm>
              <a:off x="3886200" y="5562600"/>
              <a:ext cx="1295400" cy="7620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heap &amp; </a:t>
              </a: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Stacks</a:t>
              </a:r>
              <a:endParaRPr/>
            </a:p>
          </p:txBody>
        </p:sp>
        <p:sp>
          <p:nvSpPr>
            <p:cNvPr id="823" name="Google Shape;823;p86"/>
            <p:cNvSpPr txBox="1"/>
            <p:nvPr/>
          </p:nvSpPr>
          <p:spPr>
            <a:xfrm>
              <a:off x="3886200" y="23622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Code 1</a:t>
              </a:r>
              <a:endParaRPr/>
            </a:p>
          </p:txBody>
        </p:sp>
        <p:sp>
          <p:nvSpPr>
            <p:cNvPr id="824" name="Google Shape;824;p86"/>
            <p:cNvSpPr txBox="1"/>
            <p:nvPr/>
          </p:nvSpPr>
          <p:spPr>
            <a:xfrm>
              <a:off x="3886200" y="28194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Stack 2</a:t>
              </a:r>
              <a:endParaRPr/>
            </a:p>
          </p:txBody>
        </p:sp>
        <p:sp>
          <p:nvSpPr>
            <p:cNvPr id="825" name="Google Shape;825;p86"/>
            <p:cNvSpPr txBox="1"/>
            <p:nvPr/>
          </p:nvSpPr>
          <p:spPr>
            <a:xfrm>
              <a:off x="3886200" y="32766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1</a:t>
              </a:r>
              <a:endParaRPr/>
            </a:p>
          </p:txBody>
        </p:sp>
        <p:sp>
          <p:nvSpPr>
            <p:cNvPr id="826" name="Google Shape;826;p86"/>
            <p:cNvSpPr txBox="1"/>
            <p:nvPr/>
          </p:nvSpPr>
          <p:spPr>
            <a:xfrm>
              <a:off x="3886200" y="37338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Heap 2</a:t>
              </a:r>
              <a:endParaRPr/>
            </a:p>
          </p:txBody>
        </p:sp>
        <p:sp>
          <p:nvSpPr>
            <p:cNvPr id="827" name="Google Shape;827;p86"/>
            <p:cNvSpPr txBox="1"/>
            <p:nvPr/>
          </p:nvSpPr>
          <p:spPr>
            <a:xfrm>
              <a:off x="3886200" y="41910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Code 2</a:t>
              </a:r>
              <a:endParaRPr/>
            </a:p>
          </p:txBody>
        </p:sp>
        <p:sp>
          <p:nvSpPr>
            <p:cNvPr id="828" name="Google Shape;828;p86"/>
            <p:cNvSpPr txBox="1"/>
            <p:nvPr/>
          </p:nvSpPr>
          <p:spPr>
            <a:xfrm>
              <a:off x="3886200" y="46482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code</a:t>
              </a:r>
              <a:endParaRPr/>
            </a:p>
          </p:txBody>
        </p:sp>
        <p:sp>
          <p:nvSpPr>
            <p:cNvPr id="829" name="Google Shape;829;p86"/>
            <p:cNvSpPr txBox="1"/>
            <p:nvPr/>
          </p:nvSpPr>
          <p:spPr>
            <a:xfrm>
              <a:off x="3886200" y="5105400"/>
              <a:ext cx="1295400" cy="457200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2A40E2"/>
              </a:solidFill>
              <a:prstDash val="solid"/>
              <a:miter lim="5243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kernel</a:t>
              </a:r>
              <a:r>
                <a:rPr lang="en-US" sz="12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data</a:t>
              </a:r>
              <a:endParaRPr/>
            </a:p>
          </p:txBody>
        </p:sp>
      </p:grpSp>
      <p:cxnSp>
        <p:nvCxnSpPr>
          <p:cNvPr id="830" name="Google Shape;830;p86"/>
          <p:cNvCxnSpPr/>
          <p:nvPr/>
        </p:nvCxnSpPr>
        <p:spPr>
          <a:xfrm>
            <a:off x="2346325" y="1295400"/>
            <a:ext cx="1524000" cy="12192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1" name="Google Shape;831;p86"/>
          <p:cNvCxnSpPr/>
          <p:nvPr/>
        </p:nvCxnSpPr>
        <p:spPr>
          <a:xfrm>
            <a:off x="2346325" y="1828800"/>
            <a:ext cx="1524000" cy="16764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2" name="Google Shape;832;p86"/>
          <p:cNvCxnSpPr/>
          <p:nvPr/>
        </p:nvCxnSpPr>
        <p:spPr>
          <a:xfrm rot="10800000" flipH="1">
            <a:off x="2346325" y="2133600"/>
            <a:ext cx="1524000" cy="1524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3" name="Google Shape;833;p86"/>
          <p:cNvCxnSpPr/>
          <p:nvPr/>
        </p:nvCxnSpPr>
        <p:spPr>
          <a:xfrm rot="10800000" flipH="1">
            <a:off x="2346325" y="1676400"/>
            <a:ext cx="1524000" cy="1066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4" name="Google Shape;834;p86"/>
          <p:cNvCxnSpPr/>
          <p:nvPr/>
        </p:nvCxnSpPr>
        <p:spPr>
          <a:xfrm flipH="1">
            <a:off x="5165725" y="1447800"/>
            <a:ext cx="1371600" cy="2971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5" name="Google Shape;835;p86"/>
          <p:cNvCxnSpPr/>
          <p:nvPr/>
        </p:nvCxnSpPr>
        <p:spPr>
          <a:xfrm rot="10800000">
            <a:off x="5165725" y="1219200"/>
            <a:ext cx="1371600" cy="685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6" name="Google Shape;836;p86"/>
          <p:cNvCxnSpPr/>
          <p:nvPr/>
        </p:nvCxnSpPr>
        <p:spPr>
          <a:xfrm flipH="1">
            <a:off x="5165725" y="2362200"/>
            <a:ext cx="1371600" cy="16002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37" name="Google Shape;837;p86"/>
          <p:cNvCxnSpPr/>
          <p:nvPr/>
        </p:nvCxnSpPr>
        <p:spPr>
          <a:xfrm flipH="1">
            <a:off x="5165725" y="2743200"/>
            <a:ext cx="1371600" cy="3048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838" name="Google Shape;838;p86"/>
          <p:cNvSpPr txBox="1"/>
          <p:nvPr/>
        </p:nvSpPr>
        <p:spPr>
          <a:xfrm>
            <a:off x="2911475" y="1736725"/>
            <a:ext cx="25876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9" name="Google Shape;839;p86"/>
          <p:cNvSpPr/>
          <p:nvPr/>
        </p:nvSpPr>
        <p:spPr>
          <a:xfrm>
            <a:off x="2879725" y="1143000"/>
            <a:ext cx="609600" cy="30480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0" name="Google Shape;840;p86"/>
          <p:cNvSpPr txBox="1"/>
          <p:nvPr/>
        </p:nvSpPr>
        <p:spPr>
          <a:xfrm>
            <a:off x="6003925" y="1905000"/>
            <a:ext cx="304800" cy="144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1" name="Google Shape;841;p86"/>
          <p:cNvSpPr txBox="1"/>
          <p:nvPr/>
        </p:nvSpPr>
        <p:spPr>
          <a:xfrm rot="-720000">
            <a:off x="6156325" y="1524000"/>
            <a:ext cx="1524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2" name="Google Shape;842;p86"/>
          <p:cNvSpPr/>
          <p:nvPr/>
        </p:nvSpPr>
        <p:spPr>
          <a:xfrm>
            <a:off x="5775325" y="1219200"/>
            <a:ext cx="609600" cy="30480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3" name="Google Shape;843;p86"/>
          <p:cNvSpPr txBox="1"/>
          <p:nvPr/>
        </p:nvSpPr>
        <p:spPr>
          <a:xfrm>
            <a:off x="288925" y="5181600"/>
            <a:ext cx="287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Translation Map 1</a:t>
            </a:r>
            <a:endParaRPr/>
          </a:p>
        </p:txBody>
      </p:sp>
      <p:sp>
        <p:nvSpPr>
          <p:cNvPr id="844" name="Google Shape;844;p86"/>
          <p:cNvSpPr txBox="1"/>
          <p:nvPr/>
        </p:nvSpPr>
        <p:spPr>
          <a:xfrm>
            <a:off x="5546725" y="5181600"/>
            <a:ext cx="28765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Translation Map 2</a:t>
            </a:r>
            <a:endParaRPr/>
          </a:p>
        </p:txBody>
      </p:sp>
      <p:cxnSp>
        <p:nvCxnSpPr>
          <p:cNvPr id="845" name="Google Shape;845;p86"/>
          <p:cNvCxnSpPr/>
          <p:nvPr/>
        </p:nvCxnSpPr>
        <p:spPr>
          <a:xfrm rot="10800000" flipH="1">
            <a:off x="3032125" y="4343400"/>
            <a:ext cx="76200" cy="762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46" name="Google Shape;846;p86"/>
          <p:cNvCxnSpPr/>
          <p:nvPr/>
        </p:nvCxnSpPr>
        <p:spPr>
          <a:xfrm rot="10800000">
            <a:off x="6080125" y="4343400"/>
            <a:ext cx="76200" cy="838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847" name="Google Shape;847;p86"/>
          <p:cNvSpPr txBox="1"/>
          <p:nvPr/>
        </p:nvSpPr>
        <p:spPr>
          <a:xfrm>
            <a:off x="2743200" y="6324600"/>
            <a:ext cx="36623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Physical Address Space</a:t>
            </a:r>
            <a:endParaRPr/>
          </a:p>
        </p:txBody>
      </p:sp>
      <p:sp>
        <p:nvSpPr>
          <p:cNvPr id="848" name="Google Shape;848;p86"/>
          <p:cNvSpPr txBox="1"/>
          <p:nvPr/>
        </p:nvSpPr>
        <p:spPr>
          <a:xfrm>
            <a:off x="9563100" y="4594225"/>
            <a:ext cx="3962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lang="en-US" sz="1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Load new Translation Map on Switch</a:t>
            </a:r>
            <a:endParaRPr/>
          </a:p>
        </p:txBody>
      </p:sp>
      <p:sp>
        <p:nvSpPr>
          <p:cNvPr id="849" name="Google Shape;849;p8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</a:t>
            </a: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ranslation and memory protection</a:t>
            </a:r>
            <a:endParaRPr/>
          </a:p>
        </p:txBody>
      </p:sp>
      <p:pic>
        <p:nvPicPr>
          <p:cNvPr id="855" name="Google Shape;855;p87" descr="ch8-01_abstract.pdf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-3259" r="-3259"/>
          <a:stretch/>
        </p:blipFill>
        <p:spPr>
          <a:xfrm>
            <a:off x="9426575" y="1047750"/>
            <a:ext cx="8229600" cy="45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87"/>
          <p:cNvSpPr txBox="1"/>
          <p:nvPr/>
        </p:nvSpPr>
        <p:spPr>
          <a:xfrm>
            <a:off x="2257425" y="2016125"/>
            <a:ext cx="893762" cy="819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Processor</a:t>
            </a:r>
            <a:endParaRPr/>
          </a:p>
        </p:txBody>
      </p:sp>
      <p:sp>
        <p:nvSpPr>
          <p:cNvPr id="857" name="Google Shape;857;p87"/>
          <p:cNvSpPr txBox="1"/>
          <p:nvPr/>
        </p:nvSpPr>
        <p:spPr>
          <a:xfrm>
            <a:off x="4238625" y="2016125"/>
            <a:ext cx="957262" cy="819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</a:t>
            </a:r>
            <a:endParaRPr/>
          </a:p>
        </p:txBody>
      </p:sp>
      <p:sp>
        <p:nvSpPr>
          <p:cNvPr id="858" name="Google Shape;858;p87"/>
          <p:cNvSpPr txBox="1"/>
          <p:nvPr/>
        </p:nvSpPr>
        <p:spPr>
          <a:xfrm>
            <a:off x="5610225" y="3768725"/>
            <a:ext cx="957262" cy="8191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Memory</a:t>
            </a:r>
            <a:endParaRPr/>
          </a:p>
        </p:txBody>
      </p:sp>
      <p:cxnSp>
        <p:nvCxnSpPr>
          <p:cNvPr id="859" name="Google Shape;859;p87"/>
          <p:cNvCxnSpPr/>
          <p:nvPr/>
        </p:nvCxnSpPr>
        <p:spPr>
          <a:xfrm>
            <a:off x="3151187" y="2425700"/>
            <a:ext cx="1087437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860" name="Google Shape;860;p87"/>
          <p:cNvSpPr/>
          <p:nvPr/>
        </p:nvSpPr>
        <p:spPr>
          <a:xfrm>
            <a:off x="4700587" y="3062287"/>
            <a:ext cx="885825" cy="1131887"/>
          </a:xfrm>
          <a:custGeom>
            <a:avLst/>
            <a:gdLst/>
            <a:ahLst/>
            <a:cxnLst/>
            <a:rect l="l" t="t" r="r" b="b"/>
            <a:pathLst>
              <a:path w="35384" h="45276" extrusionOk="0">
                <a:moveTo>
                  <a:pt x="0" y="0"/>
                </a:moveTo>
                <a:lnTo>
                  <a:pt x="0" y="44896"/>
                </a:lnTo>
                <a:lnTo>
                  <a:pt x="35384" y="4527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61" name="Google Shape;861;p87"/>
          <p:cNvCxnSpPr/>
          <p:nvPr/>
        </p:nvCxnSpPr>
        <p:spPr>
          <a:xfrm>
            <a:off x="6078537" y="4587875"/>
            <a:ext cx="1587" cy="330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862" name="Google Shape;862;p87"/>
          <p:cNvSpPr/>
          <p:nvPr/>
        </p:nvSpPr>
        <p:spPr>
          <a:xfrm>
            <a:off x="2693987" y="4527550"/>
            <a:ext cx="3405187" cy="969962"/>
          </a:xfrm>
          <a:custGeom>
            <a:avLst/>
            <a:gdLst/>
            <a:ahLst/>
            <a:cxnLst/>
            <a:rect l="l" t="t" r="r" b="b"/>
            <a:pathLst>
              <a:path w="136208" h="38808" extrusionOk="0">
                <a:moveTo>
                  <a:pt x="135828" y="25491"/>
                </a:moveTo>
                <a:lnTo>
                  <a:pt x="136208" y="38808"/>
                </a:lnTo>
                <a:lnTo>
                  <a:pt x="0" y="38427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63" name="Google Shape;863;p87"/>
          <p:cNvCxnSpPr/>
          <p:nvPr/>
        </p:nvCxnSpPr>
        <p:spPr>
          <a:xfrm rot="10800000" flipH="1">
            <a:off x="2693987" y="2835275"/>
            <a:ext cx="9525" cy="138747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864" name="Google Shape;864;p87"/>
          <p:cNvSpPr txBox="1"/>
          <p:nvPr/>
        </p:nvSpPr>
        <p:spPr>
          <a:xfrm>
            <a:off x="2436812" y="4203700"/>
            <a:ext cx="714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/>
          </a:p>
        </p:txBody>
      </p:sp>
      <p:sp>
        <p:nvSpPr>
          <p:cNvPr id="865" name="Google Shape;865;p87"/>
          <p:cNvSpPr txBox="1"/>
          <p:nvPr/>
        </p:nvSpPr>
        <p:spPr>
          <a:xfrm>
            <a:off x="5789612" y="4813300"/>
            <a:ext cx="714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/>
          </a:p>
        </p:txBody>
      </p:sp>
      <p:sp>
        <p:nvSpPr>
          <p:cNvPr id="866" name="Google Shape;866;p87"/>
          <p:cNvSpPr txBox="1"/>
          <p:nvPr/>
        </p:nvSpPr>
        <p:spPr>
          <a:xfrm>
            <a:off x="4418012" y="2755900"/>
            <a:ext cx="7143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</a:t>
            </a:r>
            <a:endParaRPr/>
          </a:p>
        </p:txBody>
      </p:sp>
      <p:sp>
        <p:nvSpPr>
          <p:cNvPr id="867" name="Google Shape;867;p87"/>
          <p:cNvSpPr txBox="1"/>
          <p:nvPr/>
        </p:nvSpPr>
        <p:spPr>
          <a:xfrm>
            <a:off x="5132387" y="2254250"/>
            <a:ext cx="71278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Invalid</a:t>
            </a:r>
            <a:endParaRPr/>
          </a:p>
        </p:txBody>
      </p:sp>
      <p:cxnSp>
        <p:nvCxnSpPr>
          <p:cNvPr id="868" name="Google Shape;868;p87"/>
          <p:cNvCxnSpPr/>
          <p:nvPr/>
        </p:nvCxnSpPr>
        <p:spPr>
          <a:xfrm>
            <a:off x="5727700" y="2425700"/>
            <a:ext cx="352425" cy="9525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869" name="Google Shape;869;p87"/>
          <p:cNvSpPr txBox="1"/>
          <p:nvPr/>
        </p:nvSpPr>
        <p:spPr>
          <a:xfrm>
            <a:off x="6094412" y="2146300"/>
            <a:ext cx="9588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Raise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Exception</a:t>
            </a:r>
            <a:endParaRPr/>
          </a:p>
        </p:txBody>
      </p:sp>
      <p:sp>
        <p:nvSpPr>
          <p:cNvPr id="870" name="Google Shape;870;p87"/>
          <p:cNvSpPr txBox="1"/>
          <p:nvPr/>
        </p:nvSpPr>
        <p:spPr>
          <a:xfrm>
            <a:off x="4722812" y="4127500"/>
            <a:ext cx="958850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address</a:t>
            </a:r>
            <a:endParaRPr/>
          </a:p>
        </p:txBody>
      </p:sp>
      <p:sp>
        <p:nvSpPr>
          <p:cNvPr id="871" name="Google Shape;871;p87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65</a:t>
            </a:fld>
            <a:endParaRPr/>
          </a:p>
        </p:txBody>
      </p:sp>
      <p:sp>
        <p:nvSpPr>
          <p:cNvPr id="872" name="Google Shape;872;p87"/>
          <p:cNvSpPr txBox="1"/>
          <p:nvPr/>
        </p:nvSpPr>
        <p:spPr>
          <a:xfrm>
            <a:off x="3303587" y="1949450"/>
            <a:ext cx="101917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address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8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Protection</a:t>
            </a:r>
            <a:endParaRPr/>
          </a:p>
        </p:txBody>
      </p:sp>
      <p:sp>
        <p:nvSpPr>
          <p:cNvPr id="878" name="Google Shape;878;p88"/>
          <p:cNvSpPr txBox="1">
            <a:spLocks noGrp="1"/>
          </p:cNvSpPr>
          <p:nvPr>
            <p:ph sz="half" idx="1"/>
          </p:nvPr>
        </p:nvSpPr>
        <p:spPr>
          <a:xfrm>
            <a:off x="457200" y="1905000"/>
            <a:ext cx="805815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a process is running, only memory in that process address space must be accessible.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executing in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kernel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mode, the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unrestricted access to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memory.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Must provide memory protection at least for the interrupt vector and the interrupt service routines.</a:t>
            </a:r>
            <a:endParaRPr/>
          </a:p>
        </p:txBody>
      </p:sp>
      <p:sp>
        <p:nvSpPr>
          <p:cNvPr id="879" name="Google Shape;879;p8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89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Protection: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base and limit</a:t>
            </a:r>
            <a:endParaRPr/>
          </a:p>
        </p:txBody>
      </p:sp>
      <p:sp>
        <p:nvSpPr>
          <p:cNvPr id="885" name="Google Shape;885;p89"/>
          <p:cNvSpPr txBox="1">
            <a:spLocks noGrp="1"/>
          </p:cNvSpPr>
          <p:nvPr>
            <p:ph sz="half" idx="1"/>
          </p:nvPr>
        </p:nvSpPr>
        <p:spPr>
          <a:xfrm>
            <a:off x="457200" y="1828800"/>
            <a:ext cx="40386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provide memory protection, add two registers that determine the range of legal addresses a program may address.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Register 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holds smallest legal physical memory address.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 register 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contains the size of the range. 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57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outside the defined range is protected.</a:t>
            </a:r>
            <a:endParaRPr/>
          </a:p>
          <a:p>
            <a:pPr marL="171450" lvl="0" indent="-571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called </a:t>
            </a:r>
            <a:r>
              <a:rPr lang="en-US" sz="18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and Bounds 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/>
          </a:p>
        </p:txBody>
      </p:sp>
      <p:sp>
        <p:nvSpPr>
          <p:cNvPr id="886" name="Google Shape;886;p89"/>
          <p:cNvSpPr txBox="1"/>
          <p:nvPr/>
        </p:nvSpPr>
        <p:spPr>
          <a:xfrm>
            <a:off x="5943600" y="1828800"/>
            <a:ext cx="1524000" cy="3657600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87" name="Google Shape;887;p89"/>
          <p:cNvCxnSpPr/>
          <p:nvPr/>
        </p:nvCxnSpPr>
        <p:spPr>
          <a:xfrm>
            <a:off x="5916612" y="2579687"/>
            <a:ext cx="152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none" w="med" len="med"/>
          </a:ln>
        </p:spPr>
      </p:cxnSp>
      <p:cxnSp>
        <p:nvCxnSpPr>
          <p:cNvPr id="888" name="Google Shape;888;p89"/>
          <p:cNvCxnSpPr/>
          <p:nvPr/>
        </p:nvCxnSpPr>
        <p:spPr>
          <a:xfrm>
            <a:off x="5486400" y="4038600"/>
            <a:ext cx="1600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none" w="med" len="med"/>
          </a:ln>
        </p:spPr>
      </p:cxnSp>
      <p:sp>
        <p:nvSpPr>
          <p:cNvPr id="889" name="Google Shape;889;p89"/>
          <p:cNvSpPr txBox="1"/>
          <p:nvPr/>
        </p:nvSpPr>
        <p:spPr>
          <a:xfrm>
            <a:off x="4986337" y="1295400"/>
            <a:ext cx="717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</p:txBody>
      </p:sp>
      <p:sp>
        <p:nvSpPr>
          <p:cNvPr id="890" name="Google Shape;890;p89"/>
          <p:cNvSpPr txBox="1"/>
          <p:nvPr/>
        </p:nvSpPr>
        <p:spPr>
          <a:xfrm>
            <a:off x="4986337" y="2438400"/>
            <a:ext cx="8064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300040</a:t>
            </a:r>
            <a:endParaRPr/>
          </a:p>
        </p:txBody>
      </p:sp>
      <p:sp>
        <p:nvSpPr>
          <p:cNvPr id="891" name="Google Shape;891;p89"/>
          <p:cNvSpPr txBox="1"/>
          <p:nvPr/>
        </p:nvSpPr>
        <p:spPr>
          <a:xfrm>
            <a:off x="4986337" y="3200400"/>
            <a:ext cx="838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420940</a:t>
            </a:r>
            <a:endParaRPr/>
          </a:p>
        </p:txBody>
      </p:sp>
      <p:sp>
        <p:nvSpPr>
          <p:cNvPr id="892" name="Google Shape;892;p89"/>
          <p:cNvSpPr txBox="1"/>
          <p:nvPr/>
        </p:nvSpPr>
        <p:spPr>
          <a:xfrm>
            <a:off x="5062537" y="4953000"/>
            <a:ext cx="92233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1024000</a:t>
            </a:r>
            <a:endParaRPr/>
          </a:p>
        </p:txBody>
      </p:sp>
      <p:sp>
        <p:nvSpPr>
          <p:cNvPr id="893" name="Google Shape;893;p89"/>
          <p:cNvSpPr txBox="1"/>
          <p:nvPr/>
        </p:nvSpPr>
        <p:spPr>
          <a:xfrm>
            <a:off x="7821612" y="2579687"/>
            <a:ext cx="838200" cy="22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300040</a:t>
            </a:r>
            <a:endParaRPr/>
          </a:p>
        </p:txBody>
      </p:sp>
      <p:sp>
        <p:nvSpPr>
          <p:cNvPr id="894" name="Google Shape;894;p89"/>
          <p:cNvSpPr txBox="1"/>
          <p:nvPr/>
        </p:nvSpPr>
        <p:spPr>
          <a:xfrm>
            <a:off x="7821612" y="3341687"/>
            <a:ext cx="838200" cy="228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120900</a:t>
            </a:r>
            <a:endParaRPr/>
          </a:p>
        </p:txBody>
      </p:sp>
      <p:cxnSp>
        <p:nvCxnSpPr>
          <p:cNvPr id="895" name="Google Shape;895;p89"/>
          <p:cNvCxnSpPr/>
          <p:nvPr/>
        </p:nvCxnSpPr>
        <p:spPr>
          <a:xfrm rot="10800000">
            <a:off x="7516812" y="2579687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cxnSp>
        <p:nvCxnSpPr>
          <p:cNvPr id="896" name="Google Shape;896;p89"/>
          <p:cNvCxnSpPr/>
          <p:nvPr/>
        </p:nvCxnSpPr>
        <p:spPr>
          <a:xfrm rot="10800000">
            <a:off x="7516812" y="3341687"/>
            <a:ext cx="30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5243"/>
            <a:headEnd type="none" w="med" len="med"/>
            <a:tailEnd type="triangle" w="med" len="med"/>
          </a:ln>
        </p:spPr>
      </p:cxnSp>
      <p:sp>
        <p:nvSpPr>
          <p:cNvPr id="897" name="Google Shape;897;p89"/>
          <p:cNvSpPr txBox="1"/>
          <p:nvPr/>
        </p:nvSpPr>
        <p:spPr>
          <a:xfrm>
            <a:off x="7653337" y="2286000"/>
            <a:ext cx="13811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register</a:t>
            </a:r>
            <a:endParaRPr/>
          </a:p>
        </p:txBody>
      </p:sp>
      <p:sp>
        <p:nvSpPr>
          <p:cNvPr id="898" name="Google Shape;898;p89"/>
          <p:cNvSpPr txBox="1"/>
          <p:nvPr/>
        </p:nvSpPr>
        <p:spPr>
          <a:xfrm>
            <a:off x="7577137" y="3581400"/>
            <a:ext cx="115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 register</a:t>
            </a:r>
            <a:endParaRPr/>
          </a:p>
        </p:txBody>
      </p:sp>
      <p:sp>
        <p:nvSpPr>
          <p:cNvPr id="899" name="Google Shape;899;p8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 Address Protection</a:t>
            </a:r>
            <a:endParaRPr/>
          </a:p>
        </p:txBody>
      </p:sp>
      <p:pic>
        <p:nvPicPr>
          <p:cNvPr id="905" name="Google Shape;905;p90" descr="img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816100"/>
            <a:ext cx="54864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90"/>
          <p:cNvSpPr txBox="1"/>
          <p:nvPr/>
        </p:nvSpPr>
        <p:spPr>
          <a:xfrm>
            <a:off x="609600" y="5105400"/>
            <a:ext cx="6019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load instructions for the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limit</a:t>
            </a: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registers are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privileged 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instructions.</a:t>
            </a:r>
            <a:endParaRPr/>
          </a:p>
        </p:txBody>
      </p:sp>
      <p:sp>
        <p:nvSpPr>
          <p:cNvPr id="907" name="Google Shape;907;p9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68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91"/>
          <p:cNvSpPr txBox="1">
            <a:spLocks noGrp="1"/>
          </p:cNvSpPr>
          <p:nvPr>
            <p:ph type="title"/>
          </p:nvPr>
        </p:nvSpPr>
        <p:spPr>
          <a:xfrm>
            <a:off x="398462" y="2127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Calibri"/>
              <a:buNone/>
            </a:pPr>
            <a:r>
              <a:rPr lang="en-US" sz="3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Virtual Address</a:t>
            </a:r>
            <a:r>
              <a:rPr lang="en-US" sz="39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translation using</a:t>
            </a:r>
            <a:r>
              <a:rPr lang="en-US" sz="39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Base and Bounds method</a:t>
            </a:r>
            <a:endParaRPr/>
          </a:p>
        </p:txBody>
      </p:sp>
      <p:pic>
        <p:nvPicPr>
          <p:cNvPr id="913" name="Google Shape;91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2" y="1941512"/>
            <a:ext cx="8731250" cy="4078287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9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69</a:t>
            </a:fld>
            <a:endParaRPr/>
          </a:p>
        </p:txBody>
      </p:sp>
      <p:sp>
        <p:nvSpPr>
          <p:cNvPr id="915" name="Google Shape;915;p91"/>
          <p:cNvSpPr txBox="1"/>
          <p:nvPr/>
        </p:nvSpPr>
        <p:spPr>
          <a:xfrm>
            <a:off x="609600" y="5105400"/>
            <a:ext cx="6019800" cy="8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 load instructions for the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limit</a:t>
            </a:r>
            <a:r>
              <a:rPr lang="en-US" sz="20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registers are </a:t>
            </a:r>
            <a:r>
              <a:rPr lang="en-US" sz="2000" b="1" i="1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privileged </a:t>
            </a:r>
            <a:r>
              <a:rPr lang="en-US" sz="2000" b="0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instructions.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Operating</a:t>
            </a: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system roles</a:t>
            </a:r>
            <a:endParaRPr/>
          </a:p>
        </p:txBody>
      </p:sp>
      <p:sp>
        <p:nvSpPr>
          <p:cNvPr id="234" name="Google Shape;234;p29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Referee</a:t>
            </a:r>
            <a:endParaRPr sz="28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Resource allocation among users, applications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Isolation of different users, applications from each other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Communication between users, applications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Illusionist</a:t>
            </a:r>
            <a:endParaRPr sz="28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Each application appears to have the entire machine to itself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Infinite number of processors, (near) infinite amount of memory, reliable storage, reliable network transport</a:t>
            </a:r>
            <a:endParaRPr sz="24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Glue</a:t>
            </a:r>
            <a:endParaRPr sz="2800" b="1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Libraries, user interface widgets, …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Reduces cost of developing software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92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I/O Protection</a:t>
            </a:r>
            <a:endParaRPr/>
          </a:p>
        </p:txBody>
      </p:sp>
      <p:sp>
        <p:nvSpPr>
          <p:cNvPr id="921" name="Google Shape;921;p9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I/O instructions are privileged instructions.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Must ensure that a user program could never gain control of the computer in </a:t>
            </a:r>
            <a:r>
              <a:rPr lang="en-US" sz="2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kernel</a:t>
            </a:r>
            <a:r>
              <a:rPr lang="en-US" sz="2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mode, e.g., a user program </a:t>
            </a:r>
            <a:r>
              <a:rPr lang="en-US" sz="26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must not be able to</a:t>
            </a:r>
            <a:r>
              <a:rPr lang="en-US" sz="2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store a new address in the interrupt vector.</a:t>
            </a:r>
            <a:endParaRPr/>
          </a:p>
        </p:txBody>
      </p:sp>
      <p:sp>
        <p:nvSpPr>
          <p:cNvPr id="922" name="Google Shape;922;p9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3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Question</a:t>
            </a:r>
            <a:endParaRPr/>
          </a:p>
        </p:txBody>
      </p:sp>
      <p:sp>
        <p:nvSpPr>
          <p:cNvPr id="928" name="Google Shape;928;p9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the I/O instructions are privileged, how do users perform I/O?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9" name="Google Shape;929;p9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94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Question</a:t>
            </a:r>
            <a:endParaRPr/>
          </a:p>
        </p:txBody>
      </p:sp>
      <p:sp>
        <p:nvSpPr>
          <p:cNvPr id="935" name="Google Shape;935;p9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Given the I/O instructions are privileged, how do users perform I/O?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system calls - the method used by a process to request action by the operating system.</a:t>
            </a:r>
            <a:endParaRPr/>
          </a:p>
        </p:txBody>
      </p:sp>
      <p:sp>
        <p:nvSpPr>
          <p:cNvPr id="936" name="Google Shape;936;p9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Calls</a:t>
            </a:r>
            <a:endParaRPr/>
          </a:p>
        </p:txBody>
      </p:sp>
      <p:sp>
        <p:nvSpPr>
          <p:cNvPr id="942" name="Google Shape;942;p95"/>
          <p:cNvSpPr txBox="1">
            <a:spLocks noGrp="1"/>
          </p:cNvSpPr>
          <p:nvPr>
            <p:ph sz="half" idx="1"/>
          </p:nvPr>
        </p:nvSpPr>
        <p:spPr>
          <a:xfrm>
            <a:off x="228600" y="1447800"/>
            <a:ext cx="72771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User code can issue a syscall, which causes a trap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Kernel handles the syscall</a:t>
            </a:r>
            <a:endParaRPr/>
          </a:p>
        </p:txBody>
      </p:sp>
      <p:sp>
        <p:nvSpPr>
          <p:cNvPr id="943" name="Google Shape;943;p9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73</a:t>
            </a:fld>
            <a:endParaRPr/>
          </a:p>
        </p:txBody>
      </p:sp>
      <p:pic>
        <p:nvPicPr>
          <p:cNvPr id="944" name="Google Shape;944;p95"/>
          <p:cNvPicPr preferRelativeResize="0"/>
          <p:nvPr/>
        </p:nvPicPr>
        <p:blipFill rotWithShape="1">
          <a:blip r:embed="rId3">
            <a:alphaModFix/>
          </a:blip>
          <a:srcRect l="415" t="30276" r="416" b="30000"/>
          <a:stretch/>
        </p:blipFill>
        <p:spPr>
          <a:xfrm>
            <a:off x="800100" y="3182937"/>
            <a:ext cx="7543800" cy="2266950"/>
          </a:xfrm>
          <a:prstGeom prst="rect">
            <a:avLst/>
          </a:prstGeom>
          <a:noFill/>
          <a:ln w="38100" cap="flat" cmpd="dbl">
            <a:solidFill>
              <a:srgbClr val="CC6600"/>
            </a:solidFill>
            <a:prstDash val="solid"/>
            <a:miter lim="5243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9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Calls</a:t>
            </a:r>
            <a:endParaRPr/>
          </a:p>
        </p:txBody>
      </p:sp>
      <p:sp>
        <p:nvSpPr>
          <p:cNvPr id="950" name="Google Shape;950;p96"/>
          <p:cNvSpPr txBox="1">
            <a:spLocks noGrp="1"/>
          </p:cNvSpPr>
          <p:nvPr>
            <p:ph sz="half" idx="1"/>
          </p:nvPr>
        </p:nvSpPr>
        <p:spPr>
          <a:xfrm>
            <a:off x="228600" y="14478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Interface between 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applications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OS.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Application uses an a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ssembly instruction to trap into the kernel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higher level languages provide wrappers </a:t>
            </a: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 system calls</a:t>
            </a: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(e.g., C)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 calls p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parameters between an and OS via registers or memory</a:t>
            </a: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memory tables or stack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Linux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has about 3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00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system calls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read(), write(), open(), close(), fork(), exec(), ioctl(),…..</a:t>
            </a:r>
            <a:endParaRPr/>
          </a:p>
        </p:txBody>
      </p:sp>
      <p:pic>
        <p:nvPicPr>
          <p:cNvPr id="951" name="Google Shape;951;p96"/>
          <p:cNvPicPr preferRelativeResize="0"/>
          <p:nvPr/>
        </p:nvPicPr>
        <p:blipFill rotWithShape="1">
          <a:blip r:embed="rId3">
            <a:alphaModFix/>
          </a:blip>
          <a:srcRect l="776" t="9819" r="961" b="10074"/>
          <a:stretch/>
        </p:blipFill>
        <p:spPr>
          <a:xfrm>
            <a:off x="4505325" y="2286000"/>
            <a:ext cx="4611687" cy="2819400"/>
          </a:xfrm>
          <a:prstGeom prst="rect">
            <a:avLst/>
          </a:prstGeom>
          <a:noFill/>
          <a:ln w="38100" cap="flat" cmpd="dbl">
            <a:solidFill>
              <a:srgbClr val="CC6600"/>
            </a:solidFill>
            <a:prstDash val="solid"/>
            <a:miter lim="5243"/>
            <a:headEnd type="none" w="sm" len="sm"/>
            <a:tailEnd type="none" w="sm" len="sm"/>
          </a:ln>
        </p:spPr>
      </p:pic>
      <p:sp>
        <p:nvSpPr>
          <p:cNvPr id="952" name="Google Shape;952;p9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97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services or system programs</a:t>
            </a:r>
            <a:endParaRPr/>
          </a:p>
        </p:txBody>
      </p:sp>
      <p:sp>
        <p:nvSpPr>
          <p:cNvPr id="958" name="Google Shape;958;p97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Convenient environment for program development and execution.  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 Interpreter (</a:t>
            </a: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i.e., 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shell) - parses/executes other system programs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Window management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 libraries, e.g., libc</a:t>
            </a:r>
            <a:endParaRPr/>
          </a:p>
        </p:txBody>
      </p:sp>
      <p:sp>
        <p:nvSpPr>
          <p:cNvPr id="959" name="Google Shape;959;p9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8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 Interpreter System</a:t>
            </a:r>
            <a:endParaRPr/>
          </a:p>
        </p:txBody>
      </p:sp>
      <p:sp>
        <p:nvSpPr>
          <p:cNvPr id="965" name="Google Shape;965;p9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Commands that are given to the operating system via command statements that execute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creation and deletion, I/O handling,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econdary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torage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anagement,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ain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emory Management,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ile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ccess,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rotection, </a:t>
            </a:r>
            <a:r>
              <a:rPr lang="en-US" sz="2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etworking, etc.</a:t>
            </a:r>
            <a:endParaRPr sz="24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Obtains the next command and executes it.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Programs that read and interpret control statements also called -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ommand-line interpreter, shell (in UNIX)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6" name="Google Shape;966;p9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99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 Structure</a:t>
            </a:r>
            <a:endParaRPr/>
          </a:p>
        </p:txBody>
      </p:sp>
      <p:sp>
        <p:nvSpPr>
          <p:cNvPr id="972" name="Google Shape;972;p99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memory - only large storage media that the CPU can access directly.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 storage - 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large nonvolatile storage capacity.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disks - rigid metal or glass platters covered with magnetic recording material.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 surface is logically divided into tracks, subdivided into sectors.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 controller determines logical interaction between device and computer.</a:t>
            </a:r>
            <a:endParaRPr/>
          </a:p>
        </p:txBody>
      </p:sp>
      <p:sp>
        <p:nvSpPr>
          <p:cNvPr id="973" name="Google Shape;973;p9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0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 Hierarchy</a:t>
            </a:r>
            <a:endParaRPr/>
          </a:p>
        </p:txBody>
      </p:sp>
      <p:sp>
        <p:nvSpPr>
          <p:cNvPr id="979" name="Google Shape;979;p100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 systems are organized in a hierarchy based on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Volatility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Caching - process of copying information into faster storage system; main memory can be viewed as fast cache for secondary storage.</a:t>
            </a:r>
            <a:endParaRPr/>
          </a:p>
        </p:txBody>
      </p:sp>
      <p:sp>
        <p:nvSpPr>
          <p:cNvPr id="980" name="Google Shape;980;p10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1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Storage Device Hierarchy</a:t>
            </a:r>
            <a:endParaRPr/>
          </a:p>
        </p:txBody>
      </p:sp>
      <p:sp>
        <p:nvSpPr>
          <p:cNvPr id="986" name="Google Shape;986;p10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79</a:t>
            </a:fld>
            <a:endParaRPr/>
          </a:p>
        </p:txBody>
      </p:sp>
      <p:pic>
        <p:nvPicPr>
          <p:cNvPr id="987" name="Google Shape;987;p101" descr="C:\Users\as668\Desktop\1_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2312" y="1370012"/>
            <a:ext cx="5322887" cy="4430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file systems</a:t>
            </a:r>
            <a:endParaRPr/>
          </a:p>
        </p:txBody>
      </p:sp>
      <p:sp>
        <p:nvSpPr>
          <p:cNvPr id="241" name="Google Shape;241;p30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Referee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Prevent users from accessing each other’s files without permission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Illusionist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Files can grow (nearly) arbitrarily large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Files persist even when the machine crashes in the middle of a save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Glue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Named directories, printf, …</a:t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2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Task: Process Management</a:t>
            </a:r>
            <a:endParaRPr/>
          </a:p>
        </p:txBody>
      </p:sp>
      <p:sp>
        <p:nvSpPr>
          <p:cNvPr id="993" name="Google Shape;993;p10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- fundamental concept in OS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is an instance of a program in execution.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needs resources - CPU time, memory, files/data and I/O devices.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is responsible for the following process management activities.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creation and deletion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suspension and resumption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synchronization and interprocess communication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interactions - deadlock detection, avoidance and correction</a:t>
            </a:r>
            <a:endParaRPr/>
          </a:p>
        </p:txBody>
      </p:sp>
      <p:sp>
        <p:nvSpPr>
          <p:cNvPr id="994" name="Google Shape;994;p102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03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Task: Memory Management</a:t>
            </a:r>
            <a:endParaRPr/>
          </a:p>
        </p:txBody>
      </p:sp>
      <p:sp>
        <p:nvSpPr>
          <p:cNvPr id="1000" name="Google Shape;1000;p103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Memory is an array of addressable words or bytes that is quickly accessible.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Memory is volatile.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is responsible for: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Allocate and deallocate memory to processes.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Managing multiple processes within memory - keep track of which parts of memory are used by which processes.  Manage the sharing of memory between processes.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Determining which processes to load when memory becomes available.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01" name="Google Shape;1001;p103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04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Task: Secondary Storage and I/O Management</a:t>
            </a:r>
            <a:endParaRPr/>
          </a:p>
        </p:txBody>
      </p:sp>
      <p:sp>
        <p:nvSpPr>
          <p:cNvPr id="1007" name="Google Shape;1007;p104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primary storage (i.e., main memory) is expensive and volatile, secondary storage is required for backup.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Disk is the primary form of secondary storage. 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performs storage allocation, free-space management, etc.</a:t>
            </a:r>
            <a:r>
              <a:rPr lang="en-US" sz="2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disk scheduling.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I/O system in the OS consists of 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Device driver interface that abstracts device details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Drivers for specific hardware devices</a:t>
            </a:r>
            <a:endParaRPr/>
          </a:p>
        </p:txBody>
      </p:sp>
      <p:sp>
        <p:nvSpPr>
          <p:cNvPr id="1008" name="Google Shape;1008;p104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5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Task: File System Management</a:t>
            </a:r>
            <a:endParaRPr/>
          </a:p>
        </p:txBody>
      </p:sp>
      <p:sp>
        <p:nvSpPr>
          <p:cNvPr id="1014" name="Google Shape;1014;p105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is a collection of related information - represents programs and data.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600"/>
              <a:buNone/>
            </a:pPr>
            <a:endParaRPr sz="26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is responsible for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 creation and deletion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Directory creation and deletion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Supporting primitives for file/directory manipulation.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Mapping files to disks (secondary storage).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Backup files on archival media (tapes).</a:t>
            </a:r>
            <a:endParaRPr/>
          </a:p>
        </p:txBody>
      </p:sp>
      <p:sp>
        <p:nvSpPr>
          <p:cNvPr id="1015" name="Google Shape;1015;p105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06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Task: Protection and Security</a:t>
            </a:r>
            <a:endParaRPr/>
          </a:p>
        </p:txBody>
      </p:sp>
      <p:sp>
        <p:nvSpPr>
          <p:cNvPr id="1021" name="Google Shape;1021;p106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Protection mechanisms control access of processes to user and system resources.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Protection mechanisms must: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Distinguish between authorized and unauthorized use.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Specify access controls to be imposed on use.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mechanisms for enforcement of access control.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Security mechanisms provide trust in system and privacy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authentication, certification, encryption etc.</a:t>
            </a:r>
            <a:endParaRPr sz="20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2" name="Google Shape;1022;p106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07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Systems: How are they organized?</a:t>
            </a:r>
            <a:endParaRPr/>
          </a:p>
        </p:txBody>
      </p:sp>
      <p:sp>
        <p:nvSpPr>
          <p:cNvPr id="1028" name="Google Shape;1028;p107"/>
          <p:cNvSpPr txBox="1">
            <a:spLocks noGrp="1"/>
          </p:cNvSpPr>
          <p:nvPr>
            <p:ph idx="1"/>
          </p:nvPr>
        </p:nvSpPr>
        <p:spPr>
          <a:xfrm>
            <a:off x="609600" y="1447800"/>
            <a:ext cx="7924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  <a:endParaRPr sz="28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Only one or two levels of code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Layered</a:t>
            </a:r>
            <a:endParaRPr sz="28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Lower levels independent of upper levels</a:t>
            </a:r>
            <a:endParaRPr/>
          </a:p>
          <a:p>
            <a:pPr marL="171450" lvl="0" indent="-177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Modular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Core kernel with Dynamically loadable modules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Microkernel</a:t>
            </a:r>
            <a:endParaRPr sz="28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OS built from many user-level processes</a:t>
            </a:r>
            <a:endParaRPr sz="24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9" name="Google Shape;1029;p107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8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Structure - Simple Approach</a:t>
            </a:r>
            <a:endParaRPr/>
          </a:p>
        </p:txBody>
      </p:sp>
      <p:sp>
        <p:nvSpPr>
          <p:cNvPr id="1035" name="Google Shape;1035;p108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MS-DOS  - provides a lot of functionality in little space.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divided into modules, Interfaces and levels of functionality are not well separated</a:t>
            </a:r>
            <a:endParaRPr/>
          </a:p>
        </p:txBody>
      </p:sp>
      <p:pic>
        <p:nvPicPr>
          <p:cNvPr id="1036" name="Google Shape;1036;p108"/>
          <p:cNvPicPr preferRelativeResize="0"/>
          <p:nvPr/>
        </p:nvPicPr>
        <p:blipFill rotWithShape="1">
          <a:blip r:embed="rId3">
            <a:alphaModFix/>
          </a:blip>
          <a:srcRect l="11720" t="757" r="11528" b="758"/>
          <a:stretch/>
        </p:blipFill>
        <p:spPr>
          <a:xfrm>
            <a:off x="2992437" y="3692525"/>
            <a:ext cx="3008312" cy="2895600"/>
          </a:xfrm>
          <a:prstGeom prst="rect">
            <a:avLst/>
          </a:prstGeom>
          <a:noFill/>
          <a:ln w="38100" cap="flat" cmpd="dbl">
            <a:solidFill>
              <a:srgbClr val="CC6600"/>
            </a:solidFill>
            <a:prstDash val="solid"/>
            <a:miter lim="5243"/>
            <a:headEnd type="none" w="sm" len="sm"/>
            <a:tailEnd type="none" w="sm" len="sm"/>
          </a:ln>
        </p:spPr>
      </p:pic>
      <p:sp>
        <p:nvSpPr>
          <p:cNvPr id="1037" name="Google Shape;1037;p108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0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Original </a:t>
            </a: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UNIX System Structure</a:t>
            </a:r>
            <a:endParaRPr/>
          </a:p>
        </p:txBody>
      </p:sp>
      <p:sp>
        <p:nvSpPr>
          <p:cNvPr id="1047" name="Google Shape;1047;p109"/>
          <p:cNvSpPr txBox="1">
            <a:spLocks noGrp="1"/>
          </p:cNvSpPr>
          <p:nvPr>
            <p:ph sz="half" idx="1"/>
          </p:nvPr>
        </p:nvSpPr>
        <p:spPr>
          <a:xfrm>
            <a:off x="628650" y="1520825"/>
            <a:ext cx="81534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sz="2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imited structuring, has 2 separable parts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Systems programs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Kernel 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below system call interface and above physical hardware.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857250" lvl="2" indent="-171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Filesystem, CPU scheduling, memory management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8" name="Google Shape;1048;p109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87</a:t>
            </a:fld>
            <a:endParaRPr/>
          </a:p>
        </p:txBody>
      </p:sp>
      <p:pic>
        <p:nvPicPr>
          <p:cNvPr id="1049" name="Google Shape;1049;p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962" y="3435350"/>
            <a:ext cx="5270500" cy="32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10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Layered OS Structure</a:t>
            </a:r>
            <a:endParaRPr/>
          </a:p>
        </p:txBody>
      </p:sp>
      <p:sp>
        <p:nvSpPr>
          <p:cNvPr id="1055" name="Google Shape;1055;p110"/>
          <p:cNvSpPr txBox="1">
            <a:spLocks noGrp="1"/>
          </p:cNvSpPr>
          <p:nvPr>
            <p:ph sz="half" idx="1"/>
          </p:nvPr>
        </p:nvSpPr>
        <p:spPr>
          <a:xfrm>
            <a:off x="628650" y="1825625"/>
            <a:ext cx="38862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divided into number of layers - bottom layer is hardware, highest layer is the user interface.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00"/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layer uses functions and services of only lower-level layers.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200"/>
              <a:buNone/>
            </a:pPr>
            <a:endParaRPr sz="22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Operating System and Linux Kernel has successive layers of abstraction.</a:t>
            </a:r>
            <a:endParaRPr/>
          </a:p>
        </p:txBody>
      </p:sp>
      <p:pic>
        <p:nvPicPr>
          <p:cNvPr id="1056" name="Google Shape;1056;p110" descr="img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752600"/>
            <a:ext cx="3276600" cy="2033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110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88</a:t>
            </a:fld>
            <a:endParaRPr/>
          </a:p>
        </p:txBody>
      </p:sp>
      <p:pic>
        <p:nvPicPr>
          <p:cNvPr id="1058" name="Google Shape;1058;p110"/>
          <p:cNvPicPr preferRelativeResize="0"/>
          <p:nvPr/>
        </p:nvPicPr>
        <p:blipFill rotWithShape="1">
          <a:blip r:embed="rId4">
            <a:alphaModFix/>
          </a:blip>
          <a:srcRect l="13087" t="708" r="13086" b="708"/>
          <a:stretch/>
        </p:blipFill>
        <p:spPr>
          <a:xfrm>
            <a:off x="5562600" y="4038600"/>
            <a:ext cx="2590800" cy="2286000"/>
          </a:xfrm>
          <a:prstGeom prst="rect">
            <a:avLst/>
          </a:prstGeom>
          <a:noFill/>
          <a:ln w="38100" cap="flat" cmpd="dbl">
            <a:solidFill>
              <a:srgbClr val="CC6600"/>
            </a:solidFill>
            <a:prstDash val="solid"/>
            <a:miter lim="5243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Monolithic vs. </a:t>
            </a: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Microkernel </a:t>
            </a: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OS</a:t>
            </a: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64" name="Google Shape;1064;p111"/>
          <p:cNvSpPr txBox="1"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Monolithic OSes have large kernels with a lot of components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Linux, Windows, Mac</a:t>
            </a:r>
            <a:endParaRPr/>
          </a:p>
          <a:p>
            <a:pPr marL="514350" lvl="1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Microkernels m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oves as much from the kernel into “</a:t>
            </a:r>
            <a:r>
              <a:rPr lang="en-US" sz="2000" b="0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</a:t>
            </a: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space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core OS components running at kernel level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Services built from many independent user-level processes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 between modules with message passing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Benefits: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extend a microkernel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Easier to port OS to new architectures</a:t>
            </a:r>
            <a:endParaRPr sz="20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reliable and more secure (less code is running in kernel mode)</a:t>
            </a:r>
            <a:endParaRPr sz="2000" b="0" i="0" u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Fault Isolation (parts of kernel protected from other par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Detriments:</a:t>
            </a: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514350" lvl="1" indent="-171450" algn="l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overhead severe for naïve implementation</a:t>
            </a:r>
            <a:endParaRPr/>
          </a:p>
        </p:txBody>
      </p:sp>
      <p:sp>
        <p:nvSpPr>
          <p:cNvPr id="1065" name="Google Shape;1065;p111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89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/>
        </p:nvSpPr>
        <p:spPr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Principles of Operating Systems - Lecture 1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9</a:t>
            </a:fld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Goals of an Operating System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Simplify the execution of user programs and make solving user problems easier.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computer hardware efficiently.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Allow sharing of hardware and software resources.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Make application software portable and versatile.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Provide isolation, security and protection among user programs.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●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Improve overall system reliability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●"/>
            </a:pPr>
            <a:r>
              <a:rPr lang="en-US" sz="20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error confinement, fault tolerance, reconfiguration.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 Black"/>
              <a:buNone/>
            </a:pPr>
            <a:r>
              <a:rPr lang="en-US" sz="3600" b="0" i="0" u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A microkernel OS</a:t>
            </a:r>
            <a:endParaRPr/>
          </a:p>
        </p:txBody>
      </p:sp>
      <p:sp>
        <p:nvSpPr>
          <p:cNvPr id="1071" name="Google Shape;1071;p11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2" name="Google Shape;1072;p112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00"/>
                <a:buFont typeface="Arial"/>
                <a:buNone/>
              </a:pPr>
              <a:t>90</a:t>
            </a:fld>
            <a:endParaRPr/>
          </a:p>
        </p:txBody>
      </p:sp>
      <p:pic>
        <p:nvPicPr>
          <p:cNvPr id="1073" name="Google Shape;1073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825625"/>
            <a:ext cx="7772400" cy="4217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112"/>
          <p:cNvSpPr txBox="1"/>
          <p:nvPr/>
        </p:nvSpPr>
        <p:spPr>
          <a:xfrm>
            <a:off x="273050" y="6196012"/>
            <a:ext cx="8929687" cy="69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r>
              <a:rPr lang="en-US" sz="1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adapted from </a:t>
            </a:r>
            <a:r>
              <a:rPr lang="en-US" sz="1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http://web.cecs.pdx.edu/~walpole/class/cs533/fall2015/home.html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13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Machines</a:t>
            </a:r>
            <a:endParaRPr/>
          </a:p>
        </p:txBody>
      </p:sp>
      <p:sp>
        <p:nvSpPr>
          <p:cNvPr id="1080" name="Google Shape;1080;p113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91</a:t>
            </a:fld>
            <a:endParaRPr/>
          </a:p>
        </p:txBody>
      </p:sp>
      <p:sp>
        <p:nvSpPr>
          <p:cNvPr id="1081" name="Google Shape;1081;p113"/>
          <p:cNvSpPr txBox="1"/>
          <p:nvPr/>
        </p:nvSpPr>
        <p:spPr>
          <a:xfrm>
            <a:off x="3556000" y="4527550"/>
            <a:ext cx="2286000" cy="950912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endParaRPr/>
          </a:p>
        </p:txBody>
      </p:sp>
      <p:sp>
        <p:nvSpPr>
          <p:cNvPr id="1082" name="Google Shape;1082;p113"/>
          <p:cNvSpPr txBox="1"/>
          <p:nvPr/>
        </p:nvSpPr>
        <p:spPr>
          <a:xfrm>
            <a:off x="3556000" y="3348037"/>
            <a:ext cx="2286000" cy="122555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/>
          </a:p>
        </p:txBody>
      </p:sp>
      <p:sp>
        <p:nvSpPr>
          <p:cNvPr id="1083" name="Google Shape;1083;p113"/>
          <p:cNvSpPr txBox="1"/>
          <p:nvPr/>
        </p:nvSpPr>
        <p:spPr>
          <a:xfrm>
            <a:off x="3556000" y="2465387"/>
            <a:ext cx="2286000" cy="88265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084" name="Google Shape;1084;p113"/>
          <p:cNvSpPr txBox="1"/>
          <p:nvPr/>
        </p:nvSpPr>
        <p:spPr>
          <a:xfrm>
            <a:off x="3255962" y="1789112"/>
            <a:ext cx="2779712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Machine</a:t>
            </a:r>
            <a:endParaRPr/>
          </a:p>
        </p:txBody>
      </p:sp>
      <p:sp>
        <p:nvSpPr>
          <p:cNvPr id="1085" name="Google Shape;1085;p113"/>
          <p:cNvSpPr txBox="1"/>
          <p:nvPr/>
        </p:nvSpPr>
        <p:spPr>
          <a:xfrm>
            <a:off x="3500437" y="2387600"/>
            <a:ext cx="2405062" cy="319881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14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Machines</a:t>
            </a:r>
            <a:endParaRPr/>
          </a:p>
        </p:txBody>
      </p:sp>
      <p:sp>
        <p:nvSpPr>
          <p:cNvPr id="1091" name="Google Shape;1091;p114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92</a:t>
            </a:fld>
            <a:endParaRPr/>
          </a:p>
        </p:txBody>
      </p:sp>
      <p:sp>
        <p:nvSpPr>
          <p:cNvPr id="1092" name="Google Shape;1092;p114"/>
          <p:cNvSpPr txBox="1"/>
          <p:nvPr/>
        </p:nvSpPr>
        <p:spPr>
          <a:xfrm>
            <a:off x="681037" y="5060950"/>
            <a:ext cx="8120062" cy="950912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Hardware</a:t>
            </a:r>
            <a:endParaRPr/>
          </a:p>
        </p:txBody>
      </p:sp>
      <p:sp>
        <p:nvSpPr>
          <p:cNvPr id="1093" name="Google Shape;1093;p114"/>
          <p:cNvSpPr txBox="1"/>
          <p:nvPr/>
        </p:nvSpPr>
        <p:spPr>
          <a:xfrm>
            <a:off x="681037" y="4194175"/>
            <a:ext cx="8120062" cy="8636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Machine Monitor (VMM) (aka Hypervisor)</a:t>
            </a:r>
            <a:endParaRPr/>
          </a:p>
        </p:txBody>
      </p:sp>
      <p:sp>
        <p:nvSpPr>
          <p:cNvPr id="1094" name="Google Shape;1094;p114"/>
          <p:cNvSpPr txBox="1"/>
          <p:nvPr/>
        </p:nvSpPr>
        <p:spPr>
          <a:xfrm>
            <a:off x="3556000" y="2967037"/>
            <a:ext cx="2286000" cy="122555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/>
          </a:p>
        </p:txBody>
      </p:sp>
      <p:sp>
        <p:nvSpPr>
          <p:cNvPr id="1095" name="Google Shape;1095;p114"/>
          <p:cNvSpPr txBox="1"/>
          <p:nvPr/>
        </p:nvSpPr>
        <p:spPr>
          <a:xfrm>
            <a:off x="3556000" y="2084387"/>
            <a:ext cx="2286000" cy="88265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096" name="Google Shape;1096;p114"/>
          <p:cNvSpPr txBox="1"/>
          <p:nvPr/>
        </p:nvSpPr>
        <p:spPr>
          <a:xfrm>
            <a:off x="3500437" y="2006600"/>
            <a:ext cx="2405062" cy="21891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7" name="Google Shape;1097;p114"/>
          <p:cNvSpPr txBox="1"/>
          <p:nvPr/>
        </p:nvSpPr>
        <p:spPr>
          <a:xfrm>
            <a:off x="736600" y="2967037"/>
            <a:ext cx="2286000" cy="122555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/>
          </a:p>
        </p:txBody>
      </p:sp>
      <p:sp>
        <p:nvSpPr>
          <p:cNvPr id="1098" name="Google Shape;1098;p114"/>
          <p:cNvSpPr txBox="1"/>
          <p:nvPr/>
        </p:nvSpPr>
        <p:spPr>
          <a:xfrm>
            <a:off x="736600" y="2084387"/>
            <a:ext cx="2286000" cy="88265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099" name="Google Shape;1099;p114"/>
          <p:cNvSpPr txBox="1"/>
          <p:nvPr/>
        </p:nvSpPr>
        <p:spPr>
          <a:xfrm>
            <a:off x="441325" y="1408112"/>
            <a:ext cx="278923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Machine 1</a:t>
            </a:r>
            <a:endParaRPr/>
          </a:p>
        </p:txBody>
      </p:sp>
      <p:sp>
        <p:nvSpPr>
          <p:cNvPr id="1100" name="Google Shape;1100;p114"/>
          <p:cNvSpPr txBox="1"/>
          <p:nvPr/>
        </p:nvSpPr>
        <p:spPr>
          <a:xfrm>
            <a:off x="681037" y="2006600"/>
            <a:ext cx="2405062" cy="21891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1" name="Google Shape;1101;p114"/>
          <p:cNvSpPr txBox="1"/>
          <p:nvPr/>
        </p:nvSpPr>
        <p:spPr>
          <a:xfrm>
            <a:off x="6451600" y="2967037"/>
            <a:ext cx="2286000" cy="122555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</a:t>
            </a:r>
            <a:endParaRPr/>
          </a:p>
        </p:txBody>
      </p:sp>
      <p:sp>
        <p:nvSpPr>
          <p:cNvPr id="1102" name="Google Shape;1102;p114"/>
          <p:cNvSpPr txBox="1"/>
          <p:nvPr/>
        </p:nvSpPr>
        <p:spPr>
          <a:xfrm>
            <a:off x="6451600" y="2084387"/>
            <a:ext cx="2286000" cy="882650"/>
          </a:xfrm>
          <a:prstGeom prst="rect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</a:t>
            </a:r>
            <a:endParaRPr/>
          </a:p>
        </p:txBody>
      </p:sp>
      <p:sp>
        <p:nvSpPr>
          <p:cNvPr id="1103" name="Google Shape;1103;p114"/>
          <p:cNvSpPr txBox="1"/>
          <p:nvPr/>
        </p:nvSpPr>
        <p:spPr>
          <a:xfrm>
            <a:off x="6396037" y="2006600"/>
            <a:ext cx="2405062" cy="21891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4" name="Google Shape;1104;p114"/>
          <p:cNvSpPr txBox="1"/>
          <p:nvPr/>
        </p:nvSpPr>
        <p:spPr>
          <a:xfrm>
            <a:off x="3260725" y="1408112"/>
            <a:ext cx="278923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Machine 2</a:t>
            </a:r>
            <a:endParaRPr/>
          </a:p>
        </p:txBody>
      </p:sp>
      <p:sp>
        <p:nvSpPr>
          <p:cNvPr id="1105" name="Google Shape;1105;p114"/>
          <p:cNvSpPr txBox="1"/>
          <p:nvPr/>
        </p:nvSpPr>
        <p:spPr>
          <a:xfrm>
            <a:off x="6156325" y="1408112"/>
            <a:ext cx="2789237" cy="32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Machine 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15"/>
          <p:cNvSpPr txBox="1">
            <a:spLocks noGrp="1"/>
          </p:cNvSpPr>
          <p:nvPr>
            <p:ph type="title"/>
          </p:nvPr>
        </p:nvSpPr>
        <p:spPr>
          <a:xfrm>
            <a:off x="381000" y="277812"/>
            <a:ext cx="8229600" cy="63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US" sz="33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Virtual Machines</a:t>
            </a:r>
            <a:endParaRPr/>
          </a:p>
        </p:txBody>
      </p:sp>
      <p:sp>
        <p:nvSpPr>
          <p:cNvPr id="1112" name="Google Shape;1112;p115"/>
          <p:cNvSpPr txBox="1">
            <a:spLocks noGrp="1"/>
          </p:cNvSpPr>
          <p:nvPr>
            <p:ph sz="half" idx="1"/>
          </p:nvPr>
        </p:nvSpPr>
        <p:spPr>
          <a:xfrm>
            <a:off x="628650" y="1828800"/>
            <a:ext cx="801846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Use cases</a:t>
            </a:r>
            <a:endParaRPr/>
          </a:p>
          <a:p>
            <a:pPr marL="514350" lvl="1" indent="-2095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 configuration</a:t>
            </a:r>
            <a:endParaRPr/>
          </a:p>
          <a:p>
            <a:pPr marL="514350" lvl="1" indent="-2095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Running multiple OSes, either the same or different OSes</a:t>
            </a:r>
            <a:endParaRPr/>
          </a:p>
          <a:p>
            <a:pPr marL="514350" lvl="1" indent="-2095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Run existing OS binaries on different architecture</a:t>
            </a:r>
            <a:endParaRPr/>
          </a:p>
        </p:txBody>
      </p:sp>
      <p:sp>
        <p:nvSpPr>
          <p:cNvPr id="1111" name="Google Shape;1111;p115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93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 of Lecture set 1</a:t>
            </a:r>
            <a:endParaRPr/>
          </a:p>
        </p:txBody>
      </p:sp>
      <p:sp>
        <p:nvSpPr>
          <p:cNvPr id="1118" name="Google Shape;1118;p116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an operating system?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Operating systems history</a:t>
            </a: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71450" lvl="0" indent="-1714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 system and operating system structure</a:t>
            </a:r>
            <a:endParaRPr/>
          </a:p>
        </p:txBody>
      </p:sp>
      <p:sp>
        <p:nvSpPr>
          <p:cNvPr id="1119" name="Google Shape;1119;p116"/>
          <p:cNvSpPr txBox="1"/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t>94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4397</Words>
  <PresentationFormat>On-screen Show (4:3)</PresentationFormat>
  <Paragraphs>985</Paragraphs>
  <Slides>94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5" baseType="lpstr">
      <vt:lpstr>Arial</vt:lpstr>
      <vt:lpstr>Arial Black</vt:lpstr>
      <vt:lpstr>Trebuchet MS</vt:lpstr>
      <vt:lpstr>Wingdings 2</vt:lpstr>
      <vt:lpstr>Tahoma</vt:lpstr>
      <vt:lpstr>Times New Roman</vt:lpstr>
      <vt:lpstr>Helvetica Neue</vt:lpstr>
      <vt:lpstr>Times</vt:lpstr>
      <vt:lpstr>Calibri</vt:lpstr>
      <vt:lpstr>Wingdings</vt:lpstr>
      <vt:lpstr>Opulent</vt:lpstr>
      <vt:lpstr>  Operating Systems  </vt:lpstr>
      <vt:lpstr>Introduction</vt:lpstr>
      <vt:lpstr>What is an Operating System?</vt:lpstr>
      <vt:lpstr>Computer System Components</vt:lpstr>
      <vt:lpstr>Abstract View of System</vt:lpstr>
      <vt:lpstr>Operating System Views</vt:lpstr>
      <vt:lpstr>Operating system roles</vt:lpstr>
      <vt:lpstr>Example: file systems</vt:lpstr>
      <vt:lpstr>Goals of an Operating System</vt:lpstr>
      <vt:lpstr>Why should I study Operating Systems?</vt:lpstr>
      <vt:lpstr>Computer System Architecture (traditional)</vt:lpstr>
      <vt:lpstr>Systems Today</vt:lpstr>
      <vt:lpstr>Slide 13</vt:lpstr>
      <vt:lpstr>Hardware Complexity Increases </vt:lpstr>
      <vt:lpstr>OS needs to keep pace with hardware improvements</vt:lpstr>
      <vt:lpstr>Software Complexity Increases</vt:lpstr>
      <vt:lpstr>People-to-Computer Ratio Over Time</vt:lpstr>
      <vt:lpstr>Operating System Spectrum</vt:lpstr>
      <vt:lpstr>Early Systems - Bare Machine (1950s)</vt:lpstr>
      <vt:lpstr>Simple Batch Systems (1960’s)</vt:lpstr>
      <vt:lpstr>Supervisor/Operator Control</vt:lpstr>
      <vt:lpstr>Batch Systems - Issues</vt:lpstr>
      <vt:lpstr>Speeding up I/O</vt:lpstr>
      <vt:lpstr>Batch Systems - I/O completion</vt:lpstr>
      <vt:lpstr>Multiprogramming</vt:lpstr>
      <vt:lpstr>Timesharing</vt:lpstr>
      <vt:lpstr>Timesharing (cont.)</vt:lpstr>
      <vt:lpstr>Personal Computing Systems</vt:lpstr>
      <vt:lpstr>Parallel Systems</vt:lpstr>
      <vt:lpstr>Parallel Computing Systems</vt:lpstr>
      <vt:lpstr>Distributed Systems</vt:lpstr>
      <vt:lpstr>Distributed Computing Systems</vt:lpstr>
      <vt:lpstr>Real-time systems</vt:lpstr>
      <vt:lpstr>A personal computer today</vt:lpstr>
      <vt:lpstr>A personal computer today</vt:lpstr>
      <vt:lpstr>A personal computer today</vt:lpstr>
      <vt:lpstr>A personal computer today</vt:lpstr>
      <vt:lpstr>Operating systems are everywhere</vt:lpstr>
      <vt:lpstr>Operating systems are everywhere</vt:lpstr>
      <vt:lpstr>Slide 40</vt:lpstr>
      <vt:lpstr>Summary of lecture</vt:lpstr>
      <vt:lpstr>Computer System &amp; OS Structures</vt:lpstr>
      <vt:lpstr>Computer System Organization</vt:lpstr>
      <vt:lpstr>CPU execution</vt:lpstr>
      <vt:lpstr>Computer System Organization</vt:lpstr>
      <vt:lpstr>I/O devices</vt:lpstr>
      <vt:lpstr>Interrupts</vt:lpstr>
      <vt:lpstr>Interrupt handling</vt:lpstr>
      <vt:lpstr>Direct Memory Access (DMA)</vt:lpstr>
      <vt:lpstr>Process Abstraction</vt:lpstr>
      <vt:lpstr>Process Abstraction</vt:lpstr>
      <vt:lpstr>Process Abstraction and rights</vt:lpstr>
      <vt:lpstr>Hardware Protection</vt:lpstr>
      <vt:lpstr>How to limit process rights?</vt:lpstr>
      <vt:lpstr>Should a process be able to execute any instructions?</vt:lpstr>
      <vt:lpstr>Should a process be able to execute any instructions?</vt:lpstr>
      <vt:lpstr>Dual-mode operation</vt:lpstr>
      <vt:lpstr>Dual-mode operation(cont.)</vt:lpstr>
      <vt:lpstr>CPU Protection</vt:lpstr>
      <vt:lpstr>CPU Protection</vt:lpstr>
      <vt:lpstr>How to isolate memory access?</vt:lpstr>
      <vt:lpstr>Process address space</vt:lpstr>
      <vt:lpstr>Virtual Address</vt:lpstr>
      <vt:lpstr>Providing the Illusion of Separate Address Spaces </vt:lpstr>
      <vt:lpstr>Address translation and memory protection</vt:lpstr>
      <vt:lpstr>Memory Protection</vt:lpstr>
      <vt:lpstr>Memory Protection: base and limit</vt:lpstr>
      <vt:lpstr>Hardware Address Protection</vt:lpstr>
      <vt:lpstr>Virtual Address translation using the Base and Bounds method</vt:lpstr>
      <vt:lpstr>I/O Protection</vt:lpstr>
      <vt:lpstr>Question</vt:lpstr>
      <vt:lpstr>Question</vt:lpstr>
      <vt:lpstr>System Calls</vt:lpstr>
      <vt:lpstr>System Calls</vt:lpstr>
      <vt:lpstr>System services or system programs</vt:lpstr>
      <vt:lpstr>Command Interpreter System</vt:lpstr>
      <vt:lpstr>Storage Structure</vt:lpstr>
      <vt:lpstr>Storage Hierarchy</vt:lpstr>
      <vt:lpstr>Storage Device Hierarchy</vt:lpstr>
      <vt:lpstr>OS Task: Process Management</vt:lpstr>
      <vt:lpstr>OS Task: Memory Management</vt:lpstr>
      <vt:lpstr>OS Task: Secondary Storage and I/O Management</vt:lpstr>
      <vt:lpstr>OS Task: File System Management</vt:lpstr>
      <vt:lpstr>OS Task: Protection and Security</vt:lpstr>
      <vt:lpstr>Operating Systems: How are they organized?</vt:lpstr>
      <vt:lpstr>OS Structure - Simple Approach</vt:lpstr>
      <vt:lpstr>Original UNIX System Structure</vt:lpstr>
      <vt:lpstr>Layered OS Structure</vt:lpstr>
      <vt:lpstr>Monolithic vs. Microkernel OS </vt:lpstr>
      <vt:lpstr>A microkernel OS</vt:lpstr>
      <vt:lpstr>Virtual Machines</vt:lpstr>
      <vt:lpstr>Virtual Machines</vt:lpstr>
      <vt:lpstr>Virtual Machines</vt:lpstr>
      <vt:lpstr>Summary of Lecture set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Operating Systems  </dc:title>
  <dc:creator>USER</dc:creator>
  <cp:lastModifiedBy>USER</cp:lastModifiedBy>
  <cp:revision>2</cp:revision>
  <dcterms:modified xsi:type="dcterms:W3CDTF">2020-05-23T07:40:03Z</dcterms:modified>
</cp:coreProperties>
</file>