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88" r:id="rId22"/>
    <p:sldId id="289" r:id="rId23"/>
    <p:sldId id="290" r:id="rId24"/>
    <p:sldId id="291" r:id="rId25"/>
    <p:sldId id="292" r:id="rId26"/>
    <p:sldId id="293" r:id="rId27"/>
    <p:sldId id="277" r:id="rId28"/>
    <p:sldId id="278" r:id="rId29"/>
    <p:sldId id="279" r:id="rId30"/>
    <p:sldId id="280" r:id="rId31"/>
    <p:sldId id="281" r:id="rId32"/>
    <p:sldId id="282" r:id="rId33"/>
    <p:sldId id="283" r:id="rId34"/>
    <p:sldId id="284" r:id="rId35"/>
    <p:sldId id="285" r:id="rId36"/>
    <p:sldId id="286" r:id="rId37"/>
    <p:sldId id="28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8" autoAdjust="0"/>
    <p:restoredTop sz="94660"/>
  </p:normalViewPr>
  <p:slideViewPr>
    <p:cSldViewPr>
      <p:cViewPr varScale="1">
        <p:scale>
          <a:sx n="69" d="100"/>
          <a:sy n="69" d="100"/>
        </p:scale>
        <p:origin x="-42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979549-F0AF-4CAA-903E-124CF078FE88}" type="datetimeFigureOut">
              <a:rPr lang="en-US" smtClean="0"/>
              <a:t>4/12/2010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797995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9549-F0AF-4CAA-903E-124CF078FE88}" type="datetimeFigureOut">
              <a:rPr lang="en-US" smtClean="0"/>
              <a:t>4/12/2010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30339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9549-F0AF-4CAA-903E-124CF078FE88}" type="datetimeFigureOut">
              <a:rPr lang="en-US" smtClean="0"/>
              <a:t>4/12/2010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510222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9549-F0AF-4CAA-903E-124CF078FE88}" type="datetimeFigureOut">
              <a:rPr lang="en-US" smtClean="0"/>
              <a:t>4/12/2010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3669207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979549-F0AF-4CAA-903E-124CF078FE88}" type="datetimeFigureOut">
              <a:rPr lang="en-US" smtClean="0"/>
              <a:t>4/12/2010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2214411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979549-F0AF-4CAA-903E-124CF078FE88}" type="datetimeFigureOut">
              <a:rPr lang="en-US" smtClean="0"/>
              <a:t>4/12/2010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514251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979549-F0AF-4CAA-903E-124CF078FE88}" type="datetimeFigureOut">
              <a:rPr lang="en-US" smtClean="0"/>
              <a:t>4/12/2010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381029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979549-F0AF-4CAA-903E-124CF078FE88}" type="datetimeFigureOut">
              <a:rPr lang="en-US" smtClean="0"/>
              <a:t>4/12/2010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222652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79549-F0AF-4CAA-903E-124CF078FE88}" type="datetimeFigureOut">
              <a:rPr lang="en-US" smtClean="0"/>
              <a:t>4/12/2010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1822400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79549-F0AF-4CAA-903E-124CF078FE88}" type="datetimeFigureOut">
              <a:rPr lang="en-US" smtClean="0"/>
              <a:t>4/12/2010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205387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79549-F0AF-4CAA-903E-124CF078FE88}" type="datetimeFigureOut">
              <a:rPr lang="en-US" smtClean="0"/>
              <a:t>4/12/2010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1A9BA-E957-4532-86D5-041E185D21B9}" type="slidenum">
              <a:rPr lang="en-US" smtClean="0"/>
              <a:t>‹#›</a:t>
            </a:fld>
            <a:endParaRPr lang="en-US"/>
          </a:p>
        </p:txBody>
      </p:sp>
    </p:spTree>
    <p:extLst>
      <p:ext uri="{BB962C8B-B14F-4D97-AF65-F5344CB8AC3E}">
        <p14:creationId xmlns:p14="http://schemas.microsoft.com/office/powerpoint/2010/main" val="196452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79549-F0AF-4CAA-903E-124CF078FE88}" type="datetimeFigureOut">
              <a:rPr lang="en-US" smtClean="0"/>
              <a:t>4/12/2010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1A9BA-E957-4532-86D5-041E185D21B9}" type="slidenum">
              <a:rPr lang="en-US" smtClean="0"/>
              <a:t>‹#›</a:t>
            </a:fld>
            <a:endParaRPr lang="en-US"/>
          </a:p>
        </p:txBody>
      </p:sp>
    </p:spTree>
    <p:extLst>
      <p:ext uri="{BB962C8B-B14F-4D97-AF65-F5344CB8AC3E}">
        <p14:creationId xmlns:p14="http://schemas.microsoft.com/office/powerpoint/2010/main" val="78583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443355" cy="304800"/>
          </a:xfrm>
        </p:spPr>
        <p:txBody>
          <a:bodyPr>
            <a:noAutofit/>
          </a:bodyPr>
          <a:lstStyle/>
          <a:p>
            <a:r>
              <a:rPr lang="en-IN" sz="4000" b="1" dirty="0" smtClean="0">
                <a:latin typeface="Times New Roman" pitchFamily="18" charset="0"/>
                <a:cs typeface="Times New Roman" pitchFamily="18" charset="0"/>
              </a:rPr>
              <a:t>NANO APPLIATIONS</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t/>
            </a:r>
            <a:br>
              <a:rPr lang="en-US" sz="3200" dirty="0" smtClean="0"/>
            </a:br>
            <a:r>
              <a:rPr lang="en-US" sz="3200" b="1" dirty="0" smtClean="0"/>
              <a:t> </a:t>
            </a:r>
            <a:br>
              <a:rPr lang="en-US" sz="3200" b="1" dirty="0" smtClean="0"/>
            </a:br>
            <a:r>
              <a:rPr lang="en-US" sz="3200" b="1" dirty="0"/>
              <a:t/>
            </a:r>
            <a:br>
              <a:rPr lang="en-US" sz="3200" b="1" dirty="0"/>
            </a:br>
            <a:r>
              <a:rPr lang="en-US" sz="3200" b="1" dirty="0" smtClean="0"/>
              <a:t/>
            </a:r>
            <a:br>
              <a:rPr lang="en-US" sz="3200" b="1" dirty="0" smtClean="0"/>
            </a:br>
            <a:r>
              <a:rPr lang="en-US" sz="3200" b="1" dirty="0" smtClean="0"/>
              <a:t> BY</a:t>
            </a:r>
            <a:endParaRPr lang="en-US" sz="3200" dirty="0"/>
          </a:p>
        </p:txBody>
      </p:sp>
      <p:sp>
        <p:nvSpPr>
          <p:cNvPr id="3" name="Subtitle 2"/>
          <p:cNvSpPr>
            <a:spLocks noGrp="1"/>
          </p:cNvSpPr>
          <p:nvPr>
            <p:ph type="subTitle" idx="1"/>
          </p:nvPr>
        </p:nvSpPr>
        <p:spPr>
          <a:xfrm>
            <a:off x="1371600" y="3810000"/>
            <a:ext cx="6400800" cy="2133600"/>
          </a:xfrm>
        </p:spPr>
        <p:txBody>
          <a:bodyPr>
            <a:normAutofit fontScale="85000" lnSpcReduction="20000"/>
          </a:bodyPr>
          <a:lstStyle/>
          <a:p>
            <a:r>
              <a:rPr lang="en-US" dirty="0" smtClean="0">
                <a:solidFill>
                  <a:srgbClr val="FF0000"/>
                </a:solidFill>
              </a:rPr>
              <a:t>Dr. K. SENTHILARASAN</a:t>
            </a:r>
          </a:p>
          <a:p>
            <a:r>
              <a:rPr lang="en-US" dirty="0" smtClean="0">
                <a:solidFill>
                  <a:srgbClr val="FF0000"/>
                </a:solidFill>
              </a:rPr>
              <a:t>ASSISTANT PROFESSOR </a:t>
            </a:r>
          </a:p>
          <a:p>
            <a:r>
              <a:rPr lang="en-US" dirty="0" smtClean="0">
                <a:solidFill>
                  <a:srgbClr val="FF0000"/>
                </a:solidFill>
              </a:rPr>
              <a:t>DEPARTMENT OF PHYSICS</a:t>
            </a:r>
          </a:p>
          <a:p>
            <a:r>
              <a:rPr lang="en-US" dirty="0" smtClean="0">
                <a:solidFill>
                  <a:srgbClr val="FF0000"/>
                </a:solidFill>
              </a:rPr>
              <a:t>E.G.S.PILLAY ARTS &amp; SCIENCE COLLEGE</a:t>
            </a:r>
          </a:p>
          <a:p>
            <a:r>
              <a:rPr lang="en-US" dirty="0" smtClean="0">
                <a:solidFill>
                  <a:srgbClr val="FF0000"/>
                </a:solidFill>
              </a:rPr>
              <a:t>NAGAPATTINAM-611002</a:t>
            </a:r>
            <a:endParaRPr lang="en-US" dirty="0">
              <a:solidFill>
                <a:srgbClr val="FF0000"/>
              </a:solidFill>
            </a:endParaRPr>
          </a:p>
        </p:txBody>
      </p:sp>
      <p:pic>
        <p:nvPicPr>
          <p:cNvPr id="1026" name="Picture 2" descr="C:\Documents and Settings\abi\Desktop\Screenshot_2019-09-22-15-56-33-86.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8600" y="1295400"/>
            <a:ext cx="941942" cy="1344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631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lgn="just"/>
            <a:r>
              <a:rPr lang="en-IN" dirty="0" smtClean="0">
                <a:latin typeface="Times New Roman" pitchFamily="18" charset="0"/>
                <a:cs typeface="Times New Roman" pitchFamily="18" charset="0"/>
              </a:rPr>
              <a:t>	Various </a:t>
            </a:r>
            <a:r>
              <a:rPr lang="en-IN" dirty="0">
                <a:latin typeface="Times New Roman" pitchFamily="18" charset="0"/>
                <a:cs typeface="Times New Roman" pitchFamily="18" charset="0"/>
              </a:rPr>
              <a:t>electronic devices based on Au nanoparticles and Au 55 clusters have been explored. In particular, single electron transistor action has been demonstrated for systems that contain ideally only one nanoparticle in the gap between two electrodes separated by only a few </a:t>
            </a:r>
            <a:r>
              <a:rPr lang="en-IN" dirty="0" smtClean="0">
                <a:latin typeface="Times New Roman" pitchFamily="18" charset="0"/>
                <a:cs typeface="Times New Roman" pitchFamily="18" charset="0"/>
              </a:rPr>
              <a:t>nanometres.</a:t>
            </a:r>
          </a:p>
          <a:p>
            <a:pPr algn="just"/>
            <a:r>
              <a:rPr lang="en-IN" dirty="0" smtClean="0">
                <a:latin typeface="Times New Roman" pitchFamily="18" charset="0"/>
                <a:cs typeface="Times New Roman" pitchFamily="18" charset="0"/>
              </a:rPr>
              <a:t>	This </a:t>
            </a:r>
            <a:r>
              <a:rPr lang="en-IN" dirty="0">
                <a:latin typeface="Times New Roman" pitchFamily="18" charset="0"/>
                <a:cs typeface="Times New Roman" pitchFamily="18" charset="0"/>
              </a:rPr>
              <a:t>central metal particles represents a coulomb blockade and exhibits single electron charging effects due to its addressable by a third terminal. </a:t>
            </a:r>
            <a:endParaRPr lang="en-IN" dirty="0" smtClean="0">
              <a:latin typeface="Times New Roman" pitchFamily="18" charset="0"/>
              <a:cs typeface="Times New Roman" pitchFamily="18" charset="0"/>
            </a:endParaRPr>
          </a:p>
          <a:p>
            <a:pPr algn="just"/>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An </a:t>
            </a:r>
            <a:r>
              <a:rPr lang="en-IN" dirty="0">
                <a:latin typeface="Times New Roman" pitchFamily="18" charset="0"/>
                <a:cs typeface="Times New Roman" pitchFamily="18" charset="0"/>
              </a:rPr>
              <a:t>electrochemically addressable nano switch, consisting of a single gold particles covered with a small number of </a:t>
            </a:r>
            <a:r>
              <a:rPr lang="en-IN" dirty="0" err="1">
                <a:latin typeface="Times New Roman" pitchFamily="18" charset="0"/>
                <a:cs typeface="Times New Roman" pitchFamily="18" charset="0"/>
              </a:rPr>
              <a:t>dithiol</a:t>
            </a:r>
            <a:r>
              <a:rPr lang="en-IN" dirty="0">
                <a:latin typeface="Times New Roman" pitchFamily="18" charset="0"/>
                <a:cs typeface="Times New Roman" pitchFamily="18" charset="0"/>
              </a:rPr>
              <a:t> molecules containing a redox- active </a:t>
            </a:r>
            <a:r>
              <a:rPr lang="en-IN" dirty="0" err="1">
                <a:latin typeface="Times New Roman" pitchFamily="18" charset="0"/>
                <a:cs typeface="Times New Roman" pitchFamily="18" charset="0"/>
              </a:rPr>
              <a:t>viologen</a:t>
            </a:r>
            <a:r>
              <a:rPr lang="en-IN" dirty="0">
                <a:latin typeface="Times New Roman" pitchFamily="18" charset="0"/>
                <a:cs typeface="Times New Roman" pitchFamily="18" charset="0"/>
              </a:rPr>
              <a:t> moiety has been demonstrated, and the electron transfer between the gold substrate and the gold nanoparticles depend strongly on the redox state of the </a:t>
            </a:r>
            <a:r>
              <a:rPr lang="en-IN" dirty="0" err="1" smtClean="0">
                <a:latin typeface="Times New Roman" pitchFamily="18" charset="0"/>
                <a:cs typeface="Times New Roman" pitchFamily="18" charset="0"/>
              </a:rPr>
              <a:t>viologen</a:t>
            </a:r>
            <a:r>
              <a:rPr lang="en-IN" dirty="0" smtClean="0">
                <a:latin typeface="Times New Roman" pitchFamily="18" charset="0"/>
                <a:cs typeface="Times New Roman" pitchFamily="18" charset="0"/>
              </a:rPr>
              <a:t>.</a:t>
            </a:r>
          </a:p>
          <a:p>
            <a:pPr marL="0" indent="0" algn="just">
              <a:buNone/>
            </a:pPr>
            <a:endParaRPr lang="en-US" dirty="0"/>
          </a:p>
        </p:txBody>
      </p:sp>
    </p:spTree>
    <p:extLst>
      <p:ext uri="{BB962C8B-B14F-4D97-AF65-F5344CB8AC3E}">
        <p14:creationId xmlns:p14="http://schemas.microsoft.com/office/powerpoint/2010/main" val="2351927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lgn="just"/>
            <a:r>
              <a:rPr lang="en-IN" dirty="0">
                <a:latin typeface="Times New Roman" pitchFamily="18" charset="0"/>
                <a:cs typeface="Times New Roman" pitchFamily="18" charset="0"/>
              </a:rPr>
              <a:t>Single walled carbon nanotubes have also been intensively studied for </a:t>
            </a:r>
            <a:r>
              <a:rPr lang="en-IN" dirty="0" smtClean="0">
                <a:latin typeface="Times New Roman" pitchFamily="18" charset="0"/>
                <a:cs typeface="Times New Roman" pitchFamily="18" charset="0"/>
              </a:rPr>
              <a:t>Nano electronics </a:t>
            </a:r>
            <a:r>
              <a:rPr lang="en-IN" dirty="0">
                <a:latin typeface="Times New Roman" pitchFamily="18" charset="0"/>
                <a:cs typeface="Times New Roman" pitchFamily="18" charset="0"/>
              </a:rPr>
              <a:t>devices, due to the semiconducting behaviour of different allotropes.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Example </a:t>
            </a:r>
            <a:r>
              <a:rPr lang="en-IN" dirty="0">
                <a:latin typeface="Times New Roman" pitchFamily="18" charset="0"/>
                <a:cs typeface="Times New Roman" pitchFamily="18" charset="0"/>
              </a:rPr>
              <a:t>of single walled carbon nanotube </a:t>
            </a:r>
            <a:r>
              <a:rPr lang="en-IN" dirty="0" smtClean="0">
                <a:latin typeface="Times New Roman" pitchFamily="18" charset="0"/>
                <a:cs typeface="Times New Roman" pitchFamily="18" charset="0"/>
              </a:rPr>
              <a:t>Nano electronics </a:t>
            </a:r>
            <a:r>
              <a:rPr lang="en-IN" dirty="0">
                <a:latin typeface="Times New Roman" pitchFamily="18" charset="0"/>
                <a:cs typeface="Times New Roman" pitchFamily="18" charset="0"/>
              </a:rPr>
              <a:t>devices include single electron transistors, FET, Sensors, and a molecular electronics toolbox.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Carbon </a:t>
            </a:r>
            <a:r>
              <a:rPr lang="en-IN" dirty="0">
                <a:latin typeface="Times New Roman" pitchFamily="18" charset="0"/>
                <a:cs typeface="Times New Roman" pitchFamily="18" charset="0"/>
              </a:rPr>
              <a:t>nanotubes have been explored for many other applications, such as actuators, sensors and thermometers made of multiple walled carbon nanotubes filled with gallium.</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581633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fontScale="90000"/>
          </a:bodyPr>
          <a:lstStyle/>
          <a:p>
            <a:r>
              <a:rPr lang="en-IN" dirty="0"/>
              <a:t>BIOLOGICAL APPLICATION OF </a:t>
            </a:r>
            <a:r>
              <a:rPr lang="en-IN" dirty="0" smtClean="0"/>
              <a:t>NANOPARTICLES</a:t>
            </a:r>
            <a:r>
              <a:rPr lang="en-US" dirty="0"/>
              <a:t/>
            </a:r>
            <a:br>
              <a:rPr lang="en-US" dirty="0"/>
            </a:br>
            <a:endParaRPr lang="en-US" dirty="0"/>
          </a:p>
        </p:txBody>
      </p:sp>
      <p:sp>
        <p:nvSpPr>
          <p:cNvPr id="3" name="Content Placeholder 2"/>
          <p:cNvSpPr>
            <a:spLocks noGrp="1"/>
          </p:cNvSpPr>
          <p:nvPr>
            <p:ph idx="1"/>
          </p:nvPr>
        </p:nvSpPr>
        <p:spPr>
          <a:xfrm>
            <a:off x="533400" y="1600200"/>
            <a:ext cx="8229600" cy="4525963"/>
          </a:xfrm>
        </p:spPr>
        <p:txBody>
          <a:bodyPr/>
          <a:lstStyle/>
          <a:p>
            <a:pPr algn="just"/>
            <a:r>
              <a:rPr lang="en-IN" dirty="0">
                <a:latin typeface="Times New Roman" pitchFamily="18" charset="0"/>
                <a:cs typeface="Times New Roman" pitchFamily="18" charset="0"/>
              </a:rPr>
              <a:t>One important branch of nanotechnology is  </a:t>
            </a:r>
            <a:r>
              <a:rPr lang="en-IN" dirty="0" smtClean="0">
                <a:latin typeface="Times New Roman" pitchFamily="18" charset="0"/>
                <a:cs typeface="Times New Roman" pitchFamily="18" charset="0"/>
              </a:rPr>
              <a:t>Nano biotechnology. </a:t>
            </a:r>
            <a:endParaRPr lang="en-US" dirty="0">
              <a:latin typeface="Times New Roman" pitchFamily="18" charset="0"/>
              <a:cs typeface="Times New Roman" pitchFamily="18" charset="0"/>
            </a:endParaRPr>
          </a:p>
          <a:p>
            <a:pPr marL="0" indent="0" algn="just">
              <a:buNone/>
            </a:pPr>
            <a:r>
              <a:rPr lang="en-IN" b="1" dirty="0" smtClean="0">
                <a:latin typeface="Times New Roman" pitchFamily="18" charset="0"/>
                <a:cs typeface="Times New Roman" pitchFamily="18" charset="0"/>
              </a:rPr>
              <a:t>Nano biotechnology includes</a:t>
            </a:r>
            <a:r>
              <a:rPr lang="en-I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lgn="just"/>
            <a:r>
              <a:rPr lang="en-IN" dirty="0">
                <a:latin typeface="Times New Roman" pitchFamily="18" charset="0"/>
                <a:cs typeface="Times New Roman" pitchFamily="18" charset="0"/>
              </a:rPr>
              <a:t>The use of nanostructures as highly sophisticated scopes, </a:t>
            </a:r>
            <a:r>
              <a:rPr lang="en-IN" dirty="0">
                <a:solidFill>
                  <a:srgbClr val="FF0000"/>
                </a:solidFill>
                <a:latin typeface="Times New Roman" pitchFamily="18" charset="0"/>
                <a:cs typeface="Times New Roman" pitchFamily="18" charset="0"/>
              </a:rPr>
              <a:t>machines or materials in biology and\or medicine.</a:t>
            </a:r>
            <a:endParaRPr lang="en-US" dirty="0">
              <a:solidFill>
                <a:srgbClr val="FF0000"/>
              </a:solidFill>
              <a:latin typeface="Times New Roman" pitchFamily="18" charset="0"/>
              <a:cs typeface="Times New Roman" pitchFamily="18" charset="0"/>
            </a:endParaRPr>
          </a:p>
          <a:p>
            <a:pPr lvl="0" algn="just"/>
            <a:r>
              <a:rPr lang="en-IN" dirty="0">
                <a:latin typeface="Times New Roman" pitchFamily="18" charset="0"/>
                <a:cs typeface="Times New Roman" pitchFamily="18" charset="0"/>
              </a:rPr>
              <a:t>The use of biological molecules to assemble </a:t>
            </a:r>
            <a:r>
              <a:rPr lang="en-IN" dirty="0" smtClean="0">
                <a:latin typeface="Times New Roman" pitchFamily="18" charset="0"/>
                <a:cs typeface="Times New Roman" pitchFamily="18" charset="0"/>
              </a:rPr>
              <a:t>Nano scale </a:t>
            </a:r>
            <a:r>
              <a:rPr lang="en-IN" dirty="0">
                <a:latin typeface="Times New Roman" pitchFamily="18" charset="0"/>
                <a:cs typeface="Times New Roman" pitchFamily="18" charset="0"/>
              </a:rPr>
              <a:t>structure.</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486492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Molecular recognition</a:t>
            </a:r>
            <a:endParaRPr lang="en-US" dirty="0"/>
          </a:p>
        </p:txBody>
      </p:sp>
      <p:sp>
        <p:nvSpPr>
          <p:cNvPr id="3" name="Content Placeholder 2"/>
          <p:cNvSpPr>
            <a:spLocks noGrp="1"/>
          </p:cNvSpPr>
          <p:nvPr>
            <p:ph idx="1"/>
          </p:nvPr>
        </p:nvSpPr>
        <p:spPr>
          <a:xfrm>
            <a:off x="457200" y="1600200"/>
            <a:ext cx="8305800" cy="4525963"/>
          </a:xfrm>
        </p:spPr>
        <p:txBody>
          <a:bodyPr/>
          <a:lstStyle/>
          <a:p>
            <a:pPr marL="0" indent="0" algn="just">
              <a:buNone/>
            </a:pPr>
            <a:r>
              <a:rPr lang="en-IN" dirty="0">
                <a:latin typeface="Times New Roman" pitchFamily="18" charset="0"/>
                <a:cs typeface="Times New Roman" pitchFamily="18" charset="0"/>
              </a:rPr>
              <a:t>Molecular recognition:</a:t>
            </a:r>
            <a:endParaRPr lang="en-US" dirty="0">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	Molecular recognition is one of the most fascinating capabilities of many biological molecules. Some biological molecules can recognize and </a:t>
            </a:r>
            <a:r>
              <a:rPr lang="en-IN" dirty="0">
                <a:solidFill>
                  <a:srgbClr val="FF0000"/>
                </a:solidFill>
                <a:latin typeface="Times New Roman" pitchFamily="18" charset="0"/>
                <a:cs typeface="Times New Roman" pitchFamily="18" charset="0"/>
              </a:rPr>
              <a:t>bind to other molecules with extremely high selectivity and specificity</a:t>
            </a:r>
            <a:r>
              <a:rPr lang="en-IN" dirty="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u="sng" dirty="0"/>
          </a:p>
        </p:txBody>
      </p:sp>
    </p:spTree>
    <p:extLst>
      <p:ext uri="{BB962C8B-B14F-4D97-AF65-F5344CB8AC3E}">
        <p14:creationId xmlns:p14="http://schemas.microsoft.com/office/powerpoint/2010/main" val="3257892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534400" cy="5745163"/>
          </a:xfrm>
        </p:spPr>
        <p:txBody>
          <a:bodyPr>
            <a:normAutofit fontScale="77500" lnSpcReduction="20000"/>
          </a:bodyPr>
          <a:lstStyle/>
          <a:p>
            <a:pPr marL="0" indent="0" algn="just">
              <a:buNone/>
            </a:pPr>
            <a:r>
              <a:rPr lang="en-IN" b="1" dirty="0" smtClean="0">
                <a:latin typeface="Times New Roman" pitchFamily="18" charset="0"/>
                <a:cs typeface="Times New Roman" pitchFamily="18" charset="0"/>
              </a:rPr>
              <a:t>Molecular </a:t>
            </a:r>
            <a:r>
              <a:rPr lang="en-IN" b="1" dirty="0">
                <a:latin typeface="Times New Roman" pitchFamily="18" charset="0"/>
                <a:cs typeface="Times New Roman" pitchFamily="18" charset="0"/>
              </a:rPr>
              <a:t>recognition applications:</a:t>
            </a:r>
            <a:endParaRPr lang="en-US" b="1" dirty="0">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	Antibodies and oligonucleotides are widely used as receptors.</a:t>
            </a:r>
            <a:endParaRPr lang="en-US" dirty="0">
              <a:latin typeface="Times New Roman" pitchFamily="18" charset="0"/>
              <a:cs typeface="Times New Roman" pitchFamily="18" charset="0"/>
            </a:endParaRPr>
          </a:p>
          <a:p>
            <a:pPr marL="0" indent="0" algn="just">
              <a:buNone/>
            </a:pPr>
            <a:r>
              <a:rPr lang="en-IN" dirty="0" smtClean="0">
                <a:latin typeface="Times New Roman" pitchFamily="18" charset="0"/>
                <a:cs typeface="Times New Roman" pitchFamily="18" charset="0"/>
              </a:rPr>
              <a:t>	</a:t>
            </a:r>
            <a:r>
              <a:rPr lang="en-IN" dirty="0" smtClean="0">
                <a:solidFill>
                  <a:srgbClr val="FF0000"/>
                </a:solidFill>
                <a:latin typeface="Times New Roman" pitchFamily="18" charset="0"/>
                <a:cs typeface="Times New Roman" pitchFamily="18" charset="0"/>
              </a:rPr>
              <a:t>Antibodies </a:t>
            </a:r>
            <a:r>
              <a:rPr lang="en-IN" dirty="0">
                <a:solidFill>
                  <a:srgbClr val="FF0000"/>
                </a:solidFill>
                <a:latin typeface="Times New Roman" pitchFamily="18" charset="0"/>
                <a:cs typeface="Times New Roman" pitchFamily="18" charset="0"/>
              </a:rPr>
              <a:t>are protein molecules </a:t>
            </a:r>
            <a:r>
              <a:rPr lang="en-IN" dirty="0">
                <a:latin typeface="Times New Roman" pitchFamily="18" charset="0"/>
                <a:cs typeface="Times New Roman" pitchFamily="18" charset="0"/>
              </a:rPr>
              <a:t>created by the immune systems of higher organisms that can recognize </a:t>
            </a:r>
            <a:r>
              <a:rPr lang="en-IN" dirty="0" smtClean="0">
                <a:latin typeface="Times New Roman" pitchFamily="18" charset="0"/>
                <a:cs typeface="Times New Roman" pitchFamily="18" charset="0"/>
              </a:rPr>
              <a:t>a</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virus </a:t>
            </a:r>
            <a:r>
              <a:rPr lang="en-IN" dirty="0">
                <a:latin typeface="Times New Roman" pitchFamily="18" charset="0"/>
                <a:cs typeface="Times New Roman" pitchFamily="18" charset="0"/>
              </a:rPr>
              <a:t>as hostile intruder or antigen and bind to it such a way that the virus can be destroyed by other parts of the immune system.</a:t>
            </a:r>
            <a:endParaRPr lang="en-US" dirty="0">
              <a:latin typeface="Times New Roman" pitchFamily="18" charset="0"/>
              <a:cs typeface="Times New Roman" pitchFamily="18" charset="0"/>
            </a:endParaRPr>
          </a:p>
          <a:p>
            <a:pPr marL="0" indent="0" algn="just">
              <a:buNone/>
            </a:pPr>
            <a:r>
              <a:rPr lang="en-IN" dirty="0" smtClean="0">
                <a:latin typeface="Times New Roman" pitchFamily="18" charset="0"/>
                <a:cs typeface="Times New Roman" pitchFamily="18" charset="0"/>
              </a:rPr>
              <a:t>	</a:t>
            </a:r>
            <a:r>
              <a:rPr lang="en-IN" dirty="0" smtClean="0">
                <a:solidFill>
                  <a:srgbClr val="FF0000"/>
                </a:solidFill>
                <a:latin typeface="Times New Roman" pitchFamily="18" charset="0"/>
                <a:cs typeface="Times New Roman" pitchFamily="18" charset="0"/>
              </a:rPr>
              <a:t>Oligonucleotides</a:t>
            </a:r>
            <a:r>
              <a:rPr lang="en-IN" dirty="0">
                <a:solidFill>
                  <a:srgbClr val="FF0000"/>
                </a:solidFill>
                <a:latin typeface="Times New Roman" pitchFamily="18" charset="0"/>
                <a:cs typeface="Times New Roman" pitchFamily="18" charset="0"/>
              </a:rPr>
              <a:t>, known as single stranded deoxyribonucleic acid </a:t>
            </a:r>
            <a:r>
              <a:rPr lang="en-IN" dirty="0">
                <a:latin typeface="Times New Roman" pitchFamily="18" charset="0"/>
                <a:cs typeface="Times New Roman" pitchFamily="18" charset="0"/>
              </a:rPr>
              <a:t>(DNA) are linear chains of nucleotides, each of which is composed of a sugar backbone and a base. There are four different bases</a:t>
            </a:r>
            <a:endParaRPr lang="en-US" dirty="0">
              <a:latin typeface="Times New Roman" pitchFamily="18" charset="0"/>
              <a:cs typeface="Times New Roman" pitchFamily="18" charset="0"/>
            </a:endParaRPr>
          </a:p>
          <a:p>
            <a:pPr marL="514350" lvl="0" indent="-514350" algn="ctr">
              <a:buFont typeface="+mj-lt"/>
              <a:buAutoNum type="arabicPeriod"/>
            </a:pPr>
            <a:r>
              <a:rPr lang="en-IN" dirty="0">
                <a:latin typeface="Times New Roman" pitchFamily="18" charset="0"/>
                <a:cs typeface="Times New Roman" pitchFamily="18" charset="0"/>
              </a:rPr>
              <a:t>Adenine (A)</a:t>
            </a:r>
            <a:endParaRPr lang="en-US" dirty="0">
              <a:latin typeface="Times New Roman" pitchFamily="18" charset="0"/>
              <a:cs typeface="Times New Roman" pitchFamily="18" charset="0"/>
            </a:endParaRPr>
          </a:p>
          <a:p>
            <a:pPr marL="514350" lvl="0" indent="-514350" algn="ctr">
              <a:buFont typeface="+mj-lt"/>
              <a:buAutoNum type="arabicPeriod"/>
            </a:pPr>
            <a:r>
              <a:rPr lang="en-IN" dirty="0">
                <a:latin typeface="Times New Roman" pitchFamily="18" charset="0"/>
                <a:cs typeface="Times New Roman" pitchFamily="18" charset="0"/>
              </a:rPr>
              <a:t>Cytosine (C)</a:t>
            </a:r>
            <a:endParaRPr lang="en-US" dirty="0">
              <a:latin typeface="Times New Roman" pitchFamily="18" charset="0"/>
              <a:cs typeface="Times New Roman" pitchFamily="18" charset="0"/>
            </a:endParaRPr>
          </a:p>
          <a:p>
            <a:pPr marL="514350" lvl="0" indent="-514350" algn="ctr">
              <a:buFont typeface="+mj-lt"/>
              <a:buAutoNum type="arabicPeriod"/>
            </a:pPr>
            <a:r>
              <a:rPr lang="en-IN" dirty="0">
                <a:latin typeface="Times New Roman" pitchFamily="18" charset="0"/>
                <a:cs typeface="Times New Roman" pitchFamily="18" charset="0"/>
              </a:rPr>
              <a:t>Guanine (G)</a:t>
            </a:r>
            <a:endParaRPr lang="en-US" dirty="0">
              <a:latin typeface="Times New Roman" pitchFamily="18" charset="0"/>
              <a:cs typeface="Times New Roman" pitchFamily="18" charset="0"/>
            </a:endParaRPr>
          </a:p>
          <a:p>
            <a:pPr marL="514350" lvl="0" indent="-514350" algn="ctr">
              <a:buFont typeface="+mj-lt"/>
              <a:buAutoNum type="arabicPeriod"/>
            </a:pPr>
            <a:r>
              <a:rPr lang="en-IN" dirty="0">
                <a:latin typeface="Times New Roman" pitchFamily="18" charset="0"/>
                <a:cs typeface="Times New Roman" pitchFamily="18" charset="0"/>
              </a:rPr>
              <a:t>Thymine (T)</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24822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r>
              <a:rPr lang="en-IN" dirty="0">
                <a:latin typeface="Times New Roman" pitchFamily="18" charset="0"/>
                <a:cs typeface="Times New Roman" pitchFamily="18" charset="0"/>
              </a:rPr>
              <a:t>The molecular recognition ability of oligonucleotides arises from two </a:t>
            </a:r>
            <a:r>
              <a:rPr lang="en-IN" dirty="0" smtClean="0">
                <a:latin typeface="Times New Roman" pitchFamily="18" charset="0"/>
                <a:cs typeface="Times New Roman" pitchFamily="18" charset="0"/>
              </a:rPr>
              <a:t>characteristics.</a:t>
            </a:r>
            <a:r>
              <a:rPr lang="en-US" dirty="0">
                <a:latin typeface="Times New Roman" pitchFamily="18" charset="0"/>
                <a:cs typeface="Times New Roman" pitchFamily="18" charset="0"/>
              </a:rPr>
              <a:t> </a:t>
            </a:r>
            <a:r>
              <a:rPr lang="en-IN" dirty="0" smtClean="0">
                <a:latin typeface="Times New Roman" pitchFamily="18" charset="0"/>
                <a:cs typeface="Times New Roman" pitchFamily="18" charset="0"/>
              </a:rPr>
              <a:t>One </a:t>
            </a:r>
            <a:r>
              <a:rPr lang="en-IN" dirty="0">
                <a:latin typeface="Times New Roman" pitchFamily="18" charset="0"/>
                <a:cs typeface="Times New Roman" pitchFamily="18" charset="0"/>
              </a:rPr>
              <a:t>is that each oligonucleotide is characterized by the sequence of its bases.</a:t>
            </a:r>
            <a:endParaRPr lang="en-US" dirty="0">
              <a:latin typeface="Times New Roman" pitchFamily="18" charset="0"/>
              <a:cs typeface="Times New Roman" pitchFamily="18" charset="0"/>
            </a:endParaRPr>
          </a:p>
          <a:p>
            <a:pPr marL="0" lvl="0" indent="0" algn="just">
              <a:buNone/>
            </a:pPr>
            <a:r>
              <a:rPr lang="en-IN" dirty="0" smtClean="0">
                <a:latin typeface="Times New Roman" pitchFamily="18" charset="0"/>
                <a:cs typeface="Times New Roman" pitchFamily="18" charset="0"/>
              </a:rPr>
              <a:t>	</a:t>
            </a:r>
            <a:r>
              <a:rPr lang="en-IN" dirty="0" smtClean="0">
                <a:solidFill>
                  <a:srgbClr val="FF0000"/>
                </a:solidFill>
                <a:latin typeface="Times New Roman" pitchFamily="18" charset="0"/>
                <a:cs typeface="Times New Roman" pitchFamily="18" charset="0"/>
              </a:rPr>
              <a:t>The </a:t>
            </a:r>
            <a:r>
              <a:rPr lang="en-IN" dirty="0">
                <a:solidFill>
                  <a:srgbClr val="FF0000"/>
                </a:solidFill>
                <a:latin typeface="Times New Roman" pitchFamily="18" charset="0"/>
                <a:cs typeface="Times New Roman" pitchFamily="18" charset="0"/>
              </a:rPr>
              <a:t>base A only binds to T and C only to G</a:t>
            </a:r>
            <a:r>
              <a:rPr lang="en-IN"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Antibodies and oligonucleotides are typically attached to the surface of  </a:t>
            </a:r>
            <a:r>
              <a:rPr lang="en-IN" dirty="0" smtClean="0">
                <a:latin typeface="Times New Roman" pitchFamily="18" charset="0"/>
                <a:cs typeface="Times New Roman" pitchFamily="18" charset="0"/>
              </a:rPr>
              <a:t>Nano crystals </a:t>
            </a:r>
            <a:r>
              <a:rPr lang="en-IN" dirty="0">
                <a:latin typeface="Times New Roman" pitchFamily="18" charset="0"/>
                <a:cs typeface="Times New Roman" pitchFamily="18" charset="0"/>
              </a:rPr>
              <a:t>via</a:t>
            </a:r>
            <a:endParaRPr lang="en-US" dirty="0">
              <a:latin typeface="Times New Roman" pitchFamily="18" charset="0"/>
              <a:cs typeface="Times New Roman" pitchFamily="18" charset="0"/>
            </a:endParaRPr>
          </a:p>
          <a:p>
            <a:pPr lvl="0" algn="just"/>
            <a:r>
              <a:rPr lang="en-IN" dirty="0" err="1">
                <a:latin typeface="Times New Roman" pitchFamily="18" charset="0"/>
                <a:cs typeface="Times New Roman" pitchFamily="18" charset="0"/>
              </a:rPr>
              <a:t>Thiol</a:t>
            </a:r>
            <a:r>
              <a:rPr lang="en-IN" dirty="0">
                <a:latin typeface="Times New Roman" pitchFamily="18" charset="0"/>
                <a:cs typeface="Times New Roman" pitchFamily="18" charset="0"/>
              </a:rPr>
              <a:t>-gold bonds to gold nanoparticles.</a:t>
            </a:r>
            <a:endParaRPr lang="en-US" dirty="0">
              <a:latin typeface="Times New Roman" pitchFamily="18" charset="0"/>
              <a:cs typeface="Times New Roman" pitchFamily="18" charset="0"/>
            </a:endParaRPr>
          </a:p>
          <a:p>
            <a:pPr lvl="0" algn="just"/>
            <a:r>
              <a:rPr lang="en-IN" dirty="0">
                <a:latin typeface="Times New Roman" pitchFamily="18" charset="0"/>
                <a:cs typeface="Times New Roman" pitchFamily="18" charset="0"/>
              </a:rPr>
              <a:t>Covalent linkage to </a:t>
            </a:r>
            <a:r>
              <a:rPr lang="en-IN" dirty="0" err="1">
                <a:latin typeface="Times New Roman" pitchFamily="18" charset="0"/>
                <a:cs typeface="Times New Roman" pitchFamily="18" charset="0"/>
              </a:rPr>
              <a:t>silanized</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Nano crystals </a:t>
            </a:r>
            <a:r>
              <a:rPr lang="en-IN" dirty="0">
                <a:latin typeface="Times New Roman" pitchFamily="18" charset="0"/>
                <a:cs typeface="Times New Roman" pitchFamily="18" charset="0"/>
              </a:rPr>
              <a:t>with </a:t>
            </a:r>
            <a:r>
              <a:rPr lang="en-IN" dirty="0" err="1">
                <a:latin typeface="Times New Roman" pitchFamily="18" charset="0"/>
                <a:cs typeface="Times New Roman" pitchFamily="18" charset="0"/>
              </a:rPr>
              <a:t>bifunctional</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cross linker </a:t>
            </a:r>
            <a:r>
              <a:rPr lang="en-IN" dirty="0">
                <a:latin typeface="Times New Roman" pitchFamily="18" charset="0"/>
                <a:cs typeface="Times New Roman" pitchFamily="18" charset="0"/>
              </a:rPr>
              <a:t>molecules.</a:t>
            </a:r>
            <a:endParaRPr lang="en-US" dirty="0">
              <a:latin typeface="Times New Roman" pitchFamily="18" charset="0"/>
              <a:cs typeface="Times New Roman" pitchFamily="18" charset="0"/>
            </a:endParaRPr>
          </a:p>
          <a:p>
            <a:pPr lvl="0" algn="just"/>
            <a:r>
              <a:rPr lang="en-IN" dirty="0">
                <a:latin typeface="Times New Roman" pitchFamily="18" charset="0"/>
                <a:cs typeface="Times New Roman" pitchFamily="18" charset="0"/>
              </a:rPr>
              <a:t>A biotin-</a:t>
            </a:r>
            <a:r>
              <a:rPr lang="en-IN" dirty="0" err="1">
                <a:latin typeface="Times New Roman" pitchFamily="18" charset="0"/>
                <a:cs typeface="Times New Roman" pitchFamily="18" charset="0"/>
              </a:rPr>
              <a:t>avidin</a:t>
            </a:r>
            <a:r>
              <a:rPr lang="en-IN" dirty="0">
                <a:latin typeface="Times New Roman" pitchFamily="18" charset="0"/>
                <a:cs typeface="Times New Roman" pitchFamily="18" charset="0"/>
              </a:rPr>
              <a:t> linkage, where </a:t>
            </a:r>
            <a:r>
              <a:rPr lang="en-IN" dirty="0" err="1">
                <a:latin typeface="Times New Roman" pitchFamily="18" charset="0"/>
                <a:cs typeface="Times New Roman" pitchFamily="18" charset="0"/>
              </a:rPr>
              <a:t>avidin</a:t>
            </a:r>
            <a:r>
              <a:rPr lang="en-IN" dirty="0">
                <a:latin typeface="Times New Roman" pitchFamily="18" charset="0"/>
                <a:cs typeface="Times New Roman" pitchFamily="18" charset="0"/>
              </a:rPr>
              <a:t> is adsorbed on the particle surface.  </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08887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5821363"/>
          </a:xfrm>
        </p:spPr>
        <p:txBody>
          <a:bodyPr>
            <a:normAutofit fontScale="77500" lnSpcReduction="20000"/>
          </a:bodyPr>
          <a:lstStyle/>
          <a:p>
            <a:pPr algn="just"/>
            <a:r>
              <a:rPr lang="en-IN" dirty="0">
                <a:latin typeface="Times New Roman" pitchFamily="18" charset="0"/>
                <a:cs typeface="Times New Roman" pitchFamily="18" charset="0"/>
              </a:rPr>
              <a:t>When a </a:t>
            </a:r>
            <a:r>
              <a:rPr lang="en-IN" dirty="0" err="1">
                <a:latin typeface="Times New Roman" pitchFamily="18" charset="0"/>
                <a:cs typeface="Times New Roman" pitchFamily="18" charset="0"/>
              </a:rPr>
              <a:t>nanocrystal</a:t>
            </a:r>
            <a:r>
              <a:rPr lang="en-IN" dirty="0">
                <a:latin typeface="Times New Roman" pitchFamily="18" charset="0"/>
                <a:cs typeface="Times New Roman" pitchFamily="18" charset="0"/>
              </a:rPr>
              <a:t> is attached or conjugated to a receptor molecules, it is “ tagged”. </a:t>
            </a:r>
            <a:endParaRPr lang="en-IN" dirty="0" smtClean="0">
              <a:latin typeface="Times New Roman" pitchFamily="18" charset="0"/>
              <a:cs typeface="Times New Roman" pitchFamily="18" charset="0"/>
            </a:endParaRPr>
          </a:p>
          <a:p>
            <a:pPr algn="just"/>
            <a:endParaRPr lang="en-IN" dirty="0" smtClean="0">
              <a:latin typeface="Times New Roman" pitchFamily="18" charset="0"/>
              <a:cs typeface="Times New Roman" pitchFamily="18" charset="0"/>
            </a:endParaRPr>
          </a:p>
          <a:p>
            <a:pPr algn="just"/>
            <a:r>
              <a:rPr lang="en-IN" dirty="0" err="1" smtClean="0">
                <a:latin typeface="Times New Roman" pitchFamily="18" charset="0"/>
                <a:cs typeface="Times New Roman" pitchFamily="18" charset="0"/>
              </a:rPr>
              <a:t>Nanocrystals</a:t>
            </a: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conjugated with a receptor can now be “directed: to bind to positions where ligand molecules are present, which “fit” the molecular recognition of the receptor</a:t>
            </a:r>
            <a:r>
              <a:rPr lang="en-IN"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This facilitates a set of application including molecular labelling. </a:t>
            </a:r>
            <a:r>
              <a:rPr lang="en-IN" dirty="0">
                <a:solidFill>
                  <a:srgbClr val="FF0000"/>
                </a:solidFill>
                <a:latin typeface="Times New Roman" pitchFamily="18" charset="0"/>
                <a:cs typeface="Times New Roman" pitchFamily="18" charset="0"/>
              </a:rPr>
              <a:t>For example: when gold nanoparticles aggregate, a change of </a:t>
            </a:r>
            <a:r>
              <a:rPr lang="en-IN" dirty="0" smtClean="0">
                <a:solidFill>
                  <a:srgbClr val="FF0000"/>
                </a:solidFill>
                <a:latin typeface="Times New Roman" pitchFamily="18" charset="0"/>
                <a:cs typeface="Times New Roman" pitchFamily="18" charset="0"/>
              </a:rPr>
              <a:t>colour </a:t>
            </a:r>
            <a:r>
              <a:rPr lang="en-IN" dirty="0">
                <a:solidFill>
                  <a:srgbClr val="FF0000"/>
                </a:solidFill>
                <a:latin typeface="Times New Roman" pitchFamily="18" charset="0"/>
                <a:cs typeface="Times New Roman" pitchFamily="18" charset="0"/>
              </a:rPr>
              <a:t>from ruby-red to blue is observed, and this </a:t>
            </a:r>
            <a:r>
              <a:rPr lang="en-IN" dirty="0" err="1">
                <a:solidFill>
                  <a:srgbClr val="FF0000"/>
                </a:solidFill>
                <a:latin typeface="Times New Roman" pitchFamily="18" charset="0"/>
                <a:cs typeface="Times New Roman" pitchFamily="18" charset="0"/>
              </a:rPr>
              <a:t>phenonmenon</a:t>
            </a:r>
            <a:r>
              <a:rPr lang="en-IN" dirty="0">
                <a:solidFill>
                  <a:srgbClr val="FF0000"/>
                </a:solidFill>
                <a:latin typeface="Times New Roman" pitchFamily="18" charset="0"/>
                <a:cs typeface="Times New Roman" pitchFamily="18" charset="0"/>
              </a:rPr>
              <a:t> has been exploited for the development of very sensitive colorimetric methods of DNA </a:t>
            </a:r>
            <a:r>
              <a:rPr lang="en-IN" dirty="0" smtClean="0">
                <a:solidFill>
                  <a:srgbClr val="FF0000"/>
                </a:solidFill>
                <a:latin typeface="Times New Roman" pitchFamily="18" charset="0"/>
                <a:cs typeface="Times New Roman" pitchFamily="18" charset="0"/>
              </a:rPr>
              <a:t>analysis</a:t>
            </a:r>
            <a:r>
              <a:rPr lang="en-IN" dirty="0">
                <a:solidFill>
                  <a:srgbClr val="FF0000"/>
                </a:solidFill>
                <a:latin typeface="Times New Roman" pitchFamily="18" charset="0"/>
                <a:cs typeface="Times New Roman" pitchFamily="18" charset="0"/>
              </a:rPr>
              <a:t>. </a:t>
            </a:r>
            <a:endParaRPr lang="en-IN" dirty="0" smtClean="0">
              <a:solidFill>
                <a:srgbClr val="FF0000"/>
              </a:solidFill>
              <a:latin typeface="Times New Roman" pitchFamily="18" charset="0"/>
              <a:cs typeface="Times New Roman" pitchFamily="18" charset="0"/>
            </a:endParaRPr>
          </a:p>
          <a:p>
            <a:pPr algn="just"/>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Such </a:t>
            </a:r>
            <a:r>
              <a:rPr lang="en-IN" dirty="0">
                <a:latin typeface="Times New Roman" pitchFamily="18" charset="0"/>
                <a:cs typeface="Times New Roman" pitchFamily="18" charset="0"/>
              </a:rPr>
              <a:t>devices are capable of detecting trace amounts of a particular oligonucleotide sequence and distinguishing between perfectly  complementary DNA sequences and those that exhibit different degrees of base pair mismatches.</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940209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IN" dirty="0"/>
              <a:t>CATALYSSIS BY GOLD NANO PARTICLES:</a:t>
            </a:r>
            <a:r>
              <a:rPr lang="en-US" dirty="0"/>
              <a:t/>
            </a:r>
            <a:br>
              <a:rPr lang="en-US" dirty="0"/>
            </a:br>
            <a:endParaRPr lang="en-US" dirty="0"/>
          </a:p>
        </p:txBody>
      </p:sp>
      <p:sp>
        <p:nvSpPr>
          <p:cNvPr id="3" name="Content Placeholder 2"/>
          <p:cNvSpPr>
            <a:spLocks noGrp="1"/>
          </p:cNvSpPr>
          <p:nvPr>
            <p:ph idx="1"/>
          </p:nvPr>
        </p:nvSpPr>
        <p:spPr>
          <a:xfrm>
            <a:off x="457200" y="1295400"/>
            <a:ext cx="8229600" cy="4830763"/>
          </a:xfrm>
        </p:spPr>
        <p:txBody>
          <a:bodyPr>
            <a:normAutofit fontScale="92500"/>
          </a:bodyPr>
          <a:lstStyle/>
          <a:p>
            <a:pPr marL="0" indent="0" algn="just">
              <a:buNone/>
            </a:pPr>
            <a:r>
              <a:rPr lang="en-IN" dirty="0" smtClean="0"/>
              <a:t>	Bulk </a:t>
            </a:r>
            <a:r>
              <a:rPr lang="en-IN" dirty="0"/>
              <a:t>gold is chemically </a:t>
            </a:r>
            <a:r>
              <a:rPr lang="en-IN" dirty="0">
                <a:solidFill>
                  <a:srgbClr val="FF0000"/>
                </a:solidFill>
              </a:rPr>
              <a:t>inert</a:t>
            </a:r>
            <a:r>
              <a:rPr lang="en-IN" dirty="0"/>
              <a:t> and thus considered to be </a:t>
            </a:r>
            <a:r>
              <a:rPr lang="en-IN" dirty="0">
                <a:solidFill>
                  <a:srgbClr val="FF0000"/>
                </a:solidFill>
              </a:rPr>
              <a:t>not active or useful as a catalyst</a:t>
            </a:r>
            <a:r>
              <a:rPr lang="en-IN" dirty="0"/>
              <a:t>. However, gold nanoparticles can have excellent catalytic properties as a first demonstrated to be </a:t>
            </a:r>
            <a:r>
              <a:rPr lang="en-IN" dirty="0" err="1"/>
              <a:t>haruta</a:t>
            </a:r>
            <a:r>
              <a:rPr lang="en-IN" dirty="0"/>
              <a:t>. </a:t>
            </a:r>
            <a:endParaRPr lang="en-IN" dirty="0" smtClean="0"/>
          </a:p>
          <a:p>
            <a:pPr marL="0" indent="0" algn="just">
              <a:buNone/>
            </a:pPr>
            <a:r>
              <a:rPr lang="en-IN" dirty="0"/>
              <a:t>	</a:t>
            </a:r>
            <a:r>
              <a:rPr lang="en-IN" dirty="0" smtClean="0"/>
              <a:t>For </a:t>
            </a:r>
            <a:r>
              <a:rPr lang="en-IN" dirty="0"/>
              <a:t>example: gold nanoparticles with clean surface have demonstrated to be extremely active in the oxidation of carbon monoxide if deposited on partly reactive oxides such as Fe</a:t>
            </a:r>
            <a:r>
              <a:rPr lang="en-IN" baseline="-25000" dirty="0"/>
              <a:t>2</a:t>
            </a:r>
            <a:r>
              <a:rPr lang="en-IN" dirty="0"/>
              <a:t>O</a:t>
            </a:r>
            <a:r>
              <a:rPr lang="en-IN" baseline="-25000" dirty="0"/>
              <a:t>3</a:t>
            </a:r>
            <a:r>
              <a:rPr lang="en-IN" dirty="0"/>
              <a:t>, </a:t>
            </a:r>
            <a:r>
              <a:rPr lang="en-IN" dirty="0" err="1"/>
              <a:t>NiO</a:t>
            </a:r>
            <a:r>
              <a:rPr lang="en-IN" dirty="0"/>
              <a:t> and MnO</a:t>
            </a:r>
            <a:r>
              <a:rPr lang="en-IN" baseline="-25000" dirty="0"/>
              <a:t>2</a:t>
            </a:r>
            <a:r>
              <a:rPr lang="en-IN" dirty="0"/>
              <a:t>, ᵞ- alumina and </a:t>
            </a:r>
            <a:r>
              <a:rPr lang="en-IN" dirty="0" err="1"/>
              <a:t>titania</a:t>
            </a:r>
            <a:r>
              <a:rPr lang="en-IN" dirty="0"/>
              <a:t> are also found to be reactive.</a:t>
            </a:r>
            <a:endParaRPr lang="en-US" dirty="0"/>
          </a:p>
          <a:p>
            <a:endParaRPr lang="en-US" dirty="0"/>
          </a:p>
        </p:txBody>
      </p:sp>
    </p:spTree>
    <p:extLst>
      <p:ext uri="{BB962C8B-B14F-4D97-AF65-F5344CB8AC3E}">
        <p14:creationId xmlns:p14="http://schemas.microsoft.com/office/powerpoint/2010/main" val="1226645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algn="just"/>
            <a:r>
              <a:rPr lang="en-IN" dirty="0"/>
              <a:t>STM image of Au nanoparticles TiO2 (110)-(1Х1) substrate as prepared before a CO: O2 reaction. The Au </a:t>
            </a:r>
            <a:r>
              <a:rPr lang="en-IN" dirty="0" err="1"/>
              <a:t>coverge</a:t>
            </a:r>
            <a:r>
              <a:rPr lang="en-IN" dirty="0"/>
              <a:t> is 0.25 ML, and the sample was annealed 850 K for 2 min. the size of the </a:t>
            </a:r>
            <a:r>
              <a:rPr lang="en-IN" dirty="0" err="1"/>
              <a:t>imagees</a:t>
            </a:r>
            <a:r>
              <a:rPr lang="en-IN" dirty="0"/>
              <a:t> is 50 nm by 50nm. Au nanoparticles also </a:t>
            </a:r>
            <a:r>
              <a:rPr lang="en-IN" dirty="0" err="1"/>
              <a:t>exhibt</a:t>
            </a:r>
            <a:r>
              <a:rPr lang="en-IN" dirty="0"/>
              <a:t> extraordinary high activity for partial oxidation of hydrocarbons, hydrogenation of unsaturated hydrocarbons and reduction of nitrogen oxides.</a:t>
            </a:r>
            <a:endParaRPr lang="en-US" dirty="0"/>
          </a:p>
          <a:p>
            <a:pPr algn="just"/>
            <a:r>
              <a:rPr lang="en-IN" dirty="0"/>
              <a:t>	The excellent catalytic property of gold nanoparticles is a combination of </a:t>
            </a:r>
            <a:r>
              <a:rPr lang="en-IN" dirty="0">
                <a:solidFill>
                  <a:srgbClr val="FF0000"/>
                </a:solidFill>
              </a:rPr>
              <a:t>size effect and the unusual properties of individual gold atom</a:t>
            </a:r>
            <a:r>
              <a:rPr lang="en-IN" dirty="0"/>
              <a:t>. The unusual properties of gold atom are attributable to the so called </a:t>
            </a:r>
            <a:r>
              <a:rPr lang="en-IN" dirty="0">
                <a:solidFill>
                  <a:srgbClr val="FF0000"/>
                </a:solidFill>
              </a:rPr>
              <a:t>relativistic effect </a:t>
            </a:r>
            <a:r>
              <a:rPr lang="en-IN" dirty="0"/>
              <a:t>that stabilizes the 6S</a:t>
            </a:r>
            <a:r>
              <a:rPr lang="en-IN" baseline="30000" dirty="0"/>
              <a:t>2</a:t>
            </a:r>
            <a:r>
              <a:rPr lang="en-IN" dirty="0"/>
              <a:t> electron pairs. </a:t>
            </a:r>
            <a:endParaRPr lang="en-US" dirty="0"/>
          </a:p>
          <a:p>
            <a:pPr marL="0" indent="0">
              <a:buNone/>
            </a:pPr>
            <a:endParaRPr lang="en-US" dirty="0"/>
          </a:p>
        </p:txBody>
      </p:sp>
    </p:spTree>
    <p:extLst>
      <p:ext uri="{BB962C8B-B14F-4D97-AF65-F5344CB8AC3E}">
        <p14:creationId xmlns:p14="http://schemas.microsoft.com/office/powerpoint/2010/main" val="4284349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marL="0" indent="0">
              <a:buNone/>
            </a:pPr>
            <a:r>
              <a:rPr lang="en-IN" dirty="0"/>
              <a:t>The relativistic effect is briefly described bellow </a:t>
            </a:r>
            <a:endParaRPr lang="en-US" dirty="0"/>
          </a:p>
          <a:p>
            <a:pPr algn="just"/>
            <a:r>
              <a:rPr lang="en-IN" dirty="0" smtClean="0">
                <a:latin typeface="Times New Roman" pitchFamily="18" charset="0"/>
                <a:cs typeface="Times New Roman" pitchFamily="18" charset="0"/>
              </a:rPr>
              <a:t>As </a:t>
            </a:r>
            <a:r>
              <a:rPr lang="en-IN" dirty="0">
                <a:latin typeface="Times New Roman" pitchFamily="18" charset="0"/>
                <a:cs typeface="Times New Roman" pitchFamily="18" charset="0"/>
              </a:rPr>
              <a:t>the atomic number increases, so does the mass of nucleus. The speed of the innermost 1S</a:t>
            </a:r>
            <a:r>
              <a:rPr lang="en-IN" baseline="30000" dirty="0">
                <a:latin typeface="Times New Roman" pitchFamily="18" charset="0"/>
                <a:cs typeface="Times New Roman" pitchFamily="18" charset="0"/>
              </a:rPr>
              <a:t>2</a:t>
            </a:r>
            <a:r>
              <a:rPr lang="en-IN" dirty="0">
                <a:latin typeface="Times New Roman" pitchFamily="18" charset="0"/>
                <a:cs typeface="Times New Roman" pitchFamily="18" charset="0"/>
              </a:rPr>
              <a:t> electron has to increase to maintain their position, and for gold, they attain a </a:t>
            </a:r>
            <a:r>
              <a:rPr lang="en-IN" dirty="0">
                <a:solidFill>
                  <a:srgbClr val="FF0000"/>
                </a:solidFill>
                <a:latin typeface="Times New Roman" pitchFamily="18" charset="0"/>
                <a:cs typeface="Times New Roman" pitchFamily="18" charset="0"/>
              </a:rPr>
              <a:t>speed of 60% light speed. </a:t>
            </a:r>
            <a:endParaRPr lang="en-US" dirty="0" smtClean="0">
              <a:solidFill>
                <a:srgbClr val="FF0000"/>
              </a:solidFill>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A relativistic </a:t>
            </a:r>
            <a:r>
              <a:rPr lang="en-IN" dirty="0">
                <a:latin typeface="Times New Roman" pitchFamily="18" charset="0"/>
                <a:cs typeface="Times New Roman" pitchFamily="18" charset="0"/>
              </a:rPr>
              <a:t>effect on their mass results in the 1S</a:t>
            </a:r>
            <a:r>
              <a:rPr lang="en-IN" baseline="30000" dirty="0">
                <a:latin typeface="Times New Roman" pitchFamily="18" charset="0"/>
                <a:cs typeface="Times New Roman" pitchFamily="18" charset="0"/>
              </a:rPr>
              <a:t>2</a:t>
            </a:r>
            <a:r>
              <a:rPr lang="en-IN" dirty="0">
                <a:latin typeface="Times New Roman" pitchFamily="18" charset="0"/>
                <a:cs typeface="Times New Roman" pitchFamily="18" charset="0"/>
              </a:rPr>
              <a:t> orbital contraction. Then all the outer S orbital have to contract in sympathy, but P and d electrons are much less affected.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In </a:t>
            </a:r>
            <a:r>
              <a:rPr lang="en-IN" dirty="0">
                <a:latin typeface="Times New Roman" pitchFamily="18" charset="0"/>
                <a:cs typeface="Times New Roman" pitchFamily="18" charset="0"/>
              </a:rPr>
              <a:t>consequence, the 6 S</a:t>
            </a:r>
            <a:r>
              <a:rPr lang="en-IN" baseline="30000" dirty="0">
                <a:latin typeface="Times New Roman" pitchFamily="18" charset="0"/>
                <a:cs typeface="Times New Roman" pitchFamily="18" charset="0"/>
              </a:rPr>
              <a:t>2</a:t>
            </a:r>
            <a:r>
              <a:rPr lang="en-IN" dirty="0">
                <a:latin typeface="Times New Roman" pitchFamily="18" charset="0"/>
                <a:cs typeface="Times New Roman" pitchFamily="18" charset="0"/>
              </a:rPr>
              <a:t> electron pair is contracted and stabilized and the actual size of Au is 15% smaller than it would be in the absence of the relativistic effect. Further, much of the chemically of gold, including the catalytic properties, is therefore determined by the </a:t>
            </a:r>
            <a:r>
              <a:rPr lang="en-IN" dirty="0">
                <a:solidFill>
                  <a:srgbClr val="FF0000"/>
                </a:solidFill>
                <a:latin typeface="Times New Roman" pitchFamily="18" charset="0"/>
                <a:cs typeface="Times New Roman" pitchFamily="18" charset="0"/>
              </a:rPr>
              <a:t>high energy and reactive of the 5d electrons</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This </a:t>
            </a:r>
            <a:r>
              <a:rPr lang="en-IN" dirty="0">
                <a:latin typeface="Times New Roman" pitchFamily="18" charset="0"/>
                <a:cs typeface="Times New Roman" pitchFamily="18" charset="0"/>
              </a:rPr>
              <a:t>relativistic effect explains why gold differs so much from its neighbours. Essential requirements for </a:t>
            </a:r>
            <a:r>
              <a:rPr lang="en-IN" dirty="0">
                <a:solidFill>
                  <a:srgbClr val="FF0000"/>
                </a:solidFill>
                <a:latin typeface="Times New Roman" pitchFamily="18" charset="0"/>
                <a:cs typeface="Times New Roman" pitchFamily="18" charset="0"/>
              </a:rPr>
              <a:t>high oxidation activity of gold particles</a:t>
            </a:r>
            <a:r>
              <a:rPr lang="en-IN" dirty="0">
                <a:latin typeface="Times New Roman" pitchFamily="18" charset="0"/>
                <a:cs typeface="Times New Roman" pitchFamily="18" charset="0"/>
              </a:rPr>
              <a:t> include: </a:t>
            </a:r>
            <a:r>
              <a:rPr lang="en-IN" dirty="0">
                <a:solidFill>
                  <a:srgbClr val="FF0000"/>
                </a:solidFill>
                <a:latin typeface="Times New Roman" pitchFamily="18" charset="0"/>
                <a:cs typeface="Times New Roman" pitchFamily="18" charset="0"/>
              </a:rPr>
              <a:t>small particles size use of “reactive” support </a:t>
            </a:r>
            <a:r>
              <a:rPr lang="en-IN" dirty="0">
                <a:latin typeface="Times New Roman" pitchFamily="18" charset="0"/>
                <a:cs typeface="Times New Roman" pitchFamily="18" charset="0"/>
              </a:rPr>
              <a:t>and a preparative method that achieves the desired size of particles in intimate contact with the support. </a:t>
            </a:r>
            <a:endParaRPr lang="en-IN"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013295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MIROELECTRONICS AND NANO ELECTRONICS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IN" dirty="0">
                <a:latin typeface="Times New Roman" pitchFamily="18" charset="0"/>
                <a:cs typeface="Times New Roman" pitchFamily="18" charset="0"/>
              </a:rPr>
              <a:t>Tremendous efforts and progress have been made in the molecular electronic and Nano electronics.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In </a:t>
            </a:r>
            <a:r>
              <a:rPr lang="en-IN" dirty="0">
                <a:latin typeface="Times New Roman" pitchFamily="18" charset="0"/>
                <a:cs typeface="Times New Roman" pitchFamily="18" charset="0"/>
              </a:rPr>
              <a:t>molecular electronics, single molecules are expected to be able to control electron transport, which offers the promise of exploring the vast variety of molecular functions for electronics devices and molecules can now be crafted into a working circuit.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The </a:t>
            </a:r>
            <a:r>
              <a:rPr lang="en-IN" dirty="0">
                <a:latin typeface="Times New Roman" pitchFamily="18" charset="0"/>
                <a:cs typeface="Times New Roman" pitchFamily="18" charset="0"/>
              </a:rPr>
              <a:t>molecules are biologically active, bioelectronics devices could be developed.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5644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pPr marL="0" indent="0" algn="just">
              <a:buNone/>
            </a:pPr>
            <a:r>
              <a:rPr lang="en-IN" dirty="0" smtClean="0">
                <a:solidFill>
                  <a:srgbClr val="FF0000"/>
                </a:solidFill>
                <a:latin typeface="Times New Roman" pitchFamily="18" charset="0"/>
                <a:cs typeface="Times New Roman" pitchFamily="18" charset="0"/>
              </a:rPr>
              <a:t> </a:t>
            </a:r>
            <a:r>
              <a:rPr lang="en-IN" dirty="0" smtClean="0">
                <a:latin typeface="Times New Roman" pitchFamily="18" charset="0"/>
                <a:cs typeface="Times New Roman" pitchFamily="18" charset="0"/>
              </a:rPr>
              <a:t>The Size Of Gold Nanoparticles Is Sufficiently Small</a:t>
            </a:r>
            <a:endParaRPr lang="en-US" dirty="0" smtClean="0">
              <a:latin typeface="Times New Roman" pitchFamily="18" charset="0"/>
              <a:cs typeface="Times New Roman" pitchFamily="18" charset="0"/>
            </a:endParaRPr>
          </a:p>
          <a:p>
            <a:pPr lvl="0" algn="just"/>
            <a:r>
              <a:rPr lang="en-IN" dirty="0" smtClean="0">
                <a:latin typeface="Times New Roman" pitchFamily="18" charset="0"/>
                <a:cs typeface="Times New Roman" pitchFamily="18" charset="0"/>
              </a:rPr>
              <a:t>The </a:t>
            </a:r>
            <a:r>
              <a:rPr lang="en-IN" dirty="0">
                <a:latin typeface="Times New Roman" pitchFamily="18" charset="0"/>
                <a:cs typeface="Times New Roman" pitchFamily="18" charset="0"/>
              </a:rPr>
              <a:t>fraction of </a:t>
            </a:r>
            <a:r>
              <a:rPr lang="en-IN" dirty="0">
                <a:solidFill>
                  <a:srgbClr val="FF0000"/>
                </a:solidFill>
                <a:latin typeface="Times New Roman" pitchFamily="18" charset="0"/>
                <a:cs typeface="Times New Roman" pitchFamily="18" charset="0"/>
              </a:rPr>
              <a:t>surface atoms increases</a:t>
            </a:r>
            <a:endParaRPr lang="en-US" dirty="0">
              <a:solidFill>
                <a:srgbClr val="FF0000"/>
              </a:solidFill>
              <a:latin typeface="Times New Roman" pitchFamily="18" charset="0"/>
              <a:cs typeface="Times New Roman" pitchFamily="18" charset="0"/>
            </a:endParaRPr>
          </a:p>
          <a:p>
            <a:pPr lvl="0" algn="just"/>
            <a:r>
              <a:rPr lang="en-IN" dirty="0">
                <a:latin typeface="Times New Roman" pitchFamily="18" charset="0"/>
                <a:cs typeface="Times New Roman" pitchFamily="18" charset="0"/>
              </a:rPr>
              <a:t>The band structure is week, so surface atoms on such small particles behave more like individual atoms and a greater fraction of atoms are in contact with the support and the </a:t>
            </a:r>
            <a:r>
              <a:rPr lang="en-IN" dirty="0">
                <a:solidFill>
                  <a:srgbClr val="FF0000"/>
                </a:solidFill>
                <a:latin typeface="Times New Roman" pitchFamily="18" charset="0"/>
                <a:cs typeface="Times New Roman" pitchFamily="18" charset="0"/>
              </a:rPr>
              <a:t>length of the periphery per unit mass of metals rises.</a:t>
            </a:r>
            <a:endParaRPr lang="en-US" dirty="0">
              <a:solidFill>
                <a:srgbClr val="FF0000"/>
              </a:solidFill>
              <a:latin typeface="Times New Roman" pitchFamily="18" charset="0"/>
              <a:cs typeface="Times New Roman" pitchFamily="18" charset="0"/>
            </a:endParaRPr>
          </a:p>
          <a:p>
            <a:pPr algn="just"/>
            <a:r>
              <a:rPr lang="en-IN" dirty="0" err="1">
                <a:latin typeface="Times New Roman" pitchFamily="18" charset="0"/>
                <a:cs typeface="Times New Roman" pitchFamily="18" charset="0"/>
              </a:rPr>
              <a:t>Thiol</a:t>
            </a:r>
            <a:r>
              <a:rPr lang="en-IN" dirty="0">
                <a:latin typeface="Times New Roman" pitchFamily="18" charset="0"/>
                <a:cs typeface="Times New Roman" pitchFamily="18" charset="0"/>
              </a:rPr>
              <a:t>- stabilized gold nanoparticles have also been exploited for catalysis applications. Examples include asymmetric </a:t>
            </a:r>
            <a:r>
              <a:rPr lang="en-IN" dirty="0" err="1">
                <a:latin typeface="Times New Roman" pitchFamily="18" charset="0"/>
                <a:cs typeface="Times New Roman" pitchFamily="18" charset="0"/>
              </a:rPr>
              <a:t>dihydroxylation</a:t>
            </a:r>
            <a:r>
              <a:rPr lang="en-IN" dirty="0">
                <a:latin typeface="Times New Roman" pitchFamily="18" charset="0"/>
                <a:cs typeface="Times New Roman" pitchFamily="18" charset="0"/>
              </a:rPr>
              <a:t> reaction, carboxylic ester cleavage, </a:t>
            </a:r>
            <a:r>
              <a:rPr lang="en-IN" dirty="0" err="1">
                <a:latin typeface="Times New Roman" pitchFamily="18" charset="0"/>
                <a:cs typeface="Times New Roman" pitchFamily="18" charset="0"/>
              </a:rPr>
              <a:t>electrocataytic</a:t>
            </a:r>
            <a:r>
              <a:rPr lang="en-IN" dirty="0">
                <a:latin typeface="Times New Roman" pitchFamily="18" charset="0"/>
                <a:cs typeface="Times New Roman" pitchFamily="18" charset="0"/>
              </a:rPr>
              <a:t> reductions by </a:t>
            </a:r>
            <a:r>
              <a:rPr lang="en-IN" dirty="0" err="1">
                <a:latin typeface="Times New Roman" pitchFamily="18" charset="0"/>
                <a:cs typeface="Times New Roman" pitchFamily="18" charset="0"/>
              </a:rPr>
              <a:t>anthraquinone</a:t>
            </a:r>
            <a:r>
              <a:rPr lang="en-IN" dirty="0">
                <a:latin typeface="Times New Roman" pitchFamily="18" charset="0"/>
                <a:cs typeface="Times New Roman" pitchFamily="18" charset="0"/>
              </a:rPr>
              <a:t> functionalized gold particles and </a:t>
            </a:r>
            <a:r>
              <a:rPr lang="en-IN" dirty="0">
                <a:solidFill>
                  <a:srgbClr val="FF0000"/>
                </a:solidFill>
                <a:latin typeface="Times New Roman" pitchFamily="18" charset="0"/>
                <a:cs typeface="Times New Roman" pitchFamily="18" charset="0"/>
              </a:rPr>
              <a:t>particle-bound ring opening metathesis </a:t>
            </a:r>
            <a:r>
              <a:rPr lang="en-IN" dirty="0" err="1">
                <a:solidFill>
                  <a:srgbClr val="FF0000"/>
                </a:solidFill>
                <a:latin typeface="Times New Roman" pitchFamily="18" charset="0"/>
                <a:cs typeface="Times New Roman" pitchFamily="18" charset="0"/>
              </a:rPr>
              <a:t>polymeriation</a:t>
            </a:r>
            <a:r>
              <a:rPr lang="en-IN" dirty="0">
                <a:solidFill>
                  <a:srgbClr val="FF0000"/>
                </a:solidFill>
                <a:latin typeface="Times New Roman" pitchFamily="18" charset="0"/>
                <a:cs typeface="Times New Roman" pitchFamily="18" charset="0"/>
              </a:rPr>
              <a:t>. </a:t>
            </a:r>
            <a:endParaRPr lang="en-IN" dirty="0" smtClean="0">
              <a:solidFill>
                <a:srgbClr val="FF0000"/>
              </a:solidFill>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It </a:t>
            </a:r>
            <a:r>
              <a:rPr lang="en-IN" dirty="0">
                <a:latin typeface="Times New Roman" pitchFamily="18" charset="0"/>
                <a:cs typeface="Times New Roman" pitchFamily="18" charset="0"/>
              </a:rPr>
              <a:t>should be noted that the above mentioned catalytic applications are based on the carefully </a:t>
            </a:r>
            <a:r>
              <a:rPr lang="en-IN" dirty="0" err="1">
                <a:latin typeface="Times New Roman" pitchFamily="18" charset="0"/>
                <a:cs typeface="Times New Roman" pitchFamily="18" charset="0"/>
              </a:rPr>
              <a:t>designeed</a:t>
            </a:r>
            <a:r>
              <a:rPr lang="en-IN" dirty="0">
                <a:latin typeface="Times New Roman" pitchFamily="18" charset="0"/>
                <a:cs typeface="Times New Roman" pitchFamily="18" charset="0"/>
              </a:rPr>
              <a:t> chemical functionality of the ligand shell, instead of the potential catalytic activity of a nanostructured clean metal surface.</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505400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IN" dirty="0"/>
              <a:t>PHOTONIC </a:t>
            </a:r>
            <a:r>
              <a:rPr lang="en-IN" dirty="0" smtClean="0"/>
              <a:t>CRYSTAL</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algn="just"/>
            <a:r>
              <a:rPr lang="en-IN" sz="3800" dirty="0">
                <a:latin typeface="Times New Roman" pitchFamily="18" charset="0"/>
                <a:cs typeface="Times New Roman" pitchFamily="18" charset="0"/>
              </a:rPr>
              <a:t>Photonic crystals have a </a:t>
            </a:r>
            <a:r>
              <a:rPr lang="en-IN" sz="3800" dirty="0">
                <a:solidFill>
                  <a:srgbClr val="FF0000"/>
                </a:solidFill>
                <a:latin typeface="Times New Roman" pitchFamily="18" charset="0"/>
                <a:cs typeface="Times New Roman" pitchFamily="18" charset="0"/>
              </a:rPr>
              <a:t>broad range of application</a:t>
            </a:r>
            <a:r>
              <a:rPr lang="en-IN" sz="3800" dirty="0">
                <a:latin typeface="Times New Roman" pitchFamily="18" charset="0"/>
                <a:cs typeface="Times New Roman" pitchFamily="18" charset="0"/>
              </a:rPr>
              <a:t>.  </a:t>
            </a:r>
            <a:endParaRPr lang="en-IN" sz="3800" dirty="0" smtClean="0">
              <a:latin typeface="Times New Roman" pitchFamily="18" charset="0"/>
              <a:cs typeface="Times New Roman" pitchFamily="18" charset="0"/>
            </a:endParaRPr>
          </a:p>
          <a:p>
            <a:pPr algn="just"/>
            <a:r>
              <a:rPr lang="en-IN" sz="3800" dirty="0" smtClean="0">
                <a:latin typeface="Times New Roman" pitchFamily="18" charset="0"/>
                <a:cs typeface="Times New Roman" pitchFamily="18" charset="0"/>
              </a:rPr>
              <a:t>Photonic </a:t>
            </a:r>
            <a:r>
              <a:rPr lang="en-IN" sz="3800" dirty="0">
                <a:latin typeface="Times New Roman" pitchFamily="18" charset="0"/>
                <a:cs typeface="Times New Roman" pitchFamily="18" charset="0"/>
              </a:rPr>
              <a:t>crystals allow for </a:t>
            </a:r>
            <a:r>
              <a:rPr lang="en-IN" sz="3800" dirty="0">
                <a:solidFill>
                  <a:srgbClr val="FF0000"/>
                </a:solidFill>
                <a:latin typeface="Times New Roman" pitchFamily="18" charset="0"/>
                <a:cs typeface="Times New Roman" pitchFamily="18" charset="0"/>
              </a:rPr>
              <a:t>guiding geometries such as 90 corners</a:t>
            </a:r>
            <a:r>
              <a:rPr lang="en-IN" sz="3800" dirty="0" smtClean="0">
                <a:solidFill>
                  <a:srgbClr val="FF0000"/>
                </a:solidFill>
                <a:latin typeface="Times New Roman" pitchFamily="18" charset="0"/>
                <a:cs typeface="Times New Roman" pitchFamily="18" charset="0"/>
              </a:rPr>
              <a:t>.</a:t>
            </a:r>
          </a:p>
          <a:p>
            <a:pPr algn="just"/>
            <a:r>
              <a:rPr lang="en-IN" sz="3800" dirty="0" smtClean="0">
                <a:latin typeface="Times New Roman" pitchFamily="18" charset="0"/>
                <a:cs typeface="Times New Roman" pitchFamily="18" charset="0"/>
              </a:rPr>
              <a:t> </a:t>
            </a:r>
            <a:r>
              <a:rPr lang="en-IN" sz="3800" dirty="0">
                <a:latin typeface="Times New Roman" pitchFamily="18" charset="0"/>
                <a:cs typeface="Times New Roman" pitchFamily="18" charset="0"/>
              </a:rPr>
              <a:t>Potential applications are photonics crystal </a:t>
            </a:r>
            <a:r>
              <a:rPr lang="en-IN" sz="3800" dirty="0">
                <a:solidFill>
                  <a:srgbClr val="FF0000"/>
                </a:solidFill>
                <a:latin typeface="Times New Roman" pitchFamily="18" charset="0"/>
                <a:cs typeface="Times New Roman" pitchFamily="18" charset="0"/>
              </a:rPr>
              <a:t>lasers, light emitting diodes and photonic crystal thin films </a:t>
            </a:r>
            <a:r>
              <a:rPr lang="en-IN" sz="3800" dirty="0">
                <a:latin typeface="Times New Roman" pitchFamily="18" charset="0"/>
                <a:cs typeface="Times New Roman" pitchFamily="18" charset="0"/>
              </a:rPr>
              <a:t>to serve as </a:t>
            </a:r>
            <a:r>
              <a:rPr lang="en-IN" sz="3800" dirty="0" err="1">
                <a:latin typeface="Times New Roman" pitchFamily="18" charset="0"/>
                <a:cs typeface="Times New Roman" pitchFamily="18" charset="0"/>
              </a:rPr>
              <a:t>anticounterfeit</a:t>
            </a:r>
            <a:r>
              <a:rPr lang="en-IN" sz="3800" dirty="0">
                <a:latin typeface="Times New Roman" pitchFamily="18" charset="0"/>
                <a:cs typeface="Times New Roman" pitchFamily="18" charset="0"/>
              </a:rPr>
              <a:t> protection on credit cards. </a:t>
            </a:r>
            <a:endParaRPr lang="en-IN" sz="3800" dirty="0" smtClean="0">
              <a:latin typeface="Times New Roman" pitchFamily="18" charset="0"/>
              <a:cs typeface="Times New Roman" pitchFamily="18" charset="0"/>
            </a:endParaRPr>
          </a:p>
          <a:p>
            <a:pPr algn="just"/>
            <a:r>
              <a:rPr lang="en-IN" sz="3800" dirty="0" smtClean="0">
                <a:latin typeface="Times New Roman" pitchFamily="18" charset="0"/>
                <a:cs typeface="Times New Roman" pitchFamily="18" charset="0"/>
              </a:rPr>
              <a:t>Ultimately</a:t>
            </a:r>
            <a:r>
              <a:rPr lang="en-IN" sz="3800" dirty="0">
                <a:latin typeface="Times New Roman" pitchFamily="18" charset="0"/>
                <a:cs typeface="Times New Roman" pitchFamily="18" charset="0"/>
              </a:rPr>
              <a:t>, it is hoped that photonic crystals diodes and transistors will eventually enable the construction of an all </a:t>
            </a:r>
            <a:r>
              <a:rPr lang="en-IN" sz="3800" dirty="0">
                <a:solidFill>
                  <a:srgbClr val="FF0000"/>
                </a:solidFill>
                <a:latin typeface="Times New Roman" pitchFamily="18" charset="0"/>
                <a:cs typeface="Times New Roman" pitchFamily="18" charset="0"/>
              </a:rPr>
              <a:t>optical computer</a:t>
            </a:r>
            <a:r>
              <a:rPr lang="en-IN" sz="3800" dirty="0">
                <a:latin typeface="Times New Roman" pitchFamily="18" charset="0"/>
                <a:cs typeface="Times New Roman" pitchFamily="18" charset="0"/>
              </a:rPr>
              <a:t>.</a:t>
            </a:r>
            <a:endParaRPr lang="en-US" sz="3800" dirty="0">
              <a:latin typeface="Times New Roman" pitchFamily="18" charset="0"/>
              <a:cs typeface="Times New Roman" pitchFamily="18" charset="0"/>
            </a:endParaRPr>
          </a:p>
          <a:p>
            <a:pPr algn="just"/>
            <a:r>
              <a:rPr lang="en-IN" sz="3800" dirty="0" smtClean="0">
                <a:latin typeface="Times New Roman" pitchFamily="18" charset="0"/>
                <a:cs typeface="Times New Roman" pitchFamily="18" charset="0"/>
              </a:rPr>
              <a:t>A </a:t>
            </a:r>
            <a:r>
              <a:rPr lang="en-IN" sz="3800" dirty="0">
                <a:latin typeface="Times New Roman" pitchFamily="18" charset="0"/>
                <a:cs typeface="Times New Roman" pitchFamily="18" charset="0"/>
              </a:rPr>
              <a:t>photonic band gap (PBG) crystal, or simply referred to as photonic crystal, is a spatially periodic lattice consisting of alternating regions of </a:t>
            </a:r>
            <a:r>
              <a:rPr lang="en-IN" sz="3800" dirty="0">
                <a:solidFill>
                  <a:srgbClr val="FF0000"/>
                </a:solidFill>
                <a:latin typeface="Times New Roman" pitchFamily="18" charset="0"/>
                <a:cs typeface="Times New Roman" pitchFamily="18" charset="0"/>
              </a:rPr>
              <a:t>dielectric materials with different refractive indices. </a:t>
            </a:r>
            <a:endParaRPr lang="en-IN" sz="3800" dirty="0" smtClean="0">
              <a:solidFill>
                <a:srgbClr val="FF0000"/>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456432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pPr algn="just"/>
            <a:r>
              <a:rPr lang="en-US" dirty="0"/>
              <a:t>The concept of PBG crystals was first proposed by </a:t>
            </a:r>
            <a:r>
              <a:rPr lang="en-US" dirty="0" err="1"/>
              <a:t>Yablonovitch</a:t>
            </a:r>
            <a:r>
              <a:rPr lang="en-US" dirty="0"/>
              <a:t> and john in 1987, and the first experiments realization of 3D photonic crystal was reported in 1991.</a:t>
            </a:r>
          </a:p>
          <a:p>
            <a:pPr algn="just"/>
            <a:r>
              <a:rPr lang="en-US" dirty="0" smtClean="0"/>
              <a:t> </a:t>
            </a:r>
            <a:r>
              <a:rPr lang="en-IN" dirty="0">
                <a:latin typeface="Times New Roman" pitchFamily="18" charset="0"/>
                <a:cs typeface="Times New Roman" pitchFamily="18" charset="0"/>
              </a:rPr>
              <a:t>One, two and three dimensional photonic crystals. Because of its long-range order a photonic crystal is capable of controlling the propagation of photons in much  the same way as a semiconductor does for electrons: that is, there exists a forbidden gap in the photonic band structure that can exclude the existence of optical modes within a specific range of frequencies.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A </a:t>
            </a:r>
            <a:r>
              <a:rPr lang="en-IN" dirty="0">
                <a:latin typeface="Times New Roman" pitchFamily="18" charset="0"/>
                <a:cs typeface="Times New Roman" pitchFamily="18" charset="0"/>
              </a:rPr>
              <a:t>photonic band gap provides a powerful means to manipulate and </a:t>
            </a:r>
            <a:r>
              <a:rPr lang="en-IN" dirty="0" smtClean="0">
                <a:solidFill>
                  <a:srgbClr val="FF0000"/>
                </a:solidFill>
                <a:latin typeface="Times New Roman" pitchFamily="18" charset="0"/>
                <a:cs typeface="Times New Roman" pitchFamily="18" charset="0"/>
              </a:rPr>
              <a:t>control </a:t>
            </a:r>
            <a:r>
              <a:rPr lang="en-IN" dirty="0">
                <a:solidFill>
                  <a:srgbClr val="FF0000"/>
                </a:solidFill>
                <a:latin typeface="Times New Roman" pitchFamily="18" charset="0"/>
                <a:cs typeface="Times New Roman" pitchFamily="18" charset="0"/>
              </a:rPr>
              <a:t>photons</a:t>
            </a:r>
            <a:r>
              <a:rPr lang="en-IN" dirty="0">
                <a:latin typeface="Times New Roman" pitchFamily="18" charset="0"/>
                <a:cs typeface="Times New Roman" pitchFamily="18" charset="0"/>
              </a:rPr>
              <a:t>, and can find many applications in photonic structures or system. </a:t>
            </a:r>
            <a:endParaRPr lang="en-IN" dirty="0" smtClean="0">
              <a:latin typeface="Times New Roman" pitchFamily="18" charset="0"/>
              <a:cs typeface="Times New Roman" pitchFamily="18" charset="0"/>
            </a:endParaRPr>
          </a:p>
          <a:p>
            <a:pPr algn="just"/>
            <a:endParaRPr lang="en-US" dirty="0"/>
          </a:p>
        </p:txBody>
      </p:sp>
    </p:spTree>
    <p:extLst>
      <p:ext uri="{BB962C8B-B14F-4D97-AF65-F5344CB8AC3E}">
        <p14:creationId xmlns:p14="http://schemas.microsoft.com/office/powerpoint/2010/main" val="4171612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pPr algn="just"/>
            <a:r>
              <a:rPr lang="en-IN" dirty="0">
                <a:solidFill>
                  <a:srgbClr val="FF0000"/>
                </a:solidFill>
                <a:latin typeface="Times New Roman" pitchFamily="18" charset="0"/>
                <a:cs typeface="Times New Roman" pitchFamily="18" charset="0"/>
              </a:rPr>
              <a:t>For example</a:t>
            </a:r>
            <a:r>
              <a:rPr lang="en-IN" dirty="0">
                <a:latin typeface="Times New Roman" pitchFamily="18" charset="0"/>
                <a:cs typeface="Times New Roman" pitchFamily="18" charset="0"/>
              </a:rPr>
              <a:t>, photonic crystals can be used to </a:t>
            </a:r>
            <a:r>
              <a:rPr lang="en-IN" dirty="0">
                <a:solidFill>
                  <a:srgbClr val="FF0000"/>
                </a:solidFill>
                <a:latin typeface="Times New Roman" pitchFamily="18" charset="0"/>
                <a:cs typeface="Times New Roman" pitchFamily="18" charset="0"/>
              </a:rPr>
              <a:t>block the propagation of photons irrespective of their polarization direction</a:t>
            </a:r>
            <a:r>
              <a:rPr lang="en-IN" dirty="0">
                <a:latin typeface="Times New Roman" pitchFamily="18" charset="0"/>
                <a:cs typeface="Times New Roman" pitchFamily="18" charset="0"/>
              </a:rPr>
              <a:t>, localize photons to a specific area at restricted frequencies, manipulate the dynamics of a spontaneous or stimulated emission process and serve as a lossless waveguide to confine or direct the propagation of light along a specific channel. </a:t>
            </a:r>
          </a:p>
          <a:p>
            <a:pPr algn="just"/>
            <a:r>
              <a:rPr lang="en-IN" dirty="0" smtClean="0">
                <a:latin typeface="Times New Roman" pitchFamily="18" charset="0"/>
                <a:cs typeface="Times New Roman" pitchFamily="18" charset="0"/>
              </a:rPr>
              <a:t>It </a:t>
            </a:r>
            <a:r>
              <a:rPr lang="en-IN" dirty="0">
                <a:latin typeface="Times New Roman" pitchFamily="18" charset="0"/>
                <a:cs typeface="Times New Roman" pitchFamily="18" charset="0"/>
              </a:rPr>
              <a:t>should also be noted that photonic crystals work at all wavelength and thus find applications in the </a:t>
            </a:r>
            <a:r>
              <a:rPr lang="en-IN" dirty="0">
                <a:solidFill>
                  <a:srgbClr val="FF0000"/>
                </a:solidFill>
                <a:latin typeface="Times New Roman" pitchFamily="18" charset="0"/>
                <a:cs typeface="Times New Roman" pitchFamily="18" charset="0"/>
              </a:rPr>
              <a:t>near-infrared telecommunication window or visible region if the size of the periodic structure is appropriately chosen. </a:t>
            </a:r>
          </a:p>
          <a:p>
            <a:pPr algn="just"/>
            <a:r>
              <a:rPr lang="en-IN" dirty="0">
                <a:latin typeface="Times New Roman" pitchFamily="18" charset="0"/>
                <a:cs typeface="Times New Roman" pitchFamily="18" charset="0"/>
              </a:rPr>
              <a:t>A number of methods have been explored for the fabrication of photonic crystal. Ex: </a:t>
            </a:r>
            <a:r>
              <a:rPr lang="en-IN" dirty="0">
                <a:solidFill>
                  <a:srgbClr val="FF0000"/>
                </a:solidFill>
                <a:latin typeface="Times New Roman" pitchFamily="18" charset="0"/>
                <a:cs typeface="Times New Roman" pitchFamily="18" charset="0"/>
              </a:rPr>
              <a:t>include layer by layer stacking techniques electrochemical etching, chemical vapour deposition, and holographic lithography and self-assembly of </a:t>
            </a:r>
            <a:r>
              <a:rPr lang="en-IN" dirty="0" smtClean="0">
                <a:solidFill>
                  <a:srgbClr val="FF0000"/>
                </a:solidFill>
                <a:latin typeface="Times New Roman" pitchFamily="18" charset="0"/>
                <a:cs typeface="Times New Roman" pitchFamily="18" charset="0"/>
              </a:rPr>
              <a:t>mono dispersed </a:t>
            </a:r>
            <a:r>
              <a:rPr lang="en-IN" dirty="0">
                <a:solidFill>
                  <a:srgbClr val="FF0000"/>
                </a:solidFill>
                <a:latin typeface="Times New Roman" pitchFamily="18" charset="0"/>
                <a:cs typeface="Times New Roman" pitchFamily="18" charset="0"/>
              </a:rPr>
              <a:t>spherical colloids.</a:t>
            </a:r>
            <a:endParaRPr lang="en-US" dirty="0">
              <a:solidFill>
                <a:srgbClr val="FF0000"/>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836262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IN" dirty="0">
                <a:latin typeface="Times New Roman" pitchFamily="18" charset="0"/>
                <a:cs typeface="Times New Roman" pitchFamily="18" charset="0"/>
              </a:rPr>
              <a:t>A complete or full band gap is defined as the one that can extend over the entire </a:t>
            </a:r>
            <a:r>
              <a:rPr lang="en-IN" dirty="0" err="1">
                <a:solidFill>
                  <a:srgbClr val="FF0000"/>
                </a:solidFill>
                <a:latin typeface="Times New Roman" pitchFamily="18" charset="0"/>
                <a:cs typeface="Times New Roman" pitchFamily="18" charset="0"/>
              </a:rPr>
              <a:t>Brillouin</a:t>
            </a:r>
            <a:r>
              <a:rPr lang="en-IN" dirty="0">
                <a:solidFill>
                  <a:srgbClr val="FF0000"/>
                </a:solidFill>
                <a:latin typeface="Times New Roman" pitchFamily="18" charset="0"/>
                <a:cs typeface="Times New Roman" pitchFamily="18" charset="0"/>
              </a:rPr>
              <a:t> zone in the photonic band structure. </a:t>
            </a:r>
            <a:endParaRPr lang="en-IN" dirty="0" smtClean="0">
              <a:solidFill>
                <a:srgbClr val="FF0000"/>
              </a:solidFill>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An </a:t>
            </a:r>
            <a:r>
              <a:rPr lang="en-IN" dirty="0">
                <a:latin typeface="Times New Roman" pitchFamily="18" charset="0"/>
                <a:cs typeface="Times New Roman" pitchFamily="18" charset="0"/>
              </a:rPr>
              <a:t>incomplete band gap is often referred to as a pseudo gap, because it appears only in the transmission spectrum along a certain direction of propagation. A complete band gap can be considered as a set </a:t>
            </a:r>
            <a:r>
              <a:rPr lang="en-IN" dirty="0" err="1">
                <a:solidFill>
                  <a:srgbClr val="FF0000"/>
                </a:solidFill>
                <a:latin typeface="Times New Roman" pitchFamily="18" charset="0"/>
                <a:cs typeface="Times New Roman" pitchFamily="18" charset="0"/>
              </a:rPr>
              <a:t>pesido</a:t>
            </a:r>
            <a:r>
              <a:rPr lang="en-IN" dirty="0">
                <a:solidFill>
                  <a:srgbClr val="FF0000"/>
                </a:solidFill>
                <a:latin typeface="Times New Roman" pitchFamily="18" charset="0"/>
                <a:cs typeface="Times New Roman" pitchFamily="18" charset="0"/>
              </a:rPr>
              <a:t> gaps that overlap for a certain range of frequencies over all three dimensions of space.</a:t>
            </a:r>
            <a:endParaRPr lang="en-US" dirty="0">
              <a:solidFill>
                <a:srgbClr val="FF0000"/>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31758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PLASMON WAVEGUIDE</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marL="0" indent="0" algn="just">
              <a:buNone/>
            </a:pPr>
            <a:r>
              <a:rPr lang="en-IN" dirty="0" smtClean="0">
                <a:latin typeface="Times New Roman" pitchFamily="18" charset="0"/>
                <a:cs typeface="Times New Roman" pitchFamily="18" charset="0"/>
              </a:rPr>
              <a:t>	Plasmon </a:t>
            </a:r>
            <a:r>
              <a:rPr lang="en-IN" dirty="0">
                <a:latin typeface="Times New Roman" pitchFamily="18" charset="0"/>
                <a:cs typeface="Times New Roman" pitchFamily="18" charset="0"/>
              </a:rPr>
              <a:t>waveguide are </a:t>
            </a:r>
            <a:r>
              <a:rPr lang="en-IN" dirty="0">
                <a:solidFill>
                  <a:srgbClr val="FF0000"/>
                </a:solidFill>
                <a:latin typeface="Times New Roman" pitchFamily="18" charset="0"/>
                <a:cs typeface="Times New Roman" pitchFamily="18" charset="0"/>
              </a:rPr>
              <a:t>optical devices based on surface Plasmon resonance</a:t>
            </a:r>
            <a:r>
              <a:rPr lang="en-IN" dirty="0">
                <a:latin typeface="Times New Roman" pitchFamily="18" charset="0"/>
                <a:cs typeface="Times New Roman" pitchFamily="18" charset="0"/>
              </a:rPr>
              <a:t> of noble metal nanoparticles. </a:t>
            </a:r>
            <a:r>
              <a:rPr lang="en-IN" dirty="0" smtClean="0">
                <a:latin typeface="Times New Roman" pitchFamily="18" charset="0"/>
                <a:cs typeface="Times New Roman" pitchFamily="18" charset="0"/>
              </a:rPr>
              <a:t>	</a:t>
            </a:r>
          </a:p>
          <a:p>
            <a:pPr marL="0" indent="0" algn="just">
              <a:buNone/>
            </a:pPr>
            <a:r>
              <a:rPr lang="en-IN" dirty="0" smtClean="0">
                <a:latin typeface="Times New Roman" pitchFamily="18" charset="0"/>
                <a:cs typeface="Times New Roman" pitchFamily="18" charset="0"/>
              </a:rPr>
              <a:t>	The </a:t>
            </a:r>
            <a:r>
              <a:rPr lang="en-IN" dirty="0">
                <a:latin typeface="Times New Roman" pitchFamily="18" charset="0"/>
                <a:cs typeface="Times New Roman" pitchFamily="18" charset="0"/>
              </a:rPr>
              <a:t>surface Plasmon resonance is due to the </a:t>
            </a:r>
            <a:r>
              <a:rPr lang="en-IN" dirty="0">
                <a:solidFill>
                  <a:srgbClr val="FF0000"/>
                </a:solidFill>
                <a:latin typeface="Times New Roman" pitchFamily="18" charset="0"/>
                <a:cs typeface="Times New Roman" pitchFamily="18" charset="0"/>
              </a:rPr>
              <a:t>strong interaction between the electric field of light and free electrons</a:t>
            </a:r>
            <a:r>
              <a:rPr lang="en-IN" dirty="0">
                <a:latin typeface="Times New Roman" pitchFamily="18" charset="0"/>
                <a:cs typeface="Times New Roman" pitchFamily="18" charset="0"/>
              </a:rPr>
              <a:t> in the metal </a:t>
            </a:r>
            <a:r>
              <a:rPr lang="en-IN" dirty="0" smtClean="0">
                <a:latin typeface="Times New Roman" pitchFamily="18" charset="0"/>
                <a:cs typeface="Times New Roman" pitchFamily="18" charset="0"/>
              </a:rPr>
              <a:t>particle</a:t>
            </a:r>
            <a:r>
              <a:rPr lang="en-IN" dirty="0">
                <a:latin typeface="Times New Roman" pitchFamily="18" charset="0"/>
                <a:cs typeface="Times New Roman" pitchFamily="18" charset="0"/>
              </a:rPr>
              <a:t>.</a:t>
            </a:r>
            <a:r>
              <a:rPr lang="en-IN" dirty="0" smtClean="0">
                <a:latin typeface="Times New Roman" pitchFamily="18" charset="0"/>
                <a:cs typeface="Times New Roman" pitchFamily="18" charset="0"/>
              </a:rPr>
              <a:t> </a:t>
            </a:r>
          </a:p>
          <a:p>
            <a:pPr marL="0" indent="0" algn="just">
              <a:buNone/>
            </a:pP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Arrays </a:t>
            </a:r>
            <a:r>
              <a:rPr lang="en-IN" dirty="0">
                <a:latin typeface="Times New Roman" pitchFamily="18" charset="0"/>
                <a:cs typeface="Times New Roman" pitchFamily="18" charset="0"/>
              </a:rPr>
              <a:t>of closely spaced metal nanoparticles setup coupled Plasmon modes that give rise to coherent propagation of electromagnetic energy along the array via near-field coupling between adjacent particles. </a:t>
            </a:r>
            <a:endParaRPr lang="en-IN" dirty="0" smtClean="0">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186898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latin typeface="Times New Roman" pitchFamily="18" charset="0"/>
                <a:cs typeface="Times New Roman" pitchFamily="18" charset="0"/>
              </a:rPr>
              <a:t>The dipole field resulting from a Plasmon oscillation in closely spaced neighbouring particles due to near field </a:t>
            </a:r>
            <a:r>
              <a:rPr lang="en-IN" dirty="0">
                <a:solidFill>
                  <a:srgbClr val="FF0000"/>
                </a:solidFill>
                <a:latin typeface="Times New Roman" pitchFamily="18" charset="0"/>
                <a:cs typeface="Times New Roman" pitchFamily="18" charset="0"/>
              </a:rPr>
              <a:t>electrodynamics interaction. </a:t>
            </a:r>
            <a:r>
              <a:rPr lang="en-IN" dirty="0">
                <a:latin typeface="Times New Roman" pitchFamily="18" charset="0"/>
                <a:cs typeface="Times New Roman" pitchFamily="18" charset="0"/>
              </a:rPr>
              <a:t>It has been shown that electromagnetic wave can be guided on a scale below the diffraction limit and around 90 corners or bending radius &lt;&lt; wavelength of light.</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007817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CARBON NANOTUBE EMITTER</a:t>
            </a:r>
            <a:endParaRPr lang="en-US" dirty="0"/>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pPr algn="just"/>
            <a:r>
              <a:rPr lang="en-IN" dirty="0">
                <a:latin typeface="Times New Roman" pitchFamily="18" charset="0"/>
                <a:cs typeface="Times New Roman" pitchFamily="18" charset="0"/>
              </a:rPr>
              <a:t> There have been numerous reports describing studies on carbon nanotubes as field emitters, since the discovery of carbon nanotubes. Standard electron emitters are based either on thermionic emission of electrons from heated filaments with low work functions or field emission from sharp tips. The latter generates monochromatic electron beams; however, ultrahigh </a:t>
            </a:r>
            <a:r>
              <a:rPr lang="en-IN" dirty="0" smtClean="0">
                <a:latin typeface="Times New Roman" pitchFamily="18" charset="0"/>
                <a:cs typeface="Times New Roman" pitchFamily="18" charset="0"/>
              </a:rPr>
              <a:t>vacuum </a:t>
            </a:r>
            <a:r>
              <a:rPr lang="en-IN" dirty="0">
                <a:latin typeface="Times New Roman" pitchFamily="18" charset="0"/>
                <a:cs typeface="Times New Roman" pitchFamily="18" charset="0"/>
              </a:rPr>
              <a:t>and high voltages are required. Further, the emission current us typically limited to several microamperes. Carbon fibres, typically 7µm in diameter, have been used as electron emitters; however, they suffer from poor reproducibility and rapid deterioration of the tip. Carbon nanotubes have high aspect ratios and small tip radius of curvature. In addition, their excellent chemical stability and mechanical strength are advantageous for application in field emitters. </a:t>
            </a:r>
            <a:r>
              <a:rPr lang="en-IN" dirty="0" err="1">
                <a:latin typeface="Times New Roman" pitchFamily="18" charset="0"/>
                <a:cs typeface="Times New Roman" pitchFamily="18" charset="0"/>
              </a:rPr>
              <a:t>Rinzler</a:t>
            </a:r>
            <a:r>
              <a:rPr lang="en-IN" dirty="0">
                <a:latin typeface="Times New Roman" pitchFamily="18" charset="0"/>
                <a:cs typeface="Times New Roman" pitchFamily="18" charset="0"/>
              </a:rPr>
              <a:t> et al. demonstrated laser-irradiation-induced electron field emission from an individual nanotube. Although the emission current of a single tube is constrains because of its very small dimensions, an array of nanotubes oriented perpendicular to an electrode would make an efficient field’s emitter.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77612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7500" lnSpcReduction="20000"/>
              </a:bodyPr>
              <a:lstStyle/>
              <a:p>
                <a:pPr algn="just"/>
                <a:r>
                  <a:rPr lang="en-IN" dirty="0"/>
                  <a:t>De </a:t>
                </a:r>
                <a:r>
                  <a:rPr lang="en-IN" dirty="0" err="1"/>
                  <a:t>Heer</a:t>
                </a:r>
                <a:r>
                  <a:rPr lang="en-IN" dirty="0"/>
                  <a:t> and co-workers first demonstrated a high-intensity electron gun based on field emission current densities of ~0.1mA/</a:t>
                </a:r>
                <a14:m>
                  <m:oMath xmlns:m="http://schemas.openxmlformats.org/officeDocument/2006/math">
                    <m:r>
                      <a:rPr lang="en-IN" i="1">
                        <a:latin typeface="Cambria Math"/>
                      </a:rPr>
                      <m:t>𝑐</m:t>
                    </m:r>
                    <m:sSup>
                      <m:sSupPr>
                        <m:ctrlPr>
                          <a:rPr lang="en-US" i="1">
                            <a:latin typeface="Cambria Math"/>
                          </a:rPr>
                        </m:ctrlPr>
                      </m:sSupPr>
                      <m:e>
                        <m:r>
                          <a:rPr lang="en-IN" i="1">
                            <a:latin typeface="Cambria Math"/>
                          </a:rPr>
                          <m:t>𝑚</m:t>
                        </m:r>
                      </m:e>
                      <m:sup>
                        <m:r>
                          <a:rPr lang="en-IN" i="1">
                            <a:latin typeface="Cambria Math"/>
                          </a:rPr>
                          <m:t>2</m:t>
                        </m:r>
                      </m:sup>
                    </m:sSup>
                  </m:oMath>
                </a14:m>
                <a:r>
                  <a:rPr lang="en-IN" dirty="0"/>
                  <a:t> was observed when a voltage of 200V was applied, and a current density of &gt;100mA/</a:t>
                </a:r>
                <a14:m>
                  <m:oMath xmlns:m="http://schemas.openxmlformats.org/officeDocument/2006/math">
                    <m:r>
                      <a:rPr lang="en-IN" i="1">
                        <a:latin typeface="Cambria Math"/>
                      </a:rPr>
                      <m:t> </m:t>
                    </m:r>
                    <m:r>
                      <a:rPr lang="en-IN" i="1">
                        <a:latin typeface="Cambria Math"/>
                      </a:rPr>
                      <m:t>𝑐</m:t>
                    </m:r>
                    <m:sSup>
                      <m:sSupPr>
                        <m:ctrlPr>
                          <a:rPr lang="en-US" i="1">
                            <a:latin typeface="Cambria Math"/>
                          </a:rPr>
                        </m:ctrlPr>
                      </m:sSupPr>
                      <m:e>
                        <m:r>
                          <a:rPr lang="en-IN" i="1">
                            <a:latin typeface="Cambria Math"/>
                          </a:rPr>
                          <m:t>𝑚</m:t>
                        </m:r>
                      </m:e>
                      <m:sup>
                        <m:r>
                          <a:rPr lang="en-IN" i="1">
                            <a:latin typeface="Cambria Math"/>
                          </a:rPr>
                          <m:t>2</m:t>
                        </m:r>
                      </m:sup>
                    </m:sSup>
                  </m:oMath>
                </a14:m>
                <a:r>
                  <a:rPr lang="en-IN" dirty="0"/>
                  <a:t> was realized at 700 V. The gun was reported to be air stable and inexpensive to fabricate, and functions stably and reliably for long time. However, later research found a gradual degradation with time of the wall carbon nanotube emitters. The degradation was explained by the destruction of nanotubes by ion bombardment with ions either from gas phase ionization or anode emission. It was also found that the degradation of single-wall carbon nanotube emitter is significantly faster (a factor≥10). Since they are more sensitive to electron or ion bombardment.</a:t>
                </a:r>
                <a:endParaRPr lang="en-US" dirty="0"/>
              </a:p>
              <a:p>
                <a:pPr algn="just"/>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037" t="-2426" r="-2148" b="-8356"/>
                </a:stretch>
              </a:blipFill>
            </p:spPr>
            <p:txBody>
              <a:bodyPr/>
              <a:lstStyle/>
              <a:p>
                <a:r>
                  <a:rPr lang="en-US">
                    <a:noFill/>
                  </a:rPr>
                  <a:t> </a:t>
                </a:r>
              </a:p>
            </p:txBody>
          </p:sp>
        </mc:Fallback>
      </mc:AlternateContent>
    </p:spTree>
    <p:extLst>
      <p:ext uri="{BB962C8B-B14F-4D97-AF65-F5344CB8AC3E}">
        <p14:creationId xmlns:p14="http://schemas.microsoft.com/office/powerpoint/2010/main" val="944574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0000" lnSpcReduction="20000"/>
              </a:bodyPr>
              <a:lstStyle/>
              <a:p>
                <a:pPr algn="just"/>
                <a:r>
                  <a:rPr lang="en-IN" dirty="0"/>
                  <a:t>A flat panel display based on nanotube field emission was also demonstrates. A 32x32 matrix addressable diode nanotube display prototype was fabricated and a steady emission was provided in </a:t>
                </a:r>
                <a14:m>
                  <m:oMath xmlns:m="http://schemas.openxmlformats.org/officeDocument/2006/math">
                    <m:sSup>
                      <m:sSupPr>
                        <m:ctrlPr>
                          <a:rPr lang="en-US" i="1">
                            <a:latin typeface="Cambria Math"/>
                          </a:rPr>
                        </m:ctrlPr>
                      </m:sSupPr>
                      <m:e>
                        <m:r>
                          <a:rPr lang="en-IN" i="1">
                            <a:latin typeface="Cambria Math"/>
                          </a:rPr>
                          <m:t>10</m:t>
                        </m:r>
                      </m:e>
                      <m:sup>
                        <m:r>
                          <a:rPr lang="en-IN" i="1">
                            <a:latin typeface="Cambria Math"/>
                          </a:rPr>
                          <m:t>−6</m:t>
                        </m:r>
                      </m:sup>
                    </m:sSup>
                  </m:oMath>
                </a14:m>
                <a:r>
                  <a:rPr lang="en-IN" dirty="0"/>
                  <a:t> </a:t>
                </a:r>
                <a:r>
                  <a:rPr lang="en-IN" dirty="0" err="1"/>
                  <a:t>torr</a:t>
                </a:r>
                <a:r>
                  <a:rPr lang="en-IN" dirty="0"/>
                  <a:t> vacuum. Pixels were well defined and switchable under a half-voltage “off-pixel” scheme. A fully sealed field emission display of 4.5 inch in size has been fabricated using single-wall carbon nanotube-organic binders The nanotubes were vertically aligned using paste squeeze and surface rubbing techniques, and fabricated displays were fully scalable at temperature as low as </a:t>
                </a:r>
                <a14:m>
                  <m:oMath xmlns:m="http://schemas.openxmlformats.org/officeDocument/2006/math">
                    <m:sSup>
                      <m:sSupPr>
                        <m:ctrlPr>
                          <a:rPr lang="en-US" i="1">
                            <a:latin typeface="Cambria Math"/>
                          </a:rPr>
                        </m:ctrlPr>
                      </m:sSupPr>
                      <m:e>
                        <m:r>
                          <a:rPr lang="en-IN" i="1">
                            <a:latin typeface="Cambria Math"/>
                          </a:rPr>
                          <m:t>415</m:t>
                        </m:r>
                      </m:e>
                      <m:sup>
                        <m:r>
                          <a:rPr lang="en-IN" i="1">
                            <a:latin typeface="Cambria Math"/>
                          </a:rPr>
                          <m:t>𝑜</m:t>
                        </m:r>
                      </m:sup>
                    </m:sSup>
                  </m:oMath>
                </a14:m>
                <a:r>
                  <a:rPr lang="en-IN" dirty="0"/>
                  <a:t>C. The turn-on field of 1v/ µm and brightness of 1800cd/</a:t>
                </a:r>
                <a14:m>
                  <m:oMath xmlns:m="http://schemas.openxmlformats.org/officeDocument/2006/math">
                    <m:r>
                      <a:rPr lang="en-IN" i="1">
                        <a:latin typeface="Cambria Math"/>
                      </a:rPr>
                      <m:t>𝑟</m:t>
                    </m:r>
                    <m:sSup>
                      <m:sSupPr>
                        <m:ctrlPr>
                          <a:rPr lang="en-US" i="1">
                            <a:latin typeface="Cambria Math"/>
                          </a:rPr>
                        </m:ctrlPr>
                      </m:sSupPr>
                      <m:e>
                        <m:r>
                          <a:rPr lang="en-IN" i="1">
                            <a:latin typeface="Cambria Math"/>
                          </a:rPr>
                          <m:t>𝑛</m:t>
                        </m:r>
                      </m:e>
                      <m:sup>
                        <m:r>
                          <a:rPr lang="en-IN" i="1">
                            <a:latin typeface="Cambria Math"/>
                          </a:rPr>
                          <m:t>2</m:t>
                        </m:r>
                      </m:sup>
                    </m:sSup>
                  </m:oMath>
                </a14:m>
                <a:r>
                  <a:rPr lang="en-IN" dirty="0"/>
                  <a:t> at 3, 7 v/ µm was observed on the entire 4.5 inch area from the green phosphor-indium-tin-oxide glass. A CRT lighting element equipped with aligns CNT emitter and the electron tube is 20mm in diameter and 75mm long. A test of this cathode-ray tube lighting element suggested a lifetime of exceeding 10,000</a:t>
                </a:r>
                <a14:m>
                  <m:oMath xmlns:m="http://schemas.openxmlformats.org/officeDocument/2006/math">
                    <m:r>
                      <a:rPr lang="en-IN" i="1">
                        <a:latin typeface="Cambria Math"/>
                      </a:rPr>
                      <m:t>h</m:t>
                    </m:r>
                    <m:sSup>
                      <m:sSupPr>
                        <m:ctrlPr>
                          <a:rPr lang="en-US" i="1">
                            <a:latin typeface="Cambria Math"/>
                          </a:rPr>
                        </m:ctrlPr>
                      </m:sSupPr>
                      <m:e>
                        <m:r>
                          <a:rPr lang="en-IN" i="1">
                            <a:latin typeface="Cambria Math"/>
                          </a:rPr>
                          <m:t>.</m:t>
                        </m:r>
                      </m:e>
                      <m:sup>
                        <m:r>
                          <a:rPr lang="en-IN" i="1">
                            <a:latin typeface="Cambria Math"/>
                          </a:rPr>
                          <m:t>139</m:t>
                        </m:r>
                      </m:sup>
                    </m:sSup>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15" t="-2156" r="-1778" b="-1887"/>
                </a:stretch>
              </a:blipFill>
            </p:spPr>
            <p:txBody>
              <a:bodyPr/>
              <a:lstStyle/>
              <a:p>
                <a:r>
                  <a:rPr lang="en-US">
                    <a:noFill/>
                  </a:rPr>
                  <a:t> </a:t>
                </a:r>
              </a:p>
            </p:txBody>
          </p:sp>
        </mc:Fallback>
      </mc:AlternateContent>
    </p:spTree>
    <p:extLst>
      <p:ext uri="{BB962C8B-B14F-4D97-AF65-F5344CB8AC3E}">
        <p14:creationId xmlns:p14="http://schemas.microsoft.com/office/powerpoint/2010/main" val="2184991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r>
              <a:rPr lang="en-IN" dirty="0">
                <a:latin typeface="Times New Roman" pitchFamily="18" charset="0"/>
                <a:cs typeface="Times New Roman" pitchFamily="18" charset="0"/>
              </a:rPr>
              <a:t>In molecular electronics, control over the electronics energy levels at the surface of conventional semiconductors and metals is achieved by assembling on the solid surface, poorly organized, partial monolayers of molecules instead of the more commonly used ideal ones. </a:t>
            </a:r>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Once those surface become interfaces, these layers exert electrostatic rather than electrodynamics control over the resulting devices, based on both electrical  monopole and dipole effects of the molecules.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455301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685800"/>
                <a:ext cx="8229600" cy="5440363"/>
              </a:xfrm>
            </p:spPr>
            <p:txBody>
              <a:bodyPr>
                <a:noAutofit/>
              </a:bodyPr>
              <a:lstStyle/>
              <a:p>
                <a:pPr algn="just"/>
                <a:r>
                  <a:rPr lang="en-IN" sz="1600" dirty="0">
                    <a:latin typeface="Times New Roman" pitchFamily="18" charset="0"/>
                    <a:cs typeface="Times New Roman" pitchFamily="18" charset="0"/>
                  </a:rPr>
                  <a:t>Field emission properties of carbon nanotubes have been studied extensively. It was found that both </a:t>
                </a:r>
                <a:r>
                  <a:rPr lang="en-IN" sz="1600" dirty="0" err="1">
                    <a:latin typeface="Times New Roman" pitchFamily="18" charset="0"/>
                    <a:cs typeface="Times New Roman" pitchFamily="18" charset="0"/>
                  </a:rPr>
                  <a:t>aligne</a:t>
                </a:r>
                <a14:m>
                  <m:oMath xmlns:m="http://schemas.openxmlformats.org/officeDocument/2006/math">
                    <m:sSup>
                      <m:sSupPr>
                        <m:ctrlPr>
                          <a:rPr lang="en-US" sz="1600" i="1">
                            <a:latin typeface="Cambria Math"/>
                          </a:rPr>
                        </m:ctrlPr>
                      </m:sSupPr>
                      <m:e>
                        <m:r>
                          <a:rPr lang="en-IN" sz="1600" i="1">
                            <a:latin typeface="Cambria Math"/>
                          </a:rPr>
                          <m:t>𝑑</m:t>
                        </m:r>
                      </m:e>
                      <m:sup>
                        <m:r>
                          <a:rPr lang="en-IN" sz="1600" i="1">
                            <a:latin typeface="Cambria Math"/>
                          </a:rPr>
                          <m:t>130,134,140</m:t>
                        </m:r>
                      </m:sup>
                    </m:sSup>
                  </m:oMath>
                </a14:m>
                <a:r>
                  <a:rPr lang="en-IN" sz="1600" dirty="0">
                    <a:latin typeface="Times New Roman" pitchFamily="18" charset="0"/>
                    <a:cs typeface="Times New Roman" pitchFamily="18" charset="0"/>
                  </a:rPr>
                  <a:t> oriented nanotubes have impressive emission capabilities. Chen et </a:t>
                </a:r>
                <a14:m>
                  <m:oMath xmlns:m="http://schemas.openxmlformats.org/officeDocument/2006/math">
                    <m:r>
                      <a:rPr lang="en-IN" sz="1600" i="1">
                        <a:latin typeface="Cambria Math"/>
                      </a:rPr>
                      <m:t>𝑎𝑙</m:t>
                    </m:r>
                    <m:sSup>
                      <m:sSupPr>
                        <m:ctrlPr>
                          <a:rPr lang="en-US" sz="1600" i="1">
                            <a:latin typeface="Cambria Math"/>
                          </a:rPr>
                        </m:ctrlPr>
                      </m:sSupPr>
                      <m:e>
                        <m:r>
                          <a:rPr lang="en-IN" sz="1600" i="1">
                            <a:latin typeface="Cambria Math"/>
                          </a:rPr>
                          <m:t>.</m:t>
                        </m:r>
                      </m:e>
                      <m:sup>
                        <m:r>
                          <a:rPr lang="en-IN" sz="1600" i="1">
                            <a:latin typeface="Cambria Math"/>
                          </a:rPr>
                          <m:t>143</m:t>
                        </m:r>
                      </m:sup>
                    </m:sSup>
                    <m:r>
                      <a:rPr lang="en-IN" sz="1600" i="1">
                        <a:latin typeface="Cambria Math"/>
                      </a:rPr>
                      <m:t> </m:t>
                    </m:r>
                  </m:oMath>
                </a14:m>
                <a:r>
                  <a:rPr lang="en-IN" sz="1600" dirty="0">
                    <a:latin typeface="Times New Roman" pitchFamily="18" charset="0"/>
                    <a:cs typeface="Times New Roman" pitchFamily="18" charset="0"/>
                  </a:rPr>
                  <a:t> compared field emission data from aligns high-density carbon nanotubes with orientations parallel,</a:t>
                </a:r>
                <a14:m>
                  <m:oMath xmlns:m="http://schemas.openxmlformats.org/officeDocument/2006/math">
                    <m:sSup>
                      <m:sSupPr>
                        <m:ctrlPr>
                          <a:rPr lang="en-US" sz="1600" i="1">
                            <a:latin typeface="Cambria Math"/>
                          </a:rPr>
                        </m:ctrlPr>
                      </m:sSupPr>
                      <m:e>
                        <m:r>
                          <a:rPr lang="en-IN" sz="1600" i="1">
                            <a:latin typeface="Cambria Math"/>
                          </a:rPr>
                          <m:t>45</m:t>
                        </m:r>
                      </m:e>
                      <m:sup>
                        <m:r>
                          <a:rPr lang="en-IN" sz="1600" i="1">
                            <a:latin typeface="Cambria Math"/>
                          </a:rPr>
                          <m:t>𝑜</m:t>
                        </m:r>
                      </m:sup>
                    </m:sSup>
                  </m:oMath>
                </a14:m>
                <a:r>
                  <a:rPr lang="en-IN" sz="1600" dirty="0">
                    <a:latin typeface="Times New Roman" pitchFamily="18" charset="0"/>
                    <a:cs typeface="Times New Roman" pitchFamily="18" charset="0"/>
                  </a:rPr>
                  <a:t>, and perpendicular to the substrate. </a:t>
                </a:r>
                <a:endParaRPr lang="en-IN" sz="1600" dirty="0" smtClean="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The </a:t>
                </a:r>
                <a:r>
                  <a:rPr lang="en-IN" sz="1600" dirty="0">
                    <a:latin typeface="Times New Roman" pitchFamily="18" charset="0"/>
                    <a:cs typeface="Times New Roman" pitchFamily="18" charset="0"/>
                  </a:rPr>
                  <a:t>different orientations were obtains by changing the angle between the substrate and the bias electrical field direction. It was found that carbon nanotubes all demonstrated efficient field emission regardless of their orientations. The nanotube arrays oriented parallel to the substrate have a lower onset applied field, and a higher emission current density under the same electric field than those lighting element equipped with aligned CNT emitters on SUS304(a)operating device and(b)structure. </a:t>
                </a:r>
                <a:endParaRPr lang="en-IN" sz="1600" dirty="0" smtClean="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The </a:t>
                </a:r>
                <a:r>
                  <a:rPr lang="en-IN" sz="1600" dirty="0">
                    <a:latin typeface="Times New Roman" pitchFamily="18" charset="0"/>
                    <a:cs typeface="Times New Roman" pitchFamily="18" charset="0"/>
                  </a:rPr>
                  <a:t>electron tube is 20mm in diameter and 75mm long oriented perpendicular to the substrate. The result indicates that electrons can emit from the body of nanotubes and carbon nanotubes can </a:t>
                </a:r>
                <a:r>
                  <a:rPr lang="en-IN" sz="1600" dirty="0" smtClean="0">
                    <a:latin typeface="Times New Roman" pitchFamily="18" charset="0"/>
                    <a:cs typeface="Times New Roman" pitchFamily="18" charset="0"/>
                  </a:rPr>
                  <a:t>be </a:t>
                </a:r>
                <a:r>
                  <a:rPr lang="en-IN" sz="1600" dirty="0">
                    <a:latin typeface="Times New Roman" pitchFamily="18" charset="0"/>
                    <a:cs typeface="Times New Roman" pitchFamily="18" charset="0"/>
                  </a:rPr>
                  <a:t>used as linear emitter. The ability to omit electrons from the body of nanotubes was attributes to the small radius of the tubes and the presence of defects on the surface of carbon nanotubes. Saito and </a:t>
                </a:r>
                <a:r>
                  <a:rPr lang="en-IN" sz="1600" dirty="0" smtClean="0">
                    <a:latin typeface="Times New Roman" pitchFamily="18" charset="0"/>
                    <a:cs typeface="Times New Roman" pitchFamily="18" charset="0"/>
                  </a:rPr>
                  <a:t>co-worker.</a:t>
                </a:r>
              </a:p>
              <a:p>
                <a:pPr algn="just"/>
                <a:endParaRPr lang="en-IN" sz="1600" dirty="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 </a:t>
                </a:r>
                <a:r>
                  <a:rPr lang="en-IN" sz="1600" dirty="0">
                    <a:latin typeface="Times New Roman" pitchFamily="18" charset="0"/>
                    <a:cs typeface="Times New Roman" pitchFamily="18" charset="0"/>
                  </a:rPr>
                  <a:t>have conducted field emission microscopy of single-wall nanotubes and open multiwall nanotubes. In addition to field emitters, carbon nanotubes have been explored for many other applications including sensors scanning probe tips, hydrogen storage and Li batteries as summarized in an excellent review paper by terrenes.</a:t>
                </a:r>
                <a:endParaRPr lang="en-US" sz="1600" dirty="0">
                  <a:latin typeface="Times New Roman" pitchFamily="18" charset="0"/>
                  <a:cs typeface="Times New Roman"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685800"/>
                <a:ext cx="8229600" cy="5440363"/>
              </a:xfrm>
              <a:blipFill rotWithShape="1">
                <a:blip r:embed="rId2"/>
                <a:stretch>
                  <a:fillRect l="-222" t="-336" r="-1037"/>
                </a:stretch>
              </a:blipFill>
            </p:spPr>
            <p:txBody>
              <a:bodyPr/>
              <a:lstStyle/>
              <a:p>
                <a:r>
                  <a:rPr lang="en-US">
                    <a:noFill/>
                  </a:rPr>
                  <a:t> </a:t>
                </a:r>
              </a:p>
            </p:txBody>
          </p:sp>
        </mc:Fallback>
      </mc:AlternateContent>
    </p:spTree>
    <p:extLst>
      <p:ext uri="{BB962C8B-B14F-4D97-AF65-F5344CB8AC3E}">
        <p14:creationId xmlns:p14="http://schemas.microsoft.com/office/powerpoint/2010/main" val="23445211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PHOTOELECTROCHEMICAL CELLS:</a:t>
            </a:r>
            <a:r>
              <a:rPr lang="en-US" dirty="0"/>
              <a:t/>
            </a:r>
            <a:br>
              <a:rPr lang="en-US" dirty="0"/>
            </a:br>
            <a:endParaRPr lang="en-US" dirty="0"/>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pPr algn="just"/>
            <a:r>
              <a:rPr lang="en-IN" dirty="0"/>
              <a:t>The development of </a:t>
            </a:r>
            <a:r>
              <a:rPr lang="en-IN" dirty="0" err="1"/>
              <a:t>photoelectrochemical</a:t>
            </a:r>
            <a:r>
              <a:rPr lang="en-IN" dirty="0"/>
              <a:t> cells, also commonly known as photovoltaic cells or solar cells, emphasizes the need for a higher conversion efficiency of solar energy power. </a:t>
            </a:r>
            <a:r>
              <a:rPr lang="en-IN" dirty="0" err="1"/>
              <a:t>Phoroelectrochemical</a:t>
            </a:r>
            <a:r>
              <a:rPr lang="en-IN" dirty="0"/>
              <a:t> devices consisting of silicon based p-n junction materials and other </a:t>
            </a:r>
            <a:r>
              <a:rPr lang="en-IN" dirty="0" err="1"/>
              <a:t>hetrojuction</a:t>
            </a:r>
            <a:r>
              <a:rPr lang="en-IN" dirty="0"/>
              <a:t> materials most notably indium-gallium-phosphide\ gallium-arsenide and cadmium-telluride\ cadmium-</a:t>
            </a:r>
            <a:r>
              <a:rPr lang="en-IN" dirty="0" err="1"/>
              <a:t>sulfide</a:t>
            </a:r>
            <a:r>
              <a:rPr lang="en-IN" dirty="0"/>
              <a:t> have been extensively studied for efficient light conversion and have obtained the highest efficiency close to 20%, as compared to cells based on other materials</a:t>
            </a:r>
            <a:r>
              <a:rPr lang="en-IN" dirty="0" smtClean="0"/>
              <a:t>.</a:t>
            </a:r>
          </a:p>
          <a:p>
            <a:pPr algn="just"/>
            <a:r>
              <a:rPr lang="en-IN" dirty="0" smtClean="0"/>
              <a:t> </a:t>
            </a:r>
            <a:r>
              <a:rPr lang="en-IN" dirty="0"/>
              <a:t>How ever high cost of production, expensive equipment and necessary clean-room facilities associated </a:t>
            </a:r>
            <a:r>
              <a:rPr lang="en-IN" dirty="0" smtClean="0"/>
              <a:t>with </a:t>
            </a:r>
            <a:r>
              <a:rPr lang="en-IN" dirty="0"/>
              <a:t>the development of these devices have directed exploration of solar energy conversion to cheaper materials and devices.</a:t>
            </a:r>
            <a:endParaRPr lang="en-US" dirty="0"/>
          </a:p>
          <a:p>
            <a:endParaRPr lang="en-US" dirty="0"/>
          </a:p>
        </p:txBody>
      </p:sp>
    </p:spTree>
    <p:extLst>
      <p:ext uri="{BB962C8B-B14F-4D97-AF65-F5344CB8AC3E}">
        <p14:creationId xmlns:p14="http://schemas.microsoft.com/office/powerpoint/2010/main" val="1927046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334000"/>
          </a:xfrm>
        </p:spPr>
        <p:txBody>
          <a:bodyPr>
            <a:normAutofit fontScale="92500"/>
          </a:bodyPr>
          <a:lstStyle/>
          <a:p>
            <a:pPr algn="just"/>
            <a:r>
              <a:rPr lang="en-IN" dirty="0"/>
              <a:t>Sol-gel derived </a:t>
            </a:r>
            <a:r>
              <a:rPr lang="en-IN" dirty="0" err="1"/>
              <a:t>titania</a:t>
            </a:r>
            <a:r>
              <a:rPr lang="en-IN" dirty="0"/>
              <a:t> films with a crystal structure of </a:t>
            </a:r>
            <a:r>
              <a:rPr lang="en-IN" dirty="0" err="1"/>
              <a:t>anatase</a:t>
            </a:r>
            <a:r>
              <a:rPr lang="en-IN" dirty="0"/>
              <a:t> and a </a:t>
            </a:r>
            <a:r>
              <a:rPr lang="en-IN" dirty="0" err="1"/>
              <a:t>mesoporous</a:t>
            </a:r>
            <a:r>
              <a:rPr lang="en-IN" dirty="0"/>
              <a:t> structure have been demonstrated as an excellent material for </a:t>
            </a:r>
            <a:r>
              <a:rPr lang="en-IN" dirty="0" err="1"/>
              <a:t>photoelectrochemical</a:t>
            </a:r>
            <a:r>
              <a:rPr lang="en-IN" dirty="0"/>
              <a:t> cells and have gained a lot attention since its introduction by O’ Regan and </a:t>
            </a:r>
            <a:r>
              <a:rPr lang="en-IN" dirty="0" err="1"/>
              <a:t>Grazel</a:t>
            </a:r>
            <a:r>
              <a:rPr lang="en-IN" dirty="0"/>
              <a:t>. Such </a:t>
            </a:r>
            <a:r>
              <a:rPr lang="en-IN" dirty="0" smtClean="0"/>
              <a:t>a device </a:t>
            </a:r>
            <a:r>
              <a:rPr lang="en-IN" dirty="0"/>
              <a:t>are commonly referred to as dye-sensitized solar cells consisting of porous </a:t>
            </a:r>
            <a:r>
              <a:rPr lang="en-IN" dirty="0" err="1"/>
              <a:t>nanocrystalline</a:t>
            </a:r>
            <a:r>
              <a:rPr lang="en-IN" dirty="0"/>
              <a:t> (TiO2) film in conjunction with an efficient light-absorbing dye and have shown an impressive energy conversion efficiency of &gt;10% at lower production costs. </a:t>
            </a:r>
            <a:endParaRPr lang="en-US" dirty="0"/>
          </a:p>
          <a:p>
            <a:endParaRPr lang="en-US" dirty="0"/>
          </a:p>
        </p:txBody>
      </p:sp>
    </p:spTree>
    <p:extLst>
      <p:ext uri="{BB962C8B-B14F-4D97-AF65-F5344CB8AC3E}">
        <p14:creationId xmlns:p14="http://schemas.microsoft.com/office/powerpoint/2010/main" val="760833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algn="just"/>
            <a:r>
              <a:rPr lang="en-IN" dirty="0"/>
              <a:t>In such devices, TiO2 functions as a suitable electron-capturing and electron transporting material with a conduction band at 4.2 </a:t>
            </a:r>
            <a:r>
              <a:rPr lang="en-IN" dirty="0" err="1"/>
              <a:t>ev</a:t>
            </a:r>
            <a:r>
              <a:rPr lang="en-IN" dirty="0"/>
              <a:t> and an energy band gap of 3.2 </a:t>
            </a:r>
            <a:r>
              <a:rPr lang="en-IN" dirty="0" err="1"/>
              <a:t>ev</a:t>
            </a:r>
            <a:r>
              <a:rPr lang="en-IN" dirty="0"/>
              <a:t>, corresponding to an absorption wavelength of 387nm</a:t>
            </a:r>
            <a:r>
              <a:rPr lang="en-IN" dirty="0" smtClean="0"/>
              <a:t>.</a:t>
            </a:r>
          </a:p>
          <a:p>
            <a:pPr algn="just"/>
            <a:r>
              <a:rPr lang="en-IN" dirty="0" smtClean="0"/>
              <a:t> </a:t>
            </a:r>
            <a:r>
              <a:rPr lang="en-IN" dirty="0"/>
              <a:t>In this process, the dye adsorbed to TiO2 is exposed to a light source, absorbs photons upon exposure and injects electrons into the conduction band of the TiO2 electrode. Regeneration of the dye is initiated by subsequent hole-transfer to the electrolyte and electron capture after the completion of the I-\I-3 redox couple at the solid electrode liquid electrolyte interface.</a:t>
            </a:r>
            <a:endParaRPr lang="en-US" dirty="0"/>
          </a:p>
          <a:p>
            <a:endParaRPr lang="en-US" dirty="0"/>
          </a:p>
        </p:txBody>
      </p:sp>
    </p:spTree>
    <p:extLst>
      <p:ext uri="{BB962C8B-B14F-4D97-AF65-F5344CB8AC3E}">
        <p14:creationId xmlns:p14="http://schemas.microsoft.com/office/powerpoint/2010/main" val="1144388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IN" dirty="0"/>
              <a:t>Nanostructure are advantageous for </a:t>
            </a:r>
            <a:r>
              <a:rPr lang="en-IN" dirty="0" err="1"/>
              <a:t>photoelectrochemical</a:t>
            </a:r>
            <a:r>
              <a:rPr lang="en-IN" dirty="0"/>
              <a:t> cell devices for high efficient conversion of light to electrical power due to its large surface area at which photochemical processes take place. Many techniques have been investigated to </a:t>
            </a:r>
            <a:r>
              <a:rPr lang="en-IN" dirty="0" err="1"/>
              <a:t>synthsize</a:t>
            </a:r>
            <a:r>
              <a:rPr lang="en-IN" dirty="0"/>
              <a:t> TiO2 electrodes to improve the structure for more efficient electron transport and good stability.</a:t>
            </a:r>
            <a:endParaRPr lang="en-US" dirty="0"/>
          </a:p>
          <a:p>
            <a:r>
              <a:rPr lang="en-IN" dirty="0"/>
              <a:t>	Chemical vapour deposition of Ti3O5 has been utilized to deposit layered crystalline </a:t>
            </a:r>
            <a:r>
              <a:rPr lang="en-IN" dirty="0" err="1"/>
              <a:t>anatase</a:t>
            </a:r>
            <a:r>
              <a:rPr lang="en-IN" dirty="0"/>
              <a:t> TiO2 thin films that are optically responsive and stable.</a:t>
            </a:r>
            <a:endParaRPr lang="en-US" dirty="0"/>
          </a:p>
          <a:p>
            <a:r>
              <a:rPr lang="en-IN" dirty="0"/>
              <a:t>	Gas-phase hydrothermal crystallization of TiCl4 in aqueous mixed paste has been done to obtain crack-free porous </a:t>
            </a:r>
            <a:r>
              <a:rPr lang="en-IN" dirty="0" err="1"/>
              <a:t>nanocrystalline</a:t>
            </a:r>
            <a:r>
              <a:rPr lang="en-IN" dirty="0"/>
              <a:t> TiO2 thick film through low temperature processing.</a:t>
            </a:r>
            <a:endParaRPr lang="en-US" dirty="0"/>
          </a:p>
          <a:p>
            <a:endParaRPr lang="en-US" dirty="0"/>
          </a:p>
        </p:txBody>
      </p:sp>
    </p:spTree>
    <p:extLst>
      <p:ext uri="{BB962C8B-B14F-4D97-AF65-F5344CB8AC3E}">
        <p14:creationId xmlns:p14="http://schemas.microsoft.com/office/powerpoint/2010/main" val="10899852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0000" lnSpcReduction="20000"/>
          </a:bodyPr>
          <a:lstStyle/>
          <a:p>
            <a:pPr algn="just"/>
            <a:r>
              <a:rPr lang="en-US" dirty="0">
                <a:latin typeface="Times New Roman" pitchFamily="18" charset="0"/>
                <a:cs typeface="Times New Roman" pitchFamily="18" charset="0"/>
              </a:rPr>
              <a:t>Chemical </a:t>
            </a:r>
            <a:r>
              <a:rPr lang="en-US" dirty="0" err="1">
                <a:latin typeface="Times New Roman" pitchFamily="18" charset="0"/>
                <a:cs typeface="Times New Roman" pitchFamily="18" charset="0"/>
              </a:rPr>
              <a:t>vapour</a:t>
            </a:r>
            <a:r>
              <a:rPr lang="en-US" dirty="0">
                <a:latin typeface="Times New Roman" pitchFamily="18" charset="0"/>
                <a:cs typeface="Times New Roman" pitchFamily="18" charset="0"/>
              </a:rPr>
              <a:t> deposition of Ti3O5 has been utilized to deposit layered crystalline </a:t>
            </a:r>
            <a:r>
              <a:rPr lang="en-US" dirty="0" err="1">
                <a:latin typeface="Times New Roman" pitchFamily="18" charset="0"/>
                <a:cs typeface="Times New Roman" pitchFamily="18" charset="0"/>
              </a:rPr>
              <a:t>anatase</a:t>
            </a:r>
            <a:r>
              <a:rPr lang="en-US" dirty="0">
                <a:latin typeface="Times New Roman" pitchFamily="18" charset="0"/>
                <a:cs typeface="Times New Roman" pitchFamily="18" charset="0"/>
              </a:rPr>
              <a:t> TiO2 thin films that are optically responsive and stable.</a:t>
            </a:r>
          </a:p>
          <a:p>
            <a:pPr algn="just"/>
            <a:r>
              <a:rPr lang="en-US" dirty="0" smtClean="0">
                <a:latin typeface="Times New Roman" pitchFamily="18" charset="0"/>
                <a:cs typeface="Times New Roman" pitchFamily="18" charset="0"/>
              </a:rPr>
              <a:t>Gas-phase </a:t>
            </a:r>
            <a:r>
              <a:rPr lang="en-US" dirty="0">
                <a:latin typeface="Times New Roman" pitchFamily="18" charset="0"/>
                <a:cs typeface="Times New Roman" pitchFamily="18" charset="0"/>
              </a:rPr>
              <a:t>hydrothermal crystallization of TiCl4 in aqueous mixed paste has been done to obtain crack-free porous </a:t>
            </a:r>
            <a:r>
              <a:rPr lang="en-US" dirty="0" err="1">
                <a:latin typeface="Times New Roman" pitchFamily="18" charset="0"/>
                <a:cs typeface="Times New Roman" pitchFamily="18" charset="0"/>
              </a:rPr>
              <a:t>nanocrystalline</a:t>
            </a:r>
            <a:r>
              <a:rPr lang="en-US" dirty="0">
                <a:latin typeface="Times New Roman" pitchFamily="18" charset="0"/>
                <a:cs typeface="Times New Roman" pitchFamily="18" charset="0"/>
              </a:rPr>
              <a:t> TiO2 thick film through low temperature processing.</a:t>
            </a:r>
          </a:p>
          <a:p>
            <a:pPr algn="just"/>
            <a:r>
              <a:rPr lang="en-US" dirty="0" smtClean="0">
                <a:latin typeface="Times New Roman" pitchFamily="18" charset="0"/>
                <a:cs typeface="Times New Roman" pitchFamily="18" charset="0"/>
              </a:rPr>
              <a:t>Compression </a:t>
            </a:r>
            <a:r>
              <a:rPr lang="en-US" dirty="0">
                <a:latin typeface="Times New Roman" pitchFamily="18" charset="0"/>
                <a:cs typeface="Times New Roman" pitchFamily="18" charset="0"/>
              </a:rPr>
              <a:t>techniques of TiO2 powder have also been used to form porous and stable films. The most common and widely used technique for the preparation of crack-free TiO2 thick films for use as suitable electron-transporting electrodes involves the preparation of TiO2 paste by way of sol-gel processing of commercially available TiO2 colloidal </a:t>
            </a:r>
            <a:r>
              <a:rPr lang="en-US" dirty="0" err="1">
                <a:latin typeface="Times New Roman" pitchFamily="18" charset="0"/>
                <a:cs typeface="Times New Roman" pitchFamily="18" charset="0"/>
              </a:rPr>
              <a:t>precursosrs</a:t>
            </a:r>
            <a:r>
              <a:rPr lang="en-US" dirty="0">
                <a:latin typeface="Times New Roman" pitchFamily="18" charset="0"/>
                <a:cs typeface="Times New Roman" pitchFamily="18" charset="0"/>
              </a:rPr>
              <a:t> containing an amount of organic additives  and followed with hydrothermal treatment. This conventional method requires the deposition of the prepared paste by either doctor-blading, or spin coating or screen-printing on a transparent conducting substrate</a:t>
            </a:r>
            <a:r>
              <a:rPr lang="en-US" dirty="0"/>
              <a:t>.</a:t>
            </a:r>
          </a:p>
          <a:p>
            <a:endParaRPr lang="en-US" dirty="0"/>
          </a:p>
        </p:txBody>
      </p:sp>
    </p:spTree>
    <p:extLst>
      <p:ext uri="{BB962C8B-B14F-4D97-AF65-F5344CB8AC3E}">
        <p14:creationId xmlns:p14="http://schemas.microsoft.com/office/powerpoint/2010/main" val="29046415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IN" dirty="0"/>
              <a:t>Moderate temperature sintering is utilized to remove the </a:t>
            </a:r>
            <a:r>
              <a:rPr lang="en-IN" dirty="0" err="1" smtClean="0"/>
              <a:t>orgainc</a:t>
            </a:r>
            <a:r>
              <a:rPr lang="en-IN" dirty="0" smtClean="0"/>
              <a:t> species </a:t>
            </a:r>
            <a:r>
              <a:rPr lang="en-IN" dirty="0"/>
              <a:t>and to connect the colloidal particles. Typical thickness of </a:t>
            </a:r>
            <a:r>
              <a:rPr lang="en-IN" dirty="0" err="1"/>
              <a:t>mesoporous</a:t>
            </a:r>
            <a:r>
              <a:rPr lang="en-IN" dirty="0"/>
              <a:t> TiO2 film using this method ranges from 2 </a:t>
            </a:r>
            <a:r>
              <a:rPr lang="en-IN" dirty="0" err="1"/>
              <a:t>micrometer</a:t>
            </a:r>
            <a:r>
              <a:rPr lang="en-IN" dirty="0"/>
              <a:t> to 20 </a:t>
            </a:r>
            <a:r>
              <a:rPr lang="en-IN" dirty="0" err="1"/>
              <a:t>micrometer</a:t>
            </a:r>
            <a:r>
              <a:rPr lang="en-IN" dirty="0"/>
              <a:t>, depending on the colloidal particle size and the processing conditions and the maximum porosity obtained by this technique has reported to be 50% with an average pore size around </a:t>
            </a:r>
            <a:r>
              <a:rPr lang="en-IN" dirty="0">
                <a:latin typeface="Times New Roman" pitchFamily="18" charset="0"/>
                <a:cs typeface="Times New Roman" pitchFamily="18" charset="0"/>
              </a:rPr>
              <a:t>15nm</a:t>
            </a:r>
            <a:r>
              <a:rPr lang="en-IN" dirty="0"/>
              <a:t> and internal surface area of &gt;100m2/g.</a:t>
            </a:r>
            <a:endParaRPr lang="en-US" dirty="0"/>
          </a:p>
          <a:p>
            <a:endParaRPr lang="en-US" dirty="0"/>
          </a:p>
        </p:txBody>
      </p:sp>
    </p:spTree>
    <p:extLst>
      <p:ext uri="{BB962C8B-B14F-4D97-AF65-F5344CB8AC3E}">
        <p14:creationId xmlns:p14="http://schemas.microsoft.com/office/powerpoint/2010/main" val="500448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pPr algn="just"/>
            <a:r>
              <a:rPr lang="en-IN" dirty="0">
                <a:latin typeface="Times New Roman" pitchFamily="18" charset="0"/>
                <a:cs typeface="Times New Roman" pitchFamily="18" charset="0"/>
              </a:rPr>
              <a:t>Although various techniques have been utilized and explored to synthesize a more efficient structure of TiO2 film to enhance the electrical and photovoltaic properties of solar cell devices, the capability of theses devices to surpass the 10% light conversion efficiency has been hindered.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Efforts </a:t>
            </a:r>
            <a:r>
              <a:rPr lang="en-IN" dirty="0">
                <a:latin typeface="Times New Roman" pitchFamily="18" charset="0"/>
                <a:cs typeface="Times New Roman" pitchFamily="18" charset="0"/>
              </a:rPr>
              <a:t>to find other solar cell devices with various broad-band semiconducting oxide materials including ZnO and SnO2 films have been made for possible improvement of the current state of TiO2 based dye sensitized solar cell devices. Composite structure </a:t>
            </a:r>
            <a:r>
              <a:rPr lang="en-IN" dirty="0" smtClean="0">
                <a:latin typeface="Times New Roman" pitchFamily="18" charset="0"/>
                <a:cs typeface="Times New Roman" pitchFamily="18" charset="0"/>
              </a:rPr>
              <a:t>consisting </a:t>
            </a:r>
            <a:r>
              <a:rPr lang="en-IN" dirty="0">
                <a:latin typeface="Times New Roman" pitchFamily="18" charset="0"/>
                <a:cs typeface="Times New Roman" pitchFamily="18" charset="0"/>
              </a:rPr>
              <a:t>of a combination of TiO2 and SnO2, ZnO or Nb2O5 materials or a combination of other oxides have also been examined in an attempt to enhance the overall light conversion efficiency.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In </a:t>
            </a:r>
            <a:r>
              <a:rPr lang="en-IN" dirty="0">
                <a:latin typeface="Times New Roman" pitchFamily="18" charset="0"/>
                <a:cs typeface="Times New Roman" pitchFamily="18" charset="0"/>
              </a:rPr>
              <a:t>addition, hybrid structures comprised of a blend of semiconducting oxide film and polymeric layers for solid state solar cell devices have been explored in an effort to eliminate the liquid electrolyte completely for increased electron transfer and electron regeneration in hopes of increasing the overall efficiency. So far these devices have achieved an </a:t>
            </a:r>
            <a:r>
              <a:rPr lang="en-IN" dirty="0" smtClean="0">
                <a:latin typeface="Times New Roman" pitchFamily="18" charset="0"/>
                <a:cs typeface="Times New Roman" pitchFamily="18" charset="0"/>
              </a:rPr>
              <a:t>overall light </a:t>
            </a:r>
            <a:r>
              <a:rPr lang="en-IN" dirty="0">
                <a:latin typeface="Times New Roman" pitchFamily="18" charset="0"/>
                <a:cs typeface="Times New Roman" pitchFamily="18" charset="0"/>
              </a:rPr>
              <a:t>conversion efficiency of up to 5% for ZnO devices up to 1% for SnO2 devices up to 6% for composite devices and </a:t>
            </a:r>
            <a:r>
              <a:rPr lang="en-IN" dirty="0" err="1">
                <a:latin typeface="Times New Roman" pitchFamily="18" charset="0"/>
                <a:cs typeface="Times New Roman" pitchFamily="18" charset="0"/>
              </a:rPr>
              <a:t>upto</a:t>
            </a:r>
            <a:r>
              <a:rPr lang="en-IN" dirty="0">
                <a:latin typeface="Times New Roman" pitchFamily="18" charset="0"/>
                <a:cs typeface="Times New Roman" pitchFamily="18" charset="0"/>
              </a:rPr>
              <a:t> 2 % for hybrid devices all of which are still less efficient than solar cell devices based on dye sensitized TiO2 </a:t>
            </a:r>
            <a:r>
              <a:rPr lang="en-IN" dirty="0" err="1">
                <a:latin typeface="Times New Roman" pitchFamily="18" charset="0"/>
                <a:cs typeface="Times New Roman" pitchFamily="18" charset="0"/>
              </a:rPr>
              <a:t>mesoprous</a:t>
            </a:r>
            <a:r>
              <a:rPr lang="en-IN" dirty="0">
                <a:latin typeface="Times New Roman" pitchFamily="18" charset="0"/>
                <a:cs typeface="Times New Roman" pitchFamily="18" charset="0"/>
              </a:rPr>
              <a:t> film.</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62613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IN" dirty="0">
                <a:latin typeface="Times New Roman" pitchFamily="18" charset="0"/>
                <a:cs typeface="Times New Roman" pitchFamily="18" charset="0"/>
              </a:rPr>
              <a:t>Thus electronic transport devices, incorporating organic molecules, can be constructed without current flow through the molecules. The simplest molecular electronics are sensors that translate unique molecular properties into electrical signals. </a:t>
            </a:r>
            <a:endParaRPr lang="en-US" dirty="0" smtClean="0">
              <a:latin typeface="Times New Roman" pitchFamily="18" charset="0"/>
              <a:cs typeface="Times New Roman" pitchFamily="18" charset="0"/>
            </a:endParaRPr>
          </a:p>
          <a:p>
            <a:pPr algn="just"/>
            <a:r>
              <a:rPr lang="en-IN" dirty="0">
                <a:latin typeface="Times New Roman" pitchFamily="18" charset="0"/>
                <a:cs typeface="Times New Roman" pitchFamily="18" charset="0"/>
              </a:rPr>
              <a:t>Sensors using a field effect transistor (FET) configuration with its gate displaced into a liquid electrolyte, and an active layer of molecules for molecular recognition were reported in early 1970.</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57062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457200" lvl="1" indent="0" algn="just">
              <a:buNone/>
            </a:pPr>
            <a:r>
              <a:rPr lang="en-IN" dirty="0" smtClean="0">
                <a:latin typeface="Times New Roman" pitchFamily="18" charset="0"/>
                <a:cs typeface="Times New Roman" pitchFamily="18" charset="0"/>
              </a:rPr>
              <a:t>	A </a:t>
            </a:r>
            <a:r>
              <a:rPr lang="en-IN" dirty="0">
                <a:latin typeface="Times New Roman" pitchFamily="18" charset="0"/>
                <a:cs typeface="Times New Roman" pitchFamily="18" charset="0"/>
              </a:rPr>
              <a:t>selective </a:t>
            </a:r>
            <a:r>
              <a:rPr lang="en-IN" dirty="0" smtClean="0">
                <a:latin typeface="Times New Roman" pitchFamily="18" charset="0"/>
                <a:cs typeface="Times New Roman" pitchFamily="18" charset="0"/>
              </a:rPr>
              <a:t>membranes </a:t>
            </a:r>
            <a:r>
              <a:rPr lang="en-IN" dirty="0">
                <a:latin typeface="Times New Roman" pitchFamily="18" charset="0"/>
                <a:cs typeface="Times New Roman" pitchFamily="18" charset="0"/>
              </a:rPr>
              <a:t>is inserted on the insulator surface of the FET, and this permits the diffusion of specific </a:t>
            </a:r>
            <a:r>
              <a:rPr lang="en-IN" dirty="0" smtClean="0">
                <a:latin typeface="Times New Roman" pitchFamily="18" charset="0"/>
                <a:cs typeface="Times New Roman" pitchFamily="18" charset="0"/>
              </a:rPr>
              <a:t>analyse </a:t>
            </a:r>
            <a:r>
              <a:rPr lang="en-IN" dirty="0">
                <a:latin typeface="Times New Roman" pitchFamily="18" charset="0"/>
                <a:cs typeface="Times New Roman" pitchFamily="18" charset="0"/>
              </a:rPr>
              <a:t>ions and constriction of a surface dipole layer at the insulator surface. </a:t>
            </a:r>
            <a:endParaRPr lang="en-IN" dirty="0" smtClean="0">
              <a:latin typeface="Times New Roman" pitchFamily="18" charset="0"/>
              <a:cs typeface="Times New Roman" pitchFamily="18" charset="0"/>
            </a:endParaRPr>
          </a:p>
          <a:p>
            <a:pPr marL="457200" lvl="1" indent="0" algn="just">
              <a:buNone/>
            </a:pPr>
            <a:r>
              <a:rPr lang="en-IN" dirty="0" smtClean="0">
                <a:latin typeface="Times New Roman" pitchFamily="18" charset="0"/>
                <a:cs typeface="Times New Roman" pitchFamily="18" charset="0"/>
              </a:rPr>
              <a:t>	Such </a:t>
            </a:r>
            <a:r>
              <a:rPr lang="en-IN" dirty="0">
                <a:latin typeface="Times New Roman" pitchFamily="18" charset="0"/>
                <a:cs typeface="Times New Roman" pitchFamily="18" charset="0"/>
              </a:rPr>
              <a:t>surface dipole changes the electric potential at the insulator surface and, thus permits the current going through the device. Such devices are also known as ion-selective FET (ISFET) or chemical FET (CHEMFET). </a:t>
            </a:r>
            <a:endParaRPr lang="en-US"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4223552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algn="just"/>
            <a:r>
              <a:rPr lang="en-IN" dirty="0">
                <a:latin typeface="Times New Roman" pitchFamily="18" charset="0"/>
                <a:cs typeface="Times New Roman" pitchFamily="18" charset="0"/>
              </a:rPr>
              <a:t>Thin films attached to metal nanoparticles have been shown to change their electrical conductivity rapidly and </a:t>
            </a:r>
            <a:r>
              <a:rPr lang="en-IN" dirty="0" smtClean="0">
                <a:latin typeface="Times New Roman" pitchFamily="18" charset="0"/>
                <a:cs typeface="Times New Roman" pitchFamily="18" charset="0"/>
              </a:rPr>
              <a:t>reproducibly </a:t>
            </a:r>
            <a:r>
              <a:rPr lang="en-IN" dirty="0">
                <a:latin typeface="Times New Roman" pitchFamily="18" charset="0"/>
                <a:cs typeface="Times New Roman" pitchFamily="18" charset="0"/>
              </a:rPr>
              <a:t>in the presence of organic vapours and  this has been exploited for the development of novel gas sensors. </a:t>
            </a:r>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The monolayer on metal nanoparticles can reversibly adsorb and desorb the organic vapour resulting in swelling and shrinking of the thickness of the monolayers, thus changing the distance between the metal cores.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Since </a:t>
            </a:r>
            <a:r>
              <a:rPr lang="en-IN" dirty="0">
                <a:latin typeface="Times New Roman" pitchFamily="18" charset="0"/>
                <a:cs typeface="Times New Roman" pitchFamily="18" charset="0"/>
              </a:rPr>
              <a:t>the electron hopping conductivity through the monolayers is sensitively dependent on the  distance, the adsorption of organic vapour increases the distance and leads to a sharp decrease in electrical conductivity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60857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pPr algn="just"/>
            <a:r>
              <a:rPr lang="en-IN" dirty="0">
                <a:latin typeface="Times New Roman" pitchFamily="18" charset="0"/>
                <a:cs typeface="Times New Roman" pitchFamily="18" charset="0"/>
              </a:rPr>
              <a:t>Many </a:t>
            </a:r>
            <a:r>
              <a:rPr lang="en-IN" dirty="0" smtClean="0">
                <a:latin typeface="Times New Roman" pitchFamily="18" charset="0"/>
                <a:cs typeface="Times New Roman" pitchFamily="18" charset="0"/>
              </a:rPr>
              <a:t>Nano scale </a:t>
            </a:r>
            <a:r>
              <a:rPr lang="en-IN" dirty="0">
                <a:latin typeface="Times New Roman" pitchFamily="18" charset="0"/>
                <a:cs typeface="Times New Roman" pitchFamily="18" charset="0"/>
              </a:rPr>
              <a:t>electronics devices have been demonstrated tunnelling junctions, devices with negative differential resistance, electrically configurable switches, carbon nanotubes transistors and single molecular transistors devices have also been connected together to form </a:t>
            </a:r>
            <a:r>
              <a:rPr lang="en-IN" dirty="0" smtClean="0">
                <a:latin typeface="Times New Roman" pitchFamily="18" charset="0"/>
                <a:cs typeface="Times New Roman" pitchFamily="18" charset="0"/>
              </a:rPr>
              <a:t>circuits </a:t>
            </a:r>
            <a:r>
              <a:rPr lang="en-IN" dirty="0">
                <a:latin typeface="Times New Roman" pitchFamily="18" charset="0"/>
                <a:cs typeface="Times New Roman" pitchFamily="18" charset="0"/>
              </a:rPr>
              <a:t>capable of performing single functions such as basic memory and logic functions</a:t>
            </a:r>
            <a:r>
              <a:rPr lang="en-IN"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IN" dirty="0"/>
              <a:t>Ultrahigh density nanowires lattices and circuits with metal and semiconductors  nanowires have also been demonstrated. Computer architecture based on </a:t>
            </a:r>
            <a:r>
              <a:rPr lang="en-IN" dirty="0" smtClean="0"/>
              <a:t>Nano electronics </a:t>
            </a:r>
            <a:r>
              <a:rPr lang="en-IN" dirty="0"/>
              <a:t>also known as </a:t>
            </a:r>
            <a:r>
              <a:rPr lang="en-IN" dirty="0" smtClean="0"/>
              <a:t>Nano computers </a:t>
            </a:r>
            <a:r>
              <a:rPr lang="en-IN" dirty="0"/>
              <a:t>has also been studied though very limited</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56810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0" indent="0" algn="just">
              <a:buNone/>
            </a:pPr>
            <a:r>
              <a:rPr lang="en-IN" dirty="0" smtClean="0">
                <a:latin typeface="Times New Roman" pitchFamily="18" charset="0"/>
                <a:cs typeface="Times New Roman" pitchFamily="18" charset="0"/>
              </a:rPr>
              <a:t>	Various </a:t>
            </a:r>
            <a:r>
              <a:rPr lang="en-IN" dirty="0">
                <a:latin typeface="Times New Roman" pitchFamily="18" charset="0"/>
                <a:cs typeface="Times New Roman" pitchFamily="18" charset="0"/>
              </a:rPr>
              <a:t>processing techniques have been applied in the fabrication of </a:t>
            </a:r>
            <a:r>
              <a:rPr lang="en-IN" dirty="0" smtClean="0">
                <a:latin typeface="Times New Roman" pitchFamily="18" charset="0"/>
                <a:cs typeface="Times New Roman" pitchFamily="18" charset="0"/>
              </a:rPr>
              <a:t>Nano electronics </a:t>
            </a:r>
            <a:r>
              <a:rPr lang="en-IN" dirty="0">
                <a:latin typeface="Times New Roman" pitchFamily="18" charset="0"/>
                <a:cs typeface="Times New Roman" pitchFamily="18" charset="0"/>
              </a:rPr>
              <a:t>such as focused ion beam (FIB), electron beam lithography and imprint lithography. Major obstacles preventing the development of such devices include addressing </a:t>
            </a:r>
            <a:r>
              <a:rPr lang="en-IN" dirty="0" smtClean="0">
                <a:latin typeface="Times New Roman" pitchFamily="18" charset="0"/>
                <a:cs typeface="Times New Roman" pitchFamily="18" charset="0"/>
              </a:rPr>
              <a:t>nanometre </a:t>
            </a:r>
            <a:r>
              <a:rPr lang="en-IN" dirty="0">
                <a:latin typeface="Times New Roman" pitchFamily="18" charset="0"/>
                <a:cs typeface="Times New Roman" pitchFamily="18" charset="0"/>
              </a:rPr>
              <a:t>– sized objects such as nanoparticles and molecules, molecular vibrations, robustness and the poor electrical conductivity.</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07829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a:bodyPr>
          <a:lstStyle/>
          <a:p>
            <a:pPr algn="just"/>
            <a:r>
              <a:rPr lang="en-IN" dirty="0"/>
              <a:t>An nanoparticles have been widely used in </a:t>
            </a:r>
            <a:r>
              <a:rPr lang="en-IN" dirty="0" smtClean="0"/>
              <a:t>Nano electronics </a:t>
            </a:r>
            <a:r>
              <a:rPr lang="en-IN" dirty="0"/>
              <a:t>and molecular electronics using its surface chemistry and uniform size</a:t>
            </a:r>
            <a:r>
              <a:rPr lang="en-IN" dirty="0" smtClean="0"/>
              <a:t>.</a:t>
            </a:r>
          </a:p>
          <a:p>
            <a:pPr algn="just"/>
            <a:r>
              <a:rPr lang="en-IN" dirty="0" smtClean="0"/>
              <a:t> </a:t>
            </a:r>
            <a:r>
              <a:rPr lang="en-IN" dirty="0"/>
              <a:t>For example, Au nanoparticles functions as carrier vehicles to accommodate multiple functionalities through attaching various functional organic molecules or </a:t>
            </a:r>
            <a:r>
              <a:rPr lang="en-IN" dirty="0" smtClean="0"/>
              <a:t>bio components. </a:t>
            </a:r>
          </a:p>
          <a:p>
            <a:pPr algn="just"/>
            <a:r>
              <a:rPr lang="en-IN" dirty="0" smtClean="0"/>
              <a:t>Au nanoparticles </a:t>
            </a:r>
            <a:r>
              <a:rPr lang="en-IN" dirty="0"/>
              <a:t>can also function as mediators to connect different functionalities together in the construction of </a:t>
            </a:r>
            <a:r>
              <a:rPr lang="en-IN" dirty="0" smtClean="0"/>
              <a:t>Nano scale </a:t>
            </a:r>
            <a:r>
              <a:rPr lang="en-IN" dirty="0"/>
              <a:t>electronics for the application of sensors and detectors.</a:t>
            </a:r>
            <a:endParaRPr lang="en-US" dirty="0"/>
          </a:p>
        </p:txBody>
      </p:sp>
    </p:spTree>
    <p:extLst>
      <p:ext uri="{BB962C8B-B14F-4D97-AF65-F5344CB8AC3E}">
        <p14:creationId xmlns:p14="http://schemas.microsoft.com/office/powerpoint/2010/main" val="2543083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3231</Words>
  <Application>Microsoft Office PowerPoint</Application>
  <PresentationFormat>On-screen Show (4:3)</PresentationFormat>
  <Paragraphs>120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NANO APPLIATIONS       BY</vt:lpstr>
      <vt:lpstr>MIROELECTRONICS AND NANO ELECTRONICS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BIOLOGICAL APPLICATION OF NANOPARTICLES </vt:lpstr>
      <vt:lpstr>Molecular recognition</vt:lpstr>
      <vt:lpstr>PowerPoint Presentation</vt:lpstr>
      <vt:lpstr>PowerPoint Presentation</vt:lpstr>
      <vt:lpstr>PowerPoint Presentation</vt:lpstr>
      <vt:lpstr>CATALYSSIS BY GOLD NANO PARTICLES: </vt:lpstr>
      <vt:lpstr>PowerPoint Presentation</vt:lpstr>
      <vt:lpstr>PowerPoint Presentation</vt:lpstr>
      <vt:lpstr>PowerPoint Presentation</vt:lpstr>
      <vt:lpstr>PHOTONIC CRYSTAL </vt:lpstr>
      <vt:lpstr>PowerPoint Presentation</vt:lpstr>
      <vt:lpstr>PowerPoint Presentation</vt:lpstr>
      <vt:lpstr>PowerPoint Presentation</vt:lpstr>
      <vt:lpstr>PLASMON WAVEGUIDE </vt:lpstr>
      <vt:lpstr>PowerPoint Presentation</vt:lpstr>
      <vt:lpstr>CARBON NANOTUBE EMITTER</vt:lpstr>
      <vt:lpstr>PowerPoint Presentation</vt:lpstr>
      <vt:lpstr>PowerPoint Presentation</vt:lpstr>
      <vt:lpstr>PowerPoint Presentation</vt:lpstr>
      <vt:lpstr>PHOTOELECTROCHEMICAL CELLS: </vt:lpstr>
      <vt:lpstr>PowerPoint Presentation</vt:lpstr>
      <vt:lpstr>PowerPoint Presentation</vt:lpstr>
      <vt:lpstr>PowerPoint Presentation</vt:lpstr>
      <vt:lpstr>PowerPoint Presentation</vt:lpstr>
      <vt:lpstr>PowerPoint Presentation</vt:lpstr>
      <vt:lpstr>PowerPoint Presentation</vt:lpstr>
    </vt:vector>
  </TitlesOfParts>
  <Company>abi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abi</dc:creator>
  <cp:lastModifiedBy>abi</cp:lastModifiedBy>
  <cp:revision>24</cp:revision>
  <dcterms:created xsi:type="dcterms:W3CDTF">2010-04-11T18:41:49Z</dcterms:created>
  <dcterms:modified xsi:type="dcterms:W3CDTF">2010-04-11T20:28:18Z</dcterms:modified>
</cp:coreProperties>
</file>