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8"/>
  </p:notesMasterIdLst>
  <p:sldIdLst>
    <p:sldId id="256" r:id="rId2"/>
    <p:sldId id="257" r:id="rId3"/>
    <p:sldId id="304" r:id="rId4"/>
    <p:sldId id="305" r:id="rId5"/>
    <p:sldId id="303" r:id="rId6"/>
    <p:sldId id="259" r:id="rId7"/>
    <p:sldId id="265" r:id="rId8"/>
    <p:sldId id="267" r:id="rId9"/>
    <p:sldId id="269" r:id="rId10"/>
    <p:sldId id="271" r:id="rId11"/>
    <p:sldId id="273" r:id="rId12"/>
    <p:sldId id="275" r:id="rId13"/>
    <p:sldId id="277" r:id="rId14"/>
    <p:sldId id="279" r:id="rId15"/>
    <p:sldId id="281" r:id="rId16"/>
    <p:sldId id="283" r:id="rId17"/>
    <p:sldId id="285" r:id="rId18"/>
    <p:sldId id="286" r:id="rId19"/>
    <p:sldId id="288" r:id="rId20"/>
    <p:sldId id="292" r:id="rId21"/>
    <p:sldId id="294" r:id="rId22"/>
    <p:sldId id="296" r:id="rId23"/>
    <p:sldId id="298" r:id="rId24"/>
    <p:sldId id="300" r:id="rId25"/>
    <p:sldId id="302" r:id="rId26"/>
    <p:sldId id="307"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27"/>
    <p:penClr>
      <a:srgbClr val="FF0000"/>
    </p:penClr>
  </p:showPr>
  <p:clrMru>
    <a:srgbClr val="0000FF"/>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0E3EC8-4929-41A0-953A-5BFCC7A8009B}" type="datetimeFigureOut">
              <a:rPr lang="en-US" smtClean="0"/>
              <a:pPr/>
              <a:t>5/23/2020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FD9112-0154-45C4-BF5F-667D35CD78E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364467C4-87B8-44B7-8C4C-C2FFC2B99A3D}" type="slidenum">
              <a:rPr lang="en-US" smtClean="0"/>
              <a:pPr/>
              <a:t>19</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E1D52B5-65DE-465D-9B2F-6DA2A22FEE72}" type="slidenum">
              <a:rPr lang="en-US" smtClean="0"/>
              <a:pPr/>
              <a:t>20</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8A62EC10-0097-46C6-8A8A-C6DFB015D435}" type="slidenum">
              <a:rPr lang="en-US" smtClean="0"/>
              <a:pPr/>
              <a:t>21</a:t>
            </a:fld>
            <a:endParaRPr lang="en-US"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7EB8E75D-6EDF-495A-B303-271B42DF6831}" type="slidenum">
              <a:rPr lang="en-US" smtClean="0"/>
              <a:pPr/>
              <a:t>22</a:t>
            </a:fld>
            <a:endParaRPr lang="en-US"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7A9FA70-319F-404B-B2E1-49720B10FB15}" type="slidenum">
              <a:rPr lang="en-US" smtClean="0"/>
              <a:pPr/>
              <a:t>23</a:t>
            </a:fld>
            <a:endParaRPr lang="en-US"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BE8CE7FA-15B4-4A90-852E-6130E6E9A859}" type="slidenum">
              <a:rPr lang="en-US" smtClean="0"/>
              <a:pPr/>
              <a:t>24</a:t>
            </a:fld>
            <a:endParaRPr lang="en-US"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2B46DD20-65C3-4E14-BC5B-13217A8893C1}" type="slidenum">
              <a:rPr lang="en-US" smtClean="0"/>
              <a:pPr/>
              <a:t>25</a:t>
            </a:fld>
            <a:endParaRPr lang="en-US" smtClean="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C1A7F34A-78AC-4DAC-B09E-52FB6E3F316A}" type="datetimeFigureOut">
              <a:rPr lang="en-US" smtClean="0"/>
              <a:pPr/>
              <a:t>5/23/2020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A7F34A-78AC-4DAC-B09E-52FB6E3F316A}"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A7F34A-78AC-4DAC-B09E-52FB6E3F316A}"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1A7F34A-78AC-4DAC-B09E-52FB6E3F316A}" type="datetimeFigureOut">
              <a:rPr lang="en-US" smtClean="0"/>
              <a:pPr/>
              <a:t>5/23/2020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C1A7F34A-78AC-4DAC-B09E-52FB6E3F316A}" type="datetimeFigureOut">
              <a:rPr lang="en-US" smtClean="0"/>
              <a:pPr/>
              <a:t>5/23/2020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6B19C02-7EB4-42F9-89A7-3ECD8F6E66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C1A7F34A-78AC-4DAC-B09E-52FB6E3F316A}" type="datetimeFigureOut">
              <a:rPr lang="en-US" smtClean="0"/>
              <a:pPr/>
              <a:t>5/23/2020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C1A7F34A-78AC-4DAC-B09E-52FB6E3F316A}" type="datetimeFigureOut">
              <a:rPr lang="en-US" smtClean="0"/>
              <a:pPr/>
              <a:t>5/23/2020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6B19C02-7EB4-42F9-89A7-3ECD8F6E66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1A7F34A-78AC-4DAC-B09E-52FB6E3F316A}" type="datetimeFigureOut">
              <a:rPr lang="en-US" smtClean="0"/>
              <a:pPr/>
              <a:t>5/23/2020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1A7F34A-78AC-4DAC-B09E-52FB6E3F316A}" type="datetimeFigureOut">
              <a:rPr lang="en-US" smtClean="0"/>
              <a:pPr/>
              <a:t>5/23/2020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C1A7F34A-78AC-4DAC-B09E-52FB6E3F316A}" type="datetimeFigureOut">
              <a:rPr lang="en-US" smtClean="0"/>
              <a:pPr/>
              <a:t>5/23/2020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B19C02-7EB4-42F9-89A7-3ECD8F6E662B}"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C1A7F34A-78AC-4DAC-B09E-52FB6E3F316A}" type="datetimeFigureOut">
              <a:rPr lang="en-US" smtClean="0"/>
              <a:pPr/>
              <a:t>5/23/2020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6B19C02-7EB4-42F9-89A7-3ECD8F6E66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1A7F34A-78AC-4DAC-B09E-52FB6E3F316A}" type="datetimeFigureOut">
              <a:rPr lang="en-US" smtClean="0"/>
              <a:pPr/>
              <a:t>5/23/2020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6B19C02-7EB4-42F9-89A7-3ECD8F6E66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p:wipe dir="r"/>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752600"/>
            <a:ext cx="6858000" cy="3657600"/>
          </a:xfrm>
        </p:spPr>
        <p:txBody>
          <a:bodyPr>
            <a:normAutofit/>
          </a:bodyPr>
          <a:lstStyle/>
          <a:p>
            <a:pPr algn="ctr"/>
            <a:r>
              <a:rPr lang="en-US" sz="2000" b="1" dirty="0" smtClean="0">
                <a:solidFill>
                  <a:schemeClr val="tx1"/>
                </a:solidFill>
              </a:rPr>
              <a:t>Dr. P.RAMAR</a:t>
            </a:r>
            <a:r>
              <a:rPr lang="en-US" sz="2000" dirty="0" smtClean="0">
                <a:solidFill>
                  <a:schemeClr val="tx1"/>
                </a:solidFill>
              </a:rPr>
              <a:t>, </a:t>
            </a:r>
          </a:p>
          <a:p>
            <a:pPr algn="ctr"/>
            <a:r>
              <a:rPr lang="en-US" sz="2000" b="1" dirty="0" smtClean="0">
                <a:solidFill>
                  <a:schemeClr val="tx1"/>
                </a:solidFill>
              </a:rPr>
              <a:t>M.A.,(Hist.),M.A.,(HR),</a:t>
            </a:r>
            <a:r>
              <a:rPr lang="en-US" sz="2000" b="1" dirty="0" err="1" smtClean="0">
                <a:solidFill>
                  <a:schemeClr val="tx1"/>
                </a:solidFill>
              </a:rPr>
              <a:t>M.Ed.,M.Phil.,Ph.D</a:t>
            </a:r>
            <a:endParaRPr lang="en-US" sz="2000" b="1" dirty="0" smtClean="0">
              <a:solidFill>
                <a:schemeClr val="tx1"/>
              </a:solidFill>
            </a:endParaRPr>
          </a:p>
          <a:p>
            <a:pPr algn="ctr"/>
            <a:r>
              <a:rPr lang="en-US" sz="2000" b="1" dirty="0" smtClean="0">
                <a:solidFill>
                  <a:schemeClr val="tx1"/>
                </a:solidFill>
              </a:rPr>
              <a:t>Associate  Professor of History, </a:t>
            </a:r>
          </a:p>
          <a:p>
            <a:pPr algn="ctr"/>
            <a:r>
              <a:rPr lang="en-US" sz="2000" b="1" dirty="0" err="1" smtClean="0">
                <a:solidFill>
                  <a:schemeClr val="tx1"/>
                </a:solidFill>
              </a:rPr>
              <a:t>D.G.Govt.Arts</a:t>
            </a:r>
            <a:r>
              <a:rPr lang="en-US" sz="2000" b="1" dirty="0" smtClean="0">
                <a:solidFill>
                  <a:schemeClr val="tx1"/>
                </a:solidFill>
              </a:rPr>
              <a:t> College for Women</a:t>
            </a:r>
          </a:p>
          <a:p>
            <a:pPr algn="ctr"/>
            <a:r>
              <a:rPr lang="en-US" sz="2000" b="1" dirty="0" err="1" smtClean="0">
                <a:solidFill>
                  <a:schemeClr val="tx1"/>
                </a:solidFill>
              </a:rPr>
              <a:t>Mayiladuthurai</a:t>
            </a:r>
            <a:r>
              <a:rPr lang="en-US" sz="2000" b="1" dirty="0" smtClean="0">
                <a:solidFill>
                  <a:schemeClr val="tx1"/>
                </a:solidFill>
              </a:rPr>
              <a:t> – 609 001</a:t>
            </a:r>
          </a:p>
          <a:p>
            <a:pPr algn="ctr"/>
            <a:r>
              <a:rPr lang="en-US" sz="2000" b="1" dirty="0" smtClean="0">
                <a:solidFill>
                  <a:schemeClr val="tx1"/>
                </a:solidFill>
              </a:rPr>
              <a:t>Email </a:t>
            </a:r>
            <a:r>
              <a:rPr lang="en-US" sz="2000" b="1" dirty="0" err="1" smtClean="0">
                <a:solidFill>
                  <a:schemeClr val="tx1"/>
                </a:solidFill>
              </a:rPr>
              <a:t>id:drramar_auhis@yahoo.in</a:t>
            </a:r>
            <a:endParaRPr lang="en-US" sz="2000" b="1" dirty="0" smtClean="0">
              <a:solidFill>
                <a:schemeClr val="tx1"/>
              </a:solidFill>
            </a:endParaRPr>
          </a:p>
          <a:p>
            <a:pPr algn="ctr"/>
            <a:r>
              <a:rPr lang="en-US" sz="2000" b="1" dirty="0" smtClean="0">
                <a:solidFill>
                  <a:schemeClr val="tx1"/>
                </a:solidFill>
              </a:rPr>
              <a:t>Mobile: 9442424244</a:t>
            </a:r>
          </a:p>
        </p:txBody>
      </p:sp>
      <p:sp>
        <p:nvSpPr>
          <p:cNvPr id="9" name="Title 1"/>
          <p:cNvSpPr txBox="1">
            <a:spLocks/>
          </p:cNvSpPr>
          <p:nvPr/>
        </p:nvSpPr>
        <p:spPr>
          <a:xfrm>
            <a:off x="304800" y="1554163"/>
            <a:ext cx="8686800" cy="4008438"/>
          </a:xfrm>
          <a:prstGeom prst="rect">
            <a:avLst/>
          </a:prstGeom>
        </p:spPr>
        <p:txBody>
          <a:bodyPr vert="horz" anchor="b">
            <a:normAutofit/>
          </a:bodyPr>
          <a:lstStyle/>
          <a:p>
            <a:pPr marL="0" marR="0" lvl="0" indent="0" algn="ctr"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n-US" sz="2400" b="1" i="0" u="none" strike="noStrike" kern="1200" cap="none" spc="0" normalizeH="0" baseline="0" noProof="0" dirty="0">
              <a:ln>
                <a:noFill/>
              </a:ln>
              <a:solidFill>
                <a:srgbClr val="0000FF"/>
              </a:solidFill>
              <a:effectLst/>
              <a:uLnTx/>
              <a:uFillTx/>
              <a:latin typeface="+mn-lt"/>
              <a:ea typeface="+mn-ea"/>
              <a:cs typeface="+mn-cs"/>
            </a:endParaRPr>
          </a:p>
        </p:txBody>
      </p:sp>
      <p:sp>
        <p:nvSpPr>
          <p:cNvPr id="10" name="Title 4"/>
          <p:cNvSpPr txBox="1">
            <a:spLocks/>
          </p:cNvSpPr>
          <p:nvPr/>
        </p:nvSpPr>
        <p:spPr>
          <a:xfrm>
            <a:off x="457200" y="838200"/>
            <a:ext cx="7696200" cy="1828800"/>
          </a:xfrm>
          <a:prstGeom prst="rect">
            <a:avLst/>
          </a:prstGeom>
        </p:spPr>
        <p:txBody>
          <a:bodyPr vert="horz" anchor="t">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300" b="1" i="0" u="none" strike="noStrike" kern="1200" cap="all" spc="0" normalizeH="0" baseline="0" noProof="0" dirty="0" smtClean="0">
                <a:ln>
                  <a:noFill/>
                </a:ln>
                <a:solidFill>
                  <a:srgbClr val="FF0000"/>
                </a:solidFill>
                <a:effectLst>
                  <a:reflection blurRad="12700" stA="48000" endA="300" endPos="55000" dir="5400000" sy="-90000" algn="bl" rotWithShape="0"/>
                </a:effectLst>
                <a:uLnTx/>
                <a:uFillTx/>
                <a:latin typeface="Times New Roman" pitchFamily="18" charset="0"/>
                <a:ea typeface="+mj-ea"/>
                <a:cs typeface="Times New Roman" pitchFamily="18" charset="0"/>
              </a:rPr>
              <a:t>Human Rights in Historical Perspective</a:t>
            </a:r>
            <a:r>
              <a:rPr kumimoji="0" lang="en-US" sz="3600" i="0" u="none" strike="noStrike" kern="1200" cap="all" spc="0" normalizeH="0" baseline="0" noProof="0" dirty="0" smtClean="0">
                <a:ln>
                  <a:noFill/>
                </a:ln>
                <a:solidFill>
                  <a:srgbClr val="FF0000"/>
                </a:solidFill>
                <a:effectLst>
                  <a:reflection blurRad="12700" stA="48000" endA="300" endPos="55000" dir="5400000" sy="-90000" algn="bl" rotWithShape="0"/>
                </a:effectLst>
                <a:uLnTx/>
                <a:uFillTx/>
                <a:latin typeface="Times New Roman" pitchFamily="18" charset="0"/>
                <a:ea typeface="+mj-ea"/>
                <a:cs typeface="Times New Roman" pitchFamily="18" charset="0"/>
              </a:rPr>
              <a:t/>
            </a:r>
            <a:br>
              <a:rPr kumimoji="0" lang="en-US" sz="3600" i="0" u="none" strike="noStrike" kern="1200" cap="all" spc="0" normalizeH="0" baseline="0" noProof="0" dirty="0" smtClean="0">
                <a:ln>
                  <a:noFill/>
                </a:ln>
                <a:solidFill>
                  <a:srgbClr val="FF0000"/>
                </a:solidFill>
                <a:effectLst>
                  <a:reflection blurRad="12700" stA="48000" endA="300" endPos="55000" dir="5400000" sy="-90000" algn="bl" rotWithShape="0"/>
                </a:effectLst>
                <a:uLnTx/>
                <a:uFillTx/>
                <a:latin typeface="Times New Roman" pitchFamily="18" charset="0"/>
                <a:ea typeface="+mj-ea"/>
                <a:cs typeface="Times New Roman" pitchFamily="18" charset="0"/>
              </a:rPr>
            </a:br>
            <a:endParaRPr kumimoji="0" lang="en-US" sz="3600" i="0" u="none" strike="noStrike" kern="1200" cap="all" spc="0" normalizeH="0" baseline="0" noProof="0" dirty="0">
              <a:ln>
                <a:noFill/>
              </a:ln>
              <a:solidFill>
                <a:schemeClr val="tx2"/>
              </a:solidFill>
              <a:effectLst>
                <a:reflection blurRad="12700" stA="48000" endA="300" endPos="55000" dir="5400000" sy="-90000" algn="bl" rotWithShape="0"/>
              </a:effectLst>
              <a:uLnTx/>
              <a:uFillTx/>
              <a:latin typeface="+mj-lt"/>
              <a:ea typeface="+mj-ea"/>
              <a:cs typeface="+mj-cs"/>
            </a:endParaRPr>
          </a:p>
        </p:txBody>
      </p:sp>
    </p:spTree>
  </p:cSld>
  <p:clrMapOvr>
    <a:masterClrMapping/>
  </p:clrMapOvr>
  <p:transition>
    <p:pull dir="d"/>
    <p:sndAc>
      <p:stSnd>
        <p:snd r:embed="rId2" name="suction.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eaLnBrk="1" hangingPunct="1"/>
            <a:r>
              <a:rPr lang="en-US" sz="3500" dirty="0" smtClean="0">
                <a:solidFill>
                  <a:srgbClr val="FF0000"/>
                </a:solidFill>
              </a:rPr>
              <a:t>The Growth of ‘Human Rights’ as an ideology in the World History</a:t>
            </a:r>
          </a:p>
        </p:txBody>
      </p:sp>
      <p:sp>
        <p:nvSpPr>
          <p:cNvPr id="6147" name="Rectangle 3"/>
          <p:cNvSpPr>
            <a:spLocks noGrp="1" noChangeArrowheads="1"/>
          </p:cNvSpPr>
          <p:nvPr>
            <p:ph idx="1"/>
          </p:nvPr>
        </p:nvSpPr>
        <p:spPr/>
        <p:txBody>
          <a:bodyPr>
            <a:normAutofit fontScale="92500" lnSpcReduction="20000"/>
          </a:bodyPr>
          <a:lstStyle/>
          <a:p>
            <a:pPr eaLnBrk="1" hangingPunct="1"/>
            <a:r>
              <a:rPr lang="en-US" b="1" dirty="0" smtClean="0">
                <a:solidFill>
                  <a:srgbClr val="0000FF"/>
                </a:solidFill>
                <a:latin typeface="Times New Roman" pitchFamily="18" charset="0"/>
                <a:cs typeface="Times New Roman" pitchFamily="18" charset="0"/>
              </a:rPr>
              <a:t>The Magna </a:t>
            </a:r>
            <a:r>
              <a:rPr lang="en-US" b="1" dirty="0" err="1" smtClean="0">
                <a:solidFill>
                  <a:srgbClr val="0000FF"/>
                </a:solidFill>
                <a:latin typeface="Times New Roman" pitchFamily="18" charset="0"/>
                <a:cs typeface="Times New Roman" pitchFamily="18" charset="0"/>
              </a:rPr>
              <a:t>Carta</a:t>
            </a:r>
            <a:r>
              <a:rPr lang="en-US" b="1" dirty="0" smtClean="0">
                <a:solidFill>
                  <a:srgbClr val="0000FF"/>
                </a:solidFill>
                <a:latin typeface="Times New Roman" pitchFamily="18" charset="0"/>
                <a:cs typeface="Times New Roman" pitchFamily="18" charset="0"/>
              </a:rPr>
              <a:t> – 1215</a:t>
            </a:r>
          </a:p>
          <a:p>
            <a:pPr eaLnBrk="1" hangingPunct="1"/>
            <a:r>
              <a:rPr lang="en-US" b="1" dirty="0" smtClean="0">
                <a:solidFill>
                  <a:srgbClr val="0000FF"/>
                </a:solidFill>
                <a:latin typeface="Times New Roman" pitchFamily="18" charset="0"/>
                <a:cs typeface="Times New Roman" pitchFamily="18" charset="0"/>
              </a:rPr>
              <a:t>The Bill of Rights – 1689</a:t>
            </a:r>
          </a:p>
          <a:p>
            <a:pPr eaLnBrk="1" hangingPunct="1"/>
            <a:r>
              <a:rPr lang="en-US" b="1" dirty="0" smtClean="0">
                <a:solidFill>
                  <a:srgbClr val="0000FF"/>
                </a:solidFill>
                <a:latin typeface="Times New Roman" pitchFamily="18" charset="0"/>
                <a:cs typeface="Times New Roman" pitchFamily="18" charset="0"/>
              </a:rPr>
              <a:t>The Declaration of Independence – 1776</a:t>
            </a:r>
          </a:p>
          <a:p>
            <a:pPr eaLnBrk="1" hangingPunct="1"/>
            <a:r>
              <a:rPr lang="en-US" b="1" dirty="0" smtClean="0">
                <a:solidFill>
                  <a:srgbClr val="0000FF"/>
                </a:solidFill>
                <a:latin typeface="Times New Roman" pitchFamily="18" charset="0"/>
                <a:cs typeface="Times New Roman" pitchFamily="18" charset="0"/>
              </a:rPr>
              <a:t>The Declaration of the Rights of Man and of the Citizen – 1789</a:t>
            </a:r>
          </a:p>
          <a:p>
            <a:pPr eaLnBrk="1" hangingPunct="1"/>
            <a:r>
              <a:rPr lang="en-US" b="1" dirty="0" smtClean="0">
                <a:solidFill>
                  <a:srgbClr val="0000FF"/>
                </a:solidFill>
                <a:latin typeface="Times New Roman" pitchFamily="18" charset="0"/>
                <a:cs typeface="Times New Roman" pitchFamily="18" charset="0"/>
              </a:rPr>
              <a:t>The Bill of Rights – 1791 USA</a:t>
            </a:r>
          </a:p>
          <a:p>
            <a:pPr eaLnBrk="1" hangingPunct="1"/>
            <a:r>
              <a:rPr lang="en-US" b="1" dirty="0" smtClean="0">
                <a:solidFill>
                  <a:srgbClr val="0000FF"/>
                </a:solidFill>
                <a:latin typeface="Times New Roman" pitchFamily="18" charset="0"/>
                <a:cs typeface="Times New Roman" pitchFamily="18" charset="0"/>
              </a:rPr>
              <a:t>The ILO was </a:t>
            </a:r>
            <a:r>
              <a:rPr lang="en-US" b="1" dirty="0" err="1" smtClean="0">
                <a:solidFill>
                  <a:srgbClr val="0000FF"/>
                </a:solidFill>
                <a:latin typeface="Times New Roman" pitchFamily="18" charset="0"/>
                <a:cs typeface="Times New Roman" pitchFamily="18" charset="0"/>
              </a:rPr>
              <a:t>estd</a:t>
            </a:r>
            <a:r>
              <a:rPr lang="en-US" b="1" dirty="0" smtClean="0">
                <a:solidFill>
                  <a:srgbClr val="0000FF"/>
                </a:solidFill>
                <a:latin typeface="Times New Roman" pitchFamily="18" charset="0"/>
                <a:cs typeface="Times New Roman" pitchFamily="18" charset="0"/>
              </a:rPr>
              <a:t> in 1919 sought to promote social justice as a prerequisite for ‘Universal and lasting peace’ and laid down basic humane and just conditions of work </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endParaRPr lang="en-US" smtClean="0"/>
          </a:p>
        </p:txBody>
      </p:sp>
      <p:sp>
        <p:nvSpPr>
          <p:cNvPr id="7171" name="Rectangle 3"/>
          <p:cNvSpPr>
            <a:spLocks noGrp="1" noChangeArrowheads="1"/>
          </p:cNvSpPr>
          <p:nvPr>
            <p:ph idx="1"/>
          </p:nvPr>
        </p:nvSpPr>
        <p:spPr/>
        <p:txBody>
          <a:bodyPr/>
          <a:lstStyle/>
          <a:p>
            <a:pPr eaLnBrk="1" hangingPunct="1"/>
            <a:r>
              <a:rPr lang="en-US" b="1" dirty="0" smtClean="0">
                <a:solidFill>
                  <a:srgbClr val="0000FF"/>
                </a:solidFill>
                <a:latin typeface="Times New Roman" pitchFamily="18" charset="0"/>
                <a:cs typeface="Times New Roman" pitchFamily="18" charset="0"/>
              </a:rPr>
              <a:t>Second World War – Nuremberg Trials</a:t>
            </a:r>
          </a:p>
          <a:p>
            <a:pPr eaLnBrk="1" hangingPunct="1">
              <a:buNone/>
            </a:pPr>
            <a:r>
              <a:rPr lang="en-US" b="1" dirty="0" smtClean="0">
                <a:solidFill>
                  <a:srgbClr val="0000FF"/>
                </a:solidFill>
                <a:latin typeface="Times New Roman" pitchFamily="18" charset="0"/>
                <a:cs typeface="Times New Roman" pitchFamily="18" charset="0"/>
              </a:rPr>
              <a:t>     ‘Crimes against humanity’</a:t>
            </a:r>
          </a:p>
          <a:p>
            <a:r>
              <a:rPr lang="en-US" b="1" dirty="0" smtClean="0">
                <a:solidFill>
                  <a:srgbClr val="0000FF"/>
                </a:solidFill>
                <a:latin typeface="Times New Roman" pitchFamily="18" charset="0"/>
                <a:cs typeface="Times New Roman" pitchFamily="18" charset="0"/>
              </a:rPr>
              <a:t>Liberation wars and Decolonization Process in Latin America, Asia and Africa</a:t>
            </a:r>
          </a:p>
          <a:p>
            <a:pPr eaLnBrk="1" hangingPunct="1"/>
            <a:r>
              <a:rPr lang="en-US" b="1" dirty="0" smtClean="0">
                <a:solidFill>
                  <a:srgbClr val="0000FF"/>
                </a:solidFill>
                <a:latin typeface="Times New Roman" pitchFamily="18" charset="0"/>
                <a:cs typeface="Times New Roman" pitchFamily="18" charset="0"/>
              </a:rPr>
              <a:t>Drafting of the Modern Constitutions</a:t>
            </a:r>
          </a:p>
          <a:p>
            <a:pPr eaLnBrk="1" hangingPunct="1"/>
            <a:r>
              <a:rPr lang="en-US" b="1" dirty="0" smtClean="0">
                <a:solidFill>
                  <a:srgbClr val="0000FF"/>
                </a:solidFill>
                <a:latin typeface="Times New Roman" pitchFamily="18" charset="0"/>
                <a:cs typeface="Times New Roman" pitchFamily="18" charset="0"/>
              </a:rPr>
              <a:t>UDHR- 1948 </a:t>
            </a:r>
          </a:p>
          <a:p>
            <a:pPr eaLnBrk="1" hangingPunct="1"/>
            <a:r>
              <a:rPr lang="en-US" b="1" dirty="0" smtClean="0">
                <a:solidFill>
                  <a:srgbClr val="0000FF"/>
                </a:solidFill>
                <a:latin typeface="Times New Roman" pitchFamily="18" charset="0"/>
                <a:cs typeface="Times New Roman" pitchFamily="18" charset="0"/>
              </a:rPr>
              <a:t>The militant Feminist movement in the 1960’s and 70’s</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r>
              <a:rPr lang="en-US" dirty="0" smtClean="0">
                <a:solidFill>
                  <a:srgbClr val="FF0000"/>
                </a:solidFill>
              </a:rPr>
              <a:t>Development of HR as an Ideology in India</a:t>
            </a:r>
          </a:p>
        </p:txBody>
      </p:sp>
      <p:sp>
        <p:nvSpPr>
          <p:cNvPr id="8195" name="Rectangle 3"/>
          <p:cNvSpPr>
            <a:spLocks noGrp="1" noChangeArrowheads="1"/>
          </p:cNvSpPr>
          <p:nvPr>
            <p:ph idx="1"/>
          </p:nvPr>
        </p:nvSpPr>
        <p:spPr/>
        <p:txBody>
          <a:bodyPr/>
          <a:lstStyle/>
          <a:p>
            <a:pPr algn="just" eaLnBrk="1" hangingPunct="1"/>
            <a:r>
              <a:rPr lang="en-US" b="1" dirty="0" smtClean="0">
                <a:solidFill>
                  <a:srgbClr val="0000FF"/>
                </a:solidFill>
                <a:latin typeface="Times New Roman" pitchFamily="18" charset="0"/>
                <a:cs typeface="Times New Roman" pitchFamily="18" charset="0"/>
              </a:rPr>
              <a:t>The first demand for fundamental rights appeared in the Constitution of India Bill, 1895</a:t>
            </a:r>
          </a:p>
          <a:p>
            <a:pPr algn="just" eaLnBrk="1" hangingPunct="1"/>
            <a:r>
              <a:rPr lang="en-US" b="1" dirty="0" smtClean="0">
                <a:solidFill>
                  <a:srgbClr val="0000FF"/>
                </a:solidFill>
                <a:latin typeface="Times New Roman" pitchFamily="18" charset="0"/>
                <a:cs typeface="Times New Roman" pitchFamily="18" charset="0"/>
              </a:rPr>
              <a:t>This bill guaranteed freedom of expression, inviolability of one’s house, right to equality before law, right to property, right to personal liberty and right to free education</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endParaRPr lang="en-US" smtClean="0"/>
          </a:p>
        </p:txBody>
      </p:sp>
      <p:sp>
        <p:nvSpPr>
          <p:cNvPr id="9219" name="Rectangle 3"/>
          <p:cNvSpPr>
            <a:spLocks noGrp="1" noChangeArrowheads="1"/>
          </p:cNvSpPr>
          <p:nvPr>
            <p:ph idx="1"/>
          </p:nvPr>
        </p:nvSpPr>
        <p:spPr/>
        <p:txBody>
          <a:bodyPr/>
          <a:lstStyle/>
          <a:p>
            <a:pPr eaLnBrk="1" hangingPunct="1"/>
            <a:r>
              <a:rPr lang="en-US" b="1" dirty="0" smtClean="0">
                <a:solidFill>
                  <a:srgbClr val="0000FF"/>
                </a:solidFill>
                <a:latin typeface="Times New Roman" pitchFamily="18" charset="0"/>
                <a:cs typeface="Times New Roman" pitchFamily="18" charset="0"/>
              </a:rPr>
              <a:t>Congress Resolutions between 1917 and 1919 demanded for civil rights and equality of status with English.</a:t>
            </a:r>
          </a:p>
          <a:p>
            <a:pPr eaLnBrk="1" hangingPunct="1"/>
            <a:r>
              <a:rPr lang="en-US" b="1" dirty="0" smtClean="0">
                <a:solidFill>
                  <a:srgbClr val="0000FF"/>
                </a:solidFill>
                <a:latin typeface="Times New Roman" pitchFamily="18" charset="0"/>
                <a:cs typeface="Times New Roman" pitchFamily="18" charset="0"/>
              </a:rPr>
              <a:t>One resolution even mentioned, the British Parliament to pass a statute guaranteeing ‘The civil rights of His Majesty’s Indian Subjects’.    </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endParaRPr lang="en-US" smtClean="0"/>
          </a:p>
        </p:txBody>
      </p:sp>
      <p:sp>
        <p:nvSpPr>
          <p:cNvPr id="10243" name="Rectangle 3"/>
          <p:cNvSpPr>
            <a:spLocks noGrp="1" noChangeArrowheads="1"/>
          </p:cNvSpPr>
          <p:nvPr>
            <p:ph idx="1"/>
          </p:nvPr>
        </p:nvSpPr>
        <p:spPr/>
        <p:txBody>
          <a:bodyPr/>
          <a:lstStyle/>
          <a:p>
            <a:pPr algn="just" eaLnBrk="1" hangingPunct="1"/>
            <a:r>
              <a:rPr lang="en-US" b="1" dirty="0" smtClean="0">
                <a:solidFill>
                  <a:srgbClr val="0000FF"/>
                </a:solidFill>
                <a:latin typeface="Times New Roman" pitchFamily="18" charset="0"/>
                <a:cs typeface="Times New Roman" pitchFamily="18" charset="0"/>
              </a:rPr>
              <a:t>The proposed statute would embody provisions establishing equality before law, a free press, free speech etc.</a:t>
            </a:r>
          </a:p>
          <a:p>
            <a:pPr algn="just" eaLnBrk="1" hangingPunct="1"/>
            <a:r>
              <a:rPr lang="en-US" b="1" dirty="0" smtClean="0">
                <a:solidFill>
                  <a:srgbClr val="0000FF"/>
                </a:solidFill>
                <a:latin typeface="Times New Roman" pitchFamily="18" charset="0"/>
                <a:cs typeface="Times New Roman" pitchFamily="18" charset="0"/>
              </a:rPr>
              <a:t>With Wilson’s 14 points the INC demanded the application of right to self-determination principle to India.</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en-US" smtClean="0"/>
          </a:p>
        </p:txBody>
      </p:sp>
      <p:sp>
        <p:nvSpPr>
          <p:cNvPr id="11267" name="Rectangle 3"/>
          <p:cNvSpPr>
            <a:spLocks noGrp="1" noChangeArrowheads="1"/>
          </p:cNvSpPr>
          <p:nvPr>
            <p:ph idx="1"/>
          </p:nvPr>
        </p:nvSpPr>
        <p:spPr/>
        <p:txBody>
          <a:bodyPr/>
          <a:lstStyle/>
          <a:p>
            <a:pPr algn="just" eaLnBrk="1" hangingPunct="1"/>
            <a:r>
              <a:rPr lang="en-US" b="1" dirty="0" smtClean="0">
                <a:solidFill>
                  <a:srgbClr val="0000FF"/>
                </a:solidFill>
                <a:latin typeface="Times New Roman" pitchFamily="18" charset="0"/>
                <a:cs typeface="Times New Roman" pitchFamily="18" charset="0"/>
              </a:rPr>
              <a:t>Another important landmark was Mrs. Besant’s ‘Commonwealth of India Bill of 1925’. It contained a list of seven fundamental rights.  </a:t>
            </a:r>
          </a:p>
          <a:p>
            <a:pPr algn="just" eaLnBrk="1" hangingPunct="1"/>
            <a:r>
              <a:rPr lang="en-US" b="1" dirty="0" smtClean="0">
                <a:solidFill>
                  <a:srgbClr val="0000FF"/>
                </a:solidFill>
                <a:latin typeface="Times New Roman" pitchFamily="18" charset="0"/>
                <a:cs typeface="Times New Roman" pitchFamily="18" charset="0"/>
              </a:rPr>
              <a:t>INC in its 43</a:t>
            </a:r>
            <a:r>
              <a:rPr lang="en-US" b="1" baseline="30000" dirty="0" smtClean="0">
                <a:solidFill>
                  <a:srgbClr val="0000FF"/>
                </a:solidFill>
                <a:latin typeface="Times New Roman" pitchFamily="18" charset="0"/>
                <a:cs typeface="Times New Roman" pitchFamily="18" charset="0"/>
              </a:rPr>
              <a:t>rd</a:t>
            </a:r>
            <a:r>
              <a:rPr lang="en-US" b="1" dirty="0" smtClean="0">
                <a:solidFill>
                  <a:srgbClr val="0000FF"/>
                </a:solidFill>
                <a:latin typeface="Times New Roman" pitchFamily="18" charset="0"/>
                <a:cs typeface="Times New Roman" pitchFamily="18" charset="0"/>
              </a:rPr>
              <a:t> session at Madras to work on the Nehru Report.  Fundamental Rights was incorporated in the Nehru Report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endParaRPr lang="en-US" smtClean="0"/>
          </a:p>
        </p:txBody>
      </p:sp>
      <p:sp>
        <p:nvSpPr>
          <p:cNvPr id="12291" name="Rectangle 3"/>
          <p:cNvSpPr>
            <a:spLocks noGrp="1" noChangeArrowheads="1"/>
          </p:cNvSpPr>
          <p:nvPr>
            <p:ph idx="1"/>
          </p:nvPr>
        </p:nvSpPr>
        <p:spPr/>
        <p:txBody>
          <a:bodyPr/>
          <a:lstStyle/>
          <a:p>
            <a:pPr algn="just" eaLnBrk="1" hangingPunct="1"/>
            <a:r>
              <a:rPr lang="en-US" b="1" dirty="0" smtClean="0">
                <a:solidFill>
                  <a:srgbClr val="0000FF"/>
                </a:solidFill>
                <a:latin typeface="Times New Roman" pitchFamily="18" charset="0"/>
                <a:cs typeface="Times New Roman" pitchFamily="18" charset="0"/>
              </a:rPr>
              <a:t>The Karachi Resolution adopted by the Congress session in 1931 observed “in order to end the exploitation of masses, political freedom must include the real economic freedom of starving millions”</a:t>
            </a:r>
          </a:p>
          <a:p>
            <a:pPr algn="just" eaLnBrk="1" hangingPunct="1"/>
            <a:r>
              <a:rPr lang="en-US" b="1" dirty="0" smtClean="0">
                <a:solidFill>
                  <a:srgbClr val="0000FF"/>
                </a:solidFill>
                <a:latin typeface="Times New Roman" pitchFamily="18" charset="0"/>
                <a:cs typeface="Times New Roman" pitchFamily="18" charset="0"/>
              </a:rPr>
              <a:t>The three round table conferences time and again reiterated the need for incorporating Fundamental Rights.</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endParaRPr lang="en-US" smtClean="0"/>
          </a:p>
        </p:txBody>
      </p:sp>
      <p:sp>
        <p:nvSpPr>
          <p:cNvPr id="13315" name="Rectangle 3"/>
          <p:cNvSpPr>
            <a:spLocks noGrp="1" noChangeArrowheads="1"/>
          </p:cNvSpPr>
          <p:nvPr>
            <p:ph idx="1"/>
          </p:nvPr>
        </p:nvSpPr>
        <p:spPr/>
        <p:txBody>
          <a:bodyPr/>
          <a:lstStyle/>
          <a:p>
            <a:pPr algn="just" eaLnBrk="1" hangingPunct="1"/>
            <a:r>
              <a:rPr lang="en-US" b="1" dirty="0" smtClean="0">
                <a:solidFill>
                  <a:srgbClr val="0000FF"/>
                </a:solidFill>
                <a:latin typeface="Times New Roman" pitchFamily="18" charset="0"/>
                <a:cs typeface="Times New Roman" pitchFamily="18" charset="0"/>
              </a:rPr>
              <a:t>The ‘</a:t>
            </a:r>
            <a:r>
              <a:rPr lang="en-US" b="1" dirty="0" err="1" smtClean="0">
                <a:solidFill>
                  <a:srgbClr val="0000FF"/>
                </a:solidFill>
                <a:latin typeface="Times New Roman" pitchFamily="18" charset="0"/>
                <a:cs typeface="Times New Roman" pitchFamily="18" charset="0"/>
              </a:rPr>
              <a:t>Sapru</a:t>
            </a:r>
            <a:r>
              <a:rPr lang="en-US" b="1" dirty="0" smtClean="0">
                <a:solidFill>
                  <a:srgbClr val="0000FF"/>
                </a:solidFill>
                <a:latin typeface="Times New Roman" pitchFamily="18" charset="0"/>
                <a:cs typeface="Times New Roman" pitchFamily="18" charset="0"/>
              </a:rPr>
              <a:t> Committee Report’ decided by All Parties Conference in 1944-45/ enumerated the basic rights such as communal harmony, political and civil rights, equality of liberty and security in the enjoyment of the freedom of religion, and worship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endParaRPr lang="en-US" smtClean="0"/>
          </a:p>
        </p:txBody>
      </p:sp>
      <p:sp>
        <p:nvSpPr>
          <p:cNvPr id="14339" name="Rectangle 3"/>
          <p:cNvSpPr>
            <a:spLocks noGrp="1" noChangeArrowheads="1"/>
          </p:cNvSpPr>
          <p:nvPr>
            <p:ph idx="1"/>
          </p:nvPr>
        </p:nvSpPr>
        <p:spPr/>
        <p:txBody>
          <a:bodyPr>
            <a:normAutofit/>
          </a:bodyPr>
          <a:lstStyle/>
          <a:p>
            <a:pPr algn="just" eaLnBrk="1" hangingPunct="1"/>
            <a:r>
              <a:rPr lang="en-US" b="1" dirty="0" smtClean="0">
                <a:solidFill>
                  <a:srgbClr val="0000FF"/>
                </a:solidFill>
                <a:latin typeface="Times New Roman" pitchFamily="18" charset="0"/>
                <a:cs typeface="Times New Roman" pitchFamily="18" charset="0"/>
              </a:rPr>
              <a:t>The Cabinet Mission in 1946 recognized the need for Fundamental rights.  The Constituent Assembly on 24</a:t>
            </a:r>
            <a:r>
              <a:rPr lang="en-US" b="1" baseline="30000" dirty="0" smtClean="0">
                <a:solidFill>
                  <a:srgbClr val="0000FF"/>
                </a:solidFill>
                <a:latin typeface="Times New Roman" pitchFamily="18" charset="0"/>
                <a:cs typeface="Times New Roman" pitchFamily="18" charset="0"/>
              </a:rPr>
              <a:t>th</a:t>
            </a:r>
            <a:r>
              <a:rPr lang="en-US" b="1" dirty="0" smtClean="0">
                <a:solidFill>
                  <a:srgbClr val="0000FF"/>
                </a:solidFill>
                <a:latin typeface="Times New Roman" pitchFamily="18" charset="0"/>
                <a:cs typeface="Times New Roman" pitchFamily="18" charset="0"/>
              </a:rPr>
              <a:t> January 1947 voted to form the Advisory Committee.</a:t>
            </a:r>
          </a:p>
          <a:p>
            <a:pPr algn="just" eaLnBrk="1" hangingPunct="1"/>
            <a:r>
              <a:rPr lang="en-US" b="1" dirty="0" smtClean="0">
                <a:solidFill>
                  <a:srgbClr val="0000FF"/>
                </a:solidFill>
                <a:latin typeface="Times New Roman" pitchFamily="18" charset="0"/>
                <a:cs typeface="Times New Roman" pitchFamily="18" charset="0"/>
              </a:rPr>
              <a:t>The FR’s sub-committee met for the first time on 27</a:t>
            </a:r>
            <a:r>
              <a:rPr lang="en-US" b="1" baseline="30000" dirty="0" smtClean="0">
                <a:solidFill>
                  <a:srgbClr val="0000FF"/>
                </a:solidFill>
                <a:latin typeface="Times New Roman" pitchFamily="18" charset="0"/>
                <a:cs typeface="Times New Roman" pitchFamily="18" charset="0"/>
              </a:rPr>
              <a:t>th</a:t>
            </a:r>
            <a:r>
              <a:rPr lang="en-US" b="1" dirty="0" smtClean="0">
                <a:solidFill>
                  <a:srgbClr val="0000FF"/>
                </a:solidFill>
                <a:latin typeface="Times New Roman" pitchFamily="18" charset="0"/>
                <a:cs typeface="Times New Roman" pitchFamily="18" charset="0"/>
              </a:rPr>
              <a:t> Feb 1947.  The Challenge faced by the committee was the balancing of individual liberty vis-à-vis social control.</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77900" y="0"/>
            <a:ext cx="6870700" cy="1600200"/>
          </a:xfrm>
        </p:spPr>
        <p:txBody>
          <a:bodyPr>
            <a:normAutofit fontScale="90000"/>
          </a:bodyPr>
          <a:lstStyle/>
          <a:p>
            <a:pPr algn="ctr" eaLnBrk="1" fontAlgn="auto" hangingPunct="1">
              <a:spcAft>
                <a:spcPts val="0"/>
              </a:spcAft>
              <a:defRPr/>
            </a:pPr>
            <a:r>
              <a:rPr lang="en-US" sz="3500" b="1" dirty="0" smtClean="0">
                <a:solidFill>
                  <a:srgbClr val="FF0000"/>
                </a:solidFill>
                <a:latin typeface="Times New Roman" pitchFamily="18" charset="0"/>
                <a:cs typeface="Times New Roman" pitchFamily="18" charset="0"/>
              </a:rPr>
              <a:t>Important characteristics of human rights are the following</a:t>
            </a:r>
          </a:p>
        </p:txBody>
      </p:sp>
      <p:sp>
        <p:nvSpPr>
          <p:cNvPr id="11266" name="Rectangle 3"/>
          <p:cNvSpPr>
            <a:spLocks noGrp="1" noChangeArrowheads="1"/>
          </p:cNvSpPr>
          <p:nvPr>
            <p:ph idx="1"/>
          </p:nvPr>
        </p:nvSpPr>
        <p:spPr>
          <a:xfrm>
            <a:off x="762000" y="1752600"/>
            <a:ext cx="7696200" cy="4114800"/>
          </a:xfrm>
        </p:spPr>
        <p:txBody>
          <a:bodyPr>
            <a:normAutofit fontScale="92500"/>
          </a:bodyPr>
          <a:lstStyle/>
          <a:p>
            <a:pPr algn="just" eaLnBrk="1" hangingPunct="1"/>
            <a:r>
              <a:rPr lang="en-US" sz="3000" b="1" dirty="0" smtClean="0">
                <a:solidFill>
                  <a:srgbClr val="0000FF"/>
                </a:solidFill>
                <a:latin typeface="Times New Roman" pitchFamily="18" charset="0"/>
                <a:cs typeface="Times New Roman" pitchFamily="18" charset="0"/>
              </a:rPr>
              <a:t>They are internationally guaranteed</a:t>
            </a:r>
          </a:p>
          <a:p>
            <a:pPr algn="just" eaLnBrk="1" hangingPunct="1"/>
            <a:r>
              <a:rPr lang="en-US" sz="3000" b="1" dirty="0" smtClean="0">
                <a:solidFill>
                  <a:srgbClr val="0000FF"/>
                </a:solidFill>
                <a:latin typeface="Times New Roman" pitchFamily="18" charset="0"/>
                <a:cs typeface="Times New Roman" pitchFamily="18" charset="0"/>
              </a:rPr>
              <a:t>They are legally protected</a:t>
            </a:r>
          </a:p>
          <a:p>
            <a:pPr algn="just" eaLnBrk="1" hangingPunct="1"/>
            <a:r>
              <a:rPr lang="en-US" sz="3000" b="1" dirty="0" smtClean="0">
                <a:solidFill>
                  <a:srgbClr val="0000FF"/>
                </a:solidFill>
                <a:latin typeface="Times New Roman" pitchFamily="18" charset="0"/>
                <a:cs typeface="Times New Roman" pitchFamily="18" charset="0"/>
              </a:rPr>
              <a:t>They focus on the dignity of the human being</a:t>
            </a:r>
          </a:p>
          <a:p>
            <a:pPr algn="just" eaLnBrk="1" hangingPunct="1"/>
            <a:r>
              <a:rPr lang="en-US" sz="3000" b="1" dirty="0" smtClean="0">
                <a:solidFill>
                  <a:srgbClr val="0000FF"/>
                </a:solidFill>
                <a:latin typeface="Times New Roman" pitchFamily="18" charset="0"/>
                <a:cs typeface="Times New Roman" pitchFamily="18" charset="0"/>
              </a:rPr>
              <a:t>They protect individuals and groups</a:t>
            </a:r>
          </a:p>
          <a:p>
            <a:pPr algn="just" eaLnBrk="1" hangingPunct="1"/>
            <a:r>
              <a:rPr lang="en-US" sz="3000" b="1" dirty="0" smtClean="0">
                <a:solidFill>
                  <a:srgbClr val="0000FF"/>
                </a:solidFill>
                <a:latin typeface="Times New Roman" pitchFamily="18" charset="0"/>
                <a:cs typeface="Times New Roman" pitchFamily="18" charset="0"/>
              </a:rPr>
              <a:t>They oblige States and State actors</a:t>
            </a:r>
          </a:p>
          <a:p>
            <a:pPr algn="just" eaLnBrk="1" hangingPunct="1"/>
            <a:r>
              <a:rPr lang="en-US" sz="3000" b="1" dirty="0" smtClean="0">
                <a:solidFill>
                  <a:srgbClr val="0000FF"/>
                </a:solidFill>
                <a:latin typeface="Times New Roman" pitchFamily="18" charset="0"/>
                <a:cs typeface="Times New Roman" pitchFamily="18" charset="0"/>
              </a:rPr>
              <a:t>They cannot be waived/taken away</a:t>
            </a:r>
          </a:p>
          <a:p>
            <a:pPr algn="just"/>
            <a:r>
              <a:rPr lang="en-US" sz="2800" b="1" dirty="0" smtClean="0">
                <a:solidFill>
                  <a:srgbClr val="0000FF"/>
                </a:solidFill>
                <a:latin typeface="Times New Roman" pitchFamily="18" charset="0"/>
                <a:cs typeface="Times New Roman" pitchFamily="18" charset="0"/>
              </a:rPr>
              <a:t>They are equal and interdependent</a:t>
            </a:r>
          </a:p>
          <a:p>
            <a:pPr algn="just"/>
            <a:r>
              <a:rPr lang="en-US" sz="2800" b="1" dirty="0" smtClean="0">
                <a:solidFill>
                  <a:srgbClr val="0000FF"/>
                </a:solidFill>
                <a:latin typeface="Times New Roman" pitchFamily="18" charset="0"/>
                <a:cs typeface="Times New Roman" pitchFamily="18" charset="0"/>
              </a:rPr>
              <a:t>They are Universal</a:t>
            </a:r>
          </a:p>
          <a:p>
            <a:pPr algn="just" eaLnBrk="1" hangingPunct="1"/>
            <a:endParaRPr lang="en-US" sz="3000" b="1" dirty="0" smtClean="0">
              <a:solidFill>
                <a:srgbClr val="0000FF"/>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latin typeface="Times New Roman" pitchFamily="18" charset="0"/>
                <a:cs typeface="Times New Roman" pitchFamily="18" charset="0"/>
              </a:rPr>
              <a:t>Human rights as “natural rights”</a:t>
            </a:r>
            <a:endParaRPr lang="en-US"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b="1" dirty="0" smtClean="0">
                <a:solidFill>
                  <a:srgbClr val="0000FF"/>
                </a:solidFill>
                <a:latin typeface="Times New Roman" pitchFamily="18" charset="0"/>
                <a:cs typeface="Times New Roman" pitchFamily="18" charset="0"/>
              </a:rPr>
              <a:t>HR can be located in the notion of ‘natural rights’ that was propounded in the 17</a:t>
            </a:r>
            <a:r>
              <a:rPr lang="en-US" b="1" baseline="30000" dirty="0" smtClean="0">
                <a:solidFill>
                  <a:srgbClr val="0000FF"/>
                </a:solidFill>
                <a:latin typeface="Times New Roman" pitchFamily="18" charset="0"/>
                <a:cs typeface="Times New Roman" pitchFamily="18" charset="0"/>
              </a:rPr>
              <a:t>th</a:t>
            </a:r>
            <a:r>
              <a:rPr lang="en-US" b="1" dirty="0" smtClean="0">
                <a:solidFill>
                  <a:srgbClr val="0000FF"/>
                </a:solidFill>
                <a:latin typeface="Times New Roman" pitchFamily="18" charset="0"/>
                <a:cs typeface="Times New Roman" pitchFamily="18" charset="0"/>
              </a:rPr>
              <a:t> century by John Locke, who urged that certain rights are ‘natural’ to individuals as human beings, having existed even in the ‘state of nature’ before the development of societies and emergence of the state.  </a:t>
            </a:r>
            <a:endParaRPr lang="en-US" b="1" dirty="0">
              <a:solidFill>
                <a:srgbClr val="0000FF"/>
              </a:solidFill>
              <a:latin typeface="Times New Roman" pitchFamily="18" charset="0"/>
              <a:cs typeface="Times New Roman" pitchFamily="18" charset="0"/>
            </a:endParaRPr>
          </a:p>
        </p:txBody>
      </p:sp>
    </p:spTree>
  </p:cSld>
  <p:clrMapOvr>
    <a:masterClrMapping/>
  </p:clrMapOvr>
  <p:transition advClick="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90600" y="685800"/>
            <a:ext cx="6934200" cy="1219200"/>
          </a:xfrm>
        </p:spPr>
        <p:txBody>
          <a:bodyPr>
            <a:normAutofit fontScale="90000"/>
          </a:bodyPr>
          <a:lstStyle/>
          <a:p>
            <a:pPr algn="ctr">
              <a:defRPr/>
            </a:pPr>
            <a:r>
              <a:rPr lang="en-US" sz="3200" b="1" dirty="0" smtClean="0">
                <a:solidFill>
                  <a:srgbClr val="FF0000"/>
                </a:solidFill>
                <a:latin typeface="Times New Roman" pitchFamily="18" charset="0"/>
                <a:cs typeface="Times New Roman" pitchFamily="18" charset="0"/>
              </a:rPr>
              <a:t>Some of these treaties cover whole sets of rights such as </a:t>
            </a:r>
          </a:p>
        </p:txBody>
      </p:sp>
      <p:sp>
        <p:nvSpPr>
          <p:cNvPr id="16386" name="Rectangle 3"/>
          <p:cNvSpPr>
            <a:spLocks noGrp="1" noChangeArrowheads="1"/>
          </p:cNvSpPr>
          <p:nvPr>
            <p:ph idx="1"/>
          </p:nvPr>
        </p:nvSpPr>
        <p:spPr>
          <a:xfrm>
            <a:off x="762000" y="2209800"/>
            <a:ext cx="7696200" cy="2209800"/>
          </a:xfrm>
        </p:spPr>
        <p:txBody>
          <a:bodyPr/>
          <a:lstStyle/>
          <a:p>
            <a:pPr eaLnBrk="1" hangingPunct="1"/>
            <a:r>
              <a:rPr lang="en-US" b="1" dirty="0" smtClean="0">
                <a:solidFill>
                  <a:srgbClr val="0000FF"/>
                </a:solidFill>
                <a:latin typeface="Times New Roman" pitchFamily="18" charset="0"/>
                <a:cs typeface="Times New Roman" pitchFamily="18" charset="0"/>
              </a:rPr>
              <a:t>The International Covenant on Civil and Political Rights and</a:t>
            </a:r>
          </a:p>
          <a:p>
            <a:pPr eaLnBrk="1" hangingPunct="1"/>
            <a:r>
              <a:rPr lang="en-US" b="1" dirty="0" smtClean="0">
                <a:solidFill>
                  <a:srgbClr val="0000FF"/>
                </a:solidFill>
                <a:latin typeface="Times New Roman" pitchFamily="18" charset="0"/>
                <a:cs typeface="Times New Roman" pitchFamily="18" charset="0"/>
              </a:rPr>
              <a:t>The International Covenant on Economic, Social and Cultural rights</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66800" y="381000"/>
            <a:ext cx="6870700" cy="1600200"/>
          </a:xfrm>
        </p:spPr>
        <p:txBody>
          <a:bodyPr>
            <a:normAutofit/>
          </a:bodyPr>
          <a:lstStyle/>
          <a:p>
            <a:pPr algn="ctr">
              <a:defRPr/>
            </a:pPr>
            <a:r>
              <a:rPr lang="en-US" sz="3200" b="1" dirty="0" smtClean="0">
                <a:solidFill>
                  <a:srgbClr val="FF0000"/>
                </a:solidFill>
                <a:latin typeface="Times New Roman" pitchFamily="18" charset="0"/>
                <a:cs typeface="Times New Roman" pitchFamily="18" charset="0"/>
              </a:rPr>
              <a:t>Other Treaties focus on particular type of violations</a:t>
            </a:r>
          </a:p>
        </p:txBody>
      </p:sp>
      <p:sp>
        <p:nvSpPr>
          <p:cNvPr id="17410" name="Rectangle 3"/>
          <p:cNvSpPr>
            <a:spLocks noGrp="1" noChangeArrowheads="1"/>
          </p:cNvSpPr>
          <p:nvPr>
            <p:ph idx="1"/>
          </p:nvPr>
        </p:nvSpPr>
        <p:spPr>
          <a:xfrm>
            <a:off x="685800" y="2362200"/>
            <a:ext cx="7696200" cy="3657600"/>
          </a:xfrm>
        </p:spPr>
        <p:txBody>
          <a:bodyPr/>
          <a:lstStyle/>
          <a:p>
            <a:pPr eaLnBrk="1" hangingPunct="1">
              <a:lnSpc>
                <a:spcPct val="90000"/>
              </a:lnSpc>
            </a:pPr>
            <a:r>
              <a:rPr lang="en-US" sz="2800" b="1" dirty="0" smtClean="0">
                <a:solidFill>
                  <a:srgbClr val="0000FF"/>
                </a:solidFill>
                <a:latin typeface="Times New Roman" pitchFamily="18" charset="0"/>
                <a:cs typeface="Times New Roman" pitchFamily="18" charset="0"/>
              </a:rPr>
              <a:t>The Convention on the prevention and punishment of the crime of Genocide</a:t>
            </a:r>
          </a:p>
          <a:p>
            <a:pPr eaLnBrk="1" hangingPunct="1">
              <a:lnSpc>
                <a:spcPct val="90000"/>
              </a:lnSpc>
            </a:pPr>
            <a:r>
              <a:rPr lang="en-US" sz="2800" b="1" dirty="0" smtClean="0">
                <a:solidFill>
                  <a:srgbClr val="0000FF"/>
                </a:solidFill>
                <a:latin typeface="Times New Roman" pitchFamily="18" charset="0"/>
                <a:cs typeface="Times New Roman" pitchFamily="18" charset="0"/>
              </a:rPr>
              <a:t>The International Convention on the Elimination of All forms of Racial Discrimination and </a:t>
            </a:r>
          </a:p>
          <a:p>
            <a:pPr eaLnBrk="1" hangingPunct="1">
              <a:lnSpc>
                <a:spcPct val="90000"/>
              </a:lnSpc>
            </a:pPr>
            <a:r>
              <a:rPr lang="en-US" sz="2800" b="1" dirty="0" smtClean="0">
                <a:solidFill>
                  <a:srgbClr val="0000FF"/>
                </a:solidFill>
                <a:latin typeface="Times New Roman" pitchFamily="18" charset="0"/>
                <a:cs typeface="Times New Roman" pitchFamily="18" charset="0"/>
              </a:rPr>
              <a:t>The Convention against Torture and other cruel, inhuman or degrading Treatment or punishment</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90600" y="152400"/>
            <a:ext cx="6870700" cy="1295400"/>
          </a:xfrm>
        </p:spPr>
        <p:txBody>
          <a:bodyPr>
            <a:noAutofit/>
          </a:bodyPr>
          <a:lstStyle/>
          <a:p>
            <a:pPr algn="ctr">
              <a:defRPr/>
            </a:pPr>
            <a:r>
              <a:rPr lang="en-US" sz="3200" b="1" dirty="0" smtClean="0">
                <a:solidFill>
                  <a:srgbClr val="FF0000"/>
                </a:solidFill>
                <a:latin typeface="Times New Roman" pitchFamily="18" charset="0"/>
                <a:cs typeface="Times New Roman" pitchFamily="18" charset="0"/>
              </a:rPr>
              <a:t>Other treaties focus on particular groups to be protected, such as</a:t>
            </a:r>
          </a:p>
        </p:txBody>
      </p:sp>
      <p:sp>
        <p:nvSpPr>
          <p:cNvPr id="18434" name="Rectangle 3"/>
          <p:cNvSpPr>
            <a:spLocks noGrp="1" noChangeArrowheads="1"/>
          </p:cNvSpPr>
          <p:nvPr>
            <p:ph idx="1"/>
          </p:nvPr>
        </p:nvSpPr>
        <p:spPr>
          <a:xfrm>
            <a:off x="685800" y="2057400"/>
            <a:ext cx="7696200" cy="4343400"/>
          </a:xfrm>
        </p:spPr>
        <p:txBody>
          <a:bodyPr/>
          <a:lstStyle/>
          <a:p>
            <a:pPr eaLnBrk="1" hangingPunct="1">
              <a:lnSpc>
                <a:spcPct val="80000"/>
              </a:lnSpc>
            </a:pPr>
            <a:r>
              <a:rPr lang="en-US" sz="2800" b="1" dirty="0" smtClean="0">
                <a:solidFill>
                  <a:srgbClr val="0000FF"/>
                </a:solidFill>
                <a:latin typeface="Times New Roman" pitchFamily="18" charset="0"/>
                <a:cs typeface="Times New Roman" pitchFamily="18" charset="0"/>
              </a:rPr>
              <a:t>The Convention of the Rights of the Child</a:t>
            </a:r>
          </a:p>
          <a:p>
            <a:pPr eaLnBrk="1" hangingPunct="1">
              <a:lnSpc>
                <a:spcPct val="80000"/>
              </a:lnSpc>
            </a:pPr>
            <a:r>
              <a:rPr lang="en-US" sz="2800" b="1" dirty="0" smtClean="0">
                <a:solidFill>
                  <a:srgbClr val="0000FF"/>
                </a:solidFill>
                <a:latin typeface="Times New Roman" pitchFamily="18" charset="0"/>
                <a:cs typeface="Times New Roman" pitchFamily="18" charset="0"/>
              </a:rPr>
              <a:t>The Convention on the Elimination of All forms of Discrimination against women</a:t>
            </a:r>
          </a:p>
          <a:p>
            <a:pPr eaLnBrk="1" hangingPunct="1">
              <a:lnSpc>
                <a:spcPct val="80000"/>
              </a:lnSpc>
            </a:pPr>
            <a:r>
              <a:rPr lang="en-US" sz="2800" b="1" dirty="0" smtClean="0">
                <a:solidFill>
                  <a:srgbClr val="0000FF"/>
                </a:solidFill>
                <a:latin typeface="Times New Roman" pitchFamily="18" charset="0"/>
                <a:cs typeface="Times New Roman" pitchFamily="18" charset="0"/>
              </a:rPr>
              <a:t>The International Convention on the Protection of the Rights of all Migrant Workers and Members of their Families and</a:t>
            </a:r>
          </a:p>
          <a:p>
            <a:pPr eaLnBrk="1" hangingPunct="1">
              <a:lnSpc>
                <a:spcPct val="80000"/>
              </a:lnSpc>
            </a:pPr>
            <a:r>
              <a:rPr lang="en-US" sz="2800" b="1" dirty="0" smtClean="0">
                <a:solidFill>
                  <a:srgbClr val="0000FF"/>
                </a:solidFill>
                <a:latin typeface="Times New Roman" pitchFamily="18" charset="0"/>
                <a:cs typeface="Times New Roman" pitchFamily="18" charset="0"/>
              </a:rPr>
              <a:t>The Convention (and Protocol) relating to the Status of Refugees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33400" y="762000"/>
            <a:ext cx="8153400" cy="1447800"/>
          </a:xfrm>
        </p:spPr>
        <p:txBody>
          <a:bodyPr>
            <a:normAutofit fontScale="90000"/>
          </a:bodyPr>
          <a:lstStyle/>
          <a:p>
            <a:pPr algn="ctr" eaLnBrk="1" fontAlgn="auto" hangingPunct="1">
              <a:spcAft>
                <a:spcPts val="0"/>
              </a:spcAft>
              <a:defRPr/>
            </a:pPr>
            <a:r>
              <a:rPr lang="en-US" sz="3600" b="1" dirty="0" smtClean="0">
                <a:solidFill>
                  <a:srgbClr val="FF0000"/>
                </a:solidFill>
                <a:latin typeface="Times New Roman" pitchFamily="18" charset="0"/>
                <a:cs typeface="Times New Roman" pitchFamily="18" charset="0"/>
              </a:rPr>
              <a:t>Another type of treaty focuses on particular situations such as armed conflict including</a:t>
            </a:r>
          </a:p>
        </p:txBody>
      </p:sp>
      <p:sp>
        <p:nvSpPr>
          <p:cNvPr id="19458" name="Rectangle 3"/>
          <p:cNvSpPr>
            <a:spLocks noGrp="1" noChangeArrowheads="1"/>
          </p:cNvSpPr>
          <p:nvPr>
            <p:ph idx="1"/>
          </p:nvPr>
        </p:nvSpPr>
        <p:spPr>
          <a:xfrm>
            <a:off x="685800" y="3200400"/>
            <a:ext cx="8001000" cy="2209800"/>
          </a:xfrm>
        </p:spPr>
        <p:txBody>
          <a:bodyPr/>
          <a:lstStyle/>
          <a:p>
            <a:r>
              <a:rPr lang="en-US" b="1" dirty="0" smtClean="0">
                <a:solidFill>
                  <a:srgbClr val="0000FF"/>
                </a:solidFill>
                <a:latin typeface="Times New Roman" pitchFamily="18" charset="0"/>
                <a:cs typeface="Times New Roman" pitchFamily="18" charset="0"/>
              </a:rPr>
              <a:t>The first Geneva Conventions of 1949 and</a:t>
            </a:r>
          </a:p>
          <a:p>
            <a:pPr eaLnBrk="1" hangingPunct="1"/>
            <a:r>
              <a:rPr lang="en-US" b="1" dirty="0" smtClean="0">
                <a:solidFill>
                  <a:srgbClr val="0000FF"/>
                </a:solidFill>
                <a:latin typeface="Times New Roman" pitchFamily="18" charset="0"/>
                <a:cs typeface="Times New Roman" pitchFamily="18" charset="0"/>
              </a:rPr>
              <a:t>The Two Protocols of 1977 additional to those Conventions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304800"/>
            <a:ext cx="6870700" cy="1143000"/>
          </a:xfrm>
        </p:spPr>
        <p:txBody>
          <a:bodyPr>
            <a:normAutofit fontScale="90000"/>
          </a:bodyPr>
          <a:lstStyle/>
          <a:p>
            <a:pPr eaLnBrk="1" fontAlgn="auto" hangingPunct="1">
              <a:spcAft>
                <a:spcPts val="0"/>
              </a:spcAft>
              <a:defRPr/>
            </a:pPr>
            <a:r>
              <a:rPr lang="en-US" dirty="0" smtClean="0">
                <a:solidFill>
                  <a:srgbClr val="FF0000"/>
                </a:solidFill>
                <a:latin typeface="Times New Roman" pitchFamily="18" charset="0"/>
                <a:cs typeface="Times New Roman" pitchFamily="18" charset="0"/>
              </a:rPr>
              <a:t>International Criminal Court</a:t>
            </a:r>
          </a:p>
        </p:txBody>
      </p:sp>
      <p:sp>
        <p:nvSpPr>
          <p:cNvPr id="36866" name="Rectangle 3"/>
          <p:cNvSpPr>
            <a:spLocks noGrp="1" noChangeArrowheads="1"/>
          </p:cNvSpPr>
          <p:nvPr>
            <p:ph idx="1"/>
          </p:nvPr>
        </p:nvSpPr>
        <p:spPr>
          <a:xfrm>
            <a:off x="685800" y="2362200"/>
            <a:ext cx="7696200" cy="3657600"/>
          </a:xfrm>
        </p:spPr>
        <p:txBody>
          <a:bodyPr/>
          <a:lstStyle/>
          <a:p>
            <a:pPr eaLnBrk="1" hangingPunct="1"/>
            <a:r>
              <a:rPr lang="en-US" b="1" dirty="0" smtClean="0">
                <a:solidFill>
                  <a:srgbClr val="0000FF"/>
                </a:solidFill>
                <a:latin typeface="Times New Roman" pitchFamily="18" charset="0"/>
                <a:cs typeface="Times New Roman" pitchFamily="18" charset="0"/>
              </a:rPr>
              <a:t>Genocide and crimes against humanity in Rwanda and the former Yugoslavia, ad hoc tribunals were </a:t>
            </a:r>
            <a:r>
              <a:rPr lang="en-US" b="1" dirty="0" err="1" smtClean="0">
                <a:solidFill>
                  <a:srgbClr val="0000FF"/>
                </a:solidFill>
                <a:latin typeface="Times New Roman" pitchFamily="18" charset="0"/>
                <a:cs typeface="Times New Roman" pitchFamily="18" charset="0"/>
              </a:rPr>
              <a:t>estd</a:t>
            </a:r>
            <a:r>
              <a:rPr lang="en-US" b="1" dirty="0" smtClean="0">
                <a:solidFill>
                  <a:srgbClr val="0000FF"/>
                </a:solidFill>
                <a:latin typeface="Times New Roman" pitchFamily="18" charset="0"/>
                <a:cs typeface="Times New Roman" pitchFamily="18" charset="0"/>
              </a:rPr>
              <a:t> by the UN Security Council to bring to justice persons responsible for serious abuses in those countries.</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p:txBody>
          <a:bodyPr/>
          <a:lstStyle/>
          <a:p>
            <a:pPr eaLnBrk="1" hangingPunct="1"/>
            <a:r>
              <a:rPr lang="en-US" b="1" dirty="0" smtClean="0">
                <a:solidFill>
                  <a:srgbClr val="0000FF"/>
                </a:solidFill>
                <a:latin typeface="Times New Roman" pitchFamily="18" charset="0"/>
                <a:cs typeface="Times New Roman" pitchFamily="18" charset="0"/>
              </a:rPr>
              <a:t>With the adoption in Rome on 17</a:t>
            </a:r>
            <a:r>
              <a:rPr lang="en-US" b="1" baseline="30000" dirty="0" smtClean="0">
                <a:solidFill>
                  <a:srgbClr val="0000FF"/>
                </a:solidFill>
                <a:latin typeface="Times New Roman" pitchFamily="18" charset="0"/>
                <a:cs typeface="Times New Roman" pitchFamily="18" charset="0"/>
              </a:rPr>
              <a:t>th</a:t>
            </a:r>
            <a:r>
              <a:rPr lang="en-US" b="1" dirty="0" smtClean="0">
                <a:solidFill>
                  <a:srgbClr val="0000FF"/>
                </a:solidFill>
                <a:latin typeface="Times New Roman" pitchFamily="18" charset="0"/>
                <a:cs typeface="Times New Roman" pitchFamily="18" charset="0"/>
              </a:rPr>
              <a:t> July 1998, of the Statute of the International Criminal Court, laying the foundation for a permanent International tribunal to give effect to the half-century dream</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295400"/>
            <a:ext cx="7848600" cy="4525963"/>
          </a:xfrm>
        </p:spPr>
        <p:txBody>
          <a:bodyPr>
            <a:normAutofit/>
          </a:bodyPr>
          <a:lstStyle/>
          <a:p>
            <a:pPr algn="ctr">
              <a:buNone/>
            </a:pPr>
            <a:endParaRPr lang="en-US" sz="6000" b="1" dirty="0" smtClean="0">
              <a:solidFill>
                <a:srgbClr val="C00000"/>
              </a:solidFill>
            </a:endParaRPr>
          </a:p>
          <a:p>
            <a:pPr algn="ctr">
              <a:buNone/>
            </a:pPr>
            <a:r>
              <a:rPr lang="en-US" sz="6000" b="1" dirty="0" smtClean="0">
                <a:solidFill>
                  <a:srgbClr val="C00000"/>
                </a:solidFill>
                <a:latin typeface="Algerian" pitchFamily="82" charset="0"/>
              </a:rPr>
              <a:t>BE HUMAN </a:t>
            </a:r>
          </a:p>
          <a:p>
            <a:pPr algn="ctr">
              <a:buNone/>
            </a:pPr>
            <a:r>
              <a:rPr lang="en-US" sz="6000" b="1" dirty="0" smtClean="0">
                <a:solidFill>
                  <a:srgbClr val="C00000"/>
                </a:solidFill>
                <a:latin typeface="Algerian" pitchFamily="82" charset="0"/>
              </a:rPr>
              <a:t>THANK YOU </a:t>
            </a:r>
            <a:endParaRPr lang="en-US" sz="6000" b="1" dirty="0">
              <a:solidFill>
                <a:srgbClr val="C00000"/>
              </a:solidFill>
              <a:latin typeface="Algerian" pitchFamily="82"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b="1" dirty="0" smtClean="0">
                <a:solidFill>
                  <a:srgbClr val="0000FF"/>
                </a:solidFill>
                <a:latin typeface="Times New Roman" pitchFamily="18" charset="0"/>
                <a:cs typeface="Times New Roman" pitchFamily="18" charset="0"/>
              </a:rPr>
              <a:t>Natural law is based on that nature endows man with a perfect sense of justice. Therefore it is considered higher than positive law.  </a:t>
            </a:r>
          </a:p>
          <a:p>
            <a:pPr algn="just"/>
            <a:r>
              <a:rPr lang="en-US" b="1" dirty="0" smtClean="0">
                <a:solidFill>
                  <a:srgbClr val="0000FF"/>
                </a:solidFill>
                <a:latin typeface="Times New Roman" pitchFamily="18" charset="0"/>
                <a:cs typeface="Times New Roman" pitchFamily="18" charset="0"/>
              </a:rPr>
              <a:t>Since natural law is derived from man’s essential nature it provides the basis for the belief that all human beings are equal and have certain rights </a:t>
            </a:r>
            <a:endParaRPr lang="en-US" b="1" dirty="0">
              <a:solidFill>
                <a:srgbClr val="0000FF"/>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solidFill>
                  <a:srgbClr val="0000FF"/>
                </a:solidFill>
                <a:latin typeface="Times New Roman" pitchFamily="18" charset="0"/>
                <a:cs typeface="Times New Roman" pitchFamily="18" charset="0"/>
              </a:rPr>
              <a:t>Contemporary assumptions that underline human rights discourse such as ‘dignity of human being’, ‘inalienable rights of human being’ and ‘universality of human rights’ have their roots in natural rights. </a:t>
            </a:r>
          </a:p>
          <a:p>
            <a:pPr algn="just"/>
            <a:r>
              <a:rPr lang="en-US" b="1" dirty="0" smtClean="0">
                <a:solidFill>
                  <a:srgbClr val="0000FF"/>
                </a:solidFill>
                <a:latin typeface="Times New Roman" pitchFamily="18" charset="0"/>
                <a:cs typeface="Times New Roman" pitchFamily="18" charset="0"/>
              </a:rPr>
              <a:t>Natural law by its vagueness allowed slavery, poverty,  denying the rights of women but  continued to provide the basis for demanding the life and equality human beings.</a:t>
            </a:r>
            <a:endParaRPr lang="en-US" b="1" dirty="0">
              <a:solidFill>
                <a:srgbClr val="0000FF"/>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b="1" dirty="0" smtClean="0">
                <a:solidFill>
                  <a:srgbClr val="0000FF"/>
                </a:solidFill>
                <a:latin typeface="Times New Roman" pitchFamily="18" charset="0"/>
                <a:cs typeface="Times New Roman" pitchFamily="18" charset="0"/>
              </a:rPr>
              <a:t>The State is merely a guarantor of rights – it is not the fundamental source of these rights (the rights inhere in individuals) and it cannot take them away</a:t>
            </a:r>
          </a:p>
          <a:p>
            <a:pPr algn="just"/>
            <a:r>
              <a:rPr lang="en-US" b="1" dirty="0" smtClean="0">
                <a:solidFill>
                  <a:srgbClr val="0000FF"/>
                </a:solidFill>
                <a:latin typeface="Times New Roman" pitchFamily="18" charset="0"/>
                <a:cs typeface="Times New Roman" pitchFamily="18" charset="0"/>
              </a:rPr>
              <a:t>Simultaneously the inalienable nature of these rights makes it impossible for a person or an institution to waive them.</a:t>
            </a:r>
          </a:p>
          <a:p>
            <a:pPr algn="just"/>
            <a:r>
              <a:rPr lang="en-US" b="1" dirty="0" smtClean="0">
                <a:solidFill>
                  <a:srgbClr val="0000FF"/>
                </a:solidFill>
                <a:latin typeface="Times New Roman" pitchFamily="18" charset="0"/>
                <a:cs typeface="Times New Roman" pitchFamily="18" charset="0"/>
              </a:rPr>
              <a:t>This means ‘they could not be legislated against’</a:t>
            </a:r>
          </a:p>
          <a:p>
            <a:endParaRPr lang="en-US" b="1" dirty="0">
              <a:solidFill>
                <a:srgbClr val="0000FF"/>
              </a:solidFill>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838200"/>
          </a:xfrm>
        </p:spPr>
        <p:txBody>
          <a:bodyPr>
            <a:noAutofit/>
          </a:bodyPr>
          <a:lstStyle/>
          <a:p>
            <a:pPr algn="ctr"/>
            <a:r>
              <a:rPr lang="en-US" sz="3200" b="1"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t>Positive and Negative Human Rights</a:t>
            </a:r>
            <a:endParaRPr lang="en-US" sz="3200" b="1" dirty="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b="1" dirty="0" smtClean="0">
                <a:solidFill>
                  <a:srgbClr val="0000FF"/>
                </a:solidFill>
                <a:latin typeface="Times New Roman" pitchFamily="18" charset="0"/>
                <a:cs typeface="Times New Roman" pitchFamily="18" charset="0"/>
              </a:rPr>
              <a:t>Positive HR’s require the State to take active steps towards their realization (the right to food, adequate housing)</a:t>
            </a:r>
          </a:p>
          <a:p>
            <a:r>
              <a:rPr lang="en-US" b="1" dirty="0" smtClean="0">
                <a:solidFill>
                  <a:srgbClr val="0000FF"/>
                </a:solidFill>
                <a:latin typeface="Times New Roman" pitchFamily="18" charset="0"/>
                <a:cs typeface="Times New Roman" pitchFamily="18" charset="0"/>
              </a:rPr>
              <a:t>Negative human rights refer to freedoms that the State must not encroach upon (freedom from torture or the right not to be detained without trial)</a:t>
            </a:r>
            <a:endParaRPr lang="en-US" b="1" dirty="0">
              <a:solidFill>
                <a:srgbClr val="0000FF"/>
              </a:solidFill>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a:bodyPr>
          <a:lstStyle/>
          <a:p>
            <a:pPr eaLnBrk="1" hangingPunct="1"/>
            <a:r>
              <a:rPr lang="en-US" sz="3200" b="1" dirty="0" smtClean="0">
                <a:solidFill>
                  <a:srgbClr val="FF0000"/>
                </a:solidFill>
                <a:latin typeface="Times New Roman" pitchFamily="18" charset="0"/>
                <a:cs typeface="Times New Roman" pitchFamily="18" charset="0"/>
              </a:rPr>
              <a:t>THREE Generation of Rights</a:t>
            </a:r>
          </a:p>
        </p:txBody>
      </p:sp>
      <p:sp>
        <p:nvSpPr>
          <p:cNvPr id="16387" name="Rectangle 3"/>
          <p:cNvSpPr>
            <a:spLocks noGrp="1" noChangeArrowheads="1"/>
          </p:cNvSpPr>
          <p:nvPr>
            <p:ph idx="1"/>
          </p:nvPr>
        </p:nvSpPr>
        <p:spPr>
          <a:xfrm>
            <a:off x="304800" y="1554162"/>
            <a:ext cx="8686800" cy="4541838"/>
          </a:xfrm>
        </p:spPr>
        <p:txBody>
          <a:bodyPr/>
          <a:lstStyle/>
          <a:p>
            <a:pPr eaLnBrk="1" hangingPunct="1"/>
            <a:r>
              <a:rPr lang="en-US" b="1" dirty="0" smtClean="0">
                <a:solidFill>
                  <a:srgbClr val="0000FF"/>
                </a:solidFill>
                <a:latin typeface="Times New Roman" pitchFamily="18" charset="0"/>
                <a:cs typeface="Times New Roman" pitchFamily="18" charset="0"/>
              </a:rPr>
              <a:t>First Generation Rights – Political and Civil Rights</a:t>
            </a:r>
          </a:p>
          <a:p>
            <a:pPr eaLnBrk="1" hangingPunct="1"/>
            <a:r>
              <a:rPr lang="en-US" b="1" dirty="0" smtClean="0">
                <a:solidFill>
                  <a:srgbClr val="0000FF"/>
                </a:solidFill>
                <a:latin typeface="Times New Roman" pitchFamily="18" charset="0"/>
                <a:cs typeface="Times New Roman" pitchFamily="18" charset="0"/>
              </a:rPr>
              <a:t>Second Generation Rights – Social, Economic and Cultural rights</a:t>
            </a:r>
          </a:p>
          <a:p>
            <a:pPr eaLnBrk="1" hangingPunct="1"/>
            <a:r>
              <a:rPr lang="en-US" b="1" dirty="0" smtClean="0">
                <a:solidFill>
                  <a:srgbClr val="0000FF"/>
                </a:solidFill>
                <a:latin typeface="Times New Roman" pitchFamily="18" charset="0"/>
                <a:cs typeface="Times New Roman" pitchFamily="18" charset="0"/>
              </a:rPr>
              <a:t>Third Generation Rights – Emerging </a:t>
            </a:r>
            <a:r>
              <a:rPr lang="en-US" b="1" dirty="0" err="1" smtClean="0">
                <a:solidFill>
                  <a:srgbClr val="0000FF"/>
                </a:solidFill>
                <a:latin typeface="Times New Roman" pitchFamily="18" charset="0"/>
                <a:cs typeface="Times New Roman" pitchFamily="18" charset="0"/>
              </a:rPr>
              <a:t>sectoral</a:t>
            </a:r>
            <a:r>
              <a:rPr lang="en-US" b="1" dirty="0" smtClean="0">
                <a:solidFill>
                  <a:srgbClr val="0000FF"/>
                </a:solidFill>
                <a:latin typeface="Times New Roman" pitchFamily="18" charset="0"/>
                <a:cs typeface="Times New Roman" pitchFamily="18" charset="0"/>
              </a:rPr>
              <a:t> rights  such as women, children, </a:t>
            </a:r>
            <a:r>
              <a:rPr lang="en-US" b="1" dirty="0" err="1" smtClean="0">
                <a:solidFill>
                  <a:srgbClr val="0000FF"/>
                </a:solidFill>
                <a:latin typeface="Times New Roman" pitchFamily="18" charset="0"/>
                <a:cs typeface="Times New Roman" pitchFamily="18" charset="0"/>
              </a:rPr>
              <a:t>dalits</a:t>
            </a:r>
            <a:r>
              <a:rPr lang="en-US" b="1" dirty="0" smtClean="0">
                <a:solidFill>
                  <a:srgbClr val="0000FF"/>
                </a:solidFill>
                <a:latin typeface="Times New Roman" pitchFamily="18" charset="0"/>
                <a:cs typeface="Times New Roman" pitchFamily="18" charset="0"/>
              </a:rPr>
              <a:t>, refugees, migrants etc.</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algn="ctr" eaLnBrk="1" hangingPunct="1"/>
            <a:r>
              <a:rPr lang="en-US" sz="3200" b="1" dirty="0" smtClean="0">
                <a:solidFill>
                  <a:srgbClr val="FF0000"/>
                </a:solidFill>
                <a:effectLst>
                  <a:outerShdw blurRad="38100" dist="38100" dir="2700000" algn="tl">
                    <a:srgbClr val="000000">
                      <a:alpha val="43137"/>
                    </a:srgbClr>
                  </a:outerShdw>
                  <a:reflection blurRad="12700" stA="48000" endA="300" endPos="55000" dir="5400000" sy="-90000" algn="bl" rotWithShape="0"/>
                </a:effectLst>
                <a:latin typeface="Times New Roman" pitchFamily="18" charset="0"/>
                <a:cs typeface="Times New Roman" pitchFamily="18" charset="0"/>
              </a:rPr>
              <a:t>The Need for Human Rights</a:t>
            </a:r>
          </a:p>
        </p:txBody>
      </p:sp>
      <p:sp>
        <p:nvSpPr>
          <p:cNvPr id="4099" name="Rectangle 3"/>
          <p:cNvSpPr>
            <a:spLocks noGrp="1" noChangeArrowheads="1"/>
          </p:cNvSpPr>
          <p:nvPr>
            <p:ph idx="1"/>
          </p:nvPr>
        </p:nvSpPr>
        <p:spPr/>
        <p:txBody>
          <a:bodyPr/>
          <a:lstStyle/>
          <a:p>
            <a:pPr eaLnBrk="1" hangingPunct="1"/>
            <a:r>
              <a:rPr lang="en-US" b="1" dirty="0" smtClean="0">
                <a:solidFill>
                  <a:srgbClr val="0000FF"/>
                </a:solidFill>
                <a:latin typeface="Times New Roman" pitchFamily="18" charset="0"/>
                <a:cs typeface="Times New Roman" pitchFamily="18" charset="0"/>
              </a:rPr>
              <a:t>Justice </a:t>
            </a:r>
            <a:r>
              <a:rPr lang="en-US" b="1" dirty="0" err="1" smtClean="0">
                <a:solidFill>
                  <a:srgbClr val="0000FF"/>
                </a:solidFill>
                <a:latin typeface="Times New Roman" pitchFamily="18" charset="0"/>
                <a:cs typeface="Times New Roman" pitchFamily="18" charset="0"/>
              </a:rPr>
              <a:t>Bhagwati’s</a:t>
            </a:r>
            <a:r>
              <a:rPr lang="en-US" b="1" dirty="0" smtClean="0">
                <a:solidFill>
                  <a:srgbClr val="0000FF"/>
                </a:solidFill>
                <a:latin typeface="Times New Roman" pitchFamily="18" charset="0"/>
                <a:cs typeface="Times New Roman" pitchFamily="18" charset="0"/>
              </a:rPr>
              <a:t> observation in the </a:t>
            </a:r>
            <a:r>
              <a:rPr lang="en-US" b="1" dirty="0" err="1" smtClean="0">
                <a:solidFill>
                  <a:srgbClr val="0000FF"/>
                </a:solidFill>
                <a:latin typeface="Times New Roman" pitchFamily="18" charset="0"/>
                <a:cs typeface="Times New Roman" pitchFamily="18" charset="0"/>
              </a:rPr>
              <a:t>Maneka</a:t>
            </a:r>
            <a:r>
              <a:rPr lang="en-US" b="1" dirty="0" smtClean="0">
                <a:solidFill>
                  <a:srgbClr val="0000FF"/>
                </a:solidFill>
                <a:latin typeface="Times New Roman" pitchFamily="18" charset="0"/>
                <a:cs typeface="Times New Roman" pitchFamily="18" charset="0"/>
              </a:rPr>
              <a:t> Gandhi’s case</a:t>
            </a:r>
          </a:p>
          <a:p>
            <a:pPr eaLnBrk="1" hangingPunct="1"/>
            <a:r>
              <a:rPr lang="en-US" b="1" dirty="0" smtClean="0">
                <a:solidFill>
                  <a:srgbClr val="0000FF"/>
                </a:solidFill>
                <a:latin typeface="Times New Roman" pitchFamily="18" charset="0"/>
                <a:cs typeface="Times New Roman" pitchFamily="18" charset="0"/>
              </a:rPr>
              <a:t>Jack Donnelly’s concept of ‘Modern State’</a:t>
            </a:r>
          </a:p>
          <a:p>
            <a:pPr eaLnBrk="1" hangingPunct="1"/>
            <a:r>
              <a:rPr lang="en-US" b="1" dirty="0" smtClean="0">
                <a:solidFill>
                  <a:srgbClr val="0000FF"/>
                </a:solidFill>
                <a:latin typeface="Times New Roman" pitchFamily="18" charset="0"/>
                <a:cs typeface="Times New Roman" pitchFamily="18" charset="0"/>
              </a:rPr>
              <a:t>Shifting Majority in a Parliamentary Democracy</a:t>
            </a:r>
          </a:p>
          <a:p>
            <a:pPr eaLnBrk="1" hangingPunct="1"/>
            <a:r>
              <a:rPr lang="en-US" b="1" dirty="0" smtClean="0">
                <a:solidFill>
                  <a:srgbClr val="0000FF"/>
                </a:solidFill>
                <a:latin typeface="Times New Roman" pitchFamily="18" charset="0"/>
                <a:cs typeface="Times New Roman" pitchFamily="18" charset="0"/>
              </a:rPr>
              <a:t>Certain Rights are considered necessary all times</a:t>
            </a:r>
          </a:p>
          <a:p>
            <a:pPr eaLnBrk="1" hangingPunct="1"/>
            <a:endParaRPr lang="en-US" b="1" dirty="0" smtClean="0">
              <a:solidFill>
                <a:srgbClr val="0000FF"/>
              </a:solidFill>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endParaRPr lang="en-US" dirty="0" smtClean="0"/>
          </a:p>
        </p:txBody>
      </p:sp>
      <p:sp>
        <p:nvSpPr>
          <p:cNvPr id="5123" name="Rectangle 3"/>
          <p:cNvSpPr>
            <a:spLocks noGrp="1" noChangeArrowheads="1"/>
          </p:cNvSpPr>
          <p:nvPr>
            <p:ph idx="1"/>
          </p:nvPr>
        </p:nvSpPr>
        <p:spPr/>
        <p:txBody>
          <a:bodyPr/>
          <a:lstStyle/>
          <a:p>
            <a:pPr eaLnBrk="1" hangingPunct="1"/>
            <a:r>
              <a:rPr lang="en-US" b="1" dirty="0" smtClean="0">
                <a:solidFill>
                  <a:srgbClr val="0000FF"/>
                </a:solidFill>
                <a:latin typeface="Times New Roman" pitchFamily="18" charset="0"/>
                <a:cs typeface="Times New Roman" pitchFamily="18" charset="0"/>
              </a:rPr>
              <a:t>HR does challenge authoritarian traditions within communities</a:t>
            </a:r>
          </a:p>
          <a:p>
            <a:pPr eaLnBrk="1" hangingPunct="1"/>
            <a:r>
              <a:rPr lang="en-US" b="1" dirty="0" smtClean="0">
                <a:solidFill>
                  <a:srgbClr val="0000FF"/>
                </a:solidFill>
                <a:latin typeface="Times New Roman" pitchFamily="18" charset="0"/>
                <a:cs typeface="Times New Roman" pitchFamily="18" charset="0"/>
              </a:rPr>
              <a:t>HR is incompatible with some traditional practices such as child marriage, child workers, forced </a:t>
            </a:r>
            <a:r>
              <a:rPr lang="en-US" b="1" dirty="0" err="1" smtClean="0">
                <a:solidFill>
                  <a:srgbClr val="0000FF"/>
                </a:solidFill>
                <a:latin typeface="Times New Roman" pitchFamily="18" charset="0"/>
                <a:cs typeface="Times New Roman" pitchFamily="18" charset="0"/>
              </a:rPr>
              <a:t>labour</a:t>
            </a:r>
            <a:r>
              <a:rPr lang="en-US" b="1" dirty="0" smtClean="0">
                <a:solidFill>
                  <a:srgbClr val="0000FF"/>
                </a:solidFill>
                <a:latin typeface="Times New Roman" pitchFamily="18" charset="0"/>
                <a:cs typeface="Times New Roman" pitchFamily="18" charset="0"/>
              </a:rPr>
              <a:t>, religious dissenters and social ostracism</a:t>
            </a: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753</TotalTime>
  <Words>1190</Words>
  <Application>Microsoft Office PowerPoint</Application>
  <PresentationFormat>On-screen Show (4:3)</PresentationFormat>
  <Paragraphs>95</Paragraphs>
  <Slides>26</Slides>
  <Notes>7</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Trek</vt:lpstr>
      <vt:lpstr>Slide 1</vt:lpstr>
      <vt:lpstr>Human rights as “natural rights”</vt:lpstr>
      <vt:lpstr>Slide 3</vt:lpstr>
      <vt:lpstr>Slide 4</vt:lpstr>
      <vt:lpstr>Slide 5</vt:lpstr>
      <vt:lpstr>Positive and Negative Human Rights</vt:lpstr>
      <vt:lpstr>THREE Generation of Rights</vt:lpstr>
      <vt:lpstr>The Need for Human Rights</vt:lpstr>
      <vt:lpstr>Slide 9</vt:lpstr>
      <vt:lpstr>The Growth of ‘Human Rights’ as an ideology in the World History</vt:lpstr>
      <vt:lpstr>Slide 11</vt:lpstr>
      <vt:lpstr>Development of HR as an Ideology in India</vt:lpstr>
      <vt:lpstr>Slide 13</vt:lpstr>
      <vt:lpstr>Slide 14</vt:lpstr>
      <vt:lpstr>Slide 15</vt:lpstr>
      <vt:lpstr>Slide 16</vt:lpstr>
      <vt:lpstr>Slide 17</vt:lpstr>
      <vt:lpstr>Slide 18</vt:lpstr>
      <vt:lpstr>Important characteristics of human rights are the following</vt:lpstr>
      <vt:lpstr>Some of these treaties cover whole sets of rights such as </vt:lpstr>
      <vt:lpstr>Other Treaties focus on particular type of violations</vt:lpstr>
      <vt:lpstr>Other treaties focus on particular groups to be protected, such as</vt:lpstr>
      <vt:lpstr>Another type of treaty focuses on particular situations such as armed conflict including</vt:lpstr>
      <vt:lpstr>International Criminal Court</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rights in Historical Perspective</dc:title>
  <dc:creator>Bernard</dc:creator>
  <cp:lastModifiedBy>Welcome</cp:lastModifiedBy>
  <cp:revision>92</cp:revision>
  <dcterms:created xsi:type="dcterms:W3CDTF">2010-07-30T15:57:16Z</dcterms:created>
  <dcterms:modified xsi:type="dcterms:W3CDTF">2020-05-23T09:13:10Z</dcterms:modified>
</cp:coreProperties>
</file>