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36"/>
  </p:notesMasterIdLst>
  <p:sldIdLst>
    <p:sldId id="256" r:id="rId2"/>
    <p:sldId id="290"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8" r:id="rId27"/>
    <p:sldId id="281" r:id="rId28"/>
    <p:sldId id="282" r:id="rId29"/>
    <p:sldId id="283" r:id="rId30"/>
    <p:sldId id="284" r:id="rId31"/>
    <p:sldId id="289" r:id="rId32"/>
    <p:sldId id="285" r:id="rId33"/>
    <p:sldId id="286" r:id="rId34"/>
    <p:sldId id="287"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5E7E34-E0A9-4996-B731-78C460D8658A}" type="datetimeFigureOut">
              <a:rPr lang="en-US" smtClean="0"/>
              <a:pPr/>
              <a:t>5/25/2020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CFCD72-F937-4820-8A16-5459DAB6FF3C}" type="slidenum">
              <a:rPr lang="en-IN" smtClean="0"/>
              <a:pPr/>
              <a:t>‹#›</a:t>
            </a:fld>
            <a:endParaRPr lang="en-IN"/>
          </a:p>
        </p:txBody>
      </p:sp>
    </p:spTree>
    <p:extLst>
      <p:ext uri="{BB962C8B-B14F-4D97-AF65-F5344CB8AC3E}">
        <p14:creationId xmlns:p14="http://schemas.microsoft.com/office/powerpoint/2010/main" val="3835701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8ECFCD72-F937-4820-8A16-5459DAB6FF3C}" type="slidenum">
              <a:rPr lang="en-IN" smtClean="0"/>
              <a:pPr/>
              <a:t>1</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9324A0E-8937-4D72-AD44-68073889C743}" type="datetime1">
              <a:rPr lang="en-US" smtClean="0"/>
              <a:pPr/>
              <a:t>5/25/2020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A40BA0-63B1-46CF-A849-29B7ECD1C313}" type="datetime1">
              <a:rPr lang="en-US" smtClean="0"/>
              <a:pPr/>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89C940-21BA-420D-903A-4164AB506F60}" type="datetime1">
              <a:rPr lang="en-US" smtClean="0"/>
              <a:pPr/>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41528A4-4C13-42E7-925C-896AEFE30C5B}" type="datetime1">
              <a:rPr lang="en-US" smtClean="0"/>
              <a:pPr/>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FB57F70-050C-4A73-9EA5-5A2CDC64F1D9}" type="datetime1">
              <a:rPr lang="en-US" smtClean="0"/>
              <a:pPr/>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8825E12-0698-4ACA-BE56-A387C82427DE}" type="datetime1">
              <a:rPr lang="en-US" smtClean="0"/>
              <a:pPr/>
              <a:t>5/25/2020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D17D95B-EF6B-47EB-96BA-9FC40F76B2D0}" type="datetime1">
              <a:rPr lang="en-US" smtClean="0"/>
              <a:pPr/>
              <a:t>5/25/2020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7491D3F-2AD3-4790-A84B-E6538C2F2B65}" type="datetime1">
              <a:rPr lang="en-US" smtClean="0"/>
              <a:pPr/>
              <a:t>5/25/2020</a:t>
            </a:fld>
            <a:endParaRPr lang="en-US" dirty="0"/>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449C6A-68E8-4274-9E97-A0605CAFECE0}" type="datetime1">
              <a:rPr lang="en-US" smtClean="0"/>
              <a:pPr/>
              <a:t>5/25/2020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1E88A94-D95C-4ABA-91E9-A1B81FD46881}" type="datetime1">
              <a:rPr lang="en-US" smtClean="0"/>
              <a:pPr/>
              <a:t>5/25/2020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156448" y="6422064"/>
            <a:ext cx="762000" cy="365125"/>
          </a:xfrm>
        </p:spPr>
        <p:txBody>
          <a:bodyPr/>
          <a:lstStyle/>
          <a:p>
            <a:fld id="{B6F15528-21DE-4FAA-801E-634DDDAF4B2B}" type="slidenum">
              <a:rPr lang="en-US" smtClean="0"/>
              <a:pPr/>
              <a:t>‹#›</a:t>
            </a:fld>
            <a:endParaRPr lang="en-US" dirty="0"/>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B4B7DF02-AE3A-43E3-8A6D-BCF244A3D5D1}" type="datetime1">
              <a:rPr lang="en-US" smtClean="0"/>
              <a:pPr/>
              <a:t>5/25/2020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39D72AC7-C72F-478C-A8E6-56ED8BDA1DC0}" type="datetime1">
              <a:rPr lang="en-US" smtClean="0"/>
              <a:pPr/>
              <a:t>5/25/2020</a:t>
            </a:fld>
            <a:endParaRPr lang="en-US" dirty="0"/>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dirty="0"/>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6F15528-21DE-4FAA-801E-634DDDAF4B2B}"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dissolve/>
  </p:transition>
  <p:hf hdr="0" ft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en.wikipedia.org/wiki/1951_Convention_relating_to_the_Status_of_Refugees" TargetMode="External"/><Relationship Id="rId2" Type="http://schemas.openxmlformats.org/officeDocument/2006/relationships/hyperlink" Target="http://en.wikipedia.org/wiki/United_Nations_General_Assembly" TargetMode="External"/><Relationship Id="rId1" Type="http://schemas.openxmlformats.org/officeDocument/2006/relationships/slideLayout" Target="../slideLayouts/slideLayout2.xml"/><Relationship Id="rId4" Type="http://schemas.openxmlformats.org/officeDocument/2006/relationships/hyperlink" Target="http://en.wikipedia.org/wiki/Organization_of_African_Unity"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boston.com/bigpicture/2012/06/world_refugee_day_2012.html"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533401"/>
            <a:ext cx="7772400" cy="1219199"/>
          </a:xfrm>
        </p:spPr>
        <p:txBody>
          <a:bodyPr>
            <a:normAutofit fontScale="90000"/>
          </a:bodyPr>
          <a:lstStyle/>
          <a:p>
            <a:pPr algn="ctr"/>
            <a:r>
              <a:rPr lang="en-US" dirty="0" smtClean="0">
                <a:latin typeface="Times New Roman" pitchFamily="18" charset="0"/>
                <a:cs typeface="Times New Roman" pitchFamily="18" charset="0"/>
              </a:rPr>
              <a:t>HUMAN </a:t>
            </a:r>
            <a:r>
              <a:rPr lang="en-US" dirty="0" smtClean="0">
                <a:latin typeface="Times New Roman" pitchFamily="18" charset="0"/>
                <a:cs typeface="Times New Roman" pitchFamily="18" charset="0"/>
              </a:rPr>
              <a:t>RIGHTS AND REFUGEES</a:t>
            </a:r>
            <a:endParaRPr lang="en-IN" dirty="0">
              <a:latin typeface="Times New Roman" pitchFamily="18" charset="0"/>
              <a:cs typeface="Times New Roman" pitchFamily="18"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828801"/>
            <a:ext cx="7467600" cy="4038599"/>
          </a:xfrm>
          <a:prstGeom prst="rect">
            <a:avLst/>
          </a:prstGeom>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7467600" cy="4525963"/>
          </a:xfrm>
        </p:spPr>
        <p:txBody>
          <a:bodyPr>
            <a:normAutofit fontScale="92500"/>
          </a:bodyPr>
          <a:lstStyle/>
          <a:p>
            <a:pPr algn="just"/>
            <a:r>
              <a:rPr lang="en-US" dirty="0" smtClean="0"/>
              <a:t>Article 2-11-general provisions</a:t>
            </a:r>
          </a:p>
          <a:p>
            <a:pPr algn="just"/>
            <a:r>
              <a:rPr lang="en-US" dirty="0" smtClean="0"/>
              <a:t>Article 12-16- pertain to the juridical status of the refugees</a:t>
            </a:r>
          </a:p>
          <a:p>
            <a:pPr algn="just"/>
            <a:r>
              <a:rPr lang="en-US" dirty="0" smtClean="0"/>
              <a:t>Articles 17-19 concern the rights of refugees to engage in gainful employment</a:t>
            </a:r>
          </a:p>
          <a:p>
            <a:pPr algn="just"/>
            <a:r>
              <a:rPr lang="en-US" dirty="0" smtClean="0"/>
              <a:t>Articles 20-24- concern the welfare of the refugee in regard to such matters as rationing, housing, public education ,public relief , </a:t>
            </a:r>
            <a:r>
              <a:rPr lang="en-US" dirty="0" err="1" smtClean="0"/>
              <a:t>labour</a:t>
            </a:r>
            <a:r>
              <a:rPr lang="en-US" dirty="0" smtClean="0"/>
              <a:t> legislation and social security</a:t>
            </a: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7467600" cy="4525963"/>
          </a:xfrm>
        </p:spPr>
        <p:txBody>
          <a:bodyPr/>
          <a:lstStyle/>
          <a:p>
            <a:pPr algn="just"/>
            <a:r>
              <a:rPr lang="en-US" dirty="0" smtClean="0"/>
              <a:t>Article 25 deals with the provision of administrative assistance to refugees</a:t>
            </a:r>
          </a:p>
          <a:p>
            <a:pPr algn="just"/>
            <a:r>
              <a:rPr lang="en-US" dirty="0" smtClean="0"/>
              <a:t>Article 26 deals with their freedom of movement</a:t>
            </a:r>
          </a:p>
          <a:p>
            <a:pPr algn="just"/>
            <a:r>
              <a:rPr lang="en-US" dirty="0" smtClean="0"/>
              <a:t>Articles 27 and 28 deal respectively with the issue of identity papers and of travel documents to enable them to travel outside their country of lawful residence</a:t>
            </a: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7467600" cy="4525963"/>
          </a:xfrm>
        </p:spPr>
        <p:txBody>
          <a:bodyPr>
            <a:normAutofit lnSpcReduction="10000"/>
          </a:bodyPr>
          <a:lstStyle/>
          <a:p>
            <a:pPr algn="just"/>
            <a:r>
              <a:rPr lang="en-US" dirty="0" smtClean="0"/>
              <a:t>Article 29 deals with the applicability of fiscal charges to refugees</a:t>
            </a:r>
          </a:p>
          <a:p>
            <a:pPr algn="just"/>
            <a:r>
              <a:rPr lang="en-US" dirty="0" smtClean="0"/>
              <a:t>Article 30 deals with the right of refugees to transfer their assets from the territory of a Contracting State to another country where they have been admitted for resettlement</a:t>
            </a:r>
          </a:p>
          <a:p>
            <a:pPr algn="just"/>
            <a:r>
              <a:rPr lang="en-US" dirty="0" smtClean="0"/>
              <a:t>Article 31 and 33 contain important provisions which are relevant to the question of asylum.</a:t>
            </a:r>
            <a:endParaRPr lang="en-IN" dirty="0" smtClean="0"/>
          </a:p>
          <a:p>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7467600" cy="4525963"/>
          </a:xfrm>
        </p:spPr>
        <p:txBody>
          <a:bodyPr>
            <a:normAutofit fontScale="77500" lnSpcReduction="20000"/>
          </a:bodyPr>
          <a:lstStyle/>
          <a:p>
            <a:pPr algn="just"/>
            <a:r>
              <a:rPr lang="en-US" dirty="0" smtClean="0"/>
              <a:t>Article 34 of the Convention requires contracting States as far as possible to facilitate the assimilation and naturalization of refugees and in particular to make every effort to expedite naturalization proceeding and to reduce the charges and costs of such proceedings.</a:t>
            </a:r>
            <a:endParaRPr lang="en-IN" dirty="0" smtClean="0"/>
          </a:p>
          <a:p>
            <a:pPr algn="just"/>
            <a:r>
              <a:rPr lang="en-US" dirty="0" smtClean="0"/>
              <a:t>Articles 35 to 46 of the Convention requires the contracting States to co operate with the office of the United Nations High commissioner for Refugees in the exercise of function and in particular to facilitate its duty of supervising the applications of the provisions of the Convention</a:t>
            </a:r>
            <a:endParaRPr lang="en-IN" dirty="0" smtClean="0"/>
          </a:p>
          <a:p>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dirty="0"/>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dirty="0" smtClean="0">
                <a:solidFill>
                  <a:srgbClr val="FFC000"/>
                </a:solidFill>
              </a:rPr>
              <a:t>1967 PROTOCOL RELATING TO THE STATUS OF REFUGEES</a:t>
            </a:r>
            <a:r>
              <a:rPr lang="en-US" sz="2800" dirty="0" smtClean="0"/>
              <a:t/>
            </a:r>
            <a:br>
              <a:rPr lang="en-US" sz="2800" dirty="0" smtClean="0"/>
            </a:br>
            <a:endParaRPr lang="en-IN" sz="2800" dirty="0"/>
          </a:p>
        </p:txBody>
      </p:sp>
      <p:sp>
        <p:nvSpPr>
          <p:cNvPr id="3" name="Content Placeholder 2"/>
          <p:cNvSpPr>
            <a:spLocks noGrp="1"/>
          </p:cNvSpPr>
          <p:nvPr>
            <p:ph idx="1"/>
          </p:nvPr>
        </p:nvSpPr>
        <p:spPr/>
        <p:txBody>
          <a:bodyPr>
            <a:normAutofit lnSpcReduction="10000"/>
          </a:bodyPr>
          <a:lstStyle/>
          <a:p>
            <a:pPr algn="just"/>
            <a:r>
              <a:rPr lang="en-US" dirty="0" smtClean="0"/>
              <a:t>Outlines  a refugee’s rights including</a:t>
            </a:r>
          </a:p>
          <a:p>
            <a:pPr algn="just">
              <a:buFont typeface="Wingdings" pitchFamily="2" charset="2"/>
              <a:buChar char="Ø"/>
            </a:pPr>
            <a:r>
              <a:rPr lang="en-US" dirty="0" smtClean="0"/>
              <a:t>Freedom of religion and movement</a:t>
            </a:r>
          </a:p>
          <a:p>
            <a:pPr algn="just">
              <a:buFont typeface="Wingdings" pitchFamily="2" charset="2"/>
              <a:buChar char="Ø"/>
            </a:pPr>
            <a:r>
              <a:rPr lang="en-US" dirty="0" smtClean="0"/>
              <a:t>Freedom from being penalized for illegal entry  and being deported unless certain conditions are met</a:t>
            </a:r>
          </a:p>
          <a:p>
            <a:pPr algn="just">
              <a:buFont typeface="Wingdings" pitchFamily="2" charset="2"/>
              <a:buChar char="Ø"/>
            </a:pPr>
            <a:r>
              <a:rPr lang="en-US" dirty="0" smtClean="0"/>
              <a:t>Right to work, education and accessibility to travel documents,</a:t>
            </a:r>
          </a:p>
          <a:p>
            <a:pPr algn="just">
              <a:buFont typeface="Wingdings" pitchFamily="2" charset="2"/>
              <a:buChar char="Ø"/>
            </a:pPr>
            <a:r>
              <a:rPr lang="en-US" dirty="0" smtClean="0"/>
              <a:t> it also underscores a refugee's obligations to host government </a:t>
            </a:r>
          </a:p>
          <a:p>
            <a:pPr marL="971550" lvl="1" indent="-514350">
              <a:buFont typeface="Wingdings" pitchFamily="2" charset="2"/>
              <a:buChar char="Ø"/>
            </a:pP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dirty="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FFC000"/>
                </a:solidFill>
              </a:rPr>
              <a:t>UNDER THE CONVENTION AND PROTOCOL</a:t>
            </a:r>
            <a:endParaRPr lang="en-IN" dirty="0">
              <a:solidFill>
                <a:srgbClr val="FFC000"/>
              </a:solidFill>
            </a:endParaRPr>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v"/>
            </a:pPr>
            <a:r>
              <a:rPr lang="en-US" dirty="0" smtClean="0"/>
              <a:t>Refugee status is based on five grounds</a:t>
            </a:r>
          </a:p>
          <a:p>
            <a:pPr>
              <a:buFont typeface="Wingdings" pitchFamily="2" charset="2"/>
              <a:buChar char="v"/>
            </a:pPr>
            <a:r>
              <a:rPr lang="en-US" dirty="0" smtClean="0"/>
              <a:t>A well-founded fear of persecution that is threat to life or liberty because of</a:t>
            </a:r>
          </a:p>
          <a:p>
            <a:pPr>
              <a:buFont typeface="Wingdings" pitchFamily="2" charset="2"/>
              <a:buChar char="Ø"/>
            </a:pPr>
            <a:r>
              <a:rPr lang="en-US" dirty="0" smtClean="0"/>
              <a:t>Race</a:t>
            </a:r>
          </a:p>
          <a:p>
            <a:pPr>
              <a:buFont typeface="Wingdings" pitchFamily="2" charset="2"/>
              <a:buChar char="Ø"/>
            </a:pPr>
            <a:r>
              <a:rPr lang="en-US" dirty="0" smtClean="0"/>
              <a:t>Religion</a:t>
            </a:r>
          </a:p>
          <a:p>
            <a:pPr>
              <a:buFont typeface="Wingdings" pitchFamily="2" charset="2"/>
              <a:buChar char="Ø"/>
            </a:pPr>
            <a:r>
              <a:rPr lang="en-US" dirty="0" smtClean="0"/>
              <a:t>Nationality</a:t>
            </a:r>
          </a:p>
          <a:p>
            <a:pPr>
              <a:buFont typeface="Wingdings" pitchFamily="2" charset="2"/>
              <a:buChar char="Ø"/>
            </a:pPr>
            <a:r>
              <a:rPr lang="en-US" dirty="0" smtClean="0"/>
              <a:t>Membership of a particular social group</a:t>
            </a:r>
          </a:p>
          <a:p>
            <a:pPr>
              <a:buFont typeface="Wingdings" pitchFamily="2" charset="2"/>
              <a:buChar char="Ø"/>
            </a:pPr>
            <a:r>
              <a:rPr lang="en-US" dirty="0" smtClean="0"/>
              <a:t>Political opinion</a:t>
            </a:r>
          </a:p>
          <a:p>
            <a:pPr>
              <a:buFont typeface="Wingdings" pitchFamily="2" charset="2"/>
              <a:buChar char="Ø"/>
            </a:pPr>
            <a:endParaRPr lang="en-US" dirty="0" smtClean="0"/>
          </a:p>
          <a:p>
            <a:pPr>
              <a:buNone/>
            </a:pPr>
            <a:r>
              <a:rPr lang="en-US" dirty="0" smtClean="0"/>
              <a:t>		</a:t>
            </a: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dirty="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solidFill>
                  <a:srgbClr val="FFC000"/>
                </a:solidFill>
              </a:rPr>
              <a:t>REFUGEES RIGHTS UNDER 1951 CONVENTION AND 1967 PROTOCOL</a:t>
            </a:r>
            <a:endParaRPr lang="en-IN" sz="3200" dirty="0">
              <a:solidFill>
                <a:srgbClr val="FFC000"/>
              </a:solidFill>
            </a:endParaRPr>
          </a:p>
        </p:txBody>
      </p:sp>
      <p:sp>
        <p:nvSpPr>
          <p:cNvPr id="3" name="Content Placeholder 2"/>
          <p:cNvSpPr>
            <a:spLocks noGrp="1"/>
          </p:cNvSpPr>
          <p:nvPr>
            <p:ph idx="1"/>
          </p:nvPr>
        </p:nvSpPr>
        <p:spPr/>
        <p:txBody>
          <a:bodyPr>
            <a:normAutofit fontScale="92500"/>
          </a:bodyPr>
          <a:lstStyle/>
          <a:p>
            <a:pPr algn="just">
              <a:buFont typeface="Wingdings" pitchFamily="2" charset="2"/>
              <a:buChar char="Ø"/>
            </a:pPr>
            <a:r>
              <a:rPr lang="en-US" dirty="0" smtClean="0"/>
              <a:t>The right not to be returned to country where they are likely to face persecution</a:t>
            </a:r>
          </a:p>
          <a:p>
            <a:pPr algn="just">
              <a:buFont typeface="Wingdings" pitchFamily="2" charset="2"/>
              <a:buChar char="Ø"/>
            </a:pPr>
            <a:r>
              <a:rPr lang="en-US" dirty="0" smtClean="0"/>
              <a:t> the right not to be expelled, except under certain strictly defined conditions</a:t>
            </a:r>
          </a:p>
          <a:p>
            <a:pPr algn="just">
              <a:buFont typeface="Wingdings" pitchFamily="2" charset="2"/>
              <a:buChar char="Ø"/>
            </a:pPr>
            <a:r>
              <a:rPr lang="en-US" dirty="0" smtClean="0"/>
              <a:t>Exemption from penalties for illegal entry into the territory of a contracting state</a:t>
            </a:r>
          </a:p>
          <a:p>
            <a:pPr algn="just">
              <a:buFont typeface="Wingdings" pitchFamily="2" charset="2"/>
              <a:buChar char="Ø"/>
            </a:pPr>
            <a:r>
              <a:rPr lang="en-US" dirty="0" smtClean="0"/>
              <a:t>Freedom of religion and free access to courts</a:t>
            </a:r>
          </a:p>
          <a:p>
            <a:pPr algn="just">
              <a:buFont typeface="Wingdings" pitchFamily="2" charset="2"/>
              <a:buChar char="Ø"/>
            </a:pPr>
            <a:r>
              <a:rPr lang="en-US" dirty="0" smtClean="0"/>
              <a:t>Freedom of movement</a:t>
            </a: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dirty="0"/>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7467600" cy="4525963"/>
          </a:xfrm>
        </p:spPr>
        <p:txBody>
          <a:bodyPr/>
          <a:lstStyle/>
          <a:p>
            <a:pPr algn="just">
              <a:buFont typeface="Wingdings" pitchFamily="2" charset="2"/>
              <a:buChar char="Ø"/>
            </a:pPr>
            <a:r>
              <a:rPr lang="en-US" dirty="0" smtClean="0"/>
              <a:t>The right to identify papers and travel papers and travel documents</a:t>
            </a:r>
          </a:p>
          <a:p>
            <a:pPr algn="just">
              <a:buFont typeface="Wingdings" pitchFamily="2" charset="2"/>
              <a:buChar char="Ø"/>
            </a:pPr>
            <a:r>
              <a:rPr lang="en-US" dirty="0" smtClean="0"/>
              <a:t>The right to public education</a:t>
            </a: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dirty="0"/>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C000"/>
                </a:solidFill>
              </a:rPr>
              <a:t>CESSATION OF REFUGEES</a:t>
            </a:r>
            <a:endParaRPr lang="en-IN" dirty="0">
              <a:solidFill>
                <a:srgbClr val="FFC000"/>
              </a:solidFill>
            </a:endParaRPr>
          </a:p>
        </p:txBody>
      </p:sp>
      <p:sp>
        <p:nvSpPr>
          <p:cNvPr id="3" name="Content Placeholder 2"/>
          <p:cNvSpPr>
            <a:spLocks noGrp="1"/>
          </p:cNvSpPr>
          <p:nvPr>
            <p:ph idx="1"/>
          </p:nvPr>
        </p:nvSpPr>
        <p:spPr/>
        <p:txBody>
          <a:bodyPr>
            <a:normAutofit lnSpcReduction="10000"/>
          </a:bodyPr>
          <a:lstStyle/>
          <a:p>
            <a:pPr>
              <a:buFont typeface="Wingdings" pitchFamily="2" charset="2"/>
              <a:buChar char="§"/>
            </a:pPr>
            <a:r>
              <a:rPr lang="en-US" dirty="0" smtClean="0"/>
              <a:t>He or she voluntarily re-availed himself or herself of the protection of the country of his or her nationality</a:t>
            </a:r>
          </a:p>
          <a:p>
            <a:pPr>
              <a:buFont typeface="Wingdings" pitchFamily="2" charset="2"/>
              <a:buChar char="§"/>
            </a:pPr>
            <a:r>
              <a:rPr lang="en-US" dirty="0" smtClean="0"/>
              <a:t>Having lost his or her nationality, he or she has voluntarily re-acquired it.</a:t>
            </a:r>
          </a:p>
          <a:p>
            <a:pPr>
              <a:buFont typeface="Wingdings" pitchFamily="2" charset="2"/>
              <a:buChar char="§"/>
            </a:pPr>
            <a:r>
              <a:rPr lang="en-US" dirty="0" smtClean="0"/>
              <a:t>He or she has acquired a new nationality</a:t>
            </a:r>
          </a:p>
          <a:p>
            <a:pPr>
              <a:buFont typeface="Wingdings" pitchFamily="2" charset="2"/>
              <a:buChar char="§"/>
            </a:pPr>
            <a:r>
              <a:rPr lang="en-US" dirty="0" smtClean="0"/>
              <a:t>He or she has voluntarily re-established himself or herself in the country which he or she left</a:t>
            </a: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dirty="0"/>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7467600" cy="4525963"/>
          </a:xfrm>
        </p:spPr>
        <p:txBody>
          <a:bodyPr>
            <a:normAutofit fontScale="92500" lnSpcReduction="20000"/>
          </a:bodyPr>
          <a:lstStyle/>
          <a:p>
            <a:pPr algn="just"/>
            <a:r>
              <a:rPr lang="en-US" dirty="0" smtClean="0"/>
              <a:t>The circumstances in connection with which he or she has been </a:t>
            </a:r>
            <a:r>
              <a:rPr lang="en-US" dirty="0" err="1" smtClean="0"/>
              <a:t>recognised</a:t>
            </a:r>
            <a:r>
              <a:rPr lang="en-US" dirty="0" smtClean="0"/>
              <a:t> as a refugee have ceased to exist, and he or she can no longer continue to refuse the protection of the country of his or her nationality</a:t>
            </a:r>
          </a:p>
          <a:p>
            <a:pPr algn="just"/>
            <a:r>
              <a:rPr lang="en-US" dirty="0" smtClean="0"/>
              <a:t>He or she without nationality, but because of a change of circumstances in connection with which he or she has been </a:t>
            </a:r>
            <a:r>
              <a:rPr lang="en-US" dirty="0" err="1" smtClean="0"/>
              <a:t>recognised</a:t>
            </a:r>
            <a:r>
              <a:rPr lang="en-US" dirty="0" smtClean="0"/>
              <a:t> as a refugee have ceased to exist, is able to return to his or her country of former habitual residence</a:t>
            </a: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
        <p:nvSpPr>
          <p:cNvPr id="8" name="TextBox 7"/>
          <p:cNvSpPr txBox="1"/>
          <p:nvPr/>
        </p:nvSpPr>
        <p:spPr>
          <a:xfrm>
            <a:off x="1600200" y="2133600"/>
            <a:ext cx="5486400" cy="2308324"/>
          </a:xfrm>
          <a:prstGeom prst="rect">
            <a:avLst/>
          </a:prstGeom>
          <a:noFill/>
        </p:spPr>
        <p:txBody>
          <a:bodyPr wrap="square" rtlCol="0">
            <a:spAutoFit/>
          </a:bodyPr>
          <a:lstStyle/>
          <a:p>
            <a:pPr algn="ctr"/>
            <a:r>
              <a:rPr lang="en-US" b="1" dirty="0"/>
              <a:t>Dr. P.RAMAR</a:t>
            </a:r>
            <a:r>
              <a:rPr lang="en-US" dirty="0"/>
              <a:t>, </a:t>
            </a:r>
          </a:p>
          <a:p>
            <a:pPr algn="ctr"/>
            <a:r>
              <a:rPr lang="en-US" b="1" dirty="0"/>
              <a:t>M.A.,(Hist.),M.A.,(HR),M.Ed.,M.Phil.,</a:t>
            </a:r>
            <a:r>
              <a:rPr lang="en-US" b="1" dirty="0" err="1"/>
              <a:t>Ph.D</a:t>
            </a:r>
            <a:endParaRPr lang="en-US" b="1" dirty="0"/>
          </a:p>
          <a:p>
            <a:pPr algn="ctr"/>
            <a:r>
              <a:rPr lang="en-US" b="1" dirty="0"/>
              <a:t>Associate  Professor of History, </a:t>
            </a:r>
          </a:p>
          <a:p>
            <a:pPr algn="ctr"/>
            <a:r>
              <a:rPr lang="en-US" b="1" dirty="0" err="1"/>
              <a:t>D.G.Govt.Arts</a:t>
            </a:r>
            <a:r>
              <a:rPr lang="en-US" b="1" dirty="0"/>
              <a:t> College for Women</a:t>
            </a:r>
          </a:p>
          <a:p>
            <a:pPr algn="ctr"/>
            <a:r>
              <a:rPr lang="en-US" b="1" dirty="0" err="1"/>
              <a:t>Mayiladuthurai</a:t>
            </a:r>
            <a:r>
              <a:rPr lang="en-US" b="1" dirty="0"/>
              <a:t> – 609 001</a:t>
            </a:r>
          </a:p>
          <a:p>
            <a:pPr algn="ctr"/>
            <a:r>
              <a:rPr lang="en-US" b="1" dirty="0"/>
              <a:t>Email </a:t>
            </a:r>
            <a:r>
              <a:rPr lang="en-US" b="1" dirty="0" err="1"/>
              <a:t>id:drramar_auhis@yahoo.in</a:t>
            </a:r>
            <a:endParaRPr lang="en-US" b="1" dirty="0"/>
          </a:p>
          <a:p>
            <a:pPr algn="ctr"/>
            <a:r>
              <a:rPr lang="en-US" b="1" dirty="0"/>
              <a:t>Mobile: 9442424244</a:t>
            </a:r>
          </a:p>
          <a:p>
            <a:pPr algn="ctr"/>
            <a:endParaRPr lang="en-US" dirty="0"/>
          </a:p>
        </p:txBody>
      </p:sp>
    </p:spTree>
    <p:extLst>
      <p:ext uri="{BB962C8B-B14F-4D97-AF65-F5344CB8AC3E}">
        <p14:creationId xmlns:p14="http://schemas.microsoft.com/office/powerpoint/2010/main" val="922948318"/>
      </p:ext>
    </p:extLst>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C000"/>
                </a:solidFill>
              </a:rPr>
              <a:t>EXCLUSION</a:t>
            </a:r>
            <a:endParaRPr lang="en-IN" dirty="0">
              <a:solidFill>
                <a:srgbClr val="FFC000"/>
              </a:solidFill>
            </a:endParaRPr>
          </a:p>
        </p:txBody>
      </p:sp>
      <p:sp>
        <p:nvSpPr>
          <p:cNvPr id="3" name="Content Placeholder 2"/>
          <p:cNvSpPr>
            <a:spLocks noGrp="1"/>
          </p:cNvSpPr>
          <p:nvPr>
            <p:ph idx="1"/>
          </p:nvPr>
        </p:nvSpPr>
        <p:spPr/>
        <p:txBody>
          <a:bodyPr>
            <a:normAutofit fontScale="92500" lnSpcReduction="10000"/>
          </a:bodyPr>
          <a:lstStyle/>
          <a:p>
            <a:pPr algn="just">
              <a:buFont typeface="Wingdings" pitchFamily="2" charset="2"/>
              <a:buChar char="Ø"/>
            </a:pPr>
            <a:r>
              <a:rPr lang="en-US" dirty="0" smtClean="0"/>
              <a:t>People who have a committed crime against peace, a war crime or crime against humanity, or a serious non-political crime outside the country of refugee prior to admission to that country as refugees</a:t>
            </a:r>
          </a:p>
          <a:p>
            <a:pPr algn="just">
              <a:buFont typeface="Wingdings" pitchFamily="2" charset="2"/>
              <a:buChar char="Ø"/>
            </a:pPr>
            <a:r>
              <a:rPr lang="en-US" dirty="0" smtClean="0"/>
              <a:t>They have been guilty of acts contrary to the purposes and principles of the United Nations</a:t>
            </a:r>
          </a:p>
          <a:p>
            <a:pPr algn="just">
              <a:buFont typeface="Wingdings" pitchFamily="2" charset="2"/>
              <a:buChar char="Ø"/>
            </a:pPr>
            <a:r>
              <a:rPr lang="en-US" dirty="0" smtClean="0"/>
              <a:t>The persons already receiving protection or assistance from agencies of the UN, other than UNHCR</a:t>
            </a: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dirty="0"/>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7467600" cy="4525963"/>
          </a:xfrm>
        </p:spPr>
        <p:txBody>
          <a:bodyPr/>
          <a:lstStyle/>
          <a:p>
            <a:pPr algn="just">
              <a:buFont typeface="Wingdings" pitchFamily="2" charset="2"/>
              <a:buChar char="Ø"/>
            </a:pPr>
            <a:r>
              <a:rPr lang="en-US" dirty="0" smtClean="0"/>
              <a:t>Persons who are not considered to be in need of international protection because they are in a country where they have been granted most of the rights normally enjoyed by nationals, short of formal citizenship</a:t>
            </a: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dirty="0"/>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FFC000"/>
                </a:solidFill>
              </a:rPr>
              <a:t>REGIONAL CONVENTIONS</a:t>
            </a:r>
            <a:r>
              <a:rPr lang="en-IN" dirty="0" smtClean="0"/>
              <a:t/>
            </a:r>
            <a:br>
              <a:rPr lang="en-IN" dirty="0" smtClean="0"/>
            </a:br>
            <a:endParaRPr lang="en-IN" dirty="0"/>
          </a:p>
        </p:txBody>
      </p:sp>
      <p:sp>
        <p:nvSpPr>
          <p:cNvPr id="3" name="Content Placeholder 2"/>
          <p:cNvSpPr>
            <a:spLocks noGrp="1"/>
          </p:cNvSpPr>
          <p:nvPr>
            <p:ph idx="1"/>
          </p:nvPr>
        </p:nvSpPr>
        <p:spPr/>
        <p:txBody>
          <a:bodyPr>
            <a:normAutofit fontScale="85000" lnSpcReduction="10000"/>
          </a:bodyPr>
          <a:lstStyle/>
          <a:p>
            <a:r>
              <a:rPr lang="en-US" dirty="0" smtClean="0"/>
              <a:t>Convention Governing the specific Aspects of Refugees Problems in Africa-1969</a:t>
            </a:r>
          </a:p>
          <a:p>
            <a:pPr algn="just">
              <a:buNone/>
            </a:pPr>
            <a:r>
              <a:rPr lang="en-US" dirty="0" smtClean="0"/>
              <a:t>		It expanded the 1951 definitions of a refugee to include </a:t>
            </a:r>
            <a:r>
              <a:rPr lang="en-US" b="1" dirty="0" smtClean="0"/>
              <a:t>“every person who, owing to external aggression, occupation, foreign domination or events seriously disturbing public order in either part or the whole of his country of origin or nationality, is compelled to leave his place of habitual residence in order to seek refuge in another place outside his country of origin or nationality”</a:t>
            </a:r>
            <a:endParaRPr lang="en-IN"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dirty="0"/>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solidFill>
                  <a:srgbClr val="FFC000"/>
                </a:solidFill>
              </a:rPr>
              <a:t>LATIN AMERICA-CARTAGENA DECLARATION (1984)</a:t>
            </a:r>
            <a:r>
              <a:rPr lang="en-IN" dirty="0" smtClean="0">
                <a:solidFill>
                  <a:srgbClr val="FFC000"/>
                </a:solidFill>
              </a:rPr>
              <a:t/>
            </a:r>
            <a:br>
              <a:rPr lang="en-IN" dirty="0" smtClean="0">
                <a:solidFill>
                  <a:srgbClr val="FFC000"/>
                </a:solidFill>
              </a:rPr>
            </a:br>
            <a:endParaRPr lang="en-IN" dirty="0">
              <a:solidFill>
                <a:srgbClr val="FFC000"/>
              </a:solidFill>
            </a:endParaRPr>
          </a:p>
        </p:txBody>
      </p:sp>
      <p:sp>
        <p:nvSpPr>
          <p:cNvPr id="3" name="Content Placeholder 2"/>
          <p:cNvSpPr>
            <a:spLocks noGrp="1"/>
          </p:cNvSpPr>
          <p:nvPr>
            <p:ph idx="1"/>
          </p:nvPr>
        </p:nvSpPr>
        <p:spPr/>
        <p:txBody>
          <a:bodyPr/>
          <a:lstStyle/>
          <a:p>
            <a:pPr algn="just"/>
            <a:r>
              <a:rPr lang="en-US" dirty="0" smtClean="0"/>
              <a:t>“Among refugees persons who have fled their country because their lives, safety or freedom have been threatened by generalizes violence, foreign aggression, internal conflicts, massive violation of human rights or other circumstances which have seriously disturbed public order.”</a:t>
            </a:r>
            <a:endParaRPr lang="en-IN" dirty="0" smtClean="0"/>
          </a:p>
          <a:p>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dirty="0"/>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solidFill>
                  <a:srgbClr val="FFC000"/>
                </a:solidFill>
              </a:rPr>
              <a:t>ASIA – BANGKOK PRINCIPLES-1966 (REVISED IN 2001)</a:t>
            </a:r>
            <a:r>
              <a:rPr lang="en-IN" dirty="0" smtClean="0">
                <a:solidFill>
                  <a:srgbClr val="FFC000"/>
                </a:solidFill>
              </a:rPr>
              <a:t/>
            </a:r>
            <a:br>
              <a:rPr lang="en-IN" dirty="0" smtClean="0">
                <a:solidFill>
                  <a:srgbClr val="FFC000"/>
                </a:solidFill>
              </a:rPr>
            </a:br>
            <a:endParaRPr lang="en-IN" dirty="0">
              <a:solidFill>
                <a:srgbClr val="FFC000"/>
              </a:solidFill>
            </a:endParaRPr>
          </a:p>
        </p:txBody>
      </p:sp>
      <p:sp>
        <p:nvSpPr>
          <p:cNvPr id="3" name="Content Placeholder 2"/>
          <p:cNvSpPr>
            <a:spLocks noGrp="1"/>
          </p:cNvSpPr>
          <p:nvPr>
            <p:ph idx="1"/>
          </p:nvPr>
        </p:nvSpPr>
        <p:spPr/>
        <p:txBody>
          <a:bodyPr/>
          <a:lstStyle/>
          <a:p>
            <a:r>
              <a:rPr lang="en-US" dirty="0" smtClean="0"/>
              <a:t>“Persons who have a well founded fear of persecution due to color, ethnic origin and gender.”</a:t>
            </a: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dirty="0"/>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FFC000"/>
                </a:solidFill>
              </a:rPr>
              <a:t>UNHCR- THE UN REFUGEE AGENCY</a:t>
            </a:r>
            <a:endParaRPr lang="en-IN" dirty="0">
              <a:solidFill>
                <a:srgbClr val="FFC000"/>
              </a:solidFill>
            </a:endParaRPr>
          </a:p>
        </p:txBody>
      </p:sp>
      <p:sp>
        <p:nvSpPr>
          <p:cNvPr id="3" name="Content Placeholder 2"/>
          <p:cNvSpPr>
            <a:spLocks noGrp="1"/>
          </p:cNvSpPr>
          <p:nvPr>
            <p:ph idx="1"/>
          </p:nvPr>
        </p:nvSpPr>
        <p:spPr/>
        <p:txBody>
          <a:bodyPr>
            <a:normAutofit fontScale="92500" lnSpcReduction="20000"/>
          </a:bodyPr>
          <a:lstStyle/>
          <a:p>
            <a:pPr algn="just"/>
            <a:r>
              <a:rPr lang="en-US" dirty="0" smtClean="0"/>
              <a:t>1921-Council of the League of Nations appointed </a:t>
            </a:r>
            <a:r>
              <a:rPr lang="en-US" dirty="0" err="1" smtClean="0"/>
              <a:t>Dr.Fridtjof</a:t>
            </a:r>
            <a:r>
              <a:rPr lang="en-US" dirty="0" smtClean="0"/>
              <a:t> Nansen “High commissioner on behalf of the League in connection with the problems of Russian refugees in Europe”</a:t>
            </a:r>
          </a:p>
          <a:p>
            <a:pPr algn="just"/>
            <a:r>
              <a:rPr lang="en-US" dirty="0" smtClean="0"/>
              <a:t>1931,the League created the International Nansen Office for Refugees </a:t>
            </a:r>
          </a:p>
          <a:p>
            <a:pPr algn="just"/>
            <a:r>
              <a:rPr lang="en-US" dirty="0" smtClean="0"/>
              <a:t>1943- United Nations Relief and Rehabilitation Administration was established</a:t>
            </a:r>
          </a:p>
          <a:p>
            <a:pPr algn="just"/>
            <a:r>
              <a:rPr lang="en-US" dirty="0" smtClean="0"/>
              <a:t>1947-the UN created the International Refugee Organization</a:t>
            </a: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dirty="0"/>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4294967295"/>
          </p:nvPr>
        </p:nvPicPr>
        <p:blipFill>
          <a:blip r:embed="rId2"/>
          <a:srcRect/>
          <a:stretch>
            <a:fillRect/>
          </a:stretch>
        </p:blipFill>
        <p:spPr bwMode="auto">
          <a:xfrm>
            <a:off x="457200" y="609600"/>
            <a:ext cx="8153400" cy="5181600"/>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B6F15528-21DE-4FAA-801E-634DDDAF4B2B}" type="slidenum">
              <a:rPr lang="en-US" smtClean="0"/>
              <a:pPr/>
              <a:t>26</a:t>
            </a:fld>
            <a:endParaRPr lang="en-US" dirty="0"/>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7467600" cy="4525963"/>
          </a:xfrm>
        </p:spPr>
        <p:txBody>
          <a:bodyPr>
            <a:normAutofit fontScale="85000" lnSpcReduction="10000"/>
          </a:bodyPr>
          <a:lstStyle/>
          <a:p>
            <a:pPr algn="just"/>
            <a:r>
              <a:rPr lang="en-US" dirty="0" smtClean="0"/>
              <a:t>UNHCR was created by Resolution 428(y) of the General Assembly of the United Nations</a:t>
            </a:r>
          </a:p>
          <a:p>
            <a:pPr algn="just"/>
            <a:r>
              <a:rPr lang="en-US" dirty="0" smtClean="0"/>
              <a:t>Began its operations on 1 January 1951</a:t>
            </a:r>
          </a:p>
          <a:p>
            <a:pPr algn="just"/>
            <a:r>
              <a:rPr lang="en-US" dirty="0" smtClean="0"/>
              <a:t>It is a subsidiary organ of the General Assembly, under Article  22 of the UN Charter</a:t>
            </a:r>
          </a:p>
          <a:p>
            <a:pPr algn="just"/>
            <a:r>
              <a:rPr lang="en-US" dirty="0" smtClean="0"/>
              <a:t>Headquarters in Geneva</a:t>
            </a:r>
          </a:p>
          <a:p>
            <a:pPr algn="just"/>
            <a:r>
              <a:rPr lang="en-US" dirty="0" smtClean="0"/>
              <a:t>UNRWA-United Nations Relief and Work Agency-established to assists and provide relief to Palestinian refugees within a defined geographic area</a:t>
            </a: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dirty="0"/>
          </a:p>
        </p:txBody>
      </p:sp>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FFC000"/>
                </a:solidFill>
              </a:rPr>
              <a:t>UNHCR ASSISTANCES</a:t>
            </a:r>
            <a:r>
              <a:rPr lang="en-IN" dirty="0" smtClean="0"/>
              <a:t/>
            </a:r>
            <a:br>
              <a:rPr lang="en-IN" dirty="0" smtClean="0"/>
            </a:br>
            <a:endParaRPr lang="en-IN" dirty="0"/>
          </a:p>
        </p:txBody>
      </p:sp>
      <p:sp>
        <p:nvSpPr>
          <p:cNvPr id="3" name="Content Placeholder 2"/>
          <p:cNvSpPr>
            <a:spLocks noGrp="1"/>
          </p:cNvSpPr>
          <p:nvPr>
            <p:ph idx="1"/>
          </p:nvPr>
        </p:nvSpPr>
        <p:spPr/>
        <p:txBody>
          <a:bodyPr>
            <a:normAutofit fontScale="92500" lnSpcReduction="10000"/>
          </a:bodyPr>
          <a:lstStyle/>
          <a:p>
            <a:pPr algn="just"/>
            <a:r>
              <a:rPr lang="en-US" dirty="0" smtClean="0">
                <a:solidFill>
                  <a:srgbClr val="00B0F0"/>
                </a:solidFill>
              </a:rPr>
              <a:t>5 types of assistances</a:t>
            </a:r>
            <a:endParaRPr lang="en-IN" dirty="0" smtClean="0">
              <a:solidFill>
                <a:srgbClr val="00B0F0"/>
              </a:solidFill>
            </a:endParaRPr>
          </a:p>
          <a:p>
            <a:pPr algn="just"/>
            <a:r>
              <a:rPr lang="en-US" dirty="0" smtClean="0">
                <a:solidFill>
                  <a:srgbClr val="00B050"/>
                </a:solidFill>
              </a:rPr>
              <a:t>Emergency Assistance</a:t>
            </a:r>
            <a:r>
              <a:rPr lang="en-US" dirty="0" smtClean="0"/>
              <a:t>- which includes measures to meet basic needs, usually in case of a new refugee influx. The assistance does not normally exceed a period of twelve months</a:t>
            </a:r>
          </a:p>
          <a:p>
            <a:pPr lvl="0" algn="just"/>
            <a:r>
              <a:rPr lang="en-US" dirty="0" smtClean="0">
                <a:solidFill>
                  <a:srgbClr val="00B050"/>
                </a:solidFill>
              </a:rPr>
              <a:t>Care and maintenance- </a:t>
            </a:r>
            <a:r>
              <a:rPr lang="en-US" dirty="0" smtClean="0"/>
              <a:t>which covers assistance once survival is no longer threatened. It involves meeting basic needs on a more routine basic, pending the identification of durable solutions</a:t>
            </a:r>
            <a:endParaRPr lang="en-IN" dirty="0" smtClean="0"/>
          </a:p>
          <a:p>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dirty="0"/>
          </a:p>
        </p:txBody>
      </p:sp>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7467600" cy="4525963"/>
          </a:xfrm>
        </p:spPr>
        <p:txBody>
          <a:bodyPr>
            <a:normAutofit fontScale="92500" lnSpcReduction="10000"/>
          </a:bodyPr>
          <a:lstStyle/>
          <a:p>
            <a:pPr lvl="0" algn="just"/>
            <a:r>
              <a:rPr lang="en-US" dirty="0" smtClean="0">
                <a:solidFill>
                  <a:srgbClr val="00B050"/>
                </a:solidFill>
              </a:rPr>
              <a:t>Voluntary repatriation </a:t>
            </a:r>
            <a:r>
              <a:rPr lang="en-US" dirty="0" smtClean="0"/>
              <a:t>– which covers preparations for departure to the country of origin, transportation etc. in most cases, it involves activities in the country of origin ,including organizing reception facilities and assistance during the initial phase of reintegration</a:t>
            </a:r>
            <a:endParaRPr lang="en-IN" dirty="0" smtClean="0"/>
          </a:p>
          <a:p>
            <a:pPr lvl="0" algn="just"/>
            <a:r>
              <a:rPr lang="en-US" dirty="0" smtClean="0">
                <a:solidFill>
                  <a:srgbClr val="00B050"/>
                </a:solidFill>
              </a:rPr>
              <a:t>Local settlement assistance- </a:t>
            </a:r>
            <a:r>
              <a:rPr lang="en-US" dirty="0" smtClean="0"/>
              <a:t>which may be provided to refugees who cannot return home. It alms to promote their self- sufficiency and local integration</a:t>
            </a:r>
            <a:endParaRPr lang="en-IN" dirty="0" smtClean="0"/>
          </a:p>
          <a:p>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a:ln>
            <a:solidFill>
              <a:schemeClr val="accent1"/>
            </a:solidFill>
          </a:ln>
        </p:spPr>
        <p:txBody>
          <a:bodyPr>
            <a:noAutofit/>
          </a:bodyPr>
          <a:lstStyle/>
          <a:p>
            <a:r>
              <a:rPr lang="en-US" sz="2400" dirty="0" smtClean="0">
                <a:solidFill>
                  <a:srgbClr val="00B0F0"/>
                </a:solidFill>
              </a:rPr>
              <a:t>“There is no greater sorrow on earth than the loss of one’s native land”-Euripides</a:t>
            </a:r>
            <a:r>
              <a:rPr lang="en-US" sz="2400" dirty="0" smtClean="0"/>
              <a:t/>
            </a:r>
            <a:br>
              <a:rPr lang="en-US" sz="2400" dirty="0" smtClean="0"/>
            </a:br>
            <a:endParaRPr lang="en-IN" sz="2400" dirty="0"/>
          </a:p>
        </p:txBody>
      </p:sp>
      <p:pic>
        <p:nvPicPr>
          <p:cNvPr id="1026" name="Picture 2" descr="C:\Users\KRISHNA KUMAR\Downloads\r5.jpg"/>
          <p:cNvPicPr>
            <a:picLocks noGrp="1" noChangeAspect="1" noChangeArrowheads="1"/>
          </p:cNvPicPr>
          <p:nvPr>
            <p:ph idx="1"/>
          </p:nvPr>
        </p:nvPicPr>
        <p:blipFill>
          <a:blip r:embed="rId2"/>
          <a:srcRect/>
          <a:stretch>
            <a:fillRect/>
          </a:stretch>
        </p:blipFill>
        <p:spPr bwMode="auto">
          <a:xfrm>
            <a:off x="1371600" y="1981200"/>
            <a:ext cx="5333999" cy="3482181"/>
          </a:xfrm>
          <a:prstGeom prst="rect">
            <a:avLst/>
          </a:prstGeom>
          <a:noFill/>
        </p:spPr>
      </p:pic>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7467600" cy="4525963"/>
          </a:xfrm>
        </p:spPr>
        <p:txBody>
          <a:bodyPr/>
          <a:lstStyle/>
          <a:p>
            <a:pPr lvl="0"/>
            <a:r>
              <a:rPr lang="en-US" dirty="0" smtClean="0">
                <a:solidFill>
                  <a:srgbClr val="00B050"/>
                </a:solidFill>
              </a:rPr>
              <a:t>Resettlement</a:t>
            </a:r>
            <a:r>
              <a:rPr lang="en-US" dirty="0" smtClean="0"/>
              <a:t>-which may be offered to refugees who are admitted temporarily to a country of asylum, who cannot return to their home country and who face particular protection problems.</a:t>
            </a:r>
            <a:endParaRPr lang="en-IN" dirty="0" smtClean="0"/>
          </a:p>
          <a:p>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dirty="0"/>
          </a:p>
        </p:txBody>
      </p:sp>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C000"/>
                </a:solidFill>
              </a:rPr>
              <a:t>WORLD REFUGEE DAY</a:t>
            </a:r>
            <a:endParaRPr lang="en-IN" dirty="0">
              <a:solidFill>
                <a:srgbClr val="FFC000"/>
              </a:solidFill>
            </a:endParaRPr>
          </a:p>
        </p:txBody>
      </p:sp>
      <p:sp>
        <p:nvSpPr>
          <p:cNvPr id="3" name="Content Placeholder 2"/>
          <p:cNvSpPr>
            <a:spLocks noGrp="1"/>
          </p:cNvSpPr>
          <p:nvPr>
            <p:ph idx="1"/>
          </p:nvPr>
        </p:nvSpPr>
        <p:spPr/>
        <p:txBody>
          <a:bodyPr>
            <a:normAutofit fontScale="85000" lnSpcReduction="10000"/>
          </a:bodyPr>
          <a:lstStyle/>
          <a:p>
            <a:r>
              <a:rPr lang="en-IN" dirty="0" smtClean="0"/>
              <a:t>On 4 December 2000, the </a:t>
            </a:r>
            <a:r>
              <a:rPr lang="en-IN" dirty="0" smtClean="0">
                <a:hlinkClick r:id="rId2" tooltip="United Nations General Assembly"/>
              </a:rPr>
              <a:t>United Nations General Assembly</a:t>
            </a:r>
            <a:r>
              <a:rPr lang="en-IN" dirty="0" smtClean="0"/>
              <a:t> in Resolution 55/76 decided that, from 2001, 20 June would be celebrated as World Refugee Day. In this resolution, the General Assembly noted that 2001 marked the 50th anniversary of the </a:t>
            </a:r>
            <a:r>
              <a:rPr lang="en-IN" dirty="0" smtClean="0">
                <a:hlinkClick r:id="rId3" tooltip="1951 Convention relating to the Status of Refugees"/>
              </a:rPr>
              <a:t>1951 Convention relating to the Status of Refugees</a:t>
            </a:r>
            <a:r>
              <a:rPr lang="en-IN" dirty="0" smtClean="0"/>
              <a:t>.</a:t>
            </a:r>
            <a:r>
              <a:rPr lang="en-IN" baseline="30000" dirty="0" smtClean="0"/>
              <a:t> </a:t>
            </a:r>
            <a:r>
              <a:rPr lang="en-IN" dirty="0" smtClean="0"/>
              <a:t> African Refugee Day had been formally celebrated in several countries prior to 2000. The UN noted that the </a:t>
            </a:r>
            <a:r>
              <a:rPr lang="en-IN" dirty="0" smtClean="0">
                <a:hlinkClick r:id="rId4" tooltip="Organization of African Unity"/>
              </a:rPr>
              <a:t>Organization of African Unity</a:t>
            </a:r>
            <a:r>
              <a:rPr lang="en-IN" dirty="0" smtClean="0"/>
              <a:t> (OAU) had agreed to have International Refugee Day coincide with Africa Refugee Day on 20 June</a:t>
            </a: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dirty="0"/>
          </a:p>
        </p:txBody>
      </p:sp>
    </p:spTree>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FFC000"/>
                </a:solidFill>
              </a:rPr>
              <a:t>CONCLUSION</a:t>
            </a:r>
            <a:br>
              <a:rPr lang="en-US" dirty="0" smtClean="0">
                <a:solidFill>
                  <a:srgbClr val="FFC000"/>
                </a:solidFill>
              </a:rPr>
            </a:br>
            <a:endParaRPr lang="en-IN" dirty="0">
              <a:solidFill>
                <a:srgbClr val="FFC000"/>
              </a:solidFill>
            </a:endParaRPr>
          </a:p>
        </p:txBody>
      </p:sp>
      <p:sp>
        <p:nvSpPr>
          <p:cNvPr id="3" name="Content Placeholder 2"/>
          <p:cNvSpPr>
            <a:spLocks noGrp="1"/>
          </p:cNvSpPr>
          <p:nvPr>
            <p:ph idx="1"/>
          </p:nvPr>
        </p:nvSpPr>
        <p:spPr/>
        <p:txBody>
          <a:bodyPr/>
          <a:lstStyle/>
          <a:p>
            <a:r>
              <a:rPr lang="en-US" dirty="0" smtClean="0"/>
              <a:t>Refugees: A continuing Challenge for Humanity</a:t>
            </a: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dirty="0"/>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7467600" cy="4525963"/>
          </a:xfrm>
        </p:spPr>
        <p:txBody>
          <a:bodyPr>
            <a:normAutofit fontScale="92500" lnSpcReduction="20000"/>
          </a:bodyPr>
          <a:lstStyle/>
          <a:p>
            <a:pPr lvl="0"/>
            <a:r>
              <a:rPr lang="en-IN" b="1" dirty="0" smtClean="0">
                <a:hlinkClick r:id="rId2"/>
              </a:rPr>
              <a:t>World Refugee Day</a:t>
            </a:r>
            <a:r>
              <a:rPr lang="en-US" b="1" dirty="0" smtClean="0">
                <a:hlinkClick r:id="rId2"/>
              </a:rPr>
              <a:t> June 20-</a:t>
            </a:r>
            <a:r>
              <a:rPr lang="en-IN" b="1" dirty="0" smtClean="0">
                <a:hlinkClick r:id="rId2"/>
              </a:rPr>
              <a:t> 2012</a:t>
            </a:r>
            <a:endParaRPr lang="en-IN" dirty="0" smtClean="0"/>
          </a:p>
          <a:p>
            <a:pPr algn="just"/>
            <a:r>
              <a:rPr lang="en-IN" dirty="0" smtClean="0"/>
              <a:t>Today marks World Refugee Day, which the United Nations uses to raise awareness of the plight of the estimated 42 million displaced people worldwide. A UN report released this week showed that 800,000 people were forced to flee across borders last year -- more than any time since 2000. In a message to mark the day, UN Secretary General Ban </a:t>
            </a:r>
            <a:r>
              <a:rPr lang="en-IN" dirty="0" err="1" smtClean="0"/>
              <a:t>Ki</a:t>
            </a:r>
            <a:r>
              <a:rPr lang="en-IN" dirty="0" smtClean="0"/>
              <a:t>-moon said, </a:t>
            </a:r>
            <a:r>
              <a:rPr lang="en-IN" dirty="0" smtClean="0">
                <a:solidFill>
                  <a:srgbClr val="92D050"/>
                </a:solidFill>
              </a:rPr>
              <a:t>"Refugees leave because they have no choice. We must choose to help."</a:t>
            </a:r>
            <a:endParaRPr lang="en-IN" dirty="0">
              <a:solidFill>
                <a:srgbClr val="92D05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dirty="0"/>
          </a:p>
        </p:txBody>
      </p:sp>
    </p:spTree>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0" y="3429000"/>
            <a:ext cx="3166829" cy="1754326"/>
          </a:xfrm>
          <a:prstGeom prst="rect">
            <a:avLst/>
          </a:prstGeom>
          <a:noFill/>
        </p:spPr>
        <p:txBody>
          <a:bodyPr wrap="none" lIns="91440" tIns="45720" rIns="91440" bIns="45720">
            <a:spAutoFit/>
          </a:bodyPr>
          <a:lstStyle/>
          <a:p>
            <a:pPr algn="ctr"/>
            <a:r>
              <a:rPr lang="en-US" sz="5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Be human</a:t>
            </a:r>
          </a:p>
          <a:p>
            <a:pPr algn="ctr"/>
            <a:r>
              <a:rPr lang="en-US"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Thank you</a:t>
            </a:r>
            <a:endParaRPr lang="en-US"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7467600" cy="4525963"/>
          </a:xfrm>
        </p:spPr>
        <p:txBody>
          <a:bodyPr>
            <a:normAutofit fontScale="92500" lnSpcReduction="10000"/>
          </a:bodyPr>
          <a:lstStyle/>
          <a:p>
            <a:pPr algn="just"/>
            <a:r>
              <a:rPr lang="en-US" dirty="0" smtClean="0"/>
              <a:t>The refugee problem was acknowledged as having international dimensions and global co operation as far back as 1921-22</a:t>
            </a:r>
          </a:p>
          <a:p>
            <a:pPr algn="just"/>
            <a:r>
              <a:rPr lang="en-US" dirty="0" smtClean="0"/>
              <a:t>Real movement to protect refugees began only with the 1948 Universal Declaration of Human Rights. </a:t>
            </a:r>
          </a:p>
          <a:p>
            <a:pPr algn="just"/>
            <a:r>
              <a:rPr lang="en-US" dirty="0" smtClean="0"/>
              <a:t>It proclaimed basic rights for all human beings irrespective of their nationality or citizenship.</a:t>
            </a:r>
          </a:p>
          <a:p>
            <a:pPr>
              <a:buNone/>
            </a:pPr>
            <a:r>
              <a:rPr lang="en-US" dirty="0" smtClean="0"/>
              <a:t>    </a:t>
            </a: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00B0F0"/>
                </a:solidFill>
              </a:rPr>
              <a:t>PROVISIONS RELATED TO REFUGEES UNDER UDHR</a:t>
            </a:r>
            <a:endParaRPr lang="en-IN" dirty="0">
              <a:solidFill>
                <a:srgbClr val="00B0F0"/>
              </a:solidFill>
            </a:endParaRPr>
          </a:p>
        </p:txBody>
      </p:sp>
      <p:sp>
        <p:nvSpPr>
          <p:cNvPr id="3" name="Content Placeholder 2"/>
          <p:cNvSpPr>
            <a:spLocks noGrp="1"/>
          </p:cNvSpPr>
          <p:nvPr>
            <p:ph idx="1"/>
          </p:nvPr>
        </p:nvSpPr>
        <p:spPr/>
        <p:txBody>
          <a:bodyPr>
            <a:normAutofit fontScale="92500"/>
          </a:bodyPr>
          <a:lstStyle/>
          <a:p>
            <a:pPr algn="just"/>
            <a:r>
              <a:rPr lang="en-US" dirty="0" smtClean="0"/>
              <a:t>Article 3 provides that “everyone has the right to life, liberty and security of person.”</a:t>
            </a:r>
          </a:p>
          <a:p>
            <a:pPr algn="just"/>
            <a:r>
              <a:rPr lang="en-US" dirty="0" smtClean="0"/>
              <a:t>Article 14 declares that “Everyone has the right to seek and enjoy in other countries asylum from protection. This right may not be invoked in the case of prosecutions genuinely arising from non-political crimes or from acts contrary to the purposes and principles of the United Nations.”</a:t>
            </a: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rmAutofit fontScale="90000"/>
          </a:bodyPr>
          <a:lstStyle/>
          <a:p>
            <a:pPr algn="ctr"/>
            <a:r>
              <a:rPr lang="en-US" sz="2800" dirty="0" smtClean="0">
                <a:solidFill>
                  <a:srgbClr val="00B0F0"/>
                </a:solidFill>
              </a:rPr>
              <a:t>PROVISION RELATED TO REFUGEE UNDER INTERNATIONAL COVENANT ON CIVIL AND POLITICAL RIGHTS</a:t>
            </a:r>
            <a:endParaRPr lang="en-IN" sz="2800" dirty="0">
              <a:solidFill>
                <a:srgbClr val="00B0F0"/>
              </a:solidFill>
            </a:endParaRPr>
          </a:p>
        </p:txBody>
      </p:sp>
      <p:sp>
        <p:nvSpPr>
          <p:cNvPr id="3" name="Content Placeholder 2"/>
          <p:cNvSpPr>
            <a:spLocks noGrp="1"/>
          </p:cNvSpPr>
          <p:nvPr>
            <p:ph idx="1"/>
          </p:nvPr>
        </p:nvSpPr>
        <p:spPr/>
        <p:txBody>
          <a:bodyPr/>
          <a:lstStyle/>
          <a:p>
            <a:pPr algn="just"/>
            <a:r>
              <a:rPr lang="en-US" dirty="0" smtClean="0"/>
              <a:t>Article 6 states that “ Every human being has the inherent right to life. The right shall be protected by law. No one shall be arbitrarily deprived of his life.”</a:t>
            </a: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FFFF00"/>
                </a:solidFill>
              </a:rPr>
              <a:t>DIRECT PROTECTIVE MEASURES FOR REFUGEES</a:t>
            </a:r>
            <a:endParaRPr lang="en-IN" dirty="0">
              <a:solidFill>
                <a:srgbClr val="FFFF00"/>
              </a:solidFill>
            </a:endParaRPr>
          </a:p>
        </p:txBody>
      </p:sp>
      <p:sp>
        <p:nvSpPr>
          <p:cNvPr id="3" name="Content Placeholder 2"/>
          <p:cNvSpPr>
            <a:spLocks noGrp="1"/>
          </p:cNvSpPr>
          <p:nvPr>
            <p:ph idx="1"/>
          </p:nvPr>
        </p:nvSpPr>
        <p:spPr/>
        <p:txBody>
          <a:bodyPr/>
          <a:lstStyle/>
          <a:p>
            <a:pPr algn="just"/>
            <a:r>
              <a:rPr lang="en-US" dirty="0" smtClean="0"/>
              <a:t>The UN’s 1951 Convention relating to the status of refugees</a:t>
            </a:r>
          </a:p>
          <a:p>
            <a:pPr algn="just"/>
            <a:r>
              <a:rPr lang="en-US" dirty="0" smtClean="0"/>
              <a:t>1967 protocol relating to the status of refugees</a:t>
            </a:r>
          </a:p>
          <a:p>
            <a:pPr algn="just">
              <a:buNone/>
            </a:pPr>
            <a:r>
              <a:rPr lang="en-US" dirty="0" smtClean="0"/>
              <a:t>       The above to documents have been considered as </a:t>
            </a:r>
            <a:r>
              <a:rPr lang="en-US" dirty="0" err="1" smtClean="0"/>
              <a:t>Magnacarta</a:t>
            </a:r>
            <a:r>
              <a:rPr lang="en-US" dirty="0" smtClean="0"/>
              <a:t> of International Refugee Protection</a:t>
            </a: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C000"/>
                </a:solidFill>
              </a:rPr>
              <a:t>FEATURES OF 1951 CONVENTION</a:t>
            </a:r>
            <a:endParaRPr lang="en-IN" dirty="0">
              <a:solidFill>
                <a:srgbClr val="FFC000"/>
              </a:solidFill>
            </a:endParaRPr>
          </a:p>
        </p:txBody>
      </p:sp>
      <p:sp>
        <p:nvSpPr>
          <p:cNvPr id="3" name="Content Placeholder 2"/>
          <p:cNvSpPr>
            <a:spLocks noGrp="1"/>
          </p:cNvSpPr>
          <p:nvPr>
            <p:ph idx="1"/>
          </p:nvPr>
        </p:nvSpPr>
        <p:spPr/>
        <p:txBody>
          <a:bodyPr>
            <a:normAutofit/>
          </a:bodyPr>
          <a:lstStyle/>
          <a:p>
            <a:pPr algn="just"/>
            <a:r>
              <a:rPr lang="en-US" dirty="0" smtClean="0"/>
              <a:t>It consists of 1 preamble and 46 articles related refugees and their rights.</a:t>
            </a:r>
          </a:p>
          <a:p>
            <a:pPr algn="just"/>
            <a:r>
              <a:rPr lang="en-US" dirty="0" smtClean="0"/>
              <a:t>Article 1 defines the term refugee for the purpose of the convention</a:t>
            </a:r>
          </a:p>
          <a:p>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7467600" cy="4525963"/>
          </a:xfrm>
        </p:spPr>
        <p:txBody>
          <a:bodyPr>
            <a:normAutofit fontScale="85000" lnSpcReduction="10000"/>
          </a:bodyPr>
          <a:lstStyle/>
          <a:p>
            <a:pPr algn="just"/>
            <a:r>
              <a:rPr lang="en-US" dirty="0" smtClean="0"/>
              <a:t>“a refugee is a person, who has fled his/her country owing to well-founded fear of being persecuted for reasons of race, religion, nationality, membership of a particular social group or political opinion, is outside the country of his/her nationality, and is unable or, owing to such fear, is unwilling to avail himself of the protection of that country; or who, not having a nationality and being outside the country of his former habitual residence as a result of such events, is unable or owing to such fear, is unwilling to return to it”</a:t>
            </a: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431</TotalTime>
  <Words>1561</Words>
  <Application>Microsoft Office PowerPoint</Application>
  <PresentationFormat>On-screen Show (4:3)</PresentationFormat>
  <Paragraphs>140</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Technic</vt:lpstr>
      <vt:lpstr>HUMAN RIGHTS AND REFUGEES</vt:lpstr>
      <vt:lpstr>PowerPoint Presentation</vt:lpstr>
      <vt:lpstr>“There is no greater sorrow on earth than the loss of one’s native land”-Euripides </vt:lpstr>
      <vt:lpstr>PowerPoint Presentation</vt:lpstr>
      <vt:lpstr>PROVISIONS RELATED TO REFUGEES UNDER UDHR</vt:lpstr>
      <vt:lpstr>PROVISION RELATED TO REFUGEE UNDER INTERNATIONAL COVENANT ON CIVIL AND POLITICAL RIGHTS</vt:lpstr>
      <vt:lpstr>DIRECT PROTECTIVE MEASURES FOR REFUGEES</vt:lpstr>
      <vt:lpstr>FEATURES OF 1951 CONVENTION</vt:lpstr>
      <vt:lpstr>PowerPoint Presentation</vt:lpstr>
      <vt:lpstr>PowerPoint Presentation</vt:lpstr>
      <vt:lpstr>PowerPoint Presentation</vt:lpstr>
      <vt:lpstr>PowerPoint Presentation</vt:lpstr>
      <vt:lpstr>PowerPoint Presentation</vt:lpstr>
      <vt:lpstr>1967 PROTOCOL RELATING TO THE STATUS OF REFUGEES </vt:lpstr>
      <vt:lpstr>UNDER THE CONVENTION AND PROTOCOL</vt:lpstr>
      <vt:lpstr>REFUGEES RIGHTS UNDER 1951 CONVENTION AND 1967 PROTOCOL</vt:lpstr>
      <vt:lpstr>PowerPoint Presentation</vt:lpstr>
      <vt:lpstr>CESSATION OF REFUGEES</vt:lpstr>
      <vt:lpstr>PowerPoint Presentation</vt:lpstr>
      <vt:lpstr>EXCLUSION</vt:lpstr>
      <vt:lpstr>PowerPoint Presentation</vt:lpstr>
      <vt:lpstr>REGIONAL CONVENTIONS </vt:lpstr>
      <vt:lpstr> LATIN AMERICA-CARTAGENA DECLARATION (1984) </vt:lpstr>
      <vt:lpstr> ASIA – BANGKOK PRINCIPLES-1966 (REVISED IN 2001) </vt:lpstr>
      <vt:lpstr>UNHCR- THE UN REFUGEE AGENCY</vt:lpstr>
      <vt:lpstr>PowerPoint Presentation</vt:lpstr>
      <vt:lpstr>PowerPoint Presentation</vt:lpstr>
      <vt:lpstr>UNHCR ASSISTANCES </vt:lpstr>
      <vt:lpstr>PowerPoint Presentation</vt:lpstr>
      <vt:lpstr>PowerPoint Presentation</vt:lpstr>
      <vt:lpstr>WORLD REFUGEE DAY</vt:lpstr>
      <vt:lpstr>CONCLUSION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 AND REFUGEES</dc:title>
  <dc:creator>KRISHNA KUMAR</dc:creator>
  <cp:lastModifiedBy>Aravind</cp:lastModifiedBy>
  <cp:revision>54</cp:revision>
  <dcterms:created xsi:type="dcterms:W3CDTF">2006-08-16T00:00:00Z</dcterms:created>
  <dcterms:modified xsi:type="dcterms:W3CDTF">2020-05-25T15:55:48Z</dcterms:modified>
</cp:coreProperties>
</file>