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1.xml" ContentType="application/vnd.openxmlformats-officedocument.presentationml.notesSlide+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78" r:id="rId2"/>
    <p:sldId id="263" r:id="rId3"/>
    <p:sldId id="267" r:id="rId4"/>
    <p:sldId id="268" r:id="rId5"/>
    <p:sldId id="269" r:id="rId6"/>
    <p:sldId id="261" r:id="rId7"/>
    <p:sldId id="258" r:id="rId8"/>
    <p:sldId id="259" r:id="rId9"/>
    <p:sldId id="260" r:id="rId10"/>
    <p:sldId id="262" r:id="rId11"/>
    <p:sldId id="266" r:id="rId12"/>
    <p:sldId id="270" r:id="rId13"/>
    <p:sldId id="271" r:id="rId14"/>
    <p:sldId id="272" r:id="rId15"/>
    <p:sldId id="273" r:id="rId16"/>
    <p:sldId id="274" r:id="rId17"/>
    <p:sldId id="275" r:id="rId18"/>
    <p:sldId id="276" r:id="rId19"/>
    <p:sldId id="277" r:id="rId20"/>
    <p:sldId id="284" r:id="rId21"/>
    <p:sldId id="285" r:id="rId22"/>
    <p:sldId id="28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466" autoAdjust="0"/>
  </p:normalViewPr>
  <p:slideViewPr>
    <p:cSldViewPr snapToGrid="0">
      <p:cViewPr varScale="1">
        <p:scale>
          <a:sx n="66" d="100"/>
          <a:sy n="66" d="100"/>
        </p:scale>
        <p:origin x="9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2T04:37:40"/>
    </inkml:context>
    <inkml:brush xml:id="br0">
      <inkml:brushProperty name="width" value="0.35" units="cm"/>
      <inkml:brushProperty name="height" value="0.35" units="cm"/>
      <inkml:brushProperty name="color" value="#F6630D"/>
    </inkml:brush>
  </inkml:definitions>
  <inkml:trace contextRef="#ctx0" brushRef="#br0">0 0</inkml:trace>
</inkml:ink>
</file>

<file path=ppt/ink/ink10.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20"/>
    </inkml:context>
    <inkml:brush xml:id="br0">
      <inkml:brushProperty name="width" value="0.35" units="cm"/>
      <inkml:brushProperty name="height" value="0.35" units="cm"/>
      <inkml:brushProperty name="color" value="#F6630D"/>
    </inkml:brush>
  </inkml:definitions>
  <inkml:trace contextRef="#ctx0" brushRef="#br0">0 1</inkml:trace>
</inkml:ink>
</file>

<file path=ppt/ink/ink11.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23"/>
    </inkml:context>
    <inkml:brush xml:id="br0">
      <inkml:brushProperty name="width" value="0.35" units="cm"/>
      <inkml:brushProperty name="height" value="0.35" units="cm"/>
      <inkml:brushProperty name="color" value="#F6630D"/>
    </inkml:brush>
  </inkml:definitions>
  <inkml:trace contextRef="#ctx0" brushRef="#br0">1 1</inkml:trace>
</inkml:ink>
</file>

<file path=ppt/ink/ink12.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25"/>
    </inkml:context>
    <inkml:brush xml:id="br0">
      <inkml:brushProperty name="width" value="0.35" units="cm"/>
      <inkml:brushProperty name="height" value="0.35" units="cm"/>
      <inkml:brushProperty name="color" value="#F6630D"/>
    </inkml:brush>
  </inkml:definitions>
  <inkml:trace contextRef="#ctx0" brushRef="#br0">0 0</inkml:trace>
</inkml:ink>
</file>

<file path=ppt/ink/ink13.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27"/>
    </inkml:context>
    <inkml:brush xml:id="br0">
      <inkml:brushProperty name="width" value="0.35" units="cm"/>
      <inkml:brushProperty name="height" value="0.35" units="cm"/>
      <inkml:brushProperty name="color" value="#F6630D"/>
    </inkml:brush>
  </inkml:definitions>
  <inkml:trace contextRef="#ctx0" brushRef="#br0">1 0</inkml:trace>
</inkml:ink>
</file>

<file path=ppt/ink/ink14.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29"/>
    </inkml:context>
    <inkml:brush xml:id="br0">
      <inkml:brushProperty name="width" value="0.35" units="cm"/>
      <inkml:brushProperty name="height" value="0.35" units="cm"/>
      <inkml:brushProperty name="color" value="#F6630D"/>
    </inkml:brush>
  </inkml:definitions>
  <inkml:trace contextRef="#ctx0" brushRef="#br0">1 0</inkml:trace>
</inkml:ink>
</file>

<file path=ppt/ink/ink15.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31"/>
    </inkml:context>
    <inkml:brush xml:id="br0">
      <inkml:brushProperty name="width" value="0.35" units="cm"/>
      <inkml:brushProperty name="height" value="0.35" units="cm"/>
      <inkml:brushProperty name="color" value="#F6630D"/>
    </inkml:brush>
  </inkml:definitions>
  <inkml:trace contextRef="#ctx0" brushRef="#br0">0 0</inkml:trace>
</inkml:ink>
</file>

<file path=ppt/ink/ink16.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34"/>
    </inkml:context>
    <inkml:brush xml:id="br0">
      <inkml:brushProperty name="width" value="0.35" units="cm"/>
      <inkml:brushProperty name="height" value="0.35" units="cm"/>
      <inkml:brushProperty name="color" value="#F6630D"/>
    </inkml:brush>
  </inkml:definitions>
  <inkml:trace contextRef="#ctx0" brushRef="#br0">0 0</inkml:trace>
</inkml:ink>
</file>

<file path=ppt/ink/ink17.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37"/>
    </inkml:context>
    <inkml:brush xml:id="br0">
      <inkml:brushProperty name="width" value="0.35" units="cm"/>
      <inkml:brushProperty name="height" value="0.35" units="cm"/>
      <inkml:brushProperty name="color" value="#F6630D"/>
    </inkml:brush>
  </inkml:definitions>
  <inkml:trace contextRef="#ctx0" brushRef="#br0">1 0</inkml:trace>
</inkml:ink>
</file>

<file path=ppt/ink/ink18.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40"/>
    </inkml:context>
    <inkml:brush xml:id="br0">
      <inkml:brushProperty name="width" value="0.35" units="cm"/>
      <inkml:brushProperty name="height" value="0.35" units="cm"/>
      <inkml:brushProperty name="color" value="#F6630D"/>
    </inkml:brush>
  </inkml:definitions>
  <inkml:trace contextRef="#ctx0" brushRef="#br0">0 1</inkml:trace>
</inkml:ink>
</file>

<file path=ppt/ink/ink19.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48"/>
    </inkml:context>
    <inkml:brush xml:id="br0">
      <inkml:brushProperty name="width" value="0.35" units="cm"/>
      <inkml:brushProperty name="height" value="0.35" units="cm"/>
      <inkml:brushProperty name="color" value="#F6630D"/>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2T04:38:07"/>
    </inkml:context>
    <inkml:brush xml:id="br0">
      <inkml:brushProperty name="width" value="0.05" units="cm"/>
      <inkml:brushProperty name="height" value="0.05" units="cm"/>
      <inkml:brushProperty name="color" value="#E71224"/>
    </inkml:brush>
  </inkml:definitions>
  <inkml:trace contextRef="#ctx0" brushRef="#br0">1 1,'0'7,"0"29,0 16,0 6,0 0,0-3,0-5,0-3,0-10</inkml:trace>
</inkml:ink>
</file>

<file path=ppt/ink/ink20.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51"/>
    </inkml:context>
    <inkml:brush xml:id="br0">
      <inkml:brushProperty name="width" value="0.35" units="cm"/>
      <inkml:brushProperty name="height" value="0.35" units="cm"/>
      <inkml:brushProperty name="color" value="#F6630D"/>
    </inkml:brush>
  </inkml:definitions>
  <inkml:trace contextRef="#ctx0" brushRef="#br0">0 0</inkml:trace>
</inkml:ink>
</file>

<file path=ppt/ink/ink21.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52"/>
    </inkml:context>
    <inkml:brush xml:id="br0">
      <inkml:brushProperty name="width" value="0.35" units="cm"/>
      <inkml:brushProperty name="height" value="0.35" units="cm"/>
      <inkml:brushProperty name="color" value="#F6630D"/>
    </inkml:brush>
  </inkml:definitions>
  <inkml:trace contextRef="#ctx0" brushRef="#br0">1 0</inkml:trace>
</inkml:ink>
</file>

<file path=ppt/ink/ink22.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54"/>
    </inkml:context>
    <inkml:brush xml:id="br0">
      <inkml:brushProperty name="width" value="0.35" units="cm"/>
      <inkml:brushProperty name="height" value="0.35" units="cm"/>
      <inkml:brushProperty name="color" value="#F6630D"/>
    </inkml:brush>
  </inkml:definitions>
  <inkml:trace contextRef="#ctx0" brushRef="#br0">1 0</inkml:trace>
</inkml:ink>
</file>

<file path=ppt/ink/ink23.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42"/>
    </inkml:context>
    <inkml:brush xml:id="br0">
      <inkml:brushProperty name="width" value="0.35" units="cm"/>
      <inkml:brushProperty name="height" value="0.35" units="cm"/>
      <inkml:brushProperty name="color" value="#F6630D"/>
    </inkml:brush>
  </inkml:definitions>
  <inkml:trace contextRef="#ctx0" brushRef="#br0">0 1</inkml:trace>
</inkml:ink>
</file>

<file path=ppt/ink/ink24.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46"/>
    </inkml:context>
    <inkml:brush xml:id="br0">
      <inkml:brushProperty name="width" value="0.35" units="cm"/>
      <inkml:brushProperty name="height" value="0.35" units="cm"/>
      <inkml:brushProperty name="color" value="#F6630D"/>
    </inkml:brush>
  </inkml:definitions>
  <inkml:trace contextRef="#ctx0" brushRef="#br0">1 0</inkml:trace>
</inkml:ink>
</file>

<file path=ppt/ink/ink25.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46"/>
    </inkml:context>
    <inkml:brush xml:id="br0">
      <inkml:brushProperty name="width" value="0.35" units="cm"/>
      <inkml:brushProperty name="height" value="0.35" units="cm"/>
      <inkml:brushProperty name="color" value="#F6630D"/>
    </inkml:brush>
  </inkml:definitions>
  <inkml:trace contextRef="#ctx0" brushRef="#br0">1 0</inkml:trace>
</inkml:ink>
</file>

<file path=ppt/ink/ink26.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48"/>
    </inkml:context>
    <inkml:brush xml:id="br0">
      <inkml:brushProperty name="width" value="0.35" units="cm"/>
      <inkml:brushProperty name="height" value="0.35" units="cm"/>
      <inkml:brushProperty name="color" value="#F6630D"/>
    </inkml:brush>
  </inkml:definitions>
  <inkml:trace contextRef="#ctx0" brushRef="#br0">0 0</inkml:trace>
</inkml:ink>
</file>

<file path=ppt/ink/ink27.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48"/>
    </inkml:context>
    <inkml:brush xml:id="br0">
      <inkml:brushProperty name="width" value="0.35" units="cm"/>
      <inkml:brushProperty name="height" value="0.35" units="cm"/>
      <inkml:brushProperty name="color" value="#F6630D"/>
    </inkml:brush>
  </inkml:definitions>
  <inkml:trace contextRef="#ctx0" brushRef="#br0">1 1</inkml:trace>
</inkml:ink>
</file>

<file path=ppt/ink/ink28.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49"/>
    </inkml:context>
    <inkml:brush xml:id="br0">
      <inkml:brushProperty name="width" value="0.35" units="cm"/>
      <inkml:brushProperty name="height" value="0.35" units="cm"/>
      <inkml:brushProperty name="color" value="#F6630D"/>
    </inkml:brush>
  </inkml:definitions>
  <inkml:trace contextRef="#ctx0" brushRef="#br0">1 0</inkml:trace>
</inkml:ink>
</file>

<file path=ppt/ink/ink29.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47"/>
    </inkml:context>
    <inkml:brush xml:id="br0">
      <inkml:brushProperty name="width" value="0.35" units="cm"/>
      <inkml:brushProperty name="height" value="0.35" units="cm"/>
      <inkml:brushProperty name="color" value="#F6630D"/>
    </inkml:brush>
  </inkml:definitions>
  <inkml:trace contextRef="#ctx0" brushRef="#br0">0 1</inkml:trace>
</inkml:ink>
</file>

<file path=ppt/ink/ink3.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2T04:38:12"/>
    </inkml:context>
    <inkml:brush xml:id="br0">
      <inkml:brushProperty name="width" value="0.05" units="cm"/>
      <inkml:brushProperty name="height" value="0.05" units="cm"/>
      <inkml:brushProperty name="color" value="#E71224"/>
    </inkml:brush>
  </inkml:definitions>
  <inkml:trace contextRef="#ctx0" brushRef="#br0">1 136,'1'43,"3"1,1-1,17 64,-21-102,1 0,0 0,0 0,1 0,0 0,-1 0,2-1,-1 1,0-1,1 0,0 0,0 0,0-1,0 1,1-1,-1 0,1 0,6 2,-8-4,-1 0,1 0,-1 0,1 0,0-1,-1 1,1-1,0 0,-1 0,1 0,0 0,0 0,-1 0,1-1,0 1,-1-1,1 0,-1 0,1 0,-1 0,1-1,-1 1,1 0,-1-1,0 0,0 1,0-1,0 0,0 0,-1 0,1-1,0 1,-1 0,0 0,1-1,-1 1,1-5,4-10,-1 0,-1-1,-1 1,0-1,-1 0,-1-24,7-51,-2 65,-3 19,-1 0,0-1,0 1,-1-1,0 1,-1-1,0 0,0 1,-1-1,-3-16,3 24,-1 0,1 0,0 0,-1 1,0-1,1 0,-1 1,0-1,0 1,0 0,1-1,-2 1,1 0,0 0,0 0,0 1,0-1,-1 0,1 1,0 0,0-1,-1 1,1 0,0 0,-1 0,1 0,0 1,-4 0,-5 1,-1 0,1 1,0 1,-12 4,-4 4</inkml:trace>
</inkml:ink>
</file>

<file path=ppt/ink/ink30.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50"/>
    </inkml:context>
    <inkml:brush xml:id="br0">
      <inkml:brushProperty name="width" value="0.35" units="cm"/>
      <inkml:brushProperty name="height" value="0.35" units="cm"/>
      <inkml:brushProperty name="color" value="#F6630D"/>
    </inkml:brush>
  </inkml:definitions>
  <inkml:trace contextRef="#ctx0" brushRef="#br0">1 0</inkml:trace>
</inkml:ink>
</file>

<file path=ppt/ink/ink31.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0:58"/>
    </inkml:context>
    <inkml:brush xml:id="br0">
      <inkml:brushProperty name="width" value="0.35" units="cm"/>
      <inkml:brushProperty name="height" value="0.35" units="cm"/>
      <inkml:brushProperty name="color" value="#F6630D"/>
    </inkml:brush>
  </inkml:definitions>
  <inkml:trace contextRef="#ctx0" brushRef="#br0">1 1</inkml:trace>
</inkml:ink>
</file>

<file path=ppt/ink/ink32.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1:01"/>
    </inkml:context>
    <inkml:brush xml:id="br0">
      <inkml:brushProperty name="width" value="0.35" units="cm"/>
      <inkml:brushProperty name="height" value="0.35" units="cm"/>
      <inkml:brushProperty name="color" value="#F6630D"/>
    </inkml:brush>
  </inkml:definitions>
  <inkml:trace contextRef="#ctx0" brushRef="#br0">0 0</inkml:trace>
</inkml:ink>
</file>

<file path=ppt/ink/ink33.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1:32"/>
    </inkml:context>
    <inkml:brush xml:id="br0">
      <inkml:brushProperty name="width" value="0.35" units="cm"/>
      <inkml:brushProperty name="height" value="0.35" units="cm"/>
      <inkml:brushProperty name="color" value="#F6630D"/>
    </inkml:brush>
  </inkml:definitions>
  <inkml:trace contextRef="#ctx0" brushRef="#br0">0 0</inkml:trace>
</inkml:ink>
</file>

<file path=ppt/ink/ink34.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1:45"/>
    </inkml:context>
    <inkml:brush xml:id="br0">
      <inkml:brushProperty name="width" value="0.35" units="cm"/>
      <inkml:brushProperty name="height" value="0.35" units="cm"/>
      <inkml:brushProperty name="color" value="#F6630D"/>
    </inkml:brush>
  </inkml:definitions>
  <inkml:trace contextRef="#ctx0" brushRef="#br0">1 0</inkml:trace>
</inkml:ink>
</file>

<file path=ppt/ink/ink35.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8:54"/>
    </inkml:context>
    <inkml:brush xml:id="br0">
      <inkml:brushProperty name="width" value="0.35" units="cm"/>
      <inkml:brushProperty name="height" value="0.35" units="cm"/>
      <inkml:brushProperty name="color" value="#F6630D"/>
    </inkml:brush>
  </inkml:definitions>
  <inkml:trace contextRef="#ctx0" brushRef="#br0">1 1</inkml:trace>
</inkml:ink>
</file>

<file path=ppt/ink/ink36.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07"/>
    </inkml:context>
    <inkml:brush xml:id="br0">
      <inkml:brushProperty name="width" value="0.35" units="cm"/>
      <inkml:brushProperty name="height" value="0.35" units="cm"/>
      <inkml:brushProperty name="color" value="#F6630D"/>
    </inkml:brush>
  </inkml:definitions>
  <inkml:trace contextRef="#ctx0" brushRef="#br0">1 0</inkml:trace>
</inkml:ink>
</file>

<file path=ppt/ink/ink37.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08"/>
    </inkml:context>
    <inkml:brush xml:id="br0">
      <inkml:brushProperty name="width" value="0.35" units="cm"/>
      <inkml:brushProperty name="height" value="0.35" units="cm"/>
      <inkml:brushProperty name="color" value="#F6630D"/>
    </inkml:brush>
  </inkml:definitions>
  <inkml:trace contextRef="#ctx0" brushRef="#br0">0 0</inkml:trace>
</inkml:ink>
</file>

<file path=ppt/ink/ink38.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11"/>
    </inkml:context>
    <inkml:brush xml:id="br0">
      <inkml:brushProperty name="width" value="0.35" units="cm"/>
      <inkml:brushProperty name="height" value="0.35" units="cm"/>
      <inkml:brushProperty name="color" value="#F6630D"/>
    </inkml:brush>
  </inkml:definitions>
  <inkml:trace contextRef="#ctx0" brushRef="#br0">0 17,'7'-7,"2"-2</inkml:trace>
</inkml:ink>
</file>

<file path=ppt/ink/ink39.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12"/>
    </inkml:context>
    <inkml:brush xml:id="br0">
      <inkml:brushProperty name="width" value="0.35" units="cm"/>
      <inkml:brushProperty name="height" value="0.35" units="cm"/>
      <inkml:brushProperty name="color" value="#F6630D"/>
    </inkml:brush>
  </inkml:definitions>
  <inkml:trace contextRef="#ctx0" brushRef="#br0">1 1</inkml:trace>
</inkml:ink>
</file>

<file path=ppt/ink/ink4.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2T04:38:18"/>
    </inkml:context>
    <inkml:brush xml:id="br0">
      <inkml:brushProperty name="width" value="0.05" units="cm"/>
      <inkml:brushProperty name="height" value="0.05" units="cm"/>
      <inkml:brushProperty name="color" value="#E71224"/>
    </inkml:brush>
  </inkml:definitions>
  <inkml:trace contextRef="#ctx0" brushRef="#br0">2 71,'-1'75,"3"88,-1-157,0 0,0 0,1 0,0 0,0 0,1 0,-1 0,1-1,1 0,-1 1,1-1,0 0,0-1,0 1,0-1,1 0,0 0,0 0,0 0,1-1,-1 0,1 0,-1-1,1 1,0-1,0-1,12 3,-13-3,0 0,1 0,-1 0,1-1,0 0,-1 0,1-1,-1 1,1-1,-1 0,0-1,1 1,-1-1,0 0,0 0,0-1,0 0,0 0,-1 0,1 0,-1 0,0-1,0 0,0 0,0 0,-1-1,0 1,0-1,0 0,0 1,2-7,-1-1,-1 1,0-1,-1 1,0-1,-1 0,0 0,-1 0,0 0,-1 0,0 1,-1-1,0 0,-7-18,6 21,0 1,-1 0,0-1,0 1,-1 1,0-1,0 1,-1 0,0 0,0 0,-1 1,0 0,0 0,0 1,-1 0,0 0,0 1,-11-5,-73-21,49 18</inkml:trace>
</inkml:ink>
</file>

<file path=ppt/ink/ink40.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14"/>
    </inkml:context>
    <inkml:brush xml:id="br0">
      <inkml:brushProperty name="width" value="0.35" units="cm"/>
      <inkml:brushProperty name="height" value="0.35" units="cm"/>
      <inkml:brushProperty name="color" value="#F6630D"/>
    </inkml:brush>
  </inkml:definitions>
  <inkml:trace contextRef="#ctx0" brushRef="#br0">1 1</inkml:trace>
</inkml:ink>
</file>

<file path=ppt/ink/ink41.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16"/>
    </inkml:context>
    <inkml:brush xml:id="br0">
      <inkml:brushProperty name="width" value="0.35" units="cm"/>
      <inkml:brushProperty name="height" value="0.35" units="cm"/>
      <inkml:brushProperty name="color" value="#F6630D"/>
    </inkml:brush>
  </inkml:definitions>
  <inkml:trace contextRef="#ctx0" brushRef="#br0">1 1</inkml:trace>
</inkml:ink>
</file>

<file path=ppt/ink/ink42.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09"/>
    </inkml:context>
    <inkml:brush xml:id="br0">
      <inkml:brushProperty name="width" value="0.35" units="cm"/>
      <inkml:brushProperty name="height" value="0.35" units="cm"/>
      <inkml:brushProperty name="color" value="#F6630D"/>
    </inkml:brush>
  </inkml:definitions>
  <inkml:trace contextRef="#ctx0" brushRef="#br0">0 1</inkml:trace>
</inkml:ink>
</file>

<file path=ppt/ink/ink43.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10"/>
    </inkml:context>
    <inkml:brush xml:id="br0">
      <inkml:brushProperty name="width" value="0.35" units="cm"/>
      <inkml:brushProperty name="height" value="0.35" units="cm"/>
      <inkml:brushProperty name="color" value="#F6630D"/>
    </inkml:brush>
  </inkml:definitions>
  <inkml:trace contextRef="#ctx0" brushRef="#br0">1 0</inkml:trace>
</inkml:ink>
</file>

<file path=ppt/ink/ink44.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16:29:19"/>
    </inkml:context>
    <inkml:brush xml:id="br0">
      <inkml:brushProperty name="width" value="0.35" units="cm"/>
      <inkml:brushProperty name="height" value="0.35" units="cm"/>
      <inkml:brushProperty name="color" value="#F6630D"/>
    </inkml:brush>
  </inkml:definitions>
  <inkml:trace contextRef="#ctx0" brushRef="#br0">1 0</inkml:trace>
</inkml:ink>
</file>

<file path=ppt/ink/ink45.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3T05:54:46"/>
    </inkml:context>
    <inkml:brush xml:id="br0">
      <inkml:brushProperty name="width" value="0.05" units="cm"/>
      <inkml:brushProperty name="height" value="0.05" units="cm"/>
      <inkml:brushProperty name="color" value="#E71224"/>
    </inkml:brush>
  </inkml:definitions>
  <inkml:trace contextRef="#ctx0" brushRef="#br0">1 1</inkml:trace>
</inkml:ink>
</file>

<file path=ppt/ink/ink46.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3T05:54:49"/>
    </inkml:context>
    <inkml:brush xml:id="br0">
      <inkml:brushProperty name="width" value="0.05" units="cm"/>
      <inkml:brushProperty name="height" value="0.05" units="cm"/>
      <inkml:brushProperty name="color" value="#E71224"/>
    </inkml:brush>
  </inkml:definitions>
  <inkml:trace contextRef="#ctx0" brushRef="#br0">0 1</inkml:trace>
</inkml:ink>
</file>

<file path=ppt/ink/ink5.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2T04:38:26"/>
    </inkml:context>
    <inkml:brush xml:id="br0">
      <inkml:brushProperty name="width" value="0.05" units="cm"/>
      <inkml:brushProperty name="height" value="0.05" units="cm"/>
      <inkml:brushProperty name="color" value="#E71224"/>
    </inkml:brush>
  </inkml:definitions>
  <inkml:trace contextRef="#ctx0" brushRef="#br0">1 36,'7'0,"9"0,16 0,8-7,6-2,1 1,-1 1,-7 2</inkml:trace>
</inkml:ink>
</file>

<file path=ppt/ink/ink6.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2T04:38:30"/>
    </inkml:context>
    <inkml:brush xml:id="br0">
      <inkml:brushProperty name="width" value="0.05" units="cm"/>
      <inkml:brushProperty name="height" value="0.05" units="cm"/>
      <inkml:brushProperty name="color" value="#E71224"/>
    </inkml:brush>
  </inkml:definitions>
  <inkml:trace contextRef="#ctx0" brushRef="#br0">234 125,'0'-11,"0"0,1 1,1-1,0 0,0 1,8-21,-9 29,0 0,0 0,0 0,0 1,0-1,0 0,0 0,1 1,-1-1,1 1,-1-1,1 1,0 0,0 0,-1 0,1 0,3-1,-3 1,0 1,0 0,1 0,-1 0,0 0,0 0,1 1,-1-1,0 1,0-1,0 1,1 0,-1 0,0 0,0 0,0 0,-1 0,1 1,3 2,4 4,0 0,-1 0,0 1,-1 0,0 1,0 0,-1 0,-1 0,6 13,-4-6,0 0,-1 1,-2 0,1 0,1 23,-6-40,3 25,-1-1,-2 1,-3 38,2-57,0 0,-1 0,0 0,0 0,0 0,-1 0,0 0,0-1,-1 1,0-1,0 0,-1 0,1-1,-1 1,-1-1,-10 9,-7-1,0 0,-1-1,0-2,-1 0,0-2,-1-1,-46 7,-25 9,71-11,21-10,16-12,5-5,1 1,1 1,0 0,1 1,1 1,-1 1,2 1,-1 0,1 2,0 1,1 0,0 1,0 2,0 0,31 0,-30 2,0 1,0 2,1 0,-1 1,-1 1,1 1,-1 1,1 1,-2 1,29 15,-46-21,4 3,0-1,0 0,0 0,1 0,0-1,10 2,-17-5,0 0,-1 0,1 0,0 0,0 0,0 0,-1 0,1-1,0 1,0-1,0 1,-1-1,1 0,0 0,-1 1,1-1,-1 0,1-1,-1 1,0 0,1 0,-1-1,0 1,0 0,0-1,0 1,0-1,0 0,0 1,0-1,-1 0,1 1,-1-1,1 0,-1 0,0 1,1-1,-1-2,3-29,-2 0</inkml:trace>
</inkml:ink>
</file>

<file path=ppt/ink/ink7.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2T04:38:33"/>
    </inkml:context>
    <inkml:brush xml:id="br0">
      <inkml:brushProperty name="width" value="0.05" units="cm"/>
      <inkml:brushProperty name="height" value="0.05" units="cm"/>
      <inkml:brushProperty name="color" value="#E71224"/>
    </inkml:brush>
  </inkml:definitions>
  <inkml:trace contextRef="#ctx0" brushRef="#br0">75 8,'-3'130,"7"144,-3-270,0 1,0 0,1-1,0 1,0-1,0 0,0 0,1 0,-1 0,1 0,0 0,0-1,1 1,-1-1,1 0,-1 0,1 0,0 0,0-1,1 0,-1 1,0-2,1 1,-1 0,1-1,0 0,-1 0,1 0,5-1,-5 1,0 0,0 0,0-1,0 0,1 0,-1 0,0-1,0 0,0 0,0 0,0 0,0-1,0 0,0 0,-1 0,1-1,-1 1,1-1,-1 0,0-1,0 1,-1-1,1 1,-1-1,1 0,3-8,-1-5,-2 0,0 0,-1-1,-1 0,-1 0,0 1,-1-1,-5-33,3 6,1 34,1 0,-1 0,-1 0,0 1,-1-1,0 1,0-1,-1 1,0 0,-1 0,-7-10,8 14,-1 0,0 1,0-1,-1 1,0 1,1-1,-2 1,1 0,0 0,-1 1,0-1,0 2,1-1,-2 1,1 0,0 0,-9 0,-14-1,0 1,-34 3,28 1</inkml:trace>
</inkml:ink>
</file>

<file path=ppt/ink/ink8.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15"/>
    </inkml:context>
    <inkml:brush xml:id="br0">
      <inkml:brushProperty name="width" value="0.35" units="cm"/>
      <inkml:brushProperty name="height" value="0.35" units="cm"/>
      <inkml:brushProperty name="color" value="#F6630D"/>
    </inkml:brush>
  </inkml:definitions>
  <inkml:trace contextRef="#ctx0" brushRef="#br0">0 1</inkml:trace>
</inkml:ink>
</file>

<file path=ppt/ink/ink9.xml><?xml version="1.0" encoding="utf-8"?>
<inkml:ink xmlns:inkml="http://www.w3.org/2003/InkML">
  <inkml:definitions>
    <inkml:context xml:id="ctx0">
      <inkml:inkSource xml:id="inkSrc0">
        <inkml:traceFormat>
          <inkml:channel name="X" type="integer" min="-2" max="2" units="cm"/>
          <inkml:channel name="Y" type="integer" min="-2" max="2" units="cm"/>
        </inkml:traceFormat>
        <inkml:channelProperties>
          <inkml:channelProperty channel="X" name="resolution" value="1000" units="1/cm"/>
          <inkml:channelProperty channel="Y" name="resolution" value="1000" units="1/cm"/>
        </inkml:channelProperties>
      </inkml:inkSource>
      <inkml:timestamp xml:id="ts0" timeString="2020-08-11T08:29:18"/>
    </inkml:context>
    <inkml:brush xml:id="br0">
      <inkml:brushProperty name="width" value="0.35" units="cm"/>
      <inkml:brushProperty name="height" value="0.35" units="cm"/>
      <inkml:brushProperty name="color" value="#F6630D"/>
    </inkml:brush>
  </inkml:definitions>
  <inkml:trace contextRef="#ctx0" brushRef="#br0">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0A3123-FBD3-43F9-AE4D-CF4848B9DB20}" type="datetimeFigureOut">
              <a:rPr lang="en-IN" smtClean="0"/>
              <a:t>13-08-2020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AA6809-37A2-4683-B0FE-9DF8E9A968A7}"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6AA6809-37A2-4683-B0FE-9DF8E9A968A7}" type="slidenum">
              <a:rPr lang="en-IN" smtClean="0"/>
              <a:t>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7F01798-01D4-4598-B240-7EB8739AE38E}"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7F01798-01D4-4598-B240-7EB8739AE38E}"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7F01798-01D4-4598-B240-7EB8739AE38E}"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7F01798-01D4-4598-B240-7EB8739AE38E}"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F01798-01D4-4598-B240-7EB8739AE38E}"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7F01798-01D4-4598-B240-7EB8739AE38E}" type="datetimeFigureOut">
              <a:rPr lang="en-IN" smtClean="0"/>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7F01798-01D4-4598-B240-7EB8739AE38E}" type="datetimeFigureOut">
              <a:rPr lang="en-IN" smtClean="0"/>
              <a:t>13-08-2020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7F01798-01D4-4598-B240-7EB8739AE38E}" type="datetimeFigureOut">
              <a:rPr lang="en-IN" smtClean="0"/>
              <a:t>13-08-2020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01798-01D4-4598-B240-7EB8739AE38E}" type="datetimeFigureOut">
              <a:rPr lang="en-IN" smtClean="0"/>
              <a:t>13-08-2020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F01798-01D4-4598-B240-7EB8739AE38E}" type="datetimeFigureOut">
              <a:rPr lang="en-IN" smtClean="0"/>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F01798-01D4-4598-B240-7EB8739AE38E}" type="datetimeFigureOut">
              <a:rPr lang="en-IN" smtClean="0"/>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3757BE-7BEF-4EEE-962D-5969A7132BAB}"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01798-01D4-4598-B240-7EB8739AE38E}" type="datetimeFigureOut">
              <a:rPr lang="en-IN" smtClean="0"/>
              <a:t>13-08-2020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757BE-7BEF-4EEE-962D-5969A7132BAB}"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customXml" Target="../ink/ink46.xml"/><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customXml" Target="../ink/ink45.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ustomXml" Target="../ink/ink5.xml"/><Relationship Id="rId18"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customXml" Target="../ink/ink2.xml"/><Relationship Id="rId12" Type="http://schemas.openxmlformats.org/officeDocument/2006/relationships/image" Target="../media/image8.png"/><Relationship Id="rId17" Type="http://schemas.openxmlformats.org/officeDocument/2006/relationships/customXml" Target="../ink/ink7.xml"/><Relationship Id="rId2" Type="http://schemas.openxmlformats.org/officeDocument/2006/relationships/image" Target="../media/image1.png"/><Relationship Id="rId16"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customXml" Target="../ink/ink4.xml"/><Relationship Id="rId5" Type="http://schemas.openxmlformats.org/officeDocument/2006/relationships/customXml" Target="../ink/ink1.xml"/><Relationship Id="rId15" Type="http://schemas.openxmlformats.org/officeDocument/2006/relationships/customXml" Target="../ink/ink6.xm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customXml" Target="../ink/ink3.xml"/><Relationship Id="rId1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customXml" Target="../ink/ink12.xml"/><Relationship Id="rId13" Type="http://schemas.openxmlformats.org/officeDocument/2006/relationships/customXml" Target="../ink/ink17.xml"/><Relationship Id="rId18" Type="http://schemas.openxmlformats.org/officeDocument/2006/relationships/customXml" Target="../ink/ink22.xml"/><Relationship Id="rId26" Type="http://schemas.openxmlformats.org/officeDocument/2006/relationships/customXml" Target="../ink/ink30.xml"/><Relationship Id="rId39" Type="http://schemas.openxmlformats.org/officeDocument/2006/relationships/customXml" Target="../ink/ink40.xml"/><Relationship Id="rId3" Type="http://schemas.openxmlformats.org/officeDocument/2006/relationships/customXml" Target="../ink/ink8.xml"/><Relationship Id="rId21" Type="http://schemas.openxmlformats.org/officeDocument/2006/relationships/customXml" Target="../ink/ink25.xml"/><Relationship Id="rId34" Type="http://schemas.openxmlformats.org/officeDocument/2006/relationships/customXml" Target="../ink/ink36.xml"/><Relationship Id="rId42" Type="http://schemas.openxmlformats.org/officeDocument/2006/relationships/customXml" Target="../ink/ink43.xml"/><Relationship Id="rId7" Type="http://schemas.openxmlformats.org/officeDocument/2006/relationships/customXml" Target="../ink/ink11.xml"/><Relationship Id="rId12" Type="http://schemas.openxmlformats.org/officeDocument/2006/relationships/customXml" Target="../ink/ink16.xml"/><Relationship Id="rId17" Type="http://schemas.openxmlformats.org/officeDocument/2006/relationships/customXml" Target="../ink/ink21.xml"/><Relationship Id="rId25" Type="http://schemas.openxmlformats.org/officeDocument/2006/relationships/customXml" Target="../ink/ink29.xml"/><Relationship Id="rId33" Type="http://schemas.openxmlformats.org/officeDocument/2006/relationships/customXml" Target="../ink/ink35.xml"/><Relationship Id="rId38" Type="http://schemas.openxmlformats.org/officeDocument/2006/relationships/customXml" Target="../ink/ink39.xml"/><Relationship Id="rId2" Type="http://schemas.openxmlformats.org/officeDocument/2006/relationships/notesSlide" Target="../notesSlides/notesSlide1.xml"/><Relationship Id="rId16" Type="http://schemas.openxmlformats.org/officeDocument/2006/relationships/customXml" Target="../ink/ink20.xml"/><Relationship Id="rId20" Type="http://schemas.openxmlformats.org/officeDocument/2006/relationships/customXml" Target="../ink/ink24.xml"/><Relationship Id="rId29" Type="http://schemas.openxmlformats.org/officeDocument/2006/relationships/image" Target="../media/image1.png"/><Relationship Id="rId41" Type="http://schemas.openxmlformats.org/officeDocument/2006/relationships/customXml" Target="../ink/ink42.xml"/><Relationship Id="rId1" Type="http://schemas.openxmlformats.org/officeDocument/2006/relationships/slideLayout" Target="../slideLayouts/slideLayout7.xml"/><Relationship Id="rId6" Type="http://schemas.openxmlformats.org/officeDocument/2006/relationships/customXml" Target="../ink/ink10.xml"/><Relationship Id="rId11" Type="http://schemas.openxmlformats.org/officeDocument/2006/relationships/customXml" Target="../ink/ink15.xml"/><Relationship Id="rId24" Type="http://schemas.openxmlformats.org/officeDocument/2006/relationships/customXml" Target="../ink/ink28.xml"/><Relationship Id="rId32" Type="http://schemas.openxmlformats.org/officeDocument/2006/relationships/customXml" Target="../ink/ink34.xml"/><Relationship Id="rId37" Type="http://schemas.openxmlformats.org/officeDocument/2006/relationships/image" Target="../media/image12.png"/><Relationship Id="rId40" Type="http://schemas.openxmlformats.org/officeDocument/2006/relationships/customXml" Target="../ink/ink41.xml"/><Relationship Id="rId5" Type="http://schemas.openxmlformats.org/officeDocument/2006/relationships/customXml" Target="../ink/ink9.xml"/><Relationship Id="rId15" Type="http://schemas.openxmlformats.org/officeDocument/2006/relationships/customXml" Target="../ink/ink19.xml"/><Relationship Id="rId23" Type="http://schemas.openxmlformats.org/officeDocument/2006/relationships/customXml" Target="../ink/ink27.xml"/><Relationship Id="rId28" Type="http://schemas.openxmlformats.org/officeDocument/2006/relationships/customXml" Target="../ink/ink32.xml"/><Relationship Id="rId36" Type="http://schemas.openxmlformats.org/officeDocument/2006/relationships/customXml" Target="../ink/ink38.xml"/><Relationship Id="rId10" Type="http://schemas.openxmlformats.org/officeDocument/2006/relationships/customXml" Target="../ink/ink14.xml"/><Relationship Id="rId19" Type="http://schemas.openxmlformats.org/officeDocument/2006/relationships/customXml" Target="../ink/ink23.xml"/><Relationship Id="rId31" Type="http://schemas.openxmlformats.org/officeDocument/2006/relationships/customXml" Target="../ink/ink33.xml"/><Relationship Id="rId4" Type="http://schemas.openxmlformats.org/officeDocument/2006/relationships/image" Target="../media/image5.png"/><Relationship Id="rId9" Type="http://schemas.openxmlformats.org/officeDocument/2006/relationships/customXml" Target="../ink/ink13.xml"/><Relationship Id="rId14" Type="http://schemas.openxmlformats.org/officeDocument/2006/relationships/customXml" Target="../ink/ink18.xml"/><Relationship Id="rId22" Type="http://schemas.openxmlformats.org/officeDocument/2006/relationships/customXml" Target="../ink/ink26.xml"/><Relationship Id="rId27" Type="http://schemas.openxmlformats.org/officeDocument/2006/relationships/customXml" Target="../ink/ink31.xml"/><Relationship Id="rId30" Type="http://schemas.openxmlformats.org/officeDocument/2006/relationships/image" Target="../media/image2.svg"/><Relationship Id="rId35" Type="http://schemas.openxmlformats.org/officeDocument/2006/relationships/customXml" Target="../ink/ink37.xml"/><Relationship Id="rId43" Type="http://schemas.openxmlformats.org/officeDocument/2006/relationships/customXml" Target="../ink/ink44.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16104"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Latent heat equation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grpSp>
      <p:pic>
        <p:nvPicPr>
          <p:cNvPr id="5" name="Picture 4" descr="A picture containing clock, mirror&#10;&#10;Description automatically generated"/>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5948" y="704071"/>
            <a:ext cx="3988904" cy="4166861"/>
          </a:xfrm>
          <a:prstGeom prst="rect">
            <a:avLst/>
          </a:prstGeom>
        </p:spPr>
      </p:pic>
      <p:sp>
        <p:nvSpPr>
          <p:cNvPr id="6" name="TextBox 5"/>
          <p:cNvSpPr txBox="1"/>
          <p:nvPr/>
        </p:nvSpPr>
        <p:spPr>
          <a:xfrm>
            <a:off x="5718629" y="1654629"/>
            <a:ext cx="4136571" cy="646331"/>
          </a:xfrm>
          <a:prstGeom prst="rect">
            <a:avLst/>
          </a:prstGeom>
          <a:noFill/>
        </p:spPr>
        <p:txBody>
          <a:bodyPr wrap="square" rtlCol="0">
            <a:spAutoFit/>
          </a:bodyPr>
          <a:lstStyle/>
          <a:p>
            <a:pPr algn="ctr"/>
            <a:r>
              <a:rPr lang="en-IN" sz="3600" dirty="0">
                <a:solidFill>
                  <a:srgbClr val="00B050"/>
                </a:solidFill>
              </a:rPr>
              <a:t>Statistical Mechanics</a:t>
            </a:r>
          </a:p>
        </p:txBody>
      </p:sp>
      <p:sp>
        <p:nvSpPr>
          <p:cNvPr id="7" name="TextBox 6"/>
          <p:cNvSpPr txBox="1"/>
          <p:nvPr/>
        </p:nvSpPr>
        <p:spPr>
          <a:xfrm>
            <a:off x="5718629" y="3918857"/>
            <a:ext cx="4542971" cy="2246769"/>
          </a:xfrm>
          <a:prstGeom prst="rect">
            <a:avLst/>
          </a:prstGeom>
          <a:noFill/>
          <a:ln w="28575">
            <a:solidFill>
              <a:schemeClr val="accent2">
                <a:lumMod val="75000"/>
              </a:schemeClr>
            </a:solidFill>
          </a:ln>
        </p:spPr>
        <p:txBody>
          <a:bodyPr wrap="square" rtlCol="0">
            <a:spAutoFit/>
          </a:bodyPr>
          <a:lstStyle/>
          <a:p>
            <a:r>
              <a:rPr lang="en-IN" sz="2800" dirty="0" err="1">
                <a:solidFill>
                  <a:srgbClr val="002060"/>
                </a:solidFill>
              </a:rPr>
              <a:t>Dr.N.Shanmugam</a:t>
            </a:r>
            <a:endParaRPr lang="en-IN" sz="2800" dirty="0">
              <a:solidFill>
                <a:srgbClr val="002060"/>
              </a:solidFill>
            </a:endParaRPr>
          </a:p>
          <a:p>
            <a:r>
              <a:rPr lang="en-IN" sz="2800" dirty="0">
                <a:solidFill>
                  <a:srgbClr val="002060"/>
                </a:solidFill>
              </a:rPr>
              <a:t>Assistant Professor</a:t>
            </a:r>
          </a:p>
          <a:p>
            <a:r>
              <a:rPr lang="en-IN" sz="2800" dirty="0">
                <a:solidFill>
                  <a:srgbClr val="002060"/>
                </a:solidFill>
              </a:rPr>
              <a:t>Department of Physics</a:t>
            </a:r>
          </a:p>
          <a:p>
            <a:r>
              <a:rPr lang="en-IN" sz="2800" dirty="0">
                <a:solidFill>
                  <a:srgbClr val="002060"/>
                </a:solidFill>
              </a:rPr>
              <a:t>DGGA College for women</a:t>
            </a:r>
          </a:p>
          <a:p>
            <a:r>
              <a:rPr lang="en-IN" sz="2800" dirty="0">
                <a:solidFill>
                  <a:srgbClr val="002060"/>
                </a:solidFill>
              </a:rPr>
              <a:t>Mayiladuthurai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5" name="Group 4"/>
          <p:cNvGrpSpPr/>
          <p:nvPr/>
        </p:nvGrpSpPr>
        <p:grpSpPr>
          <a:xfrm>
            <a:off x="16104" y="32427"/>
            <a:ext cx="13967793" cy="6858000"/>
            <a:chOff x="16104" y="17913"/>
            <a:chExt cx="13967793" cy="6858000"/>
          </a:xfrm>
        </p:grpSpPr>
        <p:sp>
          <p:nvSpPr>
            <p:cNvPr id="4" name="Rectangle 3"/>
            <p:cNvSpPr/>
            <p:nvPr/>
          </p:nvSpPr>
          <p:spPr>
            <a:xfrm>
              <a:off x="16104" y="17913"/>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Wingdings" panose="05000000000000000000" pitchFamily="2" charset="2"/>
                <a:buChar char="ü"/>
              </a:pPr>
              <a:endParaRPr lang="en-IN" sz="2400" dirty="0">
                <a:latin typeface="Lucida Handwriting" panose="03010101010101010101" pitchFamily="66" charset="0"/>
              </a:endParaRPr>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sp>
          <p:nvSpPr>
            <p:cNvPr id="2" name="TextBox 1"/>
            <p:cNvSpPr txBox="1"/>
            <p:nvPr/>
          </p:nvSpPr>
          <p:spPr>
            <a:xfrm>
              <a:off x="1016000" y="647345"/>
              <a:ext cx="8803861" cy="2677656"/>
            </a:xfrm>
            <a:prstGeom prst="rect">
              <a:avLst/>
            </a:prstGeom>
            <a:noFill/>
            <a:ln w="38100">
              <a:solidFill>
                <a:srgbClr val="7030A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In the equation (2), the values of dh and </a:t>
              </a:r>
              <a:r>
                <a:rPr lang="en-IN" sz="2400" dirty="0" err="1">
                  <a:latin typeface="Lucida Handwriting" panose="03010101010101010101" pitchFamily="66" charset="0"/>
                </a:rPr>
                <a:t>dS</a:t>
              </a:r>
              <a:r>
                <a:rPr lang="en-IN" sz="2400" dirty="0">
                  <a:latin typeface="Lucida Handwriting" panose="03010101010101010101" pitchFamily="66" charset="0"/>
                </a:rPr>
                <a:t> are positive. In order to make ∆G as a negative one, the quantity </a:t>
              </a:r>
              <a:r>
                <a:rPr lang="en-IN" sz="2400" dirty="0" err="1">
                  <a:latin typeface="Lucida Handwriting" panose="03010101010101010101" pitchFamily="66" charset="0"/>
                </a:rPr>
                <a:t>Tds</a:t>
              </a:r>
              <a:r>
                <a:rPr lang="en-IN" sz="2400" dirty="0">
                  <a:latin typeface="Lucida Handwriting" panose="03010101010101010101" pitchFamily="66" charset="0"/>
                </a:rPr>
                <a:t> should be greater than the value of dh (</a:t>
              </a:r>
              <a:r>
                <a:rPr lang="en-IN" sz="2400" dirty="0" err="1">
                  <a:latin typeface="Lucida Handwriting" panose="03010101010101010101" pitchFamily="66" charset="0"/>
                </a:rPr>
                <a:t>Tds</a:t>
              </a:r>
              <a:r>
                <a:rPr lang="en-IN" sz="2400" dirty="0">
                  <a:latin typeface="Lucida Handwriting" panose="03010101010101010101" pitchFamily="66" charset="0"/>
                </a:rPr>
                <a:t> &gt;dh ).</a:t>
              </a:r>
            </a:p>
            <a:p>
              <a:pPr marL="342900" indent="-342900">
                <a:buFont typeface="Wingdings" panose="05000000000000000000" pitchFamily="2" charset="2"/>
                <a:buChar char="ü"/>
              </a:pPr>
              <a:r>
                <a:rPr lang="en-IN" sz="2400" dirty="0">
                  <a:latin typeface="Lucida Handwriting" panose="03010101010101010101" pitchFamily="66" charset="0"/>
                </a:rPr>
                <a:t> If the temperature of ice is above the freezing point, the quantity </a:t>
              </a:r>
              <a:r>
                <a:rPr lang="en-IN" sz="2400" dirty="0" err="1">
                  <a:latin typeface="Lucida Handwriting" panose="03010101010101010101" pitchFamily="66" charset="0"/>
                </a:rPr>
                <a:t>Tds</a:t>
              </a:r>
              <a:r>
                <a:rPr lang="en-IN" sz="2400" dirty="0">
                  <a:latin typeface="Lucida Handwriting" panose="03010101010101010101" pitchFamily="66" charset="0"/>
                </a:rPr>
                <a:t> is more which makes the value of ∆G as negative.</a:t>
              </a:r>
            </a:p>
          </p:txBody>
        </p:sp>
        <p:sp>
          <p:nvSpPr>
            <p:cNvPr id="3" name="TextBox 2"/>
            <p:cNvSpPr txBox="1"/>
            <p:nvPr/>
          </p:nvSpPr>
          <p:spPr>
            <a:xfrm>
              <a:off x="992026" y="3761629"/>
              <a:ext cx="8851808" cy="2677656"/>
            </a:xfrm>
            <a:prstGeom prst="rect">
              <a:avLst/>
            </a:prstGeom>
            <a:noFill/>
            <a:ln w="38100">
              <a:solidFill>
                <a:srgbClr val="92D05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At a temperature below the freezing point, the  heat energy is emitted from the system(</a:t>
              </a:r>
              <a:r>
                <a:rPr lang="en-IN" sz="2400" dirty="0" err="1">
                  <a:latin typeface="Lucida Handwriting" panose="03010101010101010101" pitchFamily="66" charset="0"/>
                </a:rPr>
                <a:t>exo</a:t>
              </a:r>
              <a:r>
                <a:rPr lang="en-IN" sz="2400" dirty="0">
                  <a:latin typeface="Lucida Handwriting" panose="03010101010101010101" pitchFamily="66" charset="0"/>
                </a:rPr>
                <a:t> thermic) and then the value of enthalpy is negative (dh = </a:t>
              </a:r>
              <a:r>
                <a:rPr lang="en-IN" sz="2400" dirty="0">
                  <a:latin typeface="Arial Black" panose="020B0A04020102020204" pitchFamily="34" charset="0"/>
                </a:rPr>
                <a:t>-</a:t>
              </a:r>
              <a:r>
                <a:rPr lang="en-IN" sz="2400" dirty="0" err="1">
                  <a:latin typeface="Lucida Handwriting" panose="03010101010101010101" pitchFamily="66" charset="0"/>
                </a:rPr>
                <a:t>ve</a:t>
              </a:r>
              <a:r>
                <a:rPr lang="en-IN" sz="2400" dirty="0">
                  <a:latin typeface="Lucida Handwriting" panose="03010101010101010101" pitchFamily="66" charset="0"/>
                </a:rPr>
                <a:t>). </a:t>
              </a:r>
            </a:p>
            <a:p>
              <a:pPr marL="342900" indent="-342900">
                <a:buFont typeface="Wingdings" panose="05000000000000000000" pitchFamily="2" charset="2"/>
                <a:buChar char="ü"/>
              </a:pPr>
              <a:r>
                <a:rPr lang="en-IN" sz="2400" dirty="0">
                  <a:latin typeface="Lucida Handwriting" panose="03010101010101010101" pitchFamily="66" charset="0"/>
                </a:rPr>
                <a:t> During the freezing process, the entropy decreases. Therefore, the value of change in entropy is negative (ds = </a:t>
              </a:r>
              <a:r>
                <a:rPr lang="en-IN" sz="2400" dirty="0">
                  <a:latin typeface="Arial Black" panose="020B0A04020102020204" pitchFamily="34" charset="0"/>
                </a:rPr>
                <a:t>-</a:t>
              </a:r>
              <a:r>
                <a:rPr lang="en-IN" sz="2400" dirty="0" err="1">
                  <a:latin typeface="Lucida Handwriting" panose="03010101010101010101" pitchFamily="66" charset="0"/>
                </a:rPr>
                <a:t>ve</a:t>
              </a:r>
              <a:r>
                <a:rPr lang="en-IN" sz="2400" dirty="0">
                  <a:latin typeface="Lucida Handwriting" panose="03010101010101010101" pitchFamily="66" charset="0"/>
                </a:rPr>
                <a:t> ).</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3" name="Group 2"/>
          <p:cNvGrpSpPr/>
          <p:nvPr/>
        </p:nvGrpSpPr>
        <p:grpSpPr>
          <a:xfrm>
            <a:off x="16104" y="0"/>
            <a:ext cx="13916970" cy="6858000"/>
            <a:chOff x="16104" y="0"/>
            <a:chExt cx="13916970"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latin typeface="Lucida Handwriting" panose="03010101010101010101" pitchFamily="66" charset="0"/>
              </a:endParaRPr>
            </a:p>
          </p:txBody>
        </p:sp>
        <p:grpSp>
          <p:nvGrpSpPr>
            <p:cNvPr id="36" name="Group 35"/>
            <p:cNvGrpSpPr/>
            <p:nvPr/>
          </p:nvGrpSpPr>
          <p:grpSpPr>
            <a:xfrm>
              <a:off x="10418718" y="1726423"/>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sp>
          <p:nvSpPr>
            <p:cNvPr id="2" name="TextBox 1"/>
            <p:cNvSpPr txBox="1"/>
            <p:nvPr/>
          </p:nvSpPr>
          <p:spPr>
            <a:xfrm>
              <a:off x="1180983" y="997915"/>
              <a:ext cx="8559946" cy="1569660"/>
            </a:xfrm>
            <a:prstGeom prst="rect">
              <a:avLst/>
            </a:prstGeom>
            <a:noFill/>
            <a:ln w="38100">
              <a:solidFill>
                <a:srgbClr val="7030A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If the temperature of water is below the freezing point, the freezing process is spontaneous and then the value of ∆G is negative.</a:t>
              </a:r>
            </a:p>
          </p:txBody>
        </p:sp>
        <p:sp>
          <p:nvSpPr>
            <p:cNvPr id="5" name="TextBox 4"/>
            <p:cNvSpPr txBox="1"/>
            <p:nvPr/>
          </p:nvSpPr>
          <p:spPr>
            <a:xfrm>
              <a:off x="1180983" y="3400839"/>
              <a:ext cx="8695900" cy="2308324"/>
            </a:xfrm>
            <a:prstGeom prst="rect">
              <a:avLst/>
            </a:prstGeom>
            <a:noFill/>
            <a:ln w="38100">
              <a:solidFill>
                <a:srgbClr val="C00000"/>
              </a:solidFill>
            </a:ln>
          </p:spPr>
          <p:txBody>
            <a:bodyPr wrap="square" rtlCol="0">
              <a:spAutoFit/>
            </a:bodyPr>
            <a:lstStyle/>
            <a:p>
              <a:r>
                <a:rPr lang="en-IN" sz="2400" dirty="0">
                  <a:latin typeface="Lucida Handwriting" panose="03010101010101010101" pitchFamily="66" charset="0"/>
                </a:rPr>
                <a:t>Now the equation (2) becomes                              </a:t>
              </a:r>
              <a:r>
                <a:rPr lang="en-IN" sz="2400" dirty="0">
                  <a:solidFill>
                    <a:schemeClr val="accent1">
                      <a:lumMod val="75000"/>
                    </a:schemeClr>
                  </a:solidFill>
                  <a:latin typeface="Lucida Handwriting" panose="03010101010101010101" pitchFamily="66" charset="0"/>
                </a:rPr>
                <a:t>∆G = </a:t>
              </a:r>
              <a:r>
                <a:rPr lang="en-IN" sz="2400" dirty="0">
                  <a:latin typeface="Arial Black" panose="020B0A04020102020204" pitchFamily="34" charset="0"/>
                </a:rPr>
                <a:t>- </a:t>
              </a:r>
              <a:r>
                <a:rPr lang="en-IN" sz="2400" dirty="0">
                  <a:solidFill>
                    <a:schemeClr val="accent1">
                      <a:lumMod val="75000"/>
                    </a:schemeClr>
                  </a:solidFill>
                  <a:latin typeface="Lucida Handwriting" panose="03010101010101010101" pitchFamily="66" charset="0"/>
                </a:rPr>
                <a:t>dh </a:t>
              </a:r>
              <a:r>
                <a:rPr lang="en-IN" sz="2400" dirty="0">
                  <a:latin typeface="Arial Black" panose="020B0A04020102020204" pitchFamily="34" charset="0"/>
                </a:rPr>
                <a:t>-</a:t>
              </a:r>
              <a:r>
                <a:rPr lang="en-IN" sz="2400" dirty="0">
                  <a:solidFill>
                    <a:schemeClr val="accent1">
                      <a:lumMod val="75000"/>
                    </a:schemeClr>
                  </a:solidFill>
                  <a:latin typeface="Lucida Handwriting" panose="03010101010101010101" pitchFamily="66" charset="0"/>
                </a:rPr>
                <a:t> (</a:t>
              </a:r>
              <a:r>
                <a:rPr lang="en-IN" sz="2400" dirty="0">
                  <a:latin typeface="Arial Black" panose="020B0A04020102020204" pitchFamily="34" charset="0"/>
                </a:rPr>
                <a:t>-</a:t>
              </a:r>
              <a:r>
                <a:rPr lang="en-IN" sz="2400" dirty="0">
                  <a:solidFill>
                    <a:schemeClr val="accent1">
                      <a:lumMod val="75000"/>
                    </a:schemeClr>
                  </a:solidFill>
                  <a:latin typeface="Lucida Handwriting" panose="03010101010101010101" pitchFamily="66" charset="0"/>
                </a:rPr>
                <a:t> </a:t>
              </a:r>
              <a:r>
                <a:rPr lang="en-IN" sz="2400" dirty="0" err="1">
                  <a:solidFill>
                    <a:schemeClr val="accent1">
                      <a:lumMod val="75000"/>
                    </a:schemeClr>
                  </a:solidFill>
                  <a:latin typeface="Lucida Handwriting" panose="03010101010101010101" pitchFamily="66" charset="0"/>
                </a:rPr>
                <a:t>Tds</a:t>
              </a:r>
              <a:r>
                <a:rPr lang="en-IN" sz="2400" dirty="0">
                  <a:solidFill>
                    <a:schemeClr val="accent1">
                      <a:lumMod val="75000"/>
                    </a:schemeClr>
                  </a:solidFill>
                  <a:latin typeface="Lucida Handwriting" panose="03010101010101010101" pitchFamily="66" charset="0"/>
                </a:rPr>
                <a:t>) = </a:t>
              </a:r>
              <a:r>
                <a:rPr lang="en-IN" sz="2400" dirty="0">
                  <a:latin typeface="Arial Black" panose="020B0A04020102020204" pitchFamily="34" charset="0"/>
                </a:rPr>
                <a:t>- </a:t>
              </a:r>
              <a:r>
                <a:rPr lang="en-IN" sz="2400" dirty="0">
                  <a:solidFill>
                    <a:schemeClr val="accent1">
                      <a:lumMod val="75000"/>
                    </a:schemeClr>
                  </a:solidFill>
                  <a:latin typeface="Lucida Handwriting" panose="03010101010101010101" pitchFamily="66" charset="0"/>
                </a:rPr>
                <a:t>dh + </a:t>
              </a:r>
              <a:r>
                <a:rPr lang="en-IN" sz="2400" dirty="0" err="1">
                  <a:solidFill>
                    <a:schemeClr val="accent1">
                      <a:lumMod val="75000"/>
                    </a:schemeClr>
                  </a:solidFill>
                  <a:latin typeface="Lucida Handwriting" panose="03010101010101010101" pitchFamily="66" charset="0"/>
                </a:rPr>
                <a:t>Tds</a:t>
              </a:r>
              <a:r>
                <a:rPr lang="en-IN" sz="2400" dirty="0">
                  <a:solidFill>
                    <a:schemeClr val="accent1">
                      <a:lumMod val="75000"/>
                    </a:schemeClr>
                  </a:solidFill>
                  <a:latin typeface="Lucida Handwriting" panose="03010101010101010101" pitchFamily="66" charset="0"/>
                </a:rPr>
                <a:t> </a:t>
              </a:r>
              <a:r>
                <a:rPr lang="en-IN" sz="2400" dirty="0">
                  <a:latin typeface="Lucida Handwriting" panose="03010101010101010101" pitchFamily="66" charset="0"/>
                </a:rPr>
                <a:t>…….. (3) </a:t>
              </a:r>
            </a:p>
            <a:p>
              <a:r>
                <a:rPr lang="en-IN" sz="2400" dirty="0">
                  <a:latin typeface="Lucida Handwriting" panose="03010101010101010101" pitchFamily="66" charset="0"/>
                </a:rPr>
                <a:t>In equation (3), the value of </a:t>
              </a:r>
              <a:r>
                <a:rPr lang="en-IN" sz="2400" dirty="0" err="1">
                  <a:latin typeface="Lucida Handwriting" panose="03010101010101010101" pitchFamily="66" charset="0"/>
                </a:rPr>
                <a:t>Tds</a:t>
              </a:r>
              <a:r>
                <a:rPr lang="en-IN" sz="2400" dirty="0">
                  <a:latin typeface="Lucida Handwriting" panose="03010101010101010101" pitchFamily="66" charset="0"/>
                </a:rPr>
                <a:t> should be less than that of dh. If the value of </a:t>
              </a:r>
              <a:r>
                <a:rPr lang="en-IN" sz="2400" dirty="0" err="1">
                  <a:latin typeface="Lucida Handwriting" panose="03010101010101010101" pitchFamily="66" charset="0"/>
                </a:rPr>
                <a:t>Tds</a:t>
              </a:r>
              <a:r>
                <a:rPr lang="en-IN" sz="2400" dirty="0">
                  <a:latin typeface="Lucida Handwriting" panose="03010101010101010101" pitchFamily="66" charset="0"/>
                </a:rPr>
                <a:t> is less than dh, the value of ∆G is negative (</a:t>
              </a:r>
              <a:r>
                <a:rPr lang="en-IN" sz="2400" dirty="0" err="1">
                  <a:latin typeface="Lucida Handwriting" panose="03010101010101010101" pitchFamily="66" charset="0"/>
                </a:rPr>
                <a:t>i.e</a:t>
              </a:r>
              <a:r>
                <a:rPr lang="en-IN" sz="2400" dirty="0">
                  <a:latin typeface="Lucida Handwriting" panose="03010101010101010101" pitchFamily="66" charset="0"/>
                </a:rPr>
                <a:t> ∆G &lt; 1).                     </a:t>
              </a:r>
            </a:p>
            <a:p>
              <a:endParaRPr lang="en-IN" sz="2400" dirty="0">
                <a:latin typeface="Lucida Handwriting" panose="03010101010101010101" pitchFamily="66"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43542" y="0"/>
            <a:ext cx="13983897" cy="6858000"/>
            <a:chOff x="0" y="0"/>
            <a:chExt cx="13983897" cy="6858000"/>
          </a:xfrm>
        </p:grpSpPr>
        <p:sp>
          <p:nvSpPr>
            <p:cNvPr id="4" name="Rectangle 3"/>
            <p:cNvSpPr/>
            <p:nvPr/>
          </p:nvSpPr>
          <p:spPr>
            <a:xfrm>
              <a:off x="0"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Latent Heat Equation</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p:grpSp>
        <p:nvGrpSpPr>
          <p:cNvPr id="7" name="Group 6"/>
          <p:cNvGrpSpPr/>
          <p:nvPr/>
        </p:nvGrpSpPr>
        <p:grpSpPr>
          <a:xfrm>
            <a:off x="783770" y="653143"/>
            <a:ext cx="9173030" cy="5955067"/>
            <a:chOff x="783770" y="653143"/>
            <a:chExt cx="9173030" cy="5955067"/>
          </a:xfrm>
        </p:grpSpPr>
        <mc:AlternateContent xmlns:mc="http://schemas.openxmlformats.org/markup-compatibility/2006" xmlns:a14="http://schemas.microsoft.com/office/drawing/2010/main">
          <mc:Choice Requires="a14">
            <p:sp>
              <p:nvSpPr>
                <p:cNvPr id="3" name="TextBox 2"/>
                <p:cNvSpPr txBox="1"/>
                <p:nvPr/>
              </p:nvSpPr>
              <p:spPr>
                <a:xfrm>
                  <a:off x="783771" y="653143"/>
                  <a:ext cx="9173029" cy="1812291"/>
                </a:xfrm>
                <a:prstGeom prst="rect">
                  <a:avLst/>
                </a:prstGeom>
                <a:noFill/>
                <a:ln w="38100">
                  <a:solidFill>
                    <a:schemeClr val="tx1">
                      <a:lumMod val="65000"/>
                      <a:lumOff val="35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a:t>
                  </a:r>
                  <a:r>
                    <a:rPr lang="en-IN" sz="3200" dirty="0">
                      <a:latin typeface="Lucida Handwriting" panose="03010101010101010101" pitchFamily="66" charset="0"/>
                    </a:rPr>
                    <a:t>Clapeyron Latent Heat Equation</a:t>
                  </a:r>
                </a:p>
                <a:p>
                  <a:pPr marL="342900" indent="-342900">
                    <a:buFont typeface="Wingdings" panose="05000000000000000000" pitchFamily="2" charset="2"/>
                    <a:buChar char="ü"/>
                  </a:pPr>
                  <a:endParaRPr lang="en-IN" sz="2400" dirty="0">
                    <a:latin typeface="Lucida Handwriting" panose="03010101010101010101" pitchFamily="66" charset="0"/>
                  </a:endParaRPr>
                </a:p>
                <a:p>
                  <a:r>
                    <a:rPr lang="en-IN" sz="3600" dirty="0"/>
                    <a:t>       </a:t>
                  </a:r>
                  <a14:m>
                    <m:oMath xmlns:m="http://schemas.openxmlformats.org/officeDocument/2006/math">
                      <m:f>
                        <m:fPr>
                          <m:ctrlPr>
                            <a:rPr lang="en-IN" sz="3600" i="1" smtClean="0">
                              <a:solidFill>
                                <a:srgbClr val="C00000"/>
                              </a:solidFill>
                              <a:latin typeface="Cambria Math" panose="02040503050406030204" pitchFamily="18" charset="0"/>
                            </a:rPr>
                          </m:ctrlPr>
                        </m:fPr>
                        <m:num>
                          <m:r>
                            <a:rPr lang="en-IN" sz="3600" b="0" i="1" smtClean="0">
                              <a:solidFill>
                                <a:srgbClr val="C00000"/>
                              </a:solidFill>
                              <a:latin typeface="Cambria Math" panose="02040503050406030204" pitchFamily="18" charset="0"/>
                            </a:rPr>
                            <m:t>𝑑𝑝</m:t>
                          </m:r>
                        </m:num>
                        <m:den>
                          <m:r>
                            <a:rPr lang="en-IN" sz="3600" b="0" i="1" smtClean="0">
                              <a:solidFill>
                                <a:srgbClr val="C00000"/>
                              </a:solidFill>
                              <a:latin typeface="Cambria Math" panose="02040503050406030204" pitchFamily="18" charset="0"/>
                            </a:rPr>
                            <m:t>𝑑𝑇</m:t>
                          </m:r>
                        </m:den>
                      </m:f>
                    </m:oMath>
                  </a14:m>
                  <a:r>
                    <a:rPr lang="en-IN" sz="3600" dirty="0">
                      <a:solidFill>
                        <a:srgbClr val="C00000"/>
                      </a:solidFill>
                      <a:latin typeface="Lucida Handwriting" panose="03010101010101010101" pitchFamily="66" charset="0"/>
                    </a:rPr>
                    <a:t> </a:t>
                  </a:r>
                  <a14:m>
                    <m:oMath xmlns:m="http://schemas.openxmlformats.org/officeDocument/2006/math">
                      <m:r>
                        <a:rPr lang="en-IN" sz="3600" i="1" dirty="0" smtClean="0">
                          <a:solidFill>
                            <a:srgbClr val="C00000"/>
                          </a:solidFill>
                          <a:latin typeface="Cambria Math" panose="02040503050406030204" pitchFamily="18" charset="0"/>
                          <a:ea typeface="Cambria Math" panose="02040503050406030204" pitchFamily="18" charset="0"/>
                        </a:rPr>
                        <m:t>=</m:t>
                      </m:r>
                      <m:r>
                        <a:rPr lang="en-IN" sz="3600" b="0" i="1" dirty="0" smtClean="0">
                          <a:solidFill>
                            <a:srgbClr val="C00000"/>
                          </a:solidFill>
                          <a:latin typeface="Cambria Math" panose="02040503050406030204" pitchFamily="18" charset="0"/>
                          <a:ea typeface="Cambria Math" panose="02040503050406030204" pitchFamily="18" charset="0"/>
                        </a:rPr>
                        <m:t> </m:t>
                      </m:r>
                      <m:f>
                        <m:fPr>
                          <m:ctrlPr>
                            <a:rPr lang="en-IN" sz="3600" b="0" i="1" dirty="0" smtClean="0">
                              <a:solidFill>
                                <a:srgbClr val="C00000"/>
                              </a:solidFill>
                              <a:latin typeface="Cambria Math" panose="02040503050406030204" pitchFamily="18" charset="0"/>
                              <a:ea typeface="Cambria Math" panose="02040503050406030204" pitchFamily="18" charset="0"/>
                            </a:rPr>
                          </m:ctrlPr>
                        </m:fPr>
                        <m:num>
                          <m:r>
                            <a:rPr lang="en-IN" sz="3600" b="0" i="1" dirty="0" smtClean="0">
                              <a:solidFill>
                                <a:srgbClr val="C00000"/>
                              </a:solidFill>
                              <a:latin typeface="Cambria Math" panose="02040503050406030204" pitchFamily="18" charset="0"/>
                              <a:ea typeface="Cambria Math" panose="02040503050406030204" pitchFamily="18" charset="0"/>
                            </a:rPr>
                            <m:t>𝐿</m:t>
                          </m:r>
                        </m:num>
                        <m:den>
                          <m:r>
                            <a:rPr lang="en-IN" sz="3600" b="0" i="1" dirty="0" smtClean="0">
                              <a:solidFill>
                                <a:srgbClr val="C00000"/>
                              </a:solidFill>
                              <a:latin typeface="Cambria Math" panose="02040503050406030204" pitchFamily="18" charset="0"/>
                              <a:ea typeface="Cambria Math" panose="02040503050406030204" pitchFamily="18" charset="0"/>
                            </a:rPr>
                            <m:t>𝑇</m:t>
                          </m:r>
                          <m:r>
                            <a:rPr lang="en-IN" sz="3600" b="0" i="1" dirty="0" smtClean="0">
                              <a:solidFill>
                                <a:srgbClr val="C00000"/>
                              </a:solidFill>
                              <a:latin typeface="Cambria Math" panose="02040503050406030204" pitchFamily="18" charset="0"/>
                              <a:ea typeface="Cambria Math" panose="02040503050406030204" pitchFamily="18" charset="0"/>
                            </a:rPr>
                            <m:t>(</m:t>
                          </m:r>
                          <m:sSub>
                            <m:sSubPr>
                              <m:ctrlPr>
                                <a:rPr lang="en-IN" sz="3600" b="0" i="1" dirty="0" smtClean="0">
                                  <a:solidFill>
                                    <a:srgbClr val="C00000"/>
                                  </a:solidFill>
                                  <a:latin typeface="Cambria Math" panose="02040503050406030204" pitchFamily="18" charset="0"/>
                                  <a:ea typeface="Cambria Math" panose="02040503050406030204" pitchFamily="18" charset="0"/>
                                </a:rPr>
                              </m:ctrlPr>
                            </m:sSubPr>
                            <m:e>
                              <m:r>
                                <a:rPr lang="en-IN" sz="3600" b="0" i="1" dirty="0" smtClean="0">
                                  <a:solidFill>
                                    <a:srgbClr val="C00000"/>
                                  </a:solidFill>
                                  <a:latin typeface="Cambria Math" panose="02040503050406030204" pitchFamily="18" charset="0"/>
                                  <a:ea typeface="Cambria Math" panose="02040503050406030204" pitchFamily="18" charset="0"/>
                                </a:rPr>
                                <m:t>𝑉</m:t>
                              </m:r>
                            </m:e>
                            <m:sub>
                              <m:r>
                                <a:rPr lang="en-IN" sz="3600" b="0" i="1" dirty="0" smtClean="0">
                                  <a:solidFill>
                                    <a:srgbClr val="C00000"/>
                                  </a:solidFill>
                                  <a:latin typeface="Cambria Math" panose="02040503050406030204" pitchFamily="18" charset="0"/>
                                  <a:ea typeface="Cambria Math" panose="02040503050406030204" pitchFamily="18" charset="0"/>
                                </a:rPr>
                                <m:t>2</m:t>
                              </m:r>
                            </m:sub>
                          </m:sSub>
                          <m:r>
                            <a:rPr lang="en-IN" sz="3600" b="0" i="1" dirty="0" smtClean="0">
                              <a:solidFill>
                                <a:srgbClr val="C00000"/>
                              </a:solidFill>
                              <a:latin typeface="Cambria Math" panose="02040503050406030204" pitchFamily="18" charset="0"/>
                              <a:ea typeface="Cambria Math" panose="02040503050406030204" pitchFamily="18" charset="0"/>
                            </a:rPr>
                            <m:t>−</m:t>
                          </m:r>
                          <m:sSub>
                            <m:sSubPr>
                              <m:ctrlPr>
                                <a:rPr lang="en-IN" sz="3600" b="0" i="1" dirty="0" smtClean="0">
                                  <a:solidFill>
                                    <a:srgbClr val="C00000"/>
                                  </a:solidFill>
                                  <a:latin typeface="Cambria Math" panose="02040503050406030204" pitchFamily="18" charset="0"/>
                                  <a:ea typeface="Cambria Math" panose="02040503050406030204" pitchFamily="18" charset="0"/>
                                </a:rPr>
                              </m:ctrlPr>
                            </m:sSubPr>
                            <m:e>
                              <m:r>
                                <a:rPr lang="en-IN" sz="3600" b="0" i="1" dirty="0" smtClean="0">
                                  <a:solidFill>
                                    <a:srgbClr val="C00000"/>
                                  </a:solidFill>
                                  <a:latin typeface="Cambria Math" panose="02040503050406030204" pitchFamily="18" charset="0"/>
                                  <a:ea typeface="Cambria Math" panose="02040503050406030204" pitchFamily="18" charset="0"/>
                                </a:rPr>
                                <m:t>𝑉</m:t>
                              </m:r>
                            </m:e>
                            <m:sub>
                              <m:r>
                                <a:rPr lang="en-IN" sz="3600" b="0" i="1" dirty="0" smtClean="0">
                                  <a:solidFill>
                                    <a:srgbClr val="C00000"/>
                                  </a:solidFill>
                                  <a:latin typeface="Cambria Math" panose="02040503050406030204" pitchFamily="18" charset="0"/>
                                  <a:ea typeface="Cambria Math" panose="02040503050406030204" pitchFamily="18" charset="0"/>
                                </a:rPr>
                                <m:t>1</m:t>
                              </m:r>
                            </m:sub>
                          </m:sSub>
                          <m:r>
                            <a:rPr lang="en-IN" sz="3600" b="0" i="1" dirty="0" smtClean="0">
                              <a:solidFill>
                                <a:srgbClr val="C00000"/>
                              </a:solidFill>
                              <a:latin typeface="Cambria Math" panose="02040503050406030204" pitchFamily="18" charset="0"/>
                              <a:ea typeface="Cambria Math" panose="02040503050406030204" pitchFamily="18" charset="0"/>
                            </a:rPr>
                            <m:t>)</m:t>
                          </m:r>
                        </m:den>
                      </m:f>
                    </m:oMath>
                  </a14:m>
                  <a:endParaRPr lang="en-IN" sz="3600" dirty="0">
                    <a:latin typeface="Lucida Handwriting" panose="03010101010101010101" pitchFamily="66"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783771" y="653143"/>
                  <a:ext cx="9173029" cy="1812291"/>
                </a:xfrm>
                <a:prstGeom prst="rect">
                  <a:avLst/>
                </a:prstGeom>
                <a:blipFill rotWithShape="1">
                  <a:blip r:embed="rId3"/>
                  <a:stretch>
                    <a:fillRect l="-728" t="-3300"/>
                  </a:stretch>
                </a:blipFill>
                <a:ln w="38100">
                  <a:solidFill>
                    <a:schemeClr val="tx1">
                      <a:lumMod val="65000"/>
                      <a:lumOff val="35000"/>
                    </a:schemeClr>
                  </a:solidFill>
                </a:ln>
              </p:spPr>
              <p:txBody>
                <a:bodyPr/>
                <a:lstStyle/>
                <a:p>
                  <a:r>
                    <a:rPr lang="en-IN">
                      <a:noFill/>
                    </a:rPr>
                    <a:t> </a:t>
                  </a:r>
                  <a:endParaRPr lang="en-IN">
                    <a:noFill/>
                  </a:endParaRP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83770" y="2704286"/>
                  <a:ext cx="9173029" cy="1815882"/>
                </a:xfrm>
                <a:prstGeom prst="rect">
                  <a:avLst/>
                </a:prstGeom>
                <a:noFill/>
                <a:ln w="38100">
                  <a:solidFill>
                    <a:srgbClr val="FFC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Let us consider two phases A and B of the same component in equilibrium with each other at constant temperature T and pressure P.</a:t>
                  </a:r>
                </a:p>
                <a:p>
                  <a:pPr/>
                  <a14:m>
                    <m:oMathPara xmlns:m="http://schemas.openxmlformats.org/officeDocument/2006/math">
                      <m:oMathParaPr>
                        <m:jc m:val="centerGroup"/>
                      </m:oMathParaPr>
                      <m:oMath xmlns:m="http://schemas.openxmlformats.org/officeDocument/2006/math">
                        <m:r>
                          <m:rPr>
                            <m:sty m:val="p"/>
                          </m:rPr>
                          <a:rPr kumimoji="0" lang="en-IN" sz="4000" b="0" i="0" u="none" strike="noStrike" kern="1200" cap="none" spc="0" normalizeH="0" baseline="0" noProof="0" smtClean="0">
                            <a:ln>
                              <a:noFill/>
                            </a:ln>
                            <a:solidFill>
                              <a:prstClr val="black"/>
                            </a:solidFill>
                            <a:effectLst/>
                            <a:uLnTx/>
                            <a:uFillTx/>
                            <a:latin typeface="Cambria Math" panose="02040503050406030204" pitchFamily="18" charset="0"/>
                          </a:rPr>
                          <m:t>A</m:t>
                        </m:r>
                        <m:r>
                          <a:rPr kumimoji="0" lang="en-IN" sz="4000" b="0" i="0" u="none" strike="noStrike" kern="1200" cap="none" spc="0" normalizeH="0" baseline="0" noProof="0" smtClean="0">
                            <a:ln>
                              <a:noFill/>
                            </a:ln>
                            <a:solidFill>
                              <a:prstClr val="black"/>
                            </a:solidFill>
                            <a:effectLst/>
                            <a:uLnTx/>
                            <a:uFillTx/>
                            <a:latin typeface="Cambria Math" panose="02040503050406030204" pitchFamily="18" charset="0"/>
                          </a:rPr>
                          <m:t>   </m:t>
                        </m:r>
                        <m:r>
                          <a:rPr kumimoji="0" lang="en-IN" sz="40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IN" sz="4000" b="0" i="0" u="none" strike="noStrike" kern="1200" cap="none" spc="0" normalizeH="0" baseline="0" noProof="0" smtClean="0">
                            <a:ln>
                              <a:noFill/>
                            </a:ln>
                            <a:solidFill>
                              <a:prstClr val="black"/>
                            </a:solidFill>
                            <a:effectLst/>
                            <a:uLnTx/>
                            <a:uFillTx/>
                            <a:latin typeface="Cambria Math" panose="02040503050406030204" pitchFamily="18" charset="0"/>
                          </a:rPr>
                          <m:t>    </m:t>
                        </m:r>
                        <m:r>
                          <m:rPr>
                            <m:sty m:val="p"/>
                          </m:rPr>
                          <a:rPr kumimoji="0" lang="en-IN" sz="4000" b="0" i="0" u="none" strike="noStrike" kern="1200" cap="none" spc="0" normalizeH="0" baseline="0" noProof="0" smtClean="0">
                            <a:ln>
                              <a:noFill/>
                            </a:ln>
                            <a:solidFill>
                              <a:prstClr val="black"/>
                            </a:solidFill>
                            <a:effectLst/>
                            <a:uLnTx/>
                            <a:uFillTx/>
                            <a:latin typeface="Cambria Math" panose="02040503050406030204" pitchFamily="18" charset="0"/>
                          </a:rPr>
                          <m:t>B</m:t>
                        </m:r>
                      </m:oMath>
                    </m:oMathPara>
                  </a14:m>
                  <a:endParaRPr lang="en-IN" sz="4000" dirty="0">
                    <a:latin typeface="Lucida Handwriting" panose="03010101010101010101"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783770" y="2704286"/>
                  <a:ext cx="9173029" cy="1815882"/>
                </a:xfrm>
                <a:prstGeom prst="rect">
                  <a:avLst/>
                </a:prstGeom>
                <a:blipFill rotWithShape="1">
                  <a:blip r:embed="rId4"/>
                  <a:stretch>
                    <a:fillRect l="-728" t="-1650"/>
                  </a:stretch>
                </a:blipFill>
                <a:ln w="38100">
                  <a:solidFill>
                    <a:srgbClr val="FFC000"/>
                  </a:solidFill>
                </a:ln>
              </p:spPr>
              <p:txBody>
                <a:bodyPr/>
                <a:lstStyle/>
                <a:p>
                  <a:r>
                    <a:rPr lang="en-IN">
                      <a:noFill/>
                    </a:rPr>
                    <a:t> </a:t>
                  </a:r>
                  <a:endParaRPr lang="en-IN">
                    <a:noFill/>
                  </a:endParaRP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783770" y="4639594"/>
                  <a:ext cx="9173029" cy="1968616"/>
                </a:xfrm>
                <a:prstGeom prst="rect">
                  <a:avLst/>
                </a:prstGeom>
                <a:noFill/>
                <a:ln w="38100">
                  <a:solidFill>
                    <a:srgbClr val="92D05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Let one mole of the substance be transferred from the phase A to the phase B at this equilibrium pressure and temperature. The change in free energy is given by the following equation.</a:t>
                  </a:r>
                </a:p>
                <a:p>
                  <a:pPr marL="342900" indent="-342900">
                    <a:buFont typeface="Wingdings" panose="05000000000000000000" pitchFamily="2" charset="2"/>
                    <a:buChar char="ü"/>
                  </a:pPr>
                  <a14:m>
                    <m:oMath xmlns:m="http://schemas.openxmlformats.org/officeDocument/2006/math">
                      <m:r>
                        <a:rPr lang="en-IN" sz="2400" i="1" smtClean="0">
                          <a:latin typeface="Cambria Math" panose="02040503050406030204" pitchFamily="18" charset="0"/>
                          <a:ea typeface="Cambria Math" panose="02040503050406030204" pitchFamily="18" charset="0"/>
                        </a:rPr>
                        <m:t>−∆</m:t>
                      </m:r>
                      <m:r>
                        <a:rPr lang="en-IN" sz="2400" b="0" i="1" smtClean="0">
                          <a:latin typeface="Cambria Math" panose="02040503050406030204" pitchFamily="18" charset="0"/>
                          <a:ea typeface="Cambria Math" panose="02040503050406030204" pitchFamily="18" charset="0"/>
                        </a:rPr>
                        <m:t>𝐺</m:t>
                      </m:r>
                      <m:r>
                        <a:rPr lang="en-IN" sz="2400" b="0" i="1" smtClean="0">
                          <a:latin typeface="Cambria Math" panose="02040503050406030204" pitchFamily="18" charset="0"/>
                          <a:ea typeface="Cambria Math" panose="02040503050406030204" pitchFamily="18" charset="0"/>
                        </a:rPr>
                        <m:t> = −</m:t>
                      </m:r>
                      <m:d>
                        <m:dPr>
                          <m:ctrlPr>
                            <a:rPr lang="en-IN" sz="2400" b="0" i="1" smtClean="0">
                              <a:latin typeface="Cambria Math" panose="02040503050406030204" pitchFamily="18" charset="0"/>
                              <a:ea typeface="Cambria Math" panose="02040503050406030204" pitchFamily="18" charset="0"/>
                            </a:rPr>
                          </m:ctrlPr>
                        </m:dPr>
                        <m:e>
                          <m:sSub>
                            <m:sSubPr>
                              <m:ctrlPr>
                                <a:rPr lang="en-IN" sz="2400" b="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𝐺</m:t>
                              </m:r>
                            </m:e>
                            <m:sub>
                              <m:r>
                                <a:rPr lang="en-IN" sz="2400" b="0" i="1" smtClean="0">
                                  <a:latin typeface="Cambria Math" panose="02040503050406030204" pitchFamily="18" charset="0"/>
                                  <a:ea typeface="Cambria Math" panose="02040503050406030204" pitchFamily="18" charset="0"/>
                                </a:rPr>
                                <m:t>𝐵</m:t>
                              </m:r>
                            </m:sub>
                          </m:sSub>
                          <m:r>
                            <a:rPr lang="en-IN" sz="2400" b="0" i="1" smtClean="0">
                              <a:latin typeface="Cambria Math" panose="02040503050406030204" pitchFamily="18" charset="0"/>
                              <a:ea typeface="Cambria Math" panose="02040503050406030204" pitchFamily="18" charset="0"/>
                            </a:rPr>
                            <m:t>−</m:t>
                          </m:r>
                          <m:sSub>
                            <m:sSubPr>
                              <m:ctrlPr>
                                <a:rPr lang="en-IN" sz="2400" b="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𝐺</m:t>
                              </m:r>
                            </m:e>
                            <m:sub>
                              <m:r>
                                <a:rPr lang="en-IN" sz="2400" b="0" i="1" smtClean="0">
                                  <a:latin typeface="Cambria Math" panose="02040503050406030204" pitchFamily="18" charset="0"/>
                                  <a:ea typeface="Cambria Math" panose="02040503050406030204" pitchFamily="18" charset="0"/>
                                </a:rPr>
                                <m:t>𝐴</m:t>
                              </m:r>
                            </m:sub>
                          </m:sSub>
                        </m:e>
                      </m:d>
                      <m:r>
                        <a:rPr lang="en-IN" sz="2400" b="0" i="1" smtClean="0">
                          <a:latin typeface="Cambria Math" panose="02040503050406030204" pitchFamily="18" charset="0"/>
                          <a:ea typeface="Cambria Math" panose="02040503050406030204" pitchFamily="18" charset="0"/>
                        </a:rPr>
                        <m:t>= </m:t>
                      </m:r>
                      <m:sSub>
                        <m:sSubPr>
                          <m:ctrlPr>
                            <a:rPr lang="en-IN" sz="2400" b="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𝑊</m:t>
                          </m:r>
                        </m:e>
                        <m:sub>
                          <m:r>
                            <a:rPr lang="en-IN" sz="2400" b="0" i="1" smtClean="0">
                              <a:latin typeface="Cambria Math" panose="02040503050406030204" pitchFamily="18" charset="0"/>
                              <a:ea typeface="Cambria Math" panose="02040503050406030204" pitchFamily="18" charset="0"/>
                            </a:rPr>
                            <m:t>𝑢𝑠𝑒𝑓𝑢𝑙</m:t>
                          </m:r>
                        </m:sub>
                      </m:sSub>
                    </m:oMath>
                  </a14:m>
                  <a:r>
                    <a:rPr lang="en-IN" sz="2400" dirty="0">
                      <a:latin typeface="Lucida Handwriting" panose="03010101010101010101" pitchFamily="66" charset="0"/>
                    </a:rPr>
                    <a:t> …………. (1)</a:t>
                  </a:r>
                </a:p>
              </p:txBody>
            </p:sp>
          </mc:Choice>
          <mc:Fallback xmlns="">
            <p:sp>
              <p:nvSpPr>
                <p:cNvPr id="6" name="TextBox 5"/>
                <p:cNvSpPr txBox="1">
                  <a:spLocks noRot="1" noChangeAspect="1" noMove="1" noResize="1" noEditPoints="1" noAdjustHandles="1" noChangeArrowheads="1" noChangeShapeType="1" noTextEdit="1"/>
                </p:cNvSpPr>
                <p:nvPr/>
              </p:nvSpPr>
              <p:spPr>
                <a:xfrm>
                  <a:off x="783770" y="4639594"/>
                  <a:ext cx="9173029" cy="1968616"/>
                </a:xfrm>
                <a:prstGeom prst="rect">
                  <a:avLst/>
                </a:prstGeom>
                <a:blipFill rotWithShape="1">
                  <a:blip r:embed="rId5"/>
                  <a:stretch>
                    <a:fillRect l="-728" t="-1520" r="-861" b="-4559"/>
                  </a:stretch>
                </a:blipFill>
                <a:ln w="38100">
                  <a:solidFill>
                    <a:srgbClr val="92D050"/>
                  </a:solidFill>
                </a:ln>
              </p:spPr>
              <p:txBody>
                <a:bodyPr/>
                <a:lstStyle/>
                <a:p>
                  <a:r>
                    <a:rPr lang="en-IN">
                      <a:noFill/>
                    </a:rPr>
                    <a:t> </a:t>
                  </a:r>
                  <a:endParaRPr lang="en-IN">
                    <a:noFill/>
                  </a:endParaRPr>
                </a:p>
              </p:txBody>
            </p:sp>
          </mc:Fallback>
        </mc:AlternateContent>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16104"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Latent heat equation</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333829" y="566057"/>
                <a:ext cx="10135712" cy="2465931"/>
              </a:xfrm>
              <a:prstGeom prst="rect">
                <a:avLst/>
              </a:prstGeom>
              <a:noFill/>
              <a:ln w="38100">
                <a:solidFill>
                  <a:schemeClr val="accent5">
                    <a:lumMod val="75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As the system is still in a state of equilibrium, it means that no useful work is obtained from this change            </a:t>
                </a:r>
                <a14:m>
                  <m:oMath xmlns:m="http://schemas.openxmlformats.org/officeDocument/2006/math">
                    <m:sSub>
                      <m:sSubPr>
                        <m:ctrlPr>
                          <a:rPr lang="en-IN" sz="2800" i="1" smtClean="0">
                            <a:latin typeface="Cambria Math" panose="02040503050406030204" pitchFamily="18" charset="0"/>
                          </a:rPr>
                        </m:ctrlPr>
                      </m:sSubPr>
                      <m:e>
                        <m:r>
                          <a:rPr lang="en-IN" sz="2800" b="0" i="1" smtClean="0">
                            <a:latin typeface="Cambria Math" panose="02040503050406030204" pitchFamily="18" charset="0"/>
                          </a:rPr>
                          <m:t>                                   </m:t>
                        </m:r>
                        <m:r>
                          <a:rPr lang="en-IN" sz="2800" b="0" i="1" smtClean="0">
                            <a:latin typeface="Cambria Math" panose="02040503050406030204" pitchFamily="18" charset="0"/>
                          </a:rPr>
                          <m:t>𝑊</m:t>
                        </m:r>
                      </m:e>
                      <m:sub>
                        <m:r>
                          <a:rPr lang="en-IN" sz="2800" b="0" i="1" smtClean="0">
                            <a:latin typeface="Cambria Math" panose="02040503050406030204" pitchFamily="18" charset="0"/>
                          </a:rPr>
                          <m:t>𝑢𝑠𝑒𝑓𝑢𝑙</m:t>
                        </m:r>
                      </m:sub>
                    </m:sSub>
                    <m:r>
                      <a:rPr lang="en-IN" sz="2800" b="0" i="1" smtClean="0">
                        <a:latin typeface="Cambria Math" panose="02040503050406030204" pitchFamily="18" charset="0"/>
                      </a:rPr>
                      <m:t>=0</m:t>
                    </m:r>
                  </m:oMath>
                </a14:m>
                <a:endParaRPr lang="en-IN" sz="2800" b="0" dirty="0">
                  <a:latin typeface="Lucida Handwriting" panose="03010101010101010101" pitchFamily="66" charset="0"/>
                </a:endParaRPr>
              </a:p>
              <a:p>
                <a:endParaRPr lang="en-IN" sz="2400" b="0" dirty="0">
                  <a:latin typeface="Lucida Handwriting" panose="03010101010101010101" pitchFamily="66" charset="0"/>
                </a:endParaRPr>
              </a:p>
              <a:p>
                <a:r>
                  <a:rPr lang="en-IN" sz="2400" dirty="0">
                    <a:latin typeface="Lucida Handwriting" panose="03010101010101010101" pitchFamily="66" charset="0"/>
                  </a:rPr>
                  <a:t>    Therefore ∆G = 0 …….. (2)</a:t>
                </a:r>
              </a:p>
              <a:p>
                <a:r>
                  <a:rPr lang="en-IN" sz="2800" dirty="0">
                    <a:latin typeface="Lucida Handwriting" panose="03010101010101010101" pitchFamily="66" charset="0"/>
                  </a:rPr>
                  <a:t>     </a:t>
                </a:r>
                <a14:m>
                  <m:oMath xmlns:m="http://schemas.openxmlformats.org/officeDocument/2006/math">
                    <m:sSub>
                      <m:sSubPr>
                        <m:ctrlPr>
                          <a:rPr lang="en-IN" sz="2800" i="1" smtClean="0">
                            <a:latin typeface="Cambria Math" panose="02040503050406030204" pitchFamily="18" charset="0"/>
                          </a:rPr>
                        </m:ctrlPr>
                      </m:sSubPr>
                      <m:e>
                        <m:r>
                          <a:rPr lang="en-IN" sz="2800" b="0" i="1" smtClean="0">
                            <a:latin typeface="Cambria Math" panose="02040503050406030204" pitchFamily="18" charset="0"/>
                          </a:rPr>
                          <m:t>𝐺</m:t>
                        </m:r>
                      </m:e>
                      <m:sub>
                        <m:r>
                          <a:rPr lang="en-IN" sz="2800" b="0" i="1" smtClean="0">
                            <a:latin typeface="Cambria Math" panose="02040503050406030204" pitchFamily="18" charset="0"/>
                          </a:rPr>
                          <m:t>𝐵</m:t>
                        </m:r>
                      </m:sub>
                    </m:sSub>
                    <m:r>
                      <a:rPr lang="en-IN" sz="2800" i="1" smtClean="0">
                        <a:latin typeface="Cambria Math" panose="02040503050406030204" pitchFamily="18" charset="0"/>
                        <a:ea typeface="Cambria Math" panose="02040503050406030204" pitchFamily="18" charset="0"/>
                      </a:rPr>
                      <m:t>−</m:t>
                    </m:r>
                    <m:sSub>
                      <m:sSubPr>
                        <m:ctrlPr>
                          <a:rPr lang="en-IN" sz="280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𝐺</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 =0</m:t>
                    </m:r>
                  </m:oMath>
                </a14:m>
                <a:r>
                  <a:rPr lang="en-IN" sz="2800" dirty="0">
                    <a:latin typeface="Lucida Handwriting" panose="03010101010101010101" pitchFamily="66" charset="0"/>
                  </a:rPr>
                  <a:t>  and </a:t>
                </a:r>
                <a14:m>
                  <m:oMath xmlns:m="http://schemas.openxmlformats.org/officeDocument/2006/math">
                    <m:sSub>
                      <m:sSubPr>
                        <m:ctrlPr>
                          <a:rPr lang="en-IN" sz="2800" i="1" smtClean="0">
                            <a:latin typeface="Cambria Math" panose="02040503050406030204" pitchFamily="18" charset="0"/>
                          </a:rPr>
                        </m:ctrlPr>
                      </m:sSubPr>
                      <m:e>
                        <m:r>
                          <a:rPr lang="en-IN" sz="2800" b="0" i="1" smtClean="0">
                            <a:latin typeface="Cambria Math" panose="02040503050406030204" pitchFamily="18" charset="0"/>
                          </a:rPr>
                          <m:t> </m:t>
                        </m:r>
                        <m:r>
                          <a:rPr lang="en-IN" sz="2800" b="0" i="1" smtClean="0">
                            <a:latin typeface="Cambria Math" panose="02040503050406030204" pitchFamily="18" charset="0"/>
                          </a:rPr>
                          <m:t>𝐺</m:t>
                        </m:r>
                      </m:e>
                      <m:sub>
                        <m:r>
                          <a:rPr lang="en-IN" sz="2800" b="0" i="1" smtClean="0">
                            <a:latin typeface="Cambria Math" panose="02040503050406030204" pitchFamily="18" charset="0"/>
                          </a:rPr>
                          <m:t>𝐵</m:t>
                        </m:r>
                      </m:sub>
                    </m:sSub>
                    <m:r>
                      <a:rPr lang="en-IN" sz="2800" b="0" i="1" smtClean="0">
                        <a:latin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𝐺</m:t>
                        </m:r>
                      </m:e>
                      <m:sub>
                        <m:r>
                          <a:rPr lang="en-IN" sz="2800" b="0" i="1" smtClean="0">
                            <a:latin typeface="Cambria Math" panose="02040503050406030204" pitchFamily="18" charset="0"/>
                            <a:ea typeface="Cambria Math" panose="02040503050406030204" pitchFamily="18" charset="0"/>
                          </a:rPr>
                          <m:t>𝐴</m:t>
                        </m:r>
                      </m:sub>
                    </m:sSub>
                  </m:oMath>
                </a14:m>
                <a:r>
                  <a:rPr lang="en-IN" sz="2800" dirty="0">
                    <a:latin typeface="Lucida Handwriting" panose="03010101010101010101" pitchFamily="66" charset="0"/>
                  </a:rPr>
                  <a:t> ……… (3)</a:t>
                </a:r>
              </a:p>
            </p:txBody>
          </p:sp>
        </mc:Choice>
        <mc:Fallback xmlns="">
          <p:sp>
            <p:nvSpPr>
              <p:cNvPr id="3" name="TextBox 2"/>
              <p:cNvSpPr txBox="1">
                <a:spLocks noRot="1" noChangeAspect="1" noMove="1" noResize="1" noEditPoints="1" noAdjustHandles="1" noChangeArrowheads="1" noChangeShapeType="1" noTextEdit="1"/>
              </p:cNvSpPr>
              <p:nvPr/>
            </p:nvSpPr>
            <p:spPr>
              <a:xfrm>
                <a:off x="333829" y="566057"/>
                <a:ext cx="10135712" cy="2465931"/>
              </a:xfrm>
              <a:prstGeom prst="rect">
                <a:avLst/>
              </a:prstGeom>
              <a:blipFill rotWithShape="1">
                <a:blip r:embed="rId3"/>
                <a:stretch>
                  <a:fillRect l="-659" t="-1220" r="-1199" b="-5610"/>
                </a:stretch>
              </a:blipFill>
              <a:ln w="38100">
                <a:solidFill>
                  <a:schemeClr val="accent5">
                    <a:lumMod val="75000"/>
                  </a:schemeClr>
                </a:solidFill>
              </a:ln>
            </p:spPr>
            <p:txBody>
              <a:bodyPr/>
              <a:lstStyle/>
              <a:p>
                <a:r>
                  <a:rPr lang="en-IN">
                    <a:noFill/>
                  </a:rPr>
                  <a:t> </a:t>
                </a:r>
                <a:endParaRPr lang="en-IN">
                  <a:noFill/>
                </a:endParaRP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287086" y="3429000"/>
                <a:ext cx="10121556" cy="3108543"/>
              </a:xfrm>
              <a:prstGeom prst="rect">
                <a:avLst/>
              </a:prstGeom>
              <a:noFill/>
              <a:ln w="38100">
                <a:solidFill>
                  <a:srgbClr val="FFC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It implies that equal amount of a given substance must have exactly the same free energy in two phases at equilibrium with each other.</a:t>
                </a:r>
              </a:p>
              <a:p>
                <a:pPr marL="342900" indent="-342900">
                  <a:buFont typeface="Wingdings" panose="05000000000000000000" pitchFamily="2" charset="2"/>
                  <a:buChar char="ü"/>
                </a:pPr>
                <a:r>
                  <a:rPr lang="en-IN" sz="2400" dirty="0">
                    <a:latin typeface="Lucida Handwriting" panose="03010101010101010101" pitchFamily="66" charset="0"/>
                  </a:rPr>
                  <a:t>If the temperature is raised to </a:t>
                </a:r>
                <a14:m>
                  <m:oMath xmlns:m="http://schemas.openxmlformats.org/officeDocument/2006/math">
                    <m:r>
                      <a:rPr lang="en-IN" sz="2400" b="0" i="1" smtClean="0">
                        <a:latin typeface="Cambria Math" panose="02040503050406030204" pitchFamily="18" charset="0"/>
                      </a:rPr>
                      <m:t>𝑇</m:t>
                    </m:r>
                    <m:r>
                      <a:rPr lang="en-IN" sz="2400" b="0" i="1" smtClean="0">
                        <a:latin typeface="Cambria Math" panose="02040503050406030204" pitchFamily="18" charset="0"/>
                      </a:rPr>
                      <m:t> +</m:t>
                    </m:r>
                    <m:r>
                      <a:rPr lang="en-IN" sz="2400" b="0" i="1" smtClean="0">
                        <a:latin typeface="Cambria Math" panose="02040503050406030204" pitchFamily="18" charset="0"/>
                        <a:ea typeface="Cambria Math" panose="02040503050406030204" pitchFamily="18" charset="0"/>
                      </a:rPr>
                      <m:t>𝑑𝑇</m:t>
                    </m:r>
                    <m:r>
                      <a:rPr lang="en-IN" sz="2400" b="0" i="1" smtClean="0">
                        <a:latin typeface="Cambria Math" panose="02040503050406030204" pitchFamily="18" charset="0"/>
                        <a:ea typeface="Cambria Math" panose="02040503050406030204" pitchFamily="18" charset="0"/>
                      </a:rPr>
                      <m:t>, </m:t>
                    </m:r>
                  </m:oMath>
                </a14:m>
                <a:r>
                  <a:rPr lang="en-IN" sz="2400" dirty="0">
                    <a:latin typeface="Lucida Handwriting" panose="03010101010101010101" pitchFamily="66" charset="0"/>
                  </a:rPr>
                  <a:t>the pressure must be increased to </a:t>
                </a:r>
                <a14:m>
                  <m:oMath xmlns:m="http://schemas.openxmlformats.org/officeDocument/2006/math">
                    <m:r>
                      <a:rPr lang="en-IN" sz="2400" b="0" i="1" smtClean="0">
                        <a:latin typeface="Cambria Math" panose="02040503050406030204" pitchFamily="18" charset="0"/>
                      </a:rPr>
                      <m:t>𝑃</m:t>
                    </m:r>
                    <m:r>
                      <a:rPr lang="en-IN" sz="2400" b="0" i="1" smtClean="0">
                        <a:latin typeface="Cambria Math" panose="02040503050406030204" pitchFamily="18" charset="0"/>
                        <a:ea typeface="Cambria Math" panose="02040503050406030204" pitchFamily="18" charset="0"/>
                      </a:rPr>
                      <m:t>+</m:t>
                    </m:r>
                    <m:r>
                      <a:rPr lang="en-IN" sz="2400" b="0" i="1" smtClean="0">
                        <a:latin typeface="Cambria Math" panose="02040503050406030204" pitchFamily="18" charset="0"/>
                        <a:ea typeface="Cambria Math" panose="02040503050406030204" pitchFamily="18" charset="0"/>
                      </a:rPr>
                      <m:t>𝑑𝑃</m:t>
                    </m:r>
                    <m:r>
                      <a:rPr lang="en-IN" sz="2400" b="0" i="1" smtClean="0">
                        <a:latin typeface="Cambria Math" panose="02040503050406030204" pitchFamily="18" charset="0"/>
                        <a:ea typeface="Cambria Math" panose="02040503050406030204" pitchFamily="18" charset="0"/>
                      </a:rPr>
                      <m:t>.</m:t>
                    </m:r>
                  </m:oMath>
                </a14:m>
                <a:r>
                  <a:rPr lang="en-IN" sz="2400" dirty="0">
                    <a:latin typeface="Lucida Handwriting" panose="03010101010101010101" pitchFamily="66" charset="0"/>
                  </a:rPr>
                  <a:t> For this change, molar free energies in the two phases become</a:t>
                </a:r>
              </a:p>
              <a:p>
                <a:r>
                  <a:rPr lang="en-IN" sz="2800" dirty="0">
                    <a:latin typeface="Lucida Handwriting" panose="03010101010101010101" pitchFamily="66" charset="0"/>
                  </a:rPr>
                  <a:t>    </a:t>
                </a:r>
                <a14:m>
                  <m:oMath xmlns:m="http://schemas.openxmlformats.org/officeDocument/2006/math">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𝐺</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𝑎𝑛𝑑</m:t>
                    </m:r>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𝐺</m:t>
                        </m:r>
                      </m:e>
                      <m:sub>
                        <m:r>
                          <a:rPr lang="en-IN" sz="2800" b="0" i="1" smtClean="0">
                            <a:latin typeface="Cambria Math" panose="02040503050406030204" pitchFamily="18" charset="0"/>
                            <a:ea typeface="Cambria Math" panose="02040503050406030204" pitchFamily="18" charset="0"/>
                          </a:rPr>
                          <m:t>𝐵</m:t>
                        </m:r>
                      </m:sub>
                    </m:sSub>
                    <m:r>
                      <a:rPr lang="en-IN" sz="2800" b="0" i="1" smtClean="0">
                        <a:latin typeface="Cambria Math" panose="02040503050406030204" pitchFamily="18" charset="0"/>
                        <a:ea typeface="Cambria Math" panose="02040503050406030204" pitchFamily="18" charset="0"/>
                      </a:rPr>
                      <m:t>+</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𝐵</m:t>
                        </m:r>
                      </m:sub>
                    </m:sSub>
                  </m:oMath>
                </a14:m>
                <a:r>
                  <a:rPr lang="en-IN" sz="2400" dirty="0">
                    <a:latin typeface="Lucida Handwriting" panose="03010101010101010101" pitchFamily="66" charset="0"/>
                  </a:rPr>
                  <a:t>, respectively.</a:t>
                </a:r>
              </a:p>
              <a:p>
                <a:endParaRPr lang="en-IN" sz="2400" dirty="0">
                  <a:latin typeface="Lucida Handwriting" panose="03010101010101010101"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287086" y="3429000"/>
                <a:ext cx="10121556" cy="3108543"/>
              </a:xfrm>
              <a:prstGeom prst="rect">
                <a:avLst/>
              </a:prstGeom>
              <a:blipFill rotWithShape="1">
                <a:blip r:embed="rId4"/>
                <a:stretch>
                  <a:fillRect l="-600" t="-971" r="-1321"/>
                </a:stretch>
              </a:blipFill>
              <a:ln w="38100">
                <a:solidFill>
                  <a:srgbClr val="FFC000"/>
                </a:solidFill>
              </a:ln>
            </p:spPr>
            <p:txBody>
              <a:bodyPr/>
              <a:lstStyle/>
              <a:p>
                <a:r>
                  <a:rPr lang="en-IN">
                    <a:noFill/>
                  </a:rPr>
                  <a:t> </a:t>
                </a:r>
                <a:endParaRPr lang="en-IN">
                  <a:noFill/>
                </a:endParaRPr>
              </a:p>
            </p:txBody>
          </p:sp>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16104"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Latent heat equation</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508000" y="595086"/>
                <a:ext cx="9947385" cy="6001643"/>
              </a:xfrm>
              <a:prstGeom prst="rect">
                <a:avLst/>
              </a:prstGeom>
              <a:noFill/>
              <a:ln w="38100">
                <a:solidFill>
                  <a:schemeClr val="accent2">
                    <a:lumMod val="75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Again the system is in equilibrium</a:t>
                </a:r>
              </a:p>
              <a:p>
                <a:pPr marL="342900" indent="-342900">
                  <a:buFont typeface="Wingdings" panose="05000000000000000000" pitchFamily="2" charset="2"/>
                  <a:buChar char="ü"/>
                </a:pPr>
                <a:endParaRPr lang="en-IN" sz="2400" dirty="0">
                  <a:latin typeface="Lucida Handwriting" panose="03010101010101010101" pitchFamily="66" charset="0"/>
                </a:endParaRPr>
              </a:p>
              <a:p>
                <a:r>
                  <a:rPr lang="en-IN" sz="2800" dirty="0">
                    <a:latin typeface="Lucida Handwriting" panose="03010101010101010101" pitchFamily="66" charset="0"/>
                  </a:rPr>
                  <a:t>      </a:t>
                </a:r>
                <a14:m>
                  <m:oMath xmlns:m="http://schemas.openxmlformats.org/officeDocument/2006/math">
                    <m:sSub>
                      <m:sSubPr>
                        <m:ctrlPr>
                          <a:rPr lang="en-IN" sz="2800" i="1" smtClean="0">
                            <a:latin typeface="Cambria Math" panose="02040503050406030204" pitchFamily="18" charset="0"/>
                          </a:rPr>
                        </m:ctrlPr>
                      </m:sSubPr>
                      <m:e>
                        <m:r>
                          <a:rPr lang="en-IN" sz="2800" b="0" i="1" smtClean="0">
                            <a:latin typeface="Cambria Math" panose="02040503050406030204" pitchFamily="18" charset="0"/>
                          </a:rPr>
                          <m:t>𝐺</m:t>
                        </m:r>
                      </m:e>
                      <m:sub>
                        <m:r>
                          <a:rPr lang="en-IN" sz="2800" b="0" i="1" smtClean="0">
                            <a:latin typeface="Cambria Math" panose="02040503050406030204" pitchFamily="18" charset="0"/>
                          </a:rPr>
                          <m:t>𝐵</m:t>
                        </m:r>
                      </m:sub>
                    </m:sSub>
                    <m:r>
                      <a:rPr lang="en-IN" sz="2800" i="1" smtClean="0">
                        <a:latin typeface="Cambria Math" panose="02040503050406030204" pitchFamily="18" charset="0"/>
                        <a:ea typeface="Cambria Math" panose="02040503050406030204" pitchFamily="18" charset="0"/>
                      </a:rPr>
                      <m:t>+</m:t>
                    </m:r>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𝐵</m:t>
                        </m:r>
                      </m:sub>
                    </m:sSub>
                    <m:r>
                      <a:rPr lang="en-IN" sz="2800" b="0" i="1" smtClean="0">
                        <a:latin typeface="Cambria Math" panose="02040503050406030204" pitchFamily="18" charset="0"/>
                        <a:ea typeface="Cambria Math" panose="02040503050406030204" pitchFamily="18" charset="0"/>
                      </a:rPr>
                      <m:t> =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𝐺</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𝐴</m:t>
                        </m:r>
                      </m:sub>
                    </m:sSub>
                  </m:oMath>
                </a14:m>
                <a:r>
                  <a:rPr lang="en-IN" sz="2800" b="0" dirty="0">
                    <a:latin typeface="Lucida Handwriting" panose="03010101010101010101" pitchFamily="66" charset="0"/>
                    <a:ea typeface="Cambria Math" panose="02040503050406030204" pitchFamily="18" charset="0"/>
                  </a:rPr>
                  <a:t> </a:t>
                </a:r>
                <a:r>
                  <a:rPr lang="en-IN" sz="2400" b="0" dirty="0">
                    <a:latin typeface="Lucida Handwriting" panose="03010101010101010101" pitchFamily="66" charset="0"/>
                    <a:ea typeface="Cambria Math" panose="02040503050406030204" pitchFamily="18" charset="0"/>
                  </a:rPr>
                  <a:t>……….. (4)</a:t>
                </a:r>
              </a:p>
              <a:p>
                <a:endParaRPr lang="en-IN" sz="2400" b="0" dirty="0">
                  <a:latin typeface="Lucida Handwriting" panose="03010101010101010101" pitchFamily="66" charset="0"/>
                  <a:ea typeface="Cambria Math" panose="02040503050406030204" pitchFamily="18" charset="0"/>
                </a:endParaRPr>
              </a:p>
              <a:p>
                <a:r>
                  <a:rPr lang="en-IN" sz="2400" dirty="0">
                    <a:latin typeface="Lucida Handwriting" panose="03010101010101010101" pitchFamily="66" charset="0"/>
                    <a:ea typeface="Cambria Math" panose="02040503050406030204" pitchFamily="18" charset="0"/>
                  </a:rPr>
                  <a:t>      subtracting equation (4) from equation (3), we get  </a:t>
                </a:r>
                <a14:m>
                  <m:oMath xmlns:m="http://schemas.openxmlformats.org/officeDocument/2006/math">
                    <m:sSub>
                      <m:sSubPr>
                        <m:ctrlPr>
                          <a:rPr lang="en-IN" sz="280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𝐵</m:t>
                        </m:r>
                      </m:sub>
                    </m:sSub>
                    <m:r>
                      <a:rPr lang="en-IN" sz="2800" b="0" i="1" smtClean="0">
                        <a:latin typeface="Cambria Math" panose="02040503050406030204" pitchFamily="18" charset="0"/>
                        <a:ea typeface="Cambria Math" panose="02040503050406030204" pitchFamily="18" charset="0"/>
                      </a:rPr>
                      <m:t> =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𝐴</m:t>
                        </m:r>
                      </m:sub>
                    </m:sSub>
                  </m:oMath>
                </a14:m>
                <a:r>
                  <a:rPr lang="en-IN" sz="2800" b="0" dirty="0">
                    <a:latin typeface="Lucida Handwriting" panose="03010101010101010101" pitchFamily="66" charset="0"/>
                    <a:ea typeface="Cambria Math" panose="02040503050406030204" pitchFamily="18" charset="0"/>
                  </a:rPr>
                  <a:t> …………..  (5)</a:t>
                </a:r>
              </a:p>
              <a:p>
                <a:r>
                  <a:rPr lang="en-IN" sz="2400" dirty="0">
                    <a:latin typeface="Lucida Handwriting" panose="03010101010101010101" pitchFamily="66" charset="0"/>
                    <a:ea typeface="Cambria Math" panose="02040503050406030204" pitchFamily="18" charset="0"/>
                  </a:rPr>
                  <a:t>      As for this phase change, the work done is only due                        to the change in volume, the change in energies,     </a:t>
                </a:r>
                <a14:m>
                  <m:oMath xmlns:m="http://schemas.openxmlformats.org/officeDocument/2006/math">
                    <m:sSub>
                      <m:sSubPr>
                        <m:ctrlPr>
                          <a:rPr lang="en-IN" sz="280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𝑎𝑛𝑑</m:t>
                    </m:r>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𝐵</m:t>
                        </m:r>
                      </m:sub>
                    </m:sSub>
                    <m:r>
                      <a:rPr lang="en-IN" sz="2800" b="0" i="0" smtClean="0">
                        <a:latin typeface="Cambria Math" panose="02040503050406030204" pitchFamily="18" charset="0"/>
                        <a:ea typeface="Cambria Math" panose="02040503050406030204" pitchFamily="18" charset="0"/>
                      </a:rPr>
                      <m:t>,</m:t>
                    </m:r>
                  </m:oMath>
                </a14:m>
                <a:r>
                  <a:rPr lang="en-IN" sz="2800" b="0" dirty="0">
                    <a:latin typeface="Lucida Handwriting" panose="03010101010101010101" pitchFamily="66" charset="0"/>
                    <a:ea typeface="Cambria Math" panose="02040503050406030204" pitchFamily="18" charset="0"/>
                  </a:rPr>
                  <a:t> </a:t>
                </a:r>
                <a:r>
                  <a:rPr lang="en-IN" sz="2400" b="0" dirty="0">
                    <a:latin typeface="Lucida Handwriting" panose="03010101010101010101" pitchFamily="66" charset="0"/>
                    <a:ea typeface="Cambria Math" panose="02040503050406030204" pitchFamily="18" charset="0"/>
                  </a:rPr>
                  <a:t>may be calculated using the equation</a:t>
                </a:r>
              </a:p>
              <a:p>
                <a:endParaRPr lang="en-IN" sz="2400" b="0" dirty="0">
                  <a:latin typeface="Lucida Handwriting" panose="03010101010101010101" pitchFamily="66" charset="0"/>
                  <a:ea typeface="Cambria Math" panose="02040503050406030204" pitchFamily="18" charset="0"/>
                </a:endParaRPr>
              </a:p>
              <a:p>
                <a:r>
                  <a:rPr lang="en-IN" sz="2800" dirty="0">
                    <a:latin typeface="Lucida Handwriting" panose="03010101010101010101" pitchFamily="66" charset="0"/>
                    <a:ea typeface="Cambria Math" panose="02040503050406030204" pitchFamily="18" charset="0"/>
                  </a:rPr>
                  <a:t>     </a:t>
                </a:r>
                <a14:m>
                  <m:oMath xmlns:m="http://schemas.openxmlformats.org/officeDocument/2006/math">
                    <m:r>
                      <a:rPr lang="en-IN" sz="2800" b="0" i="1" smtClean="0">
                        <a:latin typeface="Cambria Math" panose="02040503050406030204" pitchFamily="18" charset="0"/>
                        <a:ea typeface="Cambria Math" panose="02040503050406030204" pitchFamily="18" charset="0"/>
                      </a:rPr>
                      <m:t>𝑑𝐺</m:t>
                    </m:r>
                    <m:r>
                      <a:rPr lang="en-IN" sz="2800" b="0" i="1" smtClean="0">
                        <a:latin typeface="Cambria Math" panose="02040503050406030204" pitchFamily="18" charset="0"/>
                        <a:ea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𝑉𝑑𝑃</m:t>
                    </m:r>
                    <m:r>
                      <a:rPr lang="en-IN" sz="2800" b="0" i="1" smtClean="0">
                        <a:latin typeface="Cambria Math" panose="02040503050406030204" pitchFamily="18" charset="0"/>
                        <a:ea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𝑆𝑑𝑇</m:t>
                    </m:r>
                  </m:oMath>
                </a14:m>
                <a:endParaRPr lang="en-IN" sz="2800" b="0" dirty="0">
                  <a:latin typeface="Lucida Handwriting" panose="03010101010101010101" pitchFamily="66" charset="0"/>
                  <a:ea typeface="Cambria Math" panose="02040503050406030204" pitchFamily="18" charset="0"/>
                </a:endParaRPr>
              </a:p>
              <a:p>
                <a:endParaRPr lang="en-IN" sz="2400" b="0" dirty="0">
                  <a:latin typeface="Lucida Handwriting" panose="03010101010101010101" pitchFamily="66" charset="0"/>
                  <a:ea typeface="Cambria Math" panose="02040503050406030204" pitchFamily="18" charset="0"/>
                </a:endParaRPr>
              </a:p>
              <a:p>
                <a:r>
                  <a:rPr lang="en-IN" sz="2400" b="0" dirty="0">
                    <a:latin typeface="Lucida Handwriting" panose="03010101010101010101" pitchFamily="66" charset="0"/>
                    <a:ea typeface="Cambria Math" panose="02040503050406030204" pitchFamily="18" charset="0"/>
                  </a:rPr>
                  <a:t>     </a:t>
                </a:r>
                <a14:m>
                  <m:oMath xmlns:m="http://schemas.openxmlformats.org/officeDocument/2006/math">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𝑑𝐺</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 =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𝑉</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𝑑𝑝</m:t>
                    </m:r>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𝑆</m:t>
                        </m:r>
                      </m:e>
                      <m:sub>
                        <m:r>
                          <a:rPr lang="en-IN" sz="2800" b="0" i="1" smtClean="0">
                            <a:latin typeface="Cambria Math" panose="02040503050406030204" pitchFamily="18" charset="0"/>
                            <a:ea typeface="Cambria Math" panose="02040503050406030204" pitchFamily="18" charset="0"/>
                          </a:rPr>
                          <m:t>𝐴</m:t>
                        </m:r>
                      </m:sub>
                    </m:sSub>
                    <m:r>
                      <m:rPr>
                        <m:sty m:val="p"/>
                      </m:rPr>
                      <a:rPr lang="en-IN" sz="2800" b="0" i="0" smtClean="0">
                        <a:latin typeface="Cambria Math" panose="02040503050406030204" pitchFamily="18" charset="0"/>
                        <a:ea typeface="Cambria Math" panose="02040503050406030204" pitchFamily="18" charset="0"/>
                      </a:rPr>
                      <m:t>dT</m:t>
                    </m:r>
                  </m:oMath>
                </a14:m>
                <a:r>
                  <a:rPr lang="en-IN" sz="2800" b="0" dirty="0">
                    <a:latin typeface="Lucida Handwriting" panose="03010101010101010101" pitchFamily="66" charset="0"/>
                    <a:ea typeface="Cambria Math" panose="02040503050406030204" pitchFamily="18" charset="0"/>
                  </a:rPr>
                  <a:t>…(6)</a:t>
                </a:r>
              </a:p>
              <a:p>
                <a:endParaRPr lang="en-IN" sz="2400" b="0" dirty="0">
                  <a:latin typeface="Lucida Handwriting" panose="03010101010101010101" pitchFamily="66" charset="0"/>
                  <a:ea typeface="Cambria Math" panose="02040503050406030204" pitchFamily="18" charset="0"/>
                </a:endParaRPr>
              </a:p>
              <a:p>
                <a:r>
                  <a:rPr lang="en-IN" sz="2400" dirty="0">
                    <a:latin typeface="Lucida Handwriting" panose="03010101010101010101" pitchFamily="66" charset="0"/>
                  </a:rPr>
                  <a:t>     </a:t>
                </a:r>
                <a14:m>
                  <m:oMath xmlns:m="http://schemas.openxmlformats.org/officeDocument/2006/math">
                    <m:sSub>
                      <m:sSubPr>
                        <m:ctrlP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𝑑𝐺</m:t>
                        </m:r>
                      </m:e>
                      <m:sub>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𝐵</m:t>
                        </m:r>
                      </m:sub>
                    </m:sSub>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 </m:t>
                    </m:r>
                    <m:sSub>
                      <m:sSubPr>
                        <m:ctrlP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𝑉</m:t>
                        </m:r>
                      </m:e>
                      <m:sub>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𝐵</m:t>
                        </m:r>
                      </m:sub>
                    </m:sSub>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𝑑𝑝</m:t>
                    </m:r>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m:t>
                    </m:r>
                    <m:sSub>
                      <m:sSubPr>
                        <m:ctrlP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Pr>
                      <m:e>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𝑆</m:t>
                        </m:r>
                      </m:e>
                      <m:sub>
                        <m:r>
                          <a:rPr kumimoji="0" lang="en-I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𝐵</m:t>
                        </m:r>
                      </m:sub>
                    </m:sSub>
                    <m:r>
                      <m:rPr>
                        <m:sty m:val="p"/>
                      </m:rPr>
                      <a:rPr kumimoji="0" lang="en-IN" sz="2800" b="0" i="0"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dT</m:t>
                    </m:r>
                  </m:oMath>
                </a14:m>
                <a:r>
                  <a:rPr lang="en-IN" sz="2400" dirty="0">
                    <a:latin typeface="Lucida Handwriting" panose="03010101010101010101" pitchFamily="66" charset="0"/>
                  </a:rPr>
                  <a:t> ...(7)</a:t>
                </a:r>
              </a:p>
            </p:txBody>
          </p:sp>
        </mc:Choice>
        <mc:Fallback xmlns="">
          <p:sp>
            <p:nvSpPr>
              <p:cNvPr id="3" name="TextBox 2"/>
              <p:cNvSpPr txBox="1">
                <a:spLocks noRot="1" noChangeAspect="1" noMove="1" noResize="1" noEditPoints="1" noAdjustHandles="1" noChangeArrowheads="1" noChangeShapeType="1" noTextEdit="1"/>
              </p:cNvSpPr>
              <p:nvPr/>
            </p:nvSpPr>
            <p:spPr>
              <a:xfrm>
                <a:off x="508000" y="595086"/>
                <a:ext cx="9947385" cy="6001643"/>
              </a:xfrm>
              <a:prstGeom prst="rect">
                <a:avLst/>
              </a:prstGeom>
              <a:blipFill rotWithShape="1">
                <a:blip r:embed="rId3"/>
                <a:stretch>
                  <a:fillRect l="-733" t="-505" r="-21734" b="-1010"/>
                </a:stretch>
              </a:blipFill>
              <a:ln w="38100">
                <a:solidFill>
                  <a:schemeClr val="accent2">
                    <a:lumMod val="75000"/>
                  </a:schemeClr>
                </a:solidFill>
              </a:ln>
            </p:spPr>
            <p:txBody>
              <a:bodyPr/>
              <a:lstStyle/>
              <a:p>
                <a:r>
                  <a:rPr lang="en-IN">
                    <a:noFill/>
                  </a:rPr>
                  <a:t> </a:t>
                </a:r>
                <a:endParaRPr lang="en-IN">
                  <a:noFill/>
                </a:endParaRP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5548531" y="4133017"/>
                <a:ext cx="4704472" cy="2359107"/>
              </a:xfrm>
              <a:prstGeom prst="rect">
                <a:avLst/>
              </a:prstGeom>
              <a:noFill/>
              <a:ln w="28575">
                <a:solidFill>
                  <a:srgbClr val="0070C0"/>
                </a:solidFill>
              </a:ln>
            </p:spPr>
            <p:txBody>
              <a:bodyPr wrap="square" rtlCol="0">
                <a:spAutoFit/>
              </a:bodyPr>
              <a:lstStyle/>
              <a:p>
                <a:r>
                  <a:rPr lang="en-IN" sz="2000" dirty="0">
                    <a:solidFill>
                      <a:schemeClr val="tx1"/>
                    </a:solidFill>
                  </a:rPr>
                  <a:t>G = h – TS</a:t>
                </a:r>
              </a:p>
              <a:p>
                <a:r>
                  <a:rPr lang="en-IN" sz="2000" dirty="0">
                    <a:solidFill>
                      <a:schemeClr val="tx1"/>
                    </a:solidFill>
                  </a:rPr>
                  <a:t>G = U + PV – TS</a:t>
                </a:r>
              </a:p>
              <a:p>
                <a:r>
                  <a:rPr lang="en-IN" sz="2000" dirty="0" err="1">
                    <a:solidFill>
                      <a:schemeClr val="tx1"/>
                    </a:solidFill>
                  </a:rPr>
                  <a:t>dG</a:t>
                </a:r>
                <a:r>
                  <a:rPr lang="en-IN" sz="2000" dirty="0">
                    <a:solidFill>
                      <a:schemeClr val="tx1"/>
                    </a:solidFill>
                  </a:rPr>
                  <a:t> = </a:t>
                </a:r>
                <a:r>
                  <a:rPr lang="en-IN" sz="2000" dirty="0" err="1">
                    <a:solidFill>
                      <a:schemeClr val="tx1"/>
                    </a:solidFill>
                  </a:rPr>
                  <a:t>dU</a:t>
                </a:r>
                <a:r>
                  <a:rPr lang="en-IN" sz="2000" dirty="0">
                    <a:solidFill>
                      <a:schemeClr val="tx1"/>
                    </a:solidFill>
                  </a:rPr>
                  <a:t> + </a:t>
                </a:r>
                <a:r>
                  <a:rPr lang="en-IN" sz="2000" dirty="0" err="1">
                    <a:solidFill>
                      <a:schemeClr val="tx1"/>
                    </a:solidFill>
                  </a:rPr>
                  <a:t>PdV</a:t>
                </a:r>
                <a:r>
                  <a:rPr lang="en-IN" sz="2000" dirty="0">
                    <a:solidFill>
                      <a:schemeClr val="tx1"/>
                    </a:solidFill>
                  </a:rPr>
                  <a:t> +</a:t>
                </a:r>
                <a:r>
                  <a:rPr lang="en-IN" sz="2000" dirty="0" err="1">
                    <a:solidFill>
                      <a:schemeClr val="tx1"/>
                    </a:solidFill>
                  </a:rPr>
                  <a:t>VdP</a:t>
                </a:r>
                <a:r>
                  <a:rPr lang="en-IN" sz="2000" dirty="0">
                    <a:solidFill>
                      <a:schemeClr val="tx1"/>
                    </a:solidFill>
                  </a:rPr>
                  <a:t> – </a:t>
                </a:r>
                <a:r>
                  <a:rPr lang="en-IN" sz="2000" dirty="0" err="1">
                    <a:solidFill>
                      <a:schemeClr val="tx1"/>
                    </a:solidFill>
                  </a:rPr>
                  <a:t>TdS</a:t>
                </a:r>
                <a:r>
                  <a:rPr lang="en-IN" sz="2000" dirty="0">
                    <a:solidFill>
                      <a:schemeClr val="tx1"/>
                    </a:solidFill>
                  </a:rPr>
                  <a:t> – </a:t>
                </a:r>
                <a:r>
                  <a:rPr lang="en-IN" sz="2000" dirty="0" err="1">
                    <a:solidFill>
                      <a:schemeClr val="tx1"/>
                    </a:solidFill>
                  </a:rPr>
                  <a:t>SdT</a:t>
                </a:r>
                <a:endParaRPr lang="en-IN" sz="2000" dirty="0">
                  <a:solidFill>
                    <a:schemeClr val="tx1"/>
                  </a:solidFill>
                </a:endParaRPr>
              </a:p>
              <a:p>
                <a:r>
                  <a:rPr lang="en-IN" sz="2000" dirty="0" err="1">
                    <a:solidFill>
                      <a:schemeClr val="tx1"/>
                    </a:solidFill>
                  </a:rPr>
                  <a:t>dG</a:t>
                </a:r>
                <a:r>
                  <a:rPr lang="en-IN" sz="2000" dirty="0">
                    <a:solidFill>
                      <a:schemeClr val="tx1"/>
                    </a:solidFill>
                  </a:rPr>
                  <a:t> = </a:t>
                </a:r>
                <a14:m>
                  <m:oMath xmlns:m="http://schemas.openxmlformats.org/officeDocument/2006/math">
                    <m:r>
                      <a:rPr lang="en-IN" sz="2000" i="1" smtClean="0">
                        <a:solidFill>
                          <a:schemeClr val="tx1"/>
                        </a:solidFill>
                        <a:latin typeface="Cambria Math" panose="02040503050406030204" pitchFamily="18" charset="0"/>
                        <a:ea typeface="Cambria Math" panose="02040503050406030204" pitchFamily="18" charset="0"/>
                      </a:rPr>
                      <m:t>𝛿</m:t>
                    </m:r>
                    <m:r>
                      <a:rPr lang="en-IN" sz="2000" b="0" i="1" smtClean="0">
                        <a:solidFill>
                          <a:schemeClr val="tx1"/>
                        </a:solidFill>
                        <a:latin typeface="Cambria Math" panose="02040503050406030204" pitchFamily="18" charset="0"/>
                        <a:ea typeface="Cambria Math" panose="02040503050406030204" pitchFamily="18" charset="0"/>
                      </a:rPr>
                      <m:t>𝑄</m:t>
                    </m:r>
                  </m:oMath>
                </a14:m>
                <a:r>
                  <a:rPr lang="en-IN" sz="2000" dirty="0">
                    <a:solidFill>
                      <a:schemeClr val="tx1"/>
                    </a:solidFill>
                  </a:rPr>
                  <a:t> + </a:t>
                </a:r>
                <a:r>
                  <a:rPr lang="en-IN" sz="2000" dirty="0" err="1">
                    <a:solidFill>
                      <a:schemeClr val="tx1"/>
                    </a:solidFill>
                  </a:rPr>
                  <a:t>VdP</a:t>
                </a:r>
                <a:r>
                  <a:rPr lang="en-IN" sz="2000" dirty="0">
                    <a:solidFill>
                      <a:schemeClr val="tx1"/>
                    </a:solidFill>
                  </a:rPr>
                  <a:t> – </a:t>
                </a:r>
                <a:r>
                  <a:rPr lang="en-IN" sz="2000" dirty="0" err="1">
                    <a:solidFill>
                      <a:schemeClr val="tx1"/>
                    </a:solidFill>
                  </a:rPr>
                  <a:t>Tds</a:t>
                </a:r>
                <a:r>
                  <a:rPr lang="en-IN" sz="2000" dirty="0">
                    <a:solidFill>
                      <a:schemeClr val="tx1"/>
                    </a:solidFill>
                  </a:rPr>
                  <a:t> –</a:t>
                </a:r>
                <a:r>
                  <a:rPr lang="en-IN" sz="2000" dirty="0" err="1">
                    <a:solidFill>
                      <a:schemeClr val="tx1"/>
                    </a:solidFill>
                  </a:rPr>
                  <a:t>SdT</a:t>
                </a:r>
                <a:endParaRPr lang="en-IN" sz="2000" dirty="0">
                  <a:solidFill>
                    <a:schemeClr val="tx1"/>
                  </a:solidFill>
                </a:endParaRPr>
              </a:p>
              <a:p>
                <a:r>
                  <a:rPr lang="en-IN" sz="2000" dirty="0" err="1">
                    <a:solidFill>
                      <a:schemeClr val="tx1"/>
                    </a:solidFill>
                  </a:rPr>
                  <a:t>dG</a:t>
                </a:r>
                <a:r>
                  <a:rPr lang="en-IN" sz="2000" dirty="0">
                    <a:solidFill>
                      <a:schemeClr val="tx1"/>
                    </a:solidFill>
                  </a:rPr>
                  <a:t> = </a:t>
                </a:r>
                <a:r>
                  <a:rPr lang="en-IN" sz="2000" dirty="0" err="1">
                    <a:solidFill>
                      <a:schemeClr val="tx1"/>
                    </a:solidFill>
                  </a:rPr>
                  <a:t>Tds</a:t>
                </a:r>
                <a:r>
                  <a:rPr lang="en-IN" sz="2000" dirty="0">
                    <a:solidFill>
                      <a:schemeClr val="tx1"/>
                    </a:solidFill>
                  </a:rPr>
                  <a:t> + </a:t>
                </a:r>
                <a:r>
                  <a:rPr lang="en-IN" sz="2000" dirty="0" err="1">
                    <a:solidFill>
                      <a:schemeClr val="tx1"/>
                    </a:solidFill>
                  </a:rPr>
                  <a:t>VdP</a:t>
                </a:r>
                <a:r>
                  <a:rPr lang="en-IN" sz="2000" dirty="0">
                    <a:solidFill>
                      <a:schemeClr val="tx1"/>
                    </a:solidFill>
                  </a:rPr>
                  <a:t> – </a:t>
                </a:r>
                <a:r>
                  <a:rPr lang="en-IN" sz="2000" dirty="0" err="1">
                    <a:solidFill>
                      <a:schemeClr val="tx1"/>
                    </a:solidFill>
                  </a:rPr>
                  <a:t>TdS</a:t>
                </a:r>
                <a:r>
                  <a:rPr lang="en-IN" sz="2000" dirty="0">
                    <a:solidFill>
                      <a:schemeClr val="tx1"/>
                    </a:solidFill>
                  </a:rPr>
                  <a:t> – </a:t>
                </a:r>
                <a:r>
                  <a:rPr lang="en-IN" sz="2000" dirty="0" err="1">
                    <a:solidFill>
                      <a:schemeClr val="tx1"/>
                    </a:solidFill>
                  </a:rPr>
                  <a:t>SdT</a:t>
                </a:r>
                <a:r>
                  <a:rPr lang="en-IN" sz="2000" dirty="0">
                    <a:solidFill>
                      <a:schemeClr val="tx1"/>
                    </a:solidFill>
                  </a:rPr>
                  <a:t>       ( </a:t>
                </a:r>
                <a14:m>
                  <m:oMath xmlns:m="http://schemas.openxmlformats.org/officeDocument/2006/math">
                    <m:f>
                      <m:fPr>
                        <m:ctrlPr>
                          <a:rPr lang="en-IN" sz="2000" i="1" smtClean="0">
                            <a:solidFill>
                              <a:schemeClr val="tx1"/>
                            </a:solidFill>
                            <a:latin typeface="Cambria Math" panose="02040503050406030204" pitchFamily="18" charset="0"/>
                          </a:rPr>
                        </m:ctrlPr>
                      </m:fPr>
                      <m:num>
                        <m:r>
                          <a:rPr lang="en-IN" sz="2000" i="1" smtClean="0">
                            <a:solidFill>
                              <a:schemeClr val="tx1"/>
                            </a:solidFill>
                            <a:latin typeface="Cambria Math" panose="02040503050406030204" pitchFamily="18" charset="0"/>
                            <a:ea typeface="Cambria Math" panose="02040503050406030204" pitchFamily="18" charset="0"/>
                          </a:rPr>
                          <m:t>𝛿</m:t>
                        </m:r>
                        <m:r>
                          <a:rPr lang="en-IN" sz="2000" b="0" i="1" smtClean="0">
                            <a:solidFill>
                              <a:schemeClr val="tx1"/>
                            </a:solidFill>
                            <a:latin typeface="Cambria Math" panose="02040503050406030204" pitchFamily="18" charset="0"/>
                            <a:ea typeface="Cambria Math" panose="02040503050406030204" pitchFamily="18" charset="0"/>
                          </a:rPr>
                          <m:t>𝑄</m:t>
                        </m:r>
                        <m:r>
                          <a:rPr lang="en-IN" sz="2000" b="0" i="1" smtClean="0">
                            <a:solidFill>
                              <a:schemeClr val="tx1"/>
                            </a:solidFill>
                            <a:latin typeface="Cambria Math" panose="02040503050406030204" pitchFamily="18" charset="0"/>
                            <a:ea typeface="Cambria Math" panose="02040503050406030204" pitchFamily="18" charset="0"/>
                          </a:rPr>
                          <m:t> </m:t>
                        </m:r>
                      </m:num>
                      <m:den>
                        <m:r>
                          <a:rPr lang="en-IN" sz="2000" b="0" i="1" smtClean="0">
                            <a:solidFill>
                              <a:schemeClr val="tx1"/>
                            </a:solidFill>
                            <a:latin typeface="Cambria Math" panose="02040503050406030204" pitchFamily="18" charset="0"/>
                          </a:rPr>
                          <m:t>𝑇</m:t>
                        </m:r>
                      </m:den>
                    </m:f>
                    <m:r>
                      <a:rPr lang="en-IN" sz="2000" b="0" i="1" smtClean="0">
                        <a:solidFill>
                          <a:schemeClr val="tx1"/>
                        </a:solidFill>
                        <a:latin typeface="Cambria Math" panose="02040503050406030204" pitchFamily="18" charset="0"/>
                      </a:rPr>
                      <m:t>=</m:t>
                    </m:r>
                    <m:r>
                      <a:rPr lang="en-IN" sz="2000" b="0" i="1" smtClean="0">
                        <a:solidFill>
                          <a:schemeClr val="tx1"/>
                        </a:solidFill>
                        <a:latin typeface="Cambria Math" panose="02040503050406030204" pitchFamily="18" charset="0"/>
                      </a:rPr>
                      <m:t>𝑑𝑆</m:t>
                    </m:r>
                    <m:r>
                      <a:rPr lang="en-IN" sz="2000" b="0" i="1" smtClean="0">
                        <a:solidFill>
                          <a:schemeClr val="tx1"/>
                        </a:solidFill>
                        <a:latin typeface="Cambria Math" panose="02040503050406030204" pitchFamily="18" charset="0"/>
                      </a:rPr>
                      <m:t> )</m:t>
                    </m:r>
                  </m:oMath>
                </a14:m>
                <a:endParaRPr lang="en-IN" sz="2000" dirty="0">
                  <a:solidFill>
                    <a:schemeClr val="tx1"/>
                  </a:solidFill>
                </a:endParaRPr>
              </a:p>
              <a:p>
                <a:r>
                  <a:rPr lang="en-IN" sz="2000" dirty="0">
                    <a:solidFill>
                      <a:schemeClr val="tx1"/>
                    </a:solidFill>
                  </a:rPr>
                  <a:t>dG = </a:t>
                </a:r>
                <a:r>
                  <a:rPr lang="en-IN" sz="2000" dirty="0" err="1">
                    <a:solidFill>
                      <a:schemeClr val="tx1"/>
                    </a:solidFill>
                  </a:rPr>
                  <a:t>VdP</a:t>
                </a:r>
                <a:r>
                  <a:rPr lang="en-IN" sz="2000" dirty="0">
                    <a:solidFill>
                      <a:schemeClr val="tx1"/>
                    </a:solidFill>
                  </a:rPr>
                  <a:t> – </a:t>
                </a:r>
                <a:r>
                  <a:rPr lang="en-IN" sz="2000" dirty="0" err="1">
                    <a:solidFill>
                      <a:schemeClr val="tx1"/>
                    </a:solidFill>
                  </a:rPr>
                  <a:t>SdT</a:t>
                </a:r>
                <a:r>
                  <a:rPr lang="en-IN" sz="2000" dirty="0">
                    <a:solidFill>
                      <a:schemeClr val="tx1"/>
                    </a:solidFill>
                  </a:rPr>
                  <a:t>                             </a:t>
                </a:r>
              </a:p>
              <a:p>
                <a:endParaRPr lang="en-IN" dirty="0"/>
              </a:p>
            </p:txBody>
          </p:sp>
        </mc:Choice>
        <mc:Fallback xmlns="">
          <p:sp>
            <p:nvSpPr>
              <p:cNvPr id="5" name="TextBox 4"/>
              <p:cNvSpPr txBox="1">
                <a:spLocks noRot="1" noChangeAspect="1" noMove="1" noResize="1" noEditPoints="1" noAdjustHandles="1" noChangeArrowheads="1" noChangeShapeType="1" noTextEdit="1"/>
              </p:cNvSpPr>
              <p:nvPr/>
            </p:nvSpPr>
            <p:spPr>
              <a:xfrm>
                <a:off x="5548531" y="4133017"/>
                <a:ext cx="4704472" cy="2359107"/>
              </a:xfrm>
              <a:prstGeom prst="rect">
                <a:avLst/>
              </a:prstGeom>
              <a:blipFill rotWithShape="1">
                <a:blip r:embed="rId4"/>
                <a:stretch>
                  <a:fillRect l="-1030" t="-1020"/>
                </a:stretch>
              </a:blipFill>
              <a:ln w="28575">
                <a:solidFill>
                  <a:srgbClr val="0070C0"/>
                </a:solidFill>
              </a:ln>
            </p:spPr>
            <p:txBody>
              <a:bodyPr/>
              <a:lstStyle/>
              <a:p>
                <a:r>
                  <a:rPr lang="en-IN">
                    <a:noFill/>
                  </a:rPr>
                  <a:t> </a:t>
                </a:r>
                <a:endParaRPr lang="en-IN">
                  <a:noFill/>
                </a:endParaRPr>
              </a:p>
            </p:txBody>
          </p:sp>
        </mc:Fallback>
      </mc:AlternateContent>
      <mc:AlternateContent xmlns:mc="http://schemas.openxmlformats.org/markup-compatibility/2006" xmlns:p14="http://schemas.microsoft.com/office/powerpoint/2010/main">
        <mc:Choice Requires="p14">
          <p:contentPart p14:bwMode="auto" r:id="rId5">
            <p14:nvContentPartPr>
              <p14:cNvPr id="7" name="Ink 6"/>
              <p14:cNvContentPartPr/>
              <p14:nvPr/>
            </p14:nvContentPartPr>
            <p14:xfrm>
              <a:off x="8417657" y="5543937"/>
              <a:ext cx="360" cy="360"/>
            </p14:xfrm>
          </p:contentPart>
        </mc:Choice>
        <mc:Fallback xmlns="">
          <p:pic>
            <p:nvPicPr>
              <p:cNvPr id="7" name="Ink 6"/>
            </p:nvPicPr>
            <p:blipFill>
              <a:blip r:embed="rId6"/>
            </p:blipFill>
            <p:spPr>
              <a:xfrm>
                <a:off x="8417657" y="5543937"/>
                <a:ext cx="360" cy="360"/>
              </a:xfrm>
              <a:prstGeom prst="rect"/>
            </p:spPr>
          </p:pic>
        </mc:Fallback>
      </mc:AlternateContent>
      <mc:AlternateContent xmlns:mc="http://schemas.openxmlformats.org/markup-compatibility/2006" xmlns:p14="http://schemas.microsoft.com/office/powerpoint/2010/main">
        <mc:Choice Requires="p14">
          <p:contentPart p14:bwMode="auto" r:id="rId7">
            <p14:nvContentPartPr>
              <p14:cNvPr id="8" name="Ink 7"/>
              <p14:cNvContentPartPr/>
              <p14:nvPr/>
            </p14:nvContentPartPr>
            <p14:xfrm>
              <a:off x="11132057" y="5209857"/>
              <a:ext cx="360" cy="360"/>
            </p14:xfrm>
          </p:contentPart>
        </mc:Choice>
        <mc:Fallback xmlns="">
          <p:pic>
            <p:nvPicPr>
              <p:cNvPr id="8" name="Ink 7"/>
            </p:nvPicPr>
            <p:blipFill>
              <a:blip r:embed="rId6"/>
            </p:blipFill>
            <p:spPr>
              <a:xfrm>
                <a:off x="11132057" y="5209857"/>
                <a:ext cx="360" cy="360"/>
              </a:xfrm>
              <a:prstGeom prst="rect"/>
            </p:spPr>
          </p:pic>
        </mc:Fallback>
      </mc:AlternateContent>
      <p:sp>
        <p:nvSpPr>
          <p:cNvPr id="20" name="Oval 19"/>
          <p:cNvSpPr/>
          <p:nvPr/>
        </p:nvSpPr>
        <p:spPr>
          <a:xfrm>
            <a:off x="5646057" y="4761783"/>
            <a:ext cx="1125144" cy="391886"/>
          </a:xfrm>
          <a:prstGeom prst="ellipse">
            <a:avLst/>
          </a:prstGeom>
          <a:solidFill>
            <a:srgbClr val="E71224">
              <a:alpha val="5000"/>
            </a:srgb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a:solidFill>
                <a:srgbClr val="E71224"/>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Latent heat equation</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363215" y="616707"/>
                <a:ext cx="10092170" cy="3110467"/>
              </a:xfrm>
              <a:prstGeom prst="rect">
                <a:avLst/>
              </a:prstGeom>
              <a:noFill/>
              <a:ln w="38100">
                <a:solidFill>
                  <a:srgbClr val="FFC000"/>
                </a:solidFill>
              </a:ln>
            </p:spPr>
            <p:txBody>
              <a:bodyPr wrap="square" rtlCol="0">
                <a:spAutoFit/>
              </a:bodyPr>
              <a:lstStyle/>
              <a:p>
                <a:r>
                  <a:rPr lang="en-IN" sz="2400" i="1" dirty="0">
                    <a:latin typeface="Lucida Handwriting" panose="03010101010101010101" pitchFamily="66" charset="0"/>
                  </a:rPr>
                  <a:t>From the equations (5), (6), and (7), we get</a:t>
                </a:r>
              </a:p>
              <a:p>
                <a:pPr/>
                <a14:m>
                  <m:oMathPara xmlns:m="http://schemas.openxmlformats.org/officeDocument/2006/math">
                    <m:oMathParaPr>
                      <m:jc m:val="centerGroup"/>
                    </m:oMathParaPr>
                    <m:oMath xmlns:m="http://schemas.openxmlformats.org/officeDocument/2006/math">
                      <m:sSub>
                        <m:sSubPr>
                          <m:ctrlPr>
                            <a:rPr lang="en-IN" sz="2800" i="1" smtClean="0">
                              <a:latin typeface="Cambria Math" panose="02040503050406030204" pitchFamily="18" charset="0"/>
                            </a:rPr>
                          </m:ctrlPr>
                        </m:sSubPr>
                        <m:e>
                          <m:r>
                            <a:rPr lang="en-IN" sz="2800" b="0" i="1" smtClean="0">
                              <a:latin typeface="Cambria Math" panose="02040503050406030204" pitchFamily="18" charset="0"/>
                            </a:rPr>
                            <m:t>𝑉</m:t>
                          </m:r>
                        </m:e>
                        <m:sub>
                          <m:r>
                            <a:rPr lang="en-IN" sz="2800" b="0" i="1" smtClean="0">
                              <a:latin typeface="Cambria Math" panose="02040503050406030204" pitchFamily="18" charset="0"/>
                            </a:rPr>
                            <m:t>𝐵</m:t>
                          </m:r>
                          <m:r>
                            <a:rPr lang="en-IN" sz="2800" b="0" i="1" smtClean="0">
                              <a:latin typeface="Cambria Math" panose="02040503050406030204" pitchFamily="18" charset="0"/>
                            </a:rPr>
                            <m:t> </m:t>
                          </m:r>
                        </m:sub>
                      </m:sSub>
                      <m:r>
                        <a:rPr lang="en-IN" sz="2800" b="0" i="1" smtClean="0">
                          <a:latin typeface="Cambria Math" panose="02040503050406030204" pitchFamily="18" charset="0"/>
                        </a:rPr>
                        <m:t>𝑑𝑃</m:t>
                      </m:r>
                      <m:r>
                        <a:rPr lang="en-IN" sz="2800" i="1" smtClean="0">
                          <a:latin typeface="Cambria Math" panose="02040503050406030204" pitchFamily="18" charset="0"/>
                          <a:ea typeface="Cambria Math" panose="02040503050406030204" pitchFamily="18" charset="0"/>
                        </a:rPr>
                        <m:t>−</m:t>
                      </m:r>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𝑆</m:t>
                          </m:r>
                        </m:e>
                        <m:sub>
                          <m:r>
                            <a:rPr lang="en-IN" sz="2800" b="0" i="1" smtClean="0">
                              <a:latin typeface="Cambria Math" panose="02040503050406030204" pitchFamily="18" charset="0"/>
                              <a:ea typeface="Cambria Math" panose="02040503050406030204" pitchFamily="18" charset="0"/>
                            </a:rPr>
                            <m:t>𝐵</m:t>
                          </m:r>
                        </m:sub>
                      </m:sSub>
                      <m:r>
                        <a:rPr lang="en-IN" sz="2800" b="0" i="1" smtClean="0">
                          <a:latin typeface="Cambria Math" panose="02040503050406030204" pitchFamily="18" charset="0"/>
                          <a:ea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𝑑𝑇</m:t>
                      </m:r>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𝑉</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𝑑𝑃</m:t>
                      </m:r>
                      <m:r>
                        <a:rPr lang="en-IN" sz="2800" b="0" i="1" smtClean="0">
                          <a:latin typeface="Cambria Math" panose="02040503050406030204" pitchFamily="18" charset="0"/>
                          <a:ea typeface="Cambria Math" panose="02040503050406030204" pitchFamily="18" charset="0"/>
                        </a:rPr>
                        <m:t> −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𝑆</m:t>
                          </m:r>
                        </m:e>
                        <m:sub>
                          <m:r>
                            <a:rPr lang="en-IN" sz="2800" b="0" i="1" smtClean="0">
                              <a:latin typeface="Cambria Math" panose="02040503050406030204" pitchFamily="18" charset="0"/>
                              <a:ea typeface="Cambria Math" panose="02040503050406030204" pitchFamily="18" charset="0"/>
                            </a:rPr>
                            <m:t>𝐴</m:t>
                          </m:r>
                        </m:sub>
                      </m:sSub>
                      <m:r>
                        <a:rPr lang="en-IN" sz="2800" b="0" i="1" smtClean="0">
                          <a:latin typeface="Cambria Math" panose="02040503050406030204" pitchFamily="18" charset="0"/>
                          <a:ea typeface="Cambria Math" panose="02040503050406030204" pitchFamily="18" charset="0"/>
                        </a:rPr>
                        <m:t>𝑑𝑇</m:t>
                      </m:r>
                    </m:oMath>
                  </m:oMathPara>
                </a14:m>
                <a:endParaRPr lang="en-IN" sz="2800" b="0" dirty="0">
                  <a:ea typeface="Cambria Math" panose="02040503050406030204" pitchFamily="18" charset="0"/>
                </a:endParaRPr>
              </a:p>
              <a:p>
                <a:endParaRPr lang="en-IN" sz="2800" b="0" dirty="0">
                  <a:ea typeface="Cambria Math" panose="02040503050406030204" pitchFamily="18" charset="0"/>
                </a:endParaRPr>
              </a:p>
              <a:p>
                <a:r>
                  <a:rPr lang="en-IN" sz="2800" b="0" dirty="0">
                    <a:ea typeface="Cambria Math" panose="02040503050406030204" pitchFamily="18" charset="0"/>
                  </a:rPr>
                  <a:t>                              </a:t>
                </a:r>
                <a14:m>
                  <m:oMath xmlns:m="http://schemas.openxmlformats.org/officeDocument/2006/math">
                    <m:d>
                      <m:dPr>
                        <m:ctrlPr>
                          <a:rPr lang="en-IN" sz="2800" b="0" i="1" smtClean="0">
                            <a:latin typeface="Cambria Math" panose="02040503050406030204" pitchFamily="18" charset="0"/>
                            <a:ea typeface="Cambria Math" panose="02040503050406030204" pitchFamily="18" charset="0"/>
                          </a:rPr>
                        </m:ctrlPr>
                      </m:dPr>
                      <m:e>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𝑉</m:t>
                            </m:r>
                          </m:e>
                          <m:sub>
                            <m:r>
                              <a:rPr lang="en-IN" sz="2800" b="0" i="1" smtClean="0">
                                <a:latin typeface="Cambria Math" panose="02040503050406030204" pitchFamily="18" charset="0"/>
                                <a:ea typeface="Cambria Math" panose="02040503050406030204" pitchFamily="18" charset="0"/>
                              </a:rPr>
                              <m:t>𝐵</m:t>
                            </m:r>
                          </m:sub>
                        </m:sSub>
                        <m:r>
                          <a:rPr lang="en-IN" sz="2800" b="0" i="1" smtClean="0">
                            <a:latin typeface="Cambria Math" panose="02040503050406030204" pitchFamily="18" charset="0"/>
                            <a:ea typeface="Cambria Math" panose="02040503050406030204" pitchFamily="18" charset="0"/>
                          </a:rPr>
                          <m:t>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𝑉</m:t>
                            </m:r>
                          </m:e>
                          <m:sub>
                            <m:r>
                              <a:rPr lang="en-IN" sz="2800" b="0" i="1" smtClean="0">
                                <a:latin typeface="Cambria Math" panose="02040503050406030204" pitchFamily="18" charset="0"/>
                                <a:ea typeface="Cambria Math" panose="02040503050406030204" pitchFamily="18" charset="0"/>
                              </a:rPr>
                              <m:t>𝐴</m:t>
                            </m:r>
                          </m:sub>
                        </m:sSub>
                      </m:e>
                    </m:d>
                    <m:r>
                      <a:rPr lang="en-IN" sz="2800" b="0" i="1" smtClean="0">
                        <a:latin typeface="Cambria Math" panose="02040503050406030204" pitchFamily="18" charset="0"/>
                        <a:ea typeface="Cambria Math" panose="02040503050406030204" pitchFamily="18" charset="0"/>
                      </a:rPr>
                      <m:t>𝑑𝑃</m:t>
                    </m:r>
                    <m:r>
                      <a:rPr lang="en-IN" sz="2800" b="0" i="1" smtClean="0">
                        <a:latin typeface="Cambria Math" panose="02040503050406030204" pitchFamily="18" charset="0"/>
                        <a:ea typeface="Cambria Math" panose="02040503050406030204" pitchFamily="18" charset="0"/>
                      </a:rPr>
                      <m:t>=</m:t>
                    </m:r>
                    <m:d>
                      <m:dPr>
                        <m:ctrlPr>
                          <a:rPr lang="en-IN" sz="2800" b="0" i="1" smtClean="0">
                            <a:latin typeface="Cambria Math" panose="02040503050406030204" pitchFamily="18" charset="0"/>
                            <a:ea typeface="Cambria Math" panose="02040503050406030204" pitchFamily="18" charset="0"/>
                          </a:rPr>
                        </m:ctrlPr>
                      </m:dPr>
                      <m:e>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𝑆</m:t>
                            </m:r>
                          </m:e>
                          <m:sub>
                            <m:r>
                              <a:rPr lang="en-IN" sz="2800" b="0" i="1" smtClean="0">
                                <a:latin typeface="Cambria Math" panose="02040503050406030204" pitchFamily="18" charset="0"/>
                                <a:ea typeface="Cambria Math" panose="02040503050406030204" pitchFamily="18" charset="0"/>
                              </a:rPr>
                              <m:t>𝐵</m:t>
                            </m:r>
                          </m:sub>
                        </m:sSub>
                        <m:r>
                          <a:rPr lang="en-IN" sz="2800" b="0" i="1" smtClean="0">
                            <a:latin typeface="Cambria Math" panose="02040503050406030204" pitchFamily="18" charset="0"/>
                            <a:ea typeface="Cambria Math" panose="02040503050406030204" pitchFamily="18" charset="0"/>
                          </a:rPr>
                          <m:t> − </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𝑆</m:t>
                            </m:r>
                          </m:e>
                          <m:sub>
                            <m:r>
                              <a:rPr lang="en-IN" sz="2800" b="0" i="1" smtClean="0">
                                <a:latin typeface="Cambria Math" panose="02040503050406030204" pitchFamily="18" charset="0"/>
                                <a:ea typeface="Cambria Math" panose="02040503050406030204" pitchFamily="18" charset="0"/>
                              </a:rPr>
                              <m:t>𝐴</m:t>
                            </m:r>
                          </m:sub>
                        </m:sSub>
                      </m:e>
                    </m:d>
                    <m:r>
                      <a:rPr lang="en-IN" sz="2800" b="0" i="1" smtClean="0">
                        <a:latin typeface="Cambria Math" panose="02040503050406030204" pitchFamily="18" charset="0"/>
                        <a:ea typeface="Cambria Math" panose="02040503050406030204" pitchFamily="18" charset="0"/>
                      </a:rPr>
                      <m:t>𝑑𝑇</m:t>
                    </m:r>
                  </m:oMath>
                </a14:m>
                <a:endParaRPr lang="en-IN" sz="2800" b="0" dirty="0">
                  <a:ea typeface="Cambria Math" panose="02040503050406030204" pitchFamily="18" charset="0"/>
                </a:endParaRPr>
              </a:p>
              <a:p>
                <a:endParaRPr lang="en-IN" sz="2800" b="0" dirty="0">
                  <a:ea typeface="Cambria Math" panose="02040503050406030204" pitchFamily="18" charset="0"/>
                </a:endParaRPr>
              </a:p>
              <a:p>
                <a:r>
                  <a:rPr lang="en-IN" sz="3600" dirty="0">
                    <a:ea typeface="Cambria Math" panose="02040503050406030204" pitchFamily="18" charset="0"/>
                  </a:rPr>
                  <a:t>                               </a:t>
                </a:r>
                <a14:m>
                  <m:oMath xmlns:m="http://schemas.openxmlformats.org/officeDocument/2006/math">
                    <m:f>
                      <m:fPr>
                        <m:ctrlPr>
                          <a:rPr lang="en-IN" sz="3600" i="1" smtClean="0">
                            <a:latin typeface="Cambria Math" panose="02040503050406030204" pitchFamily="18" charset="0"/>
                            <a:ea typeface="Cambria Math" panose="02040503050406030204" pitchFamily="18" charset="0"/>
                          </a:rPr>
                        </m:ctrlPr>
                      </m:fPr>
                      <m:num>
                        <m:r>
                          <a:rPr lang="en-IN" sz="3600" b="0" i="1" smtClean="0">
                            <a:latin typeface="Cambria Math" panose="02040503050406030204" pitchFamily="18" charset="0"/>
                            <a:ea typeface="Cambria Math" panose="02040503050406030204" pitchFamily="18" charset="0"/>
                          </a:rPr>
                          <m:t>𝑑𝑃</m:t>
                        </m:r>
                      </m:num>
                      <m:den>
                        <m:r>
                          <a:rPr lang="en-IN" sz="3600" b="0" i="1" smtClean="0">
                            <a:latin typeface="Cambria Math" panose="02040503050406030204" pitchFamily="18" charset="0"/>
                            <a:ea typeface="Cambria Math" panose="02040503050406030204" pitchFamily="18" charset="0"/>
                          </a:rPr>
                          <m:t>𝑑𝑇</m:t>
                        </m:r>
                      </m:den>
                    </m:f>
                    <m:r>
                      <a:rPr lang="en-IN" sz="3600" b="0" i="1" smtClean="0">
                        <a:latin typeface="Cambria Math" panose="02040503050406030204" pitchFamily="18" charset="0"/>
                        <a:ea typeface="Cambria Math" panose="02040503050406030204" pitchFamily="18" charset="0"/>
                      </a:rPr>
                      <m:t> = </m:t>
                    </m:r>
                    <m:f>
                      <m:fPr>
                        <m:ctrlPr>
                          <a:rPr lang="en-IN" sz="3600" b="0" i="1" smtClean="0">
                            <a:latin typeface="Cambria Math" panose="02040503050406030204" pitchFamily="18" charset="0"/>
                            <a:ea typeface="Cambria Math" panose="02040503050406030204" pitchFamily="18" charset="0"/>
                          </a:rPr>
                        </m:ctrlPr>
                      </m:fPr>
                      <m:num>
                        <m:sSub>
                          <m:sSubPr>
                            <m:ctrlPr>
                              <a:rPr lang="en-IN" sz="3600" b="0" i="1" smtClean="0">
                                <a:latin typeface="Cambria Math" panose="02040503050406030204" pitchFamily="18" charset="0"/>
                                <a:ea typeface="Cambria Math" panose="02040503050406030204" pitchFamily="18" charset="0"/>
                              </a:rPr>
                            </m:ctrlPr>
                          </m:sSubPr>
                          <m:e>
                            <m:r>
                              <a:rPr lang="en-IN" sz="3600" b="0" i="1" smtClean="0">
                                <a:latin typeface="Cambria Math" panose="02040503050406030204" pitchFamily="18" charset="0"/>
                                <a:ea typeface="Cambria Math" panose="02040503050406030204" pitchFamily="18" charset="0"/>
                              </a:rPr>
                              <m:t>𝑆</m:t>
                            </m:r>
                          </m:e>
                          <m:sub>
                            <m:r>
                              <a:rPr lang="en-IN" sz="3600" b="0" i="1" smtClean="0">
                                <a:latin typeface="Cambria Math" panose="02040503050406030204" pitchFamily="18" charset="0"/>
                                <a:ea typeface="Cambria Math" panose="02040503050406030204" pitchFamily="18" charset="0"/>
                              </a:rPr>
                              <m:t>𝐵</m:t>
                            </m:r>
                          </m:sub>
                        </m:sSub>
                        <m:r>
                          <a:rPr lang="en-IN" sz="3600" b="0" i="1" smtClean="0">
                            <a:latin typeface="Cambria Math" panose="02040503050406030204" pitchFamily="18" charset="0"/>
                            <a:ea typeface="Cambria Math" panose="02040503050406030204" pitchFamily="18" charset="0"/>
                          </a:rPr>
                          <m:t>− </m:t>
                        </m:r>
                        <m:sSub>
                          <m:sSubPr>
                            <m:ctrlPr>
                              <a:rPr lang="en-IN" sz="3600" b="0" i="1" smtClean="0">
                                <a:latin typeface="Cambria Math" panose="02040503050406030204" pitchFamily="18" charset="0"/>
                                <a:ea typeface="Cambria Math" panose="02040503050406030204" pitchFamily="18" charset="0"/>
                              </a:rPr>
                            </m:ctrlPr>
                          </m:sSubPr>
                          <m:e>
                            <m:r>
                              <a:rPr lang="en-IN" sz="3600" b="0" i="1" smtClean="0">
                                <a:latin typeface="Cambria Math" panose="02040503050406030204" pitchFamily="18" charset="0"/>
                                <a:ea typeface="Cambria Math" panose="02040503050406030204" pitchFamily="18" charset="0"/>
                              </a:rPr>
                              <m:t>𝑆</m:t>
                            </m:r>
                          </m:e>
                          <m:sub>
                            <m:r>
                              <a:rPr lang="en-IN" sz="3600" b="0" i="1" smtClean="0">
                                <a:latin typeface="Cambria Math" panose="02040503050406030204" pitchFamily="18" charset="0"/>
                                <a:ea typeface="Cambria Math" panose="02040503050406030204" pitchFamily="18" charset="0"/>
                              </a:rPr>
                              <m:t>𝐴</m:t>
                            </m:r>
                          </m:sub>
                        </m:sSub>
                      </m:num>
                      <m:den>
                        <m:sSub>
                          <m:sSubPr>
                            <m:ctrlPr>
                              <a:rPr lang="en-IN" sz="3600" b="0" i="1" smtClean="0">
                                <a:latin typeface="Cambria Math" panose="02040503050406030204" pitchFamily="18" charset="0"/>
                                <a:ea typeface="Cambria Math" panose="02040503050406030204" pitchFamily="18" charset="0"/>
                              </a:rPr>
                            </m:ctrlPr>
                          </m:sSubPr>
                          <m:e>
                            <m:r>
                              <a:rPr lang="en-IN" sz="3600" b="0" i="1" smtClean="0">
                                <a:latin typeface="Cambria Math" panose="02040503050406030204" pitchFamily="18" charset="0"/>
                                <a:ea typeface="Cambria Math" panose="02040503050406030204" pitchFamily="18" charset="0"/>
                              </a:rPr>
                              <m:t>𝑉</m:t>
                            </m:r>
                          </m:e>
                          <m:sub>
                            <m:r>
                              <a:rPr lang="en-IN" sz="3600" b="0" i="1" smtClean="0">
                                <a:latin typeface="Cambria Math" panose="02040503050406030204" pitchFamily="18" charset="0"/>
                                <a:ea typeface="Cambria Math" panose="02040503050406030204" pitchFamily="18" charset="0"/>
                              </a:rPr>
                              <m:t>𝐵</m:t>
                            </m:r>
                          </m:sub>
                        </m:sSub>
                        <m:r>
                          <a:rPr lang="en-IN" sz="3600" b="0" i="1" smtClean="0">
                            <a:latin typeface="Cambria Math" panose="02040503050406030204" pitchFamily="18" charset="0"/>
                            <a:ea typeface="Cambria Math" panose="02040503050406030204" pitchFamily="18" charset="0"/>
                          </a:rPr>
                          <m:t>−</m:t>
                        </m:r>
                        <m:sSub>
                          <m:sSubPr>
                            <m:ctrlPr>
                              <a:rPr lang="en-IN" sz="3600" b="0" i="1" smtClean="0">
                                <a:latin typeface="Cambria Math" panose="02040503050406030204" pitchFamily="18" charset="0"/>
                                <a:ea typeface="Cambria Math" panose="02040503050406030204" pitchFamily="18" charset="0"/>
                              </a:rPr>
                            </m:ctrlPr>
                          </m:sSubPr>
                          <m:e>
                            <m:r>
                              <a:rPr lang="en-IN" sz="3600" b="0" i="1" smtClean="0">
                                <a:latin typeface="Cambria Math" panose="02040503050406030204" pitchFamily="18" charset="0"/>
                                <a:ea typeface="Cambria Math" panose="02040503050406030204" pitchFamily="18" charset="0"/>
                              </a:rPr>
                              <m:t>𝑉</m:t>
                            </m:r>
                          </m:e>
                          <m:sub>
                            <m:r>
                              <a:rPr lang="en-IN" sz="3600" b="0" i="1" smtClean="0">
                                <a:latin typeface="Cambria Math" panose="02040503050406030204" pitchFamily="18" charset="0"/>
                                <a:ea typeface="Cambria Math" panose="02040503050406030204" pitchFamily="18" charset="0"/>
                              </a:rPr>
                              <m:t>𝐴</m:t>
                            </m:r>
                          </m:sub>
                        </m:sSub>
                      </m:den>
                    </m:f>
                  </m:oMath>
                </a14:m>
                <a:r>
                  <a:rPr lang="en-IN" sz="2800" dirty="0">
                    <a:ea typeface="Cambria Math" panose="02040503050406030204" pitchFamily="18" charset="0"/>
                  </a:rPr>
                  <a:t>          </a:t>
                </a:r>
                <a:r>
                  <a:rPr lang="en-IN" sz="2800" dirty="0"/>
                  <a:t>                               </a:t>
                </a:r>
              </a:p>
            </p:txBody>
          </p:sp>
        </mc:Choice>
        <mc:Fallback xmlns="">
          <p:sp>
            <p:nvSpPr>
              <p:cNvPr id="3" name="TextBox 2"/>
              <p:cNvSpPr txBox="1">
                <a:spLocks noRot="1" noChangeAspect="1" noMove="1" noResize="1" noEditPoints="1" noAdjustHandles="1" noChangeArrowheads="1" noChangeShapeType="1" noTextEdit="1"/>
              </p:cNvSpPr>
              <p:nvPr/>
            </p:nvSpPr>
            <p:spPr>
              <a:xfrm>
                <a:off x="363215" y="616707"/>
                <a:ext cx="10092170" cy="3110467"/>
              </a:xfrm>
              <a:prstGeom prst="rect">
                <a:avLst/>
              </a:prstGeom>
              <a:blipFill rotWithShape="1">
                <a:blip r:embed="rId3"/>
                <a:stretch>
                  <a:fillRect l="-783" t="-969"/>
                </a:stretch>
              </a:blipFill>
              <a:ln w="38100">
                <a:solidFill>
                  <a:srgbClr val="FFC000"/>
                </a:solidFill>
              </a:ln>
            </p:spPr>
            <p:txBody>
              <a:bodyPr/>
              <a:lstStyle/>
              <a:p>
                <a:r>
                  <a:rPr lang="en-IN">
                    <a:noFill/>
                  </a:rPr>
                  <a:t> </a:t>
                </a:r>
                <a:endParaRPr lang="en-IN">
                  <a:noFill/>
                </a:endParaRP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77371" y="4147871"/>
                <a:ext cx="10092170" cy="2308324"/>
              </a:xfrm>
              <a:prstGeom prst="rect">
                <a:avLst/>
              </a:prstGeom>
              <a:noFill/>
              <a:ln w="38100">
                <a:solidFill>
                  <a:srgbClr val="FF0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As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𝑉</m:t>
                        </m:r>
                      </m:e>
                      <m:sub>
                        <m:r>
                          <a:rPr lang="en-IN" sz="2400" b="0" i="1" smtClean="0">
                            <a:latin typeface="Cambria Math" panose="02040503050406030204" pitchFamily="18" charset="0"/>
                          </a:rPr>
                          <m:t>𝐴</m:t>
                        </m:r>
                      </m:sub>
                    </m:sSub>
                    <m:r>
                      <a:rPr lang="en-IN" sz="2400" b="0" i="1" smtClean="0">
                        <a:latin typeface="Cambria Math" panose="02040503050406030204" pitchFamily="18" charset="0"/>
                      </a:rPr>
                      <m:t> </m:t>
                    </m:r>
                    <m:r>
                      <a:rPr lang="en-IN" sz="2400" b="0" i="1" smtClean="0">
                        <a:latin typeface="Cambria Math" panose="02040503050406030204" pitchFamily="18" charset="0"/>
                      </a:rPr>
                      <m:t>𝑎𝑛𝑑</m:t>
                    </m:r>
                    <m:r>
                      <a:rPr lang="en-IN" sz="2400" b="0" i="1" smtClean="0">
                        <a:latin typeface="Cambria Math" panose="02040503050406030204" pitchFamily="18" charset="0"/>
                      </a:rPr>
                      <m:t> </m:t>
                    </m:r>
                    <m:sSub>
                      <m:sSubPr>
                        <m:ctrlPr>
                          <a:rPr lang="en-IN" sz="2400" b="0" i="1" smtClean="0">
                            <a:latin typeface="Cambria Math" panose="02040503050406030204" pitchFamily="18" charset="0"/>
                          </a:rPr>
                        </m:ctrlPr>
                      </m:sSubPr>
                      <m:e>
                        <m:r>
                          <a:rPr lang="en-IN" sz="2400" b="0" i="1" smtClean="0">
                            <a:latin typeface="Cambria Math" panose="02040503050406030204" pitchFamily="18" charset="0"/>
                          </a:rPr>
                          <m:t>𝑉</m:t>
                        </m:r>
                      </m:e>
                      <m:sub>
                        <m:r>
                          <a:rPr lang="en-IN" sz="2400" b="0" i="1" smtClean="0">
                            <a:latin typeface="Cambria Math" panose="02040503050406030204" pitchFamily="18" charset="0"/>
                          </a:rPr>
                          <m:t>𝐵</m:t>
                        </m:r>
                      </m:sub>
                    </m:sSub>
                  </m:oMath>
                </a14:m>
                <a:r>
                  <a:rPr lang="en-IN" sz="2400" dirty="0">
                    <a:latin typeface="Lucida Handwriting" panose="03010101010101010101" pitchFamily="66" charset="0"/>
                  </a:rPr>
                  <a:t> represent the molar volumes of the pure substance in two phases A and B, respectively. Then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𝑉</m:t>
                        </m:r>
                      </m:e>
                      <m:sub>
                        <m:r>
                          <a:rPr lang="en-IN" sz="2400" b="0" i="1" smtClean="0">
                            <a:latin typeface="Cambria Math" panose="02040503050406030204" pitchFamily="18" charset="0"/>
                          </a:rPr>
                          <m:t>𝐴</m:t>
                        </m:r>
                      </m:sub>
                    </m:sSub>
                    <m:r>
                      <a:rPr lang="en-IN" sz="2400" i="1" smtClean="0">
                        <a:latin typeface="Cambria Math" panose="02040503050406030204" pitchFamily="18" charset="0"/>
                        <a:ea typeface="Cambria Math" panose="02040503050406030204" pitchFamily="18" charset="0"/>
                      </a:rPr>
                      <m:t>−</m:t>
                    </m:r>
                    <m:sSub>
                      <m:sSubPr>
                        <m:ctrlPr>
                          <a:rPr lang="en-IN" sz="240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𝑉</m:t>
                        </m:r>
                      </m:e>
                      <m:sub>
                        <m:r>
                          <a:rPr lang="en-IN" sz="2400" b="0" i="1" smtClean="0">
                            <a:latin typeface="Cambria Math" panose="02040503050406030204" pitchFamily="18" charset="0"/>
                            <a:ea typeface="Cambria Math" panose="02040503050406030204" pitchFamily="18" charset="0"/>
                          </a:rPr>
                          <m:t>𝐵</m:t>
                        </m:r>
                      </m:sub>
                    </m:sSub>
                  </m:oMath>
                </a14:m>
                <a:r>
                  <a:rPr lang="en-IN" sz="2400" dirty="0">
                    <a:latin typeface="Lucida Handwriting" panose="03010101010101010101" pitchFamily="66" charset="0"/>
                  </a:rPr>
                  <a:t> represents the change in volume when one mole of the substance passes from the initial phase A to the final phase B. Similarly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𝑆</m:t>
                        </m:r>
                      </m:e>
                      <m:sub>
                        <m:r>
                          <a:rPr lang="en-IN" sz="2400" b="0" i="1" smtClean="0">
                            <a:latin typeface="Cambria Math" panose="02040503050406030204" pitchFamily="18" charset="0"/>
                          </a:rPr>
                          <m:t>𝐵</m:t>
                        </m:r>
                      </m:sub>
                    </m:sSub>
                    <m:r>
                      <a:rPr lang="en-IN" sz="2400" i="1" smtClean="0">
                        <a:latin typeface="Cambria Math" panose="02040503050406030204" pitchFamily="18" charset="0"/>
                        <a:ea typeface="Cambria Math" panose="02040503050406030204" pitchFamily="18" charset="0"/>
                      </a:rPr>
                      <m:t>−</m:t>
                    </m:r>
                    <m:sSub>
                      <m:sSubPr>
                        <m:ctrlPr>
                          <a:rPr lang="en-IN" sz="240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𝑆</m:t>
                        </m:r>
                      </m:e>
                      <m:sub>
                        <m:r>
                          <a:rPr lang="en-IN" sz="2400" b="0" i="1" smtClean="0">
                            <a:latin typeface="Cambria Math" panose="02040503050406030204" pitchFamily="18" charset="0"/>
                            <a:ea typeface="Cambria Math" panose="02040503050406030204" pitchFamily="18" charset="0"/>
                          </a:rPr>
                          <m:t>𝐴</m:t>
                        </m:r>
                      </m:sub>
                    </m:sSub>
                  </m:oMath>
                </a14:m>
                <a:r>
                  <a:rPr lang="en-IN" sz="2400" dirty="0">
                    <a:latin typeface="Lucida Handwriting" panose="03010101010101010101" pitchFamily="66" charset="0"/>
                  </a:rPr>
                  <a:t> represents the change in entropy for the same process and it may be put as </a:t>
                </a:r>
                <a14:m>
                  <m:oMath xmlns:m="http://schemas.openxmlformats.org/officeDocument/2006/math">
                    <m:r>
                      <a:rPr lang="en-IN" sz="2400" i="1" smtClean="0">
                        <a:latin typeface="Cambria Math" panose="02040503050406030204" pitchFamily="18" charset="0"/>
                        <a:ea typeface="Cambria Math" panose="02040503050406030204" pitchFamily="18" charset="0"/>
                      </a:rPr>
                      <m:t>∆</m:t>
                    </m:r>
                    <m:r>
                      <a:rPr lang="en-IN" sz="2400" b="0" i="1" smtClean="0">
                        <a:latin typeface="Cambria Math" panose="02040503050406030204" pitchFamily="18" charset="0"/>
                        <a:ea typeface="Cambria Math" panose="02040503050406030204" pitchFamily="18" charset="0"/>
                      </a:rPr>
                      <m:t>𝑆</m:t>
                    </m:r>
                    <m:r>
                      <a:rPr lang="en-IN" sz="2400" b="0" i="1" smtClean="0">
                        <a:latin typeface="Cambria Math" panose="02040503050406030204" pitchFamily="18" charset="0"/>
                        <a:ea typeface="Cambria Math" panose="02040503050406030204" pitchFamily="18" charset="0"/>
                      </a:rPr>
                      <m:t>.</m:t>
                    </m:r>
                  </m:oMath>
                </a14:m>
                <a:endParaRPr lang="en-IN" sz="2400" dirty="0">
                  <a:latin typeface="Lucida Handwriting" panose="03010101010101010101"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77371" y="4147871"/>
                <a:ext cx="10092170" cy="2308324"/>
              </a:xfrm>
              <a:prstGeom prst="rect">
                <a:avLst/>
              </a:prstGeom>
              <a:blipFill rotWithShape="1">
                <a:blip r:embed="rId4"/>
                <a:stretch>
                  <a:fillRect l="-662" t="-1299" r="-542" b="-4156"/>
                </a:stretch>
              </a:blipFill>
              <a:ln w="38100">
                <a:solidFill>
                  <a:srgbClr val="FF0000"/>
                </a:solidFill>
              </a:ln>
            </p:spPr>
            <p:txBody>
              <a:bodyPr/>
              <a:lstStyle/>
              <a:p>
                <a:r>
                  <a:rPr lang="en-IN">
                    <a:noFill/>
                  </a:rPr>
                  <a:t> </a:t>
                </a:r>
                <a:endParaRPr lang="en-IN">
                  <a:noFill/>
                </a:endParaRPr>
              </a:p>
            </p:txBody>
          </p:sp>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187096"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Latent heat equation</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406400" y="505899"/>
                <a:ext cx="9247443" cy="6289671"/>
              </a:xfrm>
              <a:prstGeom prst="rect">
                <a:avLst/>
              </a:prstGeom>
              <a:noFill/>
              <a:ln w="38100">
                <a:solidFill>
                  <a:schemeClr val="accent1">
                    <a:lumMod val="60000"/>
                    <a:lumOff val="40000"/>
                  </a:schemeClr>
                </a:solidFill>
              </a:ln>
            </p:spPr>
            <p:txBody>
              <a:bodyPr wrap="square" rtlCol="0">
                <a:spAutoFit/>
              </a:bodyPr>
              <a:lstStyle/>
              <a:p>
                <a:r>
                  <a:rPr lang="en-IN" sz="2800" dirty="0"/>
                  <a:t>                             </a:t>
                </a:r>
                <a14:m>
                  <m:oMath xmlns:m="http://schemas.openxmlformats.org/officeDocument/2006/math">
                    <m:f>
                      <m:fPr>
                        <m:ctrlPr>
                          <a:rPr lang="en-IN" sz="2800" i="1" smtClean="0">
                            <a:latin typeface="Cambria Math" panose="02040503050406030204" pitchFamily="18" charset="0"/>
                          </a:rPr>
                        </m:ctrlPr>
                      </m:fPr>
                      <m:num>
                        <m:r>
                          <a:rPr lang="en-IN" sz="2800" b="0" i="1" smtClean="0">
                            <a:latin typeface="Cambria Math" panose="02040503050406030204" pitchFamily="18" charset="0"/>
                          </a:rPr>
                          <m:t>𝑑𝑃</m:t>
                        </m:r>
                      </m:num>
                      <m:den>
                        <m:r>
                          <a:rPr lang="en-IN" sz="2800" b="0" i="1" smtClean="0">
                            <a:latin typeface="Cambria Math" panose="02040503050406030204" pitchFamily="18" charset="0"/>
                          </a:rPr>
                          <m:t>𝑑𝑇</m:t>
                        </m:r>
                      </m:den>
                    </m:f>
                    <m:r>
                      <a:rPr lang="en-IN" sz="2800" b="0" i="1" smtClean="0">
                        <a:latin typeface="Cambria Math" panose="02040503050406030204" pitchFamily="18" charset="0"/>
                      </a:rPr>
                      <m:t> </m:t>
                    </m:r>
                    <m:r>
                      <a:rPr lang="en-IN" sz="2800" b="0" i="1" smtClean="0">
                        <a:latin typeface="Cambria Math" panose="02040503050406030204" pitchFamily="18" charset="0"/>
                        <a:ea typeface="Cambria Math" panose="02040503050406030204" pitchFamily="18" charset="0"/>
                      </a:rPr>
                      <m:t>= </m:t>
                    </m:r>
                    <m:f>
                      <m:fPr>
                        <m:ctrlPr>
                          <a:rPr lang="en-IN" sz="2800" b="0" i="1" smtClean="0">
                            <a:latin typeface="Cambria Math" panose="02040503050406030204" pitchFamily="18" charset="0"/>
                            <a:ea typeface="Cambria Math" panose="02040503050406030204" pitchFamily="18" charset="0"/>
                          </a:rPr>
                        </m:ctrlPr>
                      </m:fPr>
                      <m:num>
                        <m:r>
                          <a:rPr lang="en-IN" sz="2800" b="0" i="1" smtClean="0">
                            <a:latin typeface="Cambria Math" panose="02040503050406030204" pitchFamily="18" charset="0"/>
                            <a:ea typeface="Cambria Math" panose="02040503050406030204" pitchFamily="18" charset="0"/>
                          </a:rPr>
                          <m:t>∆</m:t>
                        </m:r>
                        <m:r>
                          <a:rPr lang="en-IN" sz="2800" b="0" i="1" smtClean="0">
                            <a:latin typeface="Cambria Math" panose="02040503050406030204" pitchFamily="18" charset="0"/>
                            <a:ea typeface="Cambria Math" panose="02040503050406030204" pitchFamily="18" charset="0"/>
                          </a:rPr>
                          <m:t>𝑆</m:t>
                        </m:r>
                      </m:num>
                      <m:den>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𝑉</m:t>
                            </m:r>
                          </m:e>
                          <m:sub>
                            <m:r>
                              <a:rPr lang="en-IN" sz="2800" b="0" i="1" smtClean="0">
                                <a:latin typeface="Cambria Math" panose="02040503050406030204" pitchFamily="18" charset="0"/>
                                <a:ea typeface="Cambria Math" panose="02040503050406030204" pitchFamily="18" charset="0"/>
                              </a:rPr>
                              <m:t>𝐵</m:t>
                            </m:r>
                          </m:sub>
                        </m:sSub>
                        <m:r>
                          <a:rPr lang="en-IN" sz="2800" b="0" i="1" smtClean="0">
                            <a:latin typeface="Cambria Math" panose="02040503050406030204" pitchFamily="18" charset="0"/>
                            <a:ea typeface="Cambria Math" panose="02040503050406030204" pitchFamily="18" charset="0"/>
                          </a:rPr>
                          <m:t>−</m:t>
                        </m:r>
                        <m:sSub>
                          <m:sSubPr>
                            <m:ctrlPr>
                              <a:rPr lang="en-IN" sz="2800" b="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𝑉</m:t>
                            </m:r>
                          </m:e>
                          <m:sub>
                            <m:r>
                              <a:rPr lang="en-IN" sz="2800" b="0" i="1" smtClean="0">
                                <a:latin typeface="Cambria Math" panose="02040503050406030204" pitchFamily="18" charset="0"/>
                                <a:ea typeface="Cambria Math" panose="02040503050406030204" pitchFamily="18" charset="0"/>
                              </a:rPr>
                              <m:t>𝐴</m:t>
                            </m:r>
                          </m:sub>
                        </m:sSub>
                      </m:den>
                    </m:f>
                  </m:oMath>
                </a14:m>
                <a:r>
                  <a:rPr lang="en-IN" sz="2800" b="0" dirty="0">
                    <a:ea typeface="Cambria Math" panose="02040503050406030204" pitchFamily="18" charset="0"/>
                  </a:rPr>
                  <a:t> ………. (8)</a:t>
                </a:r>
              </a:p>
              <a:p>
                <a:r>
                  <a:rPr lang="en-IN" sz="2400" dirty="0">
                    <a:latin typeface="Lucida Handwriting" panose="03010101010101010101" pitchFamily="66" charset="0"/>
                    <a:ea typeface="Cambria Math" panose="02040503050406030204" pitchFamily="18" charset="0"/>
                  </a:rPr>
                  <a:t>From the  second law of thermodynamics, the change in entropy is equal to the quantity of heat energy either given to the system or taken away from the system at a particular temperature.</a:t>
                </a:r>
              </a:p>
              <a:p>
                <a:endParaRPr lang="en-IN" sz="2400" b="0" dirty="0">
                  <a:latin typeface="Lucida Handwriting" panose="03010101010101010101" pitchFamily="66" charset="0"/>
                  <a:ea typeface="Cambria Math" panose="02040503050406030204" pitchFamily="18" charset="0"/>
                </a:endParaRPr>
              </a:p>
              <a:p>
                <a14:m>
                  <m:oMath xmlns:m="http://schemas.openxmlformats.org/officeDocument/2006/math">
                    <m:r>
                      <a:rPr lang="en-IN" sz="2400" b="0" i="1" smtClean="0">
                        <a:latin typeface="Cambria Math" panose="02040503050406030204" pitchFamily="18" charset="0"/>
                        <a:ea typeface="Cambria Math" panose="02040503050406030204" pitchFamily="18" charset="0"/>
                      </a:rPr>
                      <m:t>                             ∴ ∆</m:t>
                    </m:r>
                    <m:r>
                      <a:rPr lang="en-IN" sz="2400" b="0" i="1" smtClean="0">
                        <a:latin typeface="Cambria Math" panose="02040503050406030204" pitchFamily="18" charset="0"/>
                        <a:ea typeface="Cambria Math" panose="02040503050406030204" pitchFamily="18" charset="0"/>
                      </a:rPr>
                      <m:t>𝑆</m:t>
                    </m:r>
                    <m:r>
                      <a:rPr lang="en-IN" sz="2400" b="0" i="1" smtClean="0">
                        <a:latin typeface="Cambria Math" panose="02040503050406030204" pitchFamily="18" charset="0"/>
                        <a:ea typeface="Cambria Math" panose="02040503050406030204" pitchFamily="18" charset="0"/>
                      </a:rPr>
                      <m:t> = </m:t>
                    </m:r>
                    <m:f>
                      <m:fPr>
                        <m:ctrlPr>
                          <a:rPr lang="en-IN" sz="2400" b="0" i="1" smtClean="0">
                            <a:latin typeface="Cambria Math" panose="02040503050406030204" pitchFamily="18" charset="0"/>
                            <a:ea typeface="Cambria Math" panose="02040503050406030204" pitchFamily="18" charset="0"/>
                          </a:rPr>
                        </m:ctrlPr>
                      </m:fPr>
                      <m:num>
                        <m:r>
                          <a:rPr lang="en-IN" sz="2400" b="0" i="1" smtClean="0">
                            <a:latin typeface="Cambria Math" panose="02040503050406030204" pitchFamily="18" charset="0"/>
                            <a:ea typeface="Cambria Math" panose="02040503050406030204" pitchFamily="18" charset="0"/>
                          </a:rPr>
                          <m:t>𝛿</m:t>
                        </m:r>
                        <m:r>
                          <a:rPr lang="en-IN" sz="2400" b="0" i="1" smtClean="0">
                            <a:latin typeface="Cambria Math" panose="02040503050406030204" pitchFamily="18" charset="0"/>
                            <a:ea typeface="Cambria Math" panose="02040503050406030204" pitchFamily="18" charset="0"/>
                          </a:rPr>
                          <m:t>𝑄</m:t>
                        </m:r>
                      </m:num>
                      <m:den>
                        <m:r>
                          <a:rPr lang="en-IN" sz="2400" b="0" i="1" smtClean="0">
                            <a:latin typeface="Cambria Math" panose="02040503050406030204" pitchFamily="18" charset="0"/>
                            <a:ea typeface="Cambria Math" panose="02040503050406030204" pitchFamily="18" charset="0"/>
                          </a:rPr>
                          <m:t>𝑇</m:t>
                        </m:r>
                      </m:den>
                    </m:f>
                  </m:oMath>
                </a14:m>
                <a:r>
                  <a:rPr lang="en-IN" sz="2400" b="0" dirty="0">
                    <a:latin typeface="Lucida Handwriting" panose="03010101010101010101" pitchFamily="66" charset="0"/>
                    <a:ea typeface="Cambria Math" panose="02040503050406030204" pitchFamily="18" charset="0"/>
                  </a:rPr>
                  <a:t> ………..(9)</a:t>
                </a:r>
              </a:p>
              <a:p>
                <a:endParaRPr lang="en-IN" sz="2400" dirty="0">
                  <a:latin typeface="Lucida Handwriting" panose="03010101010101010101" pitchFamily="66" charset="0"/>
                  <a:ea typeface="Cambria Math" panose="02040503050406030204" pitchFamily="18" charset="0"/>
                </a:endParaRPr>
              </a:p>
              <a:p>
                <a:r>
                  <a:rPr lang="en-IN" sz="2400" b="0" dirty="0">
                    <a:latin typeface="Lucida Handwriting" panose="03010101010101010101" pitchFamily="66" charset="0"/>
                    <a:ea typeface="Cambria Math" panose="02040503050406030204" pitchFamily="18" charset="0"/>
                  </a:rPr>
                  <a:t>Here the value of  </a:t>
                </a:r>
                <a14:m>
                  <m:oMath xmlns:m="http://schemas.openxmlformats.org/officeDocument/2006/math">
                    <m:r>
                      <a:rPr lang="en-IN" sz="2400" b="0" i="1" smtClean="0">
                        <a:latin typeface="Cambria Math" panose="02040503050406030204" pitchFamily="18" charset="0"/>
                        <a:ea typeface="Cambria Math" panose="02040503050406030204" pitchFamily="18" charset="0"/>
                      </a:rPr>
                      <m:t>𝛿</m:t>
                    </m:r>
                    <m:r>
                      <a:rPr lang="en-IN" sz="2400" b="0" i="1" smtClean="0">
                        <a:latin typeface="Cambria Math" panose="02040503050406030204" pitchFamily="18" charset="0"/>
                        <a:ea typeface="Cambria Math" panose="02040503050406030204" pitchFamily="18" charset="0"/>
                      </a:rPr>
                      <m:t>𝑄</m:t>
                    </m:r>
                  </m:oMath>
                </a14:m>
                <a:r>
                  <a:rPr lang="en-IN" sz="2400" b="0" dirty="0">
                    <a:latin typeface="Lucida Handwriting" panose="03010101010101010101" pitchFamily="66" charset="0"/>
                    <a:ea typeface="Cambria Math" panose="02040503050406030204" pitchFamily="18" charset="0"/>
                  </a:rPr>
                  <a:t> is Latent heat(L)</a:t>
                </a:r>
              </a:p>
              <a:p>
                <a:r>
                  <a:rPr lang="en-IN" sz="2400" b="0" dirty="0">
                    <a:latin typeface="Lucida Handwriting" panose="03010101010101010101" pitchFamily="66" charset="0"/>
                    <a:ea typeface="Cambria Math" panose="02040503050406030204" pitchFamily="18" charset="0"/>
                  </a:rPr>
                  <a:t> </a:t>
                </a:r>
              </a:p>
              <a:p>
                <a14:m>
                  <m:oMath xmlns:m="http://schemas.openxmlformats.org/officeDocument/2006/math">
                    <m:r>
                      <a:rPr lang="en-IN" sz="2400" b="0" i="1" smtClean="0">
                        <a:latin typeface="Cambria Math" panose="02040503050406030204" pitchFamily="18" charset="0"/>
                        <a:ea typeface="Cambria Math" panose="02040503050406030204" pitchFamily="18" charset="0"/>
                      </a:rPr>
                      <m:t>                                                ∴ ∆</m:t>
                    </m:r>
                    <m:r>
                      <a:rPr lang="en-IN" sz="2400" b="0" i="1" smtClean="0">
                        <a:latin typeface="Cambria Math" panose="02040503050406030204" pitchFamily="18" charset="0"/>
                        <a:ea typeface="Cambria Math" panose="02040503050406030204" pitchFamily="18" charset="0"/>
                      </a:rPr>
                      <m:t>𝑆</m:t>
                    </m:r>
                    <m:r>
                      <a:rPr lang="en-IN" sz="2400" b="0" i="1" smtClean="0">
                        <a:latin typeface="Cambria Math" panose="02040503050406030204" pitchFamily="18" charset="0"/>
                        <a:ea typeface="Cambria Math" panose="02040503050406030204" pitchFamily="18" charset="0"/>
                      </a:rPr>
                      <m:t> = </m:t>
                    </m:r>
                    <m:f>
                      <m:fPr>
                        <m:ctrlPr>
                          <a:rPr lang="en-IN" sz="2400" b="0" i="1" smtClean="0">
                            <a:latin typeface="Cambria Math" panose="02040503050406030204" pitchFamily="18" charset="0"/>
                            <a:ea typeface="Cambria Math" panose="02040503050406030204" pitchFamily="18" charset="0"/>
                          </a:rPr>
                        </m:ctrlPr>
                      </m:fPr>
                      <m:num>
                        <m:r>
                          <a:rPr lang="en-IN" sz="2400" b="0" i="1" smtClean="0">
                            <a:latin typeface="Cambria Math" panose="02040503050406030204" pitchFamily="18" charset="0"/>
                            <a:ea typeface="Cambria Math" panose="02040503050406030204" pitchFamily="18" charset="0"/>
                          </a:rPr>
                          <m:t>𝐿</m:t>
                        </m:r>
                      </m:num>
                      <m:den>
                        <m:r>
                          <a:rPr lang="en-IN" sz="2400" b="0" i="1" smtClean="0">
                            <a:latin typeface="Cambria Math" panose="02040503050406030204" pitchFamily="18" charset="0"/>
                            <a:ea typeface="Cambria Math" panose="02040503050406030204" pitchFamily="18" charset="0"/>
                          </a:rPr>
                          <m:t>𝑇</m:t>
                        </m:r>
                      </m:den>
                    </m:f>
                  </m:oMath>
                </a14:m>
                <a:r>
                  <a:rPr lang="en-IN" sz="2400" b="0" dirty="0">
                    <a:latin typeface="Lucida Handwriting" panose="03010101010101010101" pitchFamily="66" charset="0"/>
                    <a:ea typeface="Cambria Math" panose="02040503050406030204" pitchFamily="18" charset="0"/>
                  </a:rPr>
                  <a:t> ………. (10)</a:t>
                </a:r>
              </a:p>
              <a:p>
                <a:endParaRPr lang="en-IN" sz="2400" b="0" dirty="0">
                  <a:latin typeface="Lucida Handwriting" panose="03010101010101010101" pitchFamily="66" charset="0"/>
                  <a:ea typeface="Cambria Math" panose="02040503050406030204" pitchFamily="18" charset="0"/>
                </a:endParaRPr>
              </a:p>
              <a:p>
                <a:r>
                  <a:rPr lang="en-IN" sz="2400" dirty="0">
                    <a:latin typeface="Lucida Handwriting" panose="03010101010101010101" pitchFamily="66" charset="0"/>
                    <a:ea typeface="Cambria Math" panose="02040503050406030204" pitchFamily="18" charset="0"/>
                  </a:rPr>
                  <a:t>From the equations (8), (9), and (10)</a:t>
                </a:r>
              </a:p>
              <a:p>
                <a:r>
                  <a:rPr lang="en-IN" sz="2400" dirty="0">
                    <a:ea typeface="Cambria Math" panose="02040503050406030204" pitchFamily="18" charset="0"/>
                  </a:rPr>
                  <a:t>                                     </a:t>
                </a:r>
                <a14:m>
                  <m:oMath xmlns:m="http://schemas.openxmlformats.org/officeDocument/2006/math">
                    <m:f>
                      <m:fPr>
                        <m:ctrlPr>
                          <a:rPr lang="en-IN" sz="2400" i="1" smtClean="0">
                            <a:latin typeface="Cambria Math" panose="02040503050406030204" pitchFamily="18" charset="0"/>
                            <a:ea typeface="Cambria Math" panose="02040503050406030204" pitchFamily="18" charset="0"/>
                          </a:rPr>
                        </m:ctrlPr>
                      </m:fPr>
                      <m:num>
                        <m:r>
                          <a:rPr lang="en-IN" sz="2400" b="0" i="1" smtClean="0">
                            <a:latin typeface="Cambria Math" panose="02040503050406030204" pitchFamily="18" charset="0"/>
                            <a:ea typeface="Cambria Math" panose="02040503050406030204" pitchFamily="18" charset="0"/>
                          </a:rPr>
                          <m:t>𝑑𝑃</m:t>
                        </m:r>
                      </m:num>
                      <m:den>
                        <m:r>
                          <a:rPr lang="en-IN" sz="2400" b="0" i="1" smtClean="0">
                            <a:latin typeface="Cambria Math" panose="02040503050406030204" pitchFamily="18" charset="0"/>
                            <a:ea typeface="Cambria Math" panose="02040503050406030204" pitchFamily="18" charset="0"/>
                          </a:rPr>
                          <m:t>𝑑𝑇</m:t>
                        </m:r>
                      </m:den>
                    </m:f>
                    <m:r>
                      <a:rPr lang="en-IN" sz="2400" i="1" smtClean="0">
                        <a:latin typeface="Cambria Math" panose="02040503050406030204" pitchFamily="18" charset="0"/>
                        <a:ea typeface="Cambria Math" panose="02040503050406030204" pitchFamily="18" charset="0"/>
                      </a:rPr>
                      <m:t>=</m:t>
                    </m:r>
                    <m:f>
                      <m:fPr>
                        <m:ctrlPr>
                          <a:rPr lang="en-IN" sz="2400" i="1" smtClean="0">
                            <a:latin typeface="Cambria Math" panose="02040503050406030204" pitchFamily="18" charset="0"/>
                            <a:ea typeface="Cambria Math" panose="02040503050406030204" pitchFamily="18" charset="0"/>
                          </a:rPr>
                        </m:ctrlPr>
                      </m:fPr>
                      <m:num>
                        <m:r>
                          <a:rPr lang="en-IN" sz="2400" b="0" i="1" smtClean="0">
                            <a:latin typeface="Cambria Math" panose="02040503050406030204" pitchFamily="18" charset="0"/>
                            <a:ea typeface="Cambria Math" panose="02040503050406030204" pitchFamily="18" charset="0"/>
                          </a:rPr>
                          <m:t>𝐿</m:t>
                        </m:r>
                      </m:num>
                      <m:den>
                        <m:r>
                          <a:rPr lang="en-IN" sz="2400" b="0" i="1" smtClean="0">
                            <a:latin typeface="Cambria Math" panose="02040503050406030204" pitchFamily="18" charset="0"/>
                            <a:ea typeface="Cambria Math" panose="02040503050406030204" pitchFamily="18" charset="0"/>
                          </a:rPr>
                          <m:t>𝑇</m:t>
                        </m:r>
                        <m:r>
                          <a:rPr lang="en-IN" sz="2400" b="0" i="1" smtClean="0">
                            <a:latin typeface="Cambria Math" panose="02040503050406030204" pitchFamily="18" charset="0"/>
                            <a:ea typeface="Cambria Math" panose="02040503050406030204" pitchFamily="18" charset="0"/>
                          </a:rPr>
                          <m:t>(</m:t>
                        </m:r>
                        <m:sSub>
                          <m:sSubPr>
                            <m:ctrlPr>
                              <a:rPr lang="en-IN" sz="2400" b="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𝑉</m:t>
                            </m:r>
                          </m:e>
                          <m:sub>
                            <m:r>
                              <a:rPr lang="en-IN" sz="2400" b="0" i="1" smtClean="0">
                                <a:latin typeface="Cambria Math" panose="02040503050406030204" pitchFamily="18" charset="0"/>
                                <a:ea typeface="Cambria Math" panose="02040503050406030204" pitchFamily="18" charset="0"/>
                              </a:rPr>
                              <m:t>𝐵</m:t>
                            </m:r>
                          </m:sub>
                        </m:sSub>
                        <m:r>
                          <a:rPr lang="en-IN" sz="2400" b="0" i="1" smtClean="0">
                            <a:latin typeface="Cambria Math" panose="02040503050406030204" pitchFamily="18" charset="0"/>
                            <a:ea typeface="Cambria Math" panose="02040503050406030204" pitchFamily="18" charset="0"/>
                          </a:rPr>
                          <m:t>−</m:t>
                        </m:r>
                        <m:sSub>
                          <m:sSubPr>
                            <m:ctrlPr>
                              <a:rPr lang="en-IN" sz="2400" b="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𝑉</m:t>
                            </m:r>
                          </m:e>
                          <m:sub>
                            <m:r>
                              <a:rPr lang="en-IN" sz="2400" b="0" i="1" smtClean="0">
                                <a:latin typeface="Cambria Math" panose="02040503050406030204" pitchFamily="18" charset="0"/>
                                <a:ea typeface="Cambria Math" panose="02040503050406030204" pitchFamily="18" charset="0"/>
                              </a:rPr>
                              <m:t>𝐴</m:t>
                            </m:r>
                          </m:sub>
                        </m:sSub>
                        <m:r>
                          <a:rPr lang="en-IN" sz="2400" b="0" i="1" smtClean="0">
                            <a:latin typeface="Cambria Math" panose="02040503050406030204" pitchFamily="18" charset="0"/>
                            <a:ea typeface="Cambria Math" panose="02040503050406030204" pitchFamily="18" charset="0"/>
                          </a:rPr>
                          <m:t>)</m:t>
                        </m:r>
                      </m:den>
                    </m:f>
                  </m:oMath>
                </a14:m>
                <a:r>
                  <a:rPr lang="en-IN" sz="2400" b="0" dirty="0">
                    <a:latin typeface="Lucida Handwriting" panose="03010101010101010101" pitchFamily="66" charset="0"/>
                    <a:ea typeface="Cambria Math" panose="02040503050406030204" pitchFamily="18" charset="0"/>
                  </a:rPr>
                  <a:t>……………. (11)   </a:t>
                </a:r>
              </a:p>
            </p:txBody>
          </p:sp>
        </mc:Choice>
        <mc:Fallback xmlns="">
          <p:sp>
            <p:nvSpPr>
              <p:cNvPr id="3" name="TextBox 2"/>
              <p:cNvSpPr txBox="1">
                <a:spLocks noRot="1" noChangeAspect="1" noMove="1" noResize="1" noEditPoints="1" noAdjustHandles="1" noChangeArrowheads="1" noChangeShapeType="1" noTextEdit="1"/>
              </p:cNvSpPr>
              <p:nvPr/>
            </p:nvSpPr>
            <p:spPr>
              <a:xfrm>
                <a:off x="406400" y="505899"/>
                <a:ext cx="9247443" cy="6289671"/>
              </a:xfrm>
              <a:prstGeom prst="rect">
                <a:avLst/>
              </a:prstGeom>
              <a:blipFill rotWithShape="1">
                <a:blip r:embed="rId3"/>
                <a:stretch>
                  <a:fillRect l="-854"/>
                </a:stretch>
              </a:blipFill>
              <a:ln w="38100">
                <a:solidFill>
                  <a:schemeClr val="accent1">
                    <a:lumMod val="60000"/>
                    <a:lumOff val="40000"/>
                  </a:schemeClr>
                </a:solidFill>
              </a:ln>
            </p:spPr>
            <p:txBody>
              <a:bodyPr/>
              <a:lstStyle/>
              <a:p>
                <a:r>
                  <a:rPr lang="en-IN">
                    <a:noFill/>
                  </a:rPr>
                  <a:t> </a:t>
                </a:r>
                <a:endParaRPr lang="en-IN">
                  <a:noFill/>
                </a:endParaRPr>
              </a:p>
            </p:txBody>
          </p:sp>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Latent heat equation</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1485845" y="188810"/>
                <a:ext cx="8113485" cy="3081164"/>
              </a:xfrm>
              <a:prstGeom prst="rect">
                <a:avLst/>
              </a:prstGeom>
              <a:noFill/>
              <a:ln w="38100">
                <a:solidFill>
                  <a:schemeClr val="accent2">
                    <a:lumMod val="60000"/>
                    <a:lumOff val="40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In equation (11),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𝑉</m:t>
                        </m:r>
                      </m:e>
                      <m:sub>
                        <m:r>
                          <a:rPr lang="en-IN" sz="2400" b="0" i="1" smtClean="0">
                            <a:latin typeface="Cambria Math" panose="02040503050406030204" pitchFamily="18" charset="0"/>
                          </a:rPr>
                          <m:t>𝐵</m:t>
                        </m:r>
                      </m:sub>
                    </m:sSub>
                    <m:r>
                      <a:rPr lang="en-IN" sz="2400" b="0" i="1" smtClean="0">
                        <a:latin typeface="Cambria Math" panose="02040503050406030204" pitchFamily="18" charset="0"/>
                      </a:rPr>
                      <m:t> </m:t>
                    </m:r>
                    <m:r>
                      <a:rPr lang="en-IN" sz="2400" b="0" i="1" smtClean="0">
                        <a:latin typeface="Cambria Math" panose="02040503050406030204" pitchFamily="18" charset="0"/>
                      </a:rPr>
                      <m:t>𝑎𝑛𝑑</m:t>
                    </m:r>
                    <m:r>
                      <a:rPr lang="en-IN" sz="2400" b="0" i="1" smtClean="0">
                        <a:latin typeface="Cambria Math" panose="02040503050406030204" pitchFamily="18" charset="0"/>
                      </a:rPr>
                      <m:t> </m:t>
                    </m:r>
                    <m:sSub>
                      <m:sSubPr>
                        <m:ctrlPr>
                          <a:rPr lang="en-IN" sz="2400" b="0" i="1" smtClean="0">
                            <a:latin typeface="Cambria Math" panose="02040503050406030204" pitchFamily="18" charset="0"/>
                          </a:rPr>
                        </m:ctrlPr>
                      </m:sSubPr>
                      <m:e>
                        <m:r>
                          <a:rPr lang="en-IN" sz="2400" b="0" i="1" smtClean="0">
                            <a:latin typeface="Cambria Math" panose="02040503050406030204" pitchFamily="18" charset="0"/>
                          </a:rPr>
                          <m:t>𝑉</m:t>
                        </m:r>
                      </m:e>
                      <m:sub>
                        <m:r>
                          <a:rPr lang="en-IN" sz="2400" b="0" i="1" smtClean="0">
                            <a:latin typeface="Cambria Math" panose="02040503050406030204" pitchFamily="18" charset="0"/>
                          </a:rPr>
                          <m:t>𝐴</m:t>
                        </m:r>
                      </m:sub>
                    </m:sSub>
                    <m:r>
                      <a:rPr lang="en-IN" sz="2400" b="0" i="1" smtClean="0">
                        <a:latin typeface="Cambria Math" panose="02040503050406030204" pitchFamily="18" charset="0"/>
                      </a:rPr>
                      <m:t> </m:t>
                    </m:r>
                  </m:oMath>
                </a14:m>
                <a:r>
                  <a:rPr lang="en-IN" sz="2400" dirty="0">
                    <a:latin typeface="Lucida Handwriting" panose="03010101010101010101" pitchFamily="66" charset="0"/>
                  </a:rPr>
                  <a:t>are final and initial volumes of the system, respectively. If we consider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𝑉</m:t>
                        </m:r>
                      </m:e>
                      <m:sub>
                        <m:r>
                          <a:rPr lang="en-IN" sz="2400" b="0" i="1" smtClean="0">
                            <a:latin typeface="Cambria Math" panose="02040503050406030204" pitchFamily="18" charset="0"/>
                          </a:rPr>
                          <m:t>1</m:t>
                        </m:r>
                      </m:sub>
                    </m:sSub>
                    <m:r>
                      <a:rPr lang="en-IN" sz="2400" b="0" i="1" smtClean="0">
                        <a:latin typeface="Cambria Math" panose="02040503050406030204" pitchFamily="18" charset="0"/>
                      </a:rPr>
                      <m:t>𝑎𝑛𝑑</m:t>
                    </m:r>
                    <m:r>
                      <a:rPr lang="en-IN" sz="2400" b="0" i="1" smtClean="0">
                        <a:latin typeface="Cambria Math" panose="02040503050406030204" pitchFamily="18" charset="0"/>
                      </a:rPr>
                      <m:t>  </m:t>
                    </m:r>
                    <m:sSub>
                      <m:sSubPr>
                        <m:ctrlPr>
                          <a:rPr lang="en-IN" sz="2400" b="0" i="1" smtClean="0">
                            <a:latin typeface="Cambria Math" panose="02040503050406030204" pitchFamily="18" charset="0"/>
                          </a:rPr>
                        </m:ctrlPr>
                      </m:sSubPr>
                      <m:e>
                        <m:r>
                          <a:rPr lang="en-IN" sz="2400" b="0" i="1" smtClean="0">
                            <a:latin typeface="Cambria Math" panose="02040503050406030204" pitchFamily="18" charset="0"/>
                          </a:rPr>
                          <m:t>𝑉</m:t>
                        </m:r>
                      </m:e>
                      <m:sub>
                        <m:r>
                          <a:rPr lang="en-IN" sz="2400" b="0" i="1" smtClean="0">
                            <a:latin typeface="Cambria Math" panose="02040503050406030204" pitchFamily="18" charset="0"/>
                          </a:rPr>
                          <m:t>2</m:t>
                        </m:r>
                      </m:sub>
                    </m:sSub>
                  </m:oMath>
                </a14:m>
                <a:r>
                  <a:rPr lang="en-IN" sz="2400" dirty="0">
                    <a:latin typeface="Lucida Handwriting" panose="03010101010101010101" pitchFamily="66" charset="0"/>
                  </a:rPr>
                  <a:t>are initial and final volumes, respectively. The equation (8) can be modified as</a:t>
                </a:r>
              </a:p>
              <a:p>
                <a:pPr marL="342900" indent="-342900">
                  <a:buFont typeface="Wingdings" panose="05000000000000000000" pitchFamily="2" charset="2"/>
                  <a:buChar char="ü"/>
                </a:pPr>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3200" dirty="0">
                    <a:latin typeface="Lucida Handwriting" panose="03010101010101010101" pitchFamily="66" charset="0"/>
                  </a:rPr>
                  <a:t>     </a:t>
                </a:r>
                <a14:m>
                  <m:oMath xmlns:m="http://schemas.openxmlformats.org/officeDocument/2006/math">
                    <m:f>
                      <m:fPr>
                        <m:ctrlPr>
                          <a:rPr lang="en-IN" sz="3200" i="1" smtClean="0">
                            <a:latin typeface="Cambria Math" panose="02040503050406030204" pitchFamily="18" charset="0"/>
                          </a:rPr>
                        </m:ctrlPr>
                      </m:fPr>
                      <m:num>
                        <m:r>
                          <a:rPr lang="en-IN" sz="3200" b="0" i="1" smtClean="0">
                            <a:latin typeface="Cambria Math" panose="02040503050406030204" pitchFamily="18" charset="0"/>
                          </a:rPr>
                          <m:t>𝑑𝑃</m:t>
                        </m:r>
                      </m:num>
                      <m:den>
                        <m:r>
                          <a:rPr lang="en-IN" sz="3200" b="0" i="1" smtClean="0">
                            <a:latin typeface="Cambria Math" panose="02040503050406030204" pitchFamily="18" charset="0"/>
                          </a:rPr>
                          <m:t>𝑑𝑇</m:t>
                        </m:r>
                      </m:den>
                    </m:f>
                    <m:r>
                      <a:rPr lang="en-IN" sz="3200" b="0" i="1" smtClean="0">
                        <a:latin typeface="Cambria Math" panose="02040503050406030204" pitchFamily="18" charset="0"/>
                      </a:rPr>
                      <m:t> </m:t>
                    </m:r>
                    <m:r>
                      <a:rPr lang="en-IN" sz="3200" b="0" i="1" smtClean="0">
                        <a:latin typeface="Cambria Math" panose="02040503050406030204" pitchFamily="18" charset="0"/>
                        <a:ea typeface="Cambria Math" panose="02040503050406030204" pitchFamily="18" charset="0"/>
                      </a:rPr>
                      <m:t>= </m:t>
                    </m:r>
                    <m:f>
                      <m:fPr>
                        <m:ctrlPr>
                          <a:rPr lang="en-IN" sz="3200" b="0" i="1" smtClean="0">
                            <a:latin typeface="Cambria Math" panose="02040503050406030204" pitchFamily="18" charset="0"/>
                            <a:ea typeface="Cambria Math" panose="02040503050406030204" pitchFamily="18" charset="0"/>
                          </a:rPr>
                        </m:ctrlPr>
                      </m:fPr>
                      <m:num>
                        <m:r>
                          <a:rPr lang="en-IN" sz="3200" b="0" i="1" smtClean="0">
                            <a:latin typeface="Cambria Math" panose="02040503050406030204" pitchFamily="18" charset="0"/>
                            <a:ea typeface="Cambria Math" panose="02040503050406030204" pitchFamily="18" charset="0"/>
                          </a:rPr>
                          <m:t>𝐿</m:t>
                        </m:r>
                      </m:num>
                      <m:den>
                        <m:r>
                          <a:rPr lang="en-IN" sz="3200" b="0" i="1" smtClean="0">
                            <a:latin typeface="Cambria Math" panose="02040503050406030204" pitchFamily="18" charset="0"/>
                            <a:ea typeface="Cambria Math" panose="02040503050406030204" pitchFamily="18" charset="0"/>
                          </a:rPr>
                          <m:t>𝑇</m:t>
                        </m:r>
                        <m:r>
                          <a:rPr lang="en-IN" sz="3200" b="0" i="1" smtClean="0">
                            <a:latin typeface="Cambria Math" panose="02040503050406030204" pitchFamily="18" charset="0"/>
                            <a:ea typeface="Cambria Math" panose="02040503050406030204" pitchFamily="18" charset="0"/>
                          </a:rPr>
                          <m:t>(</m:t>
                        </m:r>
                        <m:sSub>
                          <m:sSubPr>
                            <m:ctrlPr>
                              <a:rPr lang="en-IN" sz="3200" b="0" i="1" smtClean="0">
                                <a:latin typeface="Cambria Math" panose="02040503050406030204" pitchFamily="18" charset="0"/>
                                <a:ea typeface="Cambria Math" panose="02040503050406030204" pitchFamily="18" charset="0"/>
                              </a:rPr>
                            </m:ctrlPr>
                          </m:sSubPr>
                          <m:e>
                            <m:r>
                              <a:rPr lang="en-IN" sz="3200" b="0" i="1" smtClean="0">
                                <a:latin typeface="Cambria Math" panose="02040503050406030204" pitchFamily="18" charset="0"/>
                                <a:ea typeface="Cambria Math" panose="02040503050406030204" pitchFamily="18" charset="0"/>
                              </a:rPr>
                              <m:t>𝑉</m:t>
                            </m:r>
                          </m:e>
                          <m:sub>
                            <m:r>
                              <a:rPr lang="en-IN" sz="3200" b="0" i="1" smtClean="0">
                                <a:latin typeface="Cambria Math" panose="02040503050406030204" pitchFamily="18" charset="0"/>
                                <a:ea typeface="Cambria Math" panose="02040503050406030204" pitchFamily="18" charset="0"/>
                              </a:rPr>
                              <m:t>2</m:t>
                            </m:r>
                          </m:sub>
                        </m:sSub>
                        <m:r>
                          <a:rPr lang="en-IN" sz="3200" b="0" i="1" smtClean="0">
                            <a:latin typeface="Cambria Math" panose="02040503050406030204" pitchFamily="18" charset="0"/>
                            <a:ea typeface="Cambria Math" panose="02040503050406030204" pitchFamily="18" charset="0"/>
                          </a:rPr>
                          <m:t>−</m:t>
                        </m:r>
                        <m:sSub>
                          <m:sSubPr>
                            <m:ctrlPr>
                              <a:rPr lang="en-IN" sz="3200" b="0" i="1" smtClean="0">
                                <a:latin typeface="Cambria Math" panose="02040503050406030204" pitchFamily="18" charset="0"/>
                                <a:ea typeface="Cambria Math" panose="02040503050406030204" pitchFamily="18" charset="0"/>
                              </a:rPr>
                            </m:ctrlPr>
                          </m:sSubPr>
                          <m:e>
                            <m:r>
                              <a:rPr lang="en-IN" sz="3200" b="0" i="1" smtClean="0">
                                <a:latin typeface="Cambria Math" panose="02040503050406030204" pitchFamily="18" charset="0"/>
                                <a:ea typeface="Cambria Math" panose="02040503050406030204" pitchFamily="18" charset="0"/>
                              </a:rPr>
                              <m:t>𝑉</m:t>
                            </m:r>
                          </m:e>
                          <m:sub>
                            <m:r>
                              <a:rPr lang="en-IN" sz="3200" b="0" i="1" smtClean="0">
                                <a:latin typeface="Cambria Math" panose="02040503050406030204" pitchFamily="18" charset="0"/>
                                <a:ea typeface="Cambria Math" panose="02040503050406030204" pitchFamily="18" charset="0"/>
                              </a:rPr>
                              <m:t>1</m:t>
                            </m:r>
                          </m:sub>
                        </m:sSub>
                        <m:r>
                          <a:rPr lang="en-IN" sz="3200" b="0" i="1" smtClean="0">
                            <a:latin typeface="Cambria Math" panose="02040503050406030204" pitchFamily="18" charset="0"/>
                            <a:ea typeface="Cambria Math" panose="02040503050406030204" pitchFamily="18" charset="0"/>
                          </a:rPr>
                          <m:t>)</m:t>
                        </m:r>
                      </m:den>
                    </m:f>
                  </m:oMath>
                </a14:m>
                <a:endParaRPr lang="en-IN" sz="3200" dirty="0">
                  <a:latin typeface="Lucida Handwriting" panose="03010101010101010101" pitchFamily="66"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485845" y="188810"/>
                <a:ext cx="8113485" cy="3081164"/>
              </a:xfrm>
              <a:prstGeom prst="rect">
                <a:avLst/>
              </a:prstGeom>
              <a:blipFill rotWithShape="1">
                <a:blip r:embed="rId3"/>
                <a:stretch>
                  <a:fillRect l="-1496" t="-978" r="-823"/>
                </a:stretch>
              </a:blipFill>
              <a:ln w="38100">
                <a:solidFill>
                  <a:schemeClr val="accent2">
                    <a:lumMod val="60000"/>
                    <a:lumOff val="40000"/>
                  </a:schemeClr>
                </a:solidFill>
              </a:ln>
            </p:spPr>
            <p:txBody>
              <a:bodyPr/>
              <a:lstStyle/>
              <a:p>
                <a:r>
                  <a:rPr lang="en-IN">
                    <a:noFill/>
                  </a:rPr>
                  <a:t> </a:t>
                </a:r>
                <a:endParaRPr lang="en-IN">
                  <a:noFill/>
                </a:endParaRPr>
              </a:p>
            </p:txBody>
          </p:sp>
        </mc:Fallback>
      </mc:AlternateContent>
      <p:sp>
        <p:nvSpPr>
          <p:cNvPr id="6" name="TextBox 5"/>
          <p:cNvSpPr txBox="1"/>
          <p:nvPr/>
        </p:nvSpPr>
        <p:spPr>
          <a:xfrm>
            <a:off x="1503054" y="3307216"/>
            <a:ext cx="8113485" cy="3416320"/>
          </a:xfrm>
          <a:prstGeom prst="rect">
            <a:avLst/>
          </a:prstGeom>
          <a:noFill/>
          <a:ln w="38100">
            <a:solidFill>
              <a:schemeClr val="accent1">
                <a:lumMod val="75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a:t>
            </a:r>
            <a:r>
              <a:rPr lang="en-GB" sz="2400" dirty="0">
                <a:latin typeface="Lucida Handwriting" panose="03010101010101010101" pitchFamily="66" charset="0"/>
              </a:rPr>
              <a:t>During the solid to liquid transformation, the rise in pressure reduces the melting point of the solid when the volume of the material in the liquid (V</a:t>
            </a:r>
            <a:r>
              <a:rPr lang="en-GB" sz="2400" baseline="-25000" dirty="0">
                <a:latin typeface="Lucida Handwriting" panose="03010101010101010101" pitchFamily="66" charset="0"/>
              </a:rPr>
              <a:t>2</a:t>
            </a:r>
            <a:r>
              <a:rPr lang="en-GB" sz="2400" dirty="0">
                <a:latin typeface="Lucida Handwriting" panose="03010101010101010101" pitchFamily="66" charset="0"/>
              </a:rPr>
              <a:t>) state is less than that of the volume in the solid (V</a:t>
            </a:r>
            <a:r>
              <a:rPr lang="en-GB" sz="2400" baseline="-25000" dirty="0">
                <a:latin typeface="Lucida Handwriting" panose="03010101010101010101" pitchFamily="66" charset="0"/>
              </a:rPr>
              <a:t>1</a:t>
            </a:r>
            <a:r>
              <a:rPr lang="en-GB" sz="2400" dirty="0">
                <a:latin typeface="Lucida Handwriting" panose="03010101010101010101" pitchFamily="66" charset="0"/>
              </a:rPr>
              <a:t>) state. If the volume of the substance in the liquid phase is greater than that of the volume in solid phase, the melting point increases.</a:t>
            </a:r>
            <a:endParaRPr lang="en-IN" sz="2400" dirty="0">
              <a:latin typeface="Lucida Handwriting" panose="03010101010101010101" pitchFamily="66" charset="0"/>
            </a:endParaRPr>
          </a:p>
          <a:p>
            <a:endParaRPr lang="en-IN" sz="2400" dirty="0">
              <a:latin typeface="Lucida Handwriting" panose="03010101010101010101"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Pressure &amp;Melting</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463226" y="442230"/>
                <a:ext cx="9976055" cy="2980496"/>
              </a:xfrm>
              <a:prstGeom prst="rect">
                <a:avLst/>
              </a:prstGeom>
              <a:noFill/>
              <a:ln w="38100">
                <a:solidFill>
                  <a:srgbClr val="00B0F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For substance like </a:t>
                </a:r>
                <a:r>
                  <a:rPr lang="en-IN" sz="2400" dirty="0">
                    <a:solidFill>
                      <a:srgbClr val="FF0000"/>
                    </a:solidFill>
                    <a:latin typeface="Lucida Handwriting" panose="03010101010101010101" pitchFamily="66" charset="0"/>
                  </a:rPr>
                  <a:t>ice,</a:t>
                </a:r>
                <a:r>
                  <a:rPr lang="en-IN" sz="2400" dirty="0">
                    <a:latin typeface="Lucida Handwriting" panose="03010101010101010101" pitchFamily="66" charset="0"/>
                  </a:rPr>
                  <a:t> which </a:t>
                </a:r>
                <a:r>
                  <a:rPr lang="en-IN" sz="2400" dirty="0">
                    <a:solidFill>
                      <a:srgbClr val="FF0000"/>
                    </a:solidFill>
                    <a:latin typeface="Lucida Handwriting" panose="03010101010101010101" pitchFamily="66" charset="0"/>
                  </a:rPr>
                  <a:t>contracts</a:t>
                </a:r>
                <a:r>
                  <a:rPr lang="en-IN" sz="2400" dirty="0">
                    <a:latin typeface="Lucida Handwriting" panose="03010101010101010101" pitchFamily="66" charset="0"/>
                  </a:rPr>
                  <a:t> on melting.</a:t>
                </a:r>
              </a:p>
              <a:p>
                <a:r>
                  <a:rPr lang="en-IN" sz="2400" dirty="0">
                    <a:latin typeface="Lucida Handwriting" panose="03010101010101010101" pitchFamily="66" charset="0"/>
                  </a:rPr>
                  <a:t>  Therefore, the quantity </a:t>
                </a:r>
                <a14:m>
                  <m:oMath xmlns:m="http://schemas.openxmlformats.org/officeDocument/2006/math">
                    <m:sSub>
                      <m:sSubPr>
                        <m:ctrlPr>
                          <a:rPr lang="en-IN" sz="2800" i="1" smtClean="0">
                            <a:latin typeface="Cambria Math" panose="02040503050406030204" pitchFamily="18" charset="0"/>
                          </a:rPr>
                        </m:ctrlPr>
                      </m:sSubPr>
                      <m:e>
                        <m:r>
                          <a:rPr lang="en-IN" sz="2800" b="0" i="1" smtClean="0">
                            <a:latin typeface="Cambria Math" panose="02040503050406030204" pitchFamily="18" charset="0"/>
                          </a:rPr>
                          <m:t>(</m:t>
                        </m:r>
                        <m:r>
                          <a:rPr lang="en-IN" sz="2800" b="0" i="1" smtClean="0">
                            <a:latin typeface="Cambria Math" panose="02040503050406030204" pitchFamily="18" charset="0"/>
                          </a:rPr>
                          <m:t>𝑉</m:t>
                        </m:r>
                      </m:e>
                      <m:sub>
                        <m:r>
                          <a:rPr lang="en-IN" sz="2800" b="0" i="1" smtClean="0">
                            <a:latin typeface="Cambria Math" panose="02040503050406030204" pitchFamily="18" charset="0"/>
                          </a:rPr>
                          <m:t>2</m:t>
                        </m:r>
                      </m:sub>
                    </m:sSub>
                    <m:r>
                      <a:rPr lang="en-IN" sz="2800" i="1" smtClean="0">
                        <a:latin typeface="Cambria Math" panose="02040503050406030204" pitchFamily="18" charset="0"/>
                        <a:ea typeface="Cambria Math" panose="02040503050406030204" pitchFamily="18" charset="0"/>
                      </a:rPr>
                      <m:t>−</m:t>
                    </m:r>
                    <m:sSub>
                      <m:sSubPr>
                        <m:ctrlPr>
                          <a:rPr lang="en-IN" sz="2800" i="1" smtClean="0">
                            <a:latin typeface="Cambria Math" panose="02040503050406030204" pitchFamily="18" charset="0"/>
                            <a:ea typeface="Cambria Math" panose="02040503050406030204" pitchFamily="18" charset="0"/>
                          </a:rPr>
                        </m:ctrlPr>
                      </m:sSubPr>
                      <m:e>
                        <m:r>
                          <a:rPr lang="en-IN" sz="2800" b="0" i="1" smtClean="0">
                            <a:latin typeface="Cambria Math" panose="02040503050406030204" pitchFamily="18" charset="0"/>
                            <a:ea typeface="Cambria Math" panose="02040503050406030204" pitchFamily="18" charset="0"/>
                          </a:rPr>
                          <m:t>𝑉</m:t>
                        </m:r>
                      </m:e>
                      <m:sub>
                        <m:r>
                          <a:rPr lang="en-IN" sz="2800" b="0" i="1" smtClean="0">
                            <a:latin typeface="Cambria Math" panose="02040503050406030204" pitchFamily="18" charset="0"/>
                            <a:ea typeface="Cambria Math" panose="02040503050406030204" pitchFamily="18" charset="0"/>
                          </a:rPr>
                          <m:t>1</m:t>
                        </m:r>
                      </m:sub>
                    </m:sSub>
                    <m:r>
                      <a:rPr lang="en-IN" sz="2800" b="0" i="0" smtClean="0">
                        <a:latin typeface="Cambria Math" panose="02040503050406030204" pitchFamily="18" charset="0"/>
                        <a:ea typeface="Cambria Math" panose="02040503050406030204" pitchFamily="18" charset="0"/>
                      </a:rPr>
                      <m:t>)</m:t>
                    </m:r>
                  </m:oMath>
                </a14:m>
                <a:r>
                  <a:rPr lang="en-IN" sz="2400" dirty="0">
                    <a:latin typeface="Lucida Handwriting" panose="03010101010101010101" pitchFamily="66" charset="0"/>
                  </a:rPr>
                  <a:t>is </a:t>
                </a:r>
                <a:r>
                  <a:rPr lang="en-IN" sz="2400" dirty="0">
                    <a:solidFill>
                      <a:srgbClr val="FF0000"/>
                    </a:solidFill>
                    <a:latin typeface="Lucida Handwriting" panose="03010101010101010101" pitchFamily="66" charset="0"/>
                  </a:rPr>
                  <a:t>negative.</a:t>
                </a:r>
              </a:p>
              <a:p>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Due to this reason, the value of   </a:t>
                </a:r>
                <a14:m>
                  <m:oMath xmlns:m="http://schemas.openxmlformats.org/officeDocument/2006/math">
                    <m:f>
                      <m:fPr>
                        <m:ctrlPr>
                          <a:rPr lang="en-IN" sz="2800" i="1" smtClean="0">
                            <a:latin typeface="Cambria Math" panose="02040503050406030204" pitchFamily="18" charset="0"/>
                          </a:rPr>
                        </m:ctrlPr>
                      </m:fPr>
                      <m:num>
                        <m:r>
                          <a:rPr lang="en-IN" sz="2800" b="0" i="1" smtClean="0">
                            <a:latin typeface="Cambria Math" panose="02040503050406030204" pitchFamily="18" charset="0"/>
                          </a:rPr>
                          <m:t>𝑑𝑃</m:t>
                        </m:r>
                      </m:num>
                      <m:den>
                        <m:r>
                          <a:rPr lang="en-IN" sz="2800" b="0" i="1" smtClean="0">
                            <a:latin typeface="Cambria Math" panose="02040503050406030204" pitchFamily="18" charset="0"/>
                          </a:rPr>
                          <m:t>𝑑𝑇</m:t>
                        </m:r>
                      </m:den>
                    </m:f>
                  </m:oMath>
                </a14:m>
                <a:r>
                  <a:rPr lang="en-IN" sz="2400" dirty="0">
                    <a:latin typeface="Lucida Handwriting" panose="03010101010101010101" pitchFamily="66" charset="0"/>
                  </a:rPr>
                  <a:t>  is also negative.</a:t>
                </a:r>
              </a:p>
              <a:p>
                <a:pPr marL="342900" indent="-342900">
                  <a:buFont typeface="Wingdings" panose="05000000000000000000" pitchFamily="2" charset="2"/>
                  <a:buChar char="ü"/>
                </a:pPr>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The meaning is that the </a:t>
                </a:r>
                <a:r>
                  <a:rPr lang="en-IN" sz="2400" dirty="0">
                    <a:solidFill>
                      <a:srgbClr val="FF0000"/>
                    </a:solidFill>
                    <a:latin typeface="Lucida Handwriting" panose="03010101010101010101" pitchFamily="66" charset="0"/>
                  </a:rPr>
                  <a:t>melting point </a:t>
                </a:r>
                <a:r>
                  <a:rPr lang="en-IN" sz="2400" dirty="0">
                    <a:latin typeface="Lucida Handwriting" panose="03010101010101010101" pitchFamily="66" charset="0"/>
                  </a:rPr>
                  <a:t>gets </a:t>
                </a:r>
                <a:r>
                  <a:rPr lang="en-IN" sz="2400" dirty="0">
                    <a:solidFill>
                      <a:srgbClr val="FF0000"/>
                    </a:solidFill>
                    <a:latin typeface="Lucida Handwriting" panose="03010101010101010101" pitchFamily="66" charset="0"/>
                  </a:rPr>
                  <a:t>lowered </a:t>
                </a:r>
                <a:r>
                  <a:rPr lang="en-IN" sz="2400" dirty="0">
                    <a:latin typeface="Lucida Handwriting" panose="03010101010101010101" pitchFamily="66" charset="0"/>
                  </a:rPr>
                  <a:t>with the </a:t>
                </a:r>
                <a:r>
                  <a:rPr lang="en-IN" sz="2400" dirty="0">
                    <a:solidFill>
                      <a:srgbClr val="FF0000"/>
                    </a:solidFill>
                    <a:latin typeface="Lucida Handwriting" panose="03010101010101010101" pitchFamily="66" charset="0"/>
                  </a:rPr>
                  <a:t>increase of  pressure</a:t>
                </a:r>
                <a:r>
                  <a:rPr lang="en-IN" sz="2400" dirty="0">
                    <a:latin typeface="Lucida Handwriting" panose="03010101010101010101" pitchFamily="66" charset="0"/>
                  </a:rPr>
                  <a:t>.</a:t>
                </a:r>
              </a:p>
            </p:txBody>
          </p:sp>
        </mc:Choice>
        <mc:Fallback xmlns="">
          <p:sp>
            <p:nvSpPr>
              <p:cNvPr id="3" name="TextBox 2"/>
              <p:cNvSpPr txBox="1">
                <a:spLocks noRot="1" noChangeAspect="1" noMove="1" noResize="1" noEditPoints="1" noAdjustHandles="1" noChangeArrowheads="1" noChangeShapeType="1" noTextEdit="1"/>
              </p:cNvSpPr>
              <p:nvPr/>
            </p:nvSpPr>
            <p:spPr>
              <a:xfrm>
                <a:off x="463226" y="442230"/>
                <a:ext cx="9976055" cy="2980496"/>
              </a:xfrm>
              <a:prstGeom prst="rect">
                <a:avLst/>
              </a:prstGeom>
              <a:blipFill rotWithShape="1">
                <a:blip r:embed="rId3"/>
                <a:stretch>
                  <a:fillRect l="-670" t="-1012" b="-3239"/>
                </a:stretch>
              </a:blipFill>
              <a:ln w="38100">
                <a:solidFill>
                  <a:srgbClr val="00B0F0"/>
                </a:solidFill>
              </a:ln>
            </p:spPr>
            <p:txBody>
              <a:bodyPr/>
              <a:lstStyle/>
              <a:p>
                <a:r>
                  <a:rPr lang="en-IN">
                    <a:noFill/>
                  </a:rPr>
                  <a:t> </a:t>
                </a:r>
                <a:endParaRPr lang="en-IN">
                  <a:noFill/>
                </a:endParaRP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18598" y="3699683"/>
                <a:ext cx="10088660" cy="2840265"/>
              </a:xfrm>
              <a:prstGeom prst="rect">
                <a:avLst/>
              </a:prstGeom>
              <a:noFill/>
              <a:ln w="38100">
                <a:solidFill>
                  <a:srgbClr val="FF0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For substance like sulphur which </a:t>
                </a:r>
                <a:r>
                  <a:rPr lang="en-IN" sz="2400" dirty="0">
                    <a:solidFill>
                      <a:srgbClr val="FF0000"/>
                    </a:solidFill>
                    <a:latin typeface="Lucida Handwriting" panose="03010101010101010101" pitchFamily="66" charset="0"/>
                  </a:rPr>
                  <a:t>expands</a:t>
                </a:r>
                <a:r>
                  <a:rPr lang="en-IN" sz="2400" dirty="0">
                    <a:latin typeface="Lucida Handwriting" panose="03010101010101010101" pitchFamily="66" charset="0"/>
                  </a:rPr>
                  <a:t> on melting.</a:t>
                </a:r>
              </a:p>
              <a:p>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Therefore, the quantity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m:t>
                        </m:r>
                        <m:r>
                          <a:rPr lang="en-IN" sz="2400" b="0" i="1" smtClean="0">
                            <a:latin typeface="Cambria Math" panose="02040503050406030204" pitchFamily="18" charset="0"/>
                          </a:rPr>
                          <m:t>𝑉</m:t>
                        </m:r>
                      </m:e>
                      <m:sub>
                        <m:r>
                          <a:rPr lang="en-IN" sz="2400" b="0" i="1" smtClean="0">
                            <a:latin typeface="Cambria Math" panose="02040503050406030204" pitchFamily="18" charset="0"/>
                          </a:rPr>
                          <m:t>2</m:t>
                        </m:r>
                      </m:sub>
                    </m:sSub>
                    <m:r>
                      <a:rPr lang="en-IN" sz="2400" i="1" smtClean="0">
                        <a:latin typeface="Cambria Math" panose="02040503050406030204" pitchFamily="18" charset="0"/>
                        <a:ea typeface="Cambria Math" panose="02040503050406030204" pitchFamily="18" charset="0"/>
                      </a:rPr>
                      <m:t>−</m:t>
                    </m:r>
                    <m:sSub>
                      <m:sSubPr>
                        <m:ctrlPr>
                          <a:rPr lang="en-IN" sz="2400" i="1" smtClean="0">
                            <a:latin typeface="Cambria Math" panose="02040503050406030204" pitchFamily="18" charset="0"/>
                            <a:ea typeface="Cambria Math" panose="02040503050406030204" pitchFamily="18" charset="0"/>
                          </a:rPr>
                        </m:ctrlPr>
                      </m:sSubPr>
                      <m:e>
                        <m:r>
                          <a:rPr lang="en-IN" sz="2400" b="0" i="1" smtClean="0">
                            <a:latin typeface="Cambria Math" panose="02040503050406030204" pitchFamily="18" charset="0"/>
                            <a:ea typeface="Cambria Math" panose="02040503050406030204" pitchFamily="18" charset="0"/>
                          </a:rPr>
                          <m:t>𝑉</m:t>
                        </m:r>
                      </m:e>
                      <m:sub>
                        <m:r>
                          <a:rPr lang="en-IN" sz="2400" b="0" i="1" smtClean="0">
                            <a:latin typeface="Cambria Math" panose="02040503050406030204" pitchFamily="18" charset="0"/>
                            <a:ea typeface="Cambria Math" panose="02040503050406030204" pitchFamily="18" charset="0"/>
                          </a:rPr>
                          <m:t>1</m:t>
                        </m:r>
                      </m:sub>
                    </m:sSub>
                    <m:r>
                      <a:rPr lang="en-IN" sz="2400" b="0" i="0" smtClean="0">
                        <a:latin typeface="Cambria Math" panose="02040503050406030204" pitchFamily="18" charset="0"/>
                        <a:ea typeface="Cambria Math" panose="02040503050406030204" pitchFamily="18" charset="0"/>
                      </a:rPr>
                      <m:t>)</m:t>
                    </m:r>
                  </m:oMath>
                </a14:m>
                <a:r>
                  <a:rPr lang="en-IN" sz="2400" dirty="0">
                    <a:latin typeface="Lucida Handwriting" panose="03010101010101010101" pitchFamily="66" charset="0"/>
                  </a:rPr>
                  <a:t> is </a:t>
                </a:r>
                <a:r>
                  <a:rPr lang="en-IN" sz="2400" dirty="0">
                    <a:solidFill>
                      <a:srgbClr val="FF0000"/>
                    </a:solidFill>
                    <a:latin typeface="Lucida Handwriting" panose="03010101010101010101" pitchFamily="66" charset="0"/>
                  </a:rPr>
                  <a:t>positive.</a:t>
                </a:r>
              </a:p>
              <a:p>
                <a:pPr marL="342900" indent="-342900">
                  <a:buFont typeface="Wingdings" panose="05000000000000000000" pitchFamily="2" charset="2"/>
                  <a:buChar char="ü"/>
                </a:pPr>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Due to this reason, the value of  </a:t>
                </a:r>
                <a14:m>
                  <m:oMath xmlns:m="http://schemas.openxmlformats.org/officeDocument/2006/math">
                    <m:f>
                      <m:fPr>
                        <m:ctrlPr>
                          <a:rPr lang="en-IN" sz="2400" i="1" smtClean="0">
                            <a:latin typeface="Cambria Math" panose="02040503050406030204" pitchFamily="18" charset="0"/>
                          </a:rPr>
                        </m:ctrlPr>
                      </m:fPr>
                      <m:num>
                        <m:r>
                          <a:rPr lang="en-IN" sz="2400" b="0" i="1" smtClean="0">
                            <a:latin typeface="Cambria Math" panose="02040503050406030204" pitchFamily="18" charset="0"/>
                          </a:rPr>
                          <m:t>𝑑𝑃</m:t>
                        </m:r>
                      </m:num>
                      <m:den>
                        <m:r>
                          <a:rPr lang="en-IN" sz="2400" b="0" i="1" smtClean="0">
                            <a:latin typeface="Cambria Math" panose="02040503050406030204" pitchFamily="18" charset="0"/>
                          </a:rPr>
                          <m:t>𝑑𝑇</m:t>
                        </m:r>
                      </m:den>
                    </m:f>
                  </m:oMath>
                </a14:m>
                <a:r>
                  <a:rPr lang="en-IN" sz="2000" dirty="0">
                    <a:latin typeface="Lucida Handwriting" panose="03010101010101010101" pitchFamily="66" charset="0"/>
                  </a:rPr>
                  <a:t>  </a:t>
                </a:r>
                <a:r>
                  <a:rPr lang="en-IN" sz="2400" dirty="0">
                    <a:latin typeface="Lucida Handwriting" panose="03010101010101010101" pitchFamily="66" charset="0"/>
                  </a:rPr>
                  <a:t>is  also </a:t>
                </a:r>
                <a:r>
                  <a:rPr lang="en-IN" sz="2400" dirty="0">
                    <a:solidFill>
                      <a:srgbClr val="FF0000"/>
                    </a:solidFill>
                    <a:latin typeface="Lucida Handwriting" panose="03010101010101010101" pitchFamily="66" charset="0"/>
                  </a:rPr>
                  <a:t>positive.</a:t>
                </a:r>
              </a:p>
              <a:p>
                <a:pPr marL="342900" indent="-342900">
                  <a:buFont typeface="Wingdings" panose="05000000000000000000" pitchFamily="2" charset="2"/>
                  <a:buChar char="ü"/>
                </a:pPr>
                <a:r>
                  <a:rPr lang="en-IN" sz="2400" dirty="0">
                    <a:latin typeface="Lucida Handwriting" panose="03010101010101010101" pitchFamily="66" charset="0"/>
                  </a:rPr>
                  <a:t> The meaning is that the melting point gets </a:t>
                </a:r>
                <a:r>
                  <a:rPr lang="en-IN" sz="2400" dirty="0">
                    <a:solidFill>
                      <a:srgbClr val="FF0000"/>
                    </a:solidFill>
                    <a:latin typeface="Lucida Handwriting" panose="03010101010101010101" pitchFamily="66" charset="0"/>
                  </a:rPr>
                  <a:t>increased </a:t>
                </a:r>
                <a:r>
                  <a:rPr lang="en-IN" sz="2400" dirty="0">
                    <a:latin typeface="Lucida Handwriting" panose="03010101010101010101" pitchFamily="66" charset="0"/>
                  </a:rPr>
                  <a:t>with the </a:t>
                </a:r>
                <a:r>
                  <a:rPr lang="en-IN" sz="2400" dirty="0">
                    <a:solidFill>
                      <a:srgbClr val="FF0000"/>
                    </a:solidFill>
                    <a:latin typeface="Lucida Handwriting" panose="03010101010101010101" pitchFamily="66" charset="0"/>
                  </a:rPr>
                  <a:t>increase of pressure</a:t>
                </a:r>
                <a:r>
                  <a:rPr lang="en-IN" sz="2400" dirty="0">
                    <a:latin typeface="Lucida Handwriting" panose="03010101010101010101" pitchFamily="66" charset="0"/>
                  </a:rPr>
                  <a:t>.</a:t>
                </a:r>
              </a:p>
            </p:txBody>
          </p:sp>
        </mc:Choice>
        <mc:Fallback xmlns="">
          <p:sp>
            <p:nvSpPr>
              <p:cNvPr id="5" name="TextBox 4"/>
              <p:cNvSpPr txBox="1">
                <a:spLocks noRot="1" noChangeAspect="1" noMove="1" noResize="1" noEditPoints="1" noAdjustHandles="1" noChangeArrowheads="1" noChangeShapeType="1" noTextEdit="1"/>
              </p:cNvSpPr>
              <p:nvPr/>
            </p:nvSpPr>
            <p:spPr>
              <a:xfrm>
                <a:off x="418598" y="3699683"/>
                <a:ext cx="10088660" cy="2840265"/>
              </a:xfrm>
              <a:prstGeom prst="rect">
                <a:avLst/>
              </a:prstGeom>
              <a:blipFill rotWithShape="1">
                <a:blip r:embed="rId4"/>
                <a:stretch>
                  <a:fillRect l="-662" t="-1059" b="-3178"/>
                </a:stretch>
              </a:blipFill>
              <a:ln w="38100">
                <a:solidFill>
                  <a:srgbClr val="FF0000"/>
                </a:solidFill>
              </a:ln>
            </p:spPr>
            <p:txBody>
              <a:bodyPr/>
              <a:lstStyle/>
              <a:p>
                <a:r>
                  <a:rPr lang="en-IN">
                    <a:noFill/>
                  </a:rPr>
                  <a:t> </a:t>
                </a:r>
                <a:endParaRPr lang="en-IN">
                  <a:noFill/>
                </a:endParaRPr>
              </a:p>
            </p:txBody>
          </p:sp>
        </mc:Fallback>
      </mc:AlternateContent>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Pressure &amp; Boiling</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653143" y="624114"/>
                <a:ext cx="9680444" cy="3948260"/>
              </a:xfrm>
              <a:prstGeom prst="rect">
                <a:avLst/>
              </a:prstGeom>
              <a:noFill/>
              <a:ln w="38100">
                <a:solidFill>
                  <a:schemeClr val="accent2">
                    <a:lumMod val="75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When a liquid is converted into a gaseous state, the volume of the gas arrived is always greater than the corresponding volume of the liquid.</a:t>
                </a:r>
              </a:p>
              <a:p>
                <a:pPr marL="342900" indent="-342900">
                  <a:buFont typeface="Wingdings" panose="05000000000000000000" pitchFamily="2" charset="2"/>
                  <a:buChar char="ü"/>
                </a:pPr>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Therefore, the quantity </a:t>
                </a:r>
                <a14:m>
                  <m:oMath xmlns:m="http://schemas.openxmlformats.org/officeDocument/2006/math">
                    <m:f>
                      <m:fPr>
                        <m:ctrlPr>
                          <a:rPr lang="en-IN" sz="2400" i="1" smtClean="0">
                            <a:latin typeface="Cambria Math" panose="02040503050406030204" pitchFamily="18" charset="0"/>
                          </a:rPr>
                        </m:ctrlPr>
                      </m:fPr>
                      <m:num>
                        <m:r>
                          <a:rPr lang="en-IN" sz="2400" b="0" i="1" smtClean="0">
                            <a:latin typeface="Cambria Math" panose="02040503050406030204" pitchFamily="18" charset="0"/>
                          </a:rPr>
                          <m:t>𝑑𝑃</m:t>
                        </m:r>
                      </m:num>
                      <m:den>
                        <m:r>
                          <a:rPr lang="en-IN" sz="2400" b="0" i="1" smtClean="0">
                            <a:latin typeface="Cambria Math" panose="02040503050406030204" pitchFamily="18" charset="0"/>
                          </a:rPr>
                          <m:t>𝑑𝑇</m:t>
                        </m:r>
                      </m:den>
                    </m:f>
                    <m:r>
                      <a:rPr lang="en-IN" sz="2400" b="0" i="1" smtClean="0">
                        <a:latin typeface="Cambria Math" panose="02040503050406030204" pitchFamily="18" charset="0"/>
                      </a:rPr>
                      <m:t> </m:t>
                    </m:r>
                  </m:oMath>
                </a14:m>
                <a:r>
                  <a:rPr lang="en-IN" sz="2400" dirty="0">
                    <a:latin typeface="Lucida Handwriting" panose="03010101010101010101" pitchFamily="66" charset="0"/>
                  </a:rPr>
                  <a:t> is </a:t>
                </a:r>
                <a:r>
                  <a:rPr lang="en-IN" sz="2400" dirty="0">
                    <a:solidFill>
                      <a:srgbClr val="FF0000"/>
                    </a:solidFill>
                    <a:latin typeface="Lucida Handwriting" panose="03010101010101010101" pitchFamily="66" charset="0"/>
                  </a:rPr>
                  <a:t>always positive.</a:t>
                </a:r>
              </a:p>
              <a:p>
                <a:pPr marL="342900" indent="-342900">
                  <a:buFont typeface="Wingdings" panose="05000000000000000000" pitchFamily="2" charset="2"/>
                  <a:buChar char="ü"/>
                </a:pPr>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With an increase of pressure, the </a:t>
                </a:r>
                <a:r>
                  <a:rPr lang="en-IN" sz="2400" dirty="0">
                    <a:solidFill>
                      <a:srgbClr val="FF0000"/>
                    </a:solidFill>
                    <a:latin typeface="Lucida Handwriting" panose="03010101010101010101" pitchFamily="66" charset="0"/>
                  </a:rPr>
                  <a:t>boiling point </a:t>
                </a:r>
                <a:r>
                  <a:rPr lang="en-IN" sz="2400" dirty="0">
                    <a:latin typeface="Lucida Handwriting" panose="03010101010101010101" pitchFamily="66" charset="0"/>
                  </a:rPr>
                  <a:t>of a liquid always </a:t>
                </a:r>
                <a:r>
                  <a:rPr lang="en-IN" sz="2400" dirty="0">
                    <a:solidFill>
                      <a:srgbClr val="FF0000"/>
                    </a:solidFill>
                    <a:latin typeface="Lucida Handwriting" panose="03010101010101010101" pitchFamily="66" charset="0"/>
                  </a:rPr>
                  <a:t>increases.</a:t>
                </a:r>
              </a:p>
              <a:p>
                <a:pPr marL="342900" indent="-342900">
                  <a:buFont typeface="Wingdings" panose="05000000000000000000" pitchFamily="2" charset="2"/>
                  <a:buChar char="ü"/>
                </a:pPr>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The above principle is used in pressure cocker.</a:t>
                </a:r>
              </a:p>
            </p:txBody>
          </p:sp>
        </mc:Choice>
        <mc:Fallback xmlns="">
          <p:sp>
            <p:nvSpPr>
              <p:cNvPr id="3" name="TextBox 2"/>
              <p:cNvSpPr txBox="1">
                <a:spLocks noRot="1" noChangeAspect="1" noMove="1" noResize="1" noEditPoints="1" noAdjustHandles="1" noChangeArrowheads="1" noChangeShapeType="1" noTextEdit="1"/>
              </p:cNvSpPr>
              <p:nvPr/>
            </p:nvSpPr>
            <p:spPr>
              <a:xfrm>
                <a:off x="653143" y="624114"/>
                <a:ext cx="9680444" cy="3948260"/>
              </a:xfrm>
              <a:prstGeom prst="rect">
                <a:avLst/>
              </a:prstGeom>
              <a:blipFill rotWithShape="1">
                <a:blip r:embed="rId3"/>
                <a:stretch>
                  <a:fillRect l="-627" t="-765" r="-376" b="-1988"/>
                </a:stretch>
              </a:blipFill>
              <a:ln w="38100">
                <a:solidFill>
                  <a:schemeClr val="accent2">
                    <a:lumMod val="75000"/>
                  </a:schemeClr>
                </a:solidFill>
              </a:ln>
            </p:spPr>
            <p:txBody>
              <a:bodyPr/>
              <a:lstStyle/>
              <a:p>
                <a:r>
                  <a:rPr lang="en-IN">
                    <a:noFill/>
                  </a:rPr>
                  <a:t> </a:t>
                </a:r>
                <a:endParaRPr lang="en-IN">
                  <a:noFill/>
                </a:endParaRPr>
              </a:p>
            </p:txBody>
          </p:sp>
        </mc:Fallback>
      </mc:AlternateContent>
      <p:sp>
        <p:nvSpPr>
          <p:cNvPr id="5" name="TextBox 4"/>
          <p:cNvSpPr txBox="1"/>
          <p:nvPr/>
        </p:nvSpPr>
        <p:spPr>
          <a:xfrm flipH="1">
            <a:off x="653143" y="4888068"/>
            <a:ext cx="9589006" cy="1569660"/>
          </a:xfrm>
          <a:prstGeom prst="rect">
            <a:avLst/>
          </a:prstGeom>
          <a:noFill/>
          <a:ln w="38100">
            <a:solidFill>
              <a:srgbClr val="FFC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Regelation of Ice : As soon as pressure is released over ice, the melting point again increased and ice freezes again. This phenomenon of re-freezing of ice on release of pressure is known as regelation.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10160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grpSp>
      <mc:AlternateContent xmlns:mc="http://schemas.openxmlformats.org/markup-compatibility/2006" xmlns:a14="http://schemas.microsoft.com/office/drawing/2010/main">
        <mc:Choice Requires="a14">
          <p:sp>
            <p:nvSpPr>
              <p:cNvPr id="3" name="TextBox 2"/>
              <p:cNvSpPr txBox="1"/>
              <p:nvPr/>
            </p:nvSpPr>
            <p:spPr>
              <a:xfrm>
                <a:off x="725714" y="957944"/>
                <a:ext cx="9094147" cy="4524315"/>
              </a:xfrm>
              <a:prstGeom prst="rect">
                <a:avLst/>
              </a:prstGeom>
              <a:noFill/>
              <a:ln w="38100">
                <a:solidFill>
                  <a:srgbClr val="FFC000"/>
                </a:solidFill>
              </a:ln>
            </p:spPr>
            <p:txBody>
              <a:bodyPr wrap="square" rtlCol="0">
                <a:spAutoFit/>
              </a:bodyPr>
              <a:lstStyle/>
              <a:p>
                <a:endParaRPr lang="en-IN" sz="4000"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1600" b="0" i="1" smtClean="0">
                          <a:latin typeface="Cambria Math" panose="02040503050406030204" pitchFamily="18" charset="0"/>
                        </a:rPr>
                        <m:t>𝑓𝑢𝑠𝑖𝑜𝑛</m:t>
                      </m:r>
                    </m:oMath>
                  </m:oMathPara>
                </a14:m>
                <a:endParaRPr lang="en-IN" sz="16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4000" b="0" i="1" smtClean="0">
                          <a:latin typeface="Cambria Math" panose="02040503050406030204" pitchFamily="18" charset="0"/>
                        </a:rPr>
                        <m:t>𝑠𝑜𝑙𝑖𝑑</m:t>
                      </m:r>
                      <m:r>
                        <a:rPr lang="en-IN" sz="4000" b="0" i="1" smtClean="0">
                          <a:latin typeface="Cambria Math" panose="02040503050406030204" pitchFamily="18" charset="0"/>
                        </a:rPr>
                        <m:t> ⇋</m:t>
                      </m:r>
                      <m:r>
                        <a:rPr lang="en-IN" sz="4000" b="0" i="1" smtClean="0">
                          <a:latin typeface="Cambria Math" panose="02040503050406030204" pitchFamily="18" charset="0"/>
                          <a:ea typeface="Cambria Math" panose="02040503050406030204" pitchFamily="18" charset="0"/>
                        </a:rPr>
                        <m:t>𝑙𝑖𝑞𝑢𝑖𝑑</m:t>
                      </m:r>
                    </m:oMath>
                  </m:oMathPara>
                </a14:m>
                <a:endParaRPr lang="en-IN" sz="4000" b="0" dirty="0">
                  <a:latin typeface="Lucida Handwriting" panose="03010101010101010101" pitchFamily="66"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1600" b="0" i="1" smtClean="0">
                          <a:latin typeface="Cambria Math" panose="02040503050406030204" pitchFamily="18" charset="0"/>
                          <a:ea typeface="Cambria Math" panose="02040503050406030204" pitchFamily="18" charset="0"/>
                        </a:rPr>
                        <m:t>𝑓𝑟𝑒𝑒𝑧𝑖𝑛𝑔</m:t>
                      </m:r>
                    </m:oMath>
                  </m:oMathPara>
                </a14:m>
                <a:endParaRPr lang="en-IN" sz="1600" b="0" dirty="0">
                  <a:latin typeface="Lucida Handwriting" panose="03010101010101010101" pitchFamily="66" charset="0"/>
                  <a:ea typeface="Cambria Math" panose="02040503050406030204" pitchFamily="18" charset="0"/>
                </a:endParaRPr>
              </a:p>
              <a:p>
                <a:endParaRPr lang="en-IN" sz="1600" dirty="0">
                  <a:latin typeface="Lucida Handwriting" panose="03010101010101010101" pitchFamily="66"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1600" b="0" i="1" smtClean="0">
                          <a:latin typeface="Cambria Math" panose="02040503050406030204" pitchFamily="18" charset="0"/>
                          <a:ea typeface="Cambria Math" panose="02040503050406030204" pitchFamily="18" charset="0"/>
                        </a:rPr>
                        <m:t>𝑣𝑎𝑝𝑜𝑟𝑖𝑧𝑎𝑡𝑖𝑜𝑛</m:t>
                      </m:r>
                    </m:oMath>
                  </m:oMathPara>
                </a14:m>
                <a:endParaRPr lang="en-IN" sz="1600" b="0" dirty="0">
                  <a:latin typeface="Lucida Handwriting" panose="03010101010101010101" pitchFamily="66"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4000" b="0" i="1" smtClean="0">
                          <a:latin typeface="Cambria Math" panose="02040503050406030204" pitchFamily="18" charset="0"/>
                          <a:ea typeface="Cambria Math" panose="02040503050406030204" pitchFamily="18" charset="0"/>
                        </a:rPr>
                        <m:t>𝑙𝑖𝑞𝑢𝑖𝑑</m:t>
                      </m:r>
                      <m:r>
                        <a:rPr lang="en-IN" sz="4000" b="0" i="1" smtClean="0">
                          <a:latin typeface="Cambria Math" panose="02040503050406030204" pitchFamily="18" charset="0"/>
                          <a:ea typeface="Cambria Math" panose="02040503050406030204" pitchFamily="18" charset="0"/>
                        </a:rPr>
                        <m:t> ⇋</m:t>
                      </m:r>
                      <m:r>
                        <a:rPr lang="en-IN" sz="4000" b="0" i="1" smtClean="0">
                          <a:latin typeface="Cambria Math" panose="02040503050406030204" pitchFamily="18" charset="0"/>
                          <a:ea typeface="Cambria Math" panose="02040503050406030204" pitchFamily="18" charset="0"/>
                        </a:rPr>
                        <m:t>𝑣𝑎𝑝𝑜𝑢𝑟</m:t>
                      </m:r>
                    </m:oMath>
                  </m:oMathPara>
                </a14:m>
                <a:endParaRPr lang="en-IN" sz="4000" b="0" dirty="0">
                  <a:latin typeface="Lucida Handwriting" panose="03010101010101010101" pitchFamily="66"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1600" b="0" i="1" smtClean="0">
                          <a:latin typeface="Cambria Math" panose="02040503050406030204" pitchFamily="18" charset="0"/>
                          <a:ea typeface="Cambria Math" panose="02040503050406030204" pitchFamily="18" charset="0"/>
                        </a:rPr>
                        <m:t>𝑐𝑜𝑛𝑑𝑒𝑛𝑠𝑎𝑡𝑖𝑜𝑛</m:t>
                      </m:r>
                    </m:oMath>
                  </m:oMathPara>
                </a14:m>
                <a:endParaRPr lang="en-IN" sz="1600" b="0" dirty="0">
                  <a:latin typeface="Lucida Handwriting" panose="03010101010101010101" pitchFamily="66" charset="0"/>
                  <a:ea typeface="Cambria Math" panose="02040503050406030204" pitchFamily="18" charset="0"/>
                </a:endParaRPr>
              </a:p>
              <a:p>
                <a:endParaRPr lang="en-IN" sz="1600" b="0" dirty="0">
                  <a:latin typeface="Lucida Handwriting" panose="03010101010101010101" pitchFamily="66"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1600" b="0" i="1" smtClean="0">
                          <a:latin typeface="Cambria Math" panose="02040503050406030204" pitchFamily="18" charset="0"/>
                          <a:ea typeface="Cambria Math" panose="02040503050406030204" pitchFamily="18" charset="0"/>
                        </a:rPr>
                        <m:t>𝑠𝑢𝑏𝑙𝑖𝑚𝑎𝑡𝑖𝑜𝑛</m:t>
                      </m:r>
                    </m:oMath>
                  </m:oMathPara>
                </a14:m>
                <a:endParaRPr lang="en-IN" sz="1600" b="0" dirty="0">
                  <a:latin typeface="Lucida Handwriting" panose="03010101010101010101" pitchFamily="66"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4000" b="0" i="1" smtClean="0">
                          <a:latin typeface="Cambria Math" panose="02040503050406030204" pitchFamily="18" charset="0"/>
                          <a:ea typeface="Cambria Math" panose="02040503050406030204" pitchFamily="18" charset="0"/>
                        </a:rPr>
                        <m:t>𝑠𝑜𝑙𝑖𝑑</m:t>
                      </m:r>
                      <m:r>
                        <a:rPr lang="en-IN" sz="4000" b="0" i="1" smtClean="0">
                          <a:latin typeface="Cambria Math" panose="02040503050406030204" pitchFamily="18" charset="0"/>
                          <a:ea typeface="Cambria Math" panose="02040503050406030204" pitchFamily="18" charset="0"/>
                        </a:rPr>
                        <m:t> ⇌</m:t>
                      </m:r>
                      <m:r>
                        <a:rPr lang="en-IN" sz="4000" b="0" i="1" smtClean="0">
                          <a:latin typeface="Cambria Math" panose="02040503050406030204" pitchFamily="18" charset="0"/>
                          <a:ea typeface="Cambria Math" panose="02040503050406030204" pitchFamily="18" charset="0"/>
                        </a:rPr>
                        <m:t>𝑣𝑎𝑝𝑜𝑢𝑟</m:t>
                      </m:r>
                    </m:oMath>
                  </m:oMathPara>
                </a14:m>
                <a:endParaRPr lang="en-IN" sz="4000" b="0" dirty="0">
                  <a:latin typeface="Lucida Handwriting" panose="03010101010101010101" pitchFamily="66"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1600" b="0" i="1" smtClean="0">
                          <a:latin typeface="Cambria Math" panose="02040503050406030204" pitchFamily="18" charset="0"/>
                        </a:rPr>
                        <m:t>𝑑𝑒𝑝𝑜𝑠𝑖𝑡𝑖𝑜𝑛</m:t>
                      </m:r>
                    </m:oMath>
                  </m:oMathPara>
                </a14:m>
                <a:endParaRPr lang="en-IN" sz="1600" dirty="0">
                  <a:latin typeface="Lucida Handwriting" panose="03010101010101010101" pitchFamily="66"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725714" y="957944"/>
                <a:ext cx="9094147" cy="4524315"/>
              </a:xfrm>
              <a:prstGeom prst="rect">
                <a:avLst/>
              </a:prstGeom>
              <a:blipFill rotWithShape="1">
                <a:blip r:embed="rId4"/>
                <a:stretch>
                  <a:fillRect/>
                </a:stretch>
              </a:blipFill>
              <a:ln w="38100">
                <a:solidFill>
                  <a:srgbClr val="FFC000"/>
                </a:solidFill>
              </a:ln>
            </p:spPr>
            <p:txBody>
              <a:bodyPr/>
              <a:lstStyle/>
              <a:p>
                <a:r>
                  <a:rPr lang="en-IN">
                    <a:noFill/>
                  </a:rPr>
                  <a:t> </a:t>
                </a:r>
                <a:endParaRPr lang="en-IN">
                  <a:noFill/>
                </a:endParaRPr>
              </a:p>
            </p:txBody>
          </p:sp>
        </mc:Fallback>
      </mc:AlternateContent>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Pressure &amp; Boiling</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p:spTree>
    <p:extLst>
      <p:ext uri="{BB962C8B-B14F-4D97-AF65-F5344CB8AC3E}">
        <p14:creationId xmlns:p14="http://schemas.microsoft.com/office/powerpoint/2010/main" val="1036320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Pressure &amp; Boiling</a:t>
                </a:r>
              </a:p>
            </p:txBody>
          </p:sp>
          <p:pic>
            <p:nvPicPr>
              <p:cNvPr id="35" name="Graphic 34" descr="Ato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9541" y="2812774"/>
                <a:ext cx="1157996" cy="914400"/>
              </a:xfrm>
              <a:prstGeom prst="rect">
                <a:avLst/>
              </a:prstGeom>
            </p:spPr>
          </p:pic>
        </p:grpSp>
      </p:grpSp>
    </p:spTree>
    <p:extLst>
      <p:ext uri="{BB962C8B-B14F-4D97-AF65-F5344CB8AC3E}">
        <p14:creationId xmlns:p14="http://schemas.microsoft.com/office/powerpoint/2010/main" val="268376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Freeform: Shape 16"/>
          <p:cNvSpPr>
            <a:spLocks noGrp="1" noRot="1" noChangeAspect="1" noMove="1" noResize="1" noEditPoints="1" noAdjustHandles="1" noChangeArrowheads="1" noChangeShapeType="1" noTextEdit="1"/>
          </p:cNvSpPr>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descr="A close up of a logo&#10;&#10;Description automatically generated"/>
          <p:cNvPicPr>
            <a:picLocks noChangeAspect="1"/>
          </p:cNvPicPr>
          <p:nvPr/>
        </p:nvPicPr>
        <p:blipFill rotWithShape="1">
          <a:blip r:embed="rId2">
            <a:extLst>
              <a:ext uri="{28A0092B-C50C-407E-A947-70E740481C1C}">
                <a14:useLocalDpi xmlns:a14="http://schemas.microsoft.com/office/drawing/2010/main" val="0"/>
              </a:ext>
            </a:extLst>
          </a:blip>
          <a:srcRect r="3328"/>
          <a:stretch>
            <a:fillRect/>
          </a:stretch>
        </p:blipFill>
        <p:spPr>
          <a:xfrm>
            <a:off x="1" y="0"/>
            <a:ext cx="9272922" cy="6857999"/>
          </a:xfrm>
          <a:prstGeom prst="rect">
            <a:avLst/>
          </a:prstGeom>
        </p:spPr>
      </p:pic>
      <p:grpSp>
        <p:nvGrpSpPr>
          <p:cNvPr id="19" name="Group 18"/>
          <p:cNvGrpSpPr>
            <a:grpSpLocks noGrp="1" noUngrp="1" noRot="1" noChangeAspect="1" noMove="1" noResize="1"/>
          </p:cNvGrpSpPr>
          <p:nvPr/>
        </p:nvGrpSpPr>
        <p:grpSpPr>
          <a:xfrm>
            <a:off x="9160561" y="1075188"/>
            <a:ext cx="1562267" cy="1172973"/>
            <a:chOff x="9160561" y="1075188"/>
            <a:chExt cx="1562267" cy="1172973"/>
          </a:xfrm>
        </p:grpSpPr>
        <p:sp>
          <p:nvSpPr>
            <p:cNvPr id="20" name="Freeform 5"/>
            <p:cNvSpPr/>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lstStyle/>
            <a:p>
              <a:endParaRPr lang="en-US"/>
            </a:p>
          </p:txBody>
        </p:sp>
        <p:sp>
          <p:nvSpPr>
            <p:cNvPr id="21" name="Freeform 5"/>
            <p:cNvSpPr/>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lstStyle/>
            <a:p>
              <a:endParaRPr lang="en-US"/>
            </a:p>
          </p:txBody>
        </p:sp>
      </p:grpSp>
      <p:sp>
        <p:nvSpPr>
          <p:cNvPr id="4" name="TextBox 3"/>
          <p:cNvSpPr txBox="1"/>
          <p:nvPr/>
        </p:nvSpPr>
        <p:spPr>
          <a:xfrm>
            <a:off x="2374849" y="5050971"/>
            <a:ext cx="5363941" cy="523220"/>
          </a:xfrm>
          <a:prstGeom prst="rect">
            <a:avLst/>
          </a:prstGeom>
          <a:noFill/>
        </p:spPr>
        <p:txBody>
          <a:bodyPr wrap="square" rtlCol="0">
            <a:spAutoFit/>
          </a:bodyPr>
          <a:lstStyle/>
          <a:p>
            <a:r>
              <a:rPr lang="en-IN" sz="2800" dirty="0"/>
              <a:t>quantumgosh@rediffmail.com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16104"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grpSp>
      <p:sp>
        <p:nvSpPr>
          <p:cNvPr id="3" name="TextBox 2"/>
          <p:cNvSpPr txBox="1"/>
          <p:nvPr/>
        </p:nvSpPr>
        <p:spPr>
          <a:xfrm>
            <a:off x="1076875" y="243512"/>
            <a:ext cx="8637843" cy="6370975"/>
          </a:xfrm>
          <a:prstGeom prst="rect">
            <a:avLst/>
          </a:prstGeom>
          <a:noFill/>
          <a:ln w="38100">
            <a:solidFill>
              <a:srgbClr val="00B05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At </a:t>
            </a:r>
            <a:r>
              <a:rPr lang="en-IN" sz="2400" dirty="0">
                <a:solidFill>
                  <a:srgbClr val="0070C0"/>
                </a:solidFill>
                <a:latin typeface="Lucida Handwriting" panose="03010101010101010101" pitchFamily="66" charset="0"/>
              </a:rPr>
              <a:t>low temperatures</a:t>
            </a:r>
            <a:r>
              <a:rPr lang="en-IN" sz="2400" dirty="0">
                <a:latin typeface="Lucida Handwriting" panose="03010101010101010101" pitchFamily="66" charset="0"/>
              </a:rPr>
              <a:t>, most of the substances are in the </a:t>
            </a:r>
            <a:r>
              <a:rPr lang="en-IN" sz="2400" dirty="0">
                <a:solidFill>
                  <a:srgbClr val="00B050"/>
                </a:solidFill>
                <a:latin typeface="Lucida Handwriting" panose="03010101010101010101" pitchFamily="66" charset="0"/>
              </a:rPr>
              <a:t>solid state</a:t>
            </a:r>
            <a:r>
              <a:rPr lang="en-IN" sz="2400" dirty="0">
                <a:latin typeface="Lucida Handwriting" panose="03010101010101010101" pitchFamily="66" charset="0"/>
              </a:rPr>
              <a:t>. </a:t>
            </a:r>
          </a:p>
          <a:p>
            <a:pPr marL="342900" indent="-342900">
              <a:buFont typeface="Wingdings" panose="05000000000000000000" pitchFamily="2" charset="2"/>
              <a:buChar char="ü"/>
            </a:pPr>
            <a:r>
              <a:rPr lang="en-IN" sz="2400" dirty="0">
                <a:latin typeface="Lucida Handwriting" panose="03010101010101010101" pitchFamily="66" charset="0"/>
              </a:rPr>
              <a:t>As the temperature increases, they become </a:t>
            </a:r>
            <a:r>
              <a:rPr lang="en-IN" sz="2400" dirty="0">
                <a:solidFill>
                  <a:srgbClr val="00B050"/>
                </a:solidFill>
                <a:latin typeface="Lucida Handwriting" panose="03010101010101010101" pitchFamily="66" charset="0"/>
              </a:rPr>
              <a:t>liquid.</a:t>
            </a:r>
          </a:p>
          <a:p>
            <a:pPr marL="342900" indent="-342900">
              <a:buFont typeface="Wingdings" panose="05000000000000000000" pitchFamily="2" charset="2"/>
              <a:buChar char="ü"/>
            </a:pPr>
            <a:r>
              <a:rPr lang="en-IN" sz="2400" dirty="0">
                <a:latin typeface="Lucida Handwriting" panose="03010101010101010101" pitchFamily="66" charset="0"/>
              </a:rPr>
              <a:t>At high temperatures, they become gaseous.</a:t>
            </a:r>
          </a:p>
          <a:p>
            <a:pPr marL="342900" indent="-342900">
              <a:buFont typeface="Wingdings" panose="05000000000000000000" pitchFamily="2" charset="2"/>
              <a:buChar char="ü"/>
            </a:pPr>
            <a:r>
              <a:rPr lang="en-IN" sz="2400" dirty="0">
                <a:latin typeface="Lucida Handwriting" panose="03010101010101010101" pitchFamily="66" charset="0"/>
              </a:rPr>
              <a:t> The process of a solid becoming a liquid is called </a:t>
            </a:r>
            <a:r>
              <a:rPr lang="en-IN" sz="2400" dirty="0">
                <a:solidFill>
                  <a:srgbClr val="00B050"/>
                </a:solidFill>
                <a:latin typeface="Lucida Handwriting" panose="03010101010101010101" pitchFamily="66" charset="0"/>
              </a:rPr>
              <a:t>fusion or melting.</a:t>
            </a:r>
          </a:p>
          <a:p>
            <a:pPr marL="342900" indent="-342900">
              <a:buFont typeface="Wingdings" panose="05000000000000000000" pitchFamily="2" charset="2"/>
              <a:buChar char="ü"/>
            </a:pPr>
            <a:r>
              <a:rPr lang="en-IN" sz="2400" dirty="0">
                <a:latin typeface="Lucida Handwriting" panose="03010101010101010101" pitchFamily="66" charset="0"/>
              </a:rPr>
              <a:t> The process of a liquid becoming a gas is called </a:t>
            </a:r>
            <a:r>
              <a:rPr lang="en-IN" sz="2400" dirty="0">
                <a:solidFill>
                  <a:srgbClr val="00B050"/>
                </a:solidFill>
                <a:latin typeface="Lucida Handwriting" panose="03010101010101010101" pitchFamily="66" charset="0"/>
              </a:rPr>
              <a:t>vaporization.</a:t>
            </a:r>
          </a:p>
          <a:p>
            <a:pPr marL="342900" indent="-342900">
              <a:buFont typeface="Wingdings" panose="05000000000000000000" pitchFamily="2" charset="2"/>
              <a:buChar char="ü"/>
            </a:pPr>
            <a:r>
              <a:rPr lang="en-IN" sz="2400" dirty="0">
                <a:latin typeface="Lucida Handwriting" panose="03010101010101010101" pitchFamily="66" charset="0"/>
              </a:rPr>
              <a:t> The process of a  liquid becoming a solid is called </a:t>
            </a:r>
            <a:r>
              <a:rPr lang="en-IN" sz="2400" dirty="0">
                <a:solidFill>
                  <a:srgbClr val="00B050"/>
                </a:solidFill>
                <a:latin typeface="Lucida Handwriting" panose="03010101010101010101" pitchFamily="66" charset="0"/>
              </a:rPr>
              <a:t>freezing.</a:t>
            </a:r>
          </a:p>
          <a:p>
            <a:pPr marL="342900" indent="-342900">
              <a:buFont typeface="Wingdings" panose="05000000000000000000" pitchFamily="2" charset="2"/>
              <a:buChar char="ü"/>
            </a:pPr>
            <a:r>
              <a:rPr lang="en-IN" sz="2400" dirty="0">
                <a:latin typeface="Lucida Handwriting" panose="03010101010101010101" pitchFamily="66" charset="0"/>
              </a:rPr>
              <a:t> The process of a gas becoming a liquid is called </a:t>
            </a:r>
            <a:r>
              <a:rPr lang="en-IN" sz="2400" dirty="0">
                <a:solidFill>
                  <a:srgbClr val="00B050"/>
                </a:solidFill>
                <a:latin typeface="Lucida Handwriting" panose="03010101010101010101" pitchFamily="66" charset="0"/>
              </a:rPr>
              <a:t>condensation</a:t>
            </a:r>
            <a:r>
              <a:rPr lang="en-IN" sz="2400" dirty="0">
                <a:solidFill>
                  <a:schemeClr val="accent4">
                    <a:lumMod val="75000"/>
                  </a:schemeClr>
                </a:solidFill>
                <a:latin typeface="Lucida Handwriting" panose="03010101010101010101" pitchFamily="66" charset="0"/>
              </a:rPr>
              <a:t>.</a:t>
            </a:r>
          </a:p>
          <a:p>
            <a:pPr marL="342900" indent="-342900">
              <a:buFont typeface="Wingdings" panose="05000000000000000000" pitchFamily="2" charset="2"/>
              <a:buChar char="ü"/>
            </a:pPr>
            <a:r>
              <a:rPr lang="en-IN" sz="2400" dirty="0">
                <a:latin typeface="Lucida Handwriting" panose="03010101010101010101" pitchFamily="66" charset="0"/>
              </a:rPr>
              <a:t>The process of a solid becoming a gas is called </a:t>
            </a:r>
            <a:r>
              <a:rPr lang="en-IN" sz="2400" dirty="0">
                <a:solidFill>
                  <a:srgbClr val="00B050"/>
                </a:solidFill>
                <a:latin typeface="Lucida Handwriting" panose="03010101010101010101" pitchFamily="66" charset="0"/>
              </a:rPr>
              <a:t>sublimation.</a:t>
            </a:r>
          </a:p>
          <a:p>
            <a:pPr marL="342900" indent="-342900">
              <a:buFont typeface="Wingdings" panose="05000000000000000000" pitchFamily="2" charset="2"/>
              <a:buChar char="ü"/>
            </a:pPr>
            <a:r>
              <a:rPr lang="en-IN" sz="2400" dirty="0">
                <a:latin typeface="Lucida Handwriting" panose="03010101010101010101" pitchFamily="66" charset="0"/>
              </a:rPr>
              <a:t> The process of a gas becoming a solid is called </a:t>
            </a:r>
            <a:r>
              <a:rPr lang="en-IN" sz="2400" dirty="0">
                <a:solidFill>
                  <a:srgbClr val="00B050"/>
                </a:solidFill>
                <a:latin typeface="Lucida Handwriting" panose="03010101010101010101" pitchFamily="66" charset="0"/>
              </a:rPr>
              <a:t>deposition</a:t>
            </a:r>
            <a:r>
              <a:rPr lang="en-IN" sz="2400" dirty="0">
                <a:latin typeface="Lucida Handwriting" panose="03010101010101010101" pitchFamily="66"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32657" y="0"/>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grpSp>
      <p:pic>
        <p:nvPicPr>
          <p:cNvPr id="5" name="Picture 4" descr="A close up of a map&#10;&#10;Description automatically generated"/>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914" y="682172"/>
            <a:ext cx="9577269" cy="5413828"/>
          </a:xfrm>
          <a:prstGeom prst="rect">
            <a:avLst/>
          </a:prstGeom>
        </p:spPr>
      </p:pic>
      <mc:AlternateContent xmlns:mc="http://schemas.openxmlformats.org/markup-compatibility/2006" xmlns:p14="http://schemas.microsoft.com/office/powerpoint/2010/main">
        <mc:Choice Requires="p14">
          <p:contentPart p14:bwMode="auto" r:id="rId5">
            <p14:nvContentPartPr>
              <p14:cNvPr id="6" name="Ink 5"/>
              <p14:cNvContentPartPr/>
              <p14:nvPr/>
            </p14:nvContentPartPr>
            <p14:xfrm>
              <a:off x="2655497" y="4237743"/>
              <a:ext cx="360" cy="360"/>
            </p14:xfrm>
          </p:contentPart>
        </mc:Choice>
        <mc:Fallback xmlns="">
          <p:pic>
            <p:nvPicPr>
              <p:cNvPr id="6" name="Ink 5"/>
            </p:nvPicPr>
            <p:blipFill>
              <a:blip r:embed="rId6"/>
            </p:blipFill>
            <p:spPr>
              <a:xfrm>
                <a:off x="2655497" y="4237743"/>
                <a:ext cx="360" cy="360"/>
              </a:xfrm>
              <a:prstGeom prst="rect"/>
            </p:spPr>
          </p:pic>
        </mc:Fallback>
      </mc:AlternateContent>
      <mc:AlternateContent xmlns:mc="http://schemas.openxmlformats.org/markup-compatibility/2006" xmlns:p14="http://schemas.microsoft.com/office/powerpoint/2010/main">
        <mc:Choice Requires="p14">
          <p:contentPart p14:bwMode="auto" r:id="rId7">
            <p14:nvContentPartPr>
              <p14:cNvPr id="7" name="Ink 6"/>
              <p14:cNvContentPartPr/>
              <p14:nvPr/>
            </p14:nvContentPartPr>
            <p14:xfrm>
              <a:off x="2553977" y="3032823"/>
              <a:ext cx="360" cy="144720"/>
            </p14:xfrm>
          </p:contentPart>
        </mc:Choice>
        <mc:Fallback xmlns="">
          <p:pic>
            <p:nvPicPr>
              <p:cNvPr id="7" name="Ink 6"/>
            </p:nvPicPr>
            <p:blipFill>
              <a:blip r:embed="rId8"/>
            </p:blipFill>
            <p:spPr>
              <a:xfrm>
                <a:off x="2553977" y="3032823"/>
                <a:ext cx="360" cy="144720"/>
              </a:xfrm>
              <a:prstGeom prst="rect"/>
            </p:spPr>
          </p:pic>
        </mc:Fallback>
      </mc:AlternateContent>
      <mc:AlternateContent xmlns:mc="http://schemas.openxmlformats.org/markup-compatibility/2006" xmlns:p14="http://schemas.microsoft.com/office/powerpoint/2010/main">
        <mc:Choice Requires="p14">
          <p:contentPart p14:bwMode="auto" r:id="rId9">
            <p14:nvContentPartPr>
              <p14:cNvPr id="8" name="Ink 7"/>
              <p14:cNvContentPartPr/>
              <p14:nvPr/>
            </p14:nvContentPartPr>
            <p14:xfrm>
              <a:off x="2641097" y="3028143"/>
              <a:ext cx="86400" cy="165960"/>
            </p14:xfrm>
          </p:contentPart>
        </mc:Choice>
        <mc:Fallback xmlns="">
          <p:pic>
            <p:nvPicPr>
              <p:cNvPr id="8" name="Ink 7"/>
            </p:nvPicPr>
            <p:blipFill>
              <a:blip r:embed="rId10"/>
            </p:blipFill>
            <p:spPr>
              <a:xfrm>
                <a:off x="2641097" y="3028143"/>
                <a:ext cx="86400" cy="165960"/>
              </a:xfrm>
              <a:prstGeom prst="rect"/>
            </p:spPr>
          </p:pic>
        </mc:Fallback>
      </mc:AlternateContent>
      <mc:AlternateContent xmlns:mc="http://schemas.openxmlformats.org/markup-compatibility/2006" xmlns:p14="http://schemas.microsoft.com/office/powerpoint/2010/main">
        <mc:Choice Requires="p14">
          <p:contentPart p14:bwMode="auto" r:id="rId11">
            <p14:nvContentPartPr>
              <p14:cNvPr id="11" name="Ink 10"/>
              <p14:cNvContentPartPr/>
              <p14:nvPr/>
            </p14:nvContentPartPr>
            <p14:xfrm>
              <a:off x="2786177" y="3007623"/>
              <a:ext cx="105120" cy="157320"/>
            </p14:xfrm>
          </p:contentPart>
        </mc:Choice>
        <mc:Fallback xmlns="">
          <p:pic>
            <p:nvPicPr>
              <p:cNvPr id="11" name="Ink 10"/>
            </p:nvPicPr>
            <p:blipFill>
              <a:blip r:embed="rId12"/>
            </p:blipFill>
            <p:spPr>
              <a:xfrm>
                <a:off x="2786177" y="3007623"/>
                <a:ext cx="105120" cy="157320"/>
              </a:xfrm>
              <a:prstGeom prst="rect"/>
            </p:spPr>
          </p:pic>
        </mc:Fallback>
      </mc:AlternateContent>
      <mc:AlternateContent xmlns:mc="http://schemas.openxmlformats.org/markup-compatibility/2006" xmlns:p14="http://schemas.microsoft.com/office/powerpoint/2010/main">
        <mc:Choice Requires="p14">
          <p:contentPart p14:bwMode="auto" r:id="rId13">
            <p14:nvContentPartPr>
              <p14:cNvPr id="12" name="Ink 11"/>
              <p14:cNvContentPartPr/>
              <p14:nvPr/>
            </p14:nvContentPartPr>
            <p14:xfrm>
              <a:off x="1261937" y="4950543"/>
              <a:ext cx="98640" cy="13320"/>
            </p14:xfrm>
          </p:contentPart>
        </mc:Choice>
        <mc:Fallback xmlns="">
          <p:pic>
            <p:nvPicPr>
              <p:cNvPr id="12" name="Ink 11"/>
            </p:nvPicPr>
            <p:blipFill>
              <a:blip r:embed="rId14"/>
            </p:blipFill>
            <p:spPr>
              <a:xfrm>
                <a:off x="1261937" y="4950543"/>
                <a:ext cx="98640" cy="13320"/>
              </a:xfrm>
              <a:prstGeom prst="rect"/>
            </p:spPr>
          </p:pic>
        </mc:Fallback>
      </mc:AlternateContent>
      <mc:AlternateContent xmlns:mc="http://schemas.openxmlformats.org/markup-compatibility/2006" xmlns:p14="http://schemas.microsoft.com/office/powerpoint/2010/main">
        <mc:Choice Requires="p14">
          <p:contentPart p14:bwMode="auto" r:id="rId15">
            <p14:nvContentPartPr>
              <p14:cNvPr id="13" name="Ink 12"/>
              <p14:cNvContentPartPr/>
              <p14:nvPr/>
            </p14:nvContentPartPr>
            <p14:xfrm>
              <a:off x="1439777" y="4802223"/>
              <a:ext cx="276120" cy="227880"/>
            </p14:xfrm>
          </p:contentPart>
        </mc:Choice>
        <mc:Fallback xmlns="">
          <p:pic>
            <p:nvPicPr>
              <p:cNvPr id="13" name="Ink 12"/>
            </p:nvPicPr>
            <p:blipFill>
              <a:blip r:embed="rId16"/>
            </p:blipFill>
            <p:spPr>
              <a:xfrm>
                <a:off x="1439777" y="4802223"/>
                <a:ext cx="276120" cy="227880"/>
              </a:xfrm>
              <a:prstGeom prst="rect"/>
            </p:spPr>
          </p:pic>
        </mc:Fallback>
      </mc:AlternateContent>
      <mc:AlternateContent xmlns:mc="http://schemas.openxmlformats.org/markup-compatibility/2006" xmlns:p14="http://schemas.microsoft.com/office/powerpoint/2010/main">
        <mc:Choice Requires="p14">
          <p:contentPart p14:bwMode="auto" r:id="rId17">
            <p14:nvContentPartPr>
              <p14:cNvPr id="14" name="Ink 13"/>
              <p14:cNvContentPartPr/>
              <p14:nvPr/>
            </p14:nvContentPartPr>
            <p14:xfrm>
              <a:off x="1801577" y="4786743"/>
              <a:ext cx="118080" cy="181800"/>
            </p14:xfrm>
          </p:contentPart>
        </mc:Choice>
        <mc:Fallback xmlns="">
          <p:pic>
            <p:nvPicPr>
              <p:cNvPr id="14" name="Ink 13"/>
            </p:nvPicPr>
            <p:blipFill>
              <a:blip r:embed="rId18"/>
            </p:blipFill>
            <p:spPr>
              <a:xfrm>
                <a:off x="1801577" y="4786743"/>
                <a:ext cx="118080" cy="181800"/>
              </a:xfrm>
              <a:prstGeom prst="rect"/>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0" y="14514"/>
            <a:ext cx="13967793" cy="6858000"/>
            <a:chOff x="16104" y="0"/>
            <a:chExt cx="13967793" cy="6858000"/>
          </a:xfrm>
        </p:grpSpPr>
        <p:sp>
          <p:nvSpPr>
            <p:cNvPr id="4" name="Rectangle 3"/>
            <p:cNvSpPr/>
            <p:nvPr/>
          </p:nvSpPr>
          <p:spPr>
            <a:xfrm>
              <a:off x="16104"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dirty="0"/>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grpSp>
      <p:sp>
        <p:nvSpPr>
          <p:cNvPr id="3" name="TextBox 2"/>
          <p:cNvSpPr txBox="1"/>
          <p:nvPr/>
        </p:nvSpPr>
        <p:spPr>
          <a:xfrm rot="10800000" flipH="1" flipV="1">
            <a:off x="1190172" y="826398"/>
            <a:ext cx="8550758" cy="1226391"/>
          </a:xfrm>
          <a:prstGeom prst="rect">
            <a:avLst/>
          </a:prstGeom>
          <a:noFill/>
          <a:ln w="38100">
            <a:solidFill>
              <a:srgbClr val="FFC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The  temperature of a liquid at which a liquid changes into vapour is called  the </a:t>
            </a:r>
            <a:r>
              <a:rPr lang="en-IN" sz="2400" dirty="0">
                <a:solidFill>
                  <a:srgbClr val="00B050"/>
                </a:solidFill>
                <a:latin typeface="Lucida Handwriting" panose="03010101010101010101" pitchFamily="66" charset="0"/>
              </a:rPr>
              <a:t>boiling point.</a:t>
            </a:r>
          </a:p>
        </p:txBody>
      </p:sp>
      <p:sp>
        <p:nvSpPr>
          <p:cNvPr id="5" name="TextBox 4"/>
          <p:cNvSpPr txBox="1"/>
          <p:nvPr/>
        </p:nvSpPr>
        <p:spPr>
          <a:xfrm>
            <a:off x="1190171" y="2629209"/>
            <a:ext cx="8664696" cy="830997"/>
          </a:xfrm>
          <a:prstGeom prst="rect">
            <a:avLst/>
          </a:prstGeom>
          <a:noFill/>
          <a:ln w="38100">
            <a:solidFill>
              <a:schemeClr val="accent2">
                <a:lumMod val="75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The temperature at which a solid is converted into a liquid is called the </a:t>
            </a:r>
            <a:r>
              <a:rPr lang="en-IN" sz="2400" dirty="0">
                <a:solidFill>
                  <a:srgbClr val="00B050"/>
                </a:solidFill>
                <a:latin typeface="Lucida Handwriting" panose="03010101010101010101" pitchFamily="66" charset="0"/>
              </a:rPr>
              <a:t>melting point</a:t>
            </a:r>
            <a:r>
              <a:rPr lang="en-IN" sz="2400" dirty="0">
                <a:latin typeface="Lucida Handwriting" panose="03010101010101010101" pitchFamily="66" charset="0"/>
              </a:rPr>
              <a:t>.</a:t>
            </a:r>
          </a:p>
        </p:txBody>
      </p:sp>
      <p:sp>
        <p:nvSpPr>
          <p:cNvPr id="6" name="TextBox 5"/>
          <p:cNvSpPr txBox="1"/>
          <p:nvPr/>
        </p:nvSpPr>
        <p:spPr>
          <a:xfrm>
            <a:off x="1190171" y="4036626"/>
            <a:ext cx="8664696" cy="2308324"/>
          </a:xfrm>
          <a:prstGeom prst="rect">
            <a:avLst/>
          </a:prstGeom>
          <a:noFill/>
          <a:ln w="38100">
            <a:solidFill>
              <a:srgbClr val="92D05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The heat energy required to convert a solid into a liquid without a change of temperature is called </a:t>
            </a:r>
            <a:r>
              <a:rPr lang="en-IN" sz="2400" dirty="0">
                <a:solidFill>
                  <a:srgbClr val="00B050"/>
                </a:solidFill>
                <a:latin typeface="Lucida Handwriting" panose="03010101010101010101" pitchFamily="66" charset="0"/>
              </a:rPr>
              <a:t>Latent heat of fusion.</a:t>
            </a:r>
          </a:p>
          <a:p>
            <a:pPr marL="342900" indent="-342900">
              <a:buFont typeface="Wingdings" panose="05000000000000000000" pitchFamily="2" charset="2"/>
              <a:buChar char="ü"/>
            </a:pPr>
            <a:r>
              <a:rPr lang="en-IN" sz="2400" dirty="0">
                <a:latin typeface="Lucida Handwriting" panose="03010101010101010101" pitchFamily="66" charset="0"/>
              </a:rPr>
              <a:t>The heat energy required to convert a liquid into vapour without a change of temperature is called </a:t>
            </a:r>
            <a:r>
              <a:rPr lang="en-IN" sz="2400" dirty="0">
                <a:solidFill>
                  <a:srgbClr val="FF0000"/>
                </a:solidFill>
                <a:latin typeface="Lucida Handwriting" panose="03010101010101010101" pitchFamily="66" charset="0"/>
              </a:rPr>
              <a:t>Latent heat of vaporization</a:t>
            </a:r>
            <a:r>
              <a:rPr lang="en-IN" sz="2400" dirty="0">
                <a:latin typeface="Lucida Handwriting" panose="03010101010101010101" pitchFamily="66"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5" name="Group 4"/>
          <p:cNvGrpSpPr/>
          <p:nvPr/>
        </p:nvGrpSpPr>
        <p:grpSpPr>
          <a:xfrm>
            <a:off x="16104" y="0"/>
            <a:ext cx="13916970" cy="7170057"/>
            <a:chOff x="16104" y="0"/>
            <a:chExt cx="13916970" cy="7170057"/>
          </a:xfrm>
        </p:grpSpPr>
        <p:sp>
          <p:nvSpPr>
            <p:cNvPr id="4" name="Rectangle 3"/>
            <p:cNvSpPr/>
            <p:nvPr/>
          </p:nvSpPr>
          <p:spPr>
            <a:xfrm>
              <a:off x="16104" y="0"/>
              <a:ext cx="12175896" cy="7170057"/>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418718" y="2008032"/>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sp>
          <p:nvSpPr>
            <p:cNvPr id="2" name="TextBox 1"/>
            <p:cNvSpPr txBox="1"/>
            <p:nvPr/>
          </p:nvSpPr>
          <p:spPr>
            <a:xfrm>
              <a:off x="1073783" y="743881"/>
              <a:ext cx="8988723" cy="1189400"/>
            </a:xfrm>
            <a:prstGeom prst="rect">
              <a:avLst/>
            </a:prstGeom>
            <a:noFill/>
            <a:ln w="38100">
              <a:solidFill>
                <a:srgbClr val="FF0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During an endothermic process the material body absorbs heat energy, whereas, in an exothermic process, heat energy is emitted.</a:t>
              </a:r>
            </a:p>
          </p:txBody>
        </p:sp>
        <p:sp>
          <p:nvSpPr>
            <p:cNvPr id="3" name="TextBox 2"/>
            <p:cNvSpPr txBox="1"/>
            <p:nvPr/>
          </p:nvSpPr>
          <p:spPr>
            <a:xfrm>
              <a:off x="1073782" y="4443690"/>
              <a:ext cx="9104838" cy="1938992"/>
            </a:xfrm>
            <a:prstGeom prst="rect">
              <a:avLst/>
            </a:prstGeom>
            <a:noFill/>
            <a:ln w="38100">
              <a:solidFill>
                <a:srgbClr val="FFC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If the process is endothermic, the enthalpy value gets increased, whereas, in an exothermic process the value decreases.</a:t>
              </a:r>
            </a:p>
            <a:p>
              <a:pPr marL="342900" indent="-342900">
                <a:buFont typeface="Wingdings" panose="05000000000000000000" pitchFamily="2" charset="2"/>
                <a:buChar char="ü"/>
              </a:pPr>
              <a:r>
                <a:rPr lang="en-IN" sz="2400" dirty="0">
                  <a:solidFill>
                    <a:schemeClr val="accent1">
                      <a:lumMod val="75000"/>
                    </a:schemeClr>
                  </a:solidFill>
                  <a:latin typeface="Lucida Handwriting" panose="03010101010101010101" pitchFamily="66" charset="0"/>
                </a:rPr>
                <a:t>∆h = Positive (endo thermic)</a:t>
              </a:r>
            </a:p>
            <a:p>
              <a:pPr marL="342900" indent="-342900">
                <a:buFont typeface="Wingdings" panose="05000000000000000000" pitchFamily="2" charset="2"/>
                <a:buChar char="ü"/>
              </a:pPr>
              <a:r>
                <a:rPr lang="en-IN" sz="2400" dirty="0">
                  <a:solidFill>
                    <a:schemeClr val="accent1">
                      <a:lumMod val="75000"/>
                    </a:schemeClr>
                  </a:solidFill>
                  <a:latin typeface="Lucida Handwriting" panose="03010101010101010101" pitchFamily="66" charset="0"/>
                </a:rPr>
                <a:t> ∆h = Negative (</a:t>
              </a:r>
              <a:r>
                <a:rPr lang="en-IN" sz="2400" dirty="0" err="1">
                  <a:solidFill>
                    <a:schemeClr val="accent1">
                      <a:lumMod val="75000"/>
                    </a:schemeClr>
                  </a:solidFill>
                  <a:latin typeface="Lucida Handwriting" panose="03010101010101010101" pitchFamily="66" charset="0"/>
                </a:rPr>
                <a:t>exo</a:t>
              </a:r>
              <a:r>
                <a:rPr lang="en-IN" sz="2400" dirty="0">
                  <a:solidFill>
                    <a:schemeClr val="accent1">
                      <a:lumMod val="75000"/>
                    </a:schemeClr>
                  </a:solidFill>
                  <a:latin typeface="Lucida Handwriting" panose="03010101010101010101" pitchFamily="66" charset="0"/>
                </a:rPr>
                <a:t> thermic)</a:t>
              </a:r>
            </a:p>
          </p:txBody>
        </p:sp>
        <p:sp>
          <p:nvSpPr>
            <p:cNvPr id="6" name="TextBox 5"/>
            <p:cNvSpPr txBox="1"/>
            <p:nvPr/>
          </p:nvSpPr>
          <p:spPr>
            <a:xfrm>
              <a:off x="1073782" y="2538441"/>
              <a:ext cx="8988723" cy="1200329"/>
            </a:xfrm>
            <a:prstGeom prst="rect">
              <a:avLst/>
            </a:prstGeom>
            <a:noFill/>
            <a:ln w="38100">
              <a:solidFill>
                <a:srgbClr val="00B050"/>
              </a:solidFill>
            </a:ln>
          </p:spPr>
          <p:txBody>
            <a:bodyPr wrap="square" rtlCol="0">
              <a:spAutoFit/>
            </a:bodyPr>
            <a:lstStyle/>
            <a:p>
              <a:pPr marL="342900" indent="-342900">
                <a:buFont typeface="Wingdings" panose="05000000000000000000" pitchFamily="2" charset="2"/>
                <a:buChar char="ü"/>
              </a:pPr>
              <a:r>
                <a:rPr lang="en-IN" sz="1800" dirty="0">
                  <a:latin typeface="Lucida Handwriting" panose="03010101010101010101" pitchFamily="66" charset="0"/>
                </a:rPr>
                <a:t> </a:t>
              </a:r>
              <a:r>
                <a:rPr lang="en-IN" sz="2400" dirty="0">
                  <a:latin typeface="Lucida Handwriting" panose="03010101010101010101" pitchFamily="66" charset="0"/>
                </a:rPr>
                <a:t>The heat content of the system at constant pressure is called enthalpy (h).</a:t>
              </a:r>
            </a:p>
            <a:p>
              <a:pPr marL="342900" indent="-342900">
                <a:buFont typeface="Wingdings" panose="05000000000000000000" pitchFamily="2" charset="2"/>
                <a:buChar char="ü"/>
              </a:pPr>
              <a:r>
                <a:rPr lang="en-IN" sz="2400" dirty="0">
                  <a:solidFill>
                    <a:srgbClr val="002060"/>
                  </a:solidFill>
                  <a:latin typeface="Lucida Handwriting" panose="03010101010101010101" pitchFamily="66" charset="0"/>
                </a:rPr>
                <a:t> </a:t>
              </a:r>
              <a:r>
                <a:rPr lang="en-IN" sz="2400" dirty="0">
                  <a:solidFill>
                    <a:srgbClr val="002060"/>
                  </a:solidFill>
                  <a:latin typeface="Microsoft New Tai Lue" panose="020B0502040204020203" pitchFamily="34" charset="0"/>
                  <a:cs typeface="Microsoft New Tai Lue" panose="020B0502040204020203" pitchFamily="34" charset="0"/>
                </a:rPr>
                <a:t>h = U + PV</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16103" y="14514"/>
            <a:ext cx="14039091" cy="6858000"/>
            <a:chOff x="16103" y="14514"/>
            <a:chExt cx="14039091" cy="6858000"/>
          </a:xfrm>
        </p:grpSpPr>
        <p:sp>
          <p:nvSpPr>
            <p:cNvPr id="4" name="Rectangle 3"/>
            <p:cNvSpPr/>
            <p:nvPr/>
          </p:nvSpPr>
          <p:spPr>
            <a:xfrm>
              <a:off x="16103" y="14514"/>
              <a:ext cx="12281913" cy="6858000"/>
            </a:xfrm>
            <a:prstGeom prst="rect">
              <a:avLst/>
            </a:prstGeom>
            <a:solidFill>
              <a:schemeClr val="bg1">
                <a:lumMod val="95000"/>
              </a:schemeClr>
            </a:solidFill>
            <a:ln w="38100">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36" name="Group 35"/>
            <p:cNvGrpSpPr/>
            <p:nvPr/>
          </p:nvGrpSpPr>
          <p:grpSpPr>
            <a:xfrm>
              <a:off x="10540838" y="1511075"/>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sp>
          <p:nvSpPr>
            <p:cNvPr id="37" name="TextBox 36"/>
            <p:cNvSpPr txBox="1"/>
            <p:nvPr/>
          </p:nvSpPr>
          <p:spPr>
            <a:xfrm>
              <a:off x="702365" y="1099930"/>
              <a:ext cx="9338667" cy="1938992"/>
            </a:xfrm>
            <a:prstGeom prst="rect">
              <a:avLst/>
            </a:prstGeom>
            <a:noFill/>
            <a:ln w="38100">
              <a:solidFill>
                <a:srgbClr val="0070C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Why is melting ice a spontaneous process at temperatures above the freezing point?</a:t>
              </a:r>
            </a:p>
            <a:p>
              <a:pPr marL="342900" indent="-342900">
                <a:buFont typeface="Wingdings" panose="05000000000000000000" pitchFamily="2" charset="2"/>
                <a:buChar char="ü"/>
              </a:pPr>
              <a:endParaRPr lang="en-IN" sz="2400" dirty="0">
                <a:latin typeface="Lucida Handwriting" panose="03010101010101010101" pitchFamily="66" charset="0"/>
              </a:endParaRPr>
            </a:p>
            <a:p>
              <a:pPr marL="342900" indent="-342900">
                <a:buFont typeface="Wingdings" panose="05000000000000000000" pitchFamily="2" charset="2"/>
                <a:buChar char="ü"/>
              </a:pPr>
              <a:r>
                <a:rPr lang="en-IN" sz="2400" dirty="0">
                  <a:latin typeface="Lucida Handwriting" panose="03010101010101010101" pitchFamily="66" charset="0"/>
                </a:rPr>
                <a:t> Why is freezing of ice spontaneous process at temperatures below the freezing point?</a:t>
              </a:r>
            </a:p>
          </p:txBody>
        </p:sp>
        <p:sp>
          <p:nvSpPr>
            <p:cNvPr id="5" name="TextBox 4"/>
            <p:cNvSpPr txBox="1"/>
            <p:nvPr/>
          </p:nvSpPr>
          <p:spPr>
            <a:xfrm>
              <a:off x="702366" y="3819079"/>
              <a:ext cx="9338666" cy="1938992"/>
            </a:xfrm>
            <a:prstGeom prst="rect">
              <a:avLst/>
            </a:prstGeom>
            <a:noFill/>
            <a:ln w="38100">
              <a:solidFill>
                <a:srgbClr val="00B05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The change in the Gibbs free energy decides the nature of a process. If</a:t>
              </a:r>
            </a:p>
            <a:p>
              <a:pPr marL="342900" indent="-342900">
                <a:buFont typeface="Wingdings" panose="05000000000000000000" pitchFamily="2" charset="2"/>
                <a:buChar char="ü"/>
              </a:pPr>
              <a:r>
                <a:rPr lang="en-IN" sz="2400" dirty="0">
                  <a:latin typeface="Lucida Handwriting" panose="03010101010101010101" pitchFamily="66" charset="0"/>
                </a:rPr>
                <a:t>  </a:t>
              </a:r>
              <a:r>
                <a:rPr lang="en-IN" sz="2400" dirty="0">
                  <a:solidFill>
                    <a:srgbClr val="0070C0"/>
                  </a:solidFill>
                  <a:latin typeface="Lucida Handwriting" panose="03010101010101010101" pitchFamily="66" charset="0"/>
                </a:rPr>
                <a:t>∆G = 1</a:t>
              </a:r>
              <a:r>
                <a:rPr lang="en-IN" sz="2400" dirty="0">
                  <a:latin typeface="Lucida Handwriting" panose="03010101010101010101" pitchFamily="66" charset="0"/>
                </a:rPr>
                <a:t>, the process is equilibrium.</a:t>
              </a:r>
            </a:p>
            <a:p>
              <a:pPr marL="342900" indent="-342900">
                <a:buFont typeface="Wingdings" panose="05000000000000000000" pitchFamily="2" charset="2"/>
                <a:buChar char="ü"/>
              </a:pPr>
              <a:r>
                <a:rPr lang="en-IN" sz="2400" dirty="0">
                  <a:latin typeface="Lucida Handwriting" panose="03010101010101010101" pitchFamily="66" charset="0"/>
                </a:rPr>
                <a:t>  </a:t>
              </a:r>
              <a:r>
                <a:rPr lang="en-IN" sz="2400" dirty="0">
                  <a:solidFill>
                    <a:srgbClr val="FF0000"/>
                  </a:solidFill>
                  <a:latin typeface="Lucida Handwriting" panose="03010101010101010101" pitchFamily="66" charset="0"/>
                </a:rPr>
                <a:t>∆G &lt; 1</a:t>
              </a:r>
              <a:r>
                <a:rPr lang="en-IN" sz="2400" dirty="0">
                  <a:latin typeface="Lucida Handwriting" panose="03010101010101010101" pitchFamily="66" charset="0"/>
                </a:rPr>
                <a:t>, the process is spontaneous.</a:t>
              </a:r>
            </a:p>
            <a:p>
              <a:pPr marL="342900" indent="-342900">
                <a:buFont typeface="Wingdings" panose="05000000000000000000" pitchFamily="2" charset="2"/>
                <a:buChar char="ü"/>
              </a:pPr>
              <a:r>
                <a:rPr lang="en-IN" sz="2400" dirty="0">
                  <a:latin typeface="Lucida Handwriting" panose="03010101010101010101" pitchFamily="66" charset="0"/>
                </a:rPr>
                <a:t>  </a:t>
              </a:r>
              <a:r>
                <a:rPr lang="en-IN" sz="2400" dirty="0">
                  <a:solidFill>
                    <a:srgbClr val="00B050"/>
                  </a:solidFill>
                  <a:latin typeface="Lucida Handwriting" panose="03010101010101010101" pitchFamily="66" charset="0"/>
                </a:rPr>
                <a:t>∆G &gt; 1</a:t>
              </a:r>
              <a:r>
                <a:rPr lang="en-IN" sz="2400" dirty="0">
                  <a:latin typeface="Lucida Handwriting" panose="03010101010101010101" pitchFamily="66" charset="0"/>
                </a:rPr>
                <a:t>, the process is non spontaneous.</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ctangle 3"/>
          <p:cNvSpPr/>
          <p:nvPr/>
        </p:nvSpPr>
        <p:spPr>
          <a:xfrm>
            <a:off x="-271" y="-517"/>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mc:AlternateContent xmlns:mc="http://schemas.openxmlformats.org/markup-compatibility/2006" xmlns:p14="http://schemas.microsoft.com/office/powerpoint/2010/main">
        <mc:Choice Requires="p14">
          <p:contentPart p14:bwMode="auto" r:id="rId3">
            <p14:nvContentPartPr>
              <p14:cNvPr id="71" name="Ink 70"/>
              <p14:cNvContentPartPr/>
              <p14:nvPr/>
            </p14:nvContentPartPr>
            <p14:xfrm>
              <a:off x="1417346" y="5432786"/>
              <a:ext cx="360" cy="360"/>
            </p14:xfrm>
          </p:contentPart>
        </mc:Choice>
        <mc:Fallback xmlns="">
          <p:pic>
            <p:nvPicPr>
              <p:cNvPr id="71" name="Ink 70"/>
            </p:nvPicPr>
            <p:blipFill>
              <a:blip r:embed="rId4"/>
            </p:blipFill>
            <p:spPr>
              <a:xfrm>
                <a:off x="1417346" y="5432786"/>
                <a:ext cx="360" cy="360"/>
              </a:xfrm>
              <a:prstGeom prst="rect"/>
            </p:spPr>
          </p:pic>
        </mc:Fallback>
      </mc:AlternateContent>
      <mc:AlternateContent xmlns:mc="http://schemas.openxmlformats.org/markup-compatibility/2006" xmlns:p14="http://schemas.microsoft.com/office/powerpoint/2010/main">
        <mc:Choice Requires="p14">
          <p:contentPart p14:bwMode="auto" r:id="rId5">
            <p14:nvContentPartPr>
              <p14:cNvPr id="72" name="Ink 71"/>
              <p14:cNvContentPartPr/>
              <p14:nvPr/>
            </p14:nvContentPartPr>
            <p14:xfrm>
              <a:off x="1735226" y="5393186"/>
              <a:ext cx="360" cy="360"/>
            </p14:xfrm>
          </p:contentPart>
        </mc:Choice>
        <mc:Fallback xmlns="">
          <p:pic>
            <p:nvPicPr>
              <p:cNvPr id="72" name="Ink 71"/>
            </p:nvPicPr>
            <p:blipFill>
              <a:blip r:embed="rId4"/>
            </p:blipFill>
            <p:spPr>
              <a:xfrm>
                <a:off x="1735226" y="5393186"/>
                <a:ext cx="360" cy="360"/>
              </a:xfrm>
              <a:prstGeom prst="rect"/>
            </p:spPr>
          </p:pic>
        </mc:Fallback>
      </mc:AlternateContent>
      <mc:AlternateContent xmlns:mc="http://schemas.openxmlformats.org/markup-compatibility/2006" xmlns:p14="http://schemas.microsoft.com/office/powerpoint/2010/main">
        <mc:Choice Requires="p14">
          <p:contentPart p14:bwMode="auto" r:id="rId6">
            <p14:nvContentPartPr>
              <p14:cNvPr id="73" name="Ink 72"/>
              <p14:cNvContentPartPr/>
              <p14:nvPr/>
            </p14:nvContentPartPr>
            <p14:xfrm>
              <a:off x="2080106" y="5393186"/>
              <a:ext cx="360" cy="360"/>
            </p14:xfrm>
          </p:contentPart>
        </mc:Choice>
        <mc:Fallback xmlns="">
          <p:pic>
            <p:nvPicPr>
              <p:cNvPr id="73" name="Ink 72"/>
            </p:nvPicPr>
            <p:blipFill>
              <a:blip r:embed="rId4"/>
            </p:blipFill>
            <p:spPr>
              <a:xfrm>
                <a:off x="2080106" y="5393186"/>
                <a:ext cx="360" cy="360"/>
              </a:xfrm>
              <a:prstGeom prst="rect"/>
            </p:spPr>
          </p:pic>
        </mc:Fallback>
      </mc:AlternateContent>
      <mc:AlternateContent xmlns:mc="http://schemas.openxmlformats.org/markup-compatibility/2006" xmlns:p14="http://schemas.microsoft.com/office/powerpoint/2010/main">
        <mc:Choice Requires="p14">
          <p:contentPart p14:bwMode="auto" r:id="rId7">
            <p14:nvContentPartPr>
              <p14:cNvPr id="74" name="Ink 73"/>
              <p14:cNvContentPartPr/>
              <p14:nvPr/>
            </p14:nvContentPartPr>
            <p14:xfrm>
              <a:off x="2397986" y="5366546"/>
              <a:ext cx="360" cy="360"/>
            </p14:xfrm>
          </p:contentPart>
        </mc:Choice>
        <mc:Fallback xmlns="">
          <p:pic>
            <p:nvPicPr>
              <p:cNvPr id="74" name="Ink 73"/>
            </p:nvPicPr>
            <p:blipFill>
              <a:blip r:embed="rId4"/>
            </p:blipFill>
            <p:spPr>
              <a:xfrm>
                <a:off x="2397986" y="5366546"/>
                <a:ext cx="360" cy="360"/>
              </a:xfrm>
              <a:prstGeom prst="rect"/>
            </p:spPr>
          </p:pic>
        </mc:Fallback>
      </mc:AlternateContent>
      <mc:AlternateContent xmlns:mc="http://schemas.openxmlformats.org/markup-compatibility/2006" xmlns:p14="http://schemas.microsoft.com/office/powerpoint/2010/main">
        <mc:Choice Requires="p14">
          <p:contentPart p14:bwMode="auto" r:id="rId8">
            <p14:nvContentPartPr>
              <p14:cNvPr id="75" name="Ink 74"/>
              <p14:cNvContentPartPr/>
              <p14:nvPr/>
            </p14:nvContentPartPr>
            <p14:xfrm>
              <a:off x="1404386" y="5684786"/>
              <a:ext cx="360" cy="360"/>
            </p14:xfrm>
          </p:contentPart>
        </mc:Choice>
        <mc:Fallback xmlns="">
          <p:pic>
            <p:nvPicPr>
              <p:cNvPr id="75" name="Ink 74"/>
            </p:nvPicPr>
            <p:blipFill>
              <a:blip r:embed="rId4"/>
            </p:blipFill>
            <p:spPr>
              <a:xfrm>
                <a:off x="1404386" y="5684786"/>
                <a:ext cx="360" cy="360"/>
              </a:xfrm>
              <a:prstGeom prst="rect"/>
            </p:spPr>
          </p:pic>
        </mc:Fallback>
      </mc:AlternateContent>
      <mc:AlternateContent xmlns:mc="http://schemas.openxmlformats.org/markup-compatibility/2006" xmlns:p14="http://schemas.microsoft.com/office/powerpoint/2010/main">
        <mc:Choice Requires="p14">
          <p:contentPart p14:bwMode="auto" r:id="rId9">
            <p14:nvContentPartPr>
              <p14:cNvPr id="76" name="Ink 75"/>
              <p14:cNvContentPartPr/>
              <p14:nvPr/>
            </p14:nvContentPartPr>
            <p14:xfrm>
              <a:off x="1735226" y="5684786"/>
              <a:ext cx="360" cy="360"/>
            </p14:xfrm>
          </p:contentPart>
        </mc:Choice>
        <mc:Fallback xmlns="">
          <p:pic>
            <p:nvPicPr>
              <p:cNvPr id="76" name="Ink 75"/>
            </p:nvPicPr>
            <p:blipFill>
              <a:blip r:embed="rId4"/>
            </p:blipFill>
            <p:spPr>
              <a:xfrm>
                <a:off x="1735226" y="5684786"/>
                <a:ext cx="360" cy="360"/>
              </a:xfrm>
              <a:prstGeom prst="rect"/>
            </p:spPr>
          </p:pic>
        </mc:Fallback>
      </mc:AlternateContent>
      <mc:AlternateContent xmlns:mc="http://schemas.openxmlformats.org/markup-compatibility/2006" xmlns:p14="http://schemas.microsoft.com/office/powerpoint/2010/main">
        <mc:Choice Requires="p14">
          <p:contentPart p14:bwMode="auto" r:id="rId10">
            <p14:nvContentPartPr>
              <p14:cNvPr id="77" name="Ink 76"/>
              <p14:cNvContentPartPr/>
              <p14:nvPr/>
            </p14:nvContentPartPr>
            <p14:xfrm>
              <a:off x="2106386" y="5684786"/>
              <a:ext cx="360" cy="360"/>
            </p14:xfrm>
          </p:contentPart>
        </mc:Choice>
        <mc:Fallback xmlns="">
          <p:pic>
            <p:nvPicPr>
              <p:cNvPr id="77" name="Ink 76"/>
            </p:nvPicPr>
            <p:blipFill>
              <a:blip r:embed="rId4"/>
            </p:blipFill>
            <p:spPr>
              <a:xfrm>
                <a:off x="2106386" y="5684786"/>
                <a:ext cx="360" cy="360"/>
              </a:xfrm>
              <a:prstGeom prst="rect"/>
            </p:spPr>
          </p:pic>
        </mc:Fallback>
      </mc:AlternateContent>
      <mc:AlternateContent xmlns:mc="http://schemas.openxmlformats.org/markup-compatibility/2006" xmlns:p14="http://schemas.microsoft.com/office/powerpoint/2010/main">
        <mc:Choice Requires="p14">
          <p:contentPart p14:bwMode="auto" r:id="rId11">
            <p14:nvContentPartPr>
              <p14:cNvPr id="78" name="Ink 77"/>
              <p14:cNvContentPartPr/>
              <p14:nvPr/>
            </p14:nvContentPartPr>
            <p14:xfrm>
              <a:off x="2411666" y="5684786"/>
              <a:ext cx="360" cy="360"/>
            </p14:xfrm>
          </p:contentPart>
        </mc:Choice>
        <mc:Fallback xmlns="">
          <p:pic>
            <p:nvPicPr>
              <p:cNvPr id="78" name="Ink 77"/>
            </p:nvPicPr>
            <p:blipFill>
              <a:blip r:embed="rId4"/>
            </p:blipFill>
            <p:spPr>
              <a:xfrm>
                <a:off x="2411666" y="5684786"/>
                <a:ext cx="360" cy="360"/>
              </a:xfrm>
              <a:prstGeom prst="rect"/>
            </p:spPr>
          </p:pic>
        </mc:Fallback>
      </mc:AlternateContent>
      <mc:AlternateContent xmlns:mc="http://schemas.openxmlformats.org/markup-compatibility/2006" xmlns:p14="http://schemas.microsoft.com/office/powerpoint/2010/main">
        <mc:Choice Requires="p14">
          <p:contentPart p14:bwMode="auto" r:id="rId12">
            <p14:nvContentPartPr>
              <p14:cNvPr id="79" name="Ink 78"/>
              <p14:cNvContentPartPr/>
              <p14:nvPr/>
            </p14:nvContentPartPr>
            <p14:xfrm>
              <a:off x="1404386" y="5963426"/>
              <a:ext cx="360" cy="360"/>
            </p14:xfrm>
          </p:contentPart>
        </mc:Choice>
        <mc:Fallback xmlns="">
          <p:pic>
            <p:nvPicPr>
              <p:cNvPr id="79" name="Ink 78"/>
            </p:nvPicPr>
            <p:blipFill>
              <a:blip r:embed="rId4"/>
            </p:blipFill>
            <p:spPr>
              <a:xfrm>
                <a:off x="1404386" y="5963426"/>
                <a:ext cx="360" cy="360"/>
              </a:xfrm>
              <a:prstGeom prst="rect"/>
            </p:spPr>
          </p:pic>
        </mc:Fallback>
      </mc:AlternateContent>
      <mc:AlternateContent xmlns:mc="http://schemas.openxmlformats.org/markup-compatibility/2006" xmlns:p14="http://schemas.microsoft.com/office/powerpoint/2010/main">
        <mc:Choice Requires="p14">
          <p:contentPart p14:bwMode="auto" r:id="rId13">
            <p14:nvContentPartPr>
              <p14:cNvPr id="80" name="Ink 79"/>
              <p14:cNvContentPartPr/>
              <p14:nvPr/>
            </p14:nvContentPartPr>
            <p14:xfrm>
              <a:off x="1722266" y="5963426"/>
              <a:ext cx="360" cy="360"/>
            </p14:xfrm>
          </p:contentPart>
        </mc:Choice>
        <mc:Fallback xmlns="">
          <p:pic>
            <p:nvPicPr>
              <p:cNvPr id="80" name="Ink 79"/>
            </p:nvPicPr>
            <p:blipFill>
              <a:blip r:embed="rId4"/>
            </p:blipFill>
            <p:spPr>
              <a:xfrm>
                <a:off x="1722266" y="5963426"/>
                <a:ext cx="360" cy="360"/>
              </a:xfrm>
              <a:prstGeom prst="rect"/>
            </p:spPr>
          </p:pic>
        </mc:Fallback>
      </mc:AlternateContent>
      <mc:AlternateContent xmlns:mc="http://schemas.openxmlformats.org/markup-compatibility/2006" xmlns:p14="http://schemas.microsoft.com/office/powerpoint/2010/main">
        <mc:Choice Requires="p14">
          <p:contentPart p14:bwMode="auto" r:id="rId14">
            <p14:nvContentPartPr>
              <p14:cNvPr id="81" name="Ink 80"/>
              <p14:cNvContentPartPr/>
              <p14:nvPr/>
            </p14:nvContentPartPr>
            <p14:xfrm>
              <a:off x="2120066" y="5923106"/>
              <a:ext cx="360" cy="360"/>
            </p14:xfrm>
          </p:contentPart>
        </mc:Choice>
        <mc:Fallback xmlns="">
          <p:pic>
            <p:nvPicPr>
              <p:cNvPr id="81" name="Ink 80"/>
            </p:nvPicPr>
            <p:blipFill>
              <a:blip r:embed="rId4"/>
            </p:blipFill>
            <p:spPr>
              <a:xfrm>
                <a:off x="2120066" y="5923106"/>
                <a:ext cx="360" cy="360"/>
              </a:xfrm>
              <a:prstGeom prst="rect"/>
            </p:spPr>
          </p:pic>
        </mc:Fallback>
      </mc:AlternateContent>
      <mc:AlternateContent xmlns:mc="http://schemas.openxmlformats.org/markup-compatibility/2006" xmlns:p14="http://schemas.microsoft.com/office/powerpoint/2010/main">
        <mc:Choice Requires="p14">
          <p:contentPart p14:bwMode="auto" r:id="rId15">
            <p14:nvContentPartPr>
              <p14:cNvPr id="83" name="Ink 82"/>
              <p14:cNvContentPartPr/>
              <p14:nvPr/>
            </p14:nvContentPartPr>
            <p14:xfrm>
              <a:off x="2424626" y="5976386"/>
              <a:ext cx="360" cy="360"/>
            </p14:xfrm>
          </p:contentPart>
        </mc:Choice>
        <mc:Fallback xmlns="">
          <p:pic>
            <p:nvPicPr>
              <p:cNvPr id="83" name="Ink 82"/>
            </p:nvPicPr>
            <p:blipFill>
              <a:blip r:embed="rId4"/>
            </p:blipFill>
            <p:spPr>
              <a:xfrm>
                <a:off x="2424626" y="5976386"/>
                <a:ext cx="360" cy="360"/>
              </a:xfrm>
              <a:prstGeom prst="rect"/>
            </p:spPr>
          </p:pic>
        </mc:Fallback>
      </mc:AlternateContent>
      <mc:AlternateContent xmlns:mc="http://schemas.openxmlformats.org/markup-compatibility/2006" xmlns:p14="http://schemas.microsoft.com/office/powerpoint/2010/main">
        <mc:Choice Requires="p14">
          <p:contentPart p14:bwMode="auto" r:id="rId16">
            <p14:nvContentPartPr>
              <p14:cNvPr id="84" name="Ink 83"/>
              <p14:cNvContentPartPr/>
              <p14:nvPr/>
            </p14:nvContentPartPr>
            <p14:xfrm>
              <a:off x="1404386" y="6214706"/>
              <a:ext cx="360" cy="360"/>
            </p14:xfrm>
          </p:contentPart>
        </mc:Choice>
        <mc:Fallback xmlns="">
          <p:pic>
            <p:nvPicPr>
              <p:cNvPr id="84" name="Ink 83"/>
            </p:nvPicPr>
            <p:blipFill>
              <a:blip r:embed="rId4"/>
            </p:blipFill>
            <p:spPr>
              <a:xfrm>
                <a:off x="1404386" y="6214706"/>
                <a:ext cx="360" cy="360"/>
              </a:xfrm>
              <a:prstGeom prst="rect"/>
            </p:spPr>
          </p:pic>
        </mc:Fallback>
      </mc:AlternateContent>
      <mc:AlternateContent xmlns:mc="http://schemas.openxmlformats.org/markup-compatibility/2006" xmlns:p14="http://schemas.microsoft.com/office/powerpoint/2010/main">
        <mc:Choice Requires="p14">
          <p:contentPart p14:bwMode="auto" r:id="rId17">
            <p14:nvContentPartPr>
              <p14:cNvPr id="85" name="Ink 84"/>
              <p14:cNvContentPartPr/>
              <p14:nvPr/>
            </p14:nvContentPartPr>
            <p14:xfrm>
              <a:off x="1722266" y="6214706"/>
              <a:ext cx="360" cy="360"/>
            </p14:xfrm>
          </p:contentPart>
        </mc:Choice>
        <mc:Fallback xmlns="">
          <p:pic>
            <p:nvPicPr>
              <p:cNvPr id="85" name="Ink 84"/>
            </p:nvPicPr>
            <p:blipFill>
              <a:blip r:embed="rId4"/>
            </p:blipFill>
            <p:spPr>
              <a:xfrm>
                <a:off x="1722266" y="6214706"/>
                <a:ext cx="360" cy="360"/>
              </a:xfrm>
              <a:prstGeom prst="rect"/>
            </p:spPr>
          </p:pic>
        </mc:Fallback>
      </mc:AlternateContent>
      <mc:AlternateContent xmlns:mc="http://schemas.openxmlformats.org/markup-compatibility/2006" xmlns:p14="http://schemas.microsoft.com/office/powerpoint/2010/main">
        <mc:Choice Requires="p14">
          <p:contentPart p14:bwMode="auto" r:id="rId18">
            <p14:nvContentPartPr>
              <p14:cNvPr id="86" name="Ink 85"/>
              <p14:cNvContentPartPr/>
              <p14:nvPr/>
            </p14:nvContentPartPr>
            <p14:xfrm>
              <a:off x="2093426" y="6201746"/>
              <a:ext cx="360" cy="360"/>
            </p14:xfrm>
          </p:contentPart>
        </mc:Choice>
        <mc:Fallback xmlns="">
          <p:pic>
            <p:nvPicPr>
              <p:cNvPr id="86" name="Ink 85"/>
            </p:nvPicPr>
            <p:blipFill>
              <a:blip r:embed="rId4"/>
            </p:blipFill>
            <p:spPr>
              <a:xfrm>
                <a:off x="2093426" y="6201746"/>
                <a:ext cx="360" cy="360"/>
              </a:xfrm>
              <a:prstGeom prst="rect"/>
            </p:spPr>
          </p:pic>
        </mc:Fallback>
      </mc:AlternateContent>
      <mc:AlternateContent xmlns:mc="http://schemas.openxmlformats.org/markup-compatibility/2006" xmlns:p14="http://schemas.microsoft.com/office/powerpoint/2010/main">
        <mc:Choice Requires="p14">
          <p:contentPart p14:bwMode="auto" r:id="rId19">
            <p14:nvContentPartPr>
              <p14:cNvPr id="5" name="Ink 4"/>
              <p14:cNvContentPartPr/>
              <p14:nvPr/>
            </p14:nvContentPartPr>
            <p14:xfrm>
              <a:off x="7111577" y="5543937"/>
              <a:ext cx="360" cy="360"/>
            </p14:xfrm>
          </p:contentPart>
        </mc:Choice>
        <mc:Fallback xmlns="">
          <p:pic>
            <p:nvPicPr>
              <p:cNvPr id="5" name="Ink 4"/>
            </p:nvPicPr>
            <p:blipFill>
              <a:blip r:embed="rId4"/>
            </p:blipFill>
            <p:spPr>
              <a:xfrm>
                <a:off x="7111577" y="5543937"/>
                <a:ext cx="360" cy="360"/>
              </a:xfrm>
              <a:prstGeom prst="rect"/>
            </p:spPr>
          </p:pic>
        </mc:Fallback>
      </mc:AlternateContent>
      <mc:AlternateContent xmlns:mc="http://schemas.openxmlformats.org/markup-compatibility/2006" xmlns:p14="http://schemas.microsoft.com/office/powerpoint/2010/main">
        <mc:Choice Requires="p14">
          <p:contentPart p14:bwMode="auto" r:id="rId20">
            <p14:nvContentPartPr>
              <p14:cNvPr id="6" name="Ink 5"/>
              <p14:cNvContentPartPr/>
              <p14:nvPr/>
            </p14:nvContentPartPr>
            <p14:xfrm>
              <a:off x="7271057" y="5892417"/>
              <a:ext cx="360" cy="360"/>
            </p14:xfrm>
          </p:contentPart>
        </mc:Choice>
        <mc:Fallback xmlns="">
          <p:pic>
            <p:nvPicPr>
              <p:cNvPr id="6" name="Ink 5"/>
            </p:nvPicPr>
            <p:blipFill>
              <a:blip r:embed="rId4"/>
            </p:blipFill>
            <p:spPr>
              <a:xfrm>
                <a:off x="7271057" y="5892417"/>
                <a:ext cx="360" cy="360"/>
              </a:xfrm>
              <a:prstGeom prst="rect"/>
            </p:spPr>
          </p:pic>
        </mc:Fallback>
      </mc:AlternateContent>
      <p:grpSp>
        <p:nvGrpSpPr>
          <p:cNvPr id="16" name="Group 15"/>
          <p:cNvGrpSpPr/>
          <p:nvPr/>
        </p:nvGrpSpPr>
        <p:grpSpPr>
          <a:xfrm>
            <a:off x="7445657" y="5602257"/>
            <a:ext cx="246600" cy="360"/>
            <a:chOff x="7445657" y="5602257"/>
            <a:chExt cx="246600" cy="360"/>
          </a:xfrm>
        </p:grpSpPr>
        <mc:AlternateContent xmlns:mc="http://schemas.openxmlformats.org/markup-compatibility/2006" xmlns:p14="http://schemas.microsoft.com/office/powerpoint/2010/main">
          <mc:Choice Requires="p14">
            <p:contentPart p14:bwMode="auto" r:id="rId21">
              <p14:nvContentPartPr>
                <p14:cNvPr id="7" name="Ink 6"/>
                <p14:cNvContentPartPr/>
                <p14:nvPr/>
              </p14:nvContentPartPr>
              <p14:xfrm>
                <a:off x="7691897" y="5602257"/>
                <a:ext cx="360" cy="360"/>
              </p14:xfrm>
            </p:contentPart>
          </mc:Choice>
          <mc:Fallback xmlns="">
            <p:pic>
              <p:nvPicPr>
                <p:cNvPr id="7" name="Ink 6"/>
              </p:nvPicPr>
              <p:blipFill>
                <a:blip r:embed="rId4"/>
              </p:blipFill>
              <p:spPr>
                <a:xfrm>
                  <a:off x="7691897" y="5602257"/>
                  <a:ext cx="360" cy="360"/>
                </a:xfrm>
                <a:prstGeom prst="rect"/>
              </p:spPr>
            </p:pic>
          </mc:Fallback>
        </mc:AlternateContent>
        <mc:AlternateContent xmlns:mc="http://schemas.openxmlformats.org/markup-compatibility/2006" xmlns:p14="http://schemas.microsoft.com/office/powerpoint/2010/main">
          <mc:Choice Requires="p14">
            <p:contentPart p14:bwMode="auto" r:id="rId22">
              <p14:nvContentPartPr>
                <p14:cNvPr id="11" name="Ink 10"/>
                <p14:cNvContentPartPr/>
                <p14:nvPr/>
              </p14:nvContentPartPr>
              <p14:xfrm>
                <a:off x="7445657" y="5602257"/>
                <a:ext cx="360" cy="360"/>
              </p14:xfrm>
            </p:contentPart>
          </mc:Choice>
          <mc:Fallback xmlns="">
            <p:pic>
              <p:nvPicPr>
                <p:cNvPr id="11" name="Ink 10"/>
              </p:nvPicPr>
              <p:blipFill>
                <a:blip r:embed="rId4"/>
              </p:blipFill>
              <p:spPr>
                <a:xfrm>
                  <a:off x="7445657" y="5602257"/>
                  <a:ext cx="360" cy="360"/>
                </a:xfrm>
                <a:prstGeom prst="rect"/>
              </p:spPr>
            </p:pic>
          </mc:Fallback>
        </mc:AlternateContent>
      </p:grpSp>
      <mc:AlternateContent xmlns:mc="http://schemas.openxmlformats.org/markup-compatibility/2006" xmlns:p14="http://schemas.microsoft.com/office/powerpoint/2010/main">
        <mc:Choice Requires="p14">
          <p:contentPart p14:bwMode="auto" r:id="rId23">
            <p14:nvContentPartPr>
              <p14:cNvPr id="12" name="Ink 11"/>
              <p14:cNvContentPartPr/>
              <p14:nvPr/>
            </p14:nvContentPartPr>
            <p14:xfrm>
              <a:off x="7822937" y="5878017"/>
              <a:ext cx="360" cy="360"/>
            </p14:xfrm>
          </p:contentPart>
        </mc:Choice>
        <mc:Fallback xmlns="">
          <p:pic>
            <p:nvPicPr>
              <p:cNvPr id="12" name="Ink 11"/>
            </p:nvPicPr>
            <p:blipFill>
              <a:blip r:embed="rId4"/>
            </p:blipFill>
            <p:spPr>
              <a:xfrm>
                <a:off x="7822937" y="5878017"/>
                <a:ext cx="360" cy="360"/>
              </a:xfrm>
              <a:prstGeom prst="rect"/>
            </p:spPr>
          </p:pic>
        </mc:Fallback>
      </mc:AlternateContent>
      <mc:AlternateContent xmlns:mc="http://schemas.openxmlformats.org/markup-compatibility/2006" xmlns:p14="http://schemas.microsoft.com/office/powerpoint/2010/main">
        <mc:Choice Requires="p14">
          <p:contentPart p14:bwMode="auto" r:id="rId24">
            <p14:nvContentPartPr>
              <p14:cNvPr id="13" name="Ink 12"/>
              <p14:cNvContentPartPr/>
              <p14:nvPr/>
            </p14:nvContentPartPr>
            <p14:xfrm>
              <a:off x="6980897" y="5805297"/>
              <a:ext cx="360" cy="360"/>
            </p14:xfrm>
          </p:contentPart>
        </mc:Choice>
        <mc:Fallback xmlns="">
          <p:pic>
            <p:nvPicPr>
              <p:cNvPr id="13" name="Ink 12"/>
            </p:nvPicPr>
            <p:blipFill>
              <a:blip r:embed="rId4"/>
            </p:blipFill>
            <p:spPr>
              <a:xfrm>
                <a:off x="6980897" y="5805297"/>
                <a:ext cx="360" cy="360"/>
              </a:xfrm>
              <a:prstGeom prst="rect"/>
            </p:spPr>
          </p:pic>
        </mc:Fallback>
      </mc:AlternateContent>
      <p:grpSp>
        <p:nvGrpSpPr>
          <p:cNvPr id="15" name="Group 14"/>
          <p:cNvGrpSpPr/>
          <p:nvPr/>
        </p:nvGrpSpPr>
        <p:grpSpPr>
          <a:xfrm>
            <a:off x="7300217" y="6081057"/>
            <a:ext cx="247320" cy="58680"/>
            <a:chOff x="7300217" y="6081057"/>
            <a:chExt cx="247320" cy="58680"/>
          </a:xfrm>
        </p:grpSpPr>
        <mc:AlternateContent xmlns:mc="http://schemas.openxmlformats.org/markup-compatibility/2006" xmlns:p14="http://schemas.microsoft.com/office/powerpoint/2010/main">
          <mc:Choice Requires="p14">
            <p:contentPart p14:bwMode="auto" r:id="rId25">
              <p14:nvContentPartPr>
                <p14:cNvPr id="8" name="Ink 7"/>
                <p14:cNvContentPartPr/>
                <p14:nvPr/>
              </p14:nvContentPartPr>
              <p14:xfrm>
                <a:off x="7547177" y="6081057"/>
                <a:ext cx="360" cy="360"/>
              </p14:xfrm>
            </p:contentPart>
          </mc:Choice>
          <mc:Fallback xmlns="">
            <p:pic>
              <p:nvPicPr>
                <p:cNvPr id="8" name="Ink 7"/>
              </p:nvPicPr>
              <p:blipFill>
                <a:blip r:embed="rId4"/>
              </p:blipFill>
              <p:spPr>
                <a:xfrm>
                  <a:off x="7547177" y="6081057"/>
                  <a:ext cx="360" cy="360"/>
                </a:xfrm>
                <a:prstGeom prst="rect"/>
              </p:spPr>
            </p:pic>
          </mc:Fallback>
        </mc:AlternateContent>
        <mc:AlternateContent xmlns:mc="http://schemas.openxmlformats.org/markup-compatibility/2006" xmlns:p14="http://schemas.microsoft.com/office/powerpoint/2010/main">
          <mc:Choice Requires="p14">
            <p:contentPart p14:bwMode="auto" r:id="rId26">
              <p14:nvContentPartPr>
                <p14:cNvPr id="14" name="Ink 13"/>
                <p14:cNvContentPartPr/>
                <p14:nvPr/>
              </p14:nvContentPartPr>
              <p14:xfrm>
                <a:off x="7300217" y="6139377"/>
                <a:ext cx="360" cy="360"/>
              </p14:xfrm>
            </p:contentPart>
          </mc:Choice>
          <mc:Fallback xmlns="">
            <p:pic>
              <p:nvPicPr>
                <p:cNvPr id="14" name="Ink 13"/>
              </p:nvPicPr>
              <p:blipFill>
                <a:blip r:embed="rId4"/>
              </p:blipFill>
              <p:spPr>
                <a:xfrm>
                  <a:off x="7300217" y="6139377"/>
                  <a:ext cx="360" cy="360"/>
                </a:xfrm>
                <a:prstGeom prst="rect"/>
              </p:spPr>
            </p:pic>
          </mc:Fallback>
        </mc:AlternateContent>
      </p:grpSp>
      <mc:AlternateContent xmlns:mc="http://schemas.openxmlformats.org/markup-compatibility/2006" xmlns:p14="http://schemas.microsoft.com/office/powerpoint/2010/main">
        <mc:Choice Requires="p14">
          <p:contentPart p14:bwMode="auto" r:id="rId27">
            <p14:nvContentPartPr>
              <p14:cNvPr id="19" name="Ink 18"/>
              <p14:cNvContentPartPr/>
              <p14:nvPr/>
            </p14:nvContentPartPr>
            <p14:xfrm>
              <a:off x="7880537" y="5398497"/>
              <a:ext cx="360" cy="360"/>
            </p14:xfrm>
          </p:contentPart>
        </mc:Choice>
        <mc:Fallback xmlns="">
          <p:pic>
            <p:nvPicPr>
              <p:cNvPr id="19" name="Ink 18"/>
            </p:nvPicPr>
            <p:blipFill>
              <a:blip r:embed="rId4"/>
            </p:blipFill>
            <p:spPr>
              <a:xfrm>
                <a:off x="7880537" y="5398497"/>
                <a:ext cx="360" cy="360"/>
              </a:xfrm>
              <a:prstGeom prst="rect"/>
            </p:spPr>
          </p:pic>
        </mc:Fallback>
      </mc:AlternateContent>
      <mc:AlternateContent xmlns:mc="http://schemas.openxmlformats.org/markup-compatibility/2006" xmlns:p14="http://schemas.microsoft.com/office/powerpoint/2010/main">
        <mc:Choice Requires="p14">
          <p:contentPart p14:bwMode="auto" r:id="rId28">
            <p14:nvContentPartPr>
              <p14:cNvPr id="20" name="Ink 19"/>
              <p14:cNvContentPartPr/>
              <p14:nvPr/>
            </p14:nvContentPartPr>
            <p14:xfrm>
              <a:off x="7024457" y="6095457"/>
              <a:ext cx="360" cy="360"/>
            </p14:xfrm>
          </p:contentPart>
        </mc:Choice>
        <mc:Fallback xmlns="">
          <p:pic>
            <p:nvPicPr>
              <p:cNvPr id="20" name="Ink 19"/>
            </p:nvPicPr>
            <p:blipFill>
              <a:blip r:embed="rId4"/>
            </p:blipFill>
            <p:spPr>
              <a:xfrm>
                <a:off x="7024457" y="6095457"/>
                <a:ext cx="360" cy="360"/>
              </a:xfrm>
              <a:prstGeom prst="rect"/>
            </p:spPr>
          </p:pic>
        </mc:Fallback>
      </mc:AlternateContent>
      <p:grpSp>
        <p:nvGrpSpPr>
          <p:cNvPr id="27" name="Group 26"/>
          <p:cNvGrpSpPr/>
          <p:nvPr/>
        </p:nvGrpSpPr>
        <p:grpSpPr>
          <a:xfrm>
            <a:off x="742121" y="795130"/>
            <a:ext cx="13177079" cy="5788955"/>
            <a:chOff x="742121" y="795130"/>
            <a:chExt cx="13190953" cy="5788955"/>
          </a:xfrm>
        </p:grpSpPr>
        <p:grpSp>
          <p:nvGrpSpPr>
            <p:cNvPr id="36" name="Group 35"/>
            <p:cNvGrpSpPr/>
            <p:nvPr/>
          </p:nvGrpSpPr>
          <p:grpSpPr>
            <a:xfrm>
              <a:off x="10418718"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0469541" y="2812774"/>
                <a:ext cx="1157996" cy="914400"/>
              </a:xfrm>
              <a:prstGeom prst="rect">
                <a:avLst/>
              </a:prstGeom>
            </p:spPr>
          </p:pic>
        </p:grpSp>
        <p:sp>
          <p:nvSpPr>
            <p:cNvPr id="2" name="TextBox 1"/>
            <p:cNvSpPr txBox="1"/>
            <p:nvPr/>
          </p:nvSpPr>
          <p:spPr>
            <a:xfrm>
              <a:off x="742121" y="795130"/>
              <a:ext cx="8998807" cy="3785652"/>
            </a:xfrm>
            <a:prstGeom prst="rect">
              <a:avLst/>
            </a:prstGeom>
            <a:noFill/>
            <a:ln w="38100">
              <a:solidFill>
                <a:schemeClr val="accent1">
                  <a:lumMod val="75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The conversion of ice into water is an endo thermic process.</a:t>
              </a:r>
            </a:p>
            <a:p>
              <a:pPr marL="342900" indent="-342900">
                <a:buFont typeface="Wingdings" panose="05000000000000000000" pitchFamily="2" charset="2"/>
                <a:buChar char="ü"/>
              </a:pPr>
              <a:r>
                <a:rPr lang="en-IN" sz="2400" dirty="0">
                  <a:latin typeface="Lucida Handwriting" panose="03010101010101010101" pitchFamily="66" charset="0"/>
                </a:rPr>
                <a:t> During an endothermic process the enthalpy increases (∆H = Positive).</a:t>
              </a:r>
            </a:p>
            <a:p>
              <a:endParaRPr lang="en-IN" sz="2400" dirty="0">
                <a:latin typeface="Lucida Handwriting" panose="03010101010101010101" pitchFamily="66" charset="0"/>
              </a:endParaRPr>
            </a:p>
            <a:p>
              <a:pPr marL="342900" indent="-342900">
                <a:buFont typeface="Wingdings" panose="05000000000000000000" pitchFamily="2" charset="2"/>
                <a:buChar char="ü"/>
              </a:pPr>
              <a:r>
                <a:rPr lang="en-GB" sz="2400" dirty="0">
                  <a:latin typeface="Lucida Handwriting" panose="03010101010101010101" pitchFamily="66" charset="0"/>
                </a:rPr>
                <a:t>Furthermore, the entropy value of ice is lesser than that of water. This is because in solid (ICE) the molecules are arranged in the ordered procedure. Whereas, in liquids, the molecules are in the irregular state.</a:t>
              </a:r>
              <a:endParaRPr lang="en-IN" sz="2400" dirty="0">
                <a:latin typeface="Lucida Handwriting" panose="03010101010101010101" pitchFamily="66" charset="0"/>
              </a:endParaRPr>
            </a:p>
          </p:txBody>
        </p:sp>
        <p:sp>
          <p:nvSpPr>
            <p:cNvPr id="64" name="Arrow: Right 63"/>
            <p:cNvSpPr/>
            <p:nvPr/>
          </p:nvSpPr>
          <p:spPr>
            <a:xfrm>
              <a:off x="4446252" y="550875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8" name="Rectangle: Rounded Corners 67"/>
            <p:cNvSpPr/>
            <p:nvPr/>
          </p:nvSpPr>
          <p:spPr>
            <a:xfrm>
              <a:off x="1272209" y="5262442"/>
              <a:ext cx="1258956" cy="11383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9" name="TextBox 68"/>
            <p:cNvSpPr txBox="1"/>
            <p:nvPr/>
          </p:nvSpPr>
          <p:spPr>
            <a:xfrm>
              <a:off x="2921342" y="5845421"/>
              <a:ext cx="1087009" cy="738664"/>
            </a:xfrm>
            <a:prstGeom prst="rect">
              <a:avLst/>
            </a:prstGeom>
            <a:noFill/>
          </p:spPr>
          <p:txBody>
            <a:bodyPr wrap="square" rtlCol="0">
              <a:spAutoFit/>
            </a:bodyPr>
            <a:lstStyle/>
            <a:p>
              <a:pPr algn="ctr"/>
              <a:r>
                <a:rPr lang="en-IN" sz="1400" dirty="0">
                  <a:latin typeface="Lucida Handwriting" panose="03010101010101010101" pitchFamily="66" charset="0"/>
                </a:rPr>
                <a:t>Low entropy solid</a:t>
              </a:r>
            </a:p>
          </p:txBody>
        </p:sp>
        <p:sp>
          <p:nvSpPr>
            <p:cNvPr id="70" name="TextBox 69"/>
            <p:cNvSpPr txBox="1"/>
            <p:nvPr/>
          </p:nvSpPr>
          <p:spPr>
            <a:xfrm>
              <a:off x="8083635" y="5751073"/>
              <a:ext cx="1205948" cy="738664"/>
            </a:xfrm>
            <a:prstGeom prst="rect">
              <a:avLst/>
            </a:prstGeom>
            <a:noFill/>
          </p:spPr>
          <p:txBody>
            <a:bodyPr wrap="square" rtlCol="0">
              <a:spAutoFit/>
            </a:bodyPr>
            <a:lstStyle/>
            <a:p>
              <a:pPr algn="ctr"/>
              <a:r>
                <a:rPr lang="en-IN" sz="1400" dirty="0">
                  <a:latin typeface="Lucida Handwriting" panose="03010101010101010101" pitchFamily="66" charset="0"/>
                </a:rPr>
                <a:t>High entropy water</a:t>
              </a:r>
            </a:p>
          </p:txBody>
        </p:sp>
        <p:sp>
          <p:nvSpPr>
            <p:cNvPr id="3" name="Teardrop 2"/>
            <p:cNvSpPr/>
            <p:nvPr/>
          </p:nvSpPr>
          <p:spPr>
            <a:xfrm rot="5400000" flipH="1">
              <a:off x="6826044" y="5185818"/>
              <a:ext cx="1092838" cy="1246085"/>
            </a:xfrm>
            <a:prstGeom prst="teardrop">
              <a:avLst>
                <a:gd name="adj" fmla="val 14579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mc:AlternateContent xmlns:mc="http://schemas.openxmlformats.org/markup-compatibility/2006" xmlns:p14="http://schemas.microsoft.com/office/powerpoint/2010/main">
          <mc:Choice Requires="p14">
            <p:contentPart p14:bwMode="auto" r:id="rId31">
              <p14:nvContentPartPr>
                <p14:cNvPr id="22" name="Ink 21"/>
                <p14:cNvContentPartPr/>
                <p14:nvPr/>
              </p14:nvContentPartPr>
              <p14:xfrm>
                <a:off x="2394497" y="6226497"/>
                <a:ext cx="360" cy="360"/>
              </p14:xfrm>
            </p:contentPart>
          </mc:Choice>
          <mc:Fallback xmlns="">
            <p:pic>
              <p:nvPicPr>
                <p:cNvPr id="22" name="Ink 21"/>
              </p:nvPicPr>
              <p:blipFill>
                <a:blip r:embed="rId4"/>
              </p:blipFill>
              <p:spPr>
                <a:xfrm>
                  <a:off x="2394497" y="6226497"/>
                  <a:ext cx="360" cy="360"/>
                </a:xfrm>
                <a:prstGeom prst="rect"/>
              </p:spPr>
            </p:pic>
          </mc:Fallback>
        </mc:AlternateContent>
      </p:grpSp>
      <mc:AlternateContent xmlns:mc="http://schemas.openxmlformats.org/markup-compatibility/2006" xmlns:p14="http://schemas.microsoft.com/office/powerpoint/2010/main">
        <mc:Choice Requires="p14">
          <p:contentPart p14:bwMode="auto" r:id="rId32">
            <p14:nvContentPartPr>
              <p14:cNvPr id="23" name="Ink 22"/>
              <p14:cNvContentPartPr/>
              <p14:nvPr/>
            </p14:nvContentPartPr>
            <p14:xfrm>
              <a:off x="7518017" y="5820057"/>
              <a:ext cx="360" cy="360"/>
            </p14:xfrm>
          </p:contentPart>
        </mc:Choice>
        <mc:Fallback xmlns="">
          <p:pic>
            <p:nvPicPr>
              <p:cNvPr id="23" name="Ink 22"/>
            </p:nvPicPr>
            <p:blipFill>
              <a:blip r:embed="rId4"/>
            </p:blipFill>
            <p:spPr>
              <a:xfrm>
                <a:off x="7518017" y="5820057"/>
                <a:ext cx="360" cy="360"/>
              </a:xfrm>
              <a:prstGeom prst="rect"/>
            </p:spPr>
          </p:pic>
        </mc:Fallback>
      </mc:AlternateContent>
      <mc:AlternateContent xmlns:mc="http://schemas.openxmlformats.org/markup-compatibility/2006" xmlns:p14="http://schemas.microsoft.com/office/powerpoint/2010/main">
        <mc:Choice Requires="p14">
          <p:contentPart p14:bwMode="auto" r:id="rId33">
            <p14:nvContentPartPr>
              <p14:cNvPr id="17" name="Ink 16"/>
              <p14:cNvContentPartPr/>
              <p14:nvPr/>
            </p14:nvContentPartPr>
            <p14:xfrm>
              <a:off x="7300217" y="5645789"/>
              <a:ext cx="360" cy="360"/>
            </p14:xfrm>
          </p:contentPart>
        </mc:Choice>
        <mc:Fallback xmlns="">
          <p:pic>
            <p:nvPicPr>
              <p:cNvPr id="17" name="Ink 16"/>
            </p:nvPicPr>
            <p:blipFill>
              <a:blip r:embed="rId4"/>
            </p:blipFill>
            <p:spPr>
              <a:xfrm>
                <a:off x="7300217" y="5645789"/>
                <a:ext cx="360" cy="360"/>
              </a:xfrm>
              <a:prstGeom prst="rect"/>
            </p:spPr>
          </p:pic>
        </mc:Fallback>
      </mc:AlternateContent>
      <mc:AlternateContent xmlns:mc="http://schemas.openxmlformats.org/markup-compatibility/2006" xmlns:p14="http://schemas.microsoft.com/office/powerpoint/2010/main">
        <mc:Choice Requires="p14">
          <p:contentPart p14:bwMode="auto" r:id="rId34">
            <p14:nvContentPartPr>
              <p14:cNvPr id="33" name="Ink 32"/>
              <p14:cNvContentPartPr/>
              <p14:nvPr/>
            </p14:nvContentPartPr>
            <p14:xfrm>
              <a:off x="7590377" y="5587829"/>
              <a:ext cx="360" cy="360"/>
            </p14:xfrm>
          </p:contentPart>
        </mc:Choice>
        <mc:Fallback xmlns="">
          <p:pic>
            <p:nvPicPr>
              <p:cNvPr id="33" name="Ink 32"/>
            </p:nvPicPr>
            <p:blipFill>
              <a:blip r:embed="rId4"/>
            </p:blipFill>
            <p:spPr>
              <a:xfrm>
                <a:off x="7590377" y="5587829"/>
                <a:ext cx="360" cy="360"/>
              </a:xfrm>
              <a:prstGeom prst="rect"/>
            </p:spPr>
          </p:pic>
        </mc:Fallback>
      </mc:AlternateContent>
      <mc:AlternateContent xmlns:mc="http://schemas.openxmlformats.org/markup-compatibility/2006" xmlns:p14="http://schemas.microsoft.com/office/powerpoint/2010/main">
        <mc:Choice Requires="p14">
          <p:contentPart p14:bwMode="auto" r:id="rId35">
            <p14:nvContentPartPr>
              <p14:cNvPr id="34" name="Ink 33"/>
              <p14:cNvContentPartPr/>
              <p14:nvPr/>
            </p14:nvContentPartPr>
            <p14:xfrm>
              <a:off x="7024457" y="5660189"/>
              <a:ext cx="360" cy="360"/>
            </p14:xfrm>
          </p:contentPart>
        </mc:Choice>
        <mc:Fallback xmlns="">
          <p:pic>
            <p:nvPicPr>
              <p:cNvPr id="34" name="Ink 33"/>
            </p:nvPicPr>
            <p:blipFill>
              <a:blip r:embed="rId4"/>
            </p:blipFill>
            <p:spPr>
              <a:xfrm>
                <a:off x="7024457" y="5660189"/>
                <a:ext cx="360" cy="360"/>
              </a:xfrm>
              <a:prstGeom prst="rect"/>
            </p:spPr>
          </p:pic>
        </mc:Fallback>
      </mc:AlternateContent>
      <mc:AlternateContent xmlns:mc="http://schemas.openxmlformats.org/markup-compatibility/2006" xmlns:p14="http://schemas.microsoft.com/office/powerpoint/2010/main">
        <mc:Choice Requires="p14">
          <p:contentPart p14:bwMode="auto" r:id="rId36">
            <p14:nvContentPartPr>
              <p14:cNvPr id="39" name="Ink 38"/>
              <p14:cNvContentPartPr/>
              <p14:nvPr/>
            </p14:nvContentPartPr>
            <p14:xfrm>
              <a:off x="7024457" y="5901029"/>
              <a:ext cx="6120" cy="6120"/>
            </p14:xfrm>
          </p:contentPart>
        </mc:Choice>
        <mc:Fallback xmlns="">
          <p:pic>
            <p:nvPicPr>
              <p:cNvPr id="39" name="Ink 38"/>
            </p:nvPicPr>
            <p:blipFill>
              <a:blip r:embed="rId37"/>
            </p:blipFill>
            <p:spPr>
              <a:xfrm>
                <a:off x="7024457" y="5901029"/>
                <a:ext cx="6120" cy="6120"/>
              </a:xfrm>
              <a:prstGeom prst="rect"/>
            </p:spPr>
          </p:pic>
        </mc:Fallback>
      </mc:AlternateContent>
      <mc:AlternateContent xmlns:mc="http://schemas.openxmlformats.org/markup-compatibility/2006" xmlns:p14="http://schemas.microsoft.com/office/powerpoint/2010/main">
        <mc:Choice Requires="p14">
          <p:contentPart p14:bwMode="auto" r:id="rId38">
            <p14:nvContentPartPr>
              <p14:cNvPr id="40" name="Ink 39"/>
              <p14:cNvContentPartPr/>
              <p14:nvPr/>
            </p14:nvContentPartPr>
            <p14:xfrm>
              <a:off x="7793777" y="5747309"/>
              <a:ext cx="360" cy="360"/>
            </p14:xfrm>
          </p:contentPart>
        </mc:Choice>
        <mc:Fallback xmlns="">
          <p:pic>
            <p:nvPicPr>
              <p:cNvPr id="40" name="Ink 39"/>
            </p:nvPicPr>
            <p:blipFill>
              <a:blip r:embed="rId4"/>
            </p:blipFill>
            <p:spPr>
              <a:xfrm>
                <a:off x="7793777" y="5747309"/>
                <a:ext cx="360" cy="360"/>
              </a:xfrm>
              <a:prstGeom prst="rect"/>
            </p:spPr>
          </p:pic>
        </mc:Fallback>
      </mc:AlternateContent>
      <mc:AlternateContent xmlns:mc="http://schemas.openxmlformats.org/markup-compatibility/2006" xmlns:p14="http://schemas.microsoft.com/office/powerpoint/2010/main">
        <mc:Choice Requires="p14">
          <p:contentPart p14:bwMode="auto" r:id="rId39">
            <p14:nvContentPartPr>
              <p14:cNvPr id="41" name="Ink 40"/>
              <p14:cNvContentPartPr/>
              <p14:nvPr/>
            </p14:nvContentPartPr>
            <p14:xfrm>
              <a:off x="7793777" y="5413229"/>
              <a:ext cx="360" cy="360"/>
            </p14:xfrm>
          </p:contentPart>
        </mc:Choice>
        <mc:Fallback xmlns="">
          <p:pic>
            <p:nvPicPr>
              <p:cNvPr id="41" name="Ink 40"/>
            </p:nvPicPr>
            <p:blipFill>
              <a:blip r:embed="rId4"/>
            </p:blipFill>
            <p:spPr>
              <a:xfrm>
                <a:off x="7793777" y="5413229"/>
                <a:ext cx="360" cy="360"/>
              </a:xfrm>
              <a:prstGeom prst="rect"/>
            </p:spPr>
          </p:pic>
        </mc:Fallback>
      </mc:AlternateContent>
      <mc:AlternateContent xmlns:mc="http://schemas.openxmlformats.org/markup-compatibility/2006" xmlns:p14="http://schemas.microsoft.com/office/powerpoint/2010/main">
        <mc:Choice Requires="p14">
          <p:contentPart p14:bwMode="auto" r:id="rId40">
            <p14:nvContentPartPr>
              <p14:cNvPr id="42" name="Ink 41"/>
              <p14:cNvContentPartPr/>
              <p14:nvPr/>
            </p14:nvContentPartPr>
            <p14:xfrm>
              <a:off x="7300217" y="5427989"/>
              <a:ext cx="360" cy="360"/>
            </p14:xfrm>
          </p:contentPart>
        </mc:Choice>
        <mc:Fallback xmlns="">
          <p:pic>
            <p:nvPicPr>
              <p:cNvPr id="42" name="Ink 41"/>
            </p:nvPicPr>
            <p:blipFill>
              <a:blip r:embed="rId4"/>
            </p:blipFill>
            <p:spPr>
              <a:xfrm>
                <a:off x="7300217" y="5427989"/>
                <a:ext cx="360" cy="360"/>
              </a:xfrm>
              <a:prstGeom prst="rect"/>
            </p:spPr>
          </p:pic>
        </mc:Fallback>
      </mc:AlternateContent>
      <p:grpSp>
        <p:nvGrpSpPr>
          <p:cNvPr id="44" name="Group 43"/>
          <p:cNvGrpSpPr/>
          <p:nvPr/>
        </p:nvGrpSpPr>
        <p:grpSpPr>
          <a:xfrm>
            <a:off x="7227857" y="6081029"/>
            <a:ext cx="377640" cy="116640"/>
            <a:chOff x="7227857" y="6081029"/>
            <a:chExt cx="377640" cy="116640"/>
          </a:xfrm>
        </p:grpSpPr>
        <mc:AlternateContent xmlns:mc="http://schemas.openxmlformats.org/markup-compatibility/2006" xmlns:p14="http://schemas.microsoft.com/office/powerpoint/2010/main">
          <mc:Choice Requires="p14">
            <p:contentPart p14:bwMode="auto" r:id="rId41">
              <p14:nvContentPartPr>
                <p14:cNvPr id="37" name="Ink 36"/>
                <p14:cNvContentPartPr/>
                <p14:nvPr/>
              </p14:nvContentPartPr>
              <p14:xfrm>
                <a:off x="7227857" y="6109829"/>
                <a:ext cx="360" cy="360"/>
              </p14:xfrm>
            </p:contentPart>
          </mc:Choice>
          <mc:Fallback xmlns="">
            <p:pic>
              <p:nvPicPr>
                <p:cNvPr id="37" name="Ink 36"/>
              </p:nvPicPr>
              <p:blipFill>
                <a:blip r:embed="rId4"/>
              </p:blipFill>
              <p:spPr>
                <a:xfrm>
                  <a:off x="7227857" y="6109829"/>
                  <a:ext cx="360" cy="360"/>
                </a:xfrm>
                <a:prstGeom prst="rect"/>
              </p:spPr>
            </p:pic>
          </mc:Fallback>
        </mc:AlternateContent>
        <mc:AlternateContent xmlns:mc="http://schemas.openxmlformats.org/markup-compatibility/2006" xmlns:p14="http://schemas.microsoft.com/office/powerpoint/2010/main">
          <mc:Choice Requires="p14">
            <p:contentPart p14:bwMode="auto" r:id="rId42">
              <p14:nvContentPartPr>
                <p14:cNvPr id="38" name="Ink 37"/>
                <p14:cNvContentPartPr/>
                <p14:nvPr/>
              </p14:nvContentPartPr>
              <p14:xfrm>
                <a:off x="7605137" y="6081029"/>
                <a:ext cx="360" cy="360"/>
              </p14:xfrm>
            </p:contentPart>
          </mc:Choice>
          <mc:Fallback xmlns="">
            <p:pic>
              <p:nvPicPr>
                <p:cNvPr id="38" name="Ink 37"/>
              </p:nvPicPr>
              <p:blipFill>
                <a:blip r:embed="rId4"/>
              </p:blipFill>
              <p:spPr>
                <a:xfrm>
                  <a:off x="7605137" y="6081029"/>
                  <a:ext cx="360" cy="360"/>
                </a:xfrm>
                <a:prstGeom prst="rect"/>
              </p:spPr>
            </p:pic>
          </mc:Fallback>
        </mc:AlternateContent>
        <mc:AlternateContent xmlns:mc="http://schemas.openxmlformats.org/markup-compatibility/2006" xmlns:p14="http://schemas.microsoft.com/office/powerpoint/2010/main">
          <mc:Choice Requires="p14">
            <p:contentPart p14:bwMode="auto" r:id="rId43">
              <p14:nvContentPartPr>
                <p14:cNvPr id="43" name="Ink 42"/>
                <p14:cNvContentPartPr/>
                <p14:nvPr/>
              </p14:nvContentPartPr>
              <p14:xfrm>
                <a:off x="7372577" y="6197309"/>
                <a:ext cx="360" cy="360"/>
              </p14:xfrm>
            </p:contentPart>
          </mc:Choice>
          <mc:Fallback xmlns="">
            <p:pic>
              <p:nvPicPr>
                <p:cNvPr id="43" name="Ink 42"/>
              </p:nvPicPr>
              <p:blipFill>
                <a:blip r:embed="rId4"/>
              </p:blipFill>
              <p:spPr>
                <a:xfrm>
                  <a:off x="7372577" y="6197309"/>
                  <a:ext cx="360" cy="360"/>
                </a:xfrm>
                <a:prstGeom prst="rect"/>
              </p:spPr>
            </p:pic>
          </mc:Fallback>
        </mc:AlternateContent>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TextBox 9"/>
          <p:cNvSpPr txBox="1"/>
          <p:nvPr/>
        </p:nvSpPr>
        <p:spPr>
          <a:xfrm>
            <a:off x="2372139" y="2716696"/>
            <a:ext cx="3988904" cy="993913"/>
          </a:xfrm>
          <a:prstGeom prst="rect">
            <a:avLst/>
          </a:prstGeom>
          <a:noFill/>
        </p:spPr>
        <p:txBody>
          <a:bodyPr wrap="square" rtlCol="0">
            <a:spAutoFit/>
          </a:bodyPr>
          <a:lstStyle/>
          <a:p>
            <a:endParaRPr lang="en-IN" dirty="0"/>
          </a:p>
        </p:txBody>
      </p:sp>
      <p:grpSp>
        <p:nvGrpSpPr>
          <p:cNvPr id="2" name="Group 1"/>
          <p:cNvGrpSpPr/>
          <p:nvPr/>
        </p:nvGrpSpPr>
        <p:grpSpPr>
          <a:xfrm>
            <a:off x="25293" y="0"/>
            <a:ext cx="13958604" cy="6858000"/>
            <a:chOff x="25293" y="0"/>
            <a:chExt cx="13958604" cy="6858000"/>
          </a:xfrm>
        </p:grpSpPr>
        <p:sp>
          <p:nvSpPr>
            <p:cNvPr id="4" name="Rectangle 3"/>
            <p:cNvSpPr/>
            <p:nvPr/>
          </p:nvSpPr>
          <p:spPr>
            <a:xfrm>
              <a:off x="25293" y="0"/>
              <a:ext cx="12175896" cy="6858000"/>
            </a:xfrm>
            <a:prstGeom prst="rect">
              <a:avLst/>
            </a:prstGeom>
            <a:solidFill>
              <a:schemeClr val="bg1">
                <a:lumMod val="95000"/>
              </a:schemeClr>
            </a:solidFill>
            <a:ln>
              <a:noFill/>
            </a:ln>
            <a:effectLst>
              <a:outerShdw blurRad="215900" dist="38100" sx="101000" sy="101000" algn="ctr" rotWithShape="0">
                <a:schemeClr val="tx1">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latin typeface="Lucida Handwriting" panose="03010101010101010101" pitchFamily="66" charset="0"/>
              </a:endParaRPr>
            </a:p>
          </p:txBody>
        </p:sp>
        <p:grpSp>
          <p:nvGrpSpPr>
            <p:cNvPr id="36" name="Group 35"/>
            <p:cNvGrpSpPr/>
            <p:nvPr/>
          </p:nvGrpSpPr>
          <p:grpSpPr>
            <a:xfrm>
              <a:off x="10469541" y="1539236"/>
              <a:ext cx="3514356" cy="3405154"/>
              <a:chOff x="10469541" y="1539236"/>
              <a:chExt cx="3514356" cy="3405154"/>
            </a:xfrm>
          </p:grpSpPr>
          <p:sp>
            <p:nvSpPr>
              <p:cNvPr id="9" name="Freeform: Shape 8"/>
              <p:cNvSpPr/>
              <p:nvPr/>
            </p:nvSpPr>
            <p:spPr>
              <a:xfrm>
                <a:off x="10591339" y="1595558"/>
                <a:ext cx="3392558" cy="3348832"/>
              </a:xfrm>
              <a:custGeom>
                <a:avLst/>
                <a:gdLst>
                  <a:gd name="connsiteX0" fmla="*/ 3392557 w 3392558"/>
                  <a:gd name="connsiteY0" fmla="*/ 1674396 h 3348832"/>
                  <a:gd name="connsiteX1" fmla="*/ 3392558 w 3392558"/>
                  <a:gd name="connsiteY1" fmla="*/ 1674416 h 3348832"/>
                  <a:gd name="connsiteX2" fmla="*/ 3392557 w 3392558"/>
                  <a:gd name="connsiteY2" fmla="*/ 1674436 h 3348832"/>
                  <a:gd name="connsiteX3" fmla="*/ 1656522 w 3392558"/>
                  <a:gd name="connsiteY3" fmla="*/ 0 h 3348832"/>
                  <a:gd name="connsiteX4" fmla="*/ 1656522 w 3392558"/>
                  <a:gd name="connsiteY4" fmla="*/ 3348832 h 3348832"/>
                  <a:gd name="connsiteX5" fmla="*/ 1522845 w 3392558"/>
                  <a:gd name="connsiteY5" fmla="*/ 3342161 h 3348832"/>
                  <a:gd name="connsiteX6" fmla="*/ 0 w 3392558"/>
                  <a:gd name="connsiteY6" fmla="*/ 1674416 h 3348832"/>
                  <a:gd name="connsiteX7" fmla="*/ 1522845 w 3392558"/>
                  <a:gd name="connsiteY7" fmla="*/ 6671 h 334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2558" h="3348832">
                    <a:moveTo>
                      <a:pt x="3392557" y="1674396"/>
                    </a:moveTo>
                    <a:lnTo>
                      <a:pt x="3392558" y="1674416"/>
                    </a:lnTo>
                    <a:lnTo>
                      <a:pt x="3392557" y="1674436"/>
                    </a:lnTo>
                    <a:close/>
                    <a:moveTo>
                      <a:pt x="1656522" y="0"/>
                    </a:moveTo>
                    <a:lnTo>
                      <a:pt x="1656522" y="3348832"/>
                    </a:lnTo>
                    <a:lnTo>
                      <a:pt x="1522845" y="3342161"/>
                    </a:lnTo>
                    <a:cubicBezTo>
                      <a:pt x="667486" y="3256313"/>
                      <a:pt x="0" y="2542401"/>
                      <a:pt x="0" y="1674416"/>
                    </a:cubicBezTo>
                    <a:cubicBezTo>
                      <a:pt x="0" y="806432"/>
                      <a:pt x="667486" y="92520"/>
                      <a:pt x="1522845" y="6671"/>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N"/>
              </a:p>
            </p:txBody>
          </p:sp>
          <p:sp>
            <p:nvSpPr>
              <p:cNvPr id="30" name="TextBox 29"/>
              <p:cNvSpPr txBox="1"/>
              <p:nvPr/>
            </p:nvSpPr>
            <p:spPr>
              <a:xfrm rot="16200000">
                <a:off x="10120020" y="2952042"/>
                <a:ext cx="3348832" cy="523220"/>
              </a:xfrm>
              <a:prstGeom prst="rect">
                <a:avLst/>
              </a:prstGeom>
              <a:noFill/>
            </p:spPr>
            <p:txBody>
              <a:bodyPr wrap="square" rtlCol="0">
                <a:spAutoFit/>
              </a:bodyPr>
              <a:lstStyle/>
              <a:p>
                <a:pPr algn="ctr"/>
                <a:r>
                  <a:rPr lang="en-IN" sz="2800" dirty="0">
                    <a:solidFill>
                      <a:schemeClr val="bg1"/>
                    </a:solidFill>
                    <a:latin typeface="Tw Cen MT" panose="020B0602020104020603" pitchFamily="34" charset="0"/>
                  </a:rPr>
                  <a:t>Phase Transformation</a:t>
                </a:r>
              </a:p>
            </p:txBody>
          </p:sp>
          <p:pic>
            <p:nvPicPr>
              <p:cNvPr id="35" name="Graphic 34" descr="Atom"/>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69541" y="2812774"/>
                <a:ext cx="1157996" cy="914400"/>
              </a:xfrm>
              <a:prstGeom prst="rect">
                <a:avLst/>
              </a:prstGeom>
            </p:spPr>
          </p:pic>
        </p:grpSp>
        <p:sp>
          <p:nvSpPr>
            <p:cNvPr id="5" name="TextBox 4"/>
            <p:cNvSpPr txBox="1"/>
            <p:nvPr/>
          </p:nvSpPr>
          <p:spPr>
            <a:xfrm>
              <a:off x="1063948" y="758184"/>
              <a:ext cx="8915570" cy="1200329"/>
            </a:xfrm>
            <a:prstGeom prst="rect">
              <a:avLst/>
            </a:prstGeom>
            <a:noFill/>
            <a:ln w="38100">
              <a:solidFill>
                <a:schemeClr val="accent1">
                  <a:lumMod val="60000"/>
                  <a:lumOff val="40000"/>
                </a:schemeClr>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 The Gibbs free energy is expressed in terms of enthalpy, temperature, and entropy.</a:t>
              </a:r>
            </a:p>
            <a:p>
              <a:pPr marL="342900" indent="-342900">
                <a:buFont typeface="Wingdings" panose="05000000000000000000" pitchFamily="2" charset="2"/>
                <a:buChar char="ü"/>
              </a:pPr>
              <a:r>
                <a:rPr lang="en-IN" sz="2400" dirty="0">
                  <a:latin typeface="Lucida Handwriting" panose="03010101010101010101" pitchFamily="66" charset="0"/>
                </a:rPr>
                <a:t> </a:t>
              </a:r>
              <a:r>
                <a:rPr lang="en-IN" sz="2400" dirty="0">
                  <a:solidFill>
                    <a:srgbClr val="00B050"/>
                  </a:solidFill>
                  <a:latin typeface="Microsoft New Tai Lue" panose="020B0502040204020203" pitchFamily="34" charset="0"/>
                  <a:cs typeface="Microsoft New Tai Lue" panose="020B0502040204020203" pitchFamily="34" charset="0"/>
                </a:rPr>
                <a:t>G = h – TS</a:t>
              </a:r>
            </a:p>
          </p:txBody>
        </p:sp>
        <p:sp>
          <p:nvSpPr>
            <p:cNvPr id="6" name="TextBox 5"/>
            <p:cNvSpPr txBox="1"/>
            <p:nvPr/>
          </p:nvSpPr>
          <p:spPr>
            <a:xfrm>
              <a:off x="1083228" y="2515430"/>
              <a:ext cx="8915570" cy="3785652"/>
            </a:xfrm>
            <a:prstGeom prst="rect">
              <a:avLst/>
            </a:prstGeom>
            <a:noFill/>
            <a:ln w="38100">
              <a:solidFill>
                <a:srgbClr val="FF0000"/>
              </a:solidFill>
            </a:ln>
          </p:spPr>
          <p:txBody>
            <a:bodyPr wrap="square" rtlCol="0">
              <a:spAutoFit/>
            </a:bodyPr>
            <a:lstStyle/>
            <a:p>
              <a:pPr marL="342900" indent="-342900">
                <a:buFont typeface="Wingdings" panose="05000000000000000000" pitchFamily="2" charset="2"/>
                <a:buChar char="ü"/>
              </a:pPr>
              <a:r>
                <a:rPr lang="en-IN" sz="2400" dirty="0">
                  <a:latin typeface="Lucida Handwriting" panose="03010101010101010101" pitchFamily="66" charset="0"/>
                </a:rPr>
                <a:t>The change in Gibbs free energy is </a:t>
              </a:r>
            </a:p>
            <a:p>
              <a:r>
                <a:rPr lang="en-IN" sz="2400" dirty="0">
                  <a:solidFill>
                    <a:schemeClr val="accent1"/>
                  </a:solidFill>
                  <a:latin typeface="Microsoft New Tai Lue" panose="020B0502040204020203" pitchFamily="34" charset="0"/>
                  <a:cs typeface="Microsoft New Tai Lue" panose="020B0502040204020203" pitchFamily="34" charset="0"/>
                </a:rPr>
                <a:t>     </a:t>
              </a:r>
              <a:r>
                <a:rPr lang="en-IN" sz="2400" dirty="0">
                  <a:solidFill>
                    <a:schemeClr val="accent1"/>
                  </a:solidFill>
                  <a:latin typeface="Lucida Handwriting" panose="03010101010101010101" pitchFamily="66" charset="0"/>
                  <a:cs typeface="Microsoft New Tai Lue" panose="020B0502040204020203" pitchFamily="34" charset="0"/>
                </a:rPr>
                <a:t>∆</a:t>
              </a:r>
              <a:r>
                <a:rPr lang="en-IN" sz="2400" dirty="0">
                  <a:solidFill>
                    <a:schemeClr val="accent1"/>
                  </a:solidFill>
                  <a:latin typeface="Microsoft New Tai Lue" panose="020B0502040204020203" pitchFamily="34" charset="0"/>
                  <a:cs typeface="Microsoft New Tai Lue" panose="020B0502040204020203" pitchFamily="34" charset="0"/>
                </a:rPr>
                <a:t>G = dh – </a:t>
              </a:r>
              <a:r>
                <a:rPr lang="en-IN" sz="2400" dirty="0" err="1">
                  <a:solidFill>
                    <a:schemeClr val="accent1"/>
                  </a:solidFill>
                  <a:latin typeface="Microsoft New Tai Lue" panose="020B0502040204020203" pitchFamily="34" charset="0"/>
                  <a:cs typeface="Microsoft New Tai Lue" panose="020B0502040204020203" pitchFamily="34" charset="0"/>
                </a:rPr>
                <a:t>Tds</a:t>
              </a:r>
              <a:r>
                <a:rPr lang="en-IN" sz="2400" dirty="0">
                  <a:solidFill>
                    <a:schemeClr val="accent1"/>
                  </a:solidFill>
                  <a:latin typeface="Microsoft New Tai Lue" panose="020B0502040204020203" pitchFamily="34" charset="0"/>
                  <a:cs typeface="Microsoft New Tai Lue" panose="020B0502040204020203" pitchFamily="34" charset="0"/>
                </a:rPr>
                <a:t> - </a:t>
              </a:r>
              <a:r>
                <a:rPr lang="en-IN" sz="2400" dirty="0" err="1">
                  <a:solidFill>
                    <a:schemeClr val="accent1"/>
                  </a:solidFill>
                  <a:latin typeface="Microsoft New Tai Lue" panose="020B0502040204020203" pitchFamily="34" charset="0"/>
                  <a:cs typeface="Microsoft New Tai Lue" panose="020B0502040204020203" pitchFamily="34" charset="0"/>
                </a:rPr>
                <a:t>SdT</a:t>
              </a:r>
              <a:r>
                <a:rPr lang="en-IN" sz="2400" dirty="0">
                  <a:solidFill>
                    <a:schemeClr val="accent1"/>
                  </a:solidFill>
                  <a:latin typeface="Microsoft New Tai Lue" panose="020B0502040204020203" pitchFamily="34" charset="0"/>
                  <a:cs typeface="Microsoft New Tai Lue" panose="020B0502040204020203" pitchFamily="34" charset="0"/>
                </a:rPr>
                <a:t> …………(1)</a:t>
              </a:r>
              <a:endParaRPr lang="en-IN" sz="2400" dirty="0">
                <a:solidFill>
                  <a:schemeClr val="accent1"/>
                </a:solidFill>
                <a:latin typeface="Lucida Handwriting" panose="03010101010101010101" pitchFamily="66" charset="0"/>
                <a:cs typeface="Microsoft New Tai Lue" panose="020B0502040204020203" pitchFamily="34" charset="0"/>
              </a:endParaRPr>
            </a:p>
            <a:p>
              <a:pPr marL="342900" indent="-342900">
                <a:buFont typeface="Wingdings" panose="05000000000000000000" pitchFamily="2" charset="2"/>
                <a:buChar char="ü"/>
              </a:pPr>
              <a:r>
                <a:rPr lang="en-IN" sz="2400" dirty="0">
                  <a:latin typeface="Lucida Handwriting" panose="03010101010101010101" pitchFamily="66" charset="0"/>
                  <a:cs typeface="Microsoft New Tai Lue" panose="020B0502040204020203" pitchFamily="34" charset="0"/>
                </a:rPr>
                <a:t>The conversion of ice into water takes place isothermally. This means that the phase change (solid to liquid ) takes place at constant temperature (dT = 0). Therefore,</a:t>
              </a:r>
            </a:p>
            <a:p>
              <a:r>
                <a:rPr lang="en-IN" sz="2400" dirty="0">
                  <a:latin typeface="Lucida Handwriting" panose="03010101010101010101" pitchFamily="66" charset="0"/>
                  <a:cs typeface="Microsoft New Tai Lue" panose="020B0502040204020203" pitchFamily="34" charset="0"/>
                </a:rPr>
                <a:t>   </a:t>
              </a:r>
              <a:r>
                <a:rPr lang="en-IN" sz="2400" dirty="0">
                  <a:solidFill>
                    <a:schemeClr val="accent1"/>
                  </a:solidFill>
                  <a:latin typeface="Lucida Handwriting" panose="03010101010101010101" pitchFamily="66" charset="0"/>
                  <a:cs typeface="Microsoft New Tai Lue" panose="020B0502040204020203" pitchFamily="34" charset="0"/>
                </a:rPr>
                <a:t>∆</a:t>
              </a:r>
              <a:r>
                <a:rPr lang="en-IN" sz="2400" dirty="0">
                  <a:solidFill>
                    <a:schemeClr val="accent1"/>
                  </a:solidFill>
                  <a:latin typeface="Microsoft New Tai Lue" panose="020B0502040204020203" pitchFamily="34" charset="0"/>
                  <a:cs typeface="Microsoft New Tai Lue" panose="020B0502040204020203" pitchFamily="34" charset="0"/>
                </a:rPr>
                <a:t>G = dh -  </a:t>
              </a:r>
              <a:r>
                <a:rPr lang="en-IN" sz="2400" dirty="0" err="1">
                  <a:solidFill>
                    <a:schemeClr val="accent1"/>
                  </a:solidFill>
                  <a:latin typeface="Microsoft New Tai Lue" panose="020B0502040204020203" pitchFamily="34" charset="0"/>
                  <a:cs typeface="Microsoft New Tai Lue" panose="020B0502040204020203" pitchFamily="34" charset="0"/>
                </a:rPr>
                <a:t>Tds</a:t>
              </a:r>
              <a:r>
                <a:rPr lang="en-IN" sz="2400" dirty="0">
                  <a:solidFill>
                    <a:schemeClr val="accent1"/>
                  </a:solidFill>
                  <a:latin typeface="Microsoft New Tai Lue" panose="020B0502040204020203" pitchFamily="34" charset="0"/>
                  <a:cs typeface="Microsoft New Tai Lue" panose="020B0502040204020203" pitchFamily="34" charset="0"/>
                </a:rPr>
                <a:t>  ………… (2)</a:t>
              </a:r>
            </a:p>
            <a:p>
              <a:pPr marL="342900" indent="-342900">
                <a:buFont typeface="Wingdings" panose="05000000000000000000" pitchFamily="2" charset="2"/>
                <a:buChar char="ü"/>
              </a:pPr>
              <a:r>
                <a:rPr lang="en-IN" sz="2400" dirty="0">
                  <a:latin typeface="Lucida Handwriting" panose="03010101010101010101" pitchFamily="66" charset="0"/>
                  <a:cs typeface="Microsoft New Tai Lue" panose="020B0502040204020203" pitchFamily="34" charset="0"/>
                </a:rPr>
                <a:t> At a temperature above the freezing point, ice melts spontaneously. Therefore, the value of      </a:t>
              </a:r>
              <a:r>
                <a:rPr lang="en-IN" sz="2400" dirty="0">
                  <a:solidFill>
                    <a:schemeClr val="accent1"/>
                  </a:solidFill>
                  <a:latin typeface="Lucida Handwriting" panose="03010101010101010101" pitchFamily="66" charset="0"/>
                  <a:cs typeface="Microsoft New Tai Lue" panose="020B0502040204020203" pitchFamily="34" charset="0"/>
                </a:rPr>
                <a:t>∆G &lt;1 …….(3)</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1749</Words>
  <Application>Microsoft Office PowerPoint</Application>
  <PresentationFormat>Widescreen</PresentationFormat>
  <Paragraphs>161</Paragraphs>
  <Slides>22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Arial Black</vt:lpstr>
      <vt:lpstr>Calibri</vt:lpstr>
      <vt:lpstr>Calibri Light</vt:lpstr>
      <vt:lpstr>Cambria Math</vt:lpstr>
      <vt:lpstr>Lucida Handwriting</vt:lpstr>
      <vt:lpstr>Microsoft New Tai Lue</vt:lpstr>
      <vt:lpstr>Tw Cen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Shanmugam N</dc:creator>
  <cp:lastModifiedBy>Shanmugam N</cp:lastModifiedBy>
  <cp:revision>4</cp:revision>
  <dcterms:created xsi:type="dcterms:W3CDTF">2020-08-13T07:29:00Z</dcterms:created>
  <dcterms:modified xsi:type="dcterms:W3CDTF">2020-08-13T13:26:44Z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2057-11.2.0.9453</vt:lpwstr>
  </property>
</Properties>
</file>