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72805-AFAF-4E4C-A20F-63852226AF4E}" type="datetimeFigureOut">
              <a:rPr lang="en-US" smtClean="0"/>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6C97F-BAB9-48E7-ACFE-852296CC172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D6C97F-BAB9-48E7-ACFE-852296CC1726}"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2517B8-7371-407E-86F6-3FF109EB664D}" type="datetimeFigureOut">
              <a:rPr lang="en-US" smtClean="0"/>
              <a:pPr/>
              <a:t>5/21/2020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86361D-6694-4C91-B43D-569EEB202F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86361D-6694-4C91-B43D-569EEB202F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86361D-6694-4C91-B43D-569EEB202F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86361D-6694-4C91-B43D-569EEB202F3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86361D-6694-4C91-B43D-569EEB202F3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86361D-6694-4C91-B43D-569EEB202F3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86361D-6694-4C91-B43D-569EEB202F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86361D-6694-4C91-B43D-569EEB202F3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2517B8-7371-407E-86F6-3FF109EB664D}" type="datetimeFigureOut">
              <a:rPr lang="en-US" smtClean="0"/>
              <a:pPr/>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86361D-6694-4C91-B43D-569EEB202F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C2517B8-7371-407E-86F6-3FF109EB664D}"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86361D-6694-4C91-B43D-569EEB202F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2517B8-7371-407E-86F6-3FF109EB664D}" type="datetimeFigureOut">
              <a:rPr lang="en-US" smtClean="0"/>
              <a:pPr/>
              <a:t>5/21/2020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86361D-6694-4C91-B43D-569EEB202F3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2517B8-7371-407E-86F6-3FF109EB664D}" type="datetimeFigureOut">
              <a:rPr lang="en-US" smtClean="0"/>
              <a:pPr/>
              <a:t>5/21/2020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86361D-6694-4C91-B43D-569EEB202F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799"/>
          </a:xfrm>
        </p:spPr>
        <p:txBody>
          <a:bodyPr>
            <a:normAutofit/>
          </a:bodyPr>
          <a:lstStyle/>
          <a:p>
            <a:r>
              <a:rPr lang="en-US" sz="3600" dirty="0" smtClean="0">
                <a:latin typeface="Times New Roman" pitchFamily="18" charset="0"/>
                <a:cs typeface="Times New Roman" pitchFamily="18" charset="0"/>
              </a:rPr>
              <a:t>Unit III</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828800"/>
            <a:ext cx="7924800" cy="4572000"/>
          </a:xfrm>
        </p:spPr>
        <p:txBody>
          <a:bodyPr>
            <a:norm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Production Planning and Control-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 and importance</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Elements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Routing-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 &amp; Advantages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Scheduling –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 </a:t>
            </a:r>
          </a:p>
          <a:p>
            <a:pPr algn="just">
              <a:buFont typeface="Wingdings" pitchFamily="2" charset="2"/>
              <a:buChar char="Ø"/>
            </a:pPr>
            <a:r>
              <a:rPr lang="en-US" sz="2800" smtClean="0">
                <a:solidFill>
                  <a:schemeClr val="tx1"/>
                </a:solidFill>
                <a:latin typeface="Times New Roman" pitchFamily="18" charset="0"/>
                <a:cs typeface="Times New Roman" pitchFamily="18" charset="0"/>
              </a:rPr>
              <a:t>Types</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ü"/>
            </a:pPr>
            <a:r>
              <a:rPr lang="en-US" sz="2800" dirty="0" smtClean="0">
                <a:latin typeface="Times New Roman" pitchFamily="18" charset="0"/>
                <a:cs typeface="Times New Roman" pitchFamily="18" charset="0"/>
              </a:rPr>
              <a:t>Scheduling may be defined as the assignment of work to the plant with the specification of times and the sequence in which the work is to be the specification of times, and the sequence in which the work is to be done.</a:t>
            </a:r>
          </a:p>
          <a:p>
            <a:pPr algn="just">
              <a:buFont typeface="Wingdings" pitchFamily="2" charset="2"/>
              <a:buChar char="ü"/>
            </a:pPr>
            <a:r>
              <a:rPr lang="en-US" sz="2800" dirty="0" smtClean="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Spriegal</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Lansburgh</a:t>
            </a:r>
            <a:r>
              <a:rPr lang="en-US" sz="2800" dirty="0" smtClean="0">
                <a:latin typeface="Times New Roman" pitchFamily="18" charset="0"/>
                <a:cs typeface="Times New Roman" pitchFamily="18" charset="0"/>
              </a:rPr>
              <a:t>, “ scheduling involves establishing the amount of work to be done and the time when each element of work will start or order of work.</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Scheduling –Meaning &amp; Definition</a:t>
            </a: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10000"/>
          </a:bodyPr>
          <a:lstStyle/>
          <a:p>
            <a:pPr algn="just">
              <a:buFont typeface="Wingdings" pitchFamily="2" charset="2"/>
              <a:buChar char="ü"/>
            </a:pPr>
            <a:r>
              <a:rPr lang="en-US" sz="2800" dirty="0" smtClean="0">
                <a:latin typeface="Times New Roman" pitchFamily="18" charset="0"/>
                <a:cs typeface="Times New Roman" pitchFamily="18" charset="0"/>
              </a:rPr>
              <a:t>Scheduling aims to achieve the required rate of output with a minimum of delay, and disruption in processing</a:t>
            </a:r>
          </a:p>
          <a:p>
            <a:pPr algn="just">
              <a:buFont typeface="Wingdings" pitchFamily="2" charset="2"/>
              <a:buChar char="ü"/>
            </a:pPr>
            <a:r>
              <a:rPr lang="en-US" sz="2800" dirty="0" smtClean="0">
                <a:latin typeface="Times New Roman" pitchFamily="18" charset="0"/>
                <a:cs typeface="Times New Roman" pitchFamily="18" charset="0"/>
              </a:rPr>
              <a:t>To provide quantities of goods necessary to maintain finished inventories at levels predetermined to meet delivery commitment</a:t>
            </a:r>
          </a:p>
          <a:p>
            <a:pPr algn="just">
              <a:buFont typeface="Wingdings" pitchFamily="2" charset="2"/>
              <a:buChar char="ü"/>
            </a:pPr>
            <a:r>
              <a:rPr lang="en-US" sz="2800" dirty="0" smtClean="0">
                <a:latin typeface="Times New Roman" pitchFamily="18" charset="0"/>
                <a:cs typeface="Times New Roman" pitchFamily="18" charset="0"/>
              </a:rPr>
              <a:t>The aim of loading and scheduling is to have maximum utilization of men, machines and materials by maintaining a free flow of materials along the production line</a:t>
            </a:r>
          </a:p>
          <a:p>
            <a:pPr algn="just">
              <a:buFont typeface="Wingdings" pitchFamily="2" charset="2"/>
              <a:buChar char="ü"/>
            </a:pPr>
            <a:r>
              <a:rPr lang="en-US" sz="2800" dirty="0" smtClean="0">
                <a:latin typeface="Times New Roman" pitchFamily="18" charset="0"/>
                <a:cs typeface="Times New Roman" pitchFamily="18" charset="0"/>
              </a:rPr>
              <a:t>To keep the production cost minimum</a:t>
            </a:r>
          </a:p>
          <a:p>
            <a:pPr algn="just">
              <a:buFont typeface="Wingdings" pitchFamily="2" charset="2"/>
              <a:buChar char="ü"/>
            </a:pPr>
            <a:r>
              <a:rPr lang="en-US" sz="2800" dirty="0" smtClean="0">
                <a:latin typeface="Times New Roman" pitchFamily="18" charset="0"/>
                <a:cs typeface="Times New Roman" pitchFamily="18" charset="0"/>
              </a:rPr>
              <a:t>To prevent unbalanced allocation of time among production departments with a view to eliminate idle capacity.</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Scheduling</a:t>
            </a:r>
            <a:endParaRPr lang="en-US"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Master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Scheduling</a:t>
            </a:r>
          </a:p>
          <a:p>
            <a:pPr algn="just">
              <a:buFont typeface="Wingdings" pitchFamily="2" charset="2"/>
              <a:buChar char="Ø"/>
            </a:pPr>
            <a:r>
              <a:rPr lang="en-US" sz="2800" smtClean="0">
                <a:latin typeface="Times New Roman" pitchFamily="18" charset="0"/>
                <a:cs typeface="Times New Roman" pitchFamily="18" charset="0"/>
              </a:rPr>
              <a:t>Parts Scheduling</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Machine Loading Schedule</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Types of Scheduling</a:t>
            </a: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71500" indent="-571500" algn="just">
              <a:buAutoNum type="romanUcPeriod"/>
            </a:pPr>
            <a:r>
              <a:rPr lang="en-US" sz="2800" b="1" dirty="0" smtClean="0">
                <a:solidFill>
                  <a:srgbClr val="002060"/>
                </a:solidFill>
                <a:latin typeface="Times New Roman" pitchFamily="18" charset="0"/>
                <a:cs typeface="Times New Roman" pitchFamily="18" charset="0"/>
              </a:rPr>
              <a:t>External Factors</a:t>
            </a:r>
          </a:p>
          <a:p>
            <a:pPr marL="571500" indent="-571500" algn="just">
              <a:buFont typeface="+mj-lt"/>
              <a:buAutoNum type="arabicPeriod"/>
            </a:pPr>
            <a:r>
              <a:rPr lang="en-US" sz="2800" dirty="0" smtClean="0">
                <a:latin typeface="Times New Roman" pitchFamily="18" charset="0"/>
                <a:cs typeface="Times New Roman" pitchFamily="18" charset="0"/>
              </a:rPr>
              <a:t>customer’s Demand</a:t>
            </a:r>
          </a:p>
          <a:p>
            <a:pPr marL="571500" indent="-571500" algn="just">
              <a:buFont typeface="+mj-lt"/>
              <a:buAutoNum type="arabicPeriod"/>
            </a:pPr>
            <a:r>
              <a:rPr lang="en-US" sz="2800" dirty="0" smtClean="0">
                <a:latin typeface="Times New Roman" pitchFamily="18" charset="0"/>
                <a:cs typeface="Times New Roman" pitchFamily="18" charset="0"/>
              </a:rPr>
              <a:t>Customer’s Delivery Dates</a:t>
            </a:r>
          </a:p>
          <a:p>
            <a:pPr marL="571500" indent="-571500" algn="just">
              <a:buFont typeface="+mj-lt"/>
              <a:buAutoNum type="arabicPeriod"/>
            </a:pPr>
            <a:r>
              <a:rPr lang="en-US" sz="2800" dirty="0" smtClean="0">
                <a:latin typeface="Times New Roman" pitchFamily="18" charset="0"/>
                <a:cs typeface="Times New Roman" pitchFamily="18" charset="0"/>
              </a:rPr>
              <a:t>Stock of Goods already lying with Dealers and Retailers</a:t>
            </a:r>
          </a:p>
          <a:p>
            <a:pPr marL="571500" indent="-571500" algn="just">
              <a:buNone/>
            </a:pPr>
            <a:r>
              <a:rPr lang="en-US" sz="2800" b="1" dirty="0" smtClean="0">
                <a:solidFill>
                  <a:srgbClr val="002060"/>
                </a:solidFill>
                <a:latin typeface="Times New Roman" pitchFamily="18" charset="0"/>
                <a:cs typeface="Times New Roman" pitchFamily="18" charset="0"/>
              </a:rPr>
              <a:t>II. Internal Factors</a:t>
            </a:r>
          </a:p>
          <a:p>
            <a:pPr marL="571500" indent="-571500" algn="just">
              <a:buFont typeface="+mj-lt"/>
              <a:buAutoNum type="arabicPeriod"/>
            </a:pPr>
            <a:r>
              <a:rPr lang="en-US" sz="2800" dirty="0" smtClean="0">
                <a:latin typeface="Times New Roman" pitchFamily="18" charset="0"/>
                <a:cs typeface="Times New Roman" pitchFamily="18" charset="0"/>
              </a:rPr>
              <a:t>Stock of Finished goods with the firm</a:t>
            </a:r>
          </a:p>
          <a:p>
            <a:pPr marL="571500" indent="-571500" algn="just">
              <a:buFont typeface="+mj-lt"/>
              <a:buAutoNum type="arabicPeriod"/>
            </a:pPr>
            <a:r>
              <a:rPr lang="en-US" sz="2800" dirty="0" smtClean="0">
                <a:latin typeface="Times New Roman" pitchFamily="18" charset="0"/>
                <a:cs typeface="Times New Roman" pitchFamily="18" charset="0"/>
              </a:rPr>
              <a:t>Time interval to process finished goods from raw material</a:t>
            </a:r>
          </a:p>
          <a:p>
            <a:pPr marL="571500" indent="-571500" algn="just">
              <a:buFont typeface="+mj-lt"/>
              <a:buAutoNum type="arabicPeriod"/>
            </a:pPr>
            <a:r>
              <a:rPr lang="en-US" sz="2800" dirty="0" smtClean="0">
                <a:latin typeface="Times New Roman" pitchFamily="18" charset="0"/>
                <a:cs typeface="Times New Roman" pitchFamily="18" charset="0"/>
              </a:rPr>
              <a:t>Availability of Machines, Manpower and Materials</a:t>
            </a:r>
          </a:p>
          <a:p>
            <a:pPr marL="571500" indent="-571500" algn="just">
              <a:buFont typeface="+mj-lt"/>
              <a:buAutoNum type="arabicPeriod"/>
            </a:pPr>
            <a:r>
              <a:rPr lang="en-US" sz="2800" dirty="0" smtClean="0">
                <a:latin typeface="Times New Roman" pitchFamily="18" charset="0"/>
                <a:cs typeface="Times New Roman" pitchFamily="18" charset="0"/>
              </a:rPr>
              <a:t>Manufacturing facilities </a:t>
            </a:r>
          </a:p>
          <a:p>
            <a:pPr marL="571500" indent="-571500" algn="just">
              <a:buFont typeface="+mj-lt"/>
              <a:buAutoNum type="arabicPeriod"/>
            </a:pPr>
            <a:r>
              <a:rPr lang="en-US" sz="2800" dirty="0" smtClean="0">
                <a:latin typeface="Times New Roman" pitchFamily="18" charset="0"/>
                <a:cs typeface="Times New Roman" pitchFamily="18" charset="0"/>
              </a:rPr>
              <a:t>Feasibility of economic production runs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Factors affecting scheduling</a:t>
            </a:r>
            <a:endParaRPr lang="en-US"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Production planning and control can be viewed as the nervous system of the production operation. This function aims at efficient utilization of material resources, people and facilities in any undertaking through planning, coordination and controlling the production activities that transform the raw material into finished products or components as a most optimal manner.</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Production Planning and Control - Meaning</a:t>
            </a:r>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Nature of the Inputs</a:t>
            </a:r>
          </a:p>
          <a:p>
            <a:pPr algn="just">
              <a:buFont typeface="Wingdings" pitchFamily="2" charset="2"/>
              <a:buChar char="Ø"/>
            </a:pPr>
            <a:r>
              <a:rPr lang="en-US" sz="2800" dirty="0" smtClean="0">
                <a:latin typeface="Times New Roman" pitchFamily="18" charset="0"/>
                <a:cs typeface="Times New Roman" pitchFamily="18" charset="0"/>
              </a:rPr>
              <a:t>Quantity of Inputs</a:t>
            </a:r>
          </a:p>
          <a:p>
            <a:pPr algn="just">
              <a:buFont typeface="Wingdings" pitchFamily="2" charset="2"/>
              <a:buChar char="Ø"/>
            </a:pPr>
            <a:r>
              <a:rPr lang="en-US" sz="2800" dirty="0" smtClean="0">
                <a:latin typeface="Times New Roman" pitchFamily="18" charset="0"/>
                <a:cs typeface="Times New Roman" pitchFamily="18" charset="0"/>
              </a:rPr>
              <a:t>Proper Coordination</a:t>
            </a:r>
          </a:p>
          <a:p>
            <a:pPr algn="just">
              <a:buFont typeface="Wingdings" pitchFamily="2" charset="2"/>
              <a:buChar char="Ø"/>
            </a:pPr>
            <a:r>
              <a:rPr lang="en-US" sz="2800" dirty="0" smtClean="0">
                <a:latin typeface="Times New Roman" pitchFamily="18" charset="0"/>
                <a:cs typeface="Times New Roman" pitchFamily="18" charset="0"/>
              </a:rPr>
              <a:t>Better Control</a:t>
            </a:r>
          </a:p>
          <a:p>
            <a:pPr algn="just">
              <a:buFont typeface="Wingdings" pitchFamily="2" charset="2"/>
              <a:buChar char="Ø"/>
            </a:pPr>
            <a:r>
              <a:rPr lang="en-US" sz="2800" dirty="0" smtClean="0">
                <a:latin typeface="Times New Roman" pitchFamily="18" charset="0"/>
                <a:cs typeface="Times New Roman" pitchFamily="18" charset="0"/>
              </a:rPr>
              <a:t>Ensures Uninterrupted Production</a:t>
            </a:r>
          </a:p>
          <a:p>
            <a:pPr algn="just">
              <a:buFont typeface="Wingdings" pitchFamily="2" charset="2"/>
              <a:buChar char="Ø"/>
            </a:pPr>
            <a:r>
              <a:rPr lang="en-US" sz="2800" dirty="0" smtClean="0">
                <a:latin typeface="Times New Roman" pitchFamily="18" charset="0"/>
                <a:cs typeface="Times New Roman" pitchFamily="18" charset="0"/>
              </a:rPr>
              <a:t>Capacity Utilization</a:t>
            </a:r>
          </a:p>
          <a:p>
            <a:pPr algn="just">
              <a:buFont typeface="Wingdings" pitchFamily="2" charset="2"/>
              <a:buChar char="Ø"/>
            </a:pPr>
            <a:r>
              <a:rPr lang="en-US" sz="2800" dirty="0" smtClean="0">
                <a:latin typeface="Times New Roman" pitchFamily="18" charset="0"/>
                <a:cs typeface="Times New Roman" pitchFamily="18" charset="0"/>
              </a:rPr>
              <a:t>Timely Delivery</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Objectives of Production Planning &amp; Control</a:t>
            </a: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For increasing production</a:t>
            </a:r>
          </a:p>
          <a:p>
            <a:pPr algn="just">
              <a:buFont typeface="Wingdings" pitchFamily="2" charset="2"/>
              <a:buChar char="Ø"/>
            </a:pPr>
            <a:r>
              <a:rPr lang="en-US" sz="2800" dirty="0" smtClean="0">
                <a:latin typeface="Times New Roman" pitchFamily="18" charset="0"/>
                <a:cs typeface="Times New Roman" pitchFamily="18" charset="0"/>
              </a:rPr>
              <a:t>For Co-</a:t>
            </a:r>
            <a:r>
              <a:rPr lang="en-US" sz="2800" dirty="0" err="1" smtClean="0">
                <a:latin typeface="Times New Roman" pitchFamily="18" charset="0"/>
                <a:cs typeface="Times New Roman" pitchFamily="18" charset="0"/>
              </a:rPr>
              <a:t>ordinating</a:t>
            </a:r>
            <a:r>
              <a:rPr lang="en-US" sz="2800" dirty="0" smtClean="0">
                <a:latin typeface="Times New Roman" pitchFamily="18" charset="0"/>
                <a:cs typeface="Times New Roman" pitchFamily="18" charset="0"/>
              </a:rPr>
              <a:t> plant activity</a:t>
            </a:r>
          </a:p>
          <a:p>
            <a:pPr algn="just">
              <a:buFont typeface="Wingdings" pitchFamily="2" charset="2"/>
              <a:buChar char="Ø"/>
            </a:pPr>
            <a:r>
              <a:rPr lang="en-US" sz="2800" dirty="0" smtClean="0">
                <a:latin typeface="Times New Roman" pitchFamily="18" charset="0"/>
                <a:cs typeface="Times New Roman" pitchFamily="18" charset="0"/>
              </a:rPr>
              <a:t>For Cost control</a:t>
            </a:r>
          </a:p>
          <a:p>
            <a:pPr algn="just">
              <a:buFont typeface="Wingdings" pitchFamily="2" charset="2"/>
              <a:buChar char="Ø"/>
            </a:pPr>
            <a:r>
              <a:rPr lang="en-US" sz="2800" dirty="0" smtClean="0">
                <a:latin typeface="Times New Roman" pitchFamily="18" charset="0"/>
                <a:cs typeface="Times New Roman" pitchFamily="18" charset="0"/>
              </a:rPr>
              <a:t>For Rationalization of production activities</a:t>
            </a:r>
          </a:p>
          <a:p>
            <a:pPr algn="just">
              <a:buFont typeface="Wingdings" pitchFamily="2" charset="2"/>
              <a:buChar char="Ø"/>
            </a:pPr>
            <a:r>
              <a:rPr lang="en-US" sz="2800"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onsumers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Need/ Importance of Production Planning &amp; Control</a:t>
            </a:r>
            <a:endParaRPr lang="en-US" sz="3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Courier New" pitchFamily="49" charset="0"/>
              <a:buChar char="o"/>
            </a:pPr>
            <a:r>
              <a:rPr lang="en-US" sz="2800" dirty="0" smtClean="0">
                <a:latin typeface="Times New Roman" pitchFamily="18" charset="0"/>
                <a:cs typeface="Times New Roman" pitchFamily="18" charset="0"/>
              </a:rPr>
              <a:t>Routing</a:t>
            </a:r>
          </a:p>
          <a:p>
            <a:pPr algn="just">
              <a:buFont typeface="Courier New" pitchFamily="49" charset="0"/>
              <a:buChar char="o"/>
            </a:pPr>
            <a:r>
              <a:rPr lang="en-US" sz="2800" dirty="0" smtClean="0">
                <a:latin typeface="Times New Roman" pitchFamily="18" charset="0"/>
                <a:cs typeface="Times New Roman" pitchFamily="18" charset="0"/>
              </a:rPr>
              <a:t>Scheduling</a:t>
            </a:r>
          </a:p>
          <a:p>
            <a:pPr algn="just">
              <a:buFont typeface="Courier New" pitchFamily="49" charset="0"/>
              <a:buChar char="o"/>
            </a:pPr>
            <a:r>
              <a:rPr lang="en-US" sz="2800" dirty="0" smtClean="0">
                <a:latin typeface="Times New Roman" pitchFamily="18" charset="0"/>
                <a:cs typeface="Times New Roman" pitchFamily="18" charset="0"/>
              </a:rPr>
              <a:t>Loading</a:t>
            </a:r>
          </a:p>
          <a:p>
            <a:pPr algn="just">
              <a:buFont typeface="Courier New" pitchFamily="49" charset="0"/>
              <a:buChar char="o"/>
            </a:pPr>
            <a:r>
              <a:rPr lang="en-US" sz="2800" dirty="0" smtClean="0">
                <a:latin typeface="Times New Roman" pitchFamily="18" charset="0"/>
                <a:cs typeface="Times New Roman" pitchFamily="18" charset="0"/>
              </a:rPr>
              <a:t>Despatching</a:t>
            </a:r>
          </a:p>
          <a:p>
            <a:pPr algn="just">
              <a:buFont typeface="Courier New" pitchFamily="49" charset="0"/>
              <a:buChar char="o"/>
            </a:pPr>
            <a:r>
              <a:rPr lang="en-US" sz="2800" dirty="0" smtClean="0">
                <a:latin typeface="Times New Roman" pitchFamily="18" charset="0"/>
                <a:cs typeface="Times New Roman" pitchFamily="18" charset="0"/>
              </a:rPr>
              <a:t>Expediting</a:t>
            </a:r>
          </a:p>
          <a:p>
            <a:pPr algn="just">
              <a:buFont typeface="Courier New" pitchFamily="49" charset="0"/>
              <a:buChar char="o"/>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Techniques or Elements of Production Planning &amp; Control</a:t>
            </a:r>
            <a:endParaRPr lang="en-US"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lnSpcReduction="10000"/>
          </a:bodyPr>
          <a:lstStyle/>
          <a:p>
            <a:pPr algn="just">
              <a:buFont typeface="Wingdings" pitchFamily="2" charset="2"/>
              <a:buChar char="Ø"/>
            </a:pPr>
            <a:r>
              <a:rPr lang="en-US" sz="2800" dirty="0" smtClean="0">
                <a:latin typeface="Times New Roman" pitchFamily="18" charset="0"/>
                <a:cs typeface="Times New Roman" pitchFamily="18" charset="0"/>
              </a:rPr>
              <a:t>Higher productivity</a:t>
            </a:r>
          </a:p>
          <a:p>
            <a:pPr algn="just">
              <a:buFont typeface="Wingdings" pitchFamily="2" charset="2"/>
              <a:buChar char="Ø"/>
            </a:pPr>
            <a:r>
              <a:rPr lang="en-US" sz="2800" dirty="0" smtClean="0">
                <a:latin typeface="Times New Roman" pitchFamily="18" charset="0"/>
                <a:cs typeface="Times New Roman" pitchFamily="18" charset="0"/>
              </a:rPr>
              <a:t>Removal of hurdles</a:t>
            </a:r>
          </a:p>
          <a:p>
            <a:pPr algn="just">
              <a:buFont typeface="Wingdings" pitchFamily="2" charset="2"/>
              <a:buChar char="Ø"/>
            </a:pPr>
            <a:r>
              <a:rPr lang="en-US" sz="2800" dirty="0" smtClean="0">
                <a:latin typeface="Times New Roman" pitchFamily="18" charset="0"/>
                <a:cs typeface="Times New Roman" pitchFamily="18" charset="0"/>
              </a:rPr>
              <a:t>Better quality</a:t>
            </a:r>
          </a:p>
          <a:p>
            <a:pPr algn="just">
              <a:buFont typeface="Wingdings" pitchFamily="2" charset="2"/>
              <a:buChar char="Ø"/>
            </a:pPr>
            <a:r>
              <a:rPr lang="en-US" sz="2800" dirty="0" smtClean="0">
                <a:latin typeface="Times New Roman" pitchFamily="18" charset="0"/>
                <a:cs typeface="Times New Roman" pitchFamily="18" charset="0"/>
              </a:rPr>
              <a:t>Consumer satisfaction</a:t>
            </a:r>
          </a:p>
          <a:p>
            <a:pPr algn="just">
              <a:buFont typeface="Wingdings" pitchFamily="2" charset="2"/>
              <a:buChar char="Ø"/>
            </a:pPr>
            <a:r>
              <a:rPr lang="en-US" sz="2800" dirty="0" smtClean="0">
                <a:latin typeface="Times New Roman" pitchFamily="18" charset="0"/>
                <a:cs typeface="Times New Roman" pitchFamily="18" charset="0"/>
              </a:rPr>
              <a:t>Saving in cost</a:t>
            </a:r>
          </a:p>
          <a:p>
            <a:pPr algn="just">
              <a:buFont typeface="Wingdings" pitchFamily="2" charset="2"/>
              <a:buChar char="Ø"/>
            </a:pPr>
            <a:r>
              <a:rPr lang="en-US" sz="2800" dirty="0" smtClean="0">
                <a:latin typeface="Times New Roman" pitchFamily="18" charset="0"/>
                <a:cs typeface="Times New Roman" pitchFamily="18" charset="0"/>
              </a:rPr>
              <a:t>Increase in production</a:t>
            </a:r>
          </a:p>
          <a:p>
            <a:pPr algn="just">
              <a:buFont typeface="Wingdings" pitchFamily="2" charset="2"/>
              <a:buChar char="Ø"/>
            </a:pPr>
            <a:r>
              <a:rPr lang="en-US" sz="2800" dirty="0" smtClean="0">
                <a:latin typeface="Times New Roman" pitchFamily="18" charset="0"/>
                <a:cs typeface="Times New Roman" pitchFamily="18" charset="0"/>
              </a:rPr>
              <a:t>Optimum utilization of capabilities</a:t>
            </a:r>
          </a:p>
          <a:p>
            <a:pPr algn="just">
              <a:buFont typeface="Wingdings" pitchFamily="2" charset="2"/>
              <a:buChar char="Ø"/>
            </a:pPr>
            <a:r>
              <a:rPr lang="en-US" sz="2800" dirty="0" smtClean="0">
                <a:latin typeface="Times New Roman" pitchFamily="18" charset="0"/>
                <a:cs typeface="Times New Roman" pitchFamily="18" charset="0"/>
              </a:rPr>
              <a:t>Minimum overtime</a:t>
            </a:r>
          </a:p>
          <a:p>
            <a:pPr algn="just">
              <a:buFont typeface="Wingdings" pitchFamily="2" charset="2"/>
              <a:buChar char="Ø"/>
            </a:pPr>
            <a:r>
              <a:rPr lang="en-US" sz="2800" dirty="0" smtClean="0">
                <a:latin typeface="Times New Roman" pitchFamily="18" charset="0"/>
                <a:cs typeface="Times New Roman" pitchFamily="18" charset="0"/>
              </a:rPr>
              <a:t>Better industrial relations</a:t>
            </a:r>
          </a:p>
          <a:p>
            <a:pPr algn="just">
              <a:buFont typeface="Wingdings" pitchFamily="2" charset="2"/>
              <a:buChar char="Ø"/>
            </a:pPr>
            <a:r>
              <a:rPr lang="en-US" sz="2800" dirty="0" smtClean="0">
                <a:latin typeface="Times New Roman" pitchFamily="18" charset="0"/>
                <a:cs typeface="Times New Roman" pitchFamily="18" charset="0"/>
              </a:rPr>
              <a:t>Better profitability</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Advantages of Production Planning &amp; Control</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Assumptions</a:t>
            </a:r>
          </a:p>
          <a:p>
            <a:pPr algn="just">
              <a:buFont typeface="Wingdings" pitchFamily="2" charset="2"/>
              <a:buChar char="Ø"/>
            </a:pPr>
            <a:r>
              <a:rPr lang="en-US" sz="2800" dirty="0" smtClean="0">
                <a:latin typeface="Times New Roman" pitchFamily="18" charset="0"/>
                <a:cs typeface="Times New Roman" pitchFamily="18" charset="0"/>
              </a:rPr>
              <a:t>Rigidity in employees behavior</a:t>
            </a:r>
          </a:p>
          <a:p>
            <a:pPr algn="just">
              <a:buFont typeface="Wingdings" pitchFamily="2" charset="2"/>
              <a:buChar char="Ø"/>
            </a:pPr>
            <a:r>
              <a:rPr lang="en-US" sz="2800" dirty="0" smtClean="0">
                <a:latin typeface="Times New Roman" pitchFamily="18" charset="0"/>
                <a:cs typeface="Times New Roman" pitchFamily="18" charset="0"/>
              </a:rPr>
              <a:t>Time consuming process</a:t>
            </a:r>
          </a:p>
          <a:p>
            <a:pPr algn="just">
              <a:buFont typeface="Wingdings" pitchFamily="2" charset="2"/>
              <a:buChar char="Ø"/>
            </a:pPr>
            <a:r>
              <a:rPr lang="en-US" sz="2800" dirty="0" smtClean="0">
                <a:latin typeface="Times New Roman" pitchFamily="18" charset="0"/>
                <a:cs typeface="Times New Roman" pitchFamily="18" charset="0"/>
              </a:rPr>
              <a:t>External environmental factors</a:t>
            </a:r>
          </a:p>
          <a:p>
            <a:pPr algn="just">
              <a:buFont typeface="Wingdings" pitchFamily="2" charset="2"/>
              <a:buChar char="Ø"/>
            </a:pPr>
            <a:r>
              <a:rPr lang="en-US" sz="2800" dirty="0" smtClean="0">
                <a:latin typeface="Times New Roman" pitchFamily="18" charset="0"/>
                <a:cs typeface="Times New Roman" pitchFamily="18" charset="0"/>
              </a:rPr>
              <a:t>Costly process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Disadvantages of Production Planning &amp; Control</a:t>
            </a:r>
            <a:endParaRPr lang="en-US"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
            </a:pPr>
            <a:r>
              <a:rPr lang="en-US" sz="2800" dirty="0" smtClean="0">
                <a:latin typeface="Times New Roman" pitchFamily="18" charset="0"/>
                <a:cs typeface="Times New Roman" pitchFamily="18" charset="0"/>
              </a:rPr>
              <a:t>Routing is the first but the most important and difficult task of the production control. Routing means, determination of path or route on which manufacturing operations will travel, establishing the sequence of operations to be followed in manufacturing a particular product.</a:t>
            </a:r>
          </a:p>
          <a:p>
            <a:pPr algn="just">
              <a:buFont typeface="Wingdings" pitchFamily="2" charset="2"/>
              <a:buChar char="§"/>
            </a:pPr>
            <a:r>
              <a:rPr lang="en-US" sz="2800" dirty="0" smtClean="0">
                <a:latin typeface="Times New Roman" pitchFamily="18" charset="0"/>
                <a:cs typeface="Times New Roman" pitchFamily="18" charset="0"/>
              </a:rPr>
              <a:t>According to Kimball and Kimball, “ It is selection of path or route over which each piece is to travel in being transformed from raw material into finished product”.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Routing Meaning &amp; Definition</a:t>
            </a:r>
            <a:endParaRPr lang="en-US"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92500"/>
          </a:bodyPr>
          <a:lstStyle/>
          <a:p>
            <a:pPr algn="just">
              <a:buNone/>
            </a:pPr>
            <a:r>
              <a:rPr lang="en-US" sz="2800" b="1" dirty="0" smtClean="0">
                <a:solidFill>
                  <a:srgbClr val="0070C0"/>
                </a:solidFill>
                <a:latin typeface="Times New Roman" pitchFamily="18" charset="0"/>
                <a:cs typeface="Times New Roman" pitchFamily="18" charset="0"/>
              </a:rPr>
              <a:t>I. Objectives</a:t>
            </a:r>
          </a:p>
          <a:p>
            <a:pPr marL="514350" indent="-514350" algn="just">
              <a:buAutoNum type="alphaLcPeriod"/>
            </a:pPr>
            <a:r>
              <a:rPr lang="en-US" sz="2800" dirty="0" smtClean="0">
                <a:latin typeface="Times New Roman" pitchFamily="18" charset="0"/>
                <a:cs typeface="Times New Roman" pitchFamily="18" charset="0"/>
              </a:rPr>
              <a:t>Determining the most feasible sequence of operations and ensuring that this sequence must be followed</a:t>
            </a:r>
          </a:p>
          <a:p>
            <a:pPr marL="514350" indent="-514350" algn="just">
              <a:buAutoNum type="alphaLcPeriod"/>
            </a:pPr>
            <a:r>
              <a:rPr lang="en-US" sz="2800" dirty="0" smtClean="0">
                <a:latin typeface="Times New Roman" pitchFamily="18" charset="0"/>
                <a:cs typeface="Times New Roman" pitchFamily="18" charset="0"/>
              </a:rPr>
              <a:t>Utilizing the physical human resources, materials and machines employed in the production to the best</a:t>
            </a:r>
          </a:p>
          <a:p>
            <a:pPr marL="514350" indent="-514350" algn="just">
              <a:buAutoNum type="alphaLcPeriod"/>
            </a:pPr>
            <a:r>
              <a:rPr lang="en-US" sz="2800" dirty="0" smtClean="0">
                <a:latin typeface="Times New Roman" pitchFamily="18" charset="0"/>
                <a:cs typeface="Times New Roman" pitchFamily="18" charset="0"/>
              </a:rPr>
              <a:t>Exercising the influence upon the design of the factory building and the machines</a:t>
            </a:r>
          </a:p>
          <a:p>
            <a:pPr marL="514350" indent="-514350" algn="just">
              <a:buNone/>
            </a:pPr>
            <a:r>
              <a:rPr lang="en-US" sz="2800" b="1" dirty="0" smtClean="0">
                <a:solidFill>
                  <a:srgbClr val="0070C0"/>
                </a:solidFill>
                <a:latin typeface="Times New Roman" pitchFamily="18" charset="0"/>
                <a:cs typeface="Times New Roman" pitchFamily="18" charset="0"/>
              </a:rPr>
              <a:t>II. Advantages</a:t>
            </a:r>
          </a:p>
          <a:p>
            <a:pPr marL="514350" indent="-514350" algn="just">
              <a:buAutoNum type="alphaLcPeriod"/>
            </a:pPr>
            <a:r>
              <a:rPr lang="en-US" sz="2800" dirty="0" smtClean="0">
                <a:latin typeface="Times New Roman" pitchFamily="18" charset="0"/>
                <a:cs typeface="Times New Roman" pitchFamily="18" charset="0"/>
              </a:rPr>
              <a:t>Efficient use of available resource</a:t>
            </a:r>
          </a:p>
          <a:p>
            <a:pPr marL="514350" indent="-514350" algn="just">
              <a:buAutoNum type="alphaLcPeriod"/>
            </a:pPr>
            <a:r>
              <a:rPr lang="en-US" sz="2800" dirty="0" smtClean="0">
                <a:latin typeface="Times New Roman" pitchFamily="18" charset="0"/>
                <a:cs typeface="Times New Roman" pitchFamily="18" charset="0"/>
              </a:rPr>
              <a:t>Reduction in manufacturing costs</a:t>
            </a:r>
          </a:p>
          <a:p>
            <a:pPr marL="514350" indent="-514350" algn="just">
              <a:buAutoNum type="alphaLcPeriod"/>
            </a:pPr>
            <a:r>
              <a:rPr lang="en-US" sz="2800" dirty="0" smtClean="0">
                <a:latin typeface="Times New Roman" pitchFamily="18" charset="0"/>
                <a:cs typeface="Times New Roman" pitchFamily="18" charset="0"/>
              </a:rPr>
              <a:t>Improvement in quantity and quality of the output</a:t>
            </a:r>
          </a:p>
          <a:p>
            <a:pPr marL="514350" indent="-514350" algn="just">
              <a:buAutoNum type="alphaLcPeriod"/>
            </a:pPr>
            <a:r>
              <a:rPr lang="en-US" sz="2800" dirty="0" smtClean="0">
                <a:latin typeface="Times New Roman" pitchFamily="18" charset="0"/>
                <a:cs typeface="Times New Roman" pitchFamily="18" charset="0"/>
              </a:rPr>
              <a:t>Provides a basis for scheduling and loading</a:t>
            </a:r>
          </a:p>
          <a:p>
            <a:pPr marL="514350" indent="-514350" algn="just">
              <a:buAutoNum type="alphaLcPeriod"/>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&amp; Advantages of Routing</a:t>
            </a:r>
            <a:endParaRPr lang="en-US"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590</Words>
  <Application>Microsoft Office PowerPoint</Application>
  <PresentationFormat>On-screen Show (4:3)</PresentationFormat>
  <Paragraphs>86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Unit III</vt:lpstr>
      <vt:lpstr>Production Planning and Control - Meaning</vt:lpstr>
      <vt:lpstr>Objectives of Production Planning &amp; Control</vt:lpstr>
      <vt:lpstr>Need/ Importance of Production Planning &amp; Control</vt:lpstr>
      <vt:lpstr>Techniques or Elements of Production Planning &amp; Control</vt:lpstr>
      <vt:lpstr>Advantages of Production Planning &amp; Control</vt:lpstr>
      <vt:lpstr>Disadvantages of Production Planning &amp; Control</vt:lpstr>
      <vt:lpstr>Routing Meaning &amp; Definition</vt:lpstr>
      <vt:lpstr>Objectives &amp; Advantages of Routing</vt:lpstr>
      <vt:lpstr>Scheduling –Meaning &amp; Definition</vt:lpstr>
      <vt:lpstr>Objectives of Scheduling</vt:lpstr>
      <vt:lpstr>Types of Scheduling</vt:lpstr>
      <vt:lpstr>Factors affecting scheduling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Windows User</dc:creator>
  <cp:lastModifiedBy>Windows User</cp:lastModifiedBy>
  <cp:revision>24</cp:revision>
  <dcterms:created xsi:type="dcterms:W3CDTF">2020-05-21T01:06:54Z</dcterms:created>
  <dcterms:modified xsi:type="dcterms:W3CDTF">2020-05-21T18:37:27Z</dcterms:modified>
</cp:coreProperties>
</file>