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notesMaster+xml" PartName="/ppt/notesMasters/notesMaster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4.xml"/>
  <Override ContentType="application/vnd.openxmlformats-officedocument.presentationml.presentation.main+xml" PartName="/ppt/presentation.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6858000" cx="12192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4.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4.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9FB44B-A49A-42CC-BEAD-D7B52AD4DB35}" type="datetimeFigureOut">
              <a:rPr lang="en-US" smtClean="0"/>
              <a:t>14-Nov-19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8B0FF2-0DCB-4701-9DC1-105B72F46EE6}" type="slidenum">
              <a:rPr lang="en-US" smtClean="0"/>
              <a:t>‹#›</a:t>
            </a:fld>
            <a:endParaRPr lang="en-US"/>
          </a:p>
        </p:txBody>
      </p:sp>
    </p:spTree>
    <p:extLst>
      <p:ext uri="{BB962C8B-B14F-4D97-AF65-F5344CB8AC3E}">
        <p14:creationId xmlns:p14="http://schemas.microsoft.com/office/powerpoint/2010/main" val="2055501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8B0FF2-0DCB-4701-9DC1-105B72F46EE6}" type="slidenum">
              <a:rPr lang="en-US" smtClean="0"/>
              <a:t>8</a:t>
            </a:fld>
            <a:endParaRPr lang="en-US"/>
          </a:p>
        </p:txBody>
      </p:sp>
    </p:spTree>
    <p:extLst>
      <p:ext uri="{BB962C8B-B14F-4D97-AF65-F5344CB8AC3E}">
        <p14:creationId xmlns:p14="http://schemas.microsoft.com/office/powerpoint/2010/main" val="2581343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8B0FF2-0DCB-4701-9DC1-105B72F46EE6}" type="slidenum">
              <a:rPr lang="en-US" smtClean="0"/>
              <a:t>17</a:t>
            </a:fld>
            <a:endParaRPr lang="en-US"/>
          </a:p>
        </p:txBody>
      </p:sp>
    </p:spTree>
    <p:extLst>
      <p:ext uri="{BB962C8B-B14F-4D97-AF65-F5344CB8AC3E}">
        <p14:creationId xmlns:p14="http://schemas.microsoft.com/office/powerpoint/2010/main" val="859465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8B0FF2-0DCB-4701-9DC1-105B72F46EE6}" type="slidenum">
              <a:rPr lang="en-US" smtClean="0"/>
              <a:t>18</a:t>
            </a:fld>
            <a:endParaRPr lang="en-US"/>
          </a:p>
        </p:txBody>
      </p:sp>
    </p:spTree>
    <p:extLst>
      <p:ext uri="{BB962C8B-B14F-4D97-AF65-F5344CB8AC3E}">
        <p14:creationId xmlns:p14="http://schemas.microsoft.com/office/powerpoint/2010/main" val="4184301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8B0FF2-0DCB-4701-9DC1-105B72F46EE6}" type="slidenum">
              <a:rPr lang="en-US" smtClean="0"/>
              <a:t>19</a:t>
            </a:fld>
            <a:endParaRPr lang="en-US"/>
          </a:p>
        </p:txBody>
      </p:sp>
    </p:spTree>
    <p:extLst>
      <p:ext uri="{BB962C8B-B14F-4D97-AF65-F5344CB8AC3E}">
        <p14:creationId xmlns:p14="http://schemas.microsoft.com/office/powerpoint/2010/main" val="2437081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8B0FF2-0DCB-4701-9DC1-105B72F46EE6}" type="slidenum">
              <a:rPr lang="en-US" smtClean="0"/>
              <a:t>20</a:t>
            </a:fld>
            <a:endParaRPr lang="en-US"/>
          </a:p>
        </p:txBody>
      </p:sp>
    </p:spTree>
    <p:extLst>
      <p:ext uri="{BB962C8B-B14F-4D97-AF65-F5344CB8AC3E}">
        <p14:creationId xmlns:p14="http://schemas.microsoft.com/office/powerpoint/2010/main" val="108342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8B0FF2-0DCB-4701-9DC1-105B72F46EE6}" type="slidenum">
              <a:rPr lang="en-US" smtClean="0"/>
              <a:t>21</a:t>
            </a:fld>
            <a:endParaRPr lang="en-US"/>
          </a:p>
        </p:txBody>
      </p:sp>
    </p:spTree>
    <p:extLst>
      <p:ext uri="{BB962C8B-B14F-4D97-AF65-F5344CB8AC3E}">
        <p14:creationId xmlns:p14="http://schemas.microsoft.com/office/powerpoint/2010/main" val="1636116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8B0FF2-0DCB-4701-9DC1-105B72F46EE6}" type="slidenum">
              <a:rPr lang="en-US" smtClean="0"/>
              <a:t>22</a:t>
            </a:fld>
            <a:endParaRPr lang="en-US"/>
          </a:p>
        </p:txBody>
      </p:sp>
    </p:spTree>
    <p:extLst>
      <p:ext uri="{BB962C8B-B14F-4D97-AF65-F5344CB8AC3E}">
        <p14:creationId xmlns:p14="http://schemas.microsoft.com/office/powerpoint/2010/main" val="1063411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8B0FF2-0DCB-4701-9DC1-105B72F46EE6}" type="slidenum">
              <a:rPr lang="en-US" smtClean="0"/>
              <a:t>23</a:t>
            </a:fld>
            <a:endParaRPr lang="en-US"/>
          </a:p>
        </p:txBody>
      </p:sp>
    </p:spTree>
    <p:extLst>
      <p:ext uri="{BB962C8B-B14F-4D97-AF65-F5344CB8AC3E}">
        <p14:creationId xmlns:p14="http://schemas.microsoft.com/office/powerpoint/2010/main" val="1166563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8B0FF2-0DCB-4701-9DC1-105B72F46EE6}" type="slidenum">
              <a:rPr lang="en-US" smtClean="0"/>
              <a:t>24</a:t>
            </a:fld>
            <a:endParaRPr lang="en-US"/>
          </a:p>
        </p:txBody>
      </p:sp>
    </p:spTree>
    <p:extLst>
      <p:ext uri="{BB962C8B-B14F-4D97-AF65-F5344CB8AC3E}">
        <p14:creationId xmlns:p14="http://schemas.microsoft.com/office/powerpoint/2010/main" val="3957666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8B0FF2-0DCB-4701-9DC1-105B72F46EE6}" type="slidenum">
              <a:rPr lang="en-US" smtClean="0"/>
              <a:t>25</a:t>
            </a:fld>
            <a:endParaRPr lang="en-US"/>
          </a:p>
        </p:txBody>
      </p:sp>
    </p:spTree>
    <p:extLst>
      <p:ext uri="{BB962C8B-B14F-4D97-AF65-F5344CB8AC3E}">
        <p14:creationId xmlns:p14="http://schemas.microsoft.com/office/powerpoint/2010/main" val="1106767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8B0FF2-0DCB-4701-9DC1-105B72F46EE6}" type="slidenum">
              <a:rPr lang="en-US" smtClean="0"/>
              <a:t>26</a:t>
            </a:fld>
            <a:endParaRPr lang="en-US"/>
          </a:p>
        </p:txBody>
      </p:sp>
    </p:spTree>
    <p:extLst>
      <p:ext uri="{BB962C8B-B14F-4D97-AF65-F5344CB8AC3E}">
        <p14:creationId xmlns:p14="http://schemas.microsoft.com/office/powerpoint/2010/main" val="3417206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8B0FF2-0DCB-4701-9DC1-105B72F46EE6}" type="slidenum">
              <a:rPr lang="en-US" smtClean="0"/>
              <a:t>9</a:t>
            </a:fld>
            <a:endParaRPr lang="en-US"/>
          </a:p>
        </p:txBody>
      </p:sp>
    </p:spTree>
    <p:extLst>
      <p:ext uri="{BB962C8B-B14F-4D97-AF65-F5344CB8AC3E}">
        <p14:creationId xmlns:p14="http://schemas.microsoft.com/office/powerpoint/2010/main" val="1563634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8B0FF2-0DCB-4701-9DC1-105B72F46EE6}" type="slidenum">
              <a:rPr lang="en-US" smtClean="0"/>
              <a:t>27</a:t>
            </a:fld>
            <a:endParaRPr lang="en-US"/>
          </a:p>
        </p:txBody>
      </p:sp>
    </p:spTree>
    <p:extLst>
      <p:ext uri="{BB962C8B-B14F-4D97-AF65-F5344CB8AC3E}">
        <p14:creationId xmlns:p14="http://schemas.microsoft.com/office/powerpoint/2010/main" val="3463387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8B0FF2-0DCB-4701-9DC1-105B72F46EE6}" type="slidenum">
              <a:rPr lang="en-US" smtClean="0"/>
              <a:t>28</a:t>
            </a:fld>
            <a:endParaRPr lang="en-US"/>
          </a:p>
        </p:txBody>
      </p:sp>
    </p:spTree>
    <p:extLst>
      <p:ext uri="{BB962C8B-B14F-4D97-AF65-F5344CB8AC3E}">
        <p14:creationId xmlns:p14="http://schemas.microsoft.com/office/powerpoint/2010/main" val="3987144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8B0FF2-0DCB-4701-9DC1-105B72F46EE6}" type="slidenum">
              <a:rPr lang="en-US" smtClean="0"/>
              <a:t>10</a:t>
            </a:fld>
            <a:endParaRPr lang="en-US"/>
          </a:p>
        </p:txBody>
      </p:sp>
    </p:spTree>
    <p:extLst>
      <p:ext uri="{BB962C8B-B14F-4D97-AF65-F5344CB8AC3E}">
        <p14:creationId xmlns:p14="http://schemas.microsoft.com/office/powerpoint/2010/main" val="430288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8B0FF2-0DCB-4701-9DC1-105B72F46EE6}" type="slidenum">
              <a:rPr lang="en-US" smtClean="0"/>
              <a:t>11</a:t>
            </a:fld>
            <a:endParaRPr lang="en-US"/>
          </a:p>
        </p:txBody>
      </p:sp>
    </p:spTree>
    <p:extLst>
      <p:ext uri="{BB962C8B-B14F-4D97-AF65-F5344CB8AC3E}">
        <p14:creationId xmlns:p14="http://schemas.microsoft.com/office/powerpoint/2010/main" val="1717903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8B0FF2-0DCB-4701-9DC1-105B72F46EE6}" type="slidenum">
              <a:rPr lang="en-US" smtClean="0"/>
              <a:t>12</a:t>
            </a:fld>
            <a:endParaRPr lang="en-US"/>
          </a:p>
        </p:txBody>
      </p:sp>
    </p:spTree>
    <p:extLst>
      <p:ext uri="{BB962C8B-B14F-4D97-AF65-F5344CB8AC3E}">
        <p14:creationId xmlns:p14="http://schemas.microsoft.com/office/powerpoint/2010/main" val="3565701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8B0FF2-0DCB-4701-9DC1-105B72F46EE6}" type="slidenum">
              <a:rPr lang="en-US" smtClean="0"/>
              <a:t>13</a:t>
            </a:fld>
            <a:endParaRPr lang="en-US"/>
          </a:p>
        </p:txBody>
      </p:sp>
    </p:spTree>
    <p:extLst>
      <p:ext uri="{BB962C8B-B14F-4D97-AF65-F5344CB8AC3E}">
        <p14:creationId xmlns:p14="http://schemas.microsoft.com/office/powerpoint/2010/main" val="1716024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8B0FF2-0DCB-4701-9DC1-105B72F46EE6}" type="slidenum">
              <a:rPr lang="en-US" smtClean="0"/>
              <a:t>14</a:t>
            </a:fld>
            <a:endParaRPr lang="en-US"/>
          </a:p>
        </p:txBody>
      </p:sp>
    </p:spTree>
    <p:extLst>
      <p:ext uri="{BB962C8B-B14F-4D97-AF65-F5344CB8AC3E}">
        <p14:creationId xmlns:p14="http://schemas.microsoft.com/office/powerpoint/2010/main" val="873226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8B0FF2-0DCB-4701-9DC1-105B72F46EE6}" type="slidenum">
              <a:rPr lang="en-US" smtClean="0"/>
              <a:t>15</a:t>
            </a:fld>
            <a:endParaRPr lang="en-US"/>
          </a:p>
        </p:txBody>
      </p:sp>
    </p:spTree>
    <p:extLst>
      <p:ext uri="{BB962C8B-B14F-4D97-AF65-F5344CB8AC3E}">
        <p14:creationId xmlns:p14="http://schemas.microsoft.com/office/powerpoint/2010/main" val="1579188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8B0FF2-0DCB-4701-9DC1-105B72F46EE6}" type="slidenum">
              <a:rPr lang="en-US" smtClean="0"/>
              <a:t>16</a:t>
            </a:fld>
            <a:endParaRPr lang="en-US"/>
          </a:p>
        </p:txBody>
      </p:sp>
    </p:spTree>
    <p:extLst>
      <p:ext uri="{BB962C8B-B14F-4D97-AF65-F5344CB8AC3E}">
        <p14:creationId xmlns:p14="http://schemas.microsoft.com/office/powerpoint/2010/main" val="1800007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Times New Roman" panose="02020603050405020304" pitchFamily="18" charset="0"/>
                <a:cs typeface="Times New Roman" panose="02020603050405020304" pitchFamily="18" charset="0"/>
              </a:defRPr>
            </a:lvl1pPr>
          </a:lstStyle>
          <a:p>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91C34AE-A695-4E8D-AE2B-F9AF99171104}" type="datetimeFigureOut">
              <a:rPr lang="en-US" smtClean="0"/>
              <a:t>14-Nov-19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C58E03-6125-4E88-87D3-B09C3389AD62}" type="slidenum">
              <a:rPr lang="en-US" smtClean="0"/>
              <a:t>‹#›</a:t>
            </a:fld>
            <a:endParaRPr lang="en-US"/>
          </a:p>
        </p:txBody>
      </p:sp>
    </p:spTree>
    <p:extLst>
      <p:ext uri="{BB962C8B-B14F-4D97-AF65-F5344CB8AC3E}">
        <p14:creationId xmlns:p14="http://schemas.microsoft.com/office/powerpoint/2010/main" val="386366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1C34AE-A695-4E8D-AE2B-F9AF99171104}" type="datetimeFigureOut">
              <a:rPr lang="en-US" smtClean="0"/>
              <a:t>14-Nov-19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C58E03-6125-4E88-87D3-B09C3389AD62}" type="slidenum">
              <a:rPr lang="en-US" smtClean="0"/>
              <a:t>‹#›</a:t>
            </a:fld>
            <a:endParaRPr lang="en-US"/>
          </a:p>
        </p:txBody>
      </p:sp>
    </p:spTree>
    <p:extLst>
      <p:ext uri="{BB962C8B-B14F-4D97-AF65-F5344CB8AC3E}">
        <p14:creationId xmlns:p14="http://schemas.microsoft.com/office/powerpoint/2010/main" val="3362545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1C34AE-A695-4E8D-AE2B-F9AF99171104}" type="datetimeFigureOut">
              <a:rPr lang="en-US" smtClean="0"/>
              <a:t>14-Nov-19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C58E03-6125-4E88-87D3-B09C3389AD62}" type="slidenum">
              <a:rPr lang="en-US" smtClean="0"/>
              <a:t>‹#›</a:t>
            </a:fld>
            <a:endParaRPr lang="en-US"/>
          </a:p>
        </p:txBody>
      </p:sp>
    </p:spTree>
    <p:extLst>
      <p:ext uri="{BB962C8B-B14F-4D97-AF65-F5344CB8AC3E}">
        <p14:creationId xmlns:p14="http://schemas.microsoft.com/office/powerpoint/2010/main" val="2136278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24448"/>
            <a:ext cx="10515600" cy="872832"/>
          </a:xfrm>
        </p:spPr>
        <p:txBody>
          <a:bodyPr>
            <a:normAutofit/>
          </a:bodyPr>
          <a:lstStyle>
            <a:lvl1pPr>
              <a:defRPr sz="320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209822"/>
            <a:ext cx="10515600" cy="5472332"/>
          </a:xfrm>
        </p:spPr>
        <p:txBody>
          <a:bodyPr/>
          <a:lstStyle>
            <a:lvl1pPr>
              <a:defRPr sz="24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87480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1C34AE-A695-4E8D-AE2B-F9AF99171104}" type="datetimeFigureOut">
              <a:rPr lang="en-US" smtClean="0"/>
              <a:t>14-Nov-19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C58E03-6125-4E88-87D3-B09C3389AD62}" type="slidenum">
              <a:rPr lang="en-US" smtClean="0"/>
              <a:t>‹#›</a:t>
            </a:fld>
            <a:endParaRPr lang="en-US"/>
          </a:p>
        </p:txBody>
      </p:sp>
    </p:spTree>
    <p:extLst>
      <p:ext uri="{BB962C8B-B14F-4D97-AF65-F5344CB8AC3E}">
        <p14:creationId xmlns:p14="http://schemas.microsoft.com/office/powerpoint/2010/main" val="2735672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1C34AE-A695-4E8D-AE2B-F9AF99171104}" type="datetimeFigureOut">
              <a:rPr lang="en-US" smtClean="0"/>
              <a:t>14-Nov-19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C58E03-6125-4E88-87D3-B09C3389AD62}" type="slidenum">
              <a:rPr lang="en-US" smtClean="0"/>
              <a:t>‹#›</a:t>
            </a:fld>
            <a:endParaRPr lang="en-US"/>
          </a:p>
        </p:txBody>
      </p:sp>
    </p:spTree>
    <p:extLst>
      <p:ext uri="{BB962C8B-B14F-4D97-AF65-F5344CB8AC3E}">
        <p14:creationId xmlns:p14="http://schemas.microsoft.com/office/powerpoint/2010/main" val="2719865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1C34AE-A695-4E8D-AE2B-F9AF99171104}" type="datetimeFigureOut">
              <a:rPr lang="en-US" smtClean="0"/>
              <a:t>14-Nov-19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C58E03-6125-4E88-87D3-B09C3389AD62}" type="slidenum">
              <a:rPr lang="en-US" smtClean="0"/>
              <a:t>‹#›</a:t>
            </a:fld>
            <a:endParaRPr lang="en-US"/>
          </a:p>
        </p:txBody>
      </p:sp>
    </p:spTree>
    <p:extLst>
      <p:ext uri="{BB962C8B-B14F-4D97-AF65-F5344CB8AC3E}">
        <p14:creationId xmlns:p14="http://schemas.microsoft.com/office/powerpoint/2010/main" val="108183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1C34AE-A695-4E8D-AE2B-F9AF99171104}" type="datetimeFigureOut">
              <a:rPr lang="en-US" smtClean="0"/>
              <a:t>14-Nov-19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C58E03-6125-4E88-87D3-B09C3389AD62}" type="slidenum">
              <a:rPr lang="en-US" smtClean="0"/>
              <a:t>‹#›</a:t>
            </a:fld>
            <a:endParaRPr lang="en-US"/>
          </a:p>
        </p:txBody>
      </p:sp>
    </p:spTree>
    <p:extLst>
      <p:ext uri="{BB962C8B-B14F-4D97-AF65-F5344CB8AC3E}">
        <p14:creationId xmlns:p14="http://schemas.microsoft.com/office/powerpoint/2010/main" val="3267428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C34AE-A695-4E8D-AE2B-F9AF99171104}" type="datetimeFigureOut">
              <a:rPr lang="en-US" smtClean="0"/>
              <a:t>14-Nov-19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C58E03-6125-4E88-87D3-B09C3389AD62}" type="slidenum">
              <a:rPr lang="en-US" smtClean="0"/>
              <a:t>‹#›</a:t>
            </a:fld>
            <a:endParaRPr lang="en-US"/>
          </a:p>
        </p:txBody>
      </p:sp>
    </p:spTree>
    <p:extLst>
      <p:ext uri="{BB962C8B-B14F-4D97-AF65-F5344CB8AC3E}">
        <p14:creationId xmlns:p14="http://schemas.microsoft.com/office/powerpoint/2010/main" val="2022093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1C34AE-A695-4E8D-AE2B-F9AF99171104}" type="datetimeFigureOut">
              <a:rPr lang="en-US" smtClean="0"/>
              <a:t>14-Nov-19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C58E03-6125-4E88-87D3-B09C3389AD62}" type="slidenum">
              <a:rPr lang="en-US" smtClean="0"/>
              <a:t>‹#›</a:t>
            </a:fld>
            <a:endParaRPr lang="en-US"/>
          </a:p>
        </p:txBody>
      </p:sp>
    </p:spTree>
    <p:extLst>
      <p:ext uri="{BB962C8B-B14F-4D97-AF65-F5344CB8AC3E}">
        <p14:creationId xmlns:p14="http://schemas.microsoft.com/office/powerpoint/2010/main" val="3989608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1C34AE-A695-4E8D-AE2B-F9AF99171104}" type="datetimeFigureOut">
              <a:rPr lang="en-US" smtClean="0"/>
              <a:t>14-Nov-19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C58E03-6125-4E88-87D3-B09C3389AD62}" type="slidenum">
              <a:rPr lang="en-US" smtClean="0"/>
              <a:t>‹#›</a:t>
            </a:fld>
            <a:endParaRPr lang="en-US"/>
          </a:p>
        </p:txBody>
      </p:sp>
    </p:spTree>
    <p:extLst>
      <p:ext uri="{BB962C8B-B14F-4D97-AF65-F5344CB8AC3E}">
        <p14:creationId xmlns:p14="http://schemas.microsoft.com/office/powerpoint/2010/main" val="3104070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1C34AE-A695-4E8D-AE2B-F9AF99171104}" type="datetimeFigureOut">
              <a:rPr lang="en-US" smtClean="0"/>
              <a:t>14-Nov-19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C58E03-6125-4E88-87D3-B09C3389AD62}" type="slidenum">
              <a:rPr lang="en-US" smtClean="0"/>
              <a:t>‹#›</a:t>
            </a:fld>
            <a:endParaRPr lang="en-US"/>
          </a:p>
        </p:txBody>
      </p:sp>
    </p:spTree>
    <p:extLst>
      <p:ext uri="{BB962C8B-B14F-4D97-AF65-F5344CB8AC3E}">
        <p14:creationId xmlns:p14="http://schemas.microsoft.com/office/powerpoint/2010/main" val="4028927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 name="Shape 14"/>
        <p:cNvGrpSpPr/>
        <p:nvPr/>
      </p:nvGrpSpPr>
      <p:grpSpPr>
        <a:xfrm>
          <a:off x="0" y="0"/>
          <a:ext cx="0" cy="0"/>
          <a:chOff x="0" y="0"/>
          <a:chExt cx="0" cy="0"/>
        </a:xfrm>
      </p:grpSpPr>
      <p:sp>
        <p:nvSpPr>
          <p:cNvPr id="15" name="Google Shape;15;p1"/>
          <p:cNvSpPr txBox="1"/>
          <p:nvPr>
            <p:ph idx="1" type="body"/>
          </p:nvPr>
        </p:nvSpPr>
        <p:spPr>
          <a:xfrm>
            <a:off x="1054200" y="0"/>
            <a:ext cx="10083600" cy="4144500"/>
          </a:xfrm>
          <a:prstGeom prst="rect">
            <a:avLst/>
          </a:prstGeom>
          <a:solidFill>
            <a:schemeClr val="lt2"/>
          </a:solidFill>
          <a:ln>
            <a:noFill/>
          </a:ln>
        </p:spPr>
        <p:txBody>
          <a:bodyPr anchorCtr="0" anchor="t" bIns="45700" lIns="91425" spcFirstLastPara="1" rIns="91425" wrap="square" tIns="45700">
            <a:noAutofit/>
          </a:bodyPr>
          <a:lstStyle/>
          <a:p>
            <a:pPr indent="0" lvl="0" marL="228600" rtl="0" algn="l">
              <a:lnSpc>
                <a:spcPct val="90000"/>
              </a:lnSpc>
              <a:spcBef>
                <a:spcPts val="0"/>
              </a:spcBef>
              <a:spcAft>
                <a:spcPts val="0"/>
              </a:spcAft>
              <a:buClr>
                <a:schemeClr val="dk1"/>
              </a:buClr>
              <a:buSzPts val="4000"/>
              <a:buNone/>
            </a:pPr>
            <a:r>
              <a:t/>
            </a:r>
            <a:endParaRPr sz="4000"/>
          </a:p>
          <a:p>
            <a:pPr indent="0" lvl="0" marL="0" rtl="0" algn="l">
              <a:lnSpc>
                <a:spcPct val="90000"/>
              </a:lnSpc>
              <a:spcBef>
                <a:spcPts val="1000"/>
              </a:spcBef>
              <a:spcAft>
                <a:spcPts val="0"/>
              </a:spcAft>
              <a:buClr>
                <a:schemeClr val="dk1"/>
              </a:buClr>
              <a:buSzPts val="4000"/>
              <a:buNone/>
            </a:pPr>
            <a:r>
              <a:rPr b="1" lang="en-US" sz="4000" u="sng"/>
              <a:t>WORKING CAPITAL MANAGEMENT</a:t>
            </a:r>
            <a:endParaRPr b="1" sz="4000" u="sng"/>
          </a:p>
          <a:p>
            <a:pPr indent="0" lvl="0" marL="0" rtl="0" algn="l">
              <a:lnSpc>
                <a:spcPct val="90000"/>
              </a:lnSpc>
              <a:spcBef>
                <a:spcPts val="1000"/>
              </a:spcBef>
              <a:spcAft>
                <a:spcPts val="0"/>
              </a:spcAft>
              <a:buClr>
                <a:schemeClr val="dk1"/>
              </a:buClr>
              <a:buSzPts val="4000"/>
              <a:buNone/>
            </a:pPr>
            <a:r>
              <a:rPr b="1" lang="en-US" sz="4000" u="sng"/>
              <a:t>Subject : Management Accounting </a:t>
            </a:r>
            <a:endParaRPr b="1" sz="4000" u="sng"/>
          </a:p>
          <a:p>
            <a:pPr indent="0" lvl="0" marL="0" rtl="0" algn="l">
              <a:lnSpc>
                <a:spcPct val="90000"/>
              </a:lnSpc>
              <a:spcBef>
                <a:spcPts val="1000"/>
              </a:spcBef>
              <a:spcAft>
                <a:spcPts val="0"/>
              </a:spcAft>
              <a:buClr>
                <a:schemeClr val="dk1"/>
              </a:buClr>
              <a:buSzPts val="4000"/>
              <a:buNone/>
            </a:pPr>
            <a:r>
              <a:rPr b="1" lang="en-US" sz="4000" u="sng"/>
              <a:t>Sub.Code:16CCBB14</a:t>
            </a:r>
            <a:endParaRPr b="1" sz="4000" u="sng"/>
          </a:p>
          <a:p>
            <a:pPr indent="0" lvl="0" marL="0" rtl="0" algn="l">
              <a:lnSpc>
                <a:spcPct val="90000"/>
              </a:lnSpc>
              <a:spcBef>
                <a:spcPts val="1000"/>
              </a:spcBef>
              <a:spcAft>
                <a:spcPts val="0"/>
              </a:spcAft>
              <a:buClr>
                <a:schemeClr val="dk1"/>
              </a:buClr>
              <a:buSzPts val="4000"/>
              <a:buNone/>
            </a:pPr>
            <a:r>
              <a:rPr b="1" lang="en-US" sz="4000" u="sng"/>
              <a:t>Semester :VI</a:t>
            </a:r>
            <a:endParaRPr b="1" sz="4000" u="sng"/>
          </a:p>
          <a:p>
            <a:pPr indent="0" lvl="0" marL="0" rtl="0" algn="l">
              <a:lnSpc>
                <a:spcPct val="90000"/>
              </a:lnSpc>
              <a:spcBef>
                <a:spcPts val="1000"/>
              </a:spcBef>
              <a:spcAft>
                <a:spcPts val="0"/>
              </a:spcAft>
              <a:buClr>
                <a:schemeClr val="dk1"/>
              </a:buClr>
              <a:buSzPts val="4000"/>
              <a:buNone/>
            </a:pPr>
            <a:r>
              <a:t/>
            </a:r>
            <a:endParaRPr b="1" sz="4000" u="sng"/>
          </a:p>
          <a:p>
            <a:pPr indent="0" lvl="0" marL="0" rtl="0" algn="l">
              <a:lnSpc>
                <a:spcPct val="90000"/>
              </a:lnSpc>
              <a:spcBef>
                <a:spcPts val="1000"/>
              </a:spcBef>
              <a:spcAft>
                <a:spcPts val="0"/>
              </a:spcAft>
              <a:buClr>
                <a:schemeClr val="dk1"/>
              </a:buClr>
              <a:buSzPts val="4000"/>
              <a:buNone/>
            </a:pPr>
            <a:r>
              <a:t/>
            </a:r>
            <a:endParaRPr b="1" sz="4000" u="sng"/>
          </a:p>
          <a:p>
            <a:pPr indent="0" lvl="0" marL="0" rtl="0" algn="l">
              <a:lnSpc>
                <a:spcPct val="90000"/>
              </a:lnSpc>
              <a:spcBef>
                <a:spcPts val="1000"/>
              </a:spcBef>
              <a:spcAft>
                <a:spcPts val="0"/>
              </a:spcAft>
              <a:buClr>
                <a:schemeClr val="dk1"/>
              </a:buClr>
              <a:buSzPts val="4000"/>
              <a:buNone/>
            </a:pPr>
            <a:r>
              <a:t/>
            </a:r>
            <a:endParaRPr b="1" sz="4000" u="sng"/>
          </a:p>
          <a:p>
            <a:pPr indent="0" lvl="0" marL="0" rtl="0" algn="l">
              <a:lnSpc>
                <a:spcPct val="90000"/>
              </a:lnSpc>
              <a:spcBef>
                <a:spcPts val="1000"/>
              </a:spcBef>
              <a:spcAft>
                <a:spcPts val="0"/>
              </a:spcAft>
              <a:buClr>
                <a:schemeClr val="dk1"/>
              </a:buClr>
              <a:buSzPts val="4000"/>
              <a:buNone/>
            </a:pPr>
            <a:r>
              <a:rPr b="1" lang="en-US" sz="4000" u="sng"/>
              <a:t>By</a:t>
            </a:r>
            <a:endParaRPr b="1" sz="4000" u="sng"/>
          </a:p>
          <a:p>
            <a:pPr indent="0" lvl="0" marL="0" rtl="0" algn="l">
              <a:lnSpc>
                <a:spcPct val="90000"/>
              </a:lnSpc>
              <a:spcBef>
                <a:spcPts val="1000"/>
              </a:spcBef>
              <a:spcAft>
                <a:spcPts val="0"/>
              </a:spcAft>
              <a:buClr>
                <a:schemeClr val="dk1"/>
              </a:buClr>
              <a:buSzPts val="4000"/>
              <a:buNone/>
            </a:pPr>
            <a:r>
              <a:rPr b="1" lang="en-US" sz="4000" u="sng"/>
              <a:t>Sumathi. V</a:t>
            </a:r>
            <a:endParaRPr b="1" sz="4000" u="sng"/>
          </a:p>
          <a:p>
            <a:pPr indent="0" lvl="0" marL="0" rtl="0" algn="l">
              <a:lnSpc>
                <a:spcPct val="90000"/>
              </a:lnSpc>
              <a:spcBef>
                <a:spcPts val="1000"/>
              </a:spcBef>
              <a:spcAft>
                <a:spcPts val="0"/>
              </a:spcAft>
              <a:buClr>
                <a:schemeClr val="dk1"/>
              </a:buClr>
              <a:buSzPts val="4000"/>
              <a:buNone/>
            </a:pPr>
            <a:r>
              <a:rPr b="1" lang="en-US" sz="4000" u="sng"/>
              <a:t> </a:t>
            </a:r>
            <a:endParaRPr sz="4000"/>
          </a:p>
          <a:p>
            <a:pPr indent="0" lvl="0" marL="0" rtl="0" algn="l">
              <a:lnSpc>
                <a:spcPct val="90000"/>
              </a:lnSpc>
              <a:spcBef>
                <a:spcPts val="1000"/>
              </a:spcBef>
              <a:spcAft>
                <a:spcPts val="0"/>
              </a:spcAft>
              <a:buClr>
                <a:schemeClr val="dk1"/>
              </a:buClr>
              <a:buSzPts val="4000"/>
              <a:buNone/>
            </a:pPr>
            <a:r>
              <a:rPr lang="en-US" sz="4000"/>
              <a:t>							</a:t>
            </a:r>
            <a:endParaRPr sz="4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extBox 4"/>
          <p:cNvSpPr txBox="1"/>
          <p:nvPr/>
        </p:nvSpPr>
        <p:spPr>
          <a:xfrm>
            <a:off x="500063" y="5800725"/>
            <a:ext cx="2825838" cy="400110"/>
          </a:xfrm>
          <a:prstGeom prst="rect">
            <a:avLst/>
          </a:prstGeom>
          <a:noFill/>
        </p:spPr>
        <p:txBody>
          <a:bodyPr wrap="none" rtlCol="0">
            <a:spAutoFit/>
          </a:bodyPr>
          <a:lstStyle/>
          <a:p>
            <a:r>
              <a:rPr lang="en-US" sz="2000" dirty="0" smtClean="0"/>
              <a:t>Courtesy: </a:t>
            </a:r>
            <a:r>
              <a:rPr lang="en-US" sz="2000" dirty="0" err="1" smtClean="0"/>
              <a:t>Ankita</a:t>
            </a:r>
            <a:r>
              <a:rPr lang="en-US" sz="2000" dirty="0" smtClean="0"/>
              <a:t> </a:t>
            </a:r>
            <a:r>
              <a:rPr lang="en-US" sz="2000" dirty="0" err="1" smtClean="0"/>
              <a:t>Namdev</a:t>
            </a:r>
            <a:endParaRPr lang="en-US" sz="2000" dirty="0"/>
          </a:p>
        </p:txBody>
      </p:sp>
    </p:spTree>
    <p:extLst>
      <p:ext uri="{BB962C8B-B14F-4D97-AF65-F5344CB8AC3E}">
        <p14:creationId xmlns:p14="http://schemas.microsoft.com/office/powerpoint/2010/main" val="2355545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a:t>
            </a:r>
            <a:r>
              <a:rPr lang="en-US" b="1" dirty="0" smtClean="0"/>
              <a:t>perating cycle method of forecasting working capital</a:t>
            </a:r>
            <a:endParaRPr lang="en-US" b="1"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Estimation of total operating expenses in the year.</a:t>
            </a:r>
          </a:p>
          <a:p>
            <a:pPr marL="457200" lvl="1" indent="0">
              <a:buNone/>
            </a:pPr>
            <a:r>
              <a:rPr lang="en-US" dirty="0" smtClean="0"/>
              <a:t>All material, labour and overheads </a:t>
            </a:r>
          </a:p>
          <a:p>
            <a:pPr marL="457200" indent="-457200">
              <a:buFont typeface="+mj-lt"/>
              <a:buAutoNum type="arabicPeriod"/>
            </a:pPr>
            <a:r>
              <a:rPr lang="en-US" dirty="0" smtClean="0"/>
              <a:t>Number of operating cycle in the year</a:t>
            </a:r>
          </a:p>
          <a:p>
            <a:pPr marL="457200" lvl="1" indent="0">
              <a:buNone/>
            </a:pPr>
            <a:r>
              <a:rPr lang="en-US" dirty="0" smtClean="0"/>
              <a:t>Dividing 365 days by duration of one operating cycle.</a:t>
            </a:r>
          </a:p>
        </p:txBody>
      </p:sp>
    </p:spTree>
    <p:extLst>
      <p:ext uri="{BB962C8B-B14F-4D97-AF65-F5344CB8AC3E}">
        <p14:creationId xmlns:p14="http://schemas.microsoft.com/office/powerpoint/2010/main" val="2022534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95337" y="924072"/>
                <a:ext cx="10515600" cy="5472332"/>
              </a:xfrm>
            </p:spPr>
            <p:txBody>
              <a:bodyPr/>
              <a:lstStyle/>
              <a:p>
                <a:pPr marL="0" lvl="0" indent="0">
                  <a:buNone/>
                </a:pPr>
                <a:r>
                  <a:rPr lang="en-US" dirty="0" smtClean="0"/>
                  <a:t>1. Material </a:t>
                </a:r>
                <a:r>
                  <a:rPr lang="en-US" dirty="0"/>
                  <a:t>Storage Period (days) </a:t>
                </a:r>
                <a:r>
                  <a:rPr lang="en-US" dirty="0" smtClean="0"/>
                  <a:t>	  </a:t>
                </a:r>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𝐴𝑣𝑒𝑟𝑎𝑔𝑒</m:t>
                        </m:r>
                        <m:r>
                          <a:rPr lang="en-US" i="1">
                            <a:latin typeface="Cambria Math" panose="02040503050406030204" pitchFamily="18" charset="0"/>
                          </a:rPr>
                          <m:t> </m:t>
                        </m:r>
                        <m:r>
                          <a:rPr lang="en-US" i="1">
                            <a:latin typeface="Cambria Math" panose="02040503050406030204" pitchFamily="18" charset="0"/>
                          </a:rPr>
                          <m:t>𝑆𝑡𝑜𝑐𝑘</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𝑅𝑎𝑤</m:t>
                        </m:r>
                        <m:r>
                          <a:rPr lang="en-US" i="1">
                            <a:latin typeface="Cambria Math" panose="02040503050406030204" pitchFamily="18" charset="0"/>
                          </a:rPr>
                          <m:t> </m:t>
                        </m:r>
                        <m:r>
                          <a:rPr lang="en-US" i="1">
                            <a:latin typeface="Cambria Math" panose="02040503050406030204" pitchFamily="18" charset="0"/>
                          </a:rPr>
                          <m:t>𝑀𝑎𝑡𝑒𝑟𝑖𝑎𝑙</m:t>
                        </m:r>
                      </m:num>
                      <m:den>
                        <m:r>
                          <a:rPr lang="en-US" i="1">
                            <a:latin typeface="Cambria Math" panose="02040503050406030204" pitchFamily="18" charset="0"/>
                          </a:rPr>
                          <m:t>𝐷𝑎𝑖𝑙𝑦</m:t>
                        </m:r>
                        <m:r>
                          <a:rPr lang="en-US" i="1">
                            <a:latin typeface="Cambria Math" panose="02040503050406030204" pitchFamily="18" charset="0"/>
                          </a:rPr>
                          <m:t> </m:t>
                        </m:r>
                        <m:r>
                          <a:rPr lang="en-US" i="1">
                            <a:latin typeface="Cambria Math" panose="02040503050406030204" pitchFamily="18" charset="0"/>
                          </a:rPr>
                          <m:t>𝐴𝑣𝑒𝑟𝑎𝑔𝑒</m:t>
                        </m:r>
                        <m:r>
                          <a:rPr lang="en-US" i="1">
                            <a:latin typeface="Cambria Math" panose="02040503050406030204" pitchFamily="18" charset="0"/>
                          </a:rPr>
                          <m:t> </m:t>
                        </m:r>
                        <m:r>
                          <a:rPr lang="en-US" i="1">
                            <a:latin typeface="Cambria Math" panose="02040503050406030204" pitchFamily="18" charset="0"/>
                          </a:rPr>
                          <m:t>𝐶𝑜𝑛𝑠𝑢𝑚𝑝𝑡𝑖𝑜𝑛</m:t>
                        </m:r>
                      </m:den>
                    </m:f>
                  </m:oMath>
                </a14:m>
                <a:endParaRPr lang="en-US" dirty="0" smtClean="0"/>
              </a:p>
              <a:p>
                <a:pPr marL="0" lvl="0" indent="0">
                  <a:buNone/>
                </a:pPr>
                <a:endParaRPr lang="en-US" dirty="0"/>
              </a:p>
              <a:p>
                <a:pPr marL="0" indent="0">
                  <a:buNone/>
                </a:pPr>
                <a:r>
                  <a:rPr lang="en-US" dirty="0" smtClean="0"/>
                  <a:t> 	Average </a:t>
                </a:r>
                <a:r>
                  <a:rPr lang="en-US" dirty="0"/>
                  <a:t>Stock of Raw Material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𝑂𝑝𝑒𝑛𝑖𝑛𝑔</m:t>
                        </m:r>
                        <m:r>
                          <a:rPr lang="en-US" i="1">
                            <a:latin typeface="Cambria Math" panose="02040503050406030204" pitchFamily="18" charset="0"/>
                          </a:rPr>
                          <m:t> </m:t>
                        </m:r>
                        <m:r>
                          <a:rPr lang="en-US" i="1">
                            <a:latin typeface="Cambria Math" panose="02040503050406030204" pitchFamily="18" charset="0"/>
                          </a:rPr>
                          <m:t>𝑆𝑡𝑜𝑐𝑘</m:t>
                        </m:r>
                        <m:r>
                          <a:rPr lang="en-US" i="1">
                            <a:latin typeface="Cambria Math" panose="02040503050406030204" pitchFamily="18" charset="0"/>
                          </a:rPr>
                          <m:t>+</m:t>
                        </m:r>
                        <m:r>
                          <a:rPr lang="en-US" i="1">
                            <a:latin typeface="Cambria Math" panose="02040503050406030204" pitchFamily="18" charset="0"/>
                          </a:rPr>
                          <m:t>𝐶𝑙𝑜𝑠𝑖𝑛𝑔</m:t>
                        </m:r>
                        <m:r>
                          <a:rPr lang="en-US" i="1">
                            <a:latin typeface="Cambria Math" panose="02040503050406030204" pitchFamily="18" charset="0"/>
                          </a:rPr>
                          <m:t> </m:t>
                        </m:r>
                        <m:r>
                          <a:rPr lang="en-US" i="1">
                            <a:latin typeface="Cambria Math" panose="02040503050406030204" pitchFamily="18" charset="0"/>
                          </a:rPr>
                          <m:t>𝑆𝑡𝑜𝑐𝑘</m:t>
                        </m:r>
                      </m:num>
                      <m:den>
                        <m:r>
                          <a:rPr lang="en-US" i="1">
                            <a:latin typeface="Cambria Math" panose="02040503050406030204" pitchFamily="18" charset="0"/>
                          </a:rPr>
                          <m:t>2</m:t>
                        </m:r>
                      </m:den>
                    </m:f>
                  </m:oMath>
                </a14:m>
                <a:endParaRPr lang="en-US" dirty="0"/>
              </a:p>
              <a:p>
                <a:pPr marL="0" indent="0">
                  <a:buNone/>
                </a:pPr>
                <a:r>
                  <a:rPr lang="en-US" dirty="0" smtClean="0"/>
                  <a:t>	Daily </a:t>
                </a:r>
                <a:r>
                  <a:rPr lang="en-US" dirty="0"/>
                  <a:t>Average Consumption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𝐶𝑜𝑛𝑠𝑢𝑚𝑝𝑡𝑖𝑜𝑛</m:t>
                        </m:r>
                        <m:r>
                          <a:rPr lang="en-US" i="1">
                            <a:latin typeface="Cambria Math" panose="02040503050406030204" pitchFamily="18" charset="0"/>
                          </a:rPr>
                          <m:t> </m:t>
                        </m:r>
                        <m:r>
                          <a:rPr lang="en-US" i="1">
                            <a:latin typeface="Cambria Math" panose="02040503050406030204" pitchFamily="18" charset="0"/>
                          </a:rPr>
                          <m:t>𝑓𝑜𝑟</m:t>
                        </m:r>
                        <m:r>
                          <a:rPr lang="en-US" i="1">
                            <a:latin typeface="Cambria Math" panose="02040503050406030204" pitchFamily="18" charset="0"/>
                          </a:rPr>
                          <m:t> </m:t>
                        </m:r>
                        <m:r>
                          <a:rPr lang="en-US" i="1">
                            <a:latin typeface="Cambria Math" panose="02040503050406030204" pitchFamily="18" charset="0"/>
                          </a:rPr>
                          <m:t>𝑡h𝑒</m:t>
                        </m:r>
                        <m:r>
                          <a:rPr lang="en-US" i="1">
                            <a:latin typeface="Cambria Math" panose="02040503050406030204" pitchFamily="18" charset="0"/>
                          </a:rPr>
                          <m:t> </m:t>
                        </m:r>
                        <m:r>
                          <a:rPr lang="en-US" i="1">
                            <a:latin typeface="Cambria Math" panose="02040503050406030204" pitchFamily="18" charset="0"/>
                          </a:rPr>
                          <m:t>𝑦𝑒𝑎𝑟</m:t>
                        </m:r>
                      </m:num>
                      <m:den>
                        <m:r>
                          <a:rPr lang="en-US" i="1">
                            <a:latin typeface="Cambria Math" panose="02040503050406030204" pitchFamily="18" charset="0"/>
                          </a:rPr>
                          <m:t>365</m:t>
                        </m:r>
                        <m:r>
                          <a:rPr lang="en-US" b="0" i="1" smtClean="0">
                            <a:latin typeface="Cambria Math" panose="02040503050406030204" pitchFamily="18" charset="0"/>
                          </a:rPr>
                          <m:t>/360</m:t>
                        </m:r>
                      </m:den>
                    </m:f>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95337" y="924072"/>
                <a:ext cx="10515600" cy="5472332"/>
              </a:xfrm>
              <a:blipFill>
                <a:blip r:embed="rId3"/>
                <a:stretch>
                  <a:fillRect l="-870" t="-111"/>
                </a:stretch>
              </a:blipFill>
            </p:spPr>
            <p:txBody>
              <a:bodyPr/>
              <a:lstStyle/>
              <a:p>
                <a:r>
                  <a:rPr lang="en-US">
                    <a:noFill/>
                  </a:rPr>
                  <a:t> </a:t>
                </a:r>
              </a:p>
            </p:txBody>
          </p:sp>
        </mc:Fallback>
      </mc:AlternateContent>
    </p:spTree>
    <p:extLst>
      <p:ext uri="{BB962C8B-B14F-4D97-AF65-F5344CB8AC3E}">
        <p14:creationId xmlns:p14="http://schemas.microsoft.com/office/powerpoint/2010/main" val="2737460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lvl="0" indent="0">
                  <a:buNone/>
                </a:pPr>
                <a:r>
                  <a:rPr lang="en-US" dirty="0" smtClean="0"/>
                  <a:t>2. Conversion </a:t>
                </a:r>
                <a:r>
                  <a:rPr lang="en-US" dirty="0"/>
                  <a:t>Period (days)   		</a:t>
                </a:r>
                <a:r>
                  <a:rPr lang="en-US" dirty="0" smtClean="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𝐴𝑣𝑒𝑟𝑎𝑔𝑒</m:t>
                        </m:r>
                        <m:r>
                          <a:rPr lang="en-US" i="1">
                            <a:latin typeface="Cambria Math" panose="02040503050406030204" pitchFamily="18" charset="0"/>
                          </a:rPr>
                          <m:t> </m:t>
                        </m:r>
                        <m:r>
                          <a:rPr lang="en-US" i="1">
                            <a:latin typeface="Cambria Math" panose="02040503050406030204" pitchFamily="18" charset="0"/>
                          </a:rPr>
                          <m:t>𝑠𝑡𝑜𝑐𝑘</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𝑠𝑒𝑚𝑖</m:t>
                        </m:r>
                        <m:r>
                          <a:rPr lang="en-US" i="1">
                            <a:latin typeface="Cambria Math" panose="02040503050406030204" pitchFamily="18" charset="0"/>
                          </a:rPr>
                          <m:t>−</m:t>
                        </m:r>
                        <m:r>
                          <a:rPr lang="en-US" i="1">
                            <a:latin typeface="Cambria Math" panose="02040503050406030204" pitchFamily="18" charset="0"/>
                          </a:rPr>
                          <m:t>𝑓𝑖𝑛𝑖𝑠h𝑒𝑑</m:t>
                        </m:r>
                        <m:r>
                          <a:rPr lang="en-US" i="1">
                            <a:latin typeface="Cambria Math" panose="02040503050406030204" pitchFamily="18" charset="0"/>
                          </a:rPr>
                          <m:t> </m:t>
                        </m:r>
                        <m:r>
                          <a:rPr lang="en-US" i="1">
                            <a:latin typeface="Cambria Math" panose="02040503050406030204" pitchFamily="18" charset="0"/>
                          </a:rPr>
                          <m:t>𝑔𝑜𝑜𝑑𝑠</m:t>
                        </m:r>
                      </m:num>
                      <m:den>
                        <m:r>
                          <a:rPr lang="en-US" i="1">
                            <a:latin typeface="Cambria Math" panose="02040503050406030204" pitchFamily="18" charset="0"/>
                          </a:rPr>
                          <m:t>𝐴𝑣𝑒𝑟𝑎𝑔𝑒</m:t>
                        </m:r>
                        <m:r>
                          <a:rPr lang="en-US" i="1">
                            <a:latin typeface="Cambria Math" panose="02040503050406030204" pitchFamily="18" charset="0"/>
                          </a:rPr>
                          <m:t> </m:t>
                        </m:r>
                        <m:r>
                          <a:rPr lang="en-US" i="1">
                            <a:latin typeface="Cambria Math" panose="02040503050406030204" pitchFamily="18" charset="0"/>
                          </a:rPr>
                          <m:t>𝑑𝑎𝑖𝑙𝑦</m:t>
                        </m:r>
                        <m:r>
                          <a:rPr lang="en-US" i="1">
                            <a:latin typeface="Cambria Math" panose="02040503050406030204" pitchFamily="18" charset="0"/>
                          </a:rPr>
                          <m:t> </m:t>
                        </m:r>
                        <m:r>
                          <a:rPr lang="en-US" i="1">
                            <a:latin typeface="Cambria Math" panose="02040503050406030204" pitchFamily="18" charset="0"/>
                          </a:rPr>
                          <m:t>𝑓𝑎𝑐𝑡𝑜𝑟𝑦</m:t>
                        </m:r>
                        <m:r>
                          <a:rPr lang="en-US" i="1">
                            <a:latin typeface="Cambria Math" panose="02040503050406030204" pitchFamily="18" charset="0"/>
                          </a:rPr>
                          <m:t> </m:t>
                        </m:r>
                        <m:r>
                          <a:rPr lang="en-US" i="1">
                            <a:latin typeface="Cambria Math" panose="02040503050406030204" pitchFamily="18" charset="0"/>
                          </a:rPr>
                          <m:t>𝑐𝑜𝑠𝑡</m:t>
                        </m:r>
                      </m:den>
                    </m:f>
                  </m:oMath>
                </a14:m>
                <a:endParaRPr lang="en-US" dirty="0"/>
              </a:p>
              <a:p>
                <a:pPr marL="0" indent="0">
                  <a:buNone/>
                </a:pPr>
                <a:endParaRPr lang="en-US" dirty="0" smtClean="0"/>
              </a:p>
              <a:p>
                <a:pPr marL="0" indent="0">
                  <a:buNone/>
                </a:pPr>
                <a:r>
                  <a:rPr lang="en-US" dirty="0" smtClean="0"/>
                  <a:t>	Average </a:t>
                </a:r>
                <a:r>
                  <a:rPr lang="en-US" dirty="0"/>
                  <a:t>stock of semi-finished goods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𝑂𝑝𝑒𝑛𝑖𝑛𝑔</m:t>
                        </m:r>
                        <m:r>
                          <a:rPr lang="en-US" i="1">
                            <a:latin typeface="Cambria Math" panose="02040503050406030204" pitchFamily="18" charset="0"/>
                          </a:rPr>
                          <m:t> </m:t>
                        </m:r>
                        <m:r>
                          <a:rPr lang="en-US" i="1">
                            <a:latin typeface="Cambria Math" panose="02040503050406030204" pitchFamily="18" charset="0"/>
                          </a:rPr>
                          <m:t>𝑆𝑡𝑜𝑐𝑘</m:t>
                        </m:r>
                        <m:r>
                          <a:rPr lang="en-US" i="1">
                            <a:latin typeface="Cambria Math" panose="02040503050406030204" pitchFamily="18" charset="0"/>
                          </a:rPr>
                          <m:t>+</m:t>
                        </m:r>
                        <m:r>
                          <a:rPr lang="en-US" i="1">
                            <a:latin typeface="Cambria Math" panose="02040503050406030204" pitchFamily="18" charset="0"/>
                          </a:rPr>
                          <m:t>𝐶𝑙𝑜𝑠𝑖𝑛𝑔</m:t>
                        </m:r>
                        <m:r>
                          <a:rPr lang="en-US" i="1">
                            <a:latin typeface="Cambria Math" panose="02040503050406030204" pitchFamily="18" charset="0"/>
                          </a:rPr>
                          <m:t> </m:t>
                        </m:r>
                        <m:r>
                          <a:rPr lang="en-US" i="1">
                            <a:latin typeface="Cambria Math" panose="02040503050406030204" pitchFamily="18" charset="0"/>
                          </a:rPr>
                          <m:t>𝑆𝑡𝑜𝑐𝑘</m:t>
                        </m:r>
                      </m:num>
                      <m:den>
                        <m:r>
                          <a:rPr lang="en-US" i="1">
                            <a:latin typeface="Cambria Math" panose="02040503050406030204" pitchFamily="18" charset="0"/>
                          </a:rPr>
                          <m:t>2</m:t>
                        </m:r>
                      </m:den>
                    </m:f>
                  </m:oMath>
                </a14:m>
                <a:endParaRPr lang="en-US" dirty="0"/>
              </a:p>
              <a:p>
                <a:pPr marL="0" indent="0">
                  <a:buNone/>
                </a:pPr>
                <a:r>
                  <a:rPr lang="en-US" dirty="0" smtClean="0"/>
                  <a:t>	Average </a:t>
                </a:r>
                <a:r>
                  <a:rPr lang="en-US" dirty="0"/>
                  <a:t>daily factory cost  		=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𝐶𝑜𝑠𝑡</m:t>
                        </m:r>
                        <m:r>
                          <a:rPr lang="en-US" i="1">
                            <a:latin typeface="Cambria Math" panose="02040503050406030204" pitchFamily="18" charset="0"/>
                          </a:rPr>
                          <m:t> </m:t>
                        </m:r>
                        <m:r>
                          <a:rPr lang="en-US" i="1">
                            <a:latin typeface="Cambria Math" panose="02040503050406030204" pitchFamily="18" charset="0"/>
                          </a:rPr>
                          <m:t>𝑓𝑜𝑟</m:t>
                        </m:r>
                        <m:r>
                          <a:rPr lang="en-US" i="1">
                            <a:latin typeface="Cambria Math" panose="02040503050406030204" pitchFamily="18" charset="0"/>
                          </a:rPr>
                          <m:t> </m:t>
                        </m:r>
                        <m:r>
                          <a:rPr lang="en-US" i="1">
                            <a:latin typeface="Cambria Math" panose="02040503050406030204" pitchFamily="18" charset="0"/>
                          </a:rPr>
                          <m:t>𝑡h𝑒</m:t>
                        </m:r>
                        <m:r>
                          <a:rPr lang="en-US" i="1">
                            <a:latin typeface="Cambria Math" panose="02040503050406030204" pitchFamily="18" charset="0"/>
                          </a:rPr>
                          <m:t> </m:t>
                        </m:r>
                        <m:r>
                          <a:rPr lang="en-US" i="1">
                            <a:latin typeface="Cambria Math" panose="02040503050406030204" pitchFamily="18" charset="0"/>
                          </a:rPr>
                          <m:t>𝑦𝑒𝑎𝑟</m:t>
                        </m:r>
                      </m:num>
                      <m:den>
                        <m:r>
                          <a:rPr lang="en-US" i="1">
                            <a:latin typeface="Cambria Math" panose="02040503050406030204" pitchFamily="18" charset="0"/>
                          </a:rPr>
                          <m:t>365</m:t>
                        </m:r>
                        <m:r>
                          <a:rPr lang="en-US" b="0" i="1" smtClean="0">
                            <a:latin typeface="Cambria Math" panose="02040503050406030204" pitchFamily="18" charset="0"/>
                          </a:rPr>
                          <m:t>/360</m:t>
                        </m:r>
                      </m:den>
                    </m:f>
                  </m:oMath>
                </a14:m>
                <a:endParaRPr lang="en-US" dirty="0" smtClean="0"/>
              </a:p>
              <a:p>
                <a:pPr marL="0" indent="0">
                  <a:buNone/>
                </a:pPr>
                <a:endParaRPr lang="en-US" dirty="0" smtClean="0"/>
              </a:p>
              <a:p>
                <a:pPr marL="0" indent="0">
                  <a:buNone/>
                </a:pPr>
                <a:r>
                  <a:rPr lang="en-US" dirty="0" smtClean="0"/>
                  <a:t>Note: Conversion Period is Production Period</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28" t="-111"/>
                </a:stretch>
              </a:blipFill>
            </p:spPr>
            <p:txBody>
              <a:bodyPr/>
              <a:lstStyle/>
              <a:p>
                <a:r>
                  <a:rPr lang="en-US">
                    <a:noFill/>
                  </a:rPr>
                  <a:t> </a:t>
                </a:r>
              </a:p>
            </p:txBody>
          </p:sp>
        </mc:Fallback>
      </mc:AlternateContent>
    </p:spTree>
    <p:extLst>
      <p:ext uri="{BB962C8B-B14F-4D97-AF65-F5344CB8AC3E}">
        <p14:creationId xmlns:p14="http://schemas.microsoft.com/office/powerpoint/2010/main" val="3801541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lvl="0" indent="0">
                  <a:buNone/>
                </a:pPr>
                <a:r>
                  <a:rPr lang="en-US" dirty="0" smtClean="0"/>
                  <a:t>3. Finished </a:t>
                </a:r>
                <a:r>
                  <a:rPr lang="en-US" dirty="0"/>
                  <a:t>Goods Storage Period (days)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𝐴𝑣𝑒𝑟𝑎𝑔𝑒</m:t>
                        </m:r>
                        <m:r>
                          <a:rPr lang="en-US" i="1">
                            <a:latin typeface="Cambria Math" panose="02040503050406030204" pitchFamily="18" charset="0"/>
                          </a:rPr>
                          <m:t> </m:t>
                        </m:r>
                        <m:r>
                          <a:rPr lang="en-US" i="1">
                            <a:latin typeface="Cambria Math" panose="02040503050406030204" pitchFamily="18" charset="0"/>
                          </a:rPr>
                          <m:t>𝑠𝑡𝑜𝑐𝑘</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𝑓𝑖𝑛𝑖𝑠h𝑒𝑑</m:t>
                        </m:r>
                        <m:r>
                          <a:rPr lang="en-US" i="1">
                            <a:latin typeface="Cambria Math" panose="02040503050406030204" pitchFamily="18" charset="0"/>
                          </a:rPr>
                          <m:t> </m:t>
                        </m:r>
                        <m:r>
                          <a:rPr lang="en-US" i="1">
                            <a:latin typeface="Cambria Math" panose="02040503050406030204" pitchFamily="18" charset="0"/>
                          </a:rPr>
                          <m:t>𝑔𝑜𝑜𝑑𝑠</m:t>
                        </m:r>
                      </m:num>
                      <m:den>
                        <m:r>
                          <a:rPr lang="en-US" i="1">
                            <a:latin typeface="Cambria Math" panose="02040503050406030204" pitchFamily="18" charset="0"/>
                          </a:rPr>
                          <m:t>𝑎𝑣𝑒𝑟𝑎𝑔𝑒</m:t>
                        </m:r>
                        <m:r>
                          <a:rPr lang="en-US" i="1">
                            <a:latin typeface="Cambria Math" panose="02040503050406030204" pitchFamily="18" charset="0"/>
                          </a:rPr>
                          <m:t> </m:t>
                        </m:r>
                        <m:r>
                          <a:rPr lang="en-US" i="1">
                            <a:latin typeface="Cambria Math" panose="02040503050406030204" pitchFamily="18" charset="0"/>
                          </a:rPr>
                          <m:t>𝑑𝑎𝑖𝑙𝑦</m:t>
                        </m:r>
                        <m:r>
                          <a:rPr lang="en-US" i="1">
                            <a:latin typeface="Cambria Math" panose="02040503050406030204" pitchFamily="18" charset="0"/>
                          </a:rPr>
                          <m:t> </m:t>
                        </m:r>
                        <m:r>
                          <a:rPr lang="en-US" i="1">
                            <a:latin typeface="Cambria Math" panose="02040503050406030204" pitchFamily="18" charset="0"/>
                          </a:rPr>
                          <m:t>𝑐𝑜𝑠𝑡</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𝑠𝑎𝑙𝑒𝑠</m:t>
                        </m:r>
                      </m:den>
                    </m:f>
                  </m:oMath>
                </a14:m>
                <a:endParaRPr lang="en-US" dirty="0"/>
              </a:p>
              <a:p>
                <a:pPr marL="0" indent="0">
                  <a:buNone/>
                </a:pPr>
                <a:endParaRPr lang="en-US" dirty="0" smtClean="0"/>
              </a:p>
              <a:p>
                <a:pPr marL="0" indent="0">
                  <a:buNone/>
                </a:pPr>
                <a:r>
                  <a:rPr lang="en-US" dirty="0" smtClean="0"/>
                  <a:t>	Average </a:t>
                </a:r>
                <a:r>
                  <a:rPr lang="en-US" dirty="0"/>
                  <a:t>stock of finished goods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𝑂𝑝𝑒𝑛𝑖𝑛𝑔</m:t>
                        </m:r>
                        <m:r>
                          <a:rPr lang="en-US" i="1">
                            <a:latin typeface="Cambria Math" panose="02040503050406030204" pitchFamily="18" charset="0"/>
                          </a:rPr>
                          <m:t> </m:t>
                        </m:r>
                        <m:r>
                          <a:rPr lang="en-US" i="1">
                            <a:latin typeface="Cambria Math" panose="02040503050406030204" pitchFamily="18" charset="0"/>
                          </a:rPr>
                          <m:t>𝑆𝑡𝑜𝑐𝑘</m:t>
                        </m:r>
                        <m:r>
                          <a:rPr lang="en-US" i="1">
                            <a:latin typeface="Cambria Math" panose="02040503050406030204" pitchFamily="18" charset="0"/>
                          </a:rPr>
                          <m:t>+</m:t>
                        </m:r>
                        <m:r>
                          <a:rPr lang="en-US" i="1">
                            <a:latin typeface="Cambria Math" panose="02040503050406030204" pitchFamily="18" charset="0"/>
                          </a:rPr>
                          <m:t>𝐶𝑙𝑜𝑠𝑖𝑛𝑔</m:t>
                        </m:r>
                        <m:r>
                          <a:rPr lang="en-US" i="1">
                            <a:latin typeface="Cambria Math" panose="02040503050406030204" pitchFamily="18" charset="0"/>
                          </a:rPr>
                          <m:t> </m:t>
                        </m:r>
                        <m:r>
                          <a:rPr lang="en-US" i="1">
                            <a:latin typeface="Cambria Math" panose="02040503050406030204" pitchFamily="18" charset="0"/>
                          </a:rPr>
                          <m:t>𝑆𝑡𝑜𝑐𝑘</m:t>
                        </m:r>
                      </m:num>
                      <m:den>
                        <m:r>
                          <a:rPr lang="en-US" i="1">
                            <a:latin typeface="Cambria Math" panose="02040503050406030204" pitchFamily="18" charset="0"/>
                          </a:rPr>
                          <m:t>2</m:t>
                        </m:r>
                      </m:den>
                    </m:f>
                  </m:oMath>
                </a14:m>
                <a:endParaRPr lang="en-US" dirty="0"/>
              </a:p>
              <a:p>
                <a:pPr marL="0" indent="0">
                  <a:buNone/>
                </a:pPr>
                <a:r>
                  <a:rPr lang="en-US" dirty="0" smtClean="0"/>
                  <a:t>	Average </a:t>
                </a:r>
                <a:r>
                  <a:rPr lang="en-US" dirty="0"/>
                  <a:t>daily cost of sales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𝐴𝑣𝑒𝑟𝑎𝑔𝑒</m:t>
                        </m:r>
                        <m:r>
                          <a:rPr lang="en-US" i="1">
                            <a:latin typeface="Cambria Math" panose="02040503050406030204" pitchFamily="18" charset="0"/>
                          </a:rPr>
                          <m:t> </m:t>
                        </m:r>
                        <m:r>
                          <a:rPr lang="en-US" i="1">
                            <a:latin typeface="Cambria Math" panose="02040503050406030204" pitchFamily="18" charset="0"/>
                          </a:rPr>
                          <m:t>𝑑𝑎𝑖𝑙𝑦</m:t>
                        </m:r>
                        <m:r>
                          <a:rPr lang="en-US" i="1">
                            <a:latin typeface="Cambria Math" panose="02040503050406030204" pitchFamily="18" charset="0"/>
                          </a:rPr>
                          <m:t>  </m:t>
                        </m:r>
                        <m:r>
                          <a:rPr lang="en-US" i="1">
                            <a:latin typeface="Cambria Math" panose="02040503050406030204" pitchFamily="18" charset="0"/>
                          </a:rPr>
                          <m:t>𝑓𝑜𝑟</m:t>
                        </m:r>
                        <m:r>
                          <a:rPr lang="en-US" i="1">
                            <a:latin typeface="Cambria Math" panose="02040503050406030204" pitchFamily="18" charset="0"/>
                          </a:rPr>
                          <m:t> </m:t>
                        </m:r>
                        <m:r>
                          <a:rPr lang="en-US" i="1">
                            <a:latin typeface="Cambria Math" panose="02040503050406030204" pitchFamily="18" charset="0"/>
                          </a:rPr>
                          <m:t>𝑡h𝑒</m:t>
                        </m:r>
                        <m:r>
                          <a:rPr lang="en-US" i="1">
                            <a:latin typeface="Cambria Math" panose="02040503050406030204" pitchFamily="18" charset="0"/>
                          </a:rPr>
                          <m:t> </m:t>
                        </m:r>
                        <m:r>
                          <a:rPr lang="en-US" i="1">
                            <a:latin typeface="Cambria Math" panose="02040503050406030204" pitchFamily="18" charset="0"/>
                          </a:rPr>
                          <m:t>𝑦𝑒𝑎𝑟</m:t>
                        </m:r>
                      </m:num>
                      <m:den>
                        <m:r>
                          <a:rPr lang="en-US" i="1">
                            <a:latin typeface="Cambria Math" panose="02040503050406030204" pitchFamily="18" charset="0"/>
                          </a:rPr>
                          <m:t>365</m:t>
                        </m:r>
                        <m:r>
                          <a:rPr lang="en-US" b="0" i="1" smtClean="0">
                            <a:latin typeface="Cambria Math" panose="02040503050406030204" pitchFamily="18" charset="0"/>
                          </a:rPr>
                          <m:t>/360</m:t>
                        </m:r>
                      </m:den>
                    </m:f>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28" t="-111"/>
                </a:stretch>
              </a:blipFill>
            </p:spPr>
            <p:txBody>
              <a:bodyPr/>
              <a:lstStyle/>
              <a:p>
                <a:r>
                  <a:rPr lang="en-US">
                    <a:noFill/>
                  </a:rPr>
                  <a:t> </a:t>
                </a:r>
              </a:p>
            </p:txBody>
          </p:sp>
        </mc:Fallback>
      </mc:AlternateContent>
    </p:spTree>
    <p:extLst>
      <p:ext uri="{BB962C8B-B14F-4D97-AF65-F5344CB8AC3E}">
        <p14:creationId xmlns:p14="http://schemas.microsoft.com/office/powerpoint/2010/main" val="2708911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lvl="0" indent="0">
                  <a:buNone/>
                </a:pPr>
                <a:r>
                  <a:rPr lang="en-US" dirty="0" smtClean="0"/>
                  <a:t>4. Average </a:t>
                </a:r>
                <a:r>
                  <a:rPr lang="en-US" dirty="0"/>
                  <a:t>Collection Period (days)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𝐴𝑣𝑒𝑟𝑎𝑔𝑒</m:t>
                        </m:r>
                        <m:r>
                          <a:rPr lang="en-US" i="1">
                            <a:latin typeface="Cambria Math" panose="02040503050406030204" pitchFamily="18" charset="0"/>
                          </a:rPr>
                          <m:t> </m:t>
                        </m:r>
                        <m:r>
                          <a:rPr lang="en-US" i="1">
                            <a:latin typeface="Cambria Math" panose="02040503050406030204" pitchFamily="18" charset="0"/>
                          </a:rPr>
                          <m:t>𝑑𝑒𝑏𝑡𝑜𝑟𝑠</m:t>
                        </m:r>
                        <m:r>
                          <a:rPr lang="en-US" i="1">
                            <a:latin typeface="Cambria Math" panose="02040503050406030204" pitchFamily="18" charset="0"/>
                          </a:rPr>
                          <m:t>/</m:t>
                        </m:r>
                        <m:r>
                          <a:rPr lang="en-US" i="1">
                            <a:latin typeface="Cambria Math" panose="02040503050406030204" pitchFamily="18" charset="0"/>
                          </a:rPr>
                          <m:t>𝐵𝑅</m:t>
                        </m:r>
                      </m:num>
                      <m:den>
                        <m:r>
                          <a:rPr lang="en-US" i="1">
                            <a:latin typeface="Cambria Math" panose="02040503050406030204" pitchFamily="18" charset="0"/>
                          </a:rPr>
                          <m:t>𝑁𝑒𝑡</m:t>
                        </m:r>
                        <m:r>
                          <a:rPr lang="en-US" i="1">
                            <a:latin typeface="Cambria Math" panose="02040503050406030204" pitchFamily="18" charset="0"/>
                          </a:rPr>
                          <m:t> </m:t>
                        </m:r>
                        <m:r>
                          <a:rPr lang="en-US" i="1">
                            <a:latin typeface="Cambria Math" panose="02040503050406030204" pitchFamily="18" charset="0"/>
                          </a:rPr>
                          <m:t>𝑐𝑟𝑒𝑑𝑖𝑡</m:t>
                        </m:r>
                        <m:r>
                          <a:rPr lang="en-US" i="1">
                            <a:latin typeface="Cambria Math" panose="02040503050406030204" pitchFamily="18" charset="0"/>
                          </a:rPr>
                          <m:t> </m:t>
                        </m:r>
                        <m:r>
                          <a:rPr lang="en-US" i="1">
                            <a:latin typeface="Cambria Math" panose="02040503050406030204" pitchFamily="18" charset="0"/>
                          </a:rPr>
                          <m:t>𝑠𝑎𝑙𝑒𝑠</m:t>
                        </m:r>
                        <m:r>
                          <a:rPr lang="en-US" i="1">
                            <a:latin typeface="Cambria Math" panose="02040503050406030204" pitchFamily="18" charset="0"/>
                          </a:rPr>
                          <m:t> </m:t>
                        </m:r>
                        <m:r>
                          <a:rPr lang="en-US" i="1">
                            <a:latin typeface="Cambria Math" panose="02040503050406030204" pitchFamily="18" charset="0"/>
                          </a:rPr>
                          <m:t>𝑝𝑒𝑟</m:t>
                        </m:r>
                        <m:r>
                          <a:rPr lang="en-US" i="1">
                            <a:latin typeface="Cambria Math" panose="02040503050406030204" pitchFamily="18" charset="0"/>
                          </a:rPr>
                          <m:t> </m:t>
                        </m:r>
                        <m:r>
                          <a:rPr lang="en-US" i="1">
                            <a:latin typeface="Cambria Math" panose="02040503050406030204" pitchFamily="18" charset="0"/>
                          </a:rPr>
                          <m:t>𝑑𝑎𝑦</m:t>
                        </m:r>
                      </m:den>
                    </m:f>
                  </m:oMath>
                </a14:m>
                <a:endParaRPr lang="en-US" dirty="0"/>
              </a:p>
              <a:p>
                <a:pPr marL="0" indent="0">
                  <a:buNone/>
                </a:pPr>
                <a:endParaRPr lang="en-US" dirty="0" smtClean="0"/>
              </a:p>
              <a:p>
                <a:pPr marL="0" indent="0">
                  <a:buNone/>
                </a:pPr>
                <a:r>
                  <a:rPr lang="en-US" dirty="0" smtClean="0"/>
                  <a:t>	Average </a:t>
                </a:r>
                <a:r>
                  <a:rPr lang="en-US" dirty="0"/>
                  <a:t>Debtors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𝑂𝑝𝑒𝑛𝑖𝑛𝑔</m:t>
                        </m:r>
                        <m:r>
                          <a:rPr lang="en-US" i="1">
                            <a:latin typeface="Cambria Math" panose="02040503050406030204" pitchFamily="18" charset="0"/>
                          </a:rPr>
                          <m:t> </m:t>
                        </m:r>
                        <m:r>
                          <a:rPr lang="en-US" i="1">
                            <a:latin typeface="Cambria Math" panose="02040503050406030204" pitchFamily="18" charset="0"/>
                          </a:rPr>
                          <m:t>𝐷𝑒𝑏𝑡𝑜𝑟𝑠</m:t>
                        </m:r>
                        <m:r>
                          <a:rPr lang="en-US" i="1">
                            <a:latin typeface="Cambria Math" panose="02040503050406030204" pitchFamily="18" charset="0"/>
                          </a:rPr>
                          <m:t>+</m:t>
                        </m:r>
                        <m:r>
                          <a:rPr lang="en-US" i="1">
                            <a:latin typeface="Cambria Math" panose="02040503050406030204" pitchFamily="18" charset="0"/>
                          </a:rPr>
                          <m:t>𝐶𝑙𝑜𝑠𝑖𝑛𝑔</m:t>
                        </m:r>
                        <m:r>
                          <a:rPr lang="en-US" i="1">
                            <a:latin typeface="Cambria Math" panose="02040503050406030204" pitchFamily="18" charset="0"/>
                          </a:rPr>
                          <m:t> </m:t>
                        </m:r>
                        <m:r>
                          <a:rPr lang="en-US" i="1">
                            <a:latin typeface="Cambria Math" panose="02040503050406030204" pitchFamily="18" charset="0"/>
                          </a:rPr>
                          <m:t>𝐷𝑒𝑏𝑡𝑜𝑟𝑠</m:t>
                        </m:r>
                      </m:num>
                      <m:den>
                        <m:r>
                          <a:rPr lang="en-US" i="1">
                            <a:latin typeface="Cambria Math" panose="02040503050406030204" pitchFamily="18" charset="0"/>
                          </a:rPr>
                          <m:t>2</m:t>
                        </m:r>
                      </m:den>
                    </m:f>
                  </m:oMath>
                </a14:m>
                <a:endParaRPr lang="en-US" dirty="0"/>
              </a:p>
              <a:p>
                <a:pPr marL="0" indent="0">
                  <a:buNone/>
                </a:pPr>
                <a:r>
                  <a:rPr lang="en-US" dirty="0" smtClean="0"/>
                  <a:t>	Net </a:t>
                </a:r>
                <a:r>
                  <a:rPr lang="en-US" dirty="0"/>
                  <a:t>Credit Sales per day		</a:t>
                </a:r>
                <a:r>
                  <a:rPr lang="en-US" dirty="0" smtClean="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𝑇𝑜𝑡𝑎𝑙</m:t>
                        </m:r>
                        <m:r>
                          <a:rPr lang="en-US" i="1">
                            <a:latin typeface="Cambria Math" panose="02040503050406030204" pitchFamily="18" charset="0"/>
                          </a:rPr>
                          <m:t> </m:t>
                        </m:r>
                        <m:r>
                          <a:rPr lang="en-US" i="1">
                            <a:latin typeface="Cambria Math" panose="02040503050406030204" pitchFamily="18" charset="0"/>
                          </a:rPr>
                          <m:t>𝑐𝑟𝑒𝑑𝑖𝑡</m:t>
                        </m:r>
                        <m:r>
                          <a:rPr lang="en-US" i="1">
                            <a:latin typeface="Cambria Math" panose="02040503050406030204" pitchFamily="18" charset="0"/>
                          </a:rPr>
                          <m:t> </m:t>
                        </m:r>
                        <m:r>
                          <a:rPr lang="en-US" i="1">
                            <a:latin typeface="Cambria Math" panose="02040503050406030204" pitchFamily="18" charset="0"/>
                          </a:rPr>
                          <m:t>𝑠𝑎𝑙𝑒𝑠</m:t>
                        </m:r>
                        <m:r>
                          <a:rPr lang="en-US" i="1">
                            <a:latin typeface="Cambria Math" panose="02040503050406030204" pitchFamily="18" charset="0"/>
                          </a:rPr>
                          <m:t>  </m:t>
                        </m:r>
                        <m:r>
                          <a:rPr lang="en-US" i="1">
                            <a:latin typeface="Cambria Math" panose="02040503050406030204" pitchFamily="18" charset="0"/>
                          </a:rPr>
                          <m:t>𝑓𝑜𝑟</m:t>
                        </m:r>
                        <m:r>
                          <a:rPr lang="en-US" i="1">
                            <a:latin typeface="Cambria Math" panose="02040503050406030204" pitchFamily="18" charset="0"/>
                          </a:rPr>
                          <m:t> </m:t>
                        </m:r>
                        <m:r>
                          <a:rPr lang="en-US" i="1">
                            <a:latin typeface="Cambria Math" panose="02040503050406030204" pitchFamily="18" charset="0"/>
                          </a:rPr>
                          <m:t>𝑡h𝑒</m:t>
                        </m:r>
                        <m:r>
                          <a:rPr lang="en-US" i="1">
                            <a:latin typeface="Cambria Math" panose="02040503050406030204" pitchFamily="18" charset="0"/>
                          </a:rPr>
                          <m:t> </m:t>
                        </m:r>
                        <m:r>
                          <a:rPr lang="en-US" i="1">
                            <a:latin typeface="Cambria Math" panose="02040503050406030204" pitchFamily="18" charset="0"/>
                          </a:rPr>
                          <m:t>𝑦𝑒𝑎𝑟</m:t>
                        </m:r>
                      </m:num>
                      <m:den>
                        <m:r>
                          <a:rPr lang="en-US" i="1">
                            <a:latin typeface="Cambria Math" panose="02040503050406030204" pitchFamily="18" charset="0"/>
                          </a:rPr>
                          <m:t>365</m:t>
                        </m:r>
                        <m:r>
                          <a:rPr lang="en-US" b="0" i="1" smtClean="0">
                            <a:latin typeface="Cambria Math" panose="02040503050406030204" pitchFamily="18" charset="0"/>
                          </a:rPr>
                          <m:t>/360</m:t>
                        </m:r>
                      </m:den>
                    </m:f>
                  </m:oMath>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28" t="-111"/>
                </a:stretch>
              </a:blipFill>
            </p:spPr>
            <p:txBody>
              <a:bodyPr/>
              <a:lstStyle/>
              <a:p>
                <a:r>
                  <a:rPr lang="en-US">
                    <a:noFill/>
                  </a:rPr>
                  <a:t> </a:t>
                </a:r>
              </a:p>
            </p:txBody>
          </p:sp>
        </mc:Fallback>
      </mc:AlternateContent>
    </p:spTree>
    <p:extLst>
      <p:ext uri="{BB962C8B-B14F-4D97-AF65-F5344CB8AC3E}">
        <p14:creationId xmlns:p14="http://schemas.microsoft.com/office/powerpoint/2010/main" val="4269884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lvl="0" indent="0">
                  <a:buNone/>
                </a:pPr>
                <a:r>
                  <a:rPr lang="en-US" dirty="0" smtClean="0"/>
                  <a:t>5. Average </a:t>
                </a:r>
                <a:r>
                  <a:rPr lang="en-US" dirty="0"/>
                  <a:t>Payment Period		</a:t>
                </a:r>
                <a:r>
                  <a:rPr lang="en-US" dirty="0" smtClean="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𝐴𝑣𝑒𝑟𝑎𝑔𝑒</m:t>
                        </m:r>
                        <m:r>
                          <a:rPr lang="en-US" i="1">
                            <a:latin typeface="Cambria Math" panose="02040503050406030204" pitchFamily="18" charset="0"/>
                          </a:rPr>
                          <m:t> </m:t>
                        </m:r>
                        <m:r>
                          <a:rPr lang="en-US" i="1">
                            <a:latin typeface="Cambria Math" panose="02040503050406030204" pitchFamily="18" charset="0"/>
                          </a:rPr>
                          <m:t>𝐶𝑟𝑒𝑑𝑖𝑡𝑜𝑟𝑠</m:t>
                        </m:r>
                        <m:r>
                          <a:rPr lang="en-US" i="1">
                            <a:latin typeface="Cambria Math" panose="02040503050406030204" pitchFamily="18" charset="0"/>
                          </a:rPr>
                          <m:t>/</m:t>
                        </m:r>
                        <m:r>
                          <a:rPr lang="en-US" i="1">
                            <a:latin typeface="Cambria Math" panose="02040503050406030204" pitchFamily="18" charset="0"/>
                          </a:rPr>
                          <m:t>𝐵𝑃</m:t>
                        </m:r>
                      </m:num>
                      <m:den>
                        <m:r>
                          <a:rPr lang="en-US" i="1">
                            <a:latin typeface="Cambria Math" panose="02040503050406030204" pitchFamily="18" charset="0"/>
                          </a:rPr>
                          <m:t>𝑁𝑒𝑡</m:t>
                        </m:r>
                        <m:r>
                          <a:rPr lang="en-US" i="1">
                            <a:latin typeface="Cambria Math" panose="02040503050406030204" pitchFamily="18" charset="0"/>
                          </a:rPr>
                          <m:t> </m:t>
                        </m:r>
                        <m:r>
                          <a:rPr lang="en-US" i="1">
                            <a:latin typeface="Cambria Math" panose="02040503050406030204" pitchFamily="18" charset="0"/>
                          </a:rPr>
                          <m:t>𝑐𝑟𝑒𝑑𝑖𝑡</m:t>
                        </m:r>
                        <m:r>
                          <a:rPr lang="en-US" i="1">
                            <a:latin typeface="Cambria Math" panose="02040503050406030204" pitchFamily="18" charset="0"/>
                          </a:rPr>
                          <m:t> </m:t>
                        </m:r>
                        <m:r>
                          <a:rPr lang="en-US" i="1">
                            <a:latin typeface="Cambria Math" panose="02040503050406030204" pitchFamily="18" charset="0"/>
                          </a:rPr>
                          <m:t>𝑝𝑢𝑟𝑐h𝑎𝑠𝑒</m:t>
                        </m:r>
                        <m:r>
                          <a:rPr lang="en-US" i="1">
                            <a:latin typeface="Cambria Math" panose="02040503050406030204" pitchFamily="18" charset="0"/>
                          </a:rPr>
                          <m:t> </m:t>
                        </m:r>
                        <m:r>
                          <a:rPr lang="en-US" i="1">
                            <a:latin typeface="Cambria Math" panose="02040503050406030204" pitchFamily="18" charset="0"/>
                          </a:rPr>
                          <m:t>𝑝𝑒𝑟</m:t>
                        </m:r>
                        <m:r>
                          <a:rPr lang="en-US" i="1">
                            <a:latin typeface="Cambria Math" panose="02040503050406030204" pitchFamily="18" charset="0"/>
                          </a:rPr>
                          <m:t> </m:t>
                        </m:r>
                        <m:r>
                          <a:rPr lang="en-US" i="1">
                            <a:latin typeface="Cambria Math" panose="02040503050406030204" pitchFamily="18" charset="0"/>
                          </a:rPr>
                          <m:t>𝑑𝑎𝑦</m:t>
                        </m:r>
                      </m:den>
                    </m:f>
                  </m:oMath>
                </a14:m>
                <a:endParaRPr lang="en-US" dirty="0" smtClean="0"/>
              </a:p>
              <a:p>
                <a:pPr marL="0" lvl="0" indent="0">
                  <a:buNone/>
                </a:pPr>
                <a:endParaRPr lang="en-US" dirty="0"/>
              </a:p>
              <a:p>
                <a:pPr marL="0" indent="0">
                  <a:buNone/>
                </a:pPr>
                <a:r>
                  <a:rPr lang="en-US" dirty="0" smtClean="0"/>
                  <a:t>	Average Creditors`</a:t>
                </a:r>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𝑂𝑝𝑒𝑛𝑖𝑛𝑔</m:t>
                        </m:r>
                        <m:r>
                          <a:rPr lang="en-US" i="1">
                            <a:latin typeface="Cambria Math" panose="02040503050406030204" pitchFamily="18" charset="0"/>
                          </a:rPr>
                          <m:t> </m:t>
                        </m:r>
                        <m:r>
                          <a:rPr lang="en-US" i="1">
                            <a:latin typeface="Cambria Math" panose="02040503050406030204" pitchFamily="18" charset="0"/>
                          </a:rPr>
                          <m:t>𝐶𝑟𝑒𝑑𝑖𝑡𝑜𝑟𝑠</m:t>
                        </m:r>
                        <m:r>
                          <a:rPr lang="en-US" i="1">
                            <a:latin typeface="Cambria Math" panose="02040503050406030204" pitchFamily="18" charset="0"/>
                          </a:rPr>
                          <m:t> +</m:t>
                        </m:r>
                        <m:r>
                          <a:rPr lang="en-US" i="1">
                            <a:latin typeface="Cambria Math" panose="02040503050406030204" pitchFamily="18" charset="0"/>
                          </a:rPr>
                          <m:t>𝐶𝑙𝑜𝑠𝑖𝑛𝑔</m:t>
                        </m:r>
                        <m:r>
                          <a:rPr lang="en-US" i="1">
                            <a:latin typeface="Cambria Math" panose="02040503050406030204" pitchFamily="18" charset="0"/>
                          </a:rPr>
                          <m:t> </m:t>
                        </m:r>
                        <m:r>
                          <a:rPr lang="en-US" i="1">
                            <a:latin typeface="Cambria Math" panose="02040503050406030204" pitchFamily="18" charset="0"/>
                          </a:rPr>
                          <m:t>𝑐𝑟𝑒𝑑𝑖𝑡𝑜𝑠</m:t>
                        </m:r>
                      </m:num>
                      <m:den>
                        <m:r>
                          <a:rPr lang="en-US" i="1">
                            <a:latin typeface="Cambria Math" panose="02040503050406030204" pitchFamily="18" charset="0"/>
                          </a:rPr>
                          <m:t>2</m:t>
                        </m:r>
                      </m:den>
                    </m:f>
                  </m:oMath>
                </a14:m>
                <a:endParaRPr lang="en-US" dirty="0"/>
              </a:p>
              <a:p>
                <a:pPr marL="0" indent="0">
                  <a:buNone/>
                </a:pPr>
                <a:r>
                  <a:rPr lang="en-US" dirty="0" smtClean="0"/>
                  <a:t>	Net </a:t>
                </a:r>
                <a:r>
                  <a:rPr lang="en-US" dirty="0"/>
                  <a:t>Credit Purchase per day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𝑇𝑜𝑡𝑎𝑙</m:t>
                        </m:r>
                        <m:r>
                          <a:rPr lang="en-US" i="1">
                            <a:latin typeface="Cambria Math" panose="02040503050406030204" pitchFamily="18" charset="0"/>
                          </a:rPr>
                          <m:t> </m:t>
                        </m:r>
                        <m:r>
                          <a:rPr lang="en-US" i="1">
                            <a:latin typeface="Cambria Math" panose="02040503050406030204" pitchFamily="18" charset="0"/>
                          </a:rPr>
                          <m:t>𝑐𝑟𝑒𝑑𝑖𝑡</m:t>
                        </m:r>
                        <m:r>
                          <a:rPr lang="en-US" i="1">
                            <a:latin typeface="Cambria Math" panose="02040503050406030204" pitchFamily="18" charset="0"/>
                          </a:rPr>
                          <m:t> </m:t>
                        </m:r>
                        <m:r>
                          <a:rPr lang="en-US" i="1">
                            <a:latin typeface="Cambria Math" panose="02040503050406030204" pitchFamily="18" charset="0"/>
                          </a:rPr>
                          <m:t>𝑝𝑢𝑟𝑐h𝑎𝑠𝑒</m:t>
                        </m:r>
                        <m:r>
                          <a:rPr lang="en-US" i="1">
                            <a:latin typeface="Cambria Math" panose="02040503050406030204" pitchFamily="18" charset="0"/>
                          </a:rPr>
                          <m:t>  </m:t>
                        </m:r>
                        <m:r>
                          <a:rPr lang="en-US" i="1">
                            <a:latin typeface="Cambria Math" panose="02040503050406030204" pitchFamily="18" charset="0"/>
                          </a:rPr>
                          <m:t>𝑓𝑜𝑟</m:t>
                        </m:r>
                        <m:r>
                          <a:rPr lang="en-US" i="1">
                            <a:latin typeface="Cambria Math" panose="02040503050406030204" pitchFamily="18" charset="0"/>
                          </a:rPr>
                          <m:t> </m:t>
                        </m:r>
                        <m:r>
                          <a:rPr lang="en-US" i="1">
                            <a:latin typeface="Cambria Math" panose="02040503050406030204" pitchFamily="18" charset="0"/>
                          </a:rPr>
                          <m:t>𝑡h𝑒</m:t>
                        </m:r>
                        <m:r>
                          <a:rPr lang="en-US" i="1">
                            <a:latin typeface="Cambria Math" panose="02040503050406030204" pitchFamily="18" charset="0"/>
                          </a:rPr>
                          <m:t> </m:t>
                        </m:r>
                        <m:r>
                          <a:rPr lang="en-US" i="1">
                            <a:latin typeface="Cambria Math" panose="02040503050406030204" pitchFamily="18" charset="0"/>
                          </a:rPr>
                          <m:t>𝑦𝑒𝑎𝑟</m:t>
                        </m:r>
                      </m:num>
                      <m:den>
                        <m:r>
                          <a:rPr lang="en-US" i="1">
                            <a:latin typeface="Cambria Math" panose="02040503050406030204" pitchFamily="18" charset="0"/>
                          </a:rPr>
                          <m:t>365</m:t>
                        </m:r>
                        <m:r>
                          <a:rPr lang="en-US" b="0" i="1" smtClean="0">
                            <a:latin typeface="Cambria Math" panose="02040503050406030204" pitchFamily="18" charset="0"/>
                          </a:rPr>
                          <m:t>/360</m:t>
                        </m:r>
                      </m:den>
                    </m:f>
                  </m:oMath>
                </a14:m>
                <a:endParaRPr lang="en-US" dirty="0"/>
              </a:p>
              <a:p>
                <a:pPr marL="0" indent="0">
                  <a:buNone/>
                </a:pPr>
                <a:endParaRPr lang="en-US" dirty="0" smtClean="0"/>
              </a:p>
              <a:p>
                <a:pPr marL="0" indent="0">
                  <a:buNone/>
                </a:pPr>
                <a:r>
                  <a:rPr lang="en-US" dirty="0" smtClean="0"/>
                  <a:t>Operating Cycle = Material Storage period+ Production/Conversion Period+ Finished Goods Holding Period+ Average Collection Period- Average Payment Period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28" t="-111"/>
                </a:stretch>
              </a:blipFill>
            </p:spPr>
            <p:txBody>
              <a:bodyPr/>
              <a:lstStyle/>
              <a:p>
                <a:r>
                  <a:rPr lang="en-US">
                    <a:noFill/>
                  </a:rPr>
                  <a:t> </a:t>
                </a:r>
              </a:p>
            </p:txBody>
          </p:sp>
        </mc:Fallback>
      </mc:AlternateContent>
    </p:spTree>
    <p:extLst>
      <p:ext uri="{BB962C8B-B14F-4D97-AF65-F5344CB8AC3E}">
        <p14:creationId xmlns:p14="http://schemas.microsoft.com/office/powerpoint/2010/main" val="28581806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lvl="0" indent="0">
                  <a:buNone/>
                </a:pPr>
                <a:r>
                  <a:rPr lang="en-US" dirty="0" smtClean="0"/>
                  <a:t>6. No</a:t>
                </a:r>
                <a:r>
                  <a:rPr lang="en-US" dirty="0"/>
                  <a:t>. of Operating Cycle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365</m:t>
                        </m:r>
                      </m:num>
                      <m:den>
                        <m:r>
                          <a:rPr lang="en-US" i="1">
                            <a:latin typeface="Cambria Math" panose="02040503050406030204" pitchFamily="18" charset="0"/>
                          </a:rPr>
                          <m:t>𝐷𝑢𝑟𝑎𝑡𝑖𝑜𝑛</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𝑜𝑛𝑒</m:t>
                        </m:r>
                        <m:r>
                          <a:rPr lang="en-US" i="1">
                            <a:latin typeface="Cambria Math" panose="02040503050406030204" pitchFamily="18" charset="0"/>
                          </a:rPr>
                          <m:t> </m:t>
                        </m:r>
                        <m:r>
                          <a:rPr lang="en-US" i="1">
                            <a:latin typeface="Cambria Math" panose="02040503050406030204" pitchFamily="18" charset="0"/>
                          </a:rPr>
                          <m:t>𝑜𝑝𝑒𝑟𝑎𝑡𝑖𝑛𝑔</m:t>
                        </m:r>
                        <m:r>
                          <a:rPr lang="en-US" i="1">
                            <a:latin typeface="Cambria Math" panose="02040503050406030204" pitchFamily="18" charset="0"/>
                          </a:rPr>
                          <m:t> </m:t>
                        </m:r>
                        <m:r>
                          <a:rPr lang="en-US" i="1">
                            <a:latin typeface="Cambria Math" panose="02040503050406030204" pitchFamily="18" charset="0"/>
                          </a:rPr>
                          <m:t>𝑐𝑦𝑐𝑙𝑒</m:t>
                        </m:r>
                      </m:den>
                    </m:f>
                  </m:oMath>
                </a14:m>
                <a:endParaRPr lang="en-US" dirty="0" smtClean="0"/>
              </a:p>
              <a:p>
                <a:pPr marL="0" lvl="0" indent="0">
                  <a:buNone/>
                </a:pPr>
                <a:endParaRPr lang="en-US" dirty="0"/>
              </a:p>
              <a:p>
                <a:pPr marL="0" lvl="0" indent="0">
                  <a:buNone/>
                </a:pPr>
                <a:r>
                  <a:rPr lang="en-US" dirty="0" smtClean="0"/>
                  <a:t>7. Working </a:t>
                </a:r>
                <a:r>
                  <a:rPr lang="en-US" dirty="0"/>
                  <a:t>Capital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𝑇𝑜𝑡𝑎𝑙</m:t>
                        </m:r>
                        <m:r>
                          <a:rPr lang="en-US" i="1">
                            <a:latin typeface="Cambria Math" panose="02040503050406030204" pitchFamily="18" charset="0"/>
                          </a:rPr>
                          <m:t> </m:t>
                        </m:r>
                        <m:r>
                          <a:rPr lang="en-US" i="1">
                            <a:latin typeface="Cambria Math" panose="02040503050406030204" pitchFamily="18" charset="0"/>
                          </a:rPr>
                          <m:t>𝑂𝑝𝑒𝑟𝑎𝑡𝑖𝑛𝑔</m:t>
                        </m:r>
                        <m:r>
                          <a:rPr lang="en-US" i="1">
                            <a:latin typeface="Cambria Math" panose="02040503050406030204" pitchFamily="18" charset="0"/>
                          </a:rPr>
                          <m:t> </m:t>
                        </m:r>
                        <m:r>
                          <a:rPr lang="en-US" i="1">
                            <a:latin typeface="Cambria Math" panose="02040503050406030204" pitchFamily="18" charset="0"/>
                          </a:rPr>
                          <m:t>𝐸𝑥𝑝𝑒𝑛𝑠𝑒𝑠</m:t>
                        </m:r>
                      </m:num>
                      <m:den>
                        <m:r>
                          <a:rPr lang="en-US" i="1">
                            <a:latin typeface="Cambria Math" panose="02040503050406030204" pitchFamily="18" charset="0"/>
                          </a:rPr>
                          <m:t>𝑁𝑢𝑚𝑏𝑒𝑟</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𝑂𝑝𝑒𝑟𝑎𝑡𝑖𝑛𝑔</m:t>
                        </m:r>
                        <m:r>
                          <a:rPr lang="en-US" i="1">
                            <a:latin typeface="Cambria Math" panose="02040503050406030204" pitchFamily="18" charset="0"/>
                          </a:rPr>
                          <m:t> </m:t>
                        </m:r>
                        <m:r>
                          <a:rPr lang="en-US" i="1">
                            <a:latin typeface="Cambria Math" panose="02040503050406030204" pitchFamily="18" charset="0"/>
                          </a:rPr>
                          <m:t>𝐶𝑦𝑐𝑙𝑒𝑠</m:t>
                        </m:r>
                      </m:den>
                    </m:f>
                  </m:oMath>
                </a14:m>
                <a:endParaRPr lang="en-US" dirty="0"/>
              </a:p>
              <a:p>
                <a:pPr marL="0" indent="0">
                  <a:buNone/>
                </a:pPr>
                <a:endParaRPr lang="en-US" dirty="0" smtClean="0"/>
              </a:p>
              <a:p>
                <a:pPr marL="0" lvl="1" indent="0">
                  <a:spcBef>
                    <a:spcPts val="1000"/>
                  </a:spcBef>
                  <a:buNone/>
                </a:pPr>
                <a:r>
                  <a:rPr lang="en-US" dirty="0" smtClean="0"/>
                  <a:t>	Total Operating Expenses = </a:t>
                </a:r>
                <a:r>
                  <a:rPr lang="en-US" dirty="0"/>
                  <a:t>All material, </a:t>
                </a:r>
                <a:r>
                  <a:rPr lang="en-US" dirty="0" smtClean="0"/>
                  <a:t>labor </a:t>
                </a:r>
                <a:r>
                  <a:rPr lang="en-US" dirty="0"/>
                  <a:t>and overheads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28" t="-223"/>
                </a:stretch>
              </a:blipFill>
            </p:spPr>
            <p:txBody>
              <a:bodyPr/>
              <a:lstStyle/>
              <a:p>
                <a:r>
                  <a:rPr lang="en-US">
                    <a:noFill/>
                  </a:rPr>
                  <a:t> </a:t>
                </a:r>
              </a:p>
            </p:txBody>
          </p:sp>
        </mc:Fallback>
      </mc:AlternateContent>
    </p:spTree>
    <p:extLst>
      <p:ext uri="{BB962C8B-B14F-4D97-AF65-F5344CB8AC3E}">
        <p14:creationId xmlns:p14="http://schemas.microsoft.com/office/powerpoint/2010/main" val="977309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114300"/>
            <a:ext cx="11730037" cy="6743700"/>
          </a:xfrm>
        </p:spPr>
      </p:pic>
    </p:spTree>
    <p:extLst>
      <p:ext uri="{BB962C8B-B14F-4D97-AF65-F5344CB8AC3E}">
        <p14:creationId xmlns:p14="http://schemas.microsoft.com/office/powerpoint/2010/main" val="14409764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5738" y="142875"/>
            <a:ext cx="11487150" cy="6100763"/>
          </a:xfrm>
        </p:spPr>
      </p:pic>
    </p:spTree>
    <p:extLst>
      <p:ext uri="{BB962C8B-B14F-4D97-AF65-F5344CB8AC3E}">
        <p14:creationId xmlns:p14="http://schemas.microsoft.com/office/powerpoint/2010/main" val="3028012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0" y="331787"/>
            <a:ext cx="10515600" cy="939801"/>
          </a:xfrm>
        </p:spPr>
        <p:txBody>
          <a:bodyPr/>
          <a:lstStyle/>
          <a:p>
            <a:r>
              <a:rPr lang="en-US" b="1" dirty="0" smtClean="0"/>
              <a:t>CONCEPTS OF WORKING CAPITAL </a:t>
            </a:r>
            <a:endParaRPr lang="en-US" b="1" dirty="0"/>
          </a:p>
        </p:txBody>
      </p:sp>
      <p:sp>
        <p:nvSpPr>
          <p:cNvPr id="3" name="Content Placeholder 2"/>
          <p:cNvSpPr>
            <a:spLocks noGrp="1"/>
          </p:cNvSpPr>
          <p:nvPr>
            <p:ph idx="1"/>
          </p:nvPr>
        </p:nvSpPr>
        <p:spPr>
          <a:xfrm>
            <a:off x="609600" y="914401"/>
            <a:ext cx="10515600" cy="6043612"/>
          </a:xfrm>
        </p:spPr>
        <p:txBody>
          <a:bodyPr/>
          <a:lstStyle/>
          <a:p>
            <a:pPr marL="0" indent="0">
              <a:buNone/>
            </a:pPr>
            <a:endParaRPr lang="en-US" b="1" dirty="0" smtClean="0"/>
          </a:p>
          <a:p>
            <a:pPr marL="0" indent="0" algn="ctr">
              <a:buNone/>
            </a:pPr>
            <a:r>
              <a:rPr lang="en-US" sz="2800" b="1" u="sng" dirty="0" smtClean="0"/>
              <a:t>Gross </a:t>
            </a:r>
            <a:r>
              <a:rPr lang="en-US" sz="2800" b="1" u="sng" dirty="0"/>
              <a:t>Working Capital Concept  </a:t>
            </a:r>
            <a:endParaRPr lang="en-US" sz="2800" u="sng" dirty="0" smtClean="0"/>
          </a:p>
          <a:p>
            <a:pPr marL="0" indent="0">
              <a:buNone/>
            </a:pPr>
            <a:r>
              <a:rPr lang="en-US" dirty="0"/>
              <a:t>G</a:t>
            </a:r>
            <a:r>
              <a:rPr lang="en-US" dirty="0" smtClean="0"/>
              <a:t>ross </a:t>
            </a:r>
            <a:r>
              <a:rPr lang="en-US" dirty="0"/>
              <a:t>working capital is the capital invested in total current assets of the </a:t>
            </a:r>
            <a:r>
              <a:rPr lang="en-US" dirty="0" smtClean="0"/>
              <a:t>business concern.</a:t>
            </a:r>
          </a:p>
          <a:p>
            <a:pPr marL="0" indent="0">
              <a:buNone/>
            </a:pPr>
            <a:r>
              <a:rPr lang="en-US" b="1" dirty="0" smtClean="0"/>
              <a:t> Gross </a:t>
            </a:r>
            <a:r>
              <a:rPr lang="en-US" b="1" dirty="0"/>
              <a:t>Working Capital </a:t>
            </a:r>
            <a:r>
              <a:rPr lang="en-US" b="1" dirty="0" smtClean="0"/>
              <a:t>= </a:t>
            </a:r>
            <a:r>
              <a:rPr lang="en-US" b="1" dirty="0"/>
              <a:t>Current </a:t>
            </a:r>
            <a:r>
              <a:rPr lang="en-US" b="1" dirty="0" smtClean="0"/>
              <a:t>Asset</a:t>
            </a:r>
          </a:p>
          <a:p>
            <a:pPr marL="457200" lvl="1" indent="0">
              <a:buNone/>
            </a:pPr>
            <a:endParaRPr lang="en-US" b="1" dirty="0"/>
          </a:p>
          <a:p>
            <a:pPr marL="0" indent="0">
              <a:buNone/>
            </a:pPr>
            <a:endParaRPr lang="en-US" b="1" dirty="0"/>
          </a:p>
          <a:p>
            <a:pPr marL="457200" lvl="1" indent="0">
              <a:buNone/>
            </a:pPr>
            <a:endParaRPr lang="en-US" dirty="0"/>
          </a:p>
        </p:txBody>
      </p:sp>
    </p:spTree>
    <p:extLst>
      <p:ext uri="{BB962C8B-B14F-4D97-AF65-F5344CB8AC3E}">
        <p14:creationId xmlns:p14="http://schemas.microsoft.com/office/powerpoint/2010/main" val="4056702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06366" y="138112"/>
            <a:ext cx="10052184" cy="6834188"/>
          </a:xfrm>
        </p:spPr>
      </p:pic>
    </p:spTree>
    <p:extLst>
      <p:ext uri="{BB962C8B-B14F-4D97-AF65-F5344CB8AC3E}">
        <p14:creationId xmlns:p14="http://schemas.microsoft.com/office/powerpoint/2010/main" val="33183067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SOURCES OF FINANCING WORKING CAPITAL</a:t>
            </a:r>
            <a:endParaRPr lang="en-US" b="1" u="sng" dirty="0"/>
          </a:p>
        </p:txBody>
      </p:sp>
      <p:sp>
        <p:nvSpPr>
          <p:cNvPr id="3" name="Content Placeholder 2"/>
          <p:cNvSpPr>
            <a:spLocks noGrp="1"/>
          </p:cNvSpPr>
          <p:nvPr>
            <p:ph idx="1"/>
          </p:nvPr>
        </p:nvSpPr>
        <p:spPr>
          <a:xfrm>
            <a:off x="466725" y="1097280"/>
            <a:ext cx="10515600" cy="5472332"/>
          </a:xfrm>
        </p:spPr>
        <p:txBody>
          <a:bodyPr/>
          <a:lstStyle/>
          <a:p>
            <a:pPr marL="0" indent="0">
              <a:buNone/>
            </a:pPr>
            <a:r>
              <a:rPr lang="en-US" sz="2800" b="1" u="sng" dirty="0" smtClean="0"/>
              <a:t>Long Term Sources</a:t>
            </a:r>
          </a:p>
          <a:p>
            <a:pPr marL="0" indent="0">
              <a:buNone/>
            </a:pPr>
            <a:r>
              <a:rPr lang="en-US" dirty="0" smtClean="0"/>
              <a:t>	</a:t>
            </a:r>
            <a:r>
              <a:rPr lang="en-US" b="1" u="sng" dirty="0" smtClean="0"/>
              <a:t>Owned Sources</a:t>
            </a:r>
          </a:p>
          <a:p>
            <a:pPr marL="457200" lvl="1" indent="0">
              <a:buNone/>
            </a:pPr>
            <a:r>
              <a:rPr lang="en-US" dirty="0" smtClean="0"/>
              <a:t>		Issue of Shares</a:t>
            </a:r>
          </a:p>
          <a:p>
            <a:pPr marL="457200" lvl="1" indent="0">
              <a:buNone/>
            </a:pPr>
            <a:r>
              <a:rPr lang="en-US" dirty="0" smtClean="0"/>
              <a:t>		Retained Earnings</a:t>
            </a:r>
          </a:p>
          <a:p>
            <a:pPr marL="457200" lvl="1" indent="0">
              <a:buNone/>
            </a:pPr>
            <a:r>
              <a:rPr lang="en-US" dirty="0" smtClean="0"/>
              <a:t>		Reserves</a:t>
            </a:r>
          </a:p>
          <a:p>
            <a:pPr marL="457200" lvl="1" indent="0">
              <a:buNone/>
            </a:pPr>
            <a:r>
              <a:rPr lang="en-US" dirty="0" smtClean="0"/>
              <a:t>		Sale of fixed assets</a:t>
            </a:r>
          </a:p>
          <a:p>
            <a:pPr marL="457200" lvl="1" indent="0">
              <a:buNone/>
            </a:pPr>
            <a:endParaRPr lang="en-US" dirty="0" smtClean="0"/>
          </a:p>
          <a:p>
            <a:pPr marL="457200" lvl="1" indent="0">
              <a:buNone/>
            </a:pPr>
            <a:r>
              <a:rPr lang="en-US" dirty="0" smtClean="0"/>
              <a:t>	</a:t>
            </a:r>
            <a:r>
              <a:rPr lang="en-US" sz="2400" b="1" u="sng" dirty="0" smtClean="0"/>
              <a:t>Borrowed Sources</a:t>
            </a:r>
          </a:p>
          <a:p>
            <a:pPr marL="457200" lvl="1" indent="0">
              <a:buNone/>
            </a:pPr>
            <a:r>
              <a:rPr lang="en-US" dirty="0" smtClean="0"/>
              <a:t>		Debentures </a:t>
            </a:r>
          </a:p>
          <a:p>
            <a:pPr marL="457200" lvl="1" indent="0">
              <a:buNone/>
            </a:pPr>
            <a:r>
              <a:rPr lang="en-US" dirty="0" smtClean="0"/>
              <a:t>		Long-term loans</a:t>
            </a:r>
            <a:endParaRPr lang="en-US" dirty="0"/>
          </a:p>
          <a:p>
            <a:pPr marL="914400" lvl="1" indent="-457200">
              <a:buFont typeface="+mj-lt"/>
              <a:buAutoNum type="alphaLcPeriod"/>
            </a:pPr>
            <a:endParaRPr lang="en-US" dirty="0" smtClean="0"/>
          </a:p>
          <a:p>
            <a:pPr marL="457200" lvl="1" indent="0">
              <a:buNone/>
            </a:pPr>
            <a:endParaRPr lang="en-US" dirty="0" smtClean="0"/>
          </a:p>
          <a:p>
            <a:pPr marL="0" indent="0">
              <a:buNone/>
            </a:pPr>
            <a:endParaRPr lang="en-US" dirty="0"/>
          </a:p>
        </p:txBody>
      </p:sp>
    </p:spTree>
    <p:extLst>
      <p:ext uri="{BB962C8B-B14F-4D97-AF65-F5344CB8AC3E}">
        <p14:creationId xmlns:p14="http://schemas.microsoft.com/office/powerpoint/2010/main" val="13853011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t>Short-term sources</a:t>
            </a:r>
            <a:endParaRPr lang="en-US" sz="3600" b="1" u="sng"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Trade Credit</a:t>
            </a:r>
          </a:p>
          <a:p>
            <a:pPr marL="457200" indent="-457200">
              <a:buFont typeface="+mj-lt"/>
              <a:buAutoNum type="arabicPeriod"/>
            </a:pPr>
            <a:r>
              <a:rPr lang="en-US" dirty="0" smtClean="0"/>
              <a:t>Bank loans</a:t>
            </a:r>
          </a:p>
          <a:p>
            <a:pPr marL="457200" indent="-457200">
              <a:buFont typeface="+mj-lt"/>
              <a:buAutoNum type="arabicPeriod"/>
            </a:pPr>
            <a:r>
              <a:rPr lang="en-US" dirty="0" smtClean="0"/>
              <a:t>Certificate of Deposit</a:t>
            </a:r>
          </a:p>
          <a:p>
            <a:pPr marL="457200" indent="-457200">
              <a:buFont typeface="+mj-lt"/>
              <a:buAutoNum type="arabicPeriod"/>
            </a:pPr>
            <a:r>
              <a:rPr lang="en-US" dirty="0" smtClean="0"/>
              <a:t>Advance from customers</a:t>
            </a:r>
            <a:endParaRPr lang="en-US" dirty="0"/>
          </a:p>
        </p:txBody>
      </p:sp>
    </p:spTree>
    <p:extLst>
      <p:ext uri="{BB962C8B-B14F-4D97-AF65-F5344CB8AC3E}">
        <p14:creationId xmlns:p14="http://schemas.microsoft.com/office/powerpoint/2010/main" val="32058607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t>New Sources</a:t>
            </a:r>
            <a:endParaRPr lang="en-US" b="1" u="sng"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Factoring</a:t>
            </a:r>
          </a:p>
          <a:p>
            <a:pPr marL="457200" indent="-457200">
              <a:buFont typeface="+mj-lt"/>
              <a:buAutoNum type="arabicPeriod"/>
            </a:pPr>
            <a:r>
              <a:rPr lang="en-US" dirty="0" smtClean="0"/>
              <a:t>Convertible Debentures</a:t>
            </a:r>
          </a:p>
          <a:p>
            <a:pPr marL="457200" indent="-457200">
              <a:buFont typeface="+mj-lt"/>
              <a:buAutoNum type="arabicPeriod"/>
            </a:pPr>
            <a:r>
              <a:rPr lang="en-US" dirty="0" smtClean="0"/>
              <a:t>Commercial Papers</a:t>
            </a:r>
          </a:p>
          <a:p>
            <a:pPr marL="457200" indent="-457200">
              <a:buFont typeface="+mj-lt"/>
              <a:buAutoNum type="arabicPeriod"/>
            </a:pPr>
            <a:endParaRPr lang="en-US" dirty="0"/>
          </a:p>
        </p:txBody>
      </p:sp>
    </p:spTree>
    <p:extLst>
      <p:ext uri="{BB962C8B-B14F-4D97-AF65-F5344CB8AC3E}">
        <p14:creationId xmlns:p14="http://schemas.microsoft.com/office/powerpoint/2010/main" val="1293322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287" y="2810486"/>
            <a:ext cx="11725275" cy="872832"/>
          </a:xfrm>
        </p:spPr>
        <p:txBody>
          <a:bodyPr/>
          <a:lstStyle/>
          <a:p>
            <a:r>
              <a:rPr lang="en-US" b="1" u="sng" dirty="0" smtClean="0"/>
              <a:t>STRATEGIES FOR FINANCING WORKING CAPITAL</a:t>
            </a:r>
            <a:endParaRPr lang="en-US" b="1" u="sng" dirty="0"/>
          </a:p>
        </p:txBody>
      </p:sp>
    </p:spTree>
    <p:extLst>
      <p:ext uri="{BB962C8B-B14F-4D97-AF65-F5344CB8AC3E}">
        <p14:creationId xmlns:p14="http://schemas.microsoft.com/office/powerpoint/2010/main" val="24161614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0198"/>
            <a:ext cx="10515600" cy="872832"/>
          </a:xfrm>
        </p:spPr>
        <p:txBody>
          <a:bodyPr>
            <a:noAutofit/>
          </a:bodyPr>
          <a:lstStyle/>
          <a:p>
            <a:r>
              <a:rPr lang="en-US" b="1" u="sng" cap="all" dirty="0"/>
              <a:t>CONSERVATIVE STRATEGY</a:t>
            </a:r>
            <a:br>
              <a:rPr lang="en-US" b="1" u="sng" cap="all" dirty="0"/>
            </a:br>
            <a:endParaRPr lang="en-US" b="1" u="sng" dirty="0"/>
          </a:p>
        </p:txBody>
      </p:sp>
      <p:sp>
        <p:nvSpPr>
          <p:cNvPr id="3" name="Content Placeholder 2"/>
          <p:cNvSpPr>
            <a:spLocks noGrp="1"/>
          </p:cNvSpPr>
          <p:nvPr>
            <p:ph idx="1"/>
          </p:nvPr>
        </p:nvSpPr>
        <p:spPr/>
        <p:txBody>
          <a:bodyPr/>
          <a:lstStyle/>
          <a:p>
            <a:r>
              <a:rPr lang="en-US" dirty="0"/>
              <a:t>In this strategy, apart from the fixed assets and permanent current assets, a part of temporary working capital is also financed by long-term financing sources. </a:t>
            </a:r>
            <a:endParaRPr lang="en-US" dirty="0" smtClean="0"/>
          </a:p>
          <a:p>
            <a:r>
              <a:rPr lang="en-US" b="1" dirty="0"/>
              <a:t>Long Term Funds will Finance &gt;&gt; FA + PWC + Part of TWC</a:t>
            </a:r>
            <a:br>
              <a:rPr lang="en-US" b="1" dirty="0"/>
            </a:br>
            <a:r>
              <a:rPr lang="en-US" b="1" dirty="0"/>
              <a:t>Short Term Funds will Finance &gt;&gt; Remaining Part of TWC</a:t>
            </a:r>
          </a:p>
        </p:txBody>
      </p:sp>
    </p:spTree>
    <p:extLst>
      <p:ext uri="{BB962C8B-B14F-4D97-AF65-F5344CB8AC3E}">
        <p14:creationId xmlns:p14="http://schemas.microsoft.com/office/powerpoint/2010/main" val="13804448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213" y="495910"/>
            <a:ext cx="10515600" cy="872832"/>
          </a:xfrm>
        </p:spPr>
        <p:txBody>
          <a:bodyPr>
            <a:noAutofit/>
          </a:bodyPr>
          <a:lstStyle/>
          <a:p>
            <a:r>
              <a:rPr lang="en-US" b="1" u="sng" cap="all" dirty="0"/>
              <a:t>AGGRESSIVE STRATEGY</a:t>
            </a:r>
            <a:br>
              <a:rPr lang="en-US" b="1" u="sng" cap="all" dirty="0"/>
            </a:br>
            <a:endParaRPr lang="en-US" b="1" u="sng" dirty="0"/>
          </a:p>
        </p:txBody>
      </p:sp>
      <p:sp>
        <p:nvSpPr>
          <p:cNvPr id="3" name="Content Placeholder 2"/>
          <p:cNvSpPr>
            <a:spLocks noGrp="1"/>
          </p:cNvSpPr>
          <p:nvPr>
            <p:ph idx="1"/>
          </p:nvPr>
        </p:nvSpPr>
        <p:spPr/>
        <p:txBody>
          <a:bodyPr/>
          <a:lstStyle/>
          <a:p>
            <a:r>
              <a:rPr lang="en-US" dirty="0"/>
              <a:t>The complete focus of the strategy is in profitability. It is a high-risk high profitability strategy. </a:t>
            </a:r>
            <a:endParaRPr lang="en-US" dirty="0" smtClean="0"/>
          </a:p>
          <a:p>
            <a:r>
              <a:rPr lang="en-US" dirty="0" smtClean="0"/>
              <a:t>In </a:t>
            </a:r>
            <a:r>
              <a:rPr lang="en-US" dirty="0"/>
              <a:t>this strategy, the dearer funds i.e. long term funds are utilized only to finance fixed assets and a part of the permanent working capital. </a:t>
            </a:r>
            <a:endParaRPr lang="en-US" dirty="0" smtClean="0"/>
          </a:p>
          <a:p>
            <a:r>
              <a:rPr lang="en-US" dirty="0" smtClean="0"/>
              <a:t>Complete </a:t>
            </a:r>
            <a:r>
              <a:rPr lang="en-US" dirty="0"/>
              <a:t>temporary working capital and a part of permanent working capital also are financed by the short-term funds</a:t>
            </a:r>
            <a:r>
              <a:rPr lang="en-US" dirty="0" smtClean="0"/>
              <a:t>.</a:t>
            </a:r>
          </a:p>
          <a:p>
            <a:r>
              <a:rPr lang="en-US" b="1" dirty="0"/>
              <a:t>Long Term Funds will Finance &gt;&gt; FA + Part of PWC</a:t>
            </a:r>
            <a:br>
              <a:rPr lang="en-US" b="1" dirty="0"/>
            </a:br>
            <a:r>
              <a:rPr lang="en-US" b="1" dirty="0"/>
              <a:t>Short Term Funds will Finance &gt;&gt; Remaining Part of PWC + TWC</a:t>
            </a:r>
          </a:p>
        </p:txBody>
      </p:sp>
    </p:spTree>
    <p:extLst>
      <p:ext uri="{BB962C8B-B14F-4D97-AF65-F5344CB8AC3E}">
        <p14:creationId xmlns:p14="http://schemas.microsoft.com/office/powerpoint/2010/main" val="36676880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1623"/>
            <a:ext cx="10515600" cy="872832"/>
          </a:xfrm>
        </p:spPr>
        <p:txBody>
          <a:bodyPr>
            <a:noAutofit/>
          </a:bodyPr>
          <a:lstStyle/>
          <a:p>
            <a:r>
              <a:rPr lang="en-US" b="1" u="sng" cap="all" dirty="0"/>
              <a:t>HEDGING (MATURITY MATCHING) STRATEGY</a:t>
            </a:r>
            <a:br>
              <a:rPr lang="en-US" b="1" u="sng" cap="all" dirty="0"/>
            </a:br>
            <a:endParaRPr lang="en-US" b="1" u="sng" dirty="0"/>
          </a:p>
        </p:txBody>
      </p:sp>
      <p:sp>
        <p:nvSpPr>
          <p:cNvPr id="3" name="Content Placeholder 2"/>
          <p:cNvSpPr>
            <a:spLocks noGrp="1"/>
          </p:cNvSpPr>
          <p:nvPr>
            <p:ph idx="1"/>
          </p:nvPr>
        </p:nvSpPr>
        <p:spPr/>
        <p:txBody>
          <a:bodyPr/>
          <a:lstStyle/>
          <a:p>
            <a:r>
              <a:rPr lang="en-US" dirty="0"/>
              <a:t>This is a meticulous strategy of financing the working capital with moderate risk and profitability. </a:t>
            </a:r>
            <a:endParaRPr lang="en-US" dirty="0" smtClean="0"/>
          </a:p>
          <a:p>
            <a:r>
              <a:rPr lang="en-US" dirty="0"/>
              <a:t>Hedging strategy works on the cardinal principle of financing i.e. utilizing long-term sources for financing long-term assets i.e. fixed assets and a part of permanent working capital and temporary working capital are financed by short-term sources of finance. </a:t>
            </a:r>
            <a:endParaRPr lang="en-US" dirty="0" smtClean="0"/>
          </a:p>
          <a:p>
            <a:r>
              <a:rPr lang="en-US" b="1" dirty="0"/>
              <a:t>Long Term Funds will Finance &gt;&gt; FA + PWC</a:t>
            </a:r>
            <a:br>
              <a:rPr lang="en-US" b="1" dirty="0"/>
            </a:br>
            <a:r>
              <a:rPr lang="en-US" b="1" dirty="0"/>
              <a:t>Short Term Funds will Finance &gt;&gt; TWC</a:t>
            </a:r>
          </a:p>
        </p:txBody>
      </p:sp>
    </p:spTree>
    <p:extLst>
      <p:ext uri="{BB962C8B-B14F-4D97-AF65-F5344CB8AC3E}">
        <p14:creationId xmlns:p14="http://schemas.microsoft.com/office/powerpoint/2010/main" val="21360124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4338" y="285750"/>
            <a:ext cx="11129961" cy="6615111"/>
          </a:xfrm>
        </p:spPr>
      </p:pic>
    </p:spTree>
    <p:extLst>
      <p:ext uri="{BB962C8B-B14F-4D97-AF65-F5344CB8AC3E}">
        <p14:creationId xmlns:p14="http://schemas.microsoft.com/office/powerpoint/2010/main" val="1660661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2475" y="781197"/>
            <a:ext cx="10515600" cy="5472332"/>
          </a:xfrm>
        </p:spPr>
        <p:txBody>
          <a:bodyPr/>
          <a:lstStyle/>
          <a:p>
            <a:pPr marL="0" indent="0" algn="ctr">
              <a:buNone/>
            </a:pPr>
            <a:r>
              <a:rPr lang="en-US" sz="2800" b="1" u="sng" dirty="0" smtClean="0"/>
              <a:t>Net Working Capital Concept  </a:t>
            </a:r>
          </a:p>
          <a:p>
            <a:pPr marL="457200" lvl="1" indent="0">
              <a:buNone/>
            </a:pPr>
            <a:endParaRPr lang="en-US" dirty="0" smtClean="0"/>
          </a:p>
          <a:p>
            <a:pPr marL="457200" lvl="1" indent="0">
              <a:buNone/>
            </a:pPr>
            <a:r>
              <a:rPr lang="en-US" sz="2400" dirty="0" smtClean="0"/>
              <a:t>Net Working Capital is the excess of current assets over the current liability of the concern during a particular period.</a:t>
            </a:r>
          </a:p>
          <a:p>
            <a:pPr marL="457200" lvl="1" indent="0">
              <a:buNone/>
            </a:pPr>
            <a:r>
              <a:rPr lang="en-US" b="1" dirty="0" smtClean="0"/>
              <a:t>	</a:t>
            </a:r>
          </a:p>
          <a:p>
            <a:pPr marL="457200" lvl="1" indent="0">
              <a:buNone/>
            </a:pPr>
            <a:r>
              <a:rPr lang="en-US" sz="2400" b="1" dirty="0" smtClean="0"/>
              <a:t>Net Working Capital= Current Asset – Current Liabilities</a:t>
            </a:r>
            <a:endParaRPr lang="en-US" sz="2400" b="1" dirty="0"/>
          </a:p>
        </p:txBody>
      </p:sp>
    </p:spTree>
    <p:extLst>
      <p:ext uri="{BB962C8B-B14F-4D97-AF65-F5344CB8AC3E}">
        <p14:creationId xmlns:p14="http://schemas.microsoft.com/office/powerpoint/2010/main" val="2366690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KINDS OF WORKING CAPITAL</a:t>
            </a:r>
            <a:endParaRPr lang="en-US" b="1" u="sng" dirty="0"/>
          </a:p>
        </p:txBody>
      </p:sp>
      <p:sp>
        <p:nvSpPr>
          <p:cNvPr id="3" name="Content Placeholder 2"/>
          <p:cNvSpPr>
            <a:spLocks noGrp="1"/>
          </p:cNvSpPr>
          <p:nvPr>
            <p:ph idx="1"/>
          </p:nvPr>
        </p:nvSpPr>
        <p:spPr/>
        <p:txBody>
          <a:bodyPr/>
          <a:lstStyle/>
          <a:p>
            <a:pPr marL="514350" indent="-514350" algn="just">
              <a:buFont typeface="+mj-lt"/>
              <a:buAutoNum type="arabicPeriod"/>
            </a:pPr>
            <a:r>
              <a:rPr lang="en-US" u="sng" dirty="0" smtClean="0"/>
              <a:t>FIXED/PARMANENT WORKING CAPITAL</a:t>
            </a:r>
          </a:p>
          <a:p>
            <a:pPr marL="0" indent="0" algn="just">
              <a:buNone/>
            </a:pPr>
            <a:r>
              <a:rPr lang="en-US" dirty="0"/>
              <a:t>It is the </a:t>
            </a:r>
            <a:r>
              <a:rPr lang="en-US" dirty="0" smtClean="0"/>
              <a:t>capital, </a:t>
            </a:r>
            <a:r>
              <a:rPr lang="en-US" dirty="0"/>
              <a:t>the business concern </a:t>
            </a:r>
            <a:r>
              <a:rPr lang="en-US" dirty="0" smtClean="0"/>
              <a:t>must maintain </a:t>
            </a:r>
            <a:r>
              <a:rPr lang="en-US" dirty="0"/>
              <a:t>certain amount of capital at minimum level at all times. The level of </a:t>
            </a:r>
            <a:r>
              <a:rPr lang="en-US" dirty="0" smtClean="0"/>
              <a:t>Permanent Capital </a:t>
            </a:r>
            <a:r>
              <a:rPr lang="en-US" dirty="0"/>
              <a:t>depends upon the nature of the business. Permanent or Fixed Working Capital will</a:t>
            </a:r>
            <a:br>
              <a:rPr lang="en-US" dirty="0"/>
            </a:br>
            <a:r>
              <a:rPr lang="en-US" dirty="0"/>
              <a:t>not change irrespective of time or volume of sales.</a:t>
            </a:r>
            <a:r>
              <a:rPr lang="en-US" dirty="0" smtClean="0"/>
              <a:t> </a:t>
            </a:r>
          </a:p>
          <a:p>
            <a:pPr marL="0" indent="0" algn="just">
              <a:buNone/>
            </a:pPr>
            <a:r>
              <a:rPr lang="en-US" u="sng" dirty="0" smtClean="0"/>
              <a:t/>
            </a:r>
            <a:br>
              <a:rPr lang="en-US" u="sng" dirty="0" smtClean="0"/>
            </a:br>
            <a:r>
              <a:rPr lang="en-US" u="sng" dirty="0" smtClean="0"/>
              <a:t>2. VARIABLE/TEMPORARY WORKING CAPITAL</a:t>
            </a:r>
          </a:p>
          <a:p>
            <a:pPr marL="0" indent="0" algn="just">
              <a:buNone/>
            </a:pPr>
            <a:r>
              <a:rPr lang="en-US" dirty="0"/>
              <a:t>It is the amount of capital which is required </a:t>
            </a:r>
            <a:r>
              <a:rPr lang="en-US" dirty="0" smtClean="0"/>
              <a:t>to meet </a:t>
            </a:r>
            <a:r>
              <a:rPr lang="en-US" dirty="0"/>
              <a:t>the Seasonal demands and some special purposes. </a:t>
            </a:r>
          </a:p>
        </p:txBody>
      </p:sp>
    </p:spTree>
    <p:extLst>
      <p:ext uri="{BB962C8B-B14F-4D97-AF65-F5344CB8AC3E}">
        <p14:creationId xmlns:p14="http://schemas.microsoft.com/office/powerpoint/2010/main" val="3437141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136965"/>
            <a:ext cx="11868150" cy="872832"/>
          </a:xfrm>
        </p:spPr>
        <p:txBody>
          <a:bodyPr>
            <a:normAutofit/>
          </a:bodyPr>
          <a:lstStyle/>
          <a:p>
            <a:r>
              <a:rPr lang="en-US" sz="2800" b="1" u="sng" dirty="0" smtClean="0"/>
              <a:t>ADVERSE CONSEQUENCES OF INADEQUATE WORKING CAPITAL</a:t>
            </a:r>
            <a:endParaRPr lang="en-US" sz="2800" b="1" u="sng" dirty="0"/>
          </a:p>
        </p:txBody>
      </p:sp>
      <p:sp>
        <p:nvSpPr>
          <p:cNvPr id="3" name="Content Placeholder 2"/>
          <p:cNvSpPr>
            <a:spLocks noGrp="1"/>
          </p:cNvSpPr>
          <p:nvPr>
            <p:ph idx="1"/>
          </p:nvPr>
        </p:nvSpPr>
        <p:spPr/>
        <p:txBody>
          <a:bodyPr/>
          <a:lstStyle/>
          <a:p>
            <a:pPr marL="457200" indent="-457200" algn="just">
              <a:buFont typeface="+mj-lt"/>
              <a:buAutoNum type="arabicPeriod"/>
            </a:pPr>
            <a:r>
              <a:rPr lang="en-US" dirty="0" smtClean="0"/>
              <a:t>Due to non-availability of funds, it may become difficult for the company to undertake profitable projects.</a:t>
            </a:r>
          </a:p>
          <a:p>
            <a:pPr marL="457200" indent="-457200" algn="just">
              <a:buFont typeface="+mj-lt"/>
              <a:buAutoNum type="arabicPeriod"/>
            </a:pPr>
            <a:r>
              <a:rPr lang="en-US" dirty="0" smtClean="0"/>
              <a:t>It may become difficult to execute plans.</a:t>
            </a:r>
          </a:p>
          <a:p>
            <a:pPr marL="457200" indent="-457200" algn="just">
              <a:buFont typeface="+mj-lt"/>
              <a:buAutoNum type="arabicPeriod"/>
            </a:pPr>
            <a:r>
              <a:rPr lang="en-US" dirty="0" smtClean="0"/>
              <a:t>Difficulty in meeting day to day commitments. </a:t>
            </a:r>
            <a:r>
              <a:rPr lang="en-US" dirty="0"/>
              <a:t>T</a:t>
            </a:r>
            <a:r>
              <a:rPr lang="en-US" dirty="0" smtClean="0"/>
              <a:t>his would further create operational inefficiency.</a:t>
            </a:r>
          </a:p>
          <a:p>
            <a:pPr marL="457200" indent="-457200" algn="just">
              <a:buFont typeface="+mj-lt"/>
              <a:buAutoNum type="arabicPeriod"/>
            </a:pPr>
            <a:r>
              <a:rPr lang="en-US" dirty="0" smtClean="0"/>
              <a:t>Due to insufficient working capital fixed asset may not be efficiently utilized.</a:t>
            </a:r>
          </a:p>
          <a:p>
            <a:pPr marL="457200" indent="-457200" algn="just">
              <a:buFont typeface="+mj-lt"/>
              <a:buAutoNum type="arabicPeriod"/>
            </a:pPr>
            <a:r>
              <a:rPr lang="en-US" dirty="0" smtClean="0"/>
              <a:t>Inadequacy of working capital may also prevent the company from availing attractive credit facilities.</a:t>
            </a:r>
          </a:p>
          <a:p>
            <a:pPr marL="457200" indent="-457200" algn="just">
              <a:buFont typeface="+mj-lt"/>
              <a:buAutoNum type="arabicPeriod"/>
            </a:pPr>
            <a:endParaRPr lang="en-US" dirty="0"/>
          </a:p>
        </p:txBody>
      </p:sp>
    </p:spTree>
    <p:extLst>
      <p:ext uri="{BB962C8B-B14F-4D97-AF65-F5344CB8AC3E}">
        <p14:creationId xmlns:p14="http://schemas.microsoft.com/office/powerpoint/2010/main" val="2159712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u="sng" dirty="0" smtClean="0"/>
              <a:t>DANGERS OF EXCESSIVE WORKING CAPITAL</a:t>
            </a:r>
            <a:endParaRPr lang="en-US" sz="2800" b="1" u="sng" dirty="0"/>
          </a:p>
        </p:txBody>
      </p:sp>
      <p:sp>
        <p:nvSpPr>
          <p:cNvPr id="3" name="Content Placeholder 2"/>
          <p:cNvSpPr>
            <a:spLocks noGrp="1"/>
          </p:cNvSpPr>
          <p:nvPr>
            <p:ph idx="1"/>
          </p:nvPr>
        </p:nvSpPr>
        <p:spPr/>
        <p:txBody>
          <a:bodyPr/>
          <a:lstStyle/>
          <a:p>
            <a:pPr marL="457200" indent="-457200" algn="just">
              <a:buFont typeface="+mj-lt"/>
              <a:buAutoNum type="arabicPeriod"/>
            </a:pPr>
            <a:r>
              <a:rPr lang="en-US" dirty="0"/>
              <a:t>When there is a redundant working capital, it may </a:t>
            </a:r>
            <a:r>
              <a:rPr lang="en-US" dirty="0" smtClean="0"/>
              <a:t>lead to unnecessary purchasing and accumulation of inventories causing </a:t>
            </a:r>
            <a:r>
              <a:rPr lang="en-US" dirty="0"/>
              <a:t>more chances of theft, waste and losses</a:t>
            </a:r>
            <a:r>
              <a:rPr lang="en-US" dirty="0" smtClean="0"/>
              <a:t>.</a:t>
            </a:r>
          </a:p>
          <a:p>
            <a:pPr marL="457200" indent="-457200" algn="just">
              <a:buFont typeface="+mj-lt"/>
              <a:buAutoNum type="arabicPeriod"/>
            </a:pPr>
            <a:r>
              <a:rPr lang="en-US" dirty="0" smtClean="0"/>
              <a:t>Excessive Working Capital means idle funds which earn no profits for the business and hence the business cannot earn a proper rate of return on its investments.</a:t>
            </a:r>
          </a:p>
          <a:p>
            <a:pPr marL="457200" indent="-457200" algn="just">
              <a:buFont typeface="+mj-lt"/>
              <a:buAutoNum type="arabicPeriod"/>
            </a:pPr>
            <a:r>
              <a:rPr lang="en-US" dirty="0" smtClean="0"/>
              <a:t>Increased bad debts due to defective credit policy.</a:t>
            </a:r>
          </a:p>
          <a:p>
            <a:pPr marL="457200" indent="-457200" algn="just">
              <a:buFont typeface="+mj-lt"/>
              <a:buAutoNum type="arabicPeriod"/>
            </a:pPr>
            <a:r>
              <a:rPr lang="en-US" dirty="0" smtClean="0"/>
              <a:t>Leads to managerial inefficiency.</a:t>
            </a:r>
          </a:p>
          <a:p>
            <a:pPr marL="457200" indent="-457200" algn="just">
              <a:buFont typeface="+mj-lt"/>
              <a:buAutoNum type="arabicPeriod"/>
            </a:pPr>
            <a:r>
              <a:rPr lang="en-US" dirty="0" smtClean="0"/>
              <a:t>It </a:t>
            </a:r>
            <a:r>
              <a:rPr lang="en-US" dirty="0"/>
              <a:t>may result into overall inefficiency in the organisation</a:t>
            </a:r>
            <a:r>
              <a:rPr lang="en-US" dirty="0" smtClean="0"/>
              <a:t>.</a:t>
            </a:r>
          </a:p>
          <a:p>
            <a:pPr marL="457200" indent="-457200" algn="just">
              <a:buFont typeface="+mj-lt"/>
              <a:buAutoNum type="arabicPeriod"/>
            </a:pPr>
            <a:endParaRPr lang="en-US" dirty="0" smtClean="0"/>
          </a:p>
        </p:txBody>
      </p:sp>
    </p:spTree>
    <p:extLst>
      <p:ext uri="{BB962C8B-B14F-4D97-AF65-F5344CB8AC3E}">
        <p14:creationId xmlns:p14="http://schemas.microsoft.com/office/powerpoint/2010/main" val="2090967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Factors determining the working capital requirement of a firm</a:t>
            </a:r>
            <a:endParaRPr lang="en-US" b="1" u="sng" dirty="0"/>
          </a:p>
        </p:txBody>
      </p:sp>
      <p:sp>
        <p:nvSpPr>
          <p:cNvPr id="3" name="Content Placeholder 2"/>
          <p:cNvSpPr>
            <a:spLocks noGrp="1"/>
          </p:cNvSpPr>
          <p:nvPr>
            <p:ph idx="1"/>
          </p:nvPr>
        </p:nvSpPr>
        <p:spPr/>
        <p:txBody>
          <a:bodyPr/>
          <a:lstStyle/>
          <a:p>
            <a:pPr marL="457200" lvl="0" indent="-457200" algn="just">
              <a:buFont typeface="+mj-lt"/>
              <a:buAutoNum type="arabicPeriod"/>
            </a:pPr>
            <a:r>
              <a:rPr lang="en-US" b="1" dirty="0"/>
              <a:t>Nature of business: </a:t>
            </a:r>
            <a:r>
              <a:rPr lang="en-US" dirty="0"/>
              <a:t>A transport company maintains lesser amount of Working Capital while </a:t>
            </a:r>
            <a:r>
              <a:rPr lang="en-US" dirty="0" smtClean="0"/>
              <a:t>a construction </a:t>
            </a:r>
            <a:r>
              <a:rPr lang="en-US" dirty="0"/>
              <a:t>company maintains larger amount of Working Capital.</a:t>
            </a:r>
          </a:p>
          <a:p>
            <a:pPr marL="457200" lvl="0" indent="-457200" algn="just">
              <a:buFont typeface="+mj-lt"/>
              <a:buAutoNum type="arabicPeriod"/>
            </a:pPr>
            <a:r>
              <a:rPr lang="en-US" b="1" dirty="0"/>
              <a:t>Production cycle: </a:t>
            </a:r>
            <a:r>
              <a:rPr lang="en-US" dirty="0"/>
              <a:t>If the production cycle length is small, they need to maintain</a:t>
            </a:r>
            <a:br>
              <a:rPr lang="en-US" dirty="0"/>
            </a:br>
            <a:r>
              <a:rPr lang="en-US" dirty="0"/>
              <a:t>lesser amount of Working Capital. If it is not, they have to maintain large </a:t>
            </a:r>
            <a:r>
              <a:rPr lang="en-US" dirty="0" smtClean="0"/>
              <a:t>amount of </a:t>
            </a:r>
            <a:r>
              <a:rPr lang="en-US" dirty="0"/>
              <a:t>Working Capital</a:t>
            </a:r>
            <a:r>
              <a:rPr lang="en-US" dirty="0" smtClean="0"/>
              <a:t>.</a:t>
            </a:r>
            <a:endParaRPr lang="en-US" dirty="0"/>
          </a:p>
          <a:p>
            <a:pPr marL="457200" lvl="0" indent="-457200" algn="just">
              <a:buFont typeface="+mj-lt"/>
              <a:buAutoNum type="arabicPeriod"/>
            </a:pPr>
            <a:r>
              <a:rPr lang="en-US" b="1" dirty="0"/>
              <a:t>Business cycle</a:t>
            </a:r>
            <a:r>
              <a:rPr lang="en-US" b="1" dirty="0" smtClean="0"/>
              <a:t>:</a:t>
            </a:r>
            <a:r>
              <a:rPr lang="en-US" dirty="0" smtClean="0"/>
              <a:t> During boom, </a:t>
            </a:r>
            <a:r>
              <a:rPr lang="en-US" dirty="0"/>
              <a:t>the Working Capital requirement is larger and in </a:t>
            </a:r>
            <a:r>
              <a:rPr lang="en-US" dirty="0" smtClean="0"/>
              <a:t>the depression </a:t>
            </a:r>
            <a:r>
              <a:rPr lang="en-US" dirty="0"/>
              <a:t>condition, requirement of Working Capital will reduce. Better </a:t>
            </a:r>
            <a:r>
              <a:rPr lang="en-US" dirty="0" smtClean="0"/>
              <a:t>business results </a:t>
            </a:r>
            <a:r>
              <a:rPr lang="en-US" dirty="0"/>
              <a:t>lead to increase the Working Capital requirements</a:t>
            </a:r>
            <a:r>
              <a:rPr lang="en-US" dirty="0" smtClean="0"/>
              <a:t>.</a:t>
            </a:r>
          </a:p>
          <a:p>
            <a:pPr marL="457200" indent="-457200" algn="just">
              <a:buFont typeface="+mj-lt"/>
              <a:buAutoNum type="arabicPeriod"/>
            </a:pPr>
            <a:r>
              <a:rPr lang="en-US" b="1" dirty="0"/>
              <a:t>Production policy: </a:t>
            </a:r>
            <a:r>
              <a:rPr lang="en-US" dirty="0"/>
              <a:t>If the company maintains the continues production policy, there is a need of regular Working Capital.</a:t>
            </a:r>
          </a:p>
          <a:p>
            <a:pPr marL="457200" lvl="0" indent="-457200" algn="just">
              <a:buFont typeface="+mj-lt"/>
              <a:buAutoNum type="arabicPeriod"/>
            </a:pPr>
            <a:endParaRPr lang="en-US" dirty="0"/>
          </a:p>
          <a:p>
            <a:pPr marL="457200" indent="-457200" algn="just">
              <a:buFont typeface="+mj-lt"/>
              <a:buAutoNum type="arabicPeriod"/>
            </a:pPr>
            <a:endParaRPr lang="en-US" dirty="0"/>
          </a:p>
        </p:txBody>
      </p:sp>
    </p:spTree>
    <p:extLst>
      <p:ext uri="{BB962C8B-B14F-4D97-AF65-F5344CB8AC3E}">
        <p14:creationId xmlns:p14="http://schemas.microsoft.com/office/powerpoint/2010/main" val="1018860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736" y="671514"/>
            <a:ext cx="11049001" cy="6825028"/>
          </a:xfrm>
        </p:spPr>
        <p:txBody>
          <a:bodyPr/>
          <a:lstStyle/>
          <a:p>
            <a:pPr marL="457200" lvl="0" indent="-457200" algn="just">
              <a:buFont typeface="+mj-lt"/>
              <a:buAutoNum type="arabicPeriod" startAt="5"/>
            </a:pPr>
            <a:r>
              <a:rPr lang="en-US" b="1" dirty="0"/>
              <a:t>Credit policy: </a:t>
            </a:r>
            <a:r>
              <a:rPr lang="en-US" dirty="0"/>
              <a:t>If the company maintains liberal credit policy to collect the payments from its customers, they have to maintain more Working Capital. If the company pays the dues on the last date it will create the cash maintenance in hand and bank</a:t>
            </a:r>
            <a:r>
              <a:rPr lang="en-US" dirty="0" smtClean="0"/>
              <a:t>.</a:t>
            </a:r>
          </a:p>
          <a:p>
            <a:pPr marL="457200" indent="-457200" algn="just">
              <a:buFont typeface="+mj-lt"/>
              <a:buAutoNum type="arabicPeriod" startAt="5"/>
            </a:pPr>
            <a:r>
              <a:rPr lang="en-US" b="1" dirty="0"/>
              <a:t>Growth and expansion: </a:t>
            </a:r>
            <a:r>
              <a:rPr lang="en-US" dirty="0"/>
              <a:t>During the growth and expansion of the business concern, Working Capital requirements are higher, because it needs some </a:t>
            </a:r>
            <a:r>
              <a:rPr lang="en-US" dirty="0" smtClean="0"/>
              <a:t>additional Working </a:t>
            </a:r>
            <a:r>
              <a:rPr lang="en-US" dirty="0"/>
              <a:t>Capital and incurs some extra expenses at the initial stages</a:t>
            </a:r>
            <a:r>
              <a:rPr lang="en-US" dirty="0" smtClean="0"/>
              <a:t>.</a:t>
            </a:r>
            <a:endParaRPr lang="en-US" dirty="0"/>
          </a:p>
          <a:p>
            <a:pPr marL="457200" indent="-457200" algn="just">
              <a:buFont typeface="+mj-lt"/>
              <a:buAutoNum type="arabicPeriod" startAt="5"/>
            </a:pPr>
            <a:r>
              <a:rPr lang="en-US" b="1" dirty="0"/>
              <a:t>Availability of raw materials: </a:t>
            </a:r>
            <a:r>
              <a:rPr lang="en-US" dirty="0"/>
              <a:t>If the raw material is not readily available, it leads to production stoppage. So, the concern must maintain adequate raw material; for that purpose, they have to spend some amount of Working Capital</a:t>
            </a:r>
            <a:r>
              <a:rPr lang="en-US" dirty="0" smtClean="0"/>
              <a:t>.</a:t>
            </a:r>
            <a:endParaRPr lang="en-US" dirty="0"/>
          </a:p>
          <a:p>
            <a:pPr marL="457200" lvl="0" indent="-457200" algn="just">
              <a:buFont typeface="+mj-lt"/>
              <a:buAutoNum type="arabicPeriod" startAt="5"/>
            </a:pPr>
            <a:r>
              <a:rPr lang="en-US" b="1" dirty="0"/>
              <a:t>Earning capacity: </a:t>
            </a:r>
            <a:r>
              <a:rPr lang="en-US" dirty="0"/>
              <a:t>If the business concern consists of high level of earning capacity, they can generate more Working Capital, with the help of cash from operation.</a:t>
            </a:r>
          </a:p>
          <a:p>
            <a:pPr marL="457200" indent="-457200" algn="just">
              <a:buFont typeface="+mj-lt"/>
              <a:buAutoNum type="arabicPeriod" startAt="5"/>
            </a:pPr>
            <a:endParaRPr lang="en-US" dirty="0"/>
          </a:p>
        </p:txBody>
      </p:sp>
    </p:spTree>
    <p:extLst>
      <p:ext uri="{BB962C8B-B14F-4D97-AF65-F5344CB8AC3E}">
        <p14:creationId xmlns:p14="http://schemas.microsoft.com/office/powerpoint/2010/main" val="3383490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OPERATING CYCLE CONCEPT</a:t>
            </a:r>
            <a:endParaRPr lang="en-US" b="1" u="sng" dirty="0"/>
          </a:p>
        </p:txBody>
      </p:sp>
      <p:sp>
        <p:nvSpPr>
          <p:cNvPr id="3" name="Content Placeholder 2"/>
          <p:cNvSpPr>
            <a:spLocks noGrp="1"/>
          </p:cNvSpPr>
          <p:nvPr>
            <p:ph idx="1"/>
          </p:nvPr>
        </p:nvSpPr>
        <p:spPr/>
        <p:txBody>
          <a:bodyPr/>
          <a:lstStyle/>
          <a:p>
            <a:pPr marL="0" indent="0">
              <a:buNone/>
            </a:pPr>
            <a:r>
              <a:rPr lang="en-US" dirty="0" smtClean="0"/>
              <a:t>The time period between purchase of inventory and conversion into cash is known as operating cycle.</a:t>
            </a:r>
          </a:p>
          <a:p>
            <a:pPr marL="0" indent="0">
              <a:buNone/>
            </a:pPr>
            <a:r>
              <a:rPr lang="en-US" b="1" dirty="0" smtClean="0"/>
              <a:t>Operating Cycle =	</a:t>
            </a:r>
            <a:r>
              <a:rPr lang="en-US" dirty="0" smtClean="0"/>
              <a:t> Material Storage period</a:t>
            </a:r>
          </a:p>
          <a:p>
            <a:pPr marL="0" indent="0">
              <a:buNone/>
            </a:pPr>
            <a:r>
              <a:rPr lang="en-US" dirty="0"/>
              <a:t>	</a:t>
            </a:r>
            <a:r>
              <a:rPr lang="en-US" dirty="0" smtClean="0"/>
              <a:t>		+ Production/Conversion Period</a:t>
            </a:r>
          </a:p>
          <a:p>
            <a:pPr marL="0" indent="0">
              <a:buNone/>
            </a:pPr>
            <a:r>
              <a:rPr lang="en-US" dirty="0"/>
              <a:t>	</a:t>
            </a:r>
            <a:r>
              <a:rPr lang="en-US" dirty="0" smtClean="0"/>
              <a:t>		+ Finished Goods Holding Period</a:t>
            </a:r>
          </a:p>
          <a:p>
            <a:pPr marL="0" indent="0">
              <a:buNone/>
            </a:pPr>
            <a:r>
              <a:rPr lang="en-US" dirty="0"/>
              <a:t>	</a:t>
            </a:r>
            <a:r>
              <a:rPr lang="en-US" dirty="0" smtClean="0"/>
              <a:t>		+ Average Collection Period</a:t>
            </a:r>
          </a:p>
          <a:p>
            <a:pPr marL="0" indent="0">
              <a:buNone/>
            </a:pPr>
            <a:r>
              <a:rPr lang="en-US" dirty="0"/>
              <a:t>	</a:t>
            </a:r>
            <a:r>
              <a:rPr lang="en-US" dirty="0" smtClean="0"/>
              <a:t>		- Average Payment Period </a:t>
            </a:r>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556879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