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vnd.ms-photo" Extension="wdp"/>
  <Default ContentType="image/x-wmf" Extension="wmf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3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7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3.xml"/>
  <Override ContentType="application/vnd.openxmlformats-officedocument.presentationml.tags+xml" PartName="/ppt/tags/tag1.xml"/>
  <Override ContentType="application/vnd.openxmlformats-officedocument.presentationml.viewProps+xml" PartName="/ppt/viewProps3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92000"/>
  <p:notesSz cx="7102475" cy="8972550"/>
  <p:custDataLst>
    <p:tags r:id="rId47"/>
  </p:custDataLst>
  <p:defaultTextStyle>
    <a:defPPr lvl="0">
      <a:defRPr lang="en-US"/>
    </a:defPPr>
    <a:lvl1pPr defTabSz="914363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363" eaLnBrk="1" hangingPunct="1" latinLnBrk="0" lvl="1" marL="457182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363" eaLnBrk="1" hangingPunct="1" latinLnBrk="0" lvl="2" marL="914363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363" eaLnBrk="1" hangingPunct="1" latinLnBrk="0" lvl="3" marL="1371545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363" eaLnBrk="1" hangingPunct="1" latinLnBrk="0" lvl="4" marL="1828727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363" eaLnBrk="1" hangingPunct="1" latinLnBrk="0" lvl="5" marL="2285909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363" eaLnBrk="1" hangingPunct="1" latinLnBrk="0" lvl="6" marL="274309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363" eaLnBrk="1" hangingPunct="1" latinLnBrk="0" lvl="7" marL="3200272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363" eaLnBrk="1" hangingPunct="1" latinLnBrk="0" lvl="8" marL="3657454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3.xml><?xml version="1.0" encoding="utf-8"?>
<a:tblStyleLst xmlns:a="http://schemas.openxmlformats.org/drawingml/2006/main" xmlns:r="http://schemas.openxmlformats.org/officeDocument/2006/relationships" def="{90651C3A-4460-11DB-9652-00E08161165F}">
  <a:tblStyle styleId="{5DD7C314-9DFA-4B5F-92A2-84DD2AC316E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61.xml"/><Relationship Id="rId20" Type="http://schemas.openxmlformats.org/officeDocument/2006/relationships/slide" Target="slides/slide15.xml"/><Relationship Id="rId42" Type="http://schemas.openxmlformats.org/officeDocument/2006/relationships/slide" Target="slides/slide63.xml"/><Relationship Id="rId41" Type="http://schemas.openxmlformats.org/officeDocument/2006/relationships/slide" Target="slides/slide62.xml"/><Relationship Id="rId22" Type="http://schemas.openxmlformats.org/officeDocument/2006/relationships/slide" Target="slides/slide19.xml"/><Relationship Id="rId44" Type="http://schemas.openxmlformats.org/officeDocument/2006/relationships/slide" Target="slides/slide65.xml"/><Relationship Id="rId21" Type="http://schemas.openxmlformats.org/officeDocument/2006/relationships/slide" Target="slides/slide16.xml"/><Relationship Id="rId43" Type="http://schemas.openxmlformats.org/officeDocument/2006/relationships/slide" Target="slides/slide64.xml"/><Relationship Id="rId24" Type="http://schemas.openxmlformats.org/officeDocument/2006/relationships/slide" Target="slides/slide21.xml"/><Relationship Id="rId46" Type="http://schemas.openxmlformats.org/officeDocument/2006/relationships/slide" Target="slides/slide67.xml"/><Relationship Id="rId23" Type="http://schemas.openxmlformats.org/officeDocument/2006/relationships/slide" Target="slides/slide20.xml"/><Relationship Id="rId45" Type="http://schemas.openxmlformats.org/officeDocument/2006/relationships/slide" Target="slides/slide66.xml"/><Relationship Id="rId1" Type="http://schemas.openxmlformats.org/officeDocument/2006/relationships/theme" Target="theme/theme1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tableStyles" Target="tableStyles3.xml"/><Relationship Id="rId9" Type="http://schemas.openxmlformats.org/officeDocument/2006/relationships/slide" Target="slides/slide4.xml"/><Relationship Id="rId26" Type="http://schemas.openxmlformats.org/officeDocument/2006/relationships/slide" Target="slides/slide27.xml"/><Relationship Id="rId25" Type="http://schemas.openxmlformats.org/officeDocument/2006/relationships/slide" Target="slides/slide22.xml"/><Relationship Id="rId47" Type="http://schemas.openxmlformats.org/officeDocument/2006/relationships/tags" Target="tags/tag1.xml"/><Relationship Id="rId28" Type="http://schemas.openxmlformats.org/officeDocument/2006/relationships/slide" Target="slides/slide38.xml"/><Relationship Id="rId27" Type="http://schemas.openxmlformats.org/officeDocument/2006/relationships/slide" Target="slides/slide37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39.xml"/><Relationship Id="rId7" Type="http://schemas.openxmlformats.org/officeDocument/2006/relationships/slide" Target="slides/slide1.xml"/><Relationship Id="rId8" Type="http://schemas.openxmlformats.org/officeDocument/2006/relationships/slide" Target="slides/slide3.xml"/><Relationship Id="rId31" Type="http://schemas.openxmlformats.org/officeDocument/2006/relationships/slide" Target="slides/slide41.xml"/><Relationship Id="rId30" Type="http://schemas.openxmlformats.org/officeDocument/2006/relationships/slide" Target="slides/slide40.xml"/><Relationship Id="rId11" Type="http://schemas.openxmlformats.org/officeDocument/2006/relationships/slide" Target="slides/slide6.xml"/><Relationship Id="rId33" Type="http://schemas.openxmlformats.org/officeDocument/2006/relationships/slide" Target="slides/slide43.xml"/><Relationship Id="rId10" Type="http://schemas.openxmlformats.org/officeDocument/2006/relationships/slide" Target="slides/slide5.xml"/><Relationship Id="rId32" Type="http://schemas.openxmlformats.org/officeDocument/2006/relationships/slide" Target="slides/slide42.xml"/><Relationship Id="rId13" Type="http://schemas.openxmlformats.org/officeDocument/2006/relationships/slide" Target="slides/slide8.xml"/><Relationship Id="rId35" Type="http://schemas.openxmlformats.org/officeDocument/2006/relationships/slide" Target="slides/slide45.xml"/><Relationship Id="rId12" Type="http://schemas.openxmlformats.org/officeDocument/2006/relationships/slide" Target="slides/slide7.xml"/><Relationship Id="rId34" Type="http://schemas.openxmlformats.org/officeDocument/2006/relationships/slide" Target="slides/slide44.xml"/><Relationship Id="rId15" Type="http://schemas.openxmlformats.org/officeDocument/2006/relationships/slide" Target="slides/slide10.xml"/><Relationship Id="rId37" Type="http://schemas.openxmlformats.org/officeDocument/2006/relationships/slide" Target="slides/slide47.xml"/><Relationship Id="rId14" Type="http://schemas.openxmlformats.org/officeDocument/2006/relationships/slide" Target="slides/slide9.xml"/><Relationship Id="rId36" Type="http://schemas.openxmlformats.org/officeDocument/2006/relationships/slide" Target="slides/slide46.xml"/><Relationship Id="rId17" Type="http://schemas.openxmlformats.org/officeDocument/2006/relationships/slide" Target="slides/slide12.xml"/><Relationship Id="rId39" Type="http://schemas.openxmlformats.org/officeDocument/2006/relationships/slide" Target="slides/slide60.xml"/><Relationship Id="rId16" Type="http://schemas.openxmlformats.org/officeDocument/2006/relationships/slide" Target="slides/slide11.xml"/><Relationship Id="rId38" Type="http://schemas.openxmlformats.org/officeDocument/2006/relationships/slide" Target="slides/slide59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2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1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5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8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image" Target="../media/image243.wmf"/><Relationship Id="rId7" Type="http://schemas.openxmlformats.org/officeDocument/2006/relationships/image" Target="../media/image257.wmf"/><Relationship Id="rId2" Type="http://schemas.openxmlformats.org/officeDocument/2006/relationships/image" Target="../media/image242.wmf"/><Relationship Id="rId1" Type="http://schemas.openxmlformats.org/officeDocument/2006/relationships/image" Target="../media/image254.wmf"/><Relationship Id="rId6" Type="http://schemas.openxmlformats.org/officeDocument/2006/relationships/image" Target="../media/image256.wmf"/><Relationship Id="rId5" Type="http://schemas.openxmlformats.org/officeDocument/2006/relationships/image" Target="../media/image255.wmf"/><Relationship Id="rId4" Type="http://schemas.openxmlformats.org/officeDocument/2006/relationships/image" Target="../media/image2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image" Target="../media/image55.wmf"/><Relationship Id="rId1" Type="http://schemas.openxmlformats.org/officeDocument/2006/relationships/image" Target="../media/image62.wmf"/><Relationship Id="rId6" Type="http://schemas.openxmlformats.org/officeDocument/2006/relationships/image" Target="../media/image59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0388" y="673100"/>
            <a:ext cx="5981700" cy="3363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F0D9-CDE2-4357-BAEB-AA3D3B81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2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6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4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673100"/>
            <a:ext cx="5978525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6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673100"/>
            <a:ext cx="5978525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673100"/>
            <a:ext cx="5978525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5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673100"/>
            <a:ext cx="5978525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9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673100"/>
            <a:ext cx="5978525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673100"/>
            <a:ext cx="5978525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3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0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2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4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9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4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0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ECF6-81EE-4C37-8B6A-4E82299173FC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4BEC-33A0-42CD-A966-470F8BC693FD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FFB-4819-444C-A182-CE9DE89FDC98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137-36DA-4ED4-9223-4D8298EF52C9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8F5F-36E1-4A14-9DAF-13CA539B656D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AF10-57BA-4399-BA49-E3111EAE768A}" type="datetime1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B887-F13A-46AF-9B75-3948939A8ED2}" type="datetime1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55C-3F11-4E5D-827D-DB4257B9AA5E}" type="datetime1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3B85-1E65-4B96-93EA-B3B117AECBD2}" type="datetime1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C05-D4B6-4F30-BBC1-E089062596E0}" type="datetime1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B7A5-3EA6-4DF9-B5D2-639862988A23}" type="datetime1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2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F008-19BB-4995-9E53-F3BDB3465F22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0AF5-EDB9-4CD2-BEEC-3C5CB3D3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0.wmf"/><Relationship Id="rId4" Type="http://schemas.microsoft.com/office/2007/relationships/hdphoto" Target="../media/hdphoto2.wdp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6.vml"/><Relationship Id="rId6" Type="http://schemas.microsoft.com/office/2007/relationships/hdphoto" Target="../media/hdphoto2.wdp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60.wm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6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33.bin"/><Relationship Id="rId4" Type="http://schemas.microsoft.com/office/2007/relationships/hdphoto" Target="../media/hdphoto2.wdp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2.vml"/><Relationship Id="rId6" Type="http://schemas.microsoft.com/office/2007/relationships/hdphoto" Target="../media/hdphoto3.wdp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89.png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85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25.png"/><Relationship Id="rId4" Type="http://schemas.openxmlformats.org/officeDocument/2006/relationships/image" Target="../media/image12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0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4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1.wmf"/><Relationship Id="rId11" Type="http://schemas.openxmlformats.org/officeDocument/2006/relationships/image" Target="../media/image133.wmf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130.wmf"/><Relationship Id="rId9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4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3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49.wmf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47.wmf"/><Relationship Id="rId25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44.w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141.wmf"/><Relationship Id="rId15" Type="http://schemas.openxmlformats.org/officeDocument/2006/relationships/image" Target="../media/image146.wmf"/><Relationship Id="rId23" Type="http://schemas.openxmlformats.org/officeDocument/2006/relationships/image" Target="../media/image150.w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48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15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55.wmf"/><Relationship Id="rId5" Type="http://schemas.openxmlformats.org/officeDocument/2006/relationships/image" Target="../media/image152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5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5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6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61.wmf"/><Relationship Id="rId5" Type="http://schemas.openxmlformats.org/officeDocument/2006/relationships/image" Target="../media/image159.wmf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4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6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4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15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75.wmf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70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23" Type="http://schemas.openxmlformats.org/officeDocument/2006/relationships/image" Target="../media/image176.wmf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74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5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9.jpg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15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18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5" Type="http://schemas.openxmlformats.org/officeDocument/2006/relationships/image" Target="../media/image185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6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189.wmf"/><Relationship Id="rId5" Type="http://schemas.openxmlformats.org/officeDocument/2006/relationships/image" Target="../media/image186.wmf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188.wmf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4.png"/><Relationship Id="rId4" Type="http://schemas.openxmlformats.org/officeDocument/2006/relationships/image" Target="../media/image395.png"/><Relationship Id="rId5" Type="http://schemas.openxmlformats.org/officeDocument/2006/relationships/image" Target="../media/image3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0.png"/><Relationship Id="rId4" Type="http://schemas.openxmlformats.org/officeDocument/2006/relationships/image" Target="../media/image401.png"/><Relationship Id="rId5" Type="http://schemas.openxmlformats.org/officeDocument/2006/relationships/image" Target="../media/image402.png"/><Relationship Id="rId6" Type="http://schemas.openxmlformats.org/officeDocument/2006/relationships/image" Target="../media/image40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6.png"/><Relationship Id="rId3" Type="http://schemas.openxmlformats.org/officeDocument/2006/relationships/image" Target="../media/image407.png"/><Relationship Id="rId4" Type="http://schemas.openxmlformats.org/officeDocument/2006/relationships/image" Target="../media/image40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9.png"/><Relationship Id="rId3" Type="http://schemas.openxmlformats.org/officeDocument/2006/relationships/image" Target="../media/image410.png"/><Relationship Id="rId4" Type="http://schemas.openxmlformats.org/officeDocument/2006/relationships/image" Target="../media/image411.png"/><Relationship Id="rId10" Type="http://schemas.openxmlformats.org/officeDocument/2006/relationships/image" Target="../media/image417.png"/><Relationship Id="rId9" Type="http://schemas.openxmlformats.org/officeDocument/2006/relationships/image" Target="../media/image416.png"/><Relationship Id="rId5" Type="http://schemas.openxmlformats.org/officeDocument/2006/relationships/image" Target="../media/image412.png"/><Relationship Id="rId6" Type="http://schemas.openxmlformats.org/officeDocument/2006/relationships/image" Target="../media/image413.png"/><Relationship Id="rId7" Type="http://schemas.openxmlformats.org/officeDocument/2006/relationships/image" Target="../media/image414.png"/><Relationship Id="rId8" Type="http://schemas.openxmlformats.org/officeDocument/2006/relationships/image" Target="../media/image41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33.bin"/><Relationship Id="rId4" Type="http://schemas.openxmlformats.org/officeDocument/2006/relationships/image" Target="../media/image25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13" Type="http://schemas.openxmlformats.org/officeDocument/2006/relationships/oleObject" Target="../embeddings/oleObject239.bin"/><Relationship Id="rId18" Type="http://schemas.openxmlformats.org/officeDocument/2006/relationships/image" Target="../media/image258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255.wmf"/><Relationship Id="rId17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7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42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5" Type="http://schemas.openxmlformats.org/officeDocument/2006/relationships/oleObject" Target="../embeddings/oleObject240.bin"/><Relationship Id="rId10" Type="http://schemas.openxmlformats.org/officeDocument/2006/relationships/image" Target="../media/image244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37.bin"/><Relationship Id="rId14" Type="http://schemas.openxmlformats.org/officeDocument/2006/relationships/image" Target="../media/image25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1252" name="Shape 18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Google Shape;181253;p1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254" name="Google Shape;181254;p1"/>
          <p:cNvSpPr txBox="1"/>
          <p:nvPr/>
        </p:nvSpPr>
        <p:spPr>
          <a:xfrm>
            <a:off x="3366350" y="1993125"/>
            <a:ext cx="8825700" cy="17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1" lang="en-GB" sz="5400">
                <a:solidFill>
                  <a:srgbClr val="FF0000"/>
                </a:solidFill>
                <a:effectLst>
                  <a:outerShdw blurRad="38100" rotWithShape="0" algn="ctr" dir="5400000" dist="25400">
                    <a:srgbClr val="6E747A">
                      <a:alpha val="43000"/>
                    </a:srgbClr>
                  </a:outerShdw>
                </a:effectLst>
              </a:rPr>
              <a:t>MATRICES </a:t>
            </a:r>
            <a:endParaRPr b="1" sz="5400">
              <a:solidFill>
                <a:srgbClr val="FF0000"/>
              </a:solidFill>
              <a:effectLst>
                <a:outerShdw blurRad="38100" rotWithShape="0" algn="ctr" dir="5400000" dist="25400">
                  <a:srgbClr val="6E747A">
                    <a:alpha val="43000"/>
                  </a:srgbClr>
                </a:outerShdw>
              </a:effectLs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t/>
            </a:r>
            <a:endParaRPr b="1" sz="5400">
              <a:solidFill>
                <a:srgbClr val="FF0000"/>
              </a:solidFill>
              <a:effectLst>
                <a:outerShdw blurRad="38100" rotWithShape="0" algn="ctr" dir="5400000" dist="25400">
                  <a:srgbClr val="6E747A">
                    <a:alpha val="43000"/>
                  </a:srgbClr>
                </a:outerShdw>
              </a:effectLs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1" lang="en-GB" sz="5400">
                <a:solidFill>
                  <a:srgbClr val="FF0000"/>
                </a:solidFill>
                <a:effectLst>
                  <a:outerShdw blurRad="38100" rotWithShape="0" algn="ctr" dir="5400000" dist="25400">
                    <a:srgbClr val="6E747A">
                      <a:alpha val="43000"/>
                    </a:srgbClr>
                  </a:outerShdw>
                </a:effectLst>
              </a:rPr>
              <a:t>BY</a:t>
            </a:r>
            <a:endParaRPr b="1" sz="5400">
              <a:solidFill>
                <a:srgbClr val="FF0000"/>
              </a:solidFill>
              <a:effectLst>
                <a:outerShdw blurRad="38100" rotWithShape="0" algn="ctr" dir="5400000" dist="25400">
                  <a:srgbClr val="6E747A">
                    <a:alpha val="43000"/>
                  </a:srgbClr>
                </a:outerShdw>
              </a:effectLs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t/>
            </a:r>
            <a:endParaRPr b="1" sz="5400">
              <a:solidFill>
                <a:srgbClr val="FF0000"/>
              </a:solidFill>
              <a:effectLst>
                <a:outerShdw blurRad="38100" rotWithShape="0" algn="ctr" dir="5400000" dist="25400">
                  <a:srgbClr val="6E747A">
                    <a:alpha val="43000"/>
                  </a:srgbClr>
                </a:outerShdw>
              </a:effectLs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1" lang="en-GB" sz="5400">
                <a:solidFill>
                  <a:srgbClr val="FF0000"/>
                </a:solidFill>
                <a:effectLst>
                  <a:outerShdw blurRad="38100" rotWithShape="0" algn="ctr" dir="5400000" dist="25400">
                    <a:srgbClr val="6E747A">
                      <a:alpha val="43000"/>
                    </a:srgbClr>
                  </a:outerShdw>
                </a:effectLst>
              </a:rPr>
              <a:t>SUMATHI. V</a:t>
            </a:r>
            <a:endParaRPr b="1" sz="5400">
              <a:solidFill>
                <a:srgbClr val="FF0000"/>
              </a:solidFill>
              <a:effectLst>
                <a:outerShdw blurRad="38100" rotWithShape="0" algn="ctr" dir="5400000" dist="2540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1255" name="Google Shape;181255;p1"/>
          <p:cNvSpPr/>
          <p:nvPr/>
        </p:nvSpPr>
        <p:spPr>
          <a:xfrm rot="2523172">
            <a:off x="-449194" y="-42259"/>
            <a:ext cx="1439948" cy="1439948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56" name="Google Shape;181256;p1"/>
          <p:cNvSpPr/>
          <p:nvPr/>
        </p:nvSpPr>
        <p:spPr>
          <a:xfrm rot="2523172">
            <a:off x="2093035" y="2273884"/>
            <a:ext cx="1439948" cy="1439948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57" name="Google Shape;181257;p1"/>
          <p:cNvSpPr/>
          <p:nvPr/>
        </p:nvSpPr>
        <p:spPr>
          <a:xfrm rot="2523172">
            <a:off x="59251" y="4590028"/>
            <a:ext cx="1439948" cy="1439948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58" name="Google Shape;181258;p1"/>
          <p:cNvSpPr/>
          <p:nvPr/>
        </p:nvSpPr>
        <p:spPr>
          <a:xfrm rot="2523704">
            <a:off x="1433906" y="1478528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59" name="Google Shape;181259;p1"/>
          <p:cNvSpPr/>
          <p:nvPr/>
        </p:nvSpPr>
        <p:spPr>
          <a:xfrm rot="2523704">
            <a:off x="419064" y="516616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0" name="Google Shape;181260;p1"/>
          <p:cNvSpPr/>
          <p:nvPr/>
        </p:nvSpPr>
        <p:spPr>
          <a:xfrm rot="2523704">
            <a:off x="3799863" y="1050899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1" name="Google Shape;181261;p1"/>
          <p:cNvSpPr/>
          <p:nvPr/>
        </p:nvSpPr>
        <p:spPr>
          <a:xfrm rot="2523704">
            <a:off x="2084071" y="4761722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2" name="Google Shape;181262;p1"/>
          <p:cNvSpPr/>
          <p:nvPr/>
        </p:nvSpPr>
        <p:spPr>
          <a:xfrm rot="2523704">
            <a:off x="1669973" y="2865370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3" name="Google Shape;181263;p1"/>
          <p:cNvSpPr/>
          <p:nvPr/>
        </p:nvSpPr>
        <p:spPr>
          <a:xfrm rot="2523172">
            <a:off x="4411818" y="4856927"/>
            <a:ext cx="1439948" cy="1439948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4" name="Google Shape;181264;p1"/>
          <p:cNvSpPr/>
          <p:nvPr/>
        </p:nvSpPr>
        <p:spPr>
          <a:xfrm rot="2523704">
            <a:off x="6710750" y="5630240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5" name="Google Shape;181265;p1"/>
          <p:cNvSpPr/>
          <p:nvPr/>
        </p:nvSpPr>
        <p:spPr>
          <a:xfrm rot="2523704">
            <a:off x="5043963" y="4644643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6" name="Google Shape;181266;p1"/>
          <p:cNvSpPr/>
          <p:nvPr/>
        </p:nvSpPr>
        <p:spPr>
          <a:xfrm rot="2523704">
            <a:off x="533793" y="2613785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7" name="Google Shape;181267;p1"/>
          <p:cNvSpPr/>
          <p:nvPr/>
        </p:nvSpPr>
        <p:spPr>
          <a:xfrm rot="2523704">
            <a:off x="2538215" y="592931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8" name="Google Shape;181268;p1"/>
          <p:cNvSpPr/>
          <p:nvPr/>
        </p:nvSpPr>
        <p:spPr>
          <a:xfrm rot="2523704">
            <a:off x="4188991" y="2504942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69" name="Google Shape;181269;p1"/>
          <p:cNvSpPr/>
          <p:nvPr/>
        </p:nvSpPr>
        <p:spPr>
          <a:xfrm rot="2523704">
            <a:off x="3440552" y="4254228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0" name="Google Shape;181270;p1"/>
          <p:cNvSpPr/>
          <p:nvPr/>
        </p:nvSpPr>
        <p:spPr>
          <a:xfrm rot="2523172">
            <a:off x="2336779" y="5785959"/>
            <a:ext cx="1439948" cy="1439948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1" name="Google Shape;181271;p1"/>
          <p:cNvSpPr/>
          <p:nvPr/>
        </p:nvSpPr>
        <p:spPr>
          <a:xfrm rot="2523704">
            <a:off x="5718080" y="5450159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2" name="Google Shape;181272;p1"/>
          <p:cNvSpPr/>
          <p:nvPr/>
        </p:nvSpPr>
        <p:spPr>
          <a:xfrm rot="2523172">
            <a:off x="4795619" y="-260454"/>
            <a:ext cx="1439948" cy="1439948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3" name="Google Shape;181273;p1"/>
          <p:cNvSpPr/>
          <p:nvPr/>
        </p:nvSpPr>
        <p:spPr>
          <a:xfrm rot="2523704">
            <a:off x="5728558" y="3871902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4" name="Google Shape;181274;p1"/>
          <p:cNvSpPr/>
          <p:nvPr/>
        </p:nvSpPr>
        <p:spPr>
          <a:xfrm rot="2523704">
            <a:off x="7660430" y="188160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5" name="Google Shape;181275;p1"/>
          <p:cNvSpPr/>
          <p:nvPr/>
        </p:nvSpPr>
        <p:spPr>
          <a:xfrm rot="2523704">
            <a:off x="9725746" y="5054867"/>
            <a:ext cx="360037" cy="360037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6" name="Google Shape;181276;p1"/>
          <p:cNvSpPr/>
          <p:nvPr/>
        </p:nvSpPr>
        <p:spPr>
          <a:xfrm rot="2523704">
            <a:off x="10968783" y="5066262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7" name="Google Shape;181277;p1"/>
          <p:cNvSpPr/>
          <p:nvPr/>
        </p:nvSpPr>
        <p:spPr>
          <a:xfrm rot="2523704">
            <a:off x="64240" y="3443400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78" name="Google Shape;181278;p1"/>
          <p:cNvSpPr/>
          <p:nvPr/>
        </p:nvSpPr>
        <p:spPr>
          <a:xfrm rot="2523704">
            <a:off x="10696448" y="297766"/>
            <a:ext cx="720074" cy="720074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442" y="1011016"/>
            <a:ext cx="4835758" cy="63361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442" y="4099614"/>
                <a:ext cx="270554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2" y="4099614"/>
                <a:ext cx="2705549" cy="718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41939" y="1249819"/>
            <a:ext cx="483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Determine the size of the matrix obtained from the matrix multiplication(if defined).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5561429" y="1311410"/>
            <a:ext cx="1710660" cy="1107996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Ex. 3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2" y="1750768"/>
            <a:ext cx="5291787" cy="2145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57900" y="4099613"/>
                <a:ext cx="279326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33400" indent="-533400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4099613"/>
                <a:ext cx="2793265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442" y="5410200"/>
                <a:ext cx="335111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33400" indent="-53340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2" y="5410200"/>
                <a:ext cx="3351110" cy="7184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59343" y="5410200"/>
                <a:ext cx="335111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33400" indent="-533400">
                  <a:buFont typeface="+mj-lt"/>
                  <a:buAutoNum type="alphaLcParenR" startAt="4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343" y="5410200"/>
                <a:ext cx="3351110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93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 animBg="1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442" y="1011016"/>
            <a:ext cx="4835758" cy="63361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1855" y="3254450"/>
                <a:ext cx="3028073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55" y="3254450"/>
                <a:ext cx="3028073" cy="821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10660" y="2026769"/>
            <a:ext cx="1019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Calculate the following matrix multiplication.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0" y="1749929"/>
            <a:ext cx="1710660" cy="1107996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Ex. 4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36008" y="3403434"/>
                <a:ext cx="4881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2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8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GB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d>
                                  <m:dPr>
                                    <m:ctrlPr>
                                      <a:rPr lang="en-GB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08" y="3403434"/>
                <a:ext cx="488120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0492" y="261154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92" y="2611545"/>
                <a:ext cx="1295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52378" y="261154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78" y="2611545"/>
                <a:ext cx="129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222569" y="261154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569" y="2611545"/>
                <a:ext cx="12954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17216" y="3403434"/>
                <a:ext cx="20395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216" y="3403434"/>
                <a:ext cx="203953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173" y="4563876"/>
                <a:ext cx="1214782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95350" indent="-895350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multiply </a:t>
                </a:r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 element in row 1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(1st matrix)  with </a:t>
                </a:r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corresponding element </a:t>
                </a:r>
                <a:r>
                  <a:rPr lang="en-GB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column </a:t>
                </a:r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(2nd matrix</a:t>
                </a:r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" y="4563876"/>
                <a:ext cx="12147827" cy="954107"/>
              </a:xfrm>
              <a:prstGeom prst="rect">
                <a:avLst/>
              </a:prstGeom>
              <a:blipFill rotWithShape="0">
                <a:blip r:embed="rId8"/>
                <a:stretch>
                  <a:fillRect t="-7051" r="-1104" b="-16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173" y="5638899"/>
                <a:ext cx="1214782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95350" indent="-895350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multiply </a:t>
                </a:r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 element in row 1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(1st matrix)  with </a:t>
                </a:r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corresponding element </a:t>
                </a:r>
                <a:r>
                  <a:rPr lang="en-GB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column 2</a:t>
                </a:r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(2nd matrix</a:t>
                </a:r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" y="5638899"/>
                <a:ext cx="12147827" cy="954107"/>
              </a:xfrm>
              <a:prstGeom prst="rect">
                <a:avLst/>
              </a:prstGeom>
              <a:blipFill rotWithShape="0">
                <a:blip r:embed="rId9"/>
                <a:stretch>
                  <a:fillRect t="-6369" r="-1104" b="-15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36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442" y="1011016"/>
            <a:ext cx="4835758" cy="63361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3254450"/>
                <a:ext cx="3404394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14350" indent="-514350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GB" sz="3200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54450"/>
                <a:ext cx="3404394" cy="821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10660" y="2026769"/>
            <a:ext cx="1019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Calculate the following matrix multiplication.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0" y="1749929"/>
            <a:ext cx="1710660" cy="1107996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en-US" sz="6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Ex. 4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0492" y="261154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92" y="2611545"/>
                <a:ext cx="1295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52378" y="261154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78" y="2611545"/>
                <a:ext cx="129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04264" y="259631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264" y="2596315"/>
                <a:ext cx="12954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7779" y="5113949"/>
                <a:ext cx="3736216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14350" indent="-514350">
                  <a:buFont typeface="+mj-lt"/>
                  <a:buAutoNum type="alphaLcParenR" startAt="3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3200" i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79" y="5113949"/>
                <a:ext cx="3736216" cy="8211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7728" y="450093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8" y="4500935"/>
                <a:ext cx="12954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29614" y="4500935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614" y="4500935"/>
                <a:ext cx="129540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61744" y="4506070"/>
                <a:ext cx="1295400" cy="523220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44" y="4506070"/>
                <a:ext cx="129540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5" grpId="0" animBg="1"/>
      <p:bldP spid="16" grpId="0" animBg="1"/>
      <p:bldP spid="20" grpId="0"/>
      <p:bldP spid="23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Image result for 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2" y="1644627"/>
            <a:ext cx="46101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442" y="1011016"/>
            <a:ext cx="4835758" cy="63361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Matrix Multiplication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3133" y="1573080"/>
            <a:ext cx="194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entury Gothic" panose="020B0502020202020204" pitchFamily="34" charset="0"/>
              </a:rPr>
              <a:t>THEOREM</a:t>
            </a:r>
            <a:endParaRPr lang="en-GB" sz="2800" b="1" u="sng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83133" y="2096300"/>
                <a:ext cx="6537367" cy="349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d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m:rPr>
                        <m:sty m:val="p"/>
                      </m:rP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GB" sz="2800" b="0" dirty="0" smtClean="0">
                  <a:solidFill>
                    <a:prstClr val="black"/>
                  </a:solidFill>
                </a:endParaRPr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endParaRPr lang="en-GB" sz="2800" b="0" dirty="0" smtClean="0"/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endParaRPr lang="en-GB" sz="2800" b="0" dirty="0" smtClean="0"/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kA</m:t>
                        </m:r>
                      </m:e>
                    </m:d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kB</m:t>
                        </m:r>
                      </m:e>
                    </m:d>
                  </m:oMath>
                </a14:m>
                <a:endParaRPr lang="en-GB" sz="2800" b="0" dirty="0" smtClean="0"/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AAA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times</m:t>
                        </m:r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; 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AAA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33" y="2096300"/>
                <a:ext cx="6537367" cy="3497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1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442" y="1011016"/>
            <a:ext cx="4835758" cy="63361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Transposition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1009828"/>
                <a:ext cx="1910651" cy="60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GB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𝒋𝒊</m:t>
                          </m:r>
                        </m:sub>
                      </m:sSub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09828"/>
                <a:ext cx="1910651" cy="6064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08852" y="2741797"/>
            <a:ext cx="1019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Find the transpose for the following matrix.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98192" y="2464957"/>
            <a:ext cx="1710660" cy="1107996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Ex. 5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92" y="1753250"/>
            <a:ext cx="10191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- The transpose of matrix A is denoted as </a:t>
            </a:r>
            <a:r>
              <a:rPr lang="en-GB" sz="2800" b="1" dirty="0" smtClean="0">
                <a:latin typeface="Century Gothic" panose="020B0502020202020204" pitchFamily="34" charset="0"/>
              </a:rPr>
              <a:t>A</a:t>
            </a:r>
            <a:r>
              <a:rPr lang="en-GB" sz="2800" b="1" baseline="30000" dirty="0" smtClean="0">
                <a:latin typeface="Century Gothic" panose="020B0502020202020204" pitchFamily="34" charset="0"/>
              </a:rPr>
              <a:t>T</a:t>
            </a:r>
            <a:r>
              <a:rPr lang="en-GB" sz="2800" dirty="0" smtClean="0">
                <a:latin typeface="Century Gothic" panose="020B0502020202020204" pitchFamily="34" charset="0"/>
              </a:rPr>
              <a:t>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1200" y="3443449"/>
                <a:ext cx="2707601" cy="2175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 smtClean="0"/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43449"/>
                <a:ext cx="2707601" cy="21755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70275" y="3358451"/>
                <a:ext cx="2370201" cy="288130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 smtClean="0"/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275" y="3358451"/>
                <a:ext cx="2370201" cy="28813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3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Image result for 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2" y="1644627"/>
            <a:ext cx="46101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3133" y="1573080"/>
            <a:ext cx="194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entury Gothic" panose="020B0502020202020204" pitchFamily="34" charset="0"/>
              </a:rPr>
              <a:t>THEOREM</a:t>
            </a:r>
            <a:endParaRPr lang="en-GB" sz="2800" b="1" u="sng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83133" y="2096300"/>
                <a:ext cx="5831468" cy="3658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GB" sz="2800" b="0" dirty="0" smtClean="0">
                  <a:solidFill>
                    <a:prstClr val="black"/>
                  </a:solidFill>
                </a:endParaRPr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GB" sz="2800" b="0" dirty="0" smtClean="0"/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kA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k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GB" sz="2800" b="0" dirty="0" smtClean="0"/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i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GB" sz="2800" b="0" dirty="0" smtClean="0"/>
              </a:p>
              <a:p>
                <a:pPr marL="514350" indent="-514350">
                  <a:spcBef>
                    <a:spcPts val="120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symmetric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matrices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33" y="2096300"/>
                <a:ext cx="5831468" cy="36581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93442" y="1011016"/>
            <a:ext cx="4835758" cy="63361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Transposition</a:t>
            </a:r>
          </a:p>
        </p:txBody>
      </p:sp>
    </p:spTree>
    <p:extLst>
      <p:ext uri="{BB962C8B-B14F-4D97-AF65-F5344CB8AC3E}">
        <p14:creationId xmlns:p14="http://schemas.microsoft.com/office/powerpoint/2010/main" val="251515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08" y1="30719" x2="52615" y2="81264"/>
                        <a14:foregroundMark x1="28308" y1="30283" x2="17231" y2="76471"/>
                        <a14:foregroundMark x1="74462" y1="31155" x2="74769" y2="25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803237"/>
            <a:ext cx="3962400" cy="279806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869576"/>
              </p:ext>
            </p:extLst>
          </p:nvPr>
        </p:nvGraphicFramePr>
        <p:xfrm>
          <a:off x="263526" y="1943101"/>
          <a:ext cx="113157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5" name="Equation" r:id="rId5" imgW="4978080" imgH="711000" progId="Equation.3">
                  <p:embed/>
                </p:oleObj>
              </mc:Choice>
              <mc:Fallback>
                <p:oleObj name="Equation" r:id="rId5" imgW="497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6" y="1943101"/>
                        <a:ext cx="113157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5615" y="1420369"/>
            <a:ext cx="9144000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800" dirty="0"/>
              <a:t>3.   Consider the matrices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733801"/>
            <a:ext cx="9144000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800" dirty="0"/>
              <a:t>In each part, compute the given expression (where possible).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19477"/>
              </p:ext>
            </p:extLst>
          </p:nvPr>
        </p:nvGraphicFramePr>
        <p:xfrm>
          <a:off x="762000" y="4313239"/>
          <a:ext cx="1646237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6" name="Equation" r:id="rId7" imgW="723600" imgH="1117440" progId="Equation.3">
                  <p:embed/>
                </p:oleObj>
              </mc:Choice>
              <mc:Fallback>
                <p:oleObj name="Equation" r:id="rId7" imgW="7236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3239"/>
                        <a:ext cx="1646237" cy="25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276156"/>
              </p:ext>
            </p:extLst>
          </p:nvPr>
        </p:nvGraphicFramePr>
        <p:xfrm>
          <a:off x="3522663" y="4313239"/>
          <a:ext cx="2251075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7" name="Equation" r:id="rId9" imgW="990360" imgH="660240" progId="Equation.3">
                  <p:embed/>
                </p:oleObj>
              </mc:Choice>
              <mc:Fallback>
                <p:oleObj name="Equation" r:id="rId9" imgW="990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4313239"/>
                        <a:ext cx="2251075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762000"/>
            <a:ext cx="11887200" cy="685800"/>
          </a:xfrm>
          <a:prstGeom prst="rect">
            <a:avLst/>
          </a:prstGeom>
        </p:spPr>
        <p:txBody>
          <a:bodyPr lIns="91436" tIns="45719" rIns="91436" bIns="4571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latin typeface="Century Gothic" panose="020B0502020202020204" pitchFamily="34" charset="0"/>
              </a:rPr>
              <a:t>EXERCISE SET 1.3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smtClean="0">
                <a:latin typeface="Century Gothic" panose="020B0502020202020204" pitchFamily="34" charset="0"/>
              </a:rPr>
              <a:t>(</a:t>
            </a:r>
            <a:r>
              <a:rPr lang="en-US" sz="1800" b="1" dirty="0">
                <a:latin typeface="Century Gothic" panose="020B0502020202020204" pitchFamily="34" charset="0"/>
              </a:rPr>
              <a:t>H. Anton &amp; C. </a:t>
            </a:r>
            <a:r>
              <a:rPr lang="en-US" sz="1800" b="1" dirty="0" err="1">
                <a:latin typeface="Century Gothic" panose="020B0502020202020204" pitchFamily="34" charset="0"/>
              </a:rPr>
              <a:t>Rorres</a:t>
            </a:r>
            <a:r>
              <a:rPr lang="en-US" sz="1800" b="1" dirty="0">
                <a:latin typeface="Century Gothic" panose="020B0502020202020204" pitchFamily="34" charset="0"/>
              </a:rPr>
              <a:t>, Elementary linear algebra 10</a:t>
            </a:r>
            <a:r>
              <a:rPr lang="en-US" sz="1800" b="1" baseline="30000" dirty="0">
                <a:latin typeface="Century Gothic" panose="020B0502020202020204" pitchFamily="34" charset="0"/>
              </a:rPr>
              <a:t>th</a:t>
            </a:r>
            <a:r>
              <a:rPr lang="en-US" sz="1800" b="1" dirty="0">
                <a:latin typeface="Century Gothic" panose="020B0502020202020204" pitchFamily="34" charset="0"/>
              </a:rPr>
              <a:t> edition. Page 64)</a:t>
            </a:r>
          </a:p>
        </p:txBody>
      </p:sp>
    </p:spTree>
    <p:extLst>
      <p:ext uri="{BB962C8B-B14F-4D97-AF65-F5344CB8AC3E}">
        <p14:creationId xmlns:p14="http://schemas.microsoft.com/office/powerpoint/2010/main" val="2101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  <a:gs pos="88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1430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DETERMINANT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72" y="1295400"/>
            <a:ext cx="10135396" cy="1433050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Only square matrices have determinant</a:t>
            </a: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Determinant of A is noted as det(A) or |A|</a:t>
            </a: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Determinant of A is </a:t>
            </a: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 NUMBER, NOT A MATRIX!</a:t>
            </a:r>
          </a:p>
          <a:p>
            <a:pPr marL="0" indent="0">
              <a:buNone/>
            </a:pPr>
            <a:endParaRPr lang="en-US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32078"/>
              </p:ext>
            </p:extLst>
          </p:nvPr>
        </p:nvGraphicFramePr>
        <p:xfrm>
          <a:off x="578736" y="3742705"/>
          <a:ext cx="30051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" name="Equation" r:id="rId3" imgW="1104840" imgH="253800" progId="Equation.3">
                  <p:embed/>
                </p:oleObj>
              </mc:Choice>
              <mc:Fallback>
                <p:oleObj name="Equation" r:id="rId3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36" y="3742705"/>
                        <a:ext cx="30051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38199" y="2961807"/>
            <a:ext cx="2743200" cy="652657"/>
          </a:xfrm>
          <a:prstGeom prst="round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Matrix size : 1x1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56800"/>
              </p:ext>
            </p:extLst>
          </p:nvPr>
        </p:nvGraphicFramePr>
        <p:xfrm>
          <a:off x="5638800" y="3828898"/>
          <a:ext cx="48768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" name="Equation" r:id="rId5" imgW="1790640" imgH="457200" progId="Equation.3">
                  <p:embed/>
                </p:oleObj>
              </mc:Choice>
              <mc:Fallback>
                <p:oleObj name="Equation" r:id="rId5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28898"/>
                        <a:ext cx="48768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705600" y="2955575"/>
            <a:ext cx="2743200" cy="652657"/>
          </a:xfrm>
          <a:prstGeom prst="round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Matrix size : 2x2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08559"/>
              </p:ext>
            </p:extLst>
          </p:nvPr>
        </p:nvGraphicFramePr>
        <p:xfrm>
          <a:off x="838200" y="4580905"/>
          <a:ext cx="27289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" name="Equation" r:id="rId7" imgW="1002960" imgH="253800" progId="Equation.3">
                  <p:embed/>
                </p:oleObj>
              </mc:Choice>
              <mc:Fallback>
                <p:oleObj name="Equation" r:id="rId7" imgW="10029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80905"/>
                        <a:ext cx="2728912" cy="692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9FF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85255"/>
              </p:ext>
            </p:extLst>
          </p:nvPr>
        </p:nvGraphicFramePr>
        <p:xfrm>
          <a:off x="5689600" y="5257800"/>
          <a:ext cx="57404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" name="Equation" r:id="rId9" imgW="2108160" imgH="457200" progId="Equation.3">
                  <p:embed/>
                </p:oleObj>
              </mc:Choice>
              <mc:Fallback>
                <p:oleObj name="Equation" r:id="rId9" imgW="210816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57800"/>
                        <a:ext cx="5740400" cy="1243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9FF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1" b="100000" l="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322" r="19808" b="-5287"/>
          <a:stretch/>
        </p:blipFill>
        <p:spPr>
          <a:xfrm>
            <a:off x="10589968" y="149775"/>
            <a:ext cx="1506950" cy="21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12428" y="1607120"/>
            <a:ext cx="8588681" cy="4216534"/>
          </a:xfrm>
          <a:noFill/>
        </p:spPr>
        <p:txBody>
          <a:bodyPr>
            <a:no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  <a:t>Identify the properties of </a:t>
            </a:r>
            <a:r>
              <a:rPr lang="en-GB" sz="5400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matrices.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GB" sz="5400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Solve </a:t>
            </a:r>
            <a:r>
              <a:rPr lang="en-GB" sz="5400" dirty="0">
                <a:solidFill>
                  <a:schemeClr val="tx1"/>
                </a:solidFill>
                <a:latin typeface="Freestyle Script" panose="030804020302050B0404" pitchFamily="66" charset="0"/>
              </a:rPr>
              <a:t>systems of linear equations using matrices.</a:t>
            </a:r>
            <a:endParaRPr lang="en-US" sz="5400" dirty="0">
              <a:solidFill>
                <a:schemeClr val="tx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2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626004" y="0"/>
            <a:ext cx="9175105" cy="1371600"/>
          </a:xfrm>
          <a:prstGeom prst="rect">
            <a:avLst/>
          </a:prstGeom>
        </p:spPr>
        <p:txBody>
          <a:bodyPr vert="horz" lIns="91436" tIns="45719" rIns="91436" bIns="45719" rtlCol="0" anchor="ctr">
            <a:noAutofit/>
          </a:bodyPr>
          <a:lstStyle>
            <a:lvl1pPr algn="ctr" defTabSz="91436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spc="3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LEARNING OUTCOMES</a:t>
            </a:r>
            <a:endParaRPr lang="en-US" sz="8800" b="1" u="sng" spc="3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 rot="2523512">
            <a:off x="216764" y="45764"/>
            <a:ext cx="1440000" cy="144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 rot="2523512">
            <a:off x="165439" y="1703778"/>
            <a:ext cx="743943" cy="779937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523512">
            <a:off x="1116961" y="1602657"/>
            <a:ext cx="360000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 rot="2523512">
            <a:off x="1604050" y="1081599"/>
            <a:ext cx="743943" cy="779937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 rot="2523512">
            <a:off x="100070" y="2887989"/>
            <a:ext cx="360000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 rot="2523512">
            <a:off x="831185" y="2275068"/>
            <a:ext cx="1440000" cy="144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 rot="2523512">
            <a:off x="165438" y="3509937"/>
            <a:ext cx="743943" cy="779937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 rot="2523512">
            <a:off x="2191780" y="2018695"/>
            <a:ext cx="360000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 rot="2523512">
            <a:off x="11939" y="5929315"/>
            <a:ext cx="743943" cy="779937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 rot="2523512">
            <a:off x="279513" y="4456223"/>
            <a:ext cx="1440000" cy="144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 rot="2523512">
            <a:off x="1541799" y="4004399"/>
            <a:ext cx="360000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 rot="2523512">
            <a:off x="2012181" y="5389430"/>
            <a:ext cx="360000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 rot="2523512">
            <a:off x="1082093" y="5887385"/>
            <a:ext cx="1440000" cy="144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 rot="2523512">
            <a:off x="1684152" y="69449"/>
            <a:ext cx="360000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 rot="2523512">
            <a:off x="1920580" y="4260354"/>
            <a:ext cx="743943" cy="779937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 rot="2523512">
            <a:off x="3592793" y="-1599512"/>
            <a:ext cx="36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8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  <a:gs pos="88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20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638800" cy="11430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DETERMINANT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1" b="100000" l="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322" r="19808" b="-5287"/>
          <a:stretch/>
        </p:blipFill>
        <p:spPr>
          <a:xfrm>
            <a:off x="10589968" y="149775"/>
            <a:ext cx="1506950" cy="213622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26190"/>
              </p:ext>
            </p:extLst>
          </p:nvPr>
        </p:nvGraphicFramePr>
        <p:xfrm>
          <a:off x="457200" y="2133600"/>
          <a:ext cx="2074863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1" name="Equation" r:id="rId5" imgW="761760" imgH="457200" progId="Equation.3">
                  <p:embed/>
                </p:oleObj>
              </mc:Choice>
              <mc:Fallback>
                <p:oleObj name="Equation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2074863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11769" y="1224455"/>
            <a:ext cx="1941557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Example 1</a:t>
            </a:r>
            <a:endParaRPr lang="en-US" sz="3200" b="1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1529" y="1234965"/>
            <a:ext cx="855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atin typeface="Berlin Sans FB" panose="020E0602020502020306" pitchFamily="34" charset="0"/>
              </a:rPr>
              <a:t>Find the determinant for the following matrices.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37750"/>
              </p:ext>
            </p:extLst>
          </p:nvPr>
        </p:nvGraphicFramePr>
        <p:xfrm>
          <a:off x="4267200" y="2133600"/>
          <a:ext cx="24892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2" name="Equation" r:id="rId7" imgW="914400" imgH="457200" progId="Equation.3">
                  <p:embed/>
                </p:oleObj>
              </mc:Choice>
              <mc:Fallback>
                <p:oleObj name="Equation" r:id="rId7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24892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82143"/>
              </p:ext>
            </p:extLst>
          </p:nvPr>
        </p:nvGraphicFramePr>
        <p:xfrm>
          <a:off x="8520113" y="2133600"/>
          <a:ext cx="21097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3" name="Equation" r:id="rId9" imgW="774360" imgH="457200" progId="Equation.3">
                  <p:embed/>
                </p:oleObj>
              </mc:Choice>
              <mc:Fallback>
                <p:oleObj name="Equation" r:id="rId9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3" y="2133600"/>
                        <a:ext cx="2109787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845174" y="5297214"/>
            <a:ext cx="7528383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This method is called as 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COFACTOR/LAPLACE EXPANSION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77846"/>
            <a:ext cx="2080546" cy="16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  <a:gs pos="88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810658"/>
              </p:ext>
            </p:extLst>
          </p:nvPr>
        </p:nvGraphicFramePr>
        <p:xfrm>
          <a:off x="10063976" y="5500796"/>
          <a:ext cx="16240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9" name="Equation" r:id="rId3" imgW="596880" imgH="457200" progId="Equation.3">
                  <p:embed/>
                </p:oleObj>
              </mc:Choice>
              <mc:Fallback>
                <p:oleObj name="Equation" r:id="rId3" imgW="596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976" y="5500796"/>
                        <a:ext cx="16240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638800" cy="11430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DETERMINANT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1" b="100000" l="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322" r="19808" b="-5287"/>
          <a:stretch/>
        </p:blipFill>
        <p:spPr>
          <a:xfrm>
            <a:off x="10589968" y="149775"/>
            <a:ext cx="1506950" cy="2136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199" y="1447800"/>
            <a:ext cx="2743200" cy="652657"/>
          </a:xfrm>
          <a:prstGeom prst="round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Matrix size : </a:t>
            </a:r>
            <a:r>
              <a:rPr lang="en-US" sz="2800" b="1" dirty="0" smtClean="0">
                <a:solidFill>
                  <a:schemeClr val="tx1"/>
                </a:solidFill>
              </a:rPr>
              <a:t>3x3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71493"/>
              </p:ext>
            </p:extLst>
          </p:nvPr>
        </p:nvGraphicFramePr>
        <p:xfrm>
          <a:off x="392041" y="2895600"/>
          <a:ext cx="2801938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0" name="Equation" r:id="rId7" imgW="1028520" imgH="711000" progId="Equation.3">
                  <p:embed/>
                </p:oleObj>
              </mc:Choice>
              <mc:Fallback>
                <p:oleObj name="Equation" r:id="rId7" imgW="1028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41" y="2895600"/>
                        <a:ext cx="2801938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362887" y="3657600"/>
            <a:ext cx="346971" cy="1066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21874"/>
              </p:ext>
            </p:extLst>
          </p:nvPr>
        </p:nvGraphicFramePr>
        <p:xfrm>
          <a:off x="3525838" y="1447800"/>
          <a:ext cx="68643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1" name="Equation" r:id="rId9" imgW="3098520" imgH="647640" progId="Equation.DSMT4">
                  <p:embed/>
                </p:oleObj>
              </mc:Choice>
              <mc:Fallback>
                <p:oleObj name="Equation" r:id="rId9" imgW="3098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1447800"/>
                        <a:ext cx="6864350" cy="1304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975544" y="3017844"/>
            <a:ext cx="1116000" cy="396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3022039"/>
            <a:ext cx="465912" cy="48316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027612" y="3657600"/>
            <a:ext cx="346971" cy="1066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87312" y="3042510"/>
            <a:ext cx="534924" cy="396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55967" y="3022038"/>
            <a:ext cx="465912" cy="48316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1524"/>
              </p:ext>
            </p:extLst>
          </p:nvPr>
        </p:nvGraphicFramePr>
        <p:xfrm>
          <a:off x="5718103" y="3374587"/>
          <a:ext cx="5524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2" name="Equation" r:id="rId11" imgW="203040" imgH="253800" progId="Equation.3">
                  <p:embed/>
                </p:oleObj>
              </mc:Choice>
              <mc:Fallback>
                <p:oleObj name="Equation" r:id="rId1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03" y="3374587"/>
                        <a:ext cx="5524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556629"/>
              </p:ext>
            </p:extLst>
          </p:nvPr>
        </p:nvGraphicFramePr>
        <p:xfrm>
          <a:off x="6290496" y="3104083"/>
          <a:ext cx="162401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3" name="Equation" r:id="rId13" imgW="596880" imgH="457200" progId="Equation.3">
                  <p:embed/>
                </p:oleObj>
              </mc:Choice>
              <mc:Fallback>
                <p:oleObj name="Equation" r:id="rId13" imgW="596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496" y="3104083"/>
                        <a:ext cx="1624013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606220" y="3048093"/>
            <a:ext cx="534924" cy="396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661554" y="3639207"/>
            <a:ext cx="346971" cy="1066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68790" y="3030177"/>
            <a:ext cx="1152000" cy="396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06220" y="3043059"/>
            <a:ext cx="465912" cy="48316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65706"/>
              </p:ext>
            </p:extLst>
          </p:nvPr>
        </p:nvGraphicFramePr>
        <p:xfrm>
          <a:off x="7966896" y="3163570"/>
          <a:ext cx="165893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4" name="Equation" r:id="rId15" imgW="609480" imgH="457200" progId="Equation.3">
                  <p:embed/>
                </p:oleObj>
              </mc:Choice>
              <mc:Fallback>
                <p:oleObj name="Equation" r:id="rId15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896" y="3163570"/>
                        <a:ext cx="1658937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45251"/>
              </p:ext>
            </p:extLst>
          </p:nvPr>
        </p:nvGraphicFramePr>
        <p:xfrm>
          <a:off x="9719496" y="3159508"/>
          <a:ext cx="17287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5" name="Equation" r:id="rId17" imgW="634680" imgH="457200" progId="Equation.3">
                  <p:embed/>
                </p:oleObj>
              </mc:Choice>
              <mc:Fallback>
                <p:oleObj name="Equation" r:id="rId17" imgW="634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9496" y="3159508"/>
                        <a:ext cx="17287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13355"/>
              </p:ext>
            </p:extLst>
          </p:nvPr>
        </p:nvGraphicFramePr>
        <p:xfrm>
          <a:off x="1295400" y="4953000"/>
          <a:ext cx="1808704" cy="177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6" name="Equation" r:id="rId19" imgW="723600" imgH="711000" progId="Equation.3">
                  <p:embed/>
                </p:oleObj>
              </mc:Choice>
              <mc:Fallback>
                <p:oleObj name="Equation" r:id="rId19" imgW="723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1808704" cy="1773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 flipV="1">
            <a:off x="6747696" y="4080915"/>
            <a:ext cx="228600" cy="100899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119296" y="3946909"/>
            <a:ext cx="114300" cy="114299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719496" y="3946910"/>
            <a:ext cx="152400" cy="114299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1"/>
          </p:cNvCxnSpPr>
          <p:nvPr/>
        </p:nvCxnSpPr>
        <p:spPr>
          <a:xfrm flipV="1">
            <a:off x="3193979" y="4807951"/>
            <a:ext cx="2657165" cy="460855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851144" y="4481622"/>
            <a:ext cx="5562600" cy="652657"/>
          </a:xfrm>
          <a:prstGeom prst="round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do we decide the sign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6742" y="3194391"/>
            <a:ext cx="229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5400" b="1" cap="none" spc="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Row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90976"/>
              </p:ext>
            </p:extLst>
          </p:nvPr>
        </p:nvGraphicFramePr>
        <p:xfrm>
          <a:off x="5896788" y="5715408"/>
          <a:ext cx="5524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7" name="Equation" r:id="rId21" imgW="203040" imgH="253800" progId="Equation.3">
                  <p:embed/>
                </p:oleObj>
              </mc:Choice>
              <mc:Fallback>
                <p:oleObj name="Equation" r:id="rId2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788" y="5715408"/>
                        <a:ext cx="5524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16275"/>
              </p:ext>
            </p:extLst>
          </p:nvPr>
        </p:nvGraphicFramePr>
        <p:xfrm>
          <a:off x="6393676" y="5445233"/>
          <a:ext cx="20034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8" name="Equation" r:id="rId22" imgW="736560" imgH="457200" progId="Equation.3">
                  <p:embed/>
                </p:oleObj>
              </mc:Choice>
              <mc:Fallback>
                <p:oleObj name="Equation" r:id="rId22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676" y="5445233"/>
                        <a:ext cx="200342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092485"/>
              </p:ext>
            </p:extLst>
          </p:nvPr>
        </p:nvGraphicFramePr>
        <p:xfrm>
          <a:off x="8317726" y="5437296"/>
          <a:ext cx="1728787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9" name="Equation" r:id="rId24" imgW="634680" imgH="457200" progId="Equation.3">
                  <p:embed/>
                </p:oleObj>
              </mc:Choice>
              <mc:Fallback>
                <p:oleObj name="Equation" r:id="rId24" imgW="634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726" y="5437296"/>
                        <a:ext cx="1728787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467038" y="5635129"/>
            <a:ext cx="245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54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nd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Row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2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0" grpId="0" animBg="1"/>
      <p:bldP spid="31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  <a:gs pos="88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22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638800" cy="11430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DETERMINANT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1" b="100000" l="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6322" r="19808" b="-5287"/>
          <a:stretch/>
        </p:blipFill>
        <p:spPr>
          <a:xfrm>
            <a:off x="10589968" y="149775"/>
            <a:ext cx="1506950" cy="21362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58867"/>
              </p:ext>
            </p:extLst>
          </p:nvPr>
        </p:nvGraphicFramePr>
        <p:xfrm>
          <a:off x="147401" y="2225079"/>
          <a:ext cx="332105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6" name="Equation" r:id="rId5" imgW="1218960" imgH="685800" progId="Equation.3">
                  <p:embed/>
                </p:oleObj>
              </mc:Choice>
              <mc:Fallback>
                <p:oleObj name="Equation" r:id="rId5" imgW="12189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01" y="2225079"/>
                        <a:ext cx="332105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05410" y="2914076"/>
            <a:ext cx="432000" cy="1066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1382" y="2281800"/>
            <a:ext cx="1368000" cy="432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1143" y="2261259"/>
            <a:ext cx="465912" cy="48316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96051" y="2952154"/>
            <a:ext cx="504000" cy="1066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1141" y="2286000"/>
            <a:ext cx="534924" cy="432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63431" y="2261258"/>
            <a:ext cx="465912" cy="48316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44414"/>
              </p:ext>
            </p:extLst>
          </p:nvPr>
        </p:nvGraphicFramePr>
        <p:xfrm>
          <a:off x="4494616" y="3380009"/>
          <a:ext cx="5524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7" name="Equation" r:id="rId7" imgW="203040" imgH="253800" progId="Equation.3">
                  <p:embed/>
                </p:oleObj>
              </mc:Choice>
              <mc:Fallback>
                <p:oleObj name="Equation" r:id="rId7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616" y="3380009"/>
                        <a:ext cx="5524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13637"/>
              </p:ext>
            </p:extLst>
          </p:nvPr>
        </p:nvGraphicFramePr>
        <p:xfrm>
          <a:off x="5067932" y="3191772"/>
          <a:ext cx="20050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8" name="Equation" r:id="rId9" imgW="736560" imgH="431640" progId="Equation.3">
                  <p:embed/>
                </p:oleObj>
              </mc:Choice>
              <mc:Fallback>
                <p:oleObj name="Equation" r:id="rId9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932" y="3191772"/>
                        <a:ext cx="20050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652259" y="2281800"/>
            <a:ext cx="534924" cy="432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06251" y="2933761"/>
            <a:ext cx="432000" cy="1066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99432" y="2263629"/>
            <a:ext cx="1260000" cy="4320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04851" y="2261258"/>
            <a:ext cx="684000" cy="48316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44631"/>
              </p:ext>
            </p:extLst>
          </p:nvPr>
        </p:nvGraphicFramePr>
        <p:xfrm>
          <a:off x="7093811" y="3137122"/>
          <a:ext cx="17970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9" name="Equation" r:id="rId11" imgW="660240" imgH="431640" progId="Equation.3">
                  <p:embed/>
                </p:oleObj>
              </mc:Choice>
              <mc:Fallback>
                <p:oleObj name="Equation" r:id="rId11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811" y="3137122"/>
                        <a:ext cx="17970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5468"/>
              </p:ext>
            </p:extLst>
          </p:nvPr>
        </p:nvGraphicFramePr>
        <p:xfrm>
          <a:off x="8941251" y="3089875"/>
          <a:ext cx="25241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0" name="Equation" r:id="rId13" imgW="927000" imgH="431640" progId="Equation.3">
                  <p:embed/>
                </p:oleObj>
              </mc:Choice>
              <mc:Fallback>
                <p:oleObj name="Equation" r:id="rId13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1251" y="3089875"/>
                        <a:ext cx="252412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98813"/>
              </p:ext>
            </p:extLst>
          </p:nvPr>
        </p:nvGraphicFramePr>
        <p:xfrm>
          <a:off x="1182547" y="4258460"/>
          <a:ext cx="1808704" cy="177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1" name="Equation" r:id="rId15" imgW="723600" imgH="711000" progId="Equation.3">
                  <p:embed/>
                </p:oleObj>
              </mc:Choice>
              <mc:Fallback>
                <p:oleObj name="Equation" r:id="rId15" imgW="723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547" y="4258460"/>
                        <a:ext cx="1808704" cy="1773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264534" y="2292255"/>
            <a:ext cx="229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5400" b="1" cap="none" spc="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Row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90846"/>
              </p:ext>
            </p:extLst>
          </p:nvPr>
        </p:nvGraphicFramePr>
        <p:xfrm>
          <a:off x="5047066" y="4535443"/>
          <a:ext cx="5635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2" name="Equation" r:id="rId17" imgW="2070000" imgH="215640" progId="Equation.3">
                  <p:embed/>
                </p:oleObj>
              </mc:Choice>
              <mc:Fallback>
                <p:oleObj name="Equation" r:id="rId17" imgW="2070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066" y="4535443"/>
                        <a:ext cx="56356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074061"/>
              </p:ext>
            </p:extLst>
          </p:nvPr>
        </p:nvGraphicFramePr>
        <p:xfrm>
          <a:off x="5042303" y="5194209"/>
          <a:ext cx="262731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3" name="Equation" r:id="rId19" imgW="965160" imgH="406080" progId="Equation.3">
                  <p:embed/>
                </p:oleObj>
              </mc:Choice>
              <mc:Fallback>
                <p:oleObj name="Equation" r:id="rId19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303" y="5194209"/>
                        <a:ext cx="2627312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95739" y="1224455"/>
            <a:ext cx="1973617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Example </a:t>
            </a:r>
            <a:r>
              <a:rPr lang="en-US" sz="32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2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5867399" y="457200"/>
            <a:ext cx="4267201" cy="1679892"/>
          </a:xfrm>
          <a:prstGeom prst="wedgeRoundRectCallout">
            <a:avLst>
              <a:gd name="adj1" fmla="val 65011"/>
              <a:gd name="adj2" fmla="val -4464"/>
              <a:gd name="adj3" fmla="val 16667"/>
            </a:avLst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REMEMBER!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Cofactor expansion also can be </a:t>
            </a:r>
            <a:r>
              <a:rPr lang="en-GB" sz="2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done along the </a:t>
            </a:r>
            <a:r>
              <a:rPr lang="en-GB" sz="2800" b="1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j</a:t>
            </a:r>
            <a:r>
              <a:rPr lang="en-GB" sz="2800" b="1" baseline="30000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th</a:t>
            </a:r>
            <a:r>
              <a:rPr lang="en-GB" sz="2800" b="1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column</a:t>
            </a:r>
            <a:r>
              <a:rPr lang="en-GB" sz="2800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  <a:gs pos="88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 rot="16200000">
            <a:off x="9324099" y="1799400"/>
            <a:ext cx="1152000" cy="304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91626" y="2201572"/>
            <a:ext cx="990600" cy="304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263241"/>
              </p:ext>
            </p:extLst>
          </p:nvPr>
        </p:nvGraphicFramePr>
        <p:xfrm>
          <a:off x="5711031" y="1248509"/>
          <a:ext cx="63357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6" name="Equation" r:id="rId3" imgW="3124080" imgH="685800" progId="Equation.3">
                  <p:embed/>
                </p:oleObj>
              </mc:Choice>
              <mc:Fallback>
                <p:oleObj name="Equation" r:id="rId3" imgW="3124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031" y="1248509"/>
                        <a:ext cx="6335713" cy="1382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6388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36" tIns="360000" rIns="91436" bIns="45719" rtlCol="0" anchor="ctr">
            <a:noAutofit/>
          </a:bodyPr>
          <a:lstStyle>
            <a:lvl1pPr algn="ctr" defTabSz="91436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DETERMINANT </a:t>
            </a:r>
            <a:endParaRPr lang="en-US" sz="5400" b="1" dirty="0">
              <a:ln w="3155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09" y="-38324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Dotum" panose="020B0600000101010101" pitchFamily="34" charset="-127"/>
              </a:rPr>
              <a:t>PROPERTIES OF</a:t>
            </a:r>
            <a:endParaRPr lang="en-GB" sz="2800" b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>
                        <a14:foregroundMark x1="43333" y1="9167" x2="49167" y2="7917"/>
                        <a14:foregroundMark x1="79583" y1="23333" x2="79583" y2="24583"/>
                        <a14:foregroundMark x1="79583" y1="25000" x2="86250" y2="25000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7" t="311"/>
          <a:stretch/>
        </p:blipFill>
        <p:spPr>
          <a:xfrm>
            <a:off x="0" y="2895599"/>
            <a:ext cx="3384371" cy="3685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5458" y="1292766"/>
            <a:ext cx="3132000" cy="12612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A has zero rows or zero column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99194"/>
              </p:ext>
            </p:extLst>
          </p:nvPr>
        </p:nvGraphicFramePr>
        <p:xfrm>
          <a:off x="118609" y="1332182"/>
          <a:ext cx="1963775" cy="88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7" name="Equation" r:id="rId7" imgW="533160" imgH="241200" progId="Equation.3">
                  <p:embed/>
                </p:oleObj>
              </mc:Choice>
              <mc:Fallback>
                <p:oleObj name="Equation" r:id="rId7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09" y="1332182"/>
                        <a:ext cx="1963775" cy="8852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284290" y="2973013"/>
            <a:ext cx="3132000" cy="126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Two or more rows/columns in A are the same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5458" y="4652008"/>
            <a:ext cx="3132000" cy="126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A row/column is a multiple of another row/column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21338" y="2971800"/>
            <a:ext cx="3013075" cy="1382713"/>
            <a:chOff x="786275" y="3327458"/>
            <a:chExt cx="3013075" cy="1382713"/>
          </a:xfrm>
        </p:grpSpPr>
        <p:sp>
          <p:nvSpPr>
            <p:cNvPr id="17" name="Rounded Rectangle 16"/>
            <p:cNvSpPr/>
            <p:nvPr/>
          </p:nvSpPr>
          <p:spPr>
            <a:xfrm>
              <a:off x="1600197" y="3429000"/>
              <a:ext cx="990600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00197" y="4267200"/>
              <a:ext cx="990600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245654"/>
                </p:ext>
              </p:extLst>
            </p:nvPr>
          </p:nvGraphicFramePr>
          <p:xfrm>
            <a:off x="786275" y="3327458"/>
            <a:ext cx="3013075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98" name="Equation" r:id="rId9" imgW="1485720" imgH="685800" progId="Equation.3">
                    <p:embed/>
                  </p:oleObj>
                </mc:Choice>
                <mc:Fallback>
                  <p:oleObj name="Equation" r:id="rId9" imgW="148572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275" y="3327458"/>
                          <a:ext cx="3013075" cy="1382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8878888" y="2971800"/>
            <a:ext cx="2909887" cy="1382712"/>
            <a:chOff x="4572607" y="3327462"/>
            <a:chExt cx="2909887" cy="1382712"/>
          </a:xfrm>
        </p:grpSpPr>
        <p:sp>
          <p:nvSpPr>
            <p:cNvPr id="21" name="Rounded Rectangle 20"/>
            <p:cNvSpPr/>
            <p:nvPr/>
          </p:nvSpPr>
          <p:spPr>
            <a:xfrm rot="5400000">
              <a:off x="4854466" y="3863866"/>
              <a:ext cx="1111469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 rot="5400000">
              <a:off x="5616466" y="3836276"/>
              <a:ext cx="1111469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617099"/>
                </p:ext>
              </p:extLst>
            </p:nvPr>
          </p:nvGraphicFramePr>
          <p:xfrm>
            <a:off x="4572607" y="3327462"/>
            <a:ext cx="2909887" cy="138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99" name="Equation" r:id="rId11" imgW="1434960" imgH="685800" progId="Equation.3">
                    <p:embed/>
                  </p:oleObj>
                </mc:Choice>
                <mc:Fallback>
                  <p:oleObj name="Equation" r:id="rId11" imgW="143496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607" y="3327462"/>
                          <a:ext cx="2909887" cy="138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8767763" y="5178425"/>
            <a:ext cx="2960687" cy="1382713"/>
            <a:chOff x="815618" y="5307921"/>
            <a:chExt cx="2960687" cy="1382713"/>
          </a:xfrm>
        </p:grpSpPr>
        <p:sp>
          <p:nvSpPr>
            <p:cNvPr id="25" name="Rounded Rectangle 24"/>
            <p:cNvSpPr/>
            <p:nvPr/>
          </p:nvSpPr>
          <p:spPr>
            <a:xfrm>
              <a:off x="1600197" y="5410200"/>
              <a:ext cx="990600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00197" y="6248400"/>
              <a:ext cx="990600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2107"/>
                </p:ext>
              </p:extLst>
            </p:nvPr>
          </p:nvGraphicFramePr>
          <p:xfrm>
            <a:off x="815618" y="5307921"/>
            <a:ext cx="2960687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00" name="Equation" r:id="rId13" imgW="1460160" imgH="685800" progId="Equation.3">
                    <p:embed/>
                  </p:oleObj>
                </mc:Choice>
                <mc:Fallback>
                  <p:oleObj name="Equation" r:id="rId13" imgW="146016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618" y="5307921"/>
                          <a:ext cx="2960687" cy="1382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5616575" y="5181600"/>
            <a:ext cx="3013075" cy="1382713"/>
            <a:chOff x="4522943" y="5308602"/>
            <a:chExt cx="3013075" cy="1382713"/>
          </a:xfrm>
        </p:grpSpPr>
        <p:sp>
          <p:nvSpPr>
            <p:cNvPr id="29" name="Rounded Rectangle 28"/>
            <p:cNvSpPr/>
            <p:nvPr/>
          </p:nvSpPr>
          <p:spPr>
            <a:xfrm rot="5400000">
              <a:off x="4854466" y="5845066"/>
              <a:ext cx="1111469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5400000">
              <a:off x="5616466" y="5817476"/>
              <a:ext cx="1111469" cy="304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7746762"/>
                </p:ext>
              </p:extLst>
            </p:nvPr>
          </p:nvGraphicFramePr>
          <p:xfrm>
            <a:off x="4522943" y="5308602"/>
            <a:ext cx="3013075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01" name="Equation" r:id="rId15" imgW="1485720" imgH="685800" progId="Equation.3">
                    <p:embed/>
                  </p:oleObj>
                </mc:Choice>
                <mc:Fallback>
                  <p:oleObj name="Equation" r:id="rId15" imgW="148572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2943" y="5308602"/>
                          <a:ext cx="3013075" cy="138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411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0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CC"/>
            </a:gs>
            <a:gs pos="100000">
              <a:srgbClr val="99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12192000" cy="89058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7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148590" y="904875"/>
                <a:ext cx="11894820" cy="5978760"/>
              </a:xfrm>
              <a:prstGeom prst="rect">
                <a:avLst/>
              </a:prstGeom>
              <a:noFill/>
              <a:ln w="57150" cmpd="thickThin">
                <a:noFill/>
              </a:ln>
              <a:effectLst>
                <a:softEdge rad="317500"/>
              </a:effectLst>
            </p:spPr>
            <p:txBody>
              <a:bodyPr anchor="t" anchorCtr="0">
                <a:normAutofit lnSpcReduction="10000"/>
              </a:bodyPr>
              <a:lstStyle>
                <a:lvl1pPr marL="342886" indent="-342886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20" indent="-285739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54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36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18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99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5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2800" dirty="0" smtClean="0">
                    <a:latin typeface="Century Gothic" panose="020B0502020202020204" pitchFamily="34" charset="0"/>
                  </a:rPr>
                  <a:t>A </a:t>
                </a:r>
                <a:r>
                  <a:rPr lang="en-GB" sz="3600" dirty="0">
                    <a:solidFill>
                      <a:schemeClr val="accent3">
                        <a:lumMod val="50000"/>
                      </a:schemeClr>
                    </a:solidFill>
                    <a:latin typeface="Berlin Sans FB Demi" panose="020E0802020502020306" pitchFamily="34" charset="0"/>
                  </a:rPr>
                  <a:t>MATRIX</a:t>
                </a:r>
                <a:r>
                  <a:rPr lang="en-GB" sz="2800" dirty="0">
                    <a:latin typeface="Century Gothic" panose="020B0502020202020204" pitchFamily="34" charset="0"/>
                  </a:rPr>
                  <a:t>  is a </a:t>
                </a:r>
                <a:r>
                  <a:rPr lang="en-GB" sz="2800" u="sng" dirty="0">
                    <a:latin typeface="Century Gothic" panose="020B0502020202020204" pitchFamily="34" charset="0"/>
                  </a:rPr>
                  <a:t>rectangular array of </a:t>
                </a:r>
                <a:r>
                  <a:rPr lang="en-GB" sz="2800" u="sng" dirty="0" smtClean="0">
                    <a:latin typeface="Century Gothic" panose="020B0502020202020204" pitchFamily="34" charset="0"/>
                  </a:rPr>
                  <a:t>numbers</a:t>
                </a:r>
                <a:r>
                  <a:rPr lang="en-GB" sz="2800" dirty="0" smtClean="0">
                    <a:latin typeface="Century Gothic" panose="020B0502020202020204" pitchFamily="34" charset="0"/>
                  </a:rPr>
                  <a:t> within brackets.</a:t>
                </a:r>
              </a:p>
              <a:p>
                <a:pPr marL="0" indent="0" algn="just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2800" dirty="0" smtClean="0">
                    <a:latin typeface="Century Gothic" panose="020B0502020202020204" pitchFamily="34" charset="0"/>
                  </a:rPr>
                  <a:t>The </a:t>
                </a:r>
                <a:r>
                  <a:rPr lang="en-GB" sz="2800" dirty="0">
                    <a:latin typeface="Century Gothic" panose="020B0502020202020204" pitchFamily="34" charset="0"/>
                  </a:rPr>
                  <a:t>numbers in the array are called </a:t>
                </a:r>
                <a:r>
                  <a:rPr lang="en-GB" sz="2800" b="1" dirty="0">
                    <a:solidFill>
                      <a:schemeClr val="accent3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entries/element</a:t>
                </a:r>
                <a:r>
                  <a:rPr lang="en-GB" sz="2800" dirty="0">
                    <a:latin typeface="Century Gothic" panose="020B0502020202020204" pitchFamily="34" charset="0"/>
                  </a:rPr>
                  <a:t> in the matrix.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2800" dirty="0">
                    <a:latin typeface="Century Gothic" panose="020B0502020202020204" pitchFamily="34" charset="0"/>
                  </a:rPr>
                  <a:t>The </a:t>
                </a:r>
                <a:r>
                  <a:rPr lang="en-GB" sz="2800" b="1" dirty="0">
                    <a:solidFill>
                      <a:schemeClr val="accent3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size/order/dimension</a:t>
                </a:r>
                <a:r>
                  <a:rPr lang="en-GB" sz="2800" dirty="0">
                    <a:latin typeface="Century Gothic" panose="020B0502020202020204" pitchFamily="34" charset="0"/>
                  </a:rPr>
                  <a:t> of a matrix is described in terms </a:t>
                </a:r>
                <a:r>
                  <a:rPr lang="en-GB" sz="2800" dirty="0" smtClean="0">
                    <a:latin typeface="Century Gothic" panose="020B0502020202020204" pitchFamily="34" charset="0"/>
                  </a:rPr>
                  <a:t>of </a:t>
                </a:r>
                <a:r>
                  <a:rPr lang="en-GB" sz="2800" u="sng" dirty="0">
                    <a:latin typeface="Century Gothic" panose="020B0502020202020204" pitchFamily="34" charset="0"/>
                  </a:rPr>
                  <a:t>number </a:t>
                </a:r>
                <a:r>
                  <a:rPr lang="en-GB" sz="2800" u="sng" dirty="0" smtClean="0">
                    <a:latin typeface="Century Gothic" panose="020B0502020202020204" pitchFamily="34" charset="0"/>
                  </a:rPr>
                  <a:t>of rows X columns</a:t>
                </a:r>
                <a:r>
                  <a:rPr lang="en-GB" sz="2800" dirty="0" smtClean="0">
                    <a:latin typeface="Century Gothic" panose="020B0502020202020204" pitchFamily="34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2800" dirty="0" smtClean="0">
                    <a:latin typeface="Century Gothic" panose="020B0502020202020204" pitchFamily="34" charset="0"/>
                  </a:rPr>
                  <a:t>For example, Matrix A below has 3 rows and 3 columns.</a:t>
                </a:r>
              </a:p>
              <a:p>
                <a:pPr marL="0" indent="0" algn="just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GB" sz="2800" dirty="0">
                    <a:latin typeface="Century Gothic" panose="020B0502020202020204" pitchFamily="34" charset="0"/>
                  </a:rPr>
                  <a:t>	</a:t>
                </a:r>
                <a:r>
                  <a:rPr lang="en-GB" sz="2800" dirty="0" smtClean="0">
                    <a:latin typeface="Century Gothic" panose="020B0502020202020204" pitchFamily="34" charset="0"/>
                  </a:rPr>
                  <a:t>			size/order/dimension : 3 x 3 (read as 3 by 3)</a:t>
                </a:r>
              </a:p>
              <a:p>
                <a:pPr marL="0" indent="0" algn="just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GB" sz="2800" dirty="0" smtClean="0">
                    <a:latin typeface="Century Gothic" panose="020B0502020202020204" pitchFamily="34" charset="0"/>
                  </a:rPr>
                  <a:t>				Hence, matrix A can be written as A</a:t>
                </a:r>
                <a:r>
                  <a:rPr lang="en-GB" sz="2800" baseline="-25000" dirty="0" smtClean="0">
                    <a:latin typeface="Century Gothic" panose="020B0502020202020204" pitchFamily="34" charset="0"/>
                  </a:rPr>
                  <a:t>3x3</a:t>
                </a:r>
                <a:r>
                  <a:rPr lang="en-GB" sz="2800" dirty="0" smtClean="0">
                    <a:latin typeface="Century Gothic" panose="020B0502020202020204" pitchFamily="34" charset="0"/>
                  </a:rPr>
                  <a:t>.</a:t>
                </a:r>
                <a:endParaRPr lang="en-GB" sz="2800" baseline="-25000" dirty="0" smtClean="0">
                  <a:latin typeface="Century Gothic" panose="020B0502020202020204" pitchFamily="34" charset="0"/>
                </a:endParaRPr>
              </a:p>
              <a:p>
                <a:pPr marL="357188" indent="-357188" algn="just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endParaRPr lang="en-GB" sz="2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" y="904875"/>
                <a:ext cx="11894820" cy="5978760"/>
              </a:xfrm>
              <a:prstGeom prst="rect">
                <a:avLst/>
              </a:prstGeom>
              <a:blipFill rotWithShape="0">
                <a:blip r:embed="rId2"/>
                <a:stretch>
                  <a:fillRect l="-922" t="-2446" r="-1025"/>
                </a:stretch>
              </a:blipFill>
              <a:ln w="57150" cmpd="thickThin">
                <a:noFill/>
              </a:ln>
              <a:effectLst>
                <a:softEdge rad="317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52732" y="5486400"/>
                <a:ext cx="2833468" cy="1228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32" y="5486400"/>
                <a:ext cx="2833468" cy="12289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7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1227417"/>
            <a:ext cx="6487930" cy="4431980"/>
          </a:xfrm>
          <a:prstGeom prst="rect">
            <a:avLst/>
          </a:prstGeom>
          <a:noFill/>
          <a:ln w="123825" cmpd="tri">
            <a:solidFill>
              <a:schemeClr val="accent3">
                <a:lumMod val="50000"/>
              </a:schemeClr>
            </a:solidFill>
          </a:ln>
        </p:spPr>
        <p:txBody>
          <a:bodyPr wrap="square" lIns="91436" tIns="45719" rIns="180000" bIns="45719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</a:rPr>
              <a:t>If </a:t>
            </a:r>
            <a:r>
              <a:rPr lang="en-GB" sz="3200" b="1" dirty="0">
                <a:latin typeface="Century Gothic" panose="020B0502020202020204" pitchFamily="34" charset="0"/>
              </a:rPr>
              <a:t>A is a square matrix</a:t>
            </a:r>
            <a:r>
              <a:rPr lang="en-GB" sz="3200" dirty="0">
                <a:latin typeface="Century Gothic" panose="020B0502020202020204" pitchFamily="34" charset="0"/>
              </a:rPr>
              <a:t>, and if a matrix </a:t>
            </a:r>
            <a:r>
              <a:rPr lang="en-GB" sz="3200" b="1" dirty="0">
                <a:latin typeface="Century Gothic" panose="020B0502020202020204" pitchFamily="34" charset="0"/>
              </a:rPr>
              <a:t>B of the same size </a:t>
            </a:r>
            <a:r>
              <a:rPr lang="en-GB" sz="3200" dirty="0">
                <a:latin typeface="Century Gothic" panose="020B0502020202020204" pitchFamily="34" charset="0"/>
              </a:rPr>
              <a:t>can be found such that </a:t>
            </a:r>
            <a:r>
              <a:rPr lang="en-GB" sz="3600" dirty="0" smtClean="0">
                <a:latin typeface="Century Gothic" panose="020B0502020202020204" pitchFamily="34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en-GB" sz="4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then</a:t>
            </a:r>
            <a:r>
              <a:rPr lang="en-GB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A is said to be INVERTIBLE</a:t>
            </a:r>
          </a:p>
          <a:p>
            <a:pPr algn="ctr"/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lang="en-GB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nd</a:t>
            </a:r>
          </a:p>
          <a:p>
            <a:pPr algn="ctr"/>
            <a:r>
              <a:rPr lang="en-GB" sz="4000" dirty="0" smtClean="0">
                <a:solidFill>
                  <a:srgbClr val="0000FF"/>
                </a:solidFill>
                <a:latin typeface="Rockwell Nova Cond" panose="02060506020205020403" pitchFamily="18" charset="0"/>
              </a:rPr>
              <a:t>B is called as inverse of A</a:t>
            </a:r>
            <a:r>
              <a:rPr lang="en-GB" sz="44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  <a:endParaRPr lang="en-US" sz="115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1" y="5846418"/>
            <a:ext cx="10667999" cy="769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lIns="91436" tIns="45719" rIns="91436" bIns="45719">
            <a:spAutoFit/>
          </a:bodyPr>
          <a:lstStyle/>
          <a:p>
            <a:pPr lvl="0" algn="ctr">
              <a:buSzPct val="75000"/>
            </a:pPr>
            <a:r>
              <a:rPr lang="en-GB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is </a:t>
            </a:r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 identity 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matrix </a:t>
            </a:r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the same size as A.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23536"/>
              </p:ext>
            </p:extLst>
          </p:nvPr>
        </p:nvGraphicFramePr>
        <p:xfrm>
          <a:off x="1176709" y="2996149"/>
          <a:ext cx="400075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7" name="Equation" r:id="rId3" imgW="838080" imgH="164880" progId="Equation.3">
                  <p:embed/>
                </p:oleObj>
              </mc:Choice>
              <mc:Fallback>
                <p:oleObj name="Equation" r:id="rId3" imgW="8380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709" y="2996149"/>
                        <a:ext cx="4000753" cy="78581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871722" y="1153837"/>
            <a:ext cx="5077450" cy="4437613"/>
            <a:chOff x="-679027" y="2039449"/>
            <a:chExt cx="6087137" cy="4907791"/>
          </a:xfrm>
        </p:grpSpPr>
        <p:sp>
          <p:nvSpPr>
            <p:cNvPr id="13" name="Freeform 12"/>
            <p:cNvSpPr/>
            <p:nvPr/>
          </p:nvSpPr>
          <p:spPr>
            <a:xfrm>
              <a:off x="-278940" y="2039449"/>
              <a:ext cx="5687050" cy="4818551"/>
            </a:xfrm>
            <a:custGeom>
              <a:avLst/>
              <a:gdLst>
                <a:gd name="connsiteX0" fmla="*/ 528514 w 5971138"/>
                <a:gd name="connsiteY0" fmla="*/ 379236 h 5098818"/>
                <a:gd name="connsiteX1" fmla="*/ 4540075 w 5971138"/>
                <a:gd name="connsiteY1" fmla="*/ 393985 h 5098818"/>
                <a:gd name="connsiteX2" fmla="*/ 5955920 w 5971138"/>
                <a:gd name="connsiteY2" fmla="*/ 2016307 h 5098818"/>
                <a:gd name="connsiteX3" fmla="*/ 4967779 w 5971138"/>
                <a:gd name="connsiteY3" fmla="*/ 4685765 h 5098818"/>
                <a:gd name="connsiteX4" fmla="*/ 528514 w 5971138"/>
                <a:gd name="connsiteY4" fmla="*/ 4641520 h 5098818"/>
                <a:gd name="connsiteX5" fmla="*/ 528514 w 5971138"/>
                <a:gd name="connsiteY5" fmla="*/ 379236 h 5098818"/>
                <a:gd name="connsiteX0" fmla="*/ 244426 w 5687050"/>
                <a:gd name="connsiteY0" fmla="*/ 239744 h 4818551"/>
                <a:gd name="connsiteX1" fmla="*/ 4255987 w 5687050"/>
                <a:gd name="connsiteY1" fmla="*/ 254493 h 4818551"/>
                <a:gd name="connsiteX2" fmla="*/ 5671832 w 5687050"/>
                <a:gd name="connsiteY2" fmla="*/ 1876815 h 4818551"/>
                <a:gd name="connsiteX3" fmla="*/ 4683691 w 5687050"/>
                <a:gd name="connsiteY3" fmla="*/ 4546273 h 4818551"/>
                <a:gd name="connsiteX4" fmla="*/ 244426 w 5687050"/>
                <a:gd name="connsiteY4" fmla="*/ 4502028 h 4818551"/>
                <a:gd name="connsiteX5" fmla="*/ 544229 w 5687050"/>
                <a:gd name="connsiteY5" fmla="*/ 2529613 h 4818551"/>
                <a:gd name="connsiteX6" fmla="*/ 244426 w 5687050"/>
                <a:gd name="connsiteY6" fmla="*/ 239744 h 481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7050" h="4818551">
                  <a:moveTo>
                    <a:pt x="244426" y="239744"/>
                  </a:moveTo>
                  <a:cubicBezTo>
                    <a:pt x="863052" y="-139443"/>
                    <a:pt x="3351419" y="-18352"/>
                    <a:pt x="4255987" y="254493"/>
                  </a:cubicBezTo>
                  <a:cubicBezTo>
                    <a:pt x="5160555" y="527338"/>
                    <a:pt x="5600548" y="1161518"/>
                    <a:pt x="5671832" y="1876815"/>
                  </a:cubicBezTo>
                  <a:cubicBezTo>
                    <a:pt x="5743116" y="2592112"/>
                    <a:pt x="5588259" y="4108738"/>
                    <a:pt x="4683691" y="4546273"/>
                  </a:cubicBezTo>
                  <a:cubicBezTo>
                    <a:pt x="3779123" y="4983808"/>
                    <a:pt x="934336" y="4838138"/>
                    <a:pt x="244426" y="4502028"/>
                  </a:cubicBezTo>
                  <a:cubicBezTo>
                    <a:pt x="-445484" y="4165918"/>
                    <a:pt x="544229" y="3239994"/>
                    <a:pt x="544229" y="2529613"/>
                  </a:cubicBezTo>
                  <a:cubicBezTo>
                    <a:pt x="544229" y="1819232"/>
                    <a:pt x="-374200" y="618931"/>
                    <a:pt x="244426" y="2397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027" y="2039450"/>
              <a:ext cx="4907790" cy="4907790"/>
            </a:xfrm>
            <a:prstGeom prst="rect">
              <a:avLst/>
            </a:prstGeom>
          </p:spPr>
        </p:pic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282912"/>
                </p:ext>
              </p:extLst>
            </p:nvPr>
          </p:nvGraphicFramePr>
          <p:xfrm>
            <a:off x="1667996" y="4485126"/>
            <a:ext cx="1448535" cy="1085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98" name="Equation" r:id="rId6" imgW="253800" imgH="190440" progId="Equation.3">
                    <p:embed/>
                  </p:oleObj>
                </mc:Choice>
                <mc:Fallback>
                  <p:oleObj name="Equation" r:id="rId6" imgW="2538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67996" y="4485126"/>
                          <a:ext cx="1448535" cy="1085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574977" y="2455867"/>
              <a:ext cx="3338347" cy="646329"/>
            </a:xfrm>
            <a:prstGeom prst="rect">
              <a:avLst/>
            </a:prstGeom>
            <a:noFill/>
            <a:effectLst>
              <a:softEdge rad="203200"/>
            </a:effectLst>
          </p:spPr>
          <p:txBody>
            <a:bodyPr wrap="square" lIns="91436" tIns="45719" rIns="91436" bIns="45719">
              <a:spAutoFit/>
            </a:bodyPr>
            <a:lstStyle/>
            <a:p>
              <a:pPr lvl="0" algn="ctr">
                <a:buSzPct val="75000"/>
              </a:pPr>
              <a:r>
                <a:rPr lang="en-GB" sz="32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Inverse of</a:t>
              </a:r>
              <a:endPara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4889" y="3041198"/>
              <a:ext cx="3338347" cy="646329"/>
            </a:xfrm>
            <a:prstGeom prst="rect">
              <a:avLst/>
            </a:prstGeom>
            <a:noFill/>
            <a:effectLst>
              <a:softEdge rad="203200"/>
            </a:effectLst>
          </p:spPr>
          <p:txBody>
            <a:bodyPr wrap="square" lIns="91436" tIns="45719" rIns="91436" bIns="45719">
              <a:spAutoFit/>
            </a:bodyPr>
            <a:lstStyle/>
            <a:p>
              <a:pPr lvl="0" algn="ctr">
                <a:buSzPct val="75000"/>
              </a:pPr>
              <a:r>
                <a:rPr lang="en-GB" sz="32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Matrix A is</a:t>
              </a:r>
              <a:endPara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3792" y="3626529"/>
              <a:ext cx="3338347" cy="646329"/>
            </a:xfrm>
            <a:prstGeom prst="rect">
              <a:avLst/>
            </a:prstGeom>
            <a:noFill/>
            <a:effectLst>
              <a:softEdge rad="203200"/>
            </a:effectLst>
          </p:spPr>
          <p:txBody>
            <a:bodyPr wrap="square" lIns="91436" tIns="45719" rIns="91436" bIns="45719">
              <a:spAutoFit/>
            </a:bodyPr>
            <a:lstStyle/>
            <a:p>
              <a:pPr lvl="0" algn="ctr">
                <a:buSzPct val="75000"/>
              </a:pPr>
              <a:r>
                <a:rPr lang="en-GB" sz="32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denoted by</a:t>
              </a:r>
              <a:endPara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5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38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95400" y="1237542"/>
            <a:ext cx="10744200" cy="92856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non square matrix is not invertible, but not all square matrices is invertible</a:t>
            </a:r>
          </a:p>
        </p:txBody>
      </p:sp>
      <p:sp>
        <p:nvSpPr>
          <p:cNvPr id="14" name="Oval 13"/>
          <p:cNvSpPr/>
          <p:nvPr/>
        </p:nvSpPr>
        <p:spPr>
          <a:xfrm rot="20642893">
            <a:off x="83915" y="1201110"/>
            <a:ext cx="1886857" cy="756868"/>
          </a:xfrm>
          <a:prstGeom prst="ellipse">
            <a:avLst/>
          </a:prstGeom>
          <a:solidFill>
            <a:srgbClr val="FF0000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2800" dirty="0">
                <a:latin typeface="Arial Black" panose="020B0A04020102020204" pitchFamily="34" charset="0"/>
              </a:rPr>
              <a:t>NOTE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866" y="2401699"/>
            <a:ext cx="6195133" cy="646329"/>
          </a:xfrm>
          <a:prstGeom prst="rect">
            <a:avLst/>
          </a:prstGeom>
          <a:solidFill>
            <a:schemeClr val="tx1"/>
          </a:solidFill>
        </p:spPr>
        <p:txBody>
          <a:bodyPr wrap="square" lIns="91436" tIns="45719" rIns="91436" bIns="45719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Inverse of 2x2 matrix</a:t>
            </a:r>
            <a:endParaRPr lang="en-US" sz="79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97160"/>
              </p:ext>
            </p:extLst>
          </p:nvPr>
        </p:nvGraphicFramePr>
        <p:xfrm>
          <a:off x="424999" y="3305088"/>
          <a:ext cx="219868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0" name="Equation" r:id="rId3" imgW="799920" imgH="431640" progId="Equation.3">
                  <p:embed/>
                </p:oleObj>
              </mc:Choice>
              <mc:Fallback>
                <p:oleObj name="Equation" r:id="rId3" imgW="799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999" y="3305088"/>
                        <a:ext cx="2198687" cy="1182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309292"/>
              </p:ext>
            </p:extLst>
          </p:nvPr>
        </p:nvGraphicFramePr>
        <p:xfrm>
          <a:off x="2597150" y="3313112"/>
          <a:ext cx="51308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1" name="Equation" r:id="rId5" imgW="1866600" imgH="431640" progId="Equation.3">
                  <p:embed/>
                </p:oleObj>
              </mc:Choice>
              <mc:Fallback>
                <p:oleObj name="Equation" r:id="rId5" imgW="1866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3313112"/>
                        <a:ext cx="5130800" cy="1182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68638" y="4792262"/>
            <a:ext cx="11413762" cy="1440555"/>
            <a:chOff x="168638" y="4792262"/>
            <a:chExt cx="11413762" cy="1440555"/>
          </a:xfrm>
        </p:grpSpPr>
        <p:sp>
          <p:nvSpPr>
            <p:cNvPr id="27" name="Rectangle 26"/>
            <p:cNvSpPr/>
            <p:nvPr/>
          </p:nvSpPr>
          <p:spPr>
            <a:xfrm>
              <a:off x="168638" y="4792262"/>
              <a:ext cx="11413762" cy="1440555"/>
            </a:xfrm>
            <a:prstGeom prst="rect">
              <a:avLst/>
            </a:prstGeom>
            <a:noFill/>
            <a:ln>
              <a:solidFill>
                <a:srgbClr val="77933C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441" y="5231566"/>
              <a:ext cx="23089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The matrix</a:t>
              </a:r>
              <a:endParaRPr lang="en-GB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475517"/>
                </p:ext>
              </p:extLst>
            </p:nvPr>
          </p:nvGraphicFramePr>
          <p:xfrm>
            <a:off x="2560924" y="4989512"/>
            <a:ext cx="1404937" cy="11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22" name="Equation" r:id="rId7" imgW="545760" imgH="431640" progId="Equation.3">
                    <p:embed/>
                  </p:oleObj>
                </mc:Choice>
                <mc:Fallback>
                  <p:oleObj name="Equation" r:id="rId7" imgW="54576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0924" y="4989512"/>
                          <a:ext cx="1404937" cy="1106488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3963363" y="5231566"/>
              <a:ext cx="533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is invertible if and only if</a:t>
              </a:r>
              <a:endParaRPr lang="en-GB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46300"/>
                </p:ext>
              </p:extLst>
            </p:nvPr>
          </p:nvGraphicFramePr>
          <p:xfrm>
            <a:off x="8839200" y="5314949"/>
            <a:ext cx="2157412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23" name="Equation" r:id="rId9" imgW="838080" imgH="177480" progId="Equation.3">
                    <p:embed/>
                  </p:oleObj>
                </mc:Choice>
                <mc:Fallback>
                  <p:oleObj name="Equation" r:id="rId9" imgW="8380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839200" y="5314949"/>
                          <a:ext cx="2157412" cy="455613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02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78891"/>
              </p:ext>
            </p:extLst>
          </p:nvPr>
        </p:nvGraphicFramePr>
        <p:xfrm>
          <a:off x="8008938" y="5329238"/>
          <a:ext cx="39846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8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8938" y="5329238"/>
                        <a:ext cx="3984625" cy="110648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392594"/>
            <a:ext cx="2236511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Example 1</a:t>
            </a:r>
            <a:endParaRPr lang="en-US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1404566"/>
            <a:ext cx="7244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Find the inverse of M, given that</a:t>
            </a:r>
            <a:endParaRPr lang="en-GB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66360"/>
              </p:ext>
            </p:extLst>
          </p:nvPr>
        </p:nvGraphicFramePr>
        <p:xfrm>
          <a:off x="8839200" y="1203639"/>
          <a:ext cx="2286000" cy="110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9" name="Equation" r:id="rId5" imgW="888840" imgH="431640" progId="Equation.3">
                  <p:embed/>
                </p:oleObj>
              </mc:Choice>
              <mc:Fallback>
                <p:oleObj name="Equation" r:id="rId5" imgW="888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9200" y="1203639"/>
                        <a:ext cx="2286000" cy="1106609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61030"/>
              </p:ext>
            </p:extLst>
          </p:nvPr>
        </p:nvGraphicFramePr>
        <p:xfrm>
          <a:off x="609600" y="2385918"/>
          <a:ext cx="6007517" cy="1260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0" name="Equation" r:id="rId7" imgW="1968480" imgH="431640" progId="Equation.3">
                  <p:embed/>
                </p:oleObj>
              </mc:Choice>
              <mc:Fallback>
                <p:oleObj name="Equation" r:id="rId7" imgW="1968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2385918"/>
                        <a:ext cx="6007517" cy="1260979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ular Callout 21"/>
          <p:cNvSpPr/>
          <p:nvPr/>
        </p:nvSpPr>
        <p:spPr>
          <a:xfrm>
            <a:off x="8507796" y="2537502"/>
            <a:ext cx="3519475" cy="837783"/>
          </a:xfrm>
          <a:prstGeom prst="wedgeRoundRectCallout">
            <a:avLst>
              <a:gd name="adj1" fmla="val -10611"/>
              <a:gd name="adj2" fmla="val 8576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How can I check my answer?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42" y="3515866"/>
            <a:ext cx="2686317" cy="1987874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47889"/>
              </p:ext>
            </p:extLst>
          </p:nvPr>
        </p:nvGraphicFramePr>
        <p:xfrm>
          <a:off x="1372851" y="3886200"/>
          <a:ext cx="260508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1" name="Equation" r:id="rId10" imgW="888840" imgH="431640" progId="Equation.3">
                  <p:embed/>
                </p:oleObj>
              </mc:Choice>
              <mc:Fallback>
                <p:oleObj name="Equation" r:id="rId10" imgW="888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2851" y="3886200"/>
                        <a:ext cx="2605087" cy="126047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57832"/>
              </p:ext>
            </p:extLst>
          </p:nvPr>
        </p:nvGraphicFramePr>
        <p:xfrm>
          <a:off x="1372851" y="5385978"/>
          <a:ext cx="19716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2" name="Equation" r:id="rId12" imgW="672840" imgH="431640" progId="Equation.3">
                  <p:embed/>
                </p:oleObj>
              </mc:Choice>
              <mc:Fallback>
                <p:oleObj name="Equation" r:id="rId12" imgW="672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2851" y="5385978"/>
                        <a:ext cx="1971675" cy="126047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3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CC"/>
            </a:gs>
            <a:gs pos="100000">
              <a:srgbClr val="99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12192000" cy="89058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7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4343400" y="904876"/>
                <a:ext cx="7620000" cy="5881570"/>
              </a:xfrm>
              <a:prstGeom prst="rect">
                <a:avLst/>
              </a:prstGeom>
              <a:noFill/>
              <a:ln w="57150" cmpd="thickThin">
                <a:noFill/>
              </a:ln>
              <a:effectLst>
                <a:softEdge rad="317500"/>
              </a:effectLst>
            </p:spPr>
            <p:txBody>
              <a:bodyPr anchor="t" anchorCtr="0">
                <a:normAutofit/>
              </a:bodyPr>
              <a:lstStyle>
                <a:lvl1pPr marL="342886" indent="-342886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20" indent="-285739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54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36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18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99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5" indent="-228591" algn="l" defTabSz="91436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800" dirty="0" smtClean="0">
                    <a:latin typeface="Century Gothic" panose="020B0502020202020204" pitchFamily="34" charset="0"/>
                  </a:rPr>
                  <a:t> denotes the elements in rows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800" dirty="0" smtClean="0">
                    <a:latin typeface="Century Gothic" panose="020B0502020202020204" pitchFamily="34" charset="0"/>
                  </a:rPr>
                  <a:t> and column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800" dirty="0" smtClean="0">
                    <a:latin typeface="Century Gothic" panose="020B0502020202020204" pitchFamily="34" charset="0"/>
                  </a:rPr>
                  <a:t> respectively.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800" dirty="0" smtClean="0">
                    <a:latin typeface="Century Gothic" panose="020B0502020202020204" pitchFamily="34" charset="0"/>
                  </a:rPr>
                  <a:t>For example:</a:t>
                </a:r>
              </a:p>
              <a:p>
                <a:pPr marL="347663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element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row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 1, 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column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 dirty="0" smtClean="0">
                  <a:latin typeface="Century Gothic" panose="020B0502020202020204" pitchFamily="34" charset="0"/>
                </a:endParaRPr>
              </a:p>
              <a:p>
                <a:pPr marL="347663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element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row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2,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column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800" dirty="0" smtClean="0">
                  <a:latin typeface="Century Gothic" panose="020B0502020202020204" pitchFamily="34" charset="0"/>
                </a:endParaRPr>
              </a:p>
              <a:p>
                <a:pPr marL="347663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element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row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3,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column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800" dirty="0" smtClean="0">
                  <a:latin typeface="Century Gothic" panose="020B0502020202020204" pitchFamily="34" charset="0"/>
                </a:endParaRPr>
              </a:p>
              <a:p>
                <a:pPr marL="347663" indent="-347663">
                  <a:lnSpc>
                    <a:spcPct val="150000"/>
                  </a:lnSpc>
                </a:pPr>
                <a:r>
                  <a:rPr lang="en-GB" sz="2800" dirty="0" smtClean="0">
                    <a:latin typeface="Century Gothic" panose="020B0502020202020204" pitchFamily="34" charset="0"/>
                  </a:rPr>
                  <a:t>In total, Matrix A has nine elements.</a:t>
                </a:r>
                <a:endParaRPr lang="en-GB" sz="2800" dirty="0">
                  <a:latin typeface="Century Gothic" panose="020B0502020202020204" pitchFamily="34" charset="0"/>
                </a:endParaRPr>
              </a:p>
              <a:p>
                <a:pPr marL="347663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GB" sz="2800" dirty="0">
                  <a:latin typeface="Century Gothic" panose="020B0502020202020204" pitchFamily="34" charset="0"/>
                </a:endParaRPr>
              </a:p>
              <a:p>
                <a:pPr marL="347663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GB" sz="2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904876"/>
                <a:ext cx="7620000" cy="5881570"/>
              </a:xfrm>
              <a:prstGeom prst="rect">
                <a:avLst/>
              </a:prstGeom>
              <a:blipFill rotWithShape="0">
                <a:blip r:embed="rId2"/>
                <a:stretch>
                  <a:fillRect l="-1440"/>
                </a:stretch>
              </a:blipFill>
              <a:ln w="57150" cmpd="thickThin">
                <a:noFill/>
              </a:ln>
              <a:effectLst>
                <a:softEdge rad="317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066800"/>
                <a:ext cx="3402470" cy="1461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3402470" cy="14614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03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40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5226" y="1241060"/>
            <a:ext cx="6195133" cy="646329"/>
          </a:xfrm>
          <a:prstGeom prst="rect">
            <a:avLst/>
          </a:prstGeom>
          <a:solidFill>
            <a:schemeClr val="tx1"/>
          </a:solidFill>
        </p:spPr>
        <p:txBody>
          <a:bodyPr wrap="square" lIns="91436" tIns="45719" rIns="91436" bIns="45719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Inverse of </a:t>
            </a:r>
            <a:r>
              <a:rPr lang="en-GB" sz="36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3x3 </a:t>
            </a:r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matrix</a:t>
            </a:r>
            <a:endParaRPr lang="en-US" sz="79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295400" y="2057400"/>
            <a:ext cx="990600" cy="1219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92801" y="3369266"/>
            <a:ext cx="4140074" cy="646329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Adjoint Method</a:t>
            </a:r>
            <a:endParaRPr lang="en-US" sz="79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8534376">
            <a:off x="6157548" y="1881119"/>
            <a:ext cx="990600" cy="1219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779750" y="2492104"/>
            <a:ext cx="5069641" cy="1200327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Elementary row operation</a:t>
            </a:r>
            <a:endParaRPr lang="en-US" sz="79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5359" y="4294252"/>
            <a:ext cx="4804842" cy="20621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6" tIns="45719" rIns="91436" bIns="45719">
            <a:spAutoFit/>
          </a:bodyPr>
          <a:lstStyle/>
          <a:p>
            <a:pPr marL="361950" indent="-361950">
              <a:buFont typeface="+mj-lt"/>
              <a:buAutoNum type="arabicPeriod"/>
            </a:pPr>
            <a:r>
              <a:rPr lang="en-US" sz="3200" dirty="0" smtClean="0">
                <a:latin typeface="Berlin Sans FB" panose="020E0602020502020306" pitchFamily="34" charset="0"/>
              </a:rPr>
              <a:t>Find determinant</a:t>
            </a:r>
          </a:p>
          <a:p>
            <a:pPr marL="361950" indent="-361950">
              <a:buFont typeface="+mj-lt"/>
              <a:buAutoNum type="arabicPeriod"/>
            </a:pPr>
            <a:r>
              <a:rPr lang="en-US" sz="3200" dirty="0" smtClean="0">
                <a:latin typeface="Berlin Sans FB" panose="020E0602020502020306" pitchFamily="34" charset="0"/>
              </a:rPr>
              <a:t>Find Minor and Cofactor</a:t>
            </a:r>
          </a:p>
          <a:p>
            <a:pPr marL="361950" indent="-361950">
              <a:buFont typeface="+mj-lt"/>
              <a:buAutoNum type="arabicPeriod"/>
            </a:pPr>
            <a:r>
              <a:rPr lang="en-US" sz="3200" dirty="0" smtClean="0">
                <a:latin typeface="Berlin Sans FB" panose="020E0602020502020306" pitchFamily="34" charset="0"/>
              </a:rPr>
              <a:t>Find </a:t>
            </a:r>
            <a:r>
              <a:rPr lang="en-US" sz="3200" dirty="0" err="1" smtClean="0">
                <a:latin typeface="Berlin Sans FB" panose="020E0602020502020306" pitchFamily="34" charset="0"/>
              </a:rPr>
              <a:t>Adjoint</a:t>
            </a:r>
            <a:endParaRPr lang="en-US" sz="3200" dirty="0" smtClean="0">
              <a:latin typeface="Berlin Sans FB" panose="020E0602020502020306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en-US" sz="3200" dirty="0" smtClean="0">
                <a:latin typeface="Berlin Sans FB" panose="020E0602020502020306" pitchFamily="34" charset="0"/>
              </a:rPr>
              <a:t>Find inverse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81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2" grpId="0"/>
      <p:bldP spid="23" grpId="0" animBg="1"/>
      <p:bldP spid="24" grpId="0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13" y="2803279"/>
            <a:ext cx="5694528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is </a:t>
            </a:r>
            <a:r>
              <a:rPr lang="en-GB" sz="2800" b="1" dirty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denoted by </a:t>
            </a:r>
            <a:r>
              <a:rPr lang="en-GB" sz="2800" b="1" i="1" dirty="0" err="1" smtClean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M</a:t>
            </a:r>
            <a:r>
              <a:rPr lang="en-GB" sz="2800" b="1" i="1" baseline="-25000" dirty="0" err="1" smtClean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ij</a:t>
            </a:r>
            <a:r>
              <a:rPr lang="en-GB" sz="2800" b="1" dirty="0" smtClean="0">
                <a:latin typeface="Century Gothic" panose="020B0502020202020204" pitchFamily="34" charset="0"/>
                <a:cs typeface="Arial Nova Light" panose="020B0304020202020204" pitchFamily="34" charset="0"/>
              </a:rPr>
              <a:t> </a:t>
            </a:r>
          </a:p>
          <a:p>
            <a:pPr marL="355600" indent="-3556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defined to be the </a:t>
            </a:r>
            <a:r>
              <a:rPr lang="en-GB" sz="2800" b="1" u="sng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determinant of </a:t>
            </a:r>
            <a:r>
              <a:rPr lang="en-GB" sz="2800" b="1" u="sng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 submatrix </a:t>
            </a:r>
          </a:p>
          <a:p>
            <a:pPr marL="355600" indent="-3556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that </a:t>
            </a:r>
            <a:r>
              <a:rPr lang="en-GB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remains after the </a:t>
            </a:r>
            <a:r>
              <a:rPr lang="en-GB" sz="2800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800" b="1" baseline="30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row and </a:t>
            </a:r>
            <a:r>
              <a:rPr lang="en-GB" sz="2800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j</a:t>
            </a:r>
            <a:r>
              <a:rPr lang="en-GB" sz="2800" b="1" baseline="30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column are deleted from </a:t>
            </a:r>
            <a:r>
              <a:rPr lang="en-GB" sz="2800" b="1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GB" sz="2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813" y="1219958"/>
            <a:ext cx="11874374" cy="523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Given that A is a square matrix with </a:t>
            </a:r>
            <a:r>
              <a:rPr lang="en-GB" sz="2800" b="1" i="1" dirty="0" err="1" smtClean="0">
                <a:latin typeface="Century Gothic" panose="020B0502020202020204" pitchFamily="34" charset="0"/>
              </a:rPr>
              <a:t>i</a:t>
            </a:r>
            <a:r>
              <a:rPr lang="en-GB" sz="2800" b="1" dirty="0" smtClean="0">
                <a:latin typeface="Century Gothic" panose="020B0502020202020204" pitchFamily="34" charset="0"/>
              </a:rPr>
              <a:t> row and </a:t>
            </a:r>
            <a:r>
              <a:rPr lang="en-GB" sz="2800" b="1" i="1" dirty="0" smtClean="0">
                <a:latin typeface="Century Gothic" panose="020B0502020202020204" pitchFamily="34" charset="0"/>
              </a:rPr>
              <a:t>j</a:t>
            </a:r>
            <a:r>
              <a:rPr lang="en-GB" sz="2800" b="1" dirty="0" smtClean="0">
                <a:latin typeface="Century Gothic" panose="020B0502020202020204" pitchFamily="34" charset="0"/>
              </a:rPr>
              <a:t> column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809" y="1912203"/>
            <a:ext cx="5694528" cy="830997"/>
          </a:xfrm>
          <a:prstGeom prst="rect">
            <a:avLst/>
          </a:prstGeom>
          <a:noFill/>
          <a:ln w="57150">
            <a:solidFill>
              <a:srgbClr val="77933C"/>
            </a:solidFill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r>
              <a:rPr lang="en-GB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lang="en-GB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48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0" y="2057400"/>
            <a:ext cx="5943600" cy="1565185"/>
            <a:chOff x="6182079" y="2630578"/>
            <a:chExt cx="6060271" cy="1565185"/>
          </a:xfrm>
        </p:grpSpPr>
        <p:sp>
          <p:nvSpPr>
            <p:cNvPr id="25" name="Rectangle 24"/>
            <p:cNvSpPr/>
            <p:nvPr/>
          </p:nvSpPr>
          <p:spPr>
            <a:xfrm>
              <a:off x="6202855" y="2679167"/>
              <a:ext cx="1721945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2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00863" y="2630578"/>
              <a:ext cx="41387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minor of entry </a:t>
              </a:r>
              <a:endParaRPr lang="en-GB" sz="1600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231562"/>
                </p:ext>
              </p:extLst>
            </p:nvPr>
          </p:nvGraphicFramePr>
          <p:xfrm>
            <a:off x="10216700" y="3200400"/>
            <a:ext cx="2025650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54" name="Equation" r:id="rId4" imgW="876240" imgH="431640" progId="Equation.3">
                    <p:embed/>
                  </p:oleObj>
                </mc:Choice>
                <mc:Fallback>
                  <p:oleObj name="Equation" r:id="rId4" imgW="8762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216700" y="3200400"/>
                          <a:ext cx="2025650" cy="995363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6182079" y="3400752"/>
              <a:ext cx="48293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  <a:r>
                <a:rPr lang="en-GB" sz="2800" baseline="-250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11</a:t>
              </a: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 and a</a:t>
              </a:r>
              <a:r>
                <a:rPr lang="en-GB" sz="2800" baseline="-250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21</a:t>
              </a: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, given that</a:t>
              </a:r>
              <a:endParaRPr lang="en-GB" sz="1600" dirty="0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63600"/>
              </p:ext>
            </p:extLst>
          </p:nvPr>
        </p:nvGraphicFramePr>
        <p:xfrm>
          <a:off x="6291263" y="3771810"/>
          <a:ext cx="20542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5" name="Equation" r:id="rId6" imgW="888840" imgH="431640" progId="Equation.3">
                  <p:embed/>
                </p:oleObj>
              </mc:Choice>
              <mc:Fallback>
                <p:oleObj name="Equation" r:id="rId6" imgW="888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1263" y="3771810"/>
                        <a:ext cx="2054225" cy="995362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379192" y="3652835"/>
            <a:ext cx="0" cy="10611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50592" y="3995381"/>
            <a:ext cx="10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88666"/>
              </p:ext>
            </p:extLst>
          </p:nvPr>
        </p:nvGraphicFramePr>
        <p:xfrm>
          <a:off x="8388529" y="4005700"/>
          <a:ext cx="1527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6" name="Equation" r:id="rId8" imgW="660240" imgH="228600" progId="Equation.3">
                  <p:embed/>
                </p:oleObj>
              </mc:Choice>
              <mc:Fallback>
                <p:oleObj name="Equation" r:id="rId8" imgW="660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8529" y="4005700"/>
                        <a:ext cx="1527175" cy="527050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11340"/>
              </p:ext>
            </p:extLst>
          </p:nvPr>
        </p:nvGraphicFramePr>
        <p:xfrm>
          <a:off x="6303963" y="5100637"/>
          <a:ext cx="20256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7" name="Equation" r:id="rId10" imgW="876240" imgH="431640" progId="Equation.3">
                  <p:embed/>
                </p:oleObj>
              </mc:Choice>
              <mc:Fallback>
                <p:oleObj name="Equation" r:id="rId10" imgW="876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3963" y="5100637"/>
                        <a:ext cx="2025650" cy="99536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8153400" y="4998369"/>
            <a:ext cx="0" cy="10611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83488" y="5832300"/>
            <a:ext cx="10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4332"/>
              </p:ext>
            </p:extLst>
          </p:nvPr>
        </p:nvGraphicFramePr>
        <p:xfrm>
          <a:off x="8350874" y="5300038"/>
          <a:ext cx="12620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8" name="Equation" r:id="rId12" imgW="545760" imgH="228600" progId="Equation.3">
                  <p:embed/>
                </p:oleObj>
              </mc:Choice>
              <mc:Fallback>
                <p:oleObj name="Equation" r:id="rId12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50874" y="5300038"/>
                        <a:ext cx="1262062" cy="528637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95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3037" y="2501900"/>
            <a:ext cx="6227763" cy="1581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1027954"/>
            <a:ext cx="10845980" cy="1579563"/>
            <a:chOff x="6185954" y="2120217"/>
            <a:chExt cx="11058882" cy="1579563"/>
          </a:xfrm>
        </p:grpSpPr>
        <p:sp>
          <p:nvSpPr>
            <p:cNvPr id="25" name="Rectangle 24"/>
            <p:cNvSpPr/>
            <p:nvPr/>
          </p:nvSpPr>
          <p:spPr>
            <a:xfrm>
              <a:off x="6185954" y="2679167"/>
              <a:ext cx="175574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3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00863" y="2630578"/>
              <a:ext cx="70818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minor for all entry given that,  </a:t>
              </a:r>
              <a:endParaRPr lang="en-GB" sz="1600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821605"/>
                </p:ext>
              </p:extLst>
            </p:nvPr>
          </p:nvGraphicFramePr>
          <p:xfrm>
            <a:off x="14570806" y="2120217"/>
            <a:ext cx="2674030" cy="157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87" name="Equation" r:id="rId4" imgW="1155600" imgH="685800" progId="Equation.3">
                    <p:embed/>
                  </p:oleObj>
                </mc:Choice>
                <mc:Fallback>
                  <p:oleObj name="Equation" r:id="rId4" imgW="115560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570806" y="2120217"/>
                          <a:ext cx="2674030" cy="1579563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9689"/>
              </p:ext>
            </p:extLst>
          </p:nvPr>
        </p:nvGraphicFramePr>
        <p:xfrm>
          <a:off x="153988" y="2501900"/>
          <a:ext cx="270033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88" name="Equation" r:id="rId6" imgW="1168200" imgH="685800" progId="Equation.3">
                  <p:embed/>
                </p:oleObj>
              </mc:Choice>
              <mc:Fallback>
                <p:oleObj name="Equation" r:id="rId6" imgW="11682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988" y="2501900"/>
                        <a:ext cx="2700337" cy="1581150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241973" y="2652818"/>
            <a:ext cx="7424" cy="12786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41973" y="2743200"/>
            <a:ext cx="14334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64842"/>
              </p:ext>
            </p:extLst>
          </p:nvPr>
        </p:nvGraphicFramePr>
        <p:xfrm>
          <a:off x="2897188" y="2794479"/>
          <a:ext cx="34067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89" name="Equation" r:id="rId8" imgW="1473120" imgH="431640" progId="Equation.3">
                  <p:embed/>
                </p:oleObj>
              </mc:Choice>
              <mc:Fallback>
                <p:oleObj name="Equation" r:id="rId8" imgW="1473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7188" y="2794479"/>
                        <a:ext cx="3406775" cy="99536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49081"/>
              </p:ext>
            </p:extLst>
          </p:nvPr>
        </p:nvGraphicFramePr>
        <p:xfrm>
          <a:off x="196056" y="4267325"/>
          <a:ext cx="26130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0" name="Equation" r:id="rId10" imgW="1130040" imgH="431640" progId="Equation.3">
                  <p:embed/>
                </p:oleObj>
              </mc:Choice>
              <mc:Fallback>
                <p:oleObj name="Equation" r:id="rId10" imgW="1130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056" y="4267325"/>
                        <a:ext cx="2613025" cy="99536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97975"/>
              </p:ext>
            </p:extLst>
          </p:nvPr>
        </p:nvGraphicFramePr>
        <p:xfrm>
          <a:off x="284162" y="5411495"/>
          <a:ext cx="243681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1" name="Equation" r:id="rId12" imgW="1054080" imgH="431640" progId="Equation.3">
                  <p:embed/>
                </p:oleObj>
              </mc:Choice>
              <mc:Fallback>
                <p:oleObj name="Equation" r:id="rId12" imgW="1054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4162" y="5411495"/>
                        <a:ext cx="2436812" cy="99536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99167"/>
              </p:ext>
            </p:extLst>
          </p:nvPr>
        </p:nvGraphicFramePr>
        <p:xfrm>
          <a:off x="3302368" y="4237037"/>
          <a:ext cx="28765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2" name="Equation" r:id="rId14" imgW="1244520" imgH="431640" progId="Equation.3">
                  <p:embed/>
                </p:oleObj>
              </mc:Choice>
              <mc:Fallback>
                <p:oleObj name="Equation" r:id="rId14" imgW="12445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2368" y="4237037"/>
                        <a:ext cx="2876550" cy="99536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510038"/>
              </p:ext>
            </p:extLst>
          </p:nvPr>
        </p:nvGraphicFramePr>
        <p:xfrm>
          <a:off x="3270250" y="5386388"/>
          <a:ext cx="29352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3" name="Equation" r:id="rId16" imgW="1269720" imgH="431640" progId="Equation.3">
                  <p:embed/>
                </p:oleObj>
              </mc:Choice>
              <mc:Fallback>
                <p:oleObj name="Equation" r:id="rId16" imgW="1269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70250" y="5386388"/>
                        <a:ext cx="2935288" cy="995362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91719"/>
              </p:ext>
            </p:extLst>
          </p:nvPr>
        </p:nvGraphicFramePr>
        <p:xfrm>
          <a:off x="6977855" y="3091342"/>
          <a:ext cx="1350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4" name="Equation" r:id="rId18" imgW="583920" imgH="241200" progId="Equation.3">
                  <p:embed/>
                </p:oleObj>
              </mc:Choice>
              <mc:Fallback>
                <p:oleObj name="Equation" r:id="rId18" imgW="583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77855" y="3091342"/>
                        <a:ext cx="1350963" cy="5556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37207"/>
              </p:ext>
            </p:extLst>
          </p:nvPr>
        </p:nvGraphicFramePr>
        <p:xfrm>
          <a:off x="6977855" y="3872562"/>
          <a:ext cx="1438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5" name="Equation" r:id="rId20" imgW="622080" imgH="241200" progId="Equation.3">
                  <p:embed/>
                </p:oleObj>
              </mc:Choice>
              <mc:Fallback>
                <p:oleObj name="Equation" r:id="rId20" imgW="622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77855" y="3872562"/>
                        <a:ext cx="1438275" cy="5556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28875"/>
              </p:ext>
            </p:extLst>
          </p:nvPr>
        </p:nvGraphicFramePr>
        <p:xfrm>
          <a:off x="8948223" y="3079846"/>
          <a:ext cx="14684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6" name="Equation" r:id="rId22" imgW="634680" imgH="241200" progId="Equation.3">
                  <p:embed/>
                </p:oleObj>
              </mc:Choice>
              <mc:Fallback>
                <p:oleObj name="Equation" r:id="rId22" imgW="634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948223" y="3079846"/>
                        <a:ext cx="1468438" cy="5556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006695"/>
              </p:ext>
            </p:extLst>
          </p:nvPr>
        </p:nvGraphicFramePr>
        <p:xfrm>
          <a:off x="9115117" y="3873128"/>
          <a:ext cx="1438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7" name="Equation" r:id="rId24" imgW="622080" imgH="241200" progId="Equation.3">
                  <p:embed/>
                </p:oleObj>
              </mc:Choice>
              <mc:Fallback>
                <p:oleObj name="Equation" r:id="rId24" imgW="622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15117" y="3873128"/>
                        <a:ext cx="1438275" cy="5556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90973"/>
              </p:ext>
            </p:extLst>
          </p:nvPr>
        </p:nvGraphicFramePr>
        <p:xfrm>
          <a:off x="7313613" y="4665278"/>
          <a:ext cx="284638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98" name="Equation" r:id="rId26" imgW="1231560" imgH="914400" progId="Equation.3">
                  <p:embed/>
                </p:oleObj>
              </mc:Choice>
              <mc:Fallback>
                <p:oleObj name="Equation" r:id="rId26" imgW="123156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13613" y="4665278"/>
                        <a:ext cx="2846387" cy="21050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rgbClr val="77933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25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1838100"/>
            <a:ext cx="5694528" cy="1474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GB" sz="32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is </a:t>
            </a:r>
            <a:r>
              <a:rPr lang="en-GB" sz="3200" b="1" dirty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denoted by </a:t>
            </a:r>
            <a:r>
              <a:rPr lang="en-GB" sz="3200" b="1" i="1" dirty="0" err="1" smtClean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C</a:t>
            </a:r>
            <a:r>
              <a:rPr lang="en-GB" sz="3200" b="1" i="1" baseline="-25000" dirty="0" err="1" smtClean="0">
                <a:solidFill>
                  <a:srgbClr val="0000FF"/>
                </a:solidFill>
                <a:latin typeface="Century Gothic" panose="020B0502020202020204" pitchFamily="34" charset="0"/>
                <a:cs typeface="Arial Nova Light" panose="020B0304020202020204" pitchFamily="34" charset="0"/>
              </a:rPr>
              <a:t>ij</a:t>
            </a:r>
            <a:r>
              <a:rPr lang="en-GB" sz="3200" b="1" dirty="0" smtClean="0">
                <a:latin typeface="Century Gothic" panose="020B0502020202020204" pitchFamily="34" charset="0"/>
                <a:cs typeface="Arial Nova Light" panose="020B0304020202020204" pitchFamily="34" charset="0"/>
              </a:rPr>
              <a:t> </a:t>
            </a:r>
          </a:p>
          <a:p>
            <a:pPr marL="355600" indent="-355600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en-GB" sz="3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is defined as (–1)</a:t>
            </a:r>
            <a:r>
              <a:rPr lang="en-GB" sz="3200" b="1" i="1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b="1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</a:t>
            </a:r>
            <a:r>
              <a:rPr lang="en-GB" sz="3200" b="1" i="1" baseline="30000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</a:t>
            </a:r>
            <a:r>
              <a:rPr lang="en-GB" sz="3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GB" sz="3200" b="1" baseline="-25000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ij</a:t>
            </a:r>
            <a:endParaRPr lang="en-GB" sz="3200" b="1" i="1" u="sng" baseline="-25000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813" y="1219958"/>
            <a:ext cx="11874374" cy="523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Given that A is a square matrix with </a:t>
            </a:r>
            <a:r>
              <a:rPr lang="en-GB" sz="2800" b="1" i="1" dirty="0" err="1" smtClean="0">
                <a:latin typeface="Century Gothic" panose="020B0502020202020204" pitchFamily="34" charset="0"/>
              </a:rPr>
              <a:t>i</a:t>
            </a:r>
            <a:r>
              <a:rPr lang="en-GB" sz="2800" b="1" dirty="0" smtClean="0">
                <a:latin typeface="Century Gothic" panose="020B0502020202020204" pitchFamily="34" charset="0"/>
              </a:rPr>
              <a:t> row and </a:t>
            </a:r>
            <a:r>
              <a:rPr lang="en-GB" sz="2800" b="1" i="1" dirty="0" smtClean="0">
                <a:latin typeface="Century Gothic" panose="020B0502020202020204" pitchFamily="34" charset="0"/>
              </a:rPr>
              <a:t>j</a:t>
            </a:r>
            <a:r>
              <a:rPr lang="en-GB" sz="2800" b="1" dirty="0" smtClean="0">
                <a:latin typeface="Century Gothic" panose="020B0502020202020204" pitchFamily="34" charset="0"/>
              </a:rPr>
              <a:t> column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813" y="2105989"/>
            <a:ext cx="5694528" cy="830997"/>
          </a:xfrm>
          <a:prstGeom prst="rect">
            <a:avLst/>
          </a:prstGeom>
          <a:noFill/>
          <a:ln w="57150">
            <a:solidFill>
              <a:srgbClr val="77933C"/>
            </a:solidFill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Cofactor </a:t>
            </a:r>
            <a:r>
              <a:rPr lang="en-GB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lang="en-GB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48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6834" y="3407467"/>
            <a:ext cx="11623694" cy="954107"/>
            <a:chOff x="6185954" y="2630578"/>
            <a:chExt cx="11851861" cy="954107"/>
          </a:xfrm>
        </p:grpSpPr>
        <p:sp>
          <p:nvSpPr>
            <p:cNvPr id="21" name="Rectangle 20"/>
            <p:cNvSpPr/>
            <p:nvPr/>
          </p:nvSpPr>
          <p:spPr>
            <a:xfrm>
              <a:off x="6185954" y="2679167"/>
              <a:ext cx="175574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4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00863" y="2630578"/>
              <a:ext cx="101369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cofactor matrix of matrix A from the previous example 3 (slide 40).  </a:t>
              </a:r>
              <a:endParaRPr lang="en-GB" sz="1600" dirty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28007"/>
              </p:ext>
            </p:extLst>
          </p:nvPr>
        </p:nvGraphicFramePr>
        <p:xfrm>
          <a:off x="246856" y="4456498"/>
          <a:ext cx="296783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5" name="Equation" r:id="rId4" imgW="1231560" imgH="914400" progId="Equation.3">
                  <p:embed/>
                </p:oleObj>
              </mc:Choice>
              <mc:Fallback>
                <p:oleObj name="Equation" r:id="rId4" imgW="123156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856" y="4456498"/>
                        <a:ext cx="2967833" cy="21050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656347"/>
              </p:ext>
            </p:extLst>
          </p:nvPr>
        </p:nvGraphicFramePr>
        <p:xfrm>
          <a:off x="3468689" y="4402137"/>
          <a:ext cx="3494087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6" name="Equation" r:id="rId6" imgW="1511280" imgH="1066680" progId="Equation.3">
                  <p:embed/>
                </p:oleObj>
              </mc:Choice>
              <mc:Fallback>
                <p:oleObj name="Equation" r:id="rId6" imgW="1511280" imgH="1066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8689" y="4402137"/>
                        <a:ext cx="3494087" cy="245586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46294"/>
              </p:ext>
            </p:extLst>
          </p:nvPr>
        </p:nvGraphicFramePr>
        <p:xfrm>
          <a:off x="7416800" y="4321578"/>
          <a:ext cx="41656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7" name="Equation" r:id="rId8" imgW="1803240" imgH="914400" progId="Equation.3">
                  <p:embed/>
                </p:oleObj>
              </mc:Choice>
              <mc:Fallback>
                <p:oleObj name="Equation" r:id="rId8" imgW="180324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16800" y="4321578"/>
                        <a:ext cx="4165600" cy="21050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77933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969507"/>
              </p:ext>
            </p:extLst>
          </p:nvPr>
        </p:nvGraphicFramePr>
        <p:xfrm>
          <a:off x="8178800" y="4846638"/>
          <a:ext cx="264160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8" name="Equation" r:id="rId10" imgW="1143000" imgH="672840" progId="Equation.3">
                  <p:embed/>
                </p:oleObj>
              </mc:Choice>
              <mc:Fallback>
                <p:oleObj name="Equation" r:id="rId10" imgW="114300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78800" y="4846638"/>
                        <a:ext cx="2641600" cy="1547812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40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107996"/>
            <a:ext cx="11353800" cy="22026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1219200"/>
            <a:ext cx="11506200" cy="2091475"/>
            <a:chOff x="6185954" y="2630578"/>
            <a:chExt cx="11732062" cy="2091185"/>
          </a:xfrm>
        </p:grpSpPr>
        <p:sp>
          <p:nvSpPr>
            <p:cNvPr id="25" name="Rectangle 24"/>
            <p:cNvSpPr/>
            <p:nvPr/>
          </p:nvSpPr>
          <p:spPr>
            <a:xfrm>
              <a:off x="6185954" y="2679167"/>
              <a:ext cx="175574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5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00863" y="2630578"/>
              <a:ext cx="100171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minor and the cofactor for all entry given that,  </a:t>
              </a:r>
              <a:endParaRPr lang="en-GB" sz="1600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7917831"/>
                </p:ext>
              </p:extLst>
            </p:nvPr>
          </p:nvGraphicFramePr>
          <p:xfrm>
            <a:off x="7941701" y="3140832"/>
            <a:ext cx="2937872" cy="1580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47" name="Equation" r:id="rId4" imgW="1269720" imgH="685800" progId="Equation.3">
                    <p:embed/>
                  </p:oleObj>
                </mc:Choice>
                <mc:Fallback>
                  <p:oleObj name="Equation" r:id="rId4" imgW="126972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41701" y="3140832"/>
                          <a:ext cx="2937872" cy="1580931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37396"/>
              </p:ext>
            </p:extLst>
          </p:nvPr>
        </p:nvGraphicFramePr>
        <p:xfrm>
          <a:off x="204788" y="3626742"/>
          <a:ext cx="5368384" cy="174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8" name="Equation" r:id="rId6" imgW="2145960" imgH="698400" progId="Equation.3">
                  <p:embed/>
                </p:oleObj>
              </mc:Choice>
              <mc:Fallback>
                <p:oleObj name="Equation" r:id="rId6" imgW="21459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3626742"/>
                        <a:ext cx="5368384" cy="1743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67072"/>
              </p:ext>
            </p:extLst>
          </p:nvPr>
        </p:nvGraphicFramePr>
        <p:xfrm>
          <a:off x="6303826" y="3421878"/>
          <a:ext cx="4417365" cy="329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9" name="Equation" r:id="rId8" imgW="1866600" imgH="1396800" progId="Equation.3">
                  <p:embed/>
                </p:oleObj>
              </mc:Choice>
              <mc:Fallback>
                <p:oleObj name="Equation" r:id="rId8" imgW="186660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826" y="3421878"/>
                        <a:ext cx="4417365" cy="329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03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62686"/>
              </p:ext>
            </p:extLst>
          </p:nvPr>
        </p:nvGraphicFramePr>
        <p:xfrm>
          <a:off x="76200" y="5416874"/>
          <a:ext cx="2498725" cy="124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0" name="Equation" r:id="rId4" imgW="1371600" imgH="685800" progId="Equation.3">
                  <p:embed/>
                </p:oleObj>
              </mc:Choice>
              <mc:Fallback>
                <p:oleObj name="Equation" r:id="rId4" imgW="1371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416874"/>
                        <a:ext cx="2498725" cy="1247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32163"/>
              </p:ext>
            </p:extLst>
          </p:nvPr>
        </p:nvGraphicFramePr>
        <p:xfrm>
          <a:off x="2675395" y="5351166"/>
          <a:ext cx="2950201" cy="13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1" name="Equation" r:id="rId6" imgW="1473120" imgH="685800" progId="Equation.3">
                  <p:embed/>
                </p:oleObj>
              </mc:Choice>
              <mc:Fallback>
                <p:oleObj name="Equation" r:id="rId6" imgW="14731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395" y="5351166"/>
                        <a:ext cx="2950201" cy="137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7205" y="1146084"/>
            <a:ext cx="6195133" cy="646329"/>
          </a:xfrm>
          <a:prstGeom prst="rect">
            <a:avLst/>
          </a:prstGeom>
          <a:solidFill>
            <a:schemeClr val="tx1"/>
          </a:solidFill>
        </p:spPr>
        <p:txBody>
          <a:bodyPr wrap="square" lIns="91436" tIns="45719" rIns="91436" bIns="45719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Inverse of </a:t>
            </a:r>
            <a:r>
              <a:rPr lang="en-GB" sz="36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3x3 </a:t>
            </a:r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matrix</a:t>
            </a:r>
            <a:endParaRPr lang="en-US" sz="79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4680" y="1156391"/>
            <a:ext cx="4140074" cy="646329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Adjoint Method</a:t>
            </a:r>
            <a:endParaRPr lang="en-US" sz="79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621" y="3134188"/>
            <a:ext cx="4804842" cy="584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6" tIns="45719" rIns="91436" bIns="45719">
            <a:spAutoFit/>
          </a:bodyPr>
          <a:lstStyle/>
          <a:p>
            <a:r>
              <a:rPr lang="en-US" sz="3200" dirty="0" smtClean="0">
                <a:latin typeface="Berlin Sans FB" panose="020E0602020502020306" pitchFamily="34" charset="0"/>
              </a:rPr>
              <a:t>1. Find determinant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0659" y="1879429"/>
            <a:ext cx="11506200" cy="1260836"/>
            <a:chOff x="6185954" y="2261857"/>
            <a:chExt cx="11732062" cy="1260661"/>
          </a:xfrm>
        </p:grpSpPr>
        <p:sp>
          <p:nvSpPr>
            <p:cNvPr id="16" name="Rectangle 15"/>
            <p:cNvSpPr/>
            <p:nvPr/>
          </p:nvSpPr>
          <p:spPr>
            <a:xfrm>
              <a:off x="6185954" y="2679167"/>
              <a:ext cx="175574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6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00863" y="2630578"/>
              <a:ext cx="100171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inverse of matrix A given that,  </a:t>
              </a:r>
              <a:endParaRPr lang="en-GB" sz="16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2731316"/>
                </p:ext>
              </p:extLst>
            </p:nvPr>
          </p:nvGraphicFramePr>
          <p:xfrm>
            <a:off x="14808901" y="2261857"/>
            <a:ext cx="2342709" cy="1260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62" name="Equation" r:id="rId8" imgW="1269720" imgH="685800" progId="Equation.3">
                    <p:embed/>
                  </p:oleObj>
                </mc:Choice>
                <mc:Fallback>
                  <p:oleObj name="Equation" r:id="rId8" imgW="126972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808901" y="2261857"/>
                          <a:ext cx="2342709" cy="1260661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49926"/>
              </p:ext>
            </p:extLst>
          </p:nvPr>
        </p:nvGraphicFramePr>
        <p:xfrm>
          <a:off x="914400" y="3932933"/>
          <a:ext cx="1411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3" name="Equation" r:id="rId10" imgW="622080" imgH="228600" progId="Equation.3">
                  <p:embed/>
                </p:oleObj>
              </mc:Choice>
              <mc:Fallback>
                <p:oleObj name="Equation" r:id="rId10" imgW="622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" y="3932933"/>
                        <a:ext cx="1411288" cy="527050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68627" y="4673955"/>
            <a:ext cx="4804842" cy="584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6" tIns="45719" rIns="91436" bIns="45719">
            <a:spAutoFit/>
          </a:bodyPr>
          <a:lstStyle/>
          <a:p>
            <a:r>
              <a:rPr lang="en-US" sz="3200" dirty="0" smtClean="0">
                <a:latin typeface="Berlin Sans FB" panose="020E0602020502020306" pitchFamily="34" charset="0"/>
              </a:rPr>
              <a:t>2. Find Minor and Cofactor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82017" y="3230101"/>
            <a:ext cx="4804842" cy="584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6" tIns="45719" rIns="91436" bIns="45719">
            <a:spAutoFit/>
          </a:bodyPr>
          <a:lstStyle/>
          <a:p>
            <a:r>
              <a:rPr lang="en-US" sz="3200" dirty="0" smtClean="0">
                <a:latin typeface="Berlin Sans FB" panose="020E0602020502020306" pitchFamily="34" charset="0"/>
              </a:rPr>
              <a:t>3. Find </a:t>
            </a:r>
            <a:r>
              <a:rPr lang="en-US" sz="3200" dirty="0" err="1" smtClean="0">
                <a:latin typeface="Berlin Sans FB" panose="020E0602020502020306" pitchFamily="34" charset="0"/>
              </a:rPr>
              <a:t>Adjoint</a:t>
            </a:r>
            <a:r>
              <a:rPr lang="en-US" sz="3200" dirty="0" smtClean="0">
                <a:latin typeface="Berlin Sans FB" panose="020E0602020502020306" pitchFamily="34" charset="0"/>
              </a:rPr>
              <a:t> of A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46530"/>
              </p:ext>
            </p:extLst>
          </p:nvPr>
        </p:nvGraphicFramePr>
        <p:xfrm>
          <a:off x="7592150" y="4958320"/>
          <a:ext cx="3584575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4" name="Equation" r:id="rId12" imgW="1790640" imgH="685800" progId="Equation.3">
                  <p:embed/>
                </p:oleObj>
              </mc:Choice>
              <mc:Fallback>
                <p:oleObj name="Equation" r:id="rId12" imgW="1790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150" y="4958320"/>
                        <a:ext cx="3584575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64440"/>
              </p:ext>
            </p:extLst>
          </p:nvPr>
        </p:nvGraphicFramePr>
        <p:xfrm>
          <a:off x="7848600" y="3957993"/>
          <a:ext cx="2836691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5" name="Equation" r:id="rId14" imgW="952200" imgH="241200" progId="Equation.3">
                  <p:embed/>
                </p:oleObj>
              </mc:Choice>
              <mc:Fallback>
                <p:oleObj name="Equation" r:id="rId14" imgW="952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48600" y="3957993"/>
                        <a:ext cx="2836691" cy="71596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571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84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7205" y="1146084"/>
            <a:ext cx="6195133" cy="646329"/>
          </a:xfrm>
          <a:prstGeom prst="rect">
            <a:avLst/>
          </a:prstGeom>
          <a:solidFill>
            <a:schemeClr val="tx1"/>
          </a:solidFill>
        </p:spPr>
        <p:txBody>
          <a:bodyPr wrap="square" lIns="91436" tIns="45719" rIns="91436" bIns="45719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Inverse of </a:t>
            </a:r>
            <a:r>
              <a:rPr lang="en-GB" sz="36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3x3 </a:t>
            </a:r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matrix</a:t>
            </a:r>
            <a:endParaRPr lang="en-US" sz="79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4680" y="1156391"/>
            <a:ext cx="4140074" cy="646329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Adjoint Method</a:t>
            </a:r>
            <a:endParaRPr lang="en-US" sz="79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621" y="3134188"/>
            <a:ext cx="4804842" cy="584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6" tIns="45719" rIns="91436" bIns="45719">
            <a:spAutoFit/>
          </a:bodyPr>
          <a:lstStyle/>
          <a:p>
            <a:r>
              <a:rPr lang="en-US" sz="3200" dirty="0" smtClean="0">
                <a:latin typeface="Berlin Sans FB" panose="020E0602020502020306" pitchFamily="34" charset="0"/>
              </a:rPr>
              <a:t>4. Find inverse of 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0659" y="1879429"/>
            <a:ext cx="11506200" cy="1260836"/>
            <a:chOff x="6185954" y="2261857"/>
            <a:chExt cx="11732062" cy="1260661"/>
          </a:xfrm>
        </p:grpSpPr>
        <p:sp>
          <p:nvSpPr>
            <p:cNvPr id="16" name="Rectangle 15"/>
            <p:cNvSpPr/>
            <p:nvPr/>
          </p:nvSpPr>
          <p:spPr>
            <a:xfrm>
              <a:off x="6185954" y="2679167"/>
              <a:ext cx="175574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6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00863" y="2630578"/>
              <a:ext cx="100171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inverse of matrix A given that,  </a:t>
              </a:r>
              <a:endParaRPr lang="en-GB" sz="16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2731316"/>
                </p:ext>
              </p:extLst>
            </p:nvPr>
          </p:nvGraphicFramePr>
          <p:xfrm>
            <a:off x="14808901" y="2261857"/>
            <a:ext cx="2342709" cy="1260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95" name="Equation" r:id="rId4" imgW="1269720" imgH="685800" progId="Equation.3">
                    <p:embed/>
                  </p:oleObj>
                </mc:Choice>
                <mc:Fallback>
                  <p:oleObj name="Equation" r:id="rId4" imgW="126972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808901" y="2261857"/>
                          <a:ext cx="2342709" cy="1260661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84407"/>
              </p:ext>
            </p:extLst>
          </p:nvPr>
        </p:nvGraphicFramePr>
        <p:xfrm>
          <a:off x="4114800" y="3911699"/>
          <a:ext cx="7281863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6" name="Equation" r:id="rId6" imgW="3352680" imgH="1143000" progId="Equation.3">
                  <p:embed/>
                </p:oleObj>
              </mc:Choice>
              <mc:Fallback>
                <p:oleObj name="Equation" r:id="rId6" imgW="33526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911699"/>
                        <a:ext cx="7281863" cy="2525712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594947"/>
              </p:ext>
            </p:extLst>
          </p:nvPr>
        </p:nvGraphicFramePr>
        <p:xfrm>
          <a:off x="609600" y="4094623"/>
          <a:ext cx="31019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7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4094623"/>
                        <a:ext cx="3101975" cy="128111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571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03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7205" y="1146084"/>
            <a:ext cx="6195133" cy="646329"/>
          </a:xfrm>
          <a:prstGeom prst="rect">
            <a:avLst/>
          </a:prstGeom>
          <a:solidFill>
            <a:schemeClr val="tx1"/>
          </a:solidFill>
        </p:spPr>
        <p:txBody>
          <a:bodyPr wrap="square" lIns="91436" tIns="45719" rIns="91436" bIns="45719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Inverse of </a:t>
            </a:r>
            <a:r>
              <a:rPr lang="en-GB" sz="36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3x3 </a:t>
            </a:r>
            <a:r>
              <a:rPr lang="en-GB" sz="3600" u="sng" dirty="0">
                <a:solidFill>
                  <a:srgbClr val="FFFF00"/>
                </a:solidFill>
                <a:latin typeface="Arial Black" panose="020B0A04020102020204" pitchFamily="34" charset="0"/>
              </a:rPr>
              <a:t>matrix</a:t>
            </a:r>
            <a:endParaRPr lang="en-US" sz="79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4680" y="1156391"/>
            <a:ext cx="4140074" cy="646329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Adjoint Method</a:t>
            </a:r>
            <a:endParaRPr lang="en-US" sz="79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206" y="2209799"/>
            <a:ext cx="3893120" cy="2657270"/>
            <a:chOff x="157206" y="2209799"/>
            <a:chExt cx="3893120" cy="2657270"/>
          </a:xfrm>
        </p:grpSpPr>
        <p:sp>
          <p:nvSpPr>
            <p:cNvPr id="3" name="Rounded Rectangle 2"/>
            <p:cNvSpPr/>
            <p:nvPr/>
          </p:nvSpPr>
          <p:spPr>
            <a:xfrm>
              <a:off x="157206" y="2545174"/>
              <a:ext cx="3893120" cy="23218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743" y="2209799"/>
              <a:ext cx="1721946" cy="46172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7</a:t>
              </a:r>
              <a:endParaRPr lang="en-US" sz="24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3743" y="2725185"/>
              <a:ext cx="36000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inverse of matrix B given that,  </a:t>
              </a:r>
              <a:endParaRPr lang="en-GB" sz="16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2397146"/>
                </p:ext>
              </p:extLst>
            </p:nvPr>
          </p:nvGraphicFramePr>
          <p:xfrm>
            <a:off x="711264" y="3570245"/>
            <a:ext cx="2274887" cy="1260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07" name="Equation" r:id="rId4" imgW="1257120" imgH="685800" progId="Equation.3">
                    <p:embed/>
                  </p:oleObj>
                </mc:Choice>
                <mc:Fallback>
                  <p:oleObj name="Equation" r:id="rId4" imgW="125712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1264" y="3570245"/>
                          <a:ext cx="2274887" cy="1260474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56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1538"/>
            <a:ext cx="12192000" cy="2762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7205" y="989598"/>
            <a:ext cx="12034795" cy="52321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lvl="0"/>
            <a:r>
              <a:rPr lang="en-GB" sz="2800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Finding inverse by Elementary </a:t>
            </a:r>
            <a:r>
              <a:rPr lang="en-GB" sz="2800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row </a:t>
            </a:r>
            <a:r>
              <a:rPr lang="en-GB" sz="2800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operation</a:t>
            </a:r>
            <a:endParaRPr lang="en-GB" sz="2800" u="sng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4669" y="2615037"/>
            <a:ext cx="11901131" cy="1404720"/>
            <a:chOff x="303743" y="2209799"/>
            <a:chExt cx="11901131" cy="1404720"/>
          </a:xfrm>
        </p:grpSpPr>
        <p:sp>
          <p:nvSpPr>
            <p:cNvPr id="16" name="Rectangle 15"/>
            <p:cNvSpPr/>
            <p:nvPr/>
          </p:nvSpPr>
          <p:spPr>
            <a:xfrm>
              <a:off x="303743" y="2209799"/>
              <a:ext cx="1721946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</a:t>
              </a:r>
              <a:r>
                <a:rPr lang="en-US" sz="2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3178" y="2218766"/>
              <a:ext cx="101616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inverse of matrix B by using row operations given that,  </a:t>
              </a:r>
              <a:endParaRPr lang="en-GB" sz="26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065344"/>
                </p:ext>
              </p:extLst>
            </p:nvPr>
          </p:nvGraphicFramePr>
          <p:xfrm>
            <a:off x="5574864" y="2662720"/>
            <a:ext cx="1764887" cy="951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09" name="Equation" r:id="rId4" imgW="812520" imgH="431640" progId="Equation.3">
                    <p:embed/>
                  </p:oleObj>
                </mc:Choice>
                <mc:Fallback>
                  <p:oleObj name="Equation" r:id="rId4" imgW="81252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74864" y="2662720"/>
                          <a:ext cx="1764887" cy="951799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69297"/>
              </p:ext>
            </p:extLst>
          </p:nvPr>
        </p:nvGraphicFramePr>
        <p:xfrm>
          <a:off x="240867" y="1746329"/>
          <a:ext cx="4939939" cy="71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0" name="Equation" r:id="rId6" imgW="1892160" imgH="253800" progId="Equation.3">
                  <p:embed/>
                </p:oleObj>
              </mc:Choice>
              <mc:Fallback>
                <p:oleObj name="Equation" r:id="rId6" imgW="18921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867" y="1746329"/>
                        <a:ext cx="4939939" cy="71384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571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4851"/>
              </p:ext>
            </p:extLst>
          </p:nvPr>
        </p:nvGraphicFramePr>
        <p:xfrm>
          <a:off x="103586" y="4191705"/>
          <a:ext cx="20732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1" name="Equation" r:id="rId8" imgW="888840" imgH="431640" progId="Equation.3">
                  <p:embed/>
                </p:oleObj>
              </mc:Choice>
              <mc:Fallback>
                <p:oleObj name="Equation" r:id="rId8" imgW="888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586" y="4191705"/>
                        <a:ext cx="2073275" cy="10255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313387" y="4397017"/>
            <a:ext cx="2268001" cy="587984"/>
            <a:chOff x="2904330" y="3976238"/>
            <a:chExt cx="2419201" cy="614812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4731174"/>
                </p:ext>
              </p:extLst>
            </p:nvPr>
          </p:nvGraphicFramePr>
          <p:xfrm>
            <a:off x="2904330" y="3976238"/>
            <a:ext cx="2343573" cy="552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12" name="Equation" r:id="rId10" imgW="914400" imgH="215640" progId="Equation.3">
                    <p:embed/>
                  </p:oleObj>
                </mc:Choice>
                <mc:Fallback>
                  <p:oleObj name="Equation" r:id="rId10" imgW="914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330" y="3976238"/>
                          <a:ext cx="2343573" cy="5527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>
            <a:xfrm>
              <a:off x="2904331" y="4591050"/>
              <a:ext cx="241920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04091"/>
              </p:ext>
            </p:extLst>
          </p:nvPr>
        </p:nvGraphicFramePr>
        <p:xfrm>
          <a:off x="636192" y="5289385"/>
          <a:ext cx="1008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3" name="Equation" r:id="rId12" imgW="431640" imgH="228600" progId="Equation.3">
                  <p:embed/>
                </p:oleObj>
              </mc:Choice>
              <mc:Fallback>
                <p:oleObj name="Equation" r:id="rId12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6192" y="5289385"/>
                        <a:ext cx="1008062" cy="5429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99543"/>
              </p:ext>
            </p:extLst>
          </p:nvPr>
        </p:nvGraphicFramePr>
        <p:xfrm>
          <a:off x="4816875" y="4238876"/>
          <a:ext cx="23399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4" name="Equation" r:id="rId14" imgW="1002960" imgH="431640" progId="Equation.3">
                  <p:embed/>
                </p:oleObj>
              </mc:Choice>
              <mc:Fallback>
                <p:oleObj name="Equation" r:id="rId14" imgW="1002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16875" y="4238876"/>
                        <a:ext cx="2339975" cy="10255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138988" y="4350456"/>
            <a:ext cx="2268000" cy="587378"/>
            <a:chOff x="2904331" y="3976872"/>
            <a:chExt cx="2419200" cy="614178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317594"/>
                </p:ext>
              </p:extLst>
            </p:nvPr>
          </p:nvGraphicFramePr>
          <p:xfrm>
            <a:off x="2936504" y="3976872"/>
            <a:ext cx="2277533" cy="552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15" name="Equation" r:id="rId16" imgW="888840" imgH="215640" progId="Equation.3">
                    <p:embed/>
                  </p:oleObj>
                </mc:Choice>
                <mc:Fallback>
                  <p:oleObj name="Equation" r:id="rId16" imgW="888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504" y="3976872"/>
                          <a:ext cx="2277533" cy="5527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>
              <a:off x="2904331" y="4591050"/>
              <a:ext cx="241920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65122"/>
              </p:ext>
            </p:extLst>
          </p:nvPr>
        </p:nvGraphicFramePr>
        <p:xfrm>
          <a:off x="9509125" y="4191705"/>
          <a:ext cx="26066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6" name="Equation" r:id="rId18" imgW="1117440" imgH="431640" progId="Equation.3">
                  <p:embed/>
                </p:oleObj>
              </mc:Choice>
              <mc:Fallback>
                <p:oleObj name="Equation" r:id="rId18" imgW="1117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509125" y="4191705"/>
                        <a:ext cx="2606675" cy="1025525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249674"/>
              </p:ext>
            </p:extLst>
          </p:nvPr>
        </p:nvGraphicFramePr>
        <p:xfrm>
          <a:off x="9982200" y="5217230"/>
          <a:ext cx="1304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7" name="Equation" r:id="rId20" imgW="558720" imgH="241200" progId="Equation.3">
                  <p:embed/>
                </p:oleObj>
              </mc:Choice>
              <mc:Fallback>
                <p:oleObj name="Equation" r:id="rId20" imgW="558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982200" y="5217230"/>
                        <a:ext cx="1304925" cy="573087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6415"/>
              </p:ext>
            </p:extLst>
          </p:nvPr>
        </p:nvGraphicFramePr>
        <p:xfrm>
          <a:off x="3850880" y="5625006"/>
          <a:ext cx="427196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8" name="Equation" r:id="rId22" imgW="1828800" imgH="431640" progId="Equation.3">
                  <p:embed/>
                </p:oleObj>
              </mc:Choice>
              <mc:Fallback>
                <p:oleObj name="Equation" r:id="rId22" imgW="1828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50880" y="5625006"/>
                        <a:ext cx="4271963" cy="10239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69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F5F13ED-BB74-41FA-8863-D1556830EF38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906" y="817552"/>
            <a:ext cx="11810694" cy="1390258"/>
            <a:chOff x="303742" y="2209799"/>
            <a:chExt cx="11810694" cy="1390258"/>
          </a:xfrm>
        </p:grpSpPr>
        <p:sp>
          <p:nvSpPr>
            <p:cNvPr id="16" name="Rectangle 15"/>
            <p:cNvSpPr/>
            <p:nvPr/>
          </p:nvSpPr>
          <p:spPr>
            <a:xfrm>
              <a:off x="303743" y="2209799"/>
              <a:ext cx="1721946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Example </a:t>
              </a:r>
              <a:r>
                <a:rPr lang="en-US" sz="24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3742" y="2725185"/>
              <a:ext cx="118106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Find the inverse of matrix B by using row operations given that,  </a:t>
              </a:r>
              <a:endParaRPr lang="en-GB" sz="24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000530"/>
                </p:ext>
              </p:extLst>
            </p:nvPr>
          </p:nvGraphicFramePr>
          <p:xfrm>
            <a:off x="9599836" y="2311977"/>
            <a:ext cx="2327098" cy="1288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26" name="Equation" r:id="rId4" imgW="1257120" imgH="685800" progId="Equation.3">
                    <p:embed/>
                  </p:oleObj>
                </mc:Choice>
                <mc:Fallback>
                  <p:oleObj name="Equation" r:id="rId4" imgW="125712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599836" y="2311977"/>
                          <a:ext cx="2327098" cy="1288080"/>
                        </a:xfrm>
                        <a:prstGeom prst="rect">
                          <a:avLst/>
                        </a:prstGeom>
                        <a:noFill/>
                        <a:ln w="762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 30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10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CC"/>
            </a:gs>
            <a:gs pos="100000">
              <a:srgbClr val="99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28600" y="152400"/>
                <a:ext cx="4191000" cy="2895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Square Matrix</a:t>
                </a:r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Number of rows equal to number of columns.</a:t>
                </a:r>
                <a:endPara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"/>
                <a:ext cx="4191000" cy="2895600"/>
              </a:xfrm>
              <a:prstGeom prst="roundRect">
                <a:avLst/>
              </a:prstGeom>
              <a:blipFill rotWithShape="0">
                <a:blip r:embed="rId2"/>
                <a:stretch>
                  <a:fillRect t="-1684" b="-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105400" y="800100"/>
                <a:ext cx="6807200" cy="5257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Triangular Matrix</a:t>
                </a:r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𝐋𝐨𝐰𝐞𝐫</m:t>
                      </m:r>
                      <m:r>
                        <a:rPr lang="en-GB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𝐔𝐩𝐩𝐞𝐫</m:t>
                      </m:r>
                    </m:oMath>
                  </m:oMathPara>
                </a14:m>
                <a:endParaRPr lang="en-GB" sz="2800" b="1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Lower Triangular </a:t>
                </a: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– all elements above the main diagonal  elements are zero.</a:t>
                </a: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Upper 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Triangular </a:t>
                </a: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– all </a:t>
                </a:r>
                <a:r>
                  <a:rPr lang="en-GB" sz="24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elements </a:t>
                </a: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below </a:t>
                </a:r>
                <a:r>
                  <a:rPr lang="en-GB" sz="24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main diagonal  elements are </a:t>
                </a: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zero</a:t>
                </a:r>
                <a:endPara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800100"/>
                <a:ext cx="6807200" cy="52578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228600" y="3276600"/>
                <a:ext cx="4315326" cy="344487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Diagonal Matrix</a:t>
                </a:r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All elements other than the main diagonal are zero.</a:t>
                </a:r>
                <a:endPara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4315326" cy="3444878"/>
              </a:xfrm>
              <a:prstGeom prst="roundRect">
                <a:avLst/>
              </a:prstGeom>
              <a:blipFill rotWithShape="0">
                <a:blip r:embed="rId4"/>
                <a:stretch>
                  <a:fillRect t="-2124" b="-3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40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81000" y="1350042"/>
            <a:ext cx="4091305" cy="7568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7933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PROPERTIES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81266"/>
              </p:ext>
            </p:extLst>
          </p:nvPr>
        </p:nvGraphicFramePr>
        <p:xfrm>
          <a:off x="1025143" y="2423182"/>
          <a:ext cx="3029482" cy="378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9" name="Equation" r:id="rId4" imgW="1206360" imgH="1511280" progId="Equation.3">
                  <p:embed/>
                </p:oleObj>
              </mc:Choice>
              <mc:Fallback>
                <p:oleObj name="Equation" r:id="rId4" imgW="1206360" imgH="1511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143" y="2423182"/>
                        <a:ext cx="3029482" cy="3782141"/>
                      </a:xfrm>
                      <a:prstGeom prst="rect">
                        <a:avLst/>
                      </a:prstGeom>
                      <a:noFill/>
                      <a:ln w="571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5030869" cy="61525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15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51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990600"/>
            <a:ext cx="11887200" cy="685800"/>
          </a:xfrm>
          <a:prstGeom prst="rect">
            <a:avLst/>
          </a:prstGeom>
        </p:spPr>
        <p:txBody>
          <a:bodyPr lIns="91436" tIns="45719" rIns="91436" bIns="4571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latin typeface="Century Gothic" panose="020B0502020202020204" pitchFamily="34" charset="0"/>
              </a:rPr>
              <a:t>EXERCISE SET 1.4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smtClean="0">
                <a:latin typeface="Century Gothic" panose="020B0502020202020204" pitchFamily="34" charset="0"/>
              </a:rPr>
              <a:t>(</a:t>
            </a:r>
            <a:r>
              <a:rPr lang="en-US" sz="1800" b="1" dirty="0">
                <a:latin typeface="Century Gothic" panose="020B0502020202020204" pitchFamily="34" charset="0"/>
              </a:rPr>
              <a:t>H. Anton &amp; C. </a:t>
            </a:r>
            <a:r>
              <a:rPr lang="en-US" sz="1800" b="1" dirty="0" err="1">
                <a:latin typeface="Century Gothic" panose="020B0502020202020204" pitchFamily="34" charset="0"/>
              </a:rPr>
              <a:t>Rorres</a:t>
            </a:r>
            <a:r>
              <a:rPr lang="en-US" sz="1800" b="1" dirty="0">
                <a:latin typeface="Century Gothic" panose="020B0502020202020204" pitchFamily="34" charset="0"/>
              </a:rPr>
              <a:t>, Elementary linear algebra 10</a:t>
            </a:r>
            <a:r>
              <a:rPr lang="en-US" sz="1800" b="1" baseline="30000" dirty="0">
                <a:latin typeface="Century Gothic" panose="020B0502020202020204" pitchFamily="34" charset="0"/>
              </a:rPr>
              <a:t>th</a:t>
            </a:r>
            <a:r>
              <a:rPr lang="en-US" sz="1800" b="1" dirty="0">
                <a:latin typeface="Century Gothic" panose="020B0502020202020204" pitchFamily="34" charset="0"/>
              </a:rPr>
              <a:t> edition. Page </a:t>
            </a:r>
            <a:r>
              <a:rPr lang="en-US" sz="1800" b="1" dirty="0" smtClean="0">
                <a:latin typeface="Century Gothic" panose="020B0502020202020204" pitchFamily="34" charset="0"/>
              </a:rPr>
              <a:t>91)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07" y="1676400"/>
            <a:ext cx="11314385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In exercise 4 – 7, compute the inverse of the following matrices.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365374"/>
              </p:ext>
            </p:extLst>
          </p:nvPr>
        </p:nvGraphicFramePr>
        <p:xfrm>
          <a:off x="427310" y="2473654"/>
          <a:ext cx="2126184" cy="95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2" name="Equation" r:id="rId4" imgW="965160" imgH="431640" progId="Equation.3">
                  <p:embed/>
                </p:oleObj>
              </mc:Choice>
              <mc:Fallback>
                <p:oleObj name="Equation" r:id="rId4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10" y="2473654"/>
                        <a:ext cx="2126184" cy="955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17170"/>
              </p:ext>
            </p:extLst>
          </p:nvPr>
        </p:nvGraphicFramePr>
        <p:xfrm>
          <a:off x="2998788" y="2459038"/>
          <a:ext cx="23241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3" name="Equation" r:id="rId6" imgW="1054080" imgH="431640" progId="Equation.3">
                  <p:embed/>
                </p:oleObj>
              </mc:Choice>
              <mc:Fallback>
                <p:oleObj name="Equation" r:id="rId6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2459038"/>
                        <a:ext cx="23241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7387"/>
              </p:ext>
            </p:extLst>
          </p:nvPr>
        </p:nvGraphicFramePr>
        <p:xfrm>
          <a:off x="6072188" y="2473325"/>
          <a:ext cx="25193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4" name="Equation" r:id="rId8" imgW="1143000" imgH="431640" progId="Equation.3">
                  <p:embed/>
                </p:oleObj>
              </mc:Choice>
              <mc:Fallback>
                <p:oleObj name="Equation" r:id="rId8" imgW="114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2473325"/>
                        <a:ext cx="25193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426290"/>
              </p:ext>
            </p:extLst>
          </p:nvPr>
        </p:nvGraphicFramePr>
        <p:xfrm>
          <a:off x="9482138" y="2457450"/>
          <a:ext cx="21002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5" name="Equation" r:id="rId10" imgW="952200" imgH="431640" progId="Equation.3">
                  <p:embed/>
                </p:oleObj>
              </mc:Choice>
              <mc:Fallback>
                <p:oleObj name="Equation" r:id="rId10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138" y="2457450"/>
                        <a:ext cx="210026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4007" y="4096410"/>
            <a:ext cx="11314385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In exercise 14 – 17, use the given information to find A.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90848"/>
              </p:ext>
            </p:extLst>
          </p:nvPr>
        </p:nvGraphicFramePr>
        <p:xfrm>
          <a:off x="427310" y="4894263"/>
          <a:ext cx="26304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6" name="Equation" r:id="rId12" imgW="1193760" imgH="431640" progId="Equation.3">
                  <p:embed/>
                </p:oleObj>
              </mc:Choice>
              <mc:Fallback>
                <p:oleObj name="Equation" r:id="rId12" imgW="119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10" y="4894263"/>
                        <a:ext cx="2630487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607025"/>
              </p:ext>
            </p:extLst>
          </p:nvPr>
        </p:nvGraphicFramePr>
        <p:xfrm>
          <a:off x="4110832" y="4894263"/>
          <a:ext cx="322103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7" name="Equation" r:id="rId14" imgW="1460160" imgH="431640" progId="Equation.3">
                  <p:embed/>
                </p:oleObj>
              </mc:Choice>
              <mc:Fallback>
                <p:oleObj name="Equation" r:id="rId14" imgW="1460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832" y="4894263"/>
                        <a:ext cx="3221037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32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990600"/>
            <a:ext cx="11887200" cy="685800"/>
          </a:xfrm>
          <a:prstGeom prst="rect">
            <a:avLst/>
          </a:prstGeom>
        </p:spPr>
        <p:txBody>
          <a:bodyPr lIns="91436" tIns="45719" rIns="91436" bIns="4571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latin typeface="Century Gothic" panose="020B0502020202020204" pitchFamily="34" charset="0"/>
              </a:rPr>
              <a:t>EXERCISE SET 1.5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smtClean="0">
                <a:latin typeface="Century Gothic" panose="020B0502020202020204" pitchFamily="34" charset="0"/>
              </a:rPr>
              <a:t>(</a:t>
            </a:r>
            <a:r>
              <a:rPr lang="en-US" sz="1800" b="1" dirty="0">
                <a:latin typeface="Century Gothic" panose="020B0502020202020204" pitchFamily="34" charset="0"/>
              </a:rPr>
              <a:t>H. Anton &amp; C. </a:t>
            </a:r>
            <a:r>
              <a:rPr lang="en-US" sz="1800" b="1" dirty="0" err="1">
                <a:latin typeface="Century Gothic" panose="020B0502020202020204" pitchFamily="34" charset="0"/>
              </a:rPr>
              <a:t>Rorres</a:t>
            </a:r>
            <a:r>
              <a:rPr lang="en-US" sz="1800" b="1" dirty="0">
                <a:latin typeface="Century Gothic" panose="020B0502020202020204" pitchFamily="34" charset="0"/>
              </a:rPr>
              <a:t>, Elementary linear algebra 10</a:t>
            </a:r>
            <a:r>
              <a:rPr lang="en-US" sz="1800" b="1" baseline="30000" dirty="0">
                <a:latin typeface="Century Gothic" panose="020B0502020202020204" pitchFamily="34" charset="0"/>
              </a:rPr>
              <a:t>th</a:t>
            </a:r>
            <a:r>
              <a:rPr lang="en-US" sz="1800" b="1" dirty="0">
                <a:latin typeface="Century Gothic" panose="020B0502020202020204" pitchFamily="34" charset="0"/>
              </a:rPr>
              <a:t> edition. Page </a:t>
            </a:r>
            <a:r>
              <a:rPr lang="en-US" sz="1800" b="1" dirty="0" smtClean="0">
                <a:latin typeface="Century Gothic" panose="020B0502020202020204" pitchFamily="34" charset="0"/>
              </a:rPr>
              <a:t>91 – 95)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07" y="1676400"/>
            <a:ext cx="11314385" cy="52321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In exercise 9 – 24, compute the inverse of the following matrices.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91611"/>
              </p:ext>
            </p:extLst>
          </p:nvPr>
        </p:nvGraphicFramePr>
        <p:xfrm>
          <a:off x="304800" y="2457450"/>
          <a:ext cx="3022601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4" name="Equation" r:id="rId4" imgW="1371600" imgH="685800" progId="Equation.3">
                  <p:embed/>
                </p:oleObj>
              </mc:Choice>
              <mc:Fallback>
                <p:oleObj name="Equation" r:id="rId4" imgW="1371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57450"/>
                        <a:ext cx="3022601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7021"/>
              </p:ext>
            </p:extLst>
          </p:nvPr>
        </p:nvGraphicFramePr>
        <p:xfrm>
          <a:off x="338138" y="4367213"/>
          <a:ext cx="271621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5" name="Equation" r:id="rId6" imgW="1231560" imgH="685800" progId="Equation.3">
                  <p:embed/>
                </p:oleObj>
              </mc:Choice>
              <mc:Fallback>
                <p:oleObj name="Equation" r:id="rId6" imgW="12315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367213"/>
                        <a:ext cx="271621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13048"/>
              </p:ext>
            </p:extLst>
          </p:nvPr>
        </p:nvGraphicFramePr>
        <p:xfrm>
          <a:off x="4069555" y="2362200"/>
          <a:ext cx="3443287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6" name="Equation" r:id="rId8" imgW="1562040" imgH="1143000" progId="Equation.3">
                  <p:embed/>
                </p:oleObj>
              </mc:Choice>
              <mc:Fallback>
                <p:oleObj name="Equation" r:id="rId8" imgW="15620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555" y="2362200"/>
                        <a:ext cx="3443287" cy="253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45964"/>
              </p:ext>
            </p:extLst>
          </p:nvPr>
        </p:nvGraphicFramePr>
        <p:xfrm>
          <a:off x="8280400" y="2779713"/>
          <a:ext cx="27146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7" name="Equation" r:id="rId10" imgW="1231560" imgH="685800" progId="Equation.3">
                  <p:embed/>
                </p:oleObj>
              </mc:Choice>
              <mc:Fallback>
                <p:oleObj name="Equation" r:id="rId10" imgW="12315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400" y="2779713"/>
                        <a:ext cx="271462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675395" y="0"/>
            <a:ext cx="7007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INVERSE MATRICES</a:t>
            </a:r>
            <a:endParaRPr lang="en-US" sz="6600" b="1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20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279" name="Shape 18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80" name="Google Shape;181280;p2"/>
          <p:cNvSpPr/>
          <p:nvPr/>
        </p:nvSpPr>
        <p:spPr>
          <a:xfrm>
            <a:off x="152400" y="762000"/>
            <a:ext cx="11901600" cy="533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5731" lvl="0" marL="18573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Linear equations in </a:t>
            </a:r>
            <a:r>
              <a:rPr i="1" lang="en-GB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xy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-coordinate system → 2 variables/unknowns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281" name="Google Shape;181281;p2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282" name="Google Shape;181282;p2"/>
          <p:cNvSpPr/>
          <p:nvPr/>
        </p:nvSpPr>
        <p:spPr>
          <a:xfrm>
            <a:off x="152400" y="2057400"/>
            <a:ext cx="11901600" cy="533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5731" lvl="0" marL="18573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Linear equations in </a:t>
            </a:r>
            <a:r>
              <a:rPr i="1" lang="en-GB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xyz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-coordinate system → 3 variables/unknowns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283" name="Google Shape;1812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515268"/>
            <a:ext cx="1898649" cy="474663"/>
          </a:xfrm>
          <a:prstGeom prst="rect">
            <a:avLst/>
          </a:prstGeom>
          <a:solidFill>
            <a:srgbClr val="66FF66"/>
          </a:solidFill>
          <a:ln>
            <a:noFill/>
          </a:ln>
        </p:spPr>
      </p:pic>
      <p:pic>
        <p:nvPicPr>
          <p:cNvPr id="181284" name="Google Shape;18128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2063" y="2725738"/>
            <a:ext cx="2641600" cy="474662"/>
          </a:xfrm>
          <a:prstGeom prst="rect">
            <a:avLst/>
          </a:prstGeom>
          <a:solidFill>
            <a:srgbClr val="66FF66"/>
          </a:solidFill>
          <a:ln>
            <a:noFill/>
          </a:ln>
        </p:spPr>
      </p:pic>
      <p:sp>
        <p:nvSpPr>
          <p:cNvPr id="181285" name="Google Shape;181285;p2"/>
          <p:cNvSpPr/>
          <p:nvPr/>
        </p:nvSpPr>
        <p:spPr>
          <a:xfrm>
            <a:off x="152400" y="3606006"/>
            <a:ext cx="11901600" cy="912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5731" lvl="0" marL="18573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Linear equations in the </a:t>
            </a:r>
            <a:r>
              <a:rPr i="1" lang="en-GB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variables, </a:t>
            </a:r>
            <a:r>
              <a:rPr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</a:t>
            </a:r>
            <a:r>
              <a:rPr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</a:t>
            </a:r>
            <a:r>
              <a:rPr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… , </a:t>
            </a:r>
            <a:r>
              <a:rPr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aseline="-25000"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i="1" lang="en-GB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one that can be expressed in the form: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286" name="Google Shape;18128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9800" y="4800600"/>
            <a:ext cx="4776788" cy="533400"/>
          </a:xfrm>
          <a:prstGeom prst="rect">
            <a:avLst/>
          </a:prstGeom>
          <a:solidFill>
            <a:srgbClr val="66FF66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CC"/>
            </a:gs>
            <a:gs pos="100000">
              <a:srgbClr val="99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143000" y="128337"/>
                <a:ext cx="4680000" cy="324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Column Matrix</a:t>
                </a:r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size is mx1.</a:t>
                </a:r>
                <a:endPara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8337"/>
                <a:ext cx="4680000" cy="32400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143000" y="3569621"/>
                <a:ext cx="4680000" cy="324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Symmetric Matrix</a:t>
                </a:r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𝑗𝑖</m:t>
                    </m:r>
                  </m:oMath>
                </a14:m>
                <a:endParaRPr lang="en-GB" sz="2400" baseline="-25000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Example: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0, 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r>
                  <a:rPr lang="en-GB" sz="240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2, 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69621"/>
                <a:ext cx="4680000" cy="3240000"/>
              </a:xfrm>
              <a:prstGeom prst="roundRect">
                <a:avLst/>
              </a:prstGeom>
              <a:blipFill rotWithShape="0">
                <a:blip r:embed="rId3"/>
                <a:stretch>
                  <a:fillRect t="-1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51600" y="128337"/>
                <a:ext cx="4680000" cy="324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Row Matrix</a:t>
                </a:r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size is 1xn.</a:t>
                </a:r>
                <a:endPara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128337"/>
                <a:ext cx="4680000" cy="3240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451600" y="3569621"/>
                <a:ext cx="4680000" cy="324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3050" indent="-273050"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3600" dirty="0" smtClean="0">
                    <a:solidFill>
                      <a:schemeClr val="tx1"/>
                    </a:solidFill>
                    <a:latin typeface="Bahnschrift SemiBold Condensed" panose="020B0502040204020203" pitchFamily="34" charset="0"/>
                  </a:rPr>
                  <a:t>Identity Matrix</a:t>
                </a:r>
              </a:p>
              <a:p>
                <a:pPr marL="273050" indent="-27305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 smtClean="0">
                  <a:solidFill>
                    <a:schemeClr val="tx1"/>
                  </a:solidFill>
                  <a:latin typeface="Bahnschrift SemiBold Condensed" panose="020B0502040204020203" pitchFamily="34" charset="0"/>
                </a:endParaRP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diagonal are 1, and the others are 0.</a:t>
                </a:r>
              </a:p>
              <a:p>
                <a:pPr marL="273050" indent="-2730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.</a:t>
                </a:r>
                <a:endPara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3569621"/>
                <a:ext cx="4680000" cy="3240000"/>
              </a:xfrm>
              <a:prstGeom prst="roundRect">
                <a:avLst/>
              </a:prstGeom>
              <a:blipFill rotWithShape="0">
                <a:blip r:embed="rId5"/>
                <a:stretch>
                  <a:fillRect t="-4331" b="-56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3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287" name="Shape 18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88" name="Google Shape;181288;p3"/>
          <p:cNvSpPr/>
          <p:nvPr/>
        </p:nvSpPr>
        <p:spPr>
          <a:xfrm>
            <a:off x="152400" y="838199"/>
            <a:ext cx="11901600" cy="533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5731" lvl="0" marL="18573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of linear equations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finite set of linear equation.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289" name="Google Shape;181289;p3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290" name="Google Shape;1812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38" y="1915820"/>
            <a:ext cx="163036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291" name="Google Shape;181291;p3"/>
          <p:cNvSpPr/>
          <p:nvPr/>
        </p:nvSpPr>
        <p:spPr>
          <a:xfrm>
            <a:off x="152400" y="3639994"/>
            <a:ext cx="11901600" cy="912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5731" lvl="0" marL="18573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system of linear equations with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 equations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variables</a:t>
            </a: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be written as:</a:t>
            </a:r>
            <a:endParaRPr/>
          </a:p>
        </p:txBody>
      </p:sp>
      <p:pic>
        <p:nvPicPr>
          <p:cNvPr id="181292" name="Google Shape;1812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349" y="4563297"/>
            <a:ext cx="5756275" cy="2133600"/>
          </a:xfrm>
          <a:prstGeom prst="rect">
            <a:avLst/>
          </a:prstGeom>
          <a:noFill/>
          <a:ln cap="flat" cmpd="sng" w="9525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293" name="Google Shape;1812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1295400"/>
            <a:ext cx="2727325" cy="1633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294" name="Google Shape;181294;p3"/>
          <p:cNvSpPr/>
          <p:nvPr/>
        </p:nvSpPr>
        <p:spPr>
          <a:xfrm>
            <a:off x="1167581" y="2925470"/>
            <a:ext cx="4248300" cy="5232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2 variables/unknown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95" name="Google Shape;181295;p3"/>
          <p:cNvSpPr/>
          <p:nvPr/>
        </p:nvSpPr>
        <p:spPr>
          <a:xfrm>
            <a:off x="6097522" y="2939118"/>
            <a:ext cx="4248300" cy="5232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3 variables/unknown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296" name="Google Shape;18129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6363" y="5026025"/>
            <a:ext cx="3203575" cy="1628775"/>
          </a:xfrm>
          <a:prstGeom prst="rect">
            <a:avLst/>
          </a:prstGeom>
          <a:solidFill>
            <a:srgbClr val="66FF66"/>
          </a:solidFill>
          <a:ln cap="flat" cmpd="sng" w="9525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297" name="Google Shape;181297;p3"/>
          <p:cNvSpPr/>
          <p:nvPr/>
        </p:nvSpPr>
        <p:spPr>
          <a:xfrm>
            <a:off x="6533012" y="4496455"/>
            <a:ext cx="1981200" cy="377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298" name="Shape 18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99" name="Google Shape;181299;p4"/>
          <p:cNvSpPr/>
          <p:nvPr/>
        </p:nvSpPr>
        <p:spPr>
          <a:xfrm>
            <a:off x="152400" y="838199"/>
            <a:ext cx="11901600" cy="10662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182" lvl="0" marL="45718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of linear equations in matrix notation is written in the form of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 = B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300" name="Google Shape;181300;p4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301" name="Google Shape;1813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90262"/>
            <a:ext cx="3203575" cy="16287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302" name="Google Shape;181302;p4"/>
          <p:cNvSpPr/>
          <p:nvPr/>
        </p:nvSpPr>
        <p:spPr>
          <a:xfrm>
            <a:off x="4296292" y="2396701"/>
            <a:ext cx="10668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303" name="Google Shape;1813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6209" y="1967316"/>
            <a:ext cx="2344736" cy="1600201"/>
          </a:xfrm>
          <a:prstGeom prst="rect">
            <a:avLst/>
          </a:prstGeom>
          <a:solidFill>
            <a:srgbClr val="C2D59B"/>
          </a:solidFill>
          <a:ln>
            <a:noFill/>
          </a:ln>
        </p:spPr>
      </p:pic>
      <p:sp>
        <p:nvSpPr>
          <p:cNvPr id="181304" name="Google Shape;181304;p4"/>
          <p:cNvSpPr/>
          <p:nvPr/>
        </p:nvSpPr>
        <p:spPr>
          <a:xfrm>
            <a:off x="6096000" y="3748256"/>
            <a:ext cx="1981200" cy="377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Coefficient</a:t>
            </a:r>
            <a:endParaRPr/>
          </a:p>
        </p:txBody>
      </p:sp>
      <p:sp>
        <p:nvSpPr>
          <p:cNvPr id="181305" name="Google Shape;181305;p4"/>
          <p:cNvSpPr/>
          <p:nvPr/>
        </p:nvSpPr>
        <p:spPr>
          <a:xfrm>
            <a:off x="8439451" y="3748256"/>
            <a:ext cx="1257300" cy="377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endParaRPr/>
          </a:p>
        </p:txBody>
      </p:sp>
      <p:sp>
        <p:nvSpPr>
          <p:cNvPr id="181306" name="Google Shape;181306;p4"/>
          <p:cNvSpPr/>
          <p:nvPr/>
        </p:nvSpPr>
        <p:spPr>
          <a:xfrm>
            <a:off x="10194246" y="3746662"/>
            <a:ext cx="1466100" cy="377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endParaRPr/>
          </a:p>
        </p:txBody>
      </p:sp>
      <p:pic>
        <p:nvPicPr>
          <p:cNvPr id="181307" name="Google Shape;18130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3166" y="1986663"/>
            <a:ext cx="771525" cy="1600200"/>
          </a:xfrm>
          <a:prstGeom prst="rect">
            <a:avLst/>
          </a:prstGeom>
          <a:solidFill>
            <a:srgbClr val="C2D59B"/>
          </a:solidFill>
          <a:ln>
            <a:noFill/>
          </a:ln>
        </p:spPr>
      </p:pic>
      <p:pic>
        <p:nvPicPr>
          <p:cNvPr id="181308" name="Google Shape;18130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82064" y="1986663"/>
            <a:ext cx="890587" cy="1600200"/>
          </a:xfrm>
          <a:prstGeom prst="rect">
            <a:avLst/>
          </a:prstGeom>
          <a:solidFill>
            <a:srgbClr val="C2D59B"/>
          </a:solidFill>
          <a:ln>
            <a:noFill/>
          </a:ln>
        </p:spPr>
      </p:pic>
      <p:sp>
        <p:nvSpPr>
          <p:cNvPr id="181309" name="Google Shape;181309;p4"/>
          <p:cNvSpPr/>
          <p:nvPr/>
        </p:nvSpPr>
        <p:spPr>
          <a:xfrm>
            <a:off x="9474200" y="2462616"/>
            <a:ext cx="685800" cy="6096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10" name="Google Shape;181310;p4"/>
          <p:cNvSpPr/>
          <p:nvPr/>
        </p:nvSpPr>
        <p:spPr>
          <a:xfrm>
            <a:off x="6858000" y="4205525"/>
            <a:ext cx="72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effectLst>
                  <a:outerShdw blurRad="38100" rotWithShape="0" algn="tl" dir="2700000" dist="1905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sz="5400">
              <a:solidFill>
                <a:schemeClr val="dk1"/>
              </a:solidFill>
              <a:effectLst>
                <a:outerShdw blurRad="38100" rotWithShape="0" algn="tl" dir="2700000" dist="19050">
                  <a:srgbClr val="000000">
                    <a:alpha val="4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1311" name="Google Shape;181311;p4"/>
          <p:cNvSpPr/>
          <p:nvPr/>
        </p:nvSpPr>
        <p:spPr>
          <a:xfrm>
            <a:off x="8695762" y="4193405"/>
            <a:ext cx="64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effectLst>
                  <a:outerShdw blurRad="38100" rotWithShape="0" algn="tl" dir="2700000" dist="1905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x</a:t>
            </a:r>
            <a:endParaRPr sz="5400">
              <a:solidFill>
                <a:schemeClr val="dk1"/>
              </a:solidFill>
              <a:effectLst>
                <a:outerShdw blurRad="38100" rotWithShape="0" algn="tl" dir="2700000" dist="19050">
                  <a:srgbClr val="000000">
                    <a:alpha val="4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1312" name="Google Shape;181312;p4"/>
          <p:cNvSpPr/>
          <p:nvPr/>
        </p:nvSpPr>
        <p:spPr>
          <a:xfrm>
            <a:off x="10822253" y="4211669"/>
            <a:ext cx="72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effectLst>
                  <a:outerShdw blurRad="38100" rotWithShape="0" algn="tl" dir="2700000" dist="1905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sz="5400">
              <a:solidFill>
                <a:schemeClr val="dk1"/>
              </a:solidFill>
              <a:effectLst>
                <a:outerShdw blurRad="38100" rotWithShape="0" algn="tl" dir="2700000" dist="19050">
                  <a:srgbClr val="000000">
                    <a:alpha val="4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313" name="Shape 18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14" name="Google Shape;181314;p5"/>
          <p:cNvSpPr/>
          <p:nvPr/>
        </p:nvSpPr>
        <p:spPr>
          <a:xfrm>
            <a:off x="366714" y="881791"/>
            <a:ext cx="3768600" cy="377400"/>
          </a:xfrm>
          <a:prstGeom prst="roundRect">
            <a:avLst>
              <a:gd fmla="val 16667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Homogenous</a:t>
            </a:r>
            <a:endParaRPr/>
          </a:p>
        </p:txBody>
      </p:sp>
      <p:pic>
        <p:nvPicPr>
          <p:cNvPr id="181315" name="Google Shape;18131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714" y="1288062"/>
            <a:ext cx="37687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316" name="Google Shape;181316;p5"/>
          <p:cNvSpPr/>
          <p:nvPr/>
        </p:nvSpPr>
        <p:spPr>
          <a:xfrm>
            <a:off x="6858000" y="881791"/>
            <a:ext cx="4267200" cy="377400"/>
          </a:xfrm>
          <a:prstGeom prst="roundRect">
            <a:avLst>
              <a:gd fmla="val 16667" name="adj"/>
            </a:avLst>
          </a:prstGeom>
          <a:solidFill>
            <a:srgbClr val="C2D59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Homogenous</a:t>
            </a:r>
            <a:endParaRPr/>
          </a:p>
        </p:txBody>
      </p:sp>
      <p:pic>
        <p:nvPicPr>
          <p:cNvPr id="181317" name="Google Shape;1813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5573" y="1288062"/>
            <a:ext cx="4362451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318" name="Google Shape;181318;p5"/>
          <p:cNvSpPr/>
          <p:nvPr/>
        </p:nvSpPr>
        <p:spPr>
          <a:xfrm>
            <a:off x="2057400" y="2963840"/>
            <a:ext cx="3581400" cy="750300"/>
          </a:xfrm>
          <a:prstGeom prst="upArrowCallout">
            <a:avLst>
              <a:gd fmla="val 25000" name="adj1"/>
              <a:gd fmla="val 30713" name="adj2"/>
              <a:gd fmla="val 25000" name="adj3"/>
              <a:gd fmla="val 57114" name="adj4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constant are zero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19" name="Google Shape;181319;p5"/>
          <p:cNvSpPr/>
          <p:nvPr/>
        </p:nvSpPr>
        <p:spPr>
          <a:xfrm>
            <a:off x="8686799" y="2800420"/>
            <a:ext cx="3505200" cy="1167000"/>
          </a:xfrm>
          <a:prstGeom prst="upArrowCallout">
            <a:avLst>
              <a:gd fmla="val 25000" name="adj1"/>
              <a:gd fmla="val 25000" name="adj2"/>
              <a:gd fmla="val 23056" name="adj3"/>
              <a:gd fmla="val 63034" name="adj4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least one constant is not zero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320" name="Google Shape;181320;p5"/>
          <p:cNvGraphicFramePr/>
          <p:nvPr/>
        </p:nvGraphicFramePr>
        <p:xfrm>
          <a:off x="438150" y="40575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{5DD7C314-9DFA-4B5F-92A2-84DD2AC316E4}</a:tableStyleId>
              </a:tblPr>
              <a:tblGrid>
                <a:gridCol w="5343525"/>
                <a:gridCol w="5343525"/>
              </a:tblGrid>
              <a:tr h="64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cap="none" strike="noStrike"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System of Linear Equations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cap="none" strike="noStrike"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 of solution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621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cap="none" strike="noStrike"/>
                      </a:pPr>
                      <a:r>
                        <a:rPr lang="en-GB" sz="4000" u="none" cap="none" strike="noStrike">
                          <a:solidFill>
                            <a:srgbClr val="0000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Consistent</a:t>
                      </a:r>
                      <a:endParaRPr sz="4000" u="none" cap="none" strike="noStrike">
                        <a:solidFill>
                          <a:srgbClr val="0000FF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None/>
                        <a:defRPr sz="1400" u="none" cap="none" strike="noStrike"/>
                      </a:pPr>
                      <a:r>
                        <a:rPr lang="en-GB" sz="2800" u="none" cap="none" strike="noStrike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Unique solution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3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cap="none" strike="noStrike"/>
                      </a:pPr>
                      <a:r>
                        <a:rPr lang="en-GB" sz="2800" u="none" cap="none" strike="noStrike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Infinitely many solutions</a:t>
                      </a:r>
                      <a:endParaRPr sz="2800" u="none" cap="none" strike="noStrike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cap="none" strike="noStrike"/>
                      </a:pPr>
                      <a:r>
                        <a:rPr b="1" lang="en-GB" sz="4000" u="none" cap="none" strike="noStrik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Inconsistent</a:t>
                      </a:r>
                      <a:endParaRPr b="1" sz="4000" u="none" cap="none" strike="noStrike">
                        <a:solidFill>
                          <a:srgbClr val="FF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cap="none" strike="noStrike"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 solution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1321" name="Google Shape;181321;p5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322" name="Shape 18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23" name="Google Shape;181323;p6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324" name="Google Shape;181324;p6"/>
          <p:cNvSpPr/>
          <p:nvPr/>
        </p:nvSpPr>
        <p:spPr>
          <a:xfrm>
            <a:off x="2740630" y="801471"/>
            <a:ext cx="671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 :  INVERSION METHOD</a:t>
            </a:r>
            <a:endParaRPr/>
          </a:p>
        </p:txBody>
      </p:sp>
      <p:pic>
        <p:nvPicPr>
          <p:cNvPr id="181325" name="Google Shape;1813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0200" y="1676400"/>
            <a:ext cx="8918577" cy="1130300"/>
          </a:xfrm>
          <a:prstGeom prst="rect">
            <a:avLst/>
          </a:prstGeom>
          <a:solidFill>
            <a:srgbClr val="C2D59B"/>
          </a:solidFill>
          <a:ln>
            <a:noFill/>
          </a:ln>
        </p:spPr>
      </p:pic>
      <p:pic>
        <p:nvPicPr>
          <p:cNvPr id="181326" name="Google Shape;1813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4613630"/>
            <a:ext cx="6124805" cy="1253770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327" name="Google Shape;181327;p6"/>
          <p:cNvSpPr/>
          <p:nvPr/>
        </p:nvSpPr>
        <p:spPr>
          <a:xfrm>
            <a:off x="1600200" y="3117883"/>
            <a:ext cx="8918700" cy="8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1: Find A</a:t>
            </a:r>
            <a:r>
              <a:rPr b="1" baseline="30000"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2: Solve by using X = A</a:t>
            </a:r>
            <a:r>
              <a:rPr b="1" baseline="30000"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–1</a:t>
            </a:r>
            <a:r>
              <a:rPr b="1"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</a:t>
            </a:r>
            <a:endParaRPr/>
          </a:p>
        </p:txBody>
      </p:sp>
      <p:pic>
        <p:nvPicPr>
          <p:cNvPr id="181328" name="Google Shape;1813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4622090"/>
            <a:ext cx="2986589" cy="1245310"/>
          </a:xfrm>
          <a:prstGeom prst="rect">
            <a:avLst/>
          </a:prstGeom>
          <a:noFill/>
          <a:ln cap="flat" cmpd="sng" w="952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329" name="Shape 18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30" name="Google Shape;181330;p7"/>
          <p:cNvSpPr txBox="1"/>
          <p:nvPr/>
        </p:nvSpPr>
        <p:spPr>
          <a:xfrm>
            <a:off x="273653" y="1802503"/>
            <a:ext cx="11689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Solve the following system of linear equations by using inversion method.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331" name="Google Shape;181331;p7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332" name="Google Shape;181332;p7"/>
          <p:cNvSpPr/>
          <p:nvPr/>
        </p:nvSpPr>
        <p:spPr>
          <a:xfrm>
            <a:off x="2740630" y="801471"/>
            <a:ext cx="671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 :  INVERSION METHOD</a:t>
            </a:r>
            <a:endParaRPr/>
          </a:p>
        </p:txBody>
      </p:sp>
      <p:sp>
        <p:nvSpPr>
          <p:cNvPr id="181333" name="Google Shape;181333;p7"/>
          <p:cNvSpPr/>
          <p:nvPr/>
        </p:nvSpPr>
        <p:spPr>
          <a:xfrm>
            <a:off x="38100" y="1346451"/>
            <a:ext cx="1981200" cy="377400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Dotum"/>
                <a:ea typeface="Dotum"/>
                <a:cs typeface="Dotum"/>
                <a:sym typeface="Dotum"/>
              </a:rPr>
              <a:t>Example 1</a:t>
            </a:r>
            <a:endParaRPr sz="2400">
              <a:solidFill>
                <a:schemeClr val="lt1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pic>
        <p:nvPicPr>
          <p:cNvPr id="181334" name="Google Shape;1813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3" y="2806813"/>
            <a:ext cx="2061937" cy="163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35" name="Google Shape;181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343" y="4616236"/>
            <a:ext cx="3624110" cy="1715072"/>
          </a:xfrm>
          <a:prstGeom prst="rect">
            <a:avLst/>
          </a:prstGeom>
          <a:solidFill>
            <a:srgbClr val="C2D59B"/>
          </a:solidFill>
          <a:ln>
            <a:noFill/>
          </a:ln>
        </p:spPr>
      </p:pic>
      <p:sp>
        <p:nvSpPr>
          <p:cNvPr id="181336" name="Google Shape;181336;p7"/>
          <p:cNvSpPr/>
          <p:nvPr/>
        </p:nvSpPr>
        <p:spPr>
          <a:xfrm>
            <a:off x="4038600" y="2427927"/>
            <a:ext cx="8153400" cy="4414200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1: Find A</a:t>
            </a:r>
            <a:r>
              <a:rPr b="1" baseline="30000" lang="en-GB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–1</a:t>
            </a:r>
            <a:endParaRPr b="1" baseline="30000" sz="28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337" name="Google Shape;1813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072" y="6324600"/>
            <a:ext cx="385763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38" name="Google Shape;1813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3800" y="6324600"/>
            <a:ext cx="355600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39" name="Google Shape;18133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7900" y="6331308"/>
            <a:ext cx="327025" cy="38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1340" name="Google Shape;181340;p7"/>
          <p:cNvSpPr/>
          <p:nvPr/>
        </p:nvSpPr>
        <p:spPr>
          <a:xfrm>
            <a:off x="4191000" y="3048000"/>
            <a:ext cx="6858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81341" name="Google Shape;18134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9350" y="3109567"/>
            <a:ext cx="919163" cy="53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342" name="Google Shape;181342;p7"/>
          <p:cNvSpPr/>
          <p:nvPr/>
        </p:nvSpPr>
        <p:spPr>
          <a:xfrm>
            <a:off x="4230499" y="4097009"/>
            <a:ext cx="6858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81343" name="Google Shape;18134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4438" y="3638550"/>
            <a:ext cx="3052762" cy="160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344" name="Google Shape;181344;p7"/>
          <p:cNvSpPr/>
          <p:nvPr/>
        </p:nvSpPr>
        <p:spPr>
          <a:xfrm>
            <a:off x="4268599" y="5711034"/>
            <a:ext cx="6858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81345" name="Google Shape;18134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64138" y="5240338"/>
            <a:ext cx="3675063" cy="160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346" name="Google Shape;181346;p7"/>
          <p:cNvSpPr/>
          <p:nvPr/>
        </p:nvSpPr>
        <p:spPr>
          <a:xfrm>
            <a:off x="9797142" y="2542735"/>
            <a:ext cx="6858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81347" name="Google Shape;18134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13735" y="3101687"/>
            <a:ext cx="3113086" cy="266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348" name="Shape 18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49" name="Google Shape;181349;p8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350" name="Google Shape;181350;p8"/>
          <p:cNvSpPr/>
          <p:nvPr/>
        </p:nvSpPr>
        <p:spPr>
          <a:xfrm>
            <a:off x="2740630" y="801471"/>
            <a:ext cx="671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 :  INVERSION METHOD</a:t>
            </a:r>
            <a:endParaRPr/>
          </a:p>
        </p:txBody>
      </p:sp>
      <p:sp>
        <p:nvSpPr>
          <p:cNvPr id="181351" name="Google Shape;181351;p8"/>
          <p:cNvSpPr/>
          <p:nvPr/>
        </p:nvSpPr>
        <p:spPr>
          <a:xfrm>
            <a:off x="38100" y="1346451"/>
            <a:ext cx="1981200" cy="377400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Dotum"/>
                <a:ea typeface="Dotum"/>
                <a:cs typeface="Dotum"/>
                <a:sym typeface="Dotum"/>
              </a:rPr>
              <a:t>Example 1</a:t>
            </a:r>
            <a:endParaRPr sz="2400">
              <a:solidFill>
                <a:schemeClr val="lt1"/>
              </a:solidFill>
              <a:latin typeface="Dotum"/>
              <a:ea typeface="Dotum"/>
              <a:cs typeface="Dotum"/>
              <a:sym typeface="Dotum"/>
            </a:endParaRPr>
          </a:p>
        </p:txBody>
      </p:sp>
      <p:sp>
        <p:nvSpPr>
          <p:cNvPr id="181352" name="Google Shape;181352;p8"/>
          <p:cNvSpPr/>
          <p:nvPr/>
        </p:nvSpPr>
        <p:spPr>
          <a:xfrm>
            <a:off x="273653" y="2773929"/>
            <a:ext cx="11689800" cy="2549700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2: Solve by using X = A</a:t>
            </a:r>
            <a:r>
              <a:rPr b="1" baseline="30000" lang="en-GB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–1</a:t>
            </a:r>
            <a:r>
              <a:rPr b="1" lang="en-GB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sz="28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353" name="Google Shape;181353;p8"/>
          <p:cNvSpPr txBox="1"/>
          <p:nvPr/>
        </p:nvSpPr>
        <p:spPr>
          <a:xfrm>
            <a:off x="273653" y="1802503"/>
            <a:ext cx="11689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Solve the following system of linear equations by using inversion method.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354" name="Google Shape;1813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04" y="3469392"/>
            <a:ext cx="3663950" cy="160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55" name="Google Shape;1813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501" y="3469392"/>
            <a:ext cx="3397250" cy="160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56" name="Google Shape;1813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0338" y="3469392"/>
            <a:ext cx="893762" cy="160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66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42737"/>
            <a:ext cx="12192000" cy="609600"/>
          </a:xfrm>
        </p:spPr>
        <p:txBody>
          <a:bodyPr>
            <a:noAutofit/>
          </a:bodyPr>
          <a:lstStyle/>
          <a:p>
            <a:pPr algn="ctr"/>
            <a:r>
              <a:rPr lang="en-US" sz="6400" b="1" spc="50" dirty="0">
                <a:ln w="952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SYSTEM OF LINEAR EQUATIONS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1" y="3581401"/>
            <a:ext cx="9940561" cy="28022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1: Find |A| </a:t>
            </a:r>
            <a:endParaRPr lang="en-GB" sz="24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2: Find A</a:t>
            </a:r>
            <a:r>
              <a:rPr lang="en-GB" sz="2400" b="1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by replacing 1</a:t>
            </a:r>
            <a:r>
              <a:rPr lang="en-GB" sz="24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column of A with constant matrix B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3: Find | A</a:t>
            </a:r>
            <a:r>
              <a:rPr lang="en-GB" sz="2400" b="1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4: Find x</a:t>
            </a:r>
            <a:r>
              <a:rPr lang="en-GB" sz="2400" b="1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5: Repeat Step 2, 3 and 4 for the other unknown, </a:t>
            </a:r>
            <a:r>
              <a:rPr lang="en-GB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400" b="1" baseline="-25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endParaRPr lang="en-GB" sz="2400" b="1" baseline="-25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" y="1554438"/>
            <a:ext cx="11506200" cy="2026963"/>
            <a:chOff x="381000" y="1340353"/>
            <a:chExt cx="11506200" cy="2026963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1340353"/>
              <a:ext cx="11506200" cy="20269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39" indent="-285739"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If AX = B is system of linear equation and          , then the system has solution.</a:t>
              </a:r>
            </a:p>
            <a:p>
              <a:pPr marL="285739" indent="-285739">
                <a:buFont typeface="Arial" panose="020B0604020202020204" pitchFamily="34" charset="0"/>
                <a:buChar char="•"/>
              </a:pPr>
              <a:endParaRPr lang="en-GB" sz="21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endParaRPr lang="en-GB" sz="21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8355157"/>
                </p:ext>
              </p:extLst>
            </p:nvPr>
          </p:nvGraphicFramePr>
          <p:xfrm>
            <a:off x="7772400" y="1380262"/>
            <a:ext cx="10382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24" name="Equation" r:id="rId3" imgW="444240" imgH="228600" progId="Equation.3">
                    <p:embed/>
                  </p:oleObj>
                </mc:Choice>
                <mc:Fallback>
                  <p:oleObj name="Equation" r:id="rId3" imgW="4442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72400" y="1380262"/>
                          <a:ext cx="1038225" cy="533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581593"/>
                </p:ext>
              </p:extLst>
            </p:nvPr>
          </p:nvGraphicFramePr>
          <p:xfrm>
            <a:off x="2195512" y="2316162"/>
            <a:ext cx="6615113" cy="1036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25" name="Equation" r:id="rId5" imgW="2831760" imgH="444240" progId="Equation.3">
                    <p:embed/>
                  </p:oleObj>
                </mc:Choice>
                <mc:Fallback>
                  <p:oleObj name="Equation" r:id="rId5" imgW="2831760" imgH="444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95512" y="2316162"/>
                          <a:ext cx="6615113" cy="10366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Double Wave 19"/>
          <p:cNvSpPr/>
          <p:nvPr/>
        </p:nvSpPr>
        <p:spPr>
          <a:xfrm>
            <a:off x="8915402" y="4800600"/>
            <a:ext cx="3076575" cy="2065421"/>
          </a:xfrm>
          <a:prstGeom prst="double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Cramer’s rule only can solve system with |A|≠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0630" y="801471"/>
            <a:ext cx="6710740" cy="646329"/>
          </a:xfrm>
          <a:prstGeom prst="rect">
            <a:avLst/>
          </a:prstGeom>
          <a:noFill/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SOLUTION  :  INVERSION METHOD</a:t>
            </a:r>
          </a:p>
        </p:txBody>
      </p:sp>
    </p:spTree>
    <p:extLst>
      <p:ext uri="{BB962C8B-B14F-4D97-AF65-F5344CB8AC3E}">
        <p14:creationId xmlns:p14="http://schemas.microsoft.com/office/powerpoint/2010/main" val="291301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689" y="1802504"/>
            <a:ext cx="3733800" cy="4252425"/>
            <a:chOff x="3810000" y="269745"/>
            <a:chExt cx="3733800" cy="4252425"/>
          </a:xfrm>
          <a:noFill/>
        </p:grpSpPr>
        <p:sp>
          <p:nvSpPr>
            <p:cNvPr id="27" name="Rounded Rectangle 26"/>
            <p:cNvSpPr/>
            <p:nvPr/>
          </p:nvSpPr>
          <p:spPr>
            <a:xfrm>
              <a:off x="3810000" y="269745"/>
              <a:ext cx="3733800" cy="42524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5308304"/>
                </p:ext>
              </p:extLst>
            </p:nvPr>
          </p:nvGraphicFramePr>
          <p:xfrm>
            <a:off x="3898949" y="2532829"/>
            <a:ext cx="35306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2" name="Equation" r:id="rId3" imgW="1511280" imgH="685800" progId="Equation.3">
                    <p:embed/>
                  </p:oleObj>
                </mc:Choice>
                <mc:Fallback>
                  <p:oleObj name="Equation" r:id="rId3" imgW="151128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98949" y="2532829"/>
                          <a:ext cx="3530600" cy="1600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5224478"/>
                </p:ext>
              </p:extLst>
            </p:nvPr>
          </p:nvGraphicFramePr>
          <p:xfrm>
            <a:off x="4747417" y="4064624"/>
            <a:ext cx="38576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3" name="Equation" r:id="rId5" imgW="164880" imgH="164880" progId="Equation.3">
                    <p:embed/>
                  </p:oleObj>
                </mc:Choice>
                <mc:Fallback>
                  <p:oleObj name="Equation" r:id="rId5" imgW="1648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47417" y="4064624"/>
                          <a:ext cx="385763" cy="385763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3610268"/>
                </p:ext>
              </p:extLst>
            </p:nvPr>
          </p:nvGraphicFramePr>
          <p:xfrm>
            <a:off x="5983287" y="4057595"/>
            <a:ext cx="3556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4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83287" y="4057595"/>
                          <a:ext cx="355600" cy="385763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746826"/>
                </p:ext>
              </p:extLst>
            </p:nvPr>
          </p:nvGraphicFramePr>
          <p:xfrm>
            <a:off x="6911975" y="4057595"/>
            <a:ext cx="32702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5" name="Equation" r:id="rId9" imgW="139680" imgH="164880" progId="Equation.3">
                    <p:embed/>
                  </p:oleObj>
                </mc:Choice>
                <mc:Fallback>
                  <p:oleObj name="Equation" r:id="rId9" imgW="1396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11975" y="4057595"/>
                          <a:ext cx="327025" cy="385763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67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42737"/>
            <a:ext cx="12192000" cy="609600"/>
          </a:xfrm>
        </p:spPr>
        <p:txBody>
          <a:bodyPr>
            <a:noAutofit/>
          </a:bodyPr>
          <a:lstStyle/>
          <a:p>
            <a:pPr algn="ctr"/>
            <a:r>
              <a:rPr lang="en-US" sz="6400" b="1" spc="50" dirty="0">
                <a:ln w="952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lonna MT" panose="04020805060202030203" pitchFamily="82" charset="0"/>
              </a:rPr>
              <a:t>SYSTEM OF LINEAR EQUATIONS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" y="1346451"/>
            <a:ext cx="1981200" cy="3773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latin typeface="Dotum"/>
              </a:rPr>
              <a:t>Example 2</a:t>
            </a:r>
            <a:endParaRPr lang="en-US" sz="2400" dirty="0">
              <a:latin typeface="Dot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893" y="2026320"/>
            <a:ext cx="3514309" cy="18158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Solve the following system of linear equations by using Cramer’s Rule.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93885" y="1652368"/>
            <a:ext cx="2701811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1: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Find |A| </a:t>
            </a:r>
            <a:endParaRPr lang="en-GB" sz="2400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35186"/>
              </p:ext>
            </p:extLst>
          </p:nvPr>
        </p:nvGraphicFramePr>
        <p:xfrm>
          <a:off x="7370092" y="1652368"/>
          <a:ext cx="9191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6" name="Equation" r:id="rId11" imgW="393480" imgH="228600" progId="Equation.3">
                  <p:embed/>
                </p:oleObj>
              </mc:Choice>
              <mc:Fallback>
                <p:oleObj name="Equation" r:id="rId11" imgW="393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70092" y="1652368"/>
                        <a:ext cx="919162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4297549" y="2631282"/>
            <a:ext cx="2945116" cy="15814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2: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Find A</a:t>
            </a:r>
            <a:r>
              <a:rPr lang="en-GB" sz="24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by replacing 1</a:t>
            </a:r>
            <a:r>
              <a:rPr lang="en-GB" sz="24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column of A with constant matrix B </a:t>
            </a:r>
            <a:endParaRPr lang="en-GB" sz="2400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0092" y="2641276"/>
            <a:ext cx="2757488" cy="1646784"/>
            <a:chOff x="7441863" y="2548662"/>
            <a:chExt cx="2757488" cy="1646784"/>
          </a:xfrm>
        </p:grpSpPr>
        <p:sp>
          <p:nvSpPr>
            <p:cNvPr id="32" name="Rounded Rectangle 31"/>
            <p:cNvSpPr/>
            <p:nvPr/>
          </p:nvSpPr>
          <p:spPr>
            <a:xfrm>
              <a:off x="8340388" y="2548662"/>
              <a:ext cx="480219" cy="157474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3179965"/>
                </p:ext>
              </p:extLst>
            </p:nvPr>
          </p:nvGraphicFramePr>
          <p:xfrm>
            <a:off x="7441863" y="2595246"/>
            <a:ext cx="2757488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7" name="Equation" r:id="rId13" imgW="1180800" imgH="685800" progId="Equation.3">
                    <p:embed/>
                  </p:oleObj>
                </mc:Choice>
                <mc:Fallback>
                  <p:oleObj name="Equation" r:id="rId13" imgW="118080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441863" y="2595246"/>
                          <a:ext cx="2757488" cy="1600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Rectangle 39"/>
          <p:cNvSpPr/>
          <p:nvPr/>
        </p:nvSpPr>
        <p:spPr>
          <a:xfrm>
            <a:off x="4316599" y="4655432"/>
            <a:ext cx="2971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3: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Find | A</a:t>
            </a:r>
            <a:r>
              <a:rPr lang="en-GB" sz="24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endParaRPr lang="en-GB" sz="2400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93887"/>
              </p:ext>
            </p:extLst>
          </p:nvPr>
        </p:nvGraphicFramePr>
        <p:xfrm>
          <a:off x="7370092" y="4621098"/>
          <a:ext cx="1125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8" name="Equation" r:id="rId15" imgW="482400" imgH="228600" progId="Equation.3">
                  <p:embed/>
                </p:oleObj>
              </mc:Choice>
              <mc:Fallback>
                <p:oleObj name="Equation" r:id="rId15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70092" y="4621098"/>
                        <a:ext cx="1125537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320380" y="5597419"/>
            <a:ext cx="2971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 4: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Find x</a:t>
            </a:r>
            <a:r>
              <a:rPr lang="en-GB" sz="24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400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43437"/>
              </p:ext>
            </p:extLst>
          </p:nvPr>
        </p:nvGraphicFramePr>
        <p:xfrm>
          <a:off x="7462837" y="5330353"/>
          <a:ext cx="25495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9" name="Equation" r:id="rId17" imgW="1091880" imgH="444240" progId="Equation.3">
                  <p:embed/>
                </p:oleObj>
              </mc:Choice>
              <mc:Fallback>
                <p:oleObj name="Equation" r:id="rId17" imgW="10918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62837" y="5330353"/>
                        <a:ext cx="254952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740630" y="801471"/>
            <a:ext cx="6710740" cy="646329"/>
          </a:xfrm>
          <a:prstGeom prst="rect">
            <a:avLst/>
          </a:prstGeom>
          <a:noFill/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SOLUTION  :  INVERSION METHOD</a:t>
            </a:r>
          </a:p>
        </p:txBody>
      </p:sp>
    </p:spTree>
    <p:extLst>
      <p:ext uri="{BB962C8B-B14F-4D97-AF65-F5344CB8AC3E}">
        <p14:creationId xmlns:p14="http://schemas.microsoft.com/office/powerpoint/2010/main" val="257938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78917" y="970380"/>
                <a:ext cx="6988195" cy="1570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17" y="970380"/>
                <a:ext cx="6988195" cy="15703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52400" y="3386044"/>
            <a:ext cx="2801356" cy="9573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Addition/</a:t>
            </a:r>
          </a:p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Subtraction</a:t>
            </a:r>
            <a:endParaRPr lang="en-GB" sz="2800" spc="300" dirty="0">
              <a:latin typeface="Bahnschrift SemiBold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8527" y="3217541"/>
                <a:ext cx="7466275" cy="170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27" y="3217541"/>
                <a:ext cx="7466275" cy="1700594"/>
              </a:xfrm>
              <a:prstGeom prst="rect">
                <a:avLst/>
              </a:prstGeom>
              <a:blipFill rotWithShape="0">
                <a:blip r:embed="rId3"/>
                <a:stretch>
                  <a:fillRect l="-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52400" y="5143012"/>
            <a:ext cx="2801356" cy="95735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Scalar</a:t>
            </a:r>
          </a:p>
          <a:p>
            <a:pPr algn="ctr"/>
            <a:r>
              <a:rPr lang="en-GB" sz="2800" spc="300" dirty="0" smtClean="0">
                <a:latin typeface="Bahnschrift SemiBold Condensed" panose="020B0502040204020203" pitchFamily="34" charset="0"/>
              </a:rPr>
              <a:t>multiplication</a:t>
            </a:r>
            <a:endParaRPr lang="en-GB" sz="2800" spc="300" dirty="0">
              <a:latin typeface="Bahnschrift SemiBold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68527" y="5003356"/>
                <a:ext cx="5654946" cy="1570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27" y="5003356"/>
                <a:ext cx="5654946" cy="15703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entagon 11"/>
          <p:cNvSpPr/>
          <p:nvPr/>
        </p:nvSpPr>
        <p:spPr>
          <a:xfrm>
            <a:off x="0" y="904875"/>
            <a:ext cx="1710660" cy="1107996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Ex. 1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7185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533697" y="1085850"/>
            <a:ext cx="5303520" cy="2133600"/>
          </a:xfrm>
          <a:prstGeom prst="wedgeRoundRectCallout">
            <a:avLst>
              <a:gd name="adj1" fmla="val 38148"/>
              <a:gd name="adj2" fmla="val 64717"/>
              <a:gd name="adj3" fmla="val 16667"/>
            </a:avLst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ahnschrift Light Condensed" panose="020B0502040204020203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In mathematics,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A MATRIX IS CONFORMABLE </a:t>
            </a:r>
            <a:r>
              <a:rPr lang="en-US" sz="3200" dirty="0" smtClean="0">
                <a:solidFill>
                  <a:schemeClr val="tx1"/>
                </a:solidFill>
                <a:latin typeface="Bahnschrift Light Condensed" panose="020B0502040204020203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if </a:t>
            </a:r>
            <a:r>
              <a:rPr lang="en-US" sz="3200" dirty="0">
                <a:solidFill>
                  <a:schemeClr val="tx1"/>
                </a:solidFill>
                <a:latin typeface="Bahnschrift Light Condensed" panose="020B0502040204020203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its dimensions are suitable for defining some </a:t>
            </a:r>
            <a:r>
              <a:rPr lang="en-US" sz="3200" dirty="0" smtClean="0">
                <a:solidFill>
                  <a:schemeClr val="tx1"/>
                </a:solidFill>
                <a:latin typeface="Bahnschrift Light Condensed" panose="020B0502040204020203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operation.</a:t>
            </a:r>
            <a:endParaRPr lang="en-US" sz="3200" dirty="0">
              <a:solidFill>
                <a:schemeClr val="tx1"/>
              </a:solidFill>
              <a:latin typeface="Bahnschrift Light Condensed" panose="020B0502040204020203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8278" y="3219450"/>
            <a:ext cx="3198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parajita" panose="020B060402020202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Reference: Wikipedia </a:t>
            </a:r>
            <a:endParaRPr lang="en-US" sz="2400" dirty="0">
              <a:solidFill>
                <a:srgbClr val="FF0000"/>
              </a:solidFill>
              <a:latin typeface="Aparajita" panose="020B060402020202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8" name="Picture 2" descr="Image result for did you kno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3302" r="5027" b="11608"/>
          <a:stretch/>
        </p:blipFill>
        <p:spPr bwMode="auto">
          <a:xfrm>
            <a:off x="629307" y="1593741"/>
            <a:ext cx="3142593" cy="3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0999" y="4813520"/>
            <a:ext cx="5152697" cy="1815880"/>
          </a:xfrm>
          <a:prstGeom prst="rect">
            <a:avLst/>
          </a:prstGeom>
          <a:noFill/>
          <a:ln w="60325" cmpd="dbl">
            <a:solidFill>
              <a:srgbClr val="33CCCC"/>
            </a:solidFill>
          </a:ln>
          <a:effectLst>
            <a:glow rad="228600">
              <a:srgbClr val="33CCCC">
                <a:alpha val="40000"/>
              </a:srgbClr>
            </a:glow>
          </a:effectLst>
        </p:spPr>
        <p:txBody>
          <a:bodyPr wrap="square" lIns="91436" tIns="45719" rIns="91436" bIns="45719" rtlCol="0">
            <a:spAutoFit/>
          </a:bodyPr>
          <a:lstStyle/>
          <a:p>
            <a:pPr algn="just"/>
            <a:r>
              <a:rPr lang="en-US" sz="2800" dirty="0">
                <a:latin typeface="Bahnschrift Light Condensed" panose="020B0502040204020203" pitchFamily="34" charset="0"/>
              </a:rPr>
              <a:t>If two matrices have the same dimensions (numbers of rows and numbers of columns), they are </a:t>
            </a:r>
            <a:r>
              <a:rPr lang="en-US" sz="2800" b="1" dirty="0" smtClean="0">
                <a:latin typeface="Bahnschrift Light Condensed" panose="020B0502040204020203" pitchFamily="34" charset="0"/>
              </a:rPr>
              <a:t>CONFORMABLE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for addition.</a:t>
            </a:r>
            <a:endParaRPr lang="en-US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4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0AF5-EDB9-4CD2-BEEC-3C5CB3D3F3CA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12192000" cy="890587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Basic Operation</a:t>
            </a:r>
            <a:endParaRPr lang="en-US" sz="72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71600" y="1985389"/>
                <a:ext cx="7197420" cy="289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i="1" dirty="0" smtClean="0">
                  <a:latin typeface="Cambria Math" panose="02040503050406030204" pitchFamily="18" charset="0"/>
                </a:endParaRPr>
              </a:p>
              <a:p>
                <a:pPr marL="857250" indent="-85725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800" dirty="0" smtClean="0"/>
              </a:p>
              <a:p>
                <a:pPr marL="857250" indent="-85725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Find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sub>
                    </m:sSub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85389"/>
                <a:ext cx="7197420" cy="28937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10660" y="1001806"/>
            <a:ext cx="105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Based on the matrices below, answer the following questions.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904875"/>
            <a:ext cx="1710660" cy="1107996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en-US" sz="6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Ex. 2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3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.xml" val="3260028353"/>
  <p:tag name="ppt/slides/slide59.xml" val="1875120380"/>
  <p:tag name="ppt/slides/slide60.xml" val="1099567994"/>
  <p:tag name="ppt/slides/slide61.xml" val="847085467"/>
  <p:tag name="ppt/slides/slide62.xml" val="1568549926"/>
  <p:tag name="ppt/slides/slide63.xml" val="3980288815"/>
  <p:tag name="ppt/slides/slide64.xml" val="327685740"/>
  <p:tag name="ppt/slides/slide65.xml" val="507167914"/>
  <p:tag name="ppt/slides/slide2.xml" val="3539373559"/>
  <p:tag name="ppt/slides/slide37.xml" val="3910803815"/>
  <p:tag name="ppt/slides/slide38.xml" val="2762506183"/>
  <p:tag name="ppt/slides/slide39.xml" val="3360539102"/>
  <p:tag name="ppt/slides/slide40.xml" val="4075145986"/>
  <p:tag name="ppt/slides/slide41.xml" val="1861392324"/>
  <p:tag name="ppt/slides/slide42.xml" val="1499601118"/>
  <p:tag name="ppt/slides/slide43.xml" val="1918517180"/>
  <p:tag name="ppt/slides/slide50.xml" val="2446366180"/>
  <p:tag name="ppt/slides/slide51.xml" val="3645957020"/>
  <p:tag name="ppt/slides/slide52.xml" val="2661878585"/>
  <p:tag name="ppt/slides/slide49.xml" val="2534708914"/>
  <p:tag name="ppt/slides/slide48.xml" val="565152384"/>
  <p:tag name="ppt/slides/slide47.xml" val="930489241"/>
  <p:tag name="ppt/slides/slide46.xml" val="347008722"/>
  <p:tag name="ppt/slides/slide45.xml" val="2937617301"/>
  <p:tag name="ppt/slides/slide44.xml" val="3983984510"/>
  <p:tag name="ppt/slides/slide27.xml" val="2283939057"/>
  <p:tag name="ppt/slides/slide10.xml" val="1304513697"/>
  <p:tag name="ppt/slides/slide11.xml" val="608524497"/>
  <p:tag name="ppt/slides/slide12.xml" val="1326832631"/>
  <p:tag name="ppt/slides/slide13.xml" val="2230452255"/>
  <p:tag name="ppt/slides/slide9.xml" val="3951602008"/>
  <p:tag name="ppt/slides/slide8.xml" val="3028744384"/>
  <p:tag name="ppt/slides/slide7.xml" val="602056226"/>
  <p:tag name="ppt/slides/slide3.xml" val="1812513991"/>
  <p:tag name="ppt/slides/slide4.xml" val="655433"/>
  <p:tag name="ppt/slides/slide5.xml" val="265125849"/>
  <p:tag name="ppt/slides/slide6.xml" val="1530962979"/>
  <p:tag name="ppt/slides/slide14.xml" val="3835002202"/>
  <p:tag name="ppt/slides/slide15.xml" val="1831405202"/>
  <p:tag name="ppt/slides/slide16.xml" val="4188193163"/>
  <p:tag name="ppt/slides/slide22.xml" val="1085002987"/>
  <p:tag name="ppt/slides/slide21.xml" val="2896596058"/>
  <p:tag name="ppt/slides/slide20.xml" val="2352409077"/>
  <p:tag name="ppt/slides/slide19.xml" val="295559837"/>
  <p:tag name="ppt/slides/slide66.xml" val="1560764443"/>
  <p:tag name="ppt/slides/slide67.xml" val="3142845891"/>
  <p:tag name="ppt/notesSlides/notesSlide10.xml" val="2007875348"/>
  <p:tag name="ppt/notesSlides/notesSlide11.xml" val="2967680351"/>
  <p:tag name="ppt/notesSlides/notesSlide12.xml" val="1976229093"/>
  <p:tag name="ppt/notesSlides/notesSlide4.xml" val="3552350097"/>
  <p:tag name="ppt/notesSlides/notesSlide9.xml" val="2866709304"/>
  <p:tag name="ppt/notesSlides/notesSlide6.xml" val="1403761909"/>
  <p:tag name="ppt/notesSlides/notesSlide8.xml" val="1036014819"/>
  <p:tag name="ppt/notesSlides/notesSlide7.xml" val="182847498"/>
  <p:tag name="ppt/notesSlides/notesSlide5.xml" val="2050633670"/>
  <p:tag name="ppt/notesSlides/notesSlide13.xml" val="1157803832"/>
  <p:tag name="ppt/notesSlides/notesSlide14.xml" val="263431804"/>
  <p:tag name="ppt/notesSlides/notesSlide3.xml" val="363410865"/>
  <p:tag name="ppt/notesSlides/notesSlide2.xml" val="1743401766"/>
  <p:tag name="ppt/slideLayouts/slideLayout1.xml" val="151784951"/>
  <p:tag name="ppt/slideLayouts/slideLayout9.xml" val="706182874"/>
  <p:tag name="ppt/slideMasters/slideMaster1.xml" val="2663260761"/>
  <p:tag name="ppt/slideLayouts/slideLayout10.xml" val="4228487993"/>
  <p:tag name="ppt/slideLayouts/slideLayout7.xml" val="700130258"/>
  <p:tag name="ppt/slideLayouts/slideLayout8.xml" val="702723007"/>
  <p:tag name="ppt/slideLayouts/slideLayout2.xml" val="4048286822"/>
  <p:tag name="ppt/slideLayouts/slideLayout3.xml" val="552593451"/>
  <p:tag name="ppt/notesSlides/notesSlide15.xml" val="69761469"/>
  <p:tag name="ppt/slideLayouts/slideLayout4.xml" val="1020680990"/>
  <p:tag name="ppt/notesSlides/notesSlide16.xml" val="3098395505"/>
  <p:tag name="ppt/notesSlides/notesSlide1.xml" val="1520257285"/>
  <p:tag name="ppt/slideLayouts/slideLayout11.xml" val="1339021328"/>
  <p:tag name="ppt/slideLayouts/slideLayout6.xml" val="154861523"/>
  <p:tag name="ppt/notesSlides/notesSlide17.xml" val="3008335544"/>
  <p:tag name="ppt/slideLayouts/slideLayout5.xml" val="2545020144"/>
  <p:tag name="ppt/drawings/vmlDrawing45.vml" val="359678827"/>
  <p:tag name="ppt/media/image252.wmf" val="4258051599"/>
  <p:tag name="ppt/media/image253.wmf" val="385235776"/>
  <p:tag name="ppt/drawings/vmlDrawing46.vml" val="3790715574"/>
  <p:tag name="ppt/media/image254.wmf" val="3084129994"/>
  <p:tag name="ppt/media/image255.wmf" val="2971470706"/>
  <p:tag name="ppt/media/image256.wmf" val="556409012"/>
  <p:tag name="ppt/media/image257.wmf" val="346648181"/>
  <p:tag name="ppt/media/image258.wmf" val="3987339846"/>
  <p:tag name="ppt/media/image244.wmf" val="2097732155"/>
  <p:tag name="ppt/media/image243.wmf" val="7478367"/>
  <p:tag name="ppt/media/image242.wmf" val="3966065959"/>
  <p:tag name="ppt/notesMasters/notesMaster1.xml" val="4017927659"/>
  <p:tag name="ppt/media/image87.wmf" val="3042577077"/>
  <p:tag name="ppt/media/image88.wmf" val="1160755265"/>
  <p:tag name="ppt/media/image89.png" val="2581534443"/>
  <p:tag name="ppt/media/hdphoto3.wdp" val="3267050350"/>
  <p:tag name="ppt/media/image86.wmf" val="3086827298"/>
  <p:tag name="ppt/media/image85.wmf" val="1880782764"/>
  <p:tag name="ppt/media/image84.wmf" val="4056700215"/>
  <p:tag name="ppt/drawings/vmlDrawing12.vml" val="2962082891"/>
  <p:tag name="ppt/media/image83.wmf" val="403777489"/>
  <p:tag name="ppt/drawings/vmlDrawing18.vml" val="2514690969"/>
  <p:tag name="ppt/media/image122.wmf" val="2931592725"/>
  <p:tag name="ppt/media/image123.wmf" val="1627890013"/>
  <p:tag name="ppt/media/image125.png" val="2385552182"/>
  <p:tag name="ppt/drawings/vmlDrawing20.vml" val="1667519637"/>
  <p:tag name="ppt/media/image129.wmf" val="1069897242"/>
  <p:tag name="ppt/media/image128.wmf" val="317169504"/>
  <p:tag name="ppt/drawings/vmlDrawing19.vml" val="1443249314"/>
  <p:tag name="ppt/media/image126.wmf" val="220031580"/>
  <p:tag name="ppt/media/image127.wmf" val="1322326941"/>
  <p:tag name="ppt/media/hdphoto2.wdp" val="2180071195"/>
  <p:tag name="ppt/drawings/vmlDrawing5.vml" val="3535722841"/>
  <p:tag name="ppt/media/image48.wmf" val="4070169806"/>
  <p:tag name="ppt/media/image49.wmf" val="2210642396"/>
  <p:tag name="ppt/media/image50.wmf" val="1485562533"/>
  <p:tag name="ppt/media/image47.png" val="2201758718"/>
  <p:tag name="ppt/media/image39.wmf" val="2077199150"/>
  <p:tag name="ppt/media/image40.wmf" val="2427281637"/>
  <p:tag name="ppt/media/image57.wmf" val="2911844875"/>
  <p:tag name="ppt/media/image58.wmf" val="2998036802"/>
  <p:tag name="ppt/media/image59.wmf" val="3770064334"/>
  <p:tag name="ppt/media/image60.wmf" val="2182107942"/>
  <p:tag name="ppt/media/image56.wmf" val="1665998026"/>
  <p:tag name="ppt/media/image55.wmf" val="1418801140"/>
  <p:tag name="ppt/media/image54.wmf" val="3681908328"/>
  <p:tag name="ppt/media/image51.png" val="1606688372"/>
  <p:tag name="ppt/drawings/vmlDrawing6.vml" val="3368189471"/>
  <p:tag name="ppt/media/image52.wmf" val="1816814758"/>
  <p:tag name="ppt/media/image53.wmf" val="3200500641"/>
  <p:tag name="ppt/media/image38.wmf" val="1091783366"/>
  <p:tag name="ppt/media/image37.wmf" val="3517618123"/>
  <p:tag name="ppt/drawings/vmlDrawing4.vml" val="2507287963"/>
  <p:tag name="ppt/drawings/vmlDrawing1.vml" val="974740960"/>
  <p:tag name="ppt/media/image17.wmf" val="3126906577"/>
  <p:tag name="ppt/media/image18.wmf" val="683291318"/>
  <p:tag name="ppt/media/image19.wmf" val="2377650777"/>
  <p:tag name="ppt/media/image32.png" val="1691830211"/>
  <p:tag name="ppt/media/image16.jpeg" val="2273546931"/>
  <p:tag name="ppt/media/image15.png" val="2686857168"/>
  <p:tag name="ppt/media/image2.jpeg" val="295689751"/>
  <p:tag name="ppt/theme/theme1.xml" val="1945010105"/>
  <p:tag name="ppt/theme/theme2.xml" val="1945010105"/>
  <p:tag name="ppt/media/image1.jpeg" val="1359021769"/>
  <p:tag name="ppt/media/hdphoto1.wdp" val="14248036"/>
  <p:tag name="ppt/media/image61.wmf" val="3403142671"/>
  <p:tag name="ppt/drawings/vmlDrawing7.vml" val="1930751310"/>
  <p:tag name="ppt/media/image62.wmf" val="3928761856"/>
  <p:tag name="ppt/media/image63.wmf" val="629372376"/>
  <p:tag name="ppt/media/image64.wmf" val="358428674"/>
  <p:tag name="ppt/media/image65.wmf" val="3753399768"/>
  <p:tag name="ppt/media/image66.wmf" val="3181947451"/>
  <p:tag name="ppt/media/image67.wmf" val="1525292231"/>
  <p:tag name="ppt/media/image130.wmf" val="2173422483"/>
  <p:tag name="ppt/media/image132.wmf" val="2288941015"/>
  <p:tag name="ppt/drawings/vmlDrawing32.vml" val="3038786045"/>
  <p:tag name="ppt/media/image186.wmf" val="212000642"/>
  <p:tag name="ppt/media/image187.wmf" val="1057186774"/>
  <p:tag name="ppt/media/image188.wmf" val="187054174"/>
  <p:tag name="ppt/media/image189.wmf" val="4036987224"/>
  <p:tag name="ppt/media/image176.wmf" val="3219574838"/>
  <p:tag name="ppt/media/image175.wmf" val="1449822396"/>
  <p:tag name="ppt/media/image131.wmf" val="3028386897"/>
  <p:tag name="ppt/media/image170.wmf" val="3558696002"/>
  <p:tag name="ppt/media/image171.wmf" val="3127037568"/>
  <p:tag name="ppt/media/image172.wmf" val="395777987"/>
  <p:tag name="ppt/media/image173.wmf" val="3041399170"/>
  <p:tag name="ppt/media/image174.wmf" val="985060814"/>
  <p:tag name="ppt/drawings/vmlDrawing29.vml" val="4170338794"/>
  <p:tag name="ppt/media/image182.wmf" val="804191826"/>
  <p:tag name="ppt/media/image183.wmf" val="627668078"/>
  <p:tag name="ppt/media/image184.wmf" val="2974776275"/>
  <p:tag name="ppt/media/image185.wmf" val="3413847337"/>
  <p:tag name="ppt/media/image181.wmf" val="3006868228"/>
  <p:tag name="ppt/media/image180.wmf" val="1990213245"/>
  <p:tag name="ppt/drawings/vmlDrawing31.vml" val="825094318"/>
  <p:tag name="ppt/media/image177.wmf" val="1919421517"/>
  <p:tag name="ppt/drawings/vmlDrawing30.vml" val="1522838838"/>
  <p:tag name="ppt/media/image178.wmf" val="4137195276"/>
  <p:tag name="ppt/media/image179.jpg" val="2174641709"/>
  <p:tag name="ppt/media/image168.wmf" val="710303899"/>
  <p:tag name="ppt/media/image169.wmf" val="1045732646"/>
  <p:tag name="ppt/drawings/vmlDrawing28.vml" val="4053915144"/>
  <p:tag name="ppt/media/image152.wmf" val="1833549722"/>
  <p:tag name="ppt/media/image151.wmf" val="3364596467"/>
  <p:tag name="ppt/media/image150.wmf" val="4166303673"/>
  <p:tag name="ppt/media/image149.wmf" val="2066626914"/>
  <p:tag name="ppt/media/image148.wmf" val="3987107953"/>
  <p:tag name="ppt/media/image147.wmf" val="3900883067"/>
  <p:tag name="ppt/media/image146.wmf" val="1721735597"/>
  <p:tag name="ppt/media/image145.wmf" val="3909600572"/>
  <p:tag name="ppt/drawings/vmlDrawing23.vml" val="787637434"/>
  <p:tag name="ppt/media/image144.wmf" val="434953945"/>
  <p:tag name="ppt/media/image143.wmf" val="203675080"/>
  <p:tag name="ppt/media/image142.wmf" val="1385987483"/>
  <p:tag name="ppt/drawings/vmlDrawing21.vml" val="3166916876"/>
  <p:tag name="ppt/media/image135.png" val="1706886242"/>
  <p:tag name="ppt/media/image134.wmf" val="3194502034"/>
  <p:tag name="ppt/media/image133.wmf" val="2423883665"/>
  <p:tag name="ppt/media/image136.wmf" val="2504835532"/>
  <p:tag name="ppt/media/image137.wmf" val="4102970571"/>
  <p:tag name="ppt/media/image138.wmf" val="394522593"/>
  <p:tag name="ppt/media/image141.wmf" val="4073443479"/>
  <p:tag name="ppt/drawings/vmlDrawing22.vml" val="2803031785"/>
  <p:tag name="ppt/media/image140.wmf" val="351462380"/>
  <p:tag name="ppt/media/image139.wmf" val="487671639"/>
  <p:tag name="ppt/media/image153.wmf" val="2214809524"/>
  <p:tag name="ppt/media/image167.wmf" val="1498797502"/>
  <p:tag name="ppt/drawings/vmlDrawing25.vml" val="1381254388"/>
  <p:tag name="ppt/media/image159.wmf" val="1422273662"/>
  <p:tag name="ppt/media/image160.wmf" val="2332437606"/>
  <p:tag name="ppt/media/image161.wmf" val="868403670"/>
  <p:tag name="ppt/media/image162.wmf" val="1694420777"/>
  <p:tag name="ppt/media/image163.wmf" val="657184015"/>
  <p:tag name="ppt/media/image158.wmf" val="3946892090"/>
  <p:tag name="ppt/drawings/vmlDrawing24.vml" val="2418806769"/>
  <p:tag name="ppt/media/image156.wmf" val="3285322813"/>
  <p:tag name="ppt/media/image157.wmf" val="1824358807"/>
  <p:tag name="ppt/media/image155.wmf" val="4158248997"/>
  <p:tag name="ppt/drawings/vmlDrawing27.vml" val="3751977692"/>
  <p:tag name="ppt/media/image166.wmf" val="141384501"/>
  <p:tag name="ppt/media/image154.wmf" val="49954559"/>
  <p:tag name="ppt/media/image165.wmf" val="2140034128"/>
  <p:tag name="ppt/drawings/vmlDrawing26.vml" val="2950415673"/>
  <p:tag name="ppt/media/image164.wmf" val="1646426628"/>
  <p:tag name="ppt/media/image2.png" val="2707664848"/>
  <p:tag name="ppt/media/image41.png" val="612162346"/>
  <p:tag name="ppt/media/image43.png" val="3881856857"/>
  <p:tag name="ppt/media/image44.png" val="2881808414"/>
  <p:tag name="ppt/media/image45.png" val="14157117"/>
  <p:tag name="ppt/media/image40.png" val="640229875"/>
  <p:tag name="ppt/media/image39.png" val="500065454"/>
  <p:tag name="ppt/media/image36.png" val="3111019753"/>
  <p:tag name="ppt/media/image34.png" val="2262579161"/>
  <p:tag name="ppt/media/image33.png" val="3748030887"/>
  <p:tag name="ppt/media/image31.png" val="1119686977"/>
  <p:tag name="ppt/media/image42.png" val="2586183028"/>
  <p:tag name="ppt/media/image46.png" val="451348131"/>
  <p:tag name="ppt/media/image30.png" val="954327774"/>
  <p:tag name="ppt/media/image29.png" val="205166448"/>
  <p:tag name="ppt/media/image28.png" val="914227405"/>
  <p:tag name="ppt/media/image9.png" val="915746372"/>
  <p:tag name="ppt/media/image10.png" val="1884820009"/>
  <p:tag name="ppt/media/image11.png" val="2909398787"/>
  <p:tag name="ppt/media/image12.png" val="112366992"/>
  <p:tag name="ppt/media/image8.png" val="3548352621"/>
  <p:tag name="ppt/media/image7.png" val="1774022562"/>
  <p:tag name="ppt/media/image6.png" val="697947614"/>
  <p:tag name="ppt/media/image5.png" val="552292376"/>
  <p:tag name="ppt/media/image4.png" val="1215219529"/>
  <p:tag name="ppt/media/image3.png" val="868652468"/>
  <p:tag name="ppt/media/image13.png" val="4038933717"/>
  <p:tag name="ppt/media/image14.png" val="3815222206"/>
  <p:tag name="ppt/media/image17.png" val="512768802"/>
  <p:tag name="ppt/media/image27.png" val="4292856939"/>
  <p:tag name="ppt/media/image26.png" val="2024638531"/>
  <p:tag name="ppt/media/image25.png" val="2270105728"/>
  <p:tag name="ppt/media/image24.png" val="120968969"/>
  <p:tag name="ppt/media/image23.png" val="53387786"/>
  <p:tag name="ppt/media/image22.png" val="2403420198"/>
  <p:tag name="ppt/media/image21.png" val="95948750"/>
  <p:tag name="ppt/media/image20.png" val="948535382"/>
  <p:tag name="ppt/media/image18.png" val="1031089725"/>
  <p:tag name="ppt/media/image1.png" val="1729193451"/>
  <p:tag name="ppt/media/image416.png" val="1053877411"/>
  <p:tag name="ppt/media/image403.png" val="3651450187"/>
  <p:tag name="ppt/media/image395.png" val="1819863771"/>
  <p:tag name="ppt/media/image420.png" val="2093875411"/>
  <p:tag name="ppt/media/image408.png" val="1630283311"/>
  <p:tag name="ppt/media/image396.png" val="2301202157"/>
  <p:tag name="ppt/media/image402.png" val="778262391"/>
  <p:tag name="ppt/media/image417.png" val="4078972189"/>
  <p:tag name="ppt/media/image411.png" val="1368572979"/>
  <p:tag name="ppt/media/image409.png" val="2156993622"/>
  <p:tag name="ppt/media/image410.png" val="3681627641"/>
  <p:tag name="ppt/media/image399.png" val="1516044209"/>
  <p:tag name="ppt/media/image415.png" val="999970290"/>
  <p:tag name="ppt/media/image394.png" val="1138258594"/>
  <p:tag name="ppt/media/image401.png" val="3732322589"/>
  <p:tag name="ppt/media/image418.png" val="3908722788"/>
  <p:tag name="ppt/media/image414.png" val="1687253226"/>
  <p:tag name="ppt/media/image398.png" val="1494419839"/>
  <p:tag name="ppt/media/image405.png" val="722568618"/>
  <p:tag name="ppt/media/image406.png" val="2359700984"/>
  <p:tag name="ppt/media/image419.png" val="2789445857"/>
  <p:tag name="ppt/media/image400.png" val="1126427712"/>
  <p:tag name="ppt/media/image413.png" val="3930114584"/>
  <p:tag name="ppt/media/image404.png" val="3977677349"/>
  <p:tag name="ppt/media/image407.png" val="633291002"/>
  <p:tag name="ppt/media/image397.png" val="934477760"/>
  <p:tag name="ppt/media/image412.png" val="25105121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