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22" r:id="rId2"/>
    <p:sldId id="318" r:id="rId3"/>
    <p:sldId id="320" r:id="rId4"/>
    <p:sldId id="321" r:id="rId5"/>
    <p:sldId id="313" r:id="rId6"/>
    <p:sldId id="256" r:id="rId7"/>
    <p:sldId id="273" r:id="rId8"/>
    <p:sldId id="292" r:id="rId9"/>
    <p:sldId id="293" r:id="rId10"/>
    <p:sldId id="294" r:id="rId11"/>
    <p:sldId id="295" r:id="rId12"/>
    <p:sldId id="296" r:id="rId13"/>
    <p:sldId id="297" r:id="rId14"/>
    <p:sldId id="259" r:id="rId15"/>
    <p:sldId id="282" r:id="rId16"/>
    <p:sldId id="281" r:id="rId17"/>
    <p:sldId id="280" r:id="rId18"/>
    <p:sldId id="301" r:id="rId19"/>
    <p:sldId id="302" r:id="rId20"/>
    <p:sldId id="286" r:id="rId21"/>
    <p:sldId id="287" r:id="rId22"/>
    <p:sldId id="300" r:id="rId23"/>
    <p:sldId id="303" r:id="rId24"/>
    <p:sldId id="304" r:id="rId25"/>
    <p:sldId id="305" r:id="rId26"/>
    <p:sldId id="288" r:id="rId27"/>
    <p:sldId id="289" r:id="rId28"/>
    <p:sldId id="270" r:id="rId29"/>
    <p:sldId id="271" r:id="rId30"/>
    <p:sldId id="272" r:id="rId31"/>
    <p:sldId id="260" r:id="rId32"/>
    <p:sldId id="268" r:id="rId33"/>
    <p:sldId id="266" r:id="rId34"/>
    <p:sldId id="267" r:id="rId35"/>
    <p:sldId id="261" r:id="rId36"/>
    <p:sldId id="269" r:id="rId37"/>
    <p:sldId id="262" r:id="rId38"/>
    <p:sldId id="263" r:id="rId39"/>
    <p:sldId id="264" r:id="rId40"/>
    <p:sldId id="265" r:id="rId41"/>
    <p:sldId id="290" r:id="rId42"/>
    <p:sldId id="291" r:id="rId43"/>
    <p:sldId id="29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F175-A9BF-4F11-AA9D-09FD04974D6E}" type="doc">
      <dgm:prSet loTypeId="urn:microsoft.com/office/officeart/2005/8/layout/radial3" loCatId="cycle" qsTypeId="urn:microsoft.com/office/officeart/2005/8/quickstyle/3d4" qsCatId="3D" csTypeId="urn:microsoft.com/office/officeart/2005/8/colors/accent1_2" csCatId="accent1" phldr="1"/>
      <dgm:spPr/>
      <dgm:t>
        <a:bodyPr/>
        <a:lstStyle/>
        <a:p>
          <a:endParaRPr lang="en-US"/>
        </a:p>
      </dgm:t>
    </dgm:pt>
    <dgm:pt modelId="{109640D3-B670-4014-9868-242DDCE7A42E}">
      <dgm:prSet phldrT="[Text]" custT="1"/>
      <dgm:spPr>
        <a:solidFill>
          <a:schemeClr val="accent2">
            <a:lumMod val="60000"/>
            <a:lumOff val="40000"/>
          </a:schemeClr>
        </a:solidFill>
      </dgm:spPr>
      <dgm:t>
        <a:bodyPr anchor="t"/>
        <a:lstStyle/>
        <a:p>
          <a:endParaRPr lang="en-US" sz="3600" b="1" dirty="0" smtClean="0">
            <a:solidFill>
              <a:srgbClr val="FF3300"/>
            </a:solidFill>
          </a:endParaRPr>
        </a:p>
        <a:p>
          <a:r>
            <a:rPr lang="en-US" sz="3600" b="1" dirty="0" smtClean="0">
              <a:solidFill>
                <a:srgbClr val="FF3300"/>
              </a:solidFill>
            </a:rPr>
            <a:t>Importance of </a:t>
          </a:r>
          <a:r>
            <a:rPr lang="en-US" sz="3600" b="1" dirty="0" err="1" smtClean="0">
              <a:solidFill>
                <a:srgbClr val="FF3300"/>
              </a:solidFill>
            </a:rPr>
            <a:t>Standardiza-tion</a:t>
          </a:r>
          <a:r>
            <a:rPr lang="en-US" sz="3600" b="1" dirty="0" smtClean="0">
              <a:solidFill>
                <a:srgbClr val="FF3300"/>
              </a:solidFill>
            </a:rPr>
            <a:t> recipe</a:t>
          </a:r>
          <a:endParaRPr lang="en-US" sz="3600" b="1" dirty="0">
            <a:solidFill>
              <a:srgbClr val="FF3300"/>
            </a:solidFill>
          </a:endParaRPr>
        </a:p>
      </dgm:t>
    </dgm:pt>
    <dgm:pt modelId="{B4C3B8E3-7F7D-4B99-B236-A465F7706C39}" type="parTrans" cxnId="{1FE4A4CE-90C5-4265-BE3F-CAA0EED8458D}">
      <dgm:prSet/>
      <dgm:spPr/>
      <dgm:t>
        <a:bodyPr/>
        <a:lstStyle/>
        <a:p>
          <a:endParaRPr lang="en-US"/>
        </a:p>
      </dgm:t>
    </dgm:pt>
    <dgm:pt modelId="{75D4DEF9-77A9-4D1A-BCB4-229333705951}" type="sibTrans" cxnId="{1FE4A4CE-90C5-4265-BE3F-CAA0EED8458D}">
      <dgm:prSet/>
      <dgm:spPr/>
      <dgm:t>
        <a:bodyPr/>
        <a:lstStyle/>
        <a:p>
          <a:endParaRPr lang="en-US"/>
        </a:p>
      </dgm:t>
    </dgm:pt>
    <dgm:pt modelId="{DAFB0B42-0883-42A1-B32F-8C3F33DC0EBE}">
      <dgm:prSet phldrT="[Text]" custT="1"/>
      <dgm:spPr>
        <a:solidFill>
          <a:srgbClr val="92D050"/>
        </a:solidFill>
      </dgm:spPr>
      <dgm:t>
        <a:bodyPr/>
        <a:lstStyle/>
        <a:p>
          <a:r>
            <a:rPr lang="en-US" sz="3200" dirty="0" smtClean="0">
              <a:solidFill>
                <a:srgbClr val="FFFF00"/>
              </a:solidFill>
            </a:rPr>
            <a:t>Accuracy</a:t>
          </a:r>
          <a:endParaRPr lang="en-US" sz="3200" dirty="0">
            <a:solidFill>
              <a:srgbClr val="FFFF00"/>
            </a:solidFill>
          </a:endParaRPr>
        </a:p>
      </dgm:t>
    </dgm:pt>
    <dgm:pt modelId="{510D9A35-B751-424D-82C8-80C263013991}" type="parTrans" cxnId="{8730A336-7E15-4E02-A887-2A4EC83823A0}">
      <dgm:prSet/>
      <dgm:spPr/>
      <dgm:t>
        <a:bodyPr/>
        <a:lstStyle/>
        <a:p>
          <a:endParaRPr lang="en-US"/>
        </a:p>
      </dgm:t>
    </dgm:pt>
    <dgm:pt modelId="{898E87D2-6A80-4ADE-A72A-0FCAFAABBC84}" type="sibTrans" cxnId="{8730A336-7E15-4E02-A887-2A4EC83823A0}">
      <dgm:prSet/>
      <dgm:spPr/>
      <dgm:t>
        <a:bodyPr/>
        <a:lstStyle/>
        <a:p>
          <a:endParaRPr lang="en-US"/>
        </a:p>
      </dgm:t>
    </dgm:pt>
    <dgm:pt modelId="{9CC2A43D-3E27-464D-9430-919B73CA18F9}">
      <dgm:prSet phldrT="[Text]" custT="1"/>
      <dgm:spPr>
        <a:solidFill>
          <a:srgbClr val="92D050"/>
        </a:solidFill>
      </dgm:spPr>
      <dgm:t>
        <a:bodyPr/>
        <a:lstStyle/>
        <a:p>
          <a:r>
            <a:rPr lang="en-US" sz="3200" dirty="0" smtClean="0">
              <a:solidFill>
                <a:srgbClr val="FFFF00"/>
              </a:solidFill>
            </a:rPr>
            <a:t>Customer satisfaction</a:t>
          </a:r>
          <a:endParaRPr lang="en-US" sz="3200" dirty="0">
            <a:solidFill>
              <a:srgbClr val="FFFF00"/>
            </a:solidFill>
          </a:endParaRPr>
        </a:p>
      </dgm:t>
    </dgm:pt>
    <dgm:pt modelId="{A6D4344C-977E-4728-8ADC-8872BDA0FC88}" type="parTrans" cxnId="{1C061FAF-B28B-4686-8B70-D8C9904AA834}">
      <dgm:prSet/>
      <dgm:spPr/>
      <dgm:t>
        <a:bodyPr/>
        <a:lstStyle/>
        <a:p>
          <a:endParaRPr lang="en-US"/>
        </a:p>
      </dgm:t>
    </dgm:pt>
    <dgm:pt modelId="{0B7C0245-78B8-454D-92D2-274CA580D66C}" type="sibTrans" cxnId="{1C061FAF-B28B-4686-8B70-D8C9904AA834}">
      <dgm:prSet/>
      <dgm:spPr/>
      <dgm:t>
        <a:bodyPr/>
        <a:lstStyle/>
        <a:p>
          <a:endParaRPr lang="en-US"/>
        </a:p>
      </dgm:t>
    </dgm:pt>
    <dgm:pt modelId="{0023DFF4-39BE-439A-AA71-E4F5935AEC0F}">
      <dgm:prSet phldrT="[Text]" custT="1"/>
      <dgm:spPr>
        <a:solidFill>
          <a:srgbClr val="92D050"/>
        </a:solidFill>
      </dgm:spPr>
      <dgm:t>
        <a:bodyPr/>
        <a:lstStyle/>
        <a:p>
          <a:r>
            <a:rPr lang="en-US" sz="3200" dirty="0" smtClean="0">
              <a:solidFill>
                <a:srgbClr val="FFFF00"/>
              </a:solidFill>
            </a:rPr>
            <a:t>Eliminate guess work</a:t>
          </a:r>
          <a:endParaRPr lang="en-US" sz="3200" dirty="0">
            <a:solidFill>
              <a:srgbClr val="FFFF00"/>
            </a:solidFill>
          </a:endParaRPr>
        </a:p>
      </dgm:t>
    </dgm:pt>
    <dgm:pt modelId="{709A28E7-E3BE-4264-8E99-4764BA4172CB}" type="parTrans" cxnId="{6BF2F601-CBDD-4055-91C7-F4AB0B8000A4}">
      <dgm:prSet/>
      <dgm:spPr/>
      <dgm:t>
        <a:bodyPr/>
        <a:lstStyle/>
        <a:p>
          <a:endParaRPr lang="en-US"/>
        </a:p>
      </dgm:t>
    </dgm:pt>
    <dgm:pt modelId="{43CA1523-C94B-4C59-802E-74E87BC44923}" type="sibTrans" cxnId="{6BF2F601-CBDD-4055-91C7-F4AB0B8000A4}">
      <dgm:prSet/>
      <dgm:spPr/>
      <dgm:t>
        <a:bodyPr/>
        <a:lstStyle/>
        <a:p>
          <a:endParaRPr lang="en-US"/>
        </a:p>
      </dgm:t>
    </dgm:pt>
    <dgm:pt modelId="{721BAB32-37E1-4D0B-8E1C-98929E0C073C}">
      <dgm:prSet phldrT="[Text]" custT="1"/>
      <dgm:spPr>
        <a:solidFill>
          <a:srgbClr val="92D050"/>
        </a:solidFill>
      </dgm:spPr>
      <dgm:t>
        <a:bodyPr/>
        <a:lstStyle/>
        <a:p>
          <a:r>
            <a:rPr lang="en-US" sz="3200" dirty="0" smtClean="0">
              <a:solidFill>
                <a:srgbClr val="FFFF00"/>
              </a:solidFill>
            </a:rPr>
            <a:t>Portion control</a:t>
          </a:r>
          <a:endParaRPr lang="en-US" sz="3200" dirty="0">
            <a:solidFill>
              <a:srgbClr val="FFFF00"/>
            </a:solidFill>
          </a:endParaRPr>
        </a:p>
      </dgm:t>
    </dgm:pt>
    <dgm:pt modelId="{C863EF94-2C1C-4911-B5DF-6F46BA79E958}" type="parTrans" cxnId="{4A46EC31-CC62-487D-BADE-4845720E708D}">
      <dgm:prSet/>
      <dgm:spPr/>
      <dgm:t>
        <a:bodyPr/>
        <a:lstStyle/>
        <a:p>
          <a:endParaRPr lang="en-US"/>
        </a:p>
      </dgm:t>
    </dgm:pt>
    <dgm:pt modelId="{001B2441-4A6C-4CF5-8C56-9E3E1BD49592}" type="sibTrans" cxnId="{4A46EC31-CC62-487D-BADE-4845720E708D}">
      <dgm:prSet/>
      <dgm:spPr/>
      <dgm:t>
        <a:bodyPr/>
        <a:lstStyle/>
        <a:p>
          <a:endParaRPr lang="en-US"/>
        </a:p>
      </dgm:t>
    </dgm:pt>
    <dgm:pt modelId="{E8BEEF38-A7C7-4D2F-ACA3-AE8F65E1D3FC}" type="pres">
      <dgm:prSet presAssocID="{B85EF175-A9BF-4F11-AA9D-09FD04974D6E}" presName="composite" presStyleCnt="0">
        <dgm:presLayoutVars>
          <dgm:chMax val="1"/>
          <dgm:dir/>
          <dgm:resizeHandles val="exact"/>
        </dgm:presLayoutVars>
      </dgm:prSet>
      <dgm:spPr/>
      <dgm:t>
        <a:bodyPr/>
        <a:lstStyle/>
        <a:p>
          <a:endParaRPr lang="en-US"/>
        </a:p>
      </dgm:t>
    </dgm:pt>
    <dgm:pt modelId="{EA885F10-C70B-41D7-8EC9-1651928E80AC}" type="pres">
      <dgm:prSet presAssocID="{B85EF175-A9BF-4F11-AA9D-09FD04974D6E}" presName="radial" presStyleCnt="0">
        <dgm:presLayoutVars>
          <dgm:animLvl val="ctr"/>
        </dgm:presLayoutVars>
      </dgm:prSet>
      <dgm:spPr/>
    </dgm:pt>
    <dgm:pt modelId="{345B1DA0-B49C-45E8-9DAD-745E0ADF0137}" type="pres">
      <dgm:prSet presAssocID="{109640D3-B670-4014-9868-242DDCE7A42E}" presName="centerShape" presStyleLbl="vennNode1" presStyleIdx="0" presStyleCnt="5" custScaleX="131819" custScaleY="137634"/>
      <dgm:spPr/>
      <dgm:t>
        <a:bodyPr/>
        <a:lstStyle/>
        <a:p>
          <a:endParaRPr lang="en-US"/>
        </a:p>
      </dgm:t>
    </dgm:pt>
    <dgm:pt modelId="{49A460A5-EE19-436E-9C8E-B071D6060E49}" type="pres">
      <dgm:prSet presAssocID="{DAFB0B42-0883-42A1-B32F-8C3F33DC0EBE}" presName="node" presStyleLbl="vennNode1" presStyleIdx="1" presStyleCnt="5" custScaleX="165981">
        <dgm:presLayoutVars>
          <dgm:bulletEnabled val="1"/>
        </dgm:presLayoutVars>
      </dgm:prSet>
      <dgm:spPr/>
      <dgm:t>
        <a:bodyPr/>
        <a:lstStyle/>
        <a:p>
          <a:endParaRPr lang="en-US"/>
        </a:p>
      </dgm:t>
    </dgm:pt>
    <dgm:pt modelId="{3DA60E7B-EF6E-4BAE-849A-74AC78723522}" type="pres">
      <dgm:prSet presAssocID="{9CC2A43D-3E27-464D-9430-919B73CA18F9}" presName="node" presStyleLbl="vennNode1" presStyleIdx="2" presStyleCnt="5" custScaleX="165981" custRadScaleRad="114890" custRadScaleInc="654">
        <dgm:presLayoutVars>
          <dgm:bulletEnabled val="1"/>
        </dgm:presLayoutVars>
      </dgm:prSet>
      <dgm:spPr/>
      <dgm:t>
        <a:bodyPr/>
        <a:lstStyle/>
        <a:p>
          <a:endParaRPr lang="en-US"/>
        </a:p>
      </dgm:t>
    </dgm:pt>
    <dgm:pt modelId="{EB3D1098-FB7D-4B69-AB42-F4B2EDCA0DFE}" type="pres">
      <dgm:prSet presAssocID="{0023DFF4-39BE-439A-AA71-E4F5935AEC0F}" presName="node" presStyleLbl="vennNode1" presStyleIdx="3" presStyleCnt="5" custScaleX="165981">
        <dgm:presLayoutVars>
          <dgm:bulletEnabled val="1"/>
        </dgm:presLayoutVars>
      </dgm:prSet>
      <dgm:spPr/>
      <dgm:t>
        <a:bodyPr/>
        <a:lstStyle/>
        <a:p>
          <a:endParaRPr lang="en-US"/>
        </a:p>
      </dgm:t>
    </dgm:pt>
    <dgm:pt modelId="{9E57BC1A-7D8A-4D5B-A5C4-91982C09011A}" type="pres">
      <dgm:prSet presAssocID="{721BAB32-37E1-4D0B-8E1C-98929E0C073C}" presName="node" presStyleLbl="vennNode1" presStyleIdx="4" presStyleCnt="5" custScaleX="165981" custRadScaleRad="114897" custRadScaleInc="995">
        <dgm:presLayoutVars>
          <dgm:bulletEnabled val="1"/>
        </dgm:presLayoutVars>
      </dgm:prSet>
      <dgm:spPr/>
      <dgm:t>
        <a:bodyPr/>
        <a:lstStyle/>
        <a:p>
          <a:endParaRPr lang="en-US"/>
        </a:p>
      </dgm:t>
    </dgm:pt>
  </dgm:ptLst>
  <dgm:cxnLst>
    <dgm:cxn modelId="{8730A336-7E15-4E02-A887-2A4EC83823A0}" srcId="{109640D3-B670-4014-9868-242DDCE7A42E}" destId="{DAFB0B42-0883-42A1-B32F-8C3F33DC0EBE}" srcOrd="0" destOrd="0" parTransId="{510D9A35-B751-424D-82C8-80C263013991}" sibTransId="{898E87D2-6A80-4ADE-A72A-0FCAFAABBC84}"/>
    <dgm:cxn modelId="{2F13D1F9-99A4-494A-B54C-1F48519FDDBD}" type="presOf" srcId="{DAFB0B42-0883-42A1-B32F-8C3F33DC0EBE}" destId="{49A460A5-EE19-436E-9C8E-B071D6060E49}" srcOrd="0" destOrd="0" presId="urn:microsoft.com/office/officeart/2005/8/layout/radial3"/>
    <dgm:cxn modelId="{9EEE38AD-39C7-4659-8F55-A80F8EE95EE8}" type="presOf" srcId="{B85EF175-A9BF-4F11-AA9D-09FD04974D6E}" destId="{E8BEEF38-A7C7-4D2F-ACA3-AE8F65E1D3FC}" srcOrd="0" destOrd="0" presId="urn:microsoft.com/office/officeart/2005/8/layout/radial3"/>
    <dgm:cxn modelId="{6BF2F601-CBDD-4055-91C7-F4AB0B8000A4}" srcId="{109640D3-B670-4014-9868-242DDCE7A42E}" destId="{0023DFF4-39BE-439A-AA71-E4F5935AEC0F}" srcOrd="2" destOrd="0" parTransId="{709A28E7-E3BE-4264-8E99-4764BA4172CB}" sibTransId="{43CA1523-C94B-4C59-802E-74E87BC44923}"/>
    <dgm:cxn modelId="{2905E58C-C291-4A36-8985-8CA754B418A2}" type="presOf" srcId="{109640D3-B670-4014-9868-242DDCE7A42E}" destId="{345B1DA0-B49C-45E8-9DAD-745E0ADF0137}" srcOrd="0" destOrd="0" presId="urn:microsoft.com/office/officeart/2005/8/layout/radial3"/>
    <dgm:cxn modelId="{98B022D9-8787-4FEB-8090-DA5F4A195A90}" type="presOf" srcId="{0023DFF4-39BE-439A-AA71-E4F5935AEC0F}" destId="{EB3D1098-FB7D-4B69-AB42-F4B2EDCA0DFE}" srcOrd="0" destOrd="0" presId="urn:microsoft.com/office/officeart/2005/8/layout/radial3"/>
    <dgm:cxn modelId="{5029B5DA-ED7C-42E7-B1C8-8377A95D6524}" type="presOf" srcId="{9CC2A43D-3E27-464D-9430-919B73CA18F9}" destId="{3DA60E7B-EF6E-4BAE-849A-74AC78723522}" srcOrd="0" destOrd="0" presId="urn:microsoft.com/office/officeart/2005/8/layout/radial3"/>
    <dgm:cxn modelId="{AEE32315-E7E0-4776-94F1-560BBA767C49}" type="presOf" srcId="{721BAB32-37E1-4D0B-8E1C-98929E0C073C}" destId="{9E57BC1A-7D8A-4D5B-A5C4-91982C09011A}" srcOrd="0" destOrd="0" presId="urn:microsoft.com/office/officeart/2005/8/layout/radial3"/>
    <dgm:cxn modelId="{1FE4A4CE-90C5-4265-BE3F-CAA0EED8458D}" srcId="{B85EF175-A9BF-4F11-AA9D-09FD04974D6E}" destId="{109640D3-B670-4014-9868-242DDCE7A42E}" srcOrd="0" destOrd="0" parTransId="{B4C3B8E3-7F7D-4B99-B236-A465F7706C39}" sibTransId="{75D4DEF9-77A9-4D1A-BCB4-229333705951}"/>
    <dgm:cxn modelId="{4A46EC31-CC62-487D-BADE-4845720E708D}" srcId="{109640D3-B670-4014-9868-242DDCE7A42E}" destId="{721BAB32-37E1-4D0B-8E1C-98929E0C073C}" srcOrd="3" destOrd="0" parTransId="{C863EF94-2C1C-4911-B5DF-6F46BA79E958}" sibTransId="{001B2441-4A6C-4CF5-8C56-9E3E1BD49592}"/>
    <dgm:cxn modelId="{1C061FAF-B28B-4686-8B70-D8C9904AA834}" srcId="{109640D3-B670-4014-9868-242DDCE7A42E}" destId="{9CC2A43D-3E27-464D-9430-919B73CA18F9}" srcOrd="1" destOrd="0" parTransId="{A6D4344C-977E-4728-8ADC-8872BDA0FC88}" sibTransId="{0B7C0245-78B8-454D-92D2-274CA580D66C}"/>
    <dgm:cxn modelId="{2BC10FE2-E3DD-42D0-85EF-D8B69D41A8AD}" type="presParOf" srcId="{E8BEEF38-A7C7-4D2F-ACA3-AE8F65E1D3FC}" destId="{EA885F10-C70B-41D7-8EC9-1651928E80AC}" srcOrd="0" destOrd="0" presId="urn:microsoft.com/office/officeart/2005/8/layout/radial3"/>
    <dgm:cxn modelId="{766CE6EE-56A1-427D-869E-3625FC9380CC}" type="presParOf" srcId="{EA885F10-C70B-41D7-8EC9-1651928E80AC}" destId="{345B1DA0-B49C-45E8-9DAD-745E0ADF0137}" srcOrd="0" destOrd="0" presId="urn:microsoft.com/office/officeart/2005/8/layout/radial3"/>
    <dgm:cxn modelId="{929CA242-848D-4199-8CCE-C23E07A5FAB9}" type="presParOf" srcId="{EA885F10-C70B-41D7-8EC9-1651928E80AC}" destId="{49A460A5-EE19-436E-9C8E-B071D6060E49}" srcOrd="1" destOrd="0" presId="urn:microsoft.com/office/officeart/2005/8/layout/radial3"/>
    <dgm:cxn modelId="{8F821589-64E0-4560-A049-CB9186A704DE}" type="presParOf" srcId="{EA885F10-C70B-41D7-8EC9-1651928E80AC}" destId="{3DA60E7B-EF6E-4BAE-849A-74AC78723522}" srcOrd="2" destOrd="0" presId="urn:microsoft.com/office/officeart/2005/8/layout/radial3"/>
    <dgm:cxn modelId="{509069D9-A072-4A8B-88E3-5965030E0613}" type="presParOf" srcId="{EA885F10-C70B-41D7-8EC9-1651928E80AC}" destId="{EB3D1098-FB7D-4B69-AB42-F4B2EDCA0DFE}" srcOrd="3" destOrd="0" presId="urn:microsoft.com/office/officeart/2005/8/layout/radial3"/>
    <dgm:cxn modelId="{1E9A490A-094E-4F5E-B186-EECCF38D249A}" type="presParOf" srcId="{EA885F10-C70B-41D7-8EC9-1651928E80AC}" destId="{9E57BC1A-7D8A-4D5B-A5C4-91982C09011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F3DB22E-9A2C-457B-85C4-6E60066BE876}" type="slidenum">
              <a:rPr lang="en-US"/>
              <a:pPr>
                <a:defRPr/>
              </a:pPr>
              <a:t>‹#›</a:t>
            </a:fld>
            <a:endParaRPr lang="en-US"/>
          </a:p>
        </p:txBody>
      </p:sp>
    </p:spTree>
    <p:extLst>
      <p:ext uri="{BB962C8B-B14F-4D97-AF65-F5344CB8AC3E}">
        <p14:creationId xmlns:p14="http://schemas.microsoft.com/office/powerpoint/2010/main" val="18306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E70196-E197-4D17-A26A-1838F609B19D}" type="slidenum">
              <a:rPr lang="en-US"/>
              <a:pPr>
                <a:defRPr/>
              </a:pPr>
              <a:t>‹#›</a:t>
            </a:fld>
            <a:endParaRPr lang="en-US"/>
          </a:p>
        </p:txBody>
      </p:sp>
    </p:spTree>
    <p:extLst>
      <p:ext uri="{BB962C8B-B14F-4D97-AF65-F5344CB8AC3E}">
        <p14:creationId xmlns:p14="http://schemas.microsoft.com/office/powerpoint/2010/main" val="23820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EDA95D-5838-4154-8233-3B85FB34652F}" type="slidenum">
              <a:rPr lang="en-US" smtClean="0">
                <a:latin typeface="Arial" pitchFamily="34" charset="0"/>
              </a:rPr>
              <a:pPr/>
              <a:t>5</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pitchFamily="34" charset="0"/>
              </a:rPr>
              <a:t>We can have a great menu, but if the food is not good the kids may not eat.  So our job is to ensure that meals are produced according to standards.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274CDF2-F206-4A00-A3F0-E95FB9E1F71F}" type="slidenum">
              <a:rPr lang="en-US" smtClean="0">
                <a:latin typeface="Arial" pitchFamily="34" charset="0"/>
              </a:rPr>
              <a:pPr/>
              <a:t>36</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pitchFamily="34" charset="0"/>
              </a:rPr>
              <a:t>Review each section of the poster and discuss portion control tools and tips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BBD27D-FDE0-4FCE-825A-74F4791427E9}" type="slidenum">
              <a:rPr lang="en-US" smtClean="0">
                <a:latin typeface="Arial" pitchFamily="34" charset="0"/>
              </a:rPr>
              <a:pPr/>
              <a:t>6</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pitchFamily="34" charset="0"/>
              </a:rPr>
              <a:t>As you watch the video you have a note page for key points.  Jot down the things you should remember from this video.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D0B439A-CFA5-4BA4-841A-90C7A68AB108}" type="slidenum">
              <a:rPr lang="en-US" smtClean="0">
                <a:latin typeface="Arial" pitchFamily="34" charset="0"/>
              </a:rPr>
              <a:pPr/>
              <a:t>18</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5576E67-E116-486C-B084-59C613942029}" type="slidenum">
              <a:rPr lang="en-US" smtClean="0">
                <a:latin typeface="Arial" pitchFamily="34" charset="0"/>
              </a:rPr>
              <a:pPr/>
              <a:t>19</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890FCCD-BF6C-4DA7-A3C6-2DDC0FD49219}" type="slidenum">
              <a:rPr lang="en-US" smtClean="0">
                <a:latin typeface="Arial" pitchFamily="34" charset="0"/>
              </a:rPr>
              <a:pPr/>
              <a:t>28</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pitchFamily="34" charset="0"/>
              </a:rPr>
              <a:t>At www.NFSMI.Org you can download each individual recipe.  They are listed alphabetical by category.</a:t>
            </a:r>
          </a:p>
          <a:p>
            <a:pPr eaLnBrk="1" hangingPunct="1"/>
            <a:r>
              <a:rPr lang="en-US" smtClean="0">
                <a:latin typeface="Arial" pitchFamily="34" charset="0"/>
              </a:rPr>
              <a:t>There are other sources of quantity recipes.  Foods for 50 is a popular one.  But USDA recipes are modified for fat.</a:t>
            </a:r>
          </a:p>
          <a:p>
            <a:pPr eaLnBrk="1" hangingPunct="1"/>
            <a:r>
              <a:rPr lang="en-US" smtClean="0">
                <a:latin typeface="Arial" pitchFamily="34" charset="0"/>
              </a:rPr>
              <a:t>District recipes should be written and tested.  The same is true for site specific recipes.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78E3AA2-4D6A-4A6F-A9F6-A0C4D198028F}" type="slidenum">
              <a:rPr lang="en-US" smtClean="0">
                <a:latin typeface="Arial" pitchFamily="34" charset="0"/>
              </a:rPr>
              <a:pPr/>
              <a:t>32</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pitchFamily="34" charset="0"/>
              </a:rPr>
              <a:t>You should have all of these measuring devices in your kitchen. What do you have in your kitchen that you do not see on this slide?  But lets review the proper usage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2E94BA8-A34D-415B-A631-B52DBF382FAD}" type="slidenum">
              <a:rPr lang="en-US" smtClean="0">
                <a:latin typeface="Arial" pitchFamily="34" charset="0"/>
              </a:rPr>
              <a:pPr/>
              <a:t>33</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pitchFamily="34" charset="0"/>
              </a:rPr>
              <a:t>When using dry measures, spoon in the ingredient and level off the top.  Dry ingredients that are considered loose such as flour, sugar, cornmeal should not be packed or do not shake the cup to fill completely.  This add more than should be put in the measure.  Spoon in and level off loose dry ingredients.  Items such as brown sugar should be packed.  When it is more than one cup, it is best to weigh the dry ingredient.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4F5F85E-5C60-479B-B8AC-2FF6CC7A78BE}" type="slidenum">
              <a:rPr lang="en-US" smtClean="0">
                <a:latin typeface="Arial" pitchFamily="34" charset="0"/>
              </a:rPr>
              <a:pPr/>
              <a:t>34</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pitchFamily="34" charset="0"/>
              </a:rPr>
              <a:t>Liquid measures should be filled just to the line.  It is much easier to measure liquids in clear containers.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960FAD3-E08B-4FFD-9EB8-0E67401D4BE9}" type="slidenum">
              <a:rPr lang="en-US" smtClean="0">
                <a:latin typeface="Arial" pitchFamily="34" charset="0"/>
              </a:rPr>
              <a:pPr/>
              <a:t>35</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3D076-D5EB-4948-B6C3-74A2C53654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0DD11-0ED3-4B98-8E76-FAC69EA853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71C2B-FCE8-4451-B83B-ACE1D2A7E5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B4A92-017C-4EC3-8B73-C0A0F30C30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15939-0C90-49A5-9B65-3736CED1FD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77C42D-ABE0-4E5A-A9C9-6430334134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3FAC1C-6F23-436A-B821-69418B363C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CAD2B0-30C1-4D73-9163-EC26E0BD26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886857-F3F7-435E-A450-660DA9E5CE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169A11-5645-4A3A-B310-5D4127BD12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F5C229-0E14-4B10-9A09-9F7C11321A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426770-4B23-4C7B-A839-DED005D36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ublic\Music\Sample%20Music\Sleep%20Away.mp3"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ns.usda.gov/fdd/facts/schfacts/NslpRptHome.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nfsmi.org/Information/basicsindex.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534400" cy="6172199"/>
          </a:xfrm>
        </p:spPr>
        <p:txBody>
          <a:bodyPr>
            <a:noAutofit/>
          </a:bodyPr>
          <a:lstStyle/>
          <a:p>
            <a:pPr algn="l">
              <a:lnSpc>
                <a:spcPct val="150000"/>
              </a:lnSpc>
            </a:pPr>
            <a:r>
              <a:rPr lang="en-US" sz="3200" dirty="0" smtClean="0">
                <a:latin typeface="Comic Sans MS" pitchFamily="66" charset="0"/>
              </a:rPr>
              <a:t/>
            </a:r>
            <a:br>
              <a:rPr lang="en-US" sz="3200" dirty="0" smtClean="0">
                <a:latin typeface="Comic Sans MS" pitchFamily="66" charset="0"/>
              </a:rPr>
            </a:br>
            <a:r>
              <a:rPr lang="en-US" sz="3200" dirty="0" smtClean="0">
                <a:latin typeface="Comic Sans MS" pitchFamily="66" charset="0"/>
              </a:rPr>
              <a:t>Subject Title : </a:t>
            </a:r>
            <a:r>
              <a:rPr lang="en-US" sz="2400" b="1" dirty="0" smtClean="0">
                <a:solidFill>
                  <a:schemeClr val="accent5">
                    <a:lumMod val="75000"/>
                  </a:schemeClr>
                </a:solidFill>
                <a:latin typeface="Comic Sans MS" pitchFamily="66" charset="0"/>
              </a:rPr>
              <a:t>FOOD SERVICE MANAGEMENT-II</a:t>
            </a:r>
            <a:r>
              <a:rPr lang="en-US" sz="3200" dirty="0" smtClean="0">
                <a:latin typeface="Comic Sans MS" pitchFamily="66" charset="0"/>
              </a:rPr>
              <a:t/>
            </a:r>
            <a:br>
              <a:rPr lang="en-US" sz="3200" dirty="0" smtClean="0">
                <a:latin typeface="Comic Sans MS" pitchFamily="66" charset="0"/>
              </a:rPr>
            </a:br>
            <a:r>
              <a:rPr lang="en-US" sz="3200" dirty="0" smtClean="0">
                <a:latin typeface="Comic Sans MS" pitchFamily="66" charset="0"/>
              </a:rPr>
              <a:t>Subject Code : </a:t>
            </a:r>
            <a:r>
              <a:rPr lang="en-US" sz="3200" dirty="0" smtClean="0">
                <a:solidFill>
                  <a:schemeClr val="accent5">
                    <a:lumMod val="75000"/>
                  </a:schemeClr>
                </a:solidFill>
                <a:latin typeface="Comic Sans MS" pitchFamily="66" charset="0"/>
              </a:rPr>
              <a:t>16SCCND9</a:t>
            </a:r>
            <a:endParaRPr lang="en-US" sz="3200" dirty="0">
              <a:solidFill>
                <a:schemeClr val="accent5">
                  <a:lumMod val="75000"/>
                </a:schemeClr>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228600"/>
            <a:ext cx="9144000" cy="5897563"/>
          </a:xfrm>
        </p:spPr>
        <p:txBody>
          <a:bodyPr/>
          <a:lstStyle/>
          <a:p>
            <a:pPr>
              <a:lnSpc>
                <a:spcPct val="150000"/>
              </a:lnSpc>
              <a:buFontTx/>
              <a:buNone/>
            </a:pPr>
            <a:r>
              <a:rPr lang="en-US" smtClean="0">
                <a:solidFill>
                  <a:srgbClr val="FF3399"/>
                </a:solidFill>
              </a:rPr>
              <a:t>4. Efficiency in serving</a:t>
            </a:r>
          </a:p>
          <a:p>
            <a:pPr>
              <a:lnSpc>
                <a:spcPct val="150000"/>
              </a:lnSpc>
              <a:buFontTx/>
              <a:buNone/>
            </a:pPr>
            <a:r>
              <a:rPr lang="en-US" smtClean="0"/>
              <a:t>      - knowing the size of serving</a:t>
            </a:r>
          </a:p>
          <a:p>
            <a:pPr>
              <a:lnSpc>
                <a:spcPct val="150000"/>
              </a:lnSpc>
              <a:buFontTx/>
              <a:buNone/>
            </a:pPr>
            <a:r>
              <a:rPr lang="en-US" smtClean="0"/>
              <a:t>5. Pre-determine </a:t>
            </a:r>
            <a:r>
              <a:rPr lang="en-US" smtClean="0">
                <a:solidFill>
                  <a:srgbClr val="FF3399"/>
                </a:solidFill>
              </a:rPr>
              <a:t>yield </a:t>
            </a:r>
            <a:r>
              <a:rPr lang="en-US" smtClean="0"/>
              <a:t>obtained from recipe</a:t>
            </a:r>
          </a:p>
          <a:p>
            <a:pPr>
              <a:lnSpc>
                <a:spcPct val="150000"/>
              </a:lnSpc>
              <a:buFontTx/>
              <a:buNone/>
            </a:pPr>
            <a:r>
              <a:rPr lang="en-US" smtClean="0"/>
              <a:t>6. pre- determine </a:t>
            </a:r>
            <a:r>
              <a:rPr lang="en-US" smtClean="0">
                <a:solidFill>
                  <a:srgbClr val="FF3399"/>
                </a:solidFill>
              </a:rPr>
              <a:t>qual. &amp; quan. Ingrs</a:t>
            </a:r>
            <a:r>
              <a:rPr lang="en-US" smtClean="0"/>
              <a:t>. to be used</a:t>
            </a:r>
          </a:p>
          <a:p>
            <a:pPr>
              <a:lnSpc>
                <a:spcPct val="150000"/>
              </a:lnSpc>
              <a:buFontTx/>
              <a:buNone/>
            </a:pPr>
            <a:r>
              <a:rPr lang="en-US" smtClean="0"/>
              <a:t>7. Facilitates in </a:t>
            </a:r>
            <a:r>
              <a:rPr lang="en-US" smtClean="0">
                <a:solidFill>
                  <a:srgbClr val="FF3399"/>
                </a:solidFill>
              </a:rPr>
              <a:t>menu planning </a:t>
            </a:r>
            <a:r>
              <a:rPr lang="en-US" smtClean="0"/>
              <a:t>&amp; food prep.</a:t>
            </a:r>
          </a:p>
          <a:p>
            <a:pPr>
              <a:lnSpc>
                <a:spcPct val="150000"/>
              </a:lnSpc>
              <a:buFontTx/>
              <a:buNone/>
            </a:pPr>
            <a:r>
              <a:rPr lang="en-US" smtClean="0"/>
              <a:t>8. Facilitate in </a:t>
            </a:r>
            <a:r>
              <a:rPr lang="en-US" smtClean="0">
                <a:solidFill>
                  <a:srgbClr val="FF3399"/>
                </a:solidFill>
              </a:rPr>
              <a:t>portion control</a:t>
            </a:r>
          </a:p>
          <a:p>
            <a:pPr>
              <a:lnSpc>
                <a:spcPct val="150000"/>
              </a:lnSpc>
              <a:buFontTx/>
              <a:buNone/>
            </a:pPr>
            <a:r>
              <a:rPr lang="en-US" smtClean="0"/>
              <a:t>9. Facilitate in </a:t>
            </a:r>
            <a:r>
              <a:rPr lang="en-US" smtClean="0">
                <a:solidFill>
                  <a:srgbClr val="FF3399"/>
                </a:solidFill>
              </a:rPr>
              <a:t>purchase</a:t>
            </a:r>
          </a:p>
          <a:p>
            <a:pPr>
              <a:lnSpc>
                <a:spcPct val="150000"/>
              </a:lnSpc>
              <a:buFontTx/>
              <a:buNone/>
            </a:pPr>
            <a:r>
              <a:rPr lang="en-US" smtClean="0"/>
              <a:t>10. Pre- determine </a:t>
            </a:r>
            <a:r>
              <a:rPr lang="en-US" smtClean="0">
                <a:solidFill>
                  <a:srgbClr val="FF3399"/>
                </a:solidFill>
              </a:rPr>
              <a:t>nutritive value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9144000"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FFC000"/>
                </a:solidFill>
              </a:rPr>
              <a:t>Procedure for standardization of recipe</a:t>
            </a:r>
          </a:p>
        </p:txBody>
      </p:sp>
      <p:sp>
        <p:nvSpPr>
          <p:cNvPr id="12291" name="Content Placeholder 2"/>
          <p:cNvSpPr>
            <a:spLocks noGrp="1"/>
          </p:cNvSpPr>
          <p:nvPr>
            <p:ph idx="1"/>
          </p:nvPr>
        </p:nvSpPr>
        <p:spPr>
          <a:xfrm>
            <a:off x="152400" y="1600200"/>
            <a:ext cx="8534400" cy="4525963"/>
          </a:xfrm>
        </p:spPr>
        <p:txBody>
          <a:bodyPr/>
          <a:lstStyle/>
          <a:p>
            <a:pPr>
              <a:buFontTx/>
              <a:buNone/>
            </a:pPr>
            <a:r>
              <a:rPr lang="en-US" b="1" smtClean="0">
                <a:solidFill>
                  <a:srgbClr val="FF3300"/>
                </a:solidFill>
              </a:rPr>
              <a:t>Testing &amp; Developing new recipe</a:t>
            </a:r>
          </a:p>
          <a:p>
            <a:r>
              <a:rPr lang="en-US" smtClean="0"/>
              <a:t>Develop separate file of recipes</a:t>
            </a:r>
          </a:p>
          <a:p>
            <a:r>
              <a:rPr lang="en-US" smtClean="0"/>
              <a:t> Sources of information (quan. Work books, magazines)</a:t>
            </a:r>
          </a:p>
          <a:p>
            <a:pPr>
              <a:buFontTx/>
              <a:buNone/>
            </a:pPr>
            <a:r>
              <a:rPr lang="en-US" b="1" smtClean="0">
                <a:solidFill>
                  <a:srgbClr val="FF3300"/>
                </a:solidFill>
              </a:rPr>
              <a:t>Recipe Development Procedure </a:t>
            </a:r>
          </a:p>
          <a:p>
            <a:r>
              <a:rPr lang="en-US" smtClean="0"/>
              <a:t> Analyse &amp; select  a recipe</a:t>
            </a:r>
          </a:p>
          <a:p>
            <a:r>
              <a:rPr lang="en-US" smtClean="0"/>
              <a:t> Consider suitability for customer</a:t>
            </a:r>
          </a:p>
          <a:p>
            <a:r>
              <a:rPr lang="en-US" smtClean="0"/>
              <a:t> The amount &amp; kind of labour involved</a:t>
            </a:r>
          </a:p>
          <a:p>
            <a:r>
              <a:rPr lang="en-US" smtClean="0"/>
              <a:t> Necessary of equipments</a:t>
            </a:r>
          </a:p>
          <a:p>
            <a:pPr>
              <a:buFontTx/>
              <a:buNone/>
            </a:pPr>
            <a:endParaRPr lang="en-US" smtClean="0">
              <a:solidFill>
                <a:srgbClr val="FF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0"/>
            <a:ext cx="8229600" cy="838200"/>
          </a:xfrm>
        </p:spPr>
        <p:txBody>
          <a:bodyPr/>
          <a:lstStyle/>
          <a:p>
            <a:r>
              <a:rPr lang="en-US" b="1" smtClean="0">
                <a:solidFill>
                  <a:srgbClr val="FF3300"/>
                </a:solidFill>
              </a:rPr>
              <a:t>Test the Original Recipe</a:t>
            </a:r>
          </a:p>
        </p:txBody>
      </p:sp>
      <p:sp>
        <p:nvSpPr>
          <p:cNvPr id="13315" name="Content Placeholder 2"/>
          <p:cNvSpPr>
            <a:spLocks noGrp="1"/>
          </p:cNvSpPr>
          <p:nvPr>
            <p:ph idx="1"/>
          </p:nvPr>
        </p:nvSpPr>
        <p:spPr>
          <a:xfrm>
            <a:off x="0" y="685800"/>
            <a:ext cx="9144000" cy="6172200"/>
          </a:xfrm>
        </p:spPr>
        <p:txBody>
          <a:bodyPr/>
          <a:lstStyle/>
          <a:p>
            <a:r>
              <a:rPr lang="en-US" smtClean="0"/>
              <a:t> Prepare amount given in original recipe</a:t>
            </a:r>
          </a:p>
          <a:p>
            <a:r>
              <a:rPr lang="en-US" smtClean="0"/>
              <a:t>Use accurate measurements</a:t>
            </a:r>
          </a:p>
          <a:p>
            <a:r>
              <a:rPr lang="en-US" smtClean="0"/>
              <a:t> Taste at appropriate stages of production</a:t>
            </a:r>
          </a:p>
          <a:p>
            <a:r>
              <a:rPr lang="en-US" smtClean="0"/>
              <a:t> Record accurately details of method</a:t>
            </a:r>
          </a:p>
          <a:p>
            <a:r>
              <a:rPr lang="en-US" smtClean="0"/>
              <a:t> Have taste panel to judge (sensory evaluation)</a:t>
            </a:r>
          </a:p>
          <a:p>
            <a:r>
              <a:rPr lang="en-US" smtClean="0"/>
              <a:t> Repeat till you get desired quan. &amp; qual.</a:t>
            </a:r>
          </a:p>
          <a:p>
            <a:r>
              <a:rPr lang="en-US" smtClean="0"/>
              <a:t> When you get std. recipe prepare in small amount &amp; serve to the customer &amp; do popularity study by questionnaire.</a:t>
            </a:r>
          </a:p>
          <a:p>
            <a:r>
              <a:rPr lang="en-US" smtClean="0"/>
              <a:t> Keep accurate count for portion control</a:t>
            </a:r>
          </a:p>
          <a:p>
            <a:r>
              <a:rPr lang="en-US" smtClean="0"/>
              <a:t>Figure portion cost of recipe.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Parts of a Standardized Recipe</a:t>
            </a:r>
          </a:p>
        </p:txBody>
      </p:sp>
      <p:sp>
        <p:nvSpPr>
          <p:cNvPr id="14339" name="Rectangle 3"/>
          <p:cNvSpPr>
            <a:spLocks noGrp="1" noChangeArrowheads="1"/>
          </p:cNvSpPr>
          <p:nvPr>
            <p:ph type="body" idx="1"/>
          </p:nvPr>
        </p:nvSpPr>
        <p:spPr/>
        <p:txBody>
          <a:bodyPr/>
          <a:lstStyle/>
          <a:p>
            <a:pPr marL="533400" indent="-533400" eaLnBrk="1" hangingPunct="1">
              <a:lnSpc>
                <a:spcPct val="80000"/>
              </a:lnSpc>
              <a:buFontTx/>
              <a:buAutoNum type="arabicPeriod"/>
            </a:pPr>
            <a:r>
              <a:rPr lang="en-US" sz="2800" smtClean="0"/>
              <a:t>Recipe Title</a:t>
            </a:r>
          </a:p>
          <a:p>
            <a:pPr marL="533400" indent="-533400" eaLnBrk="1" hangingPunct="1">
              <a:lnSpc>
                <a:spcPct val="80000"/>
              </a:lnSpc>
              <a:buFontTx/>
              <a:buAutoNum type="arabicPeriod"/>
            </a:pPr>
            <a:r>
              <a:rPr lang="en-US" sz="2800" smtClean="0"/>
              <a:t>Recipe Category</a:t>
            </a:r>
          </a:p>
          <a:p>
            <a:pPr marL="533400" indent="-533400" eaLnBrk="1" hangingPunct="1">
              <a:lnSpc>
                <a:spcPct val="80000"/>
              </a:lnSpc>
              <a:buFontTx/>
              <a:buAutoNum type="arabicPeriod"/>
            </a:pPr>
            <a:r>
              <a:rPr lang="en-US" sz="2800" smtClean="0"/>
              <a:t>Ingredients</a:t>
            </a:r>
          </a:p>
          <a:p>
            <a:pPr marL="533400" indent="-533400" eaLnBrk="1" hangingPunct="1">
              <a:lnSpc>
                <a:spcPct val="80000"/>
              </a:lnSpc>
              <a:buFontTx/>
              <a:buAutoNum type="arabicPeriod"/>
            </a:pPr>
            <a:r>
              <a:rPr lang="en-US" sz="2800" smtClean="0"/>
              <a:t>Weight/Volume of each ingredient</a:t>
            </a:r>
          </a:p>
          <a:p>
            <a:pPr marL="533400" indent="-533400" eaLnBrk="1" hangingPunct="1">
              <a:lnSpc>
                <a:spcPct val="80000"/>
              </a:lnSpc>
              <a:buFontTx/>
              <a:buAutoNum type="arabicPeriod"/>
            </a:pPr>
            <a:r>
              <a:rPr lang="en-US" sz="2800" smtClean="0"/>
              <a:t>Preparation Instructions</a:t>
            </a:r>
          </a:p>
          <a:p>
            <a:pPr marL="533400" indent="-533400" eaLnBrk="1" hangingPunct="1">
              <a:lnSpc>
                <a:spcPct val="80000"/>
              </a:lnSpc>
              <a:buFontTx/>
              <a:buAutoNum type="arabicPeriod"/>
            </a:pPr>
            <a:r>
              <a:rPr lang="en-US" sz="2800" smtClean="0"/>
              <a:t>Cooking Temperatures &amp; Time</a:t>
            </a:r>
          </a:p>
          <a:p>
            <a:pPr marL="533400" indent="-533400" eaLnBrk="1" hangingPunct="1">
              <a:lnSpc>
                <a:spcPct val="80000"/>
              </a:lnSpc>
              <a:buFontTx/>
              <a:buAutoNum type="arabicPeriod"/>
            </a:pPr>
            <a:r>
              <a:rPr lang="en-US" sz="2800" smtClean="0"/>
              <a:t>Serving Size</a:t>
            </a:r>
          </a:p>
          <a:p>
            <a:pPr marL="533400" indent="-533400" eaLnBrk="1" hangingPunct="1">
              <a:lnSpc>
                <a:spcPct val="80000"/>
              </a:lnSpc>
              <a:buFontTx/>
              <a:buAutoNum type="arabicPeriod"/>
            </a:pPr>
            <a:r>
              <a:rPr lang="en-US" sz="2800" smtClean="0"/>
              <a:t>Recipe Yield</a:t>
            </a:r>
          </a:p>
          <a:p>
            <a:pPr marL="533400" indent="-533400" eaLnBrk="1" hangingPunct="1">
              <a:lnSpc>
                <a:spcPct val="80000"/>
              </a:lnSpc>
              <a:buFontTx/>
              <a:buAutoNum type="arabicPeriod"/>
            </a:pPr>
            <a:r>
              <a:rPr lang="en-US" sz="2800" smtClean="0"/>
              <a:t>Equipment &amp; Utensils to be used</a:t>
            </a:r>
          </a:p>
          <a:p>
            <a:pPr marL="533400" indent="-533400" eaLnBrk="1" hangingPunct="1">
              <a:lnSpc>
                <a:spcPct val="80000"/>
              </a:lnSpc>
              <a:buFontTx/>
              <a:buAutoNum type="arabicPeriod"/>
            </a:pPr>
            <a:r>
              <a:rPr lang="en-US" sz="2800" smtClean="0"/>
              <a:t>HACCP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Parts of a Standardized Recipe</a:t>
            </a:r>
          </a:p>
        </p:txBody>
      </p:sp>
      <p:sp>
        <p:nvSpPr>
          <p:cNvPr id="15363" name="Rectangle 3"/>
          <p:cNvSpPr>
            <a:spLocks noGrp="1" noChangeArrowheads="1"/>
          </p:cNvSpPr>
          <p:nvPr>
            <p:ph type="body" idx="1"/>
          </p:nvPr>
        </p:nvSpPr>
        <p:spPr/>
        <p:txBody>
          <a:bodyPr/>
          <a:lstStyle/>
          <a:p>
            <a:pPr marL="533400" indent="-533400" eaLnBrk="1" hangingPunct="1">
              <a:buFontTx/>
              <a:buAutoNum type="arabicPeriod"/>
            </a:pPr>
            <a:r>
              <a:rPr lang="en-US" smtClean="0"/>
              <a:t>Recipe Title – Name that adequately describes the recipes.</a:t>
            </a:r>
          </a:p>
          <a:p>
            <a:pPr marL="533400" indent="-533400" eaLnBrk="1" hangingPunct="1">
              <a:buFontTx/>
              <a:buAutoNum type="arabicPeriod"/>
            </a:pPr>
            <a:r>
              <a:rPr lang="en-US" smtClean="0"/>
              <a:t>Recipe Category – defined categories, i.e., main dishes, snacks, grains/breads.</a:t>
            </a:r>
          </a:p>
          <a:p>
            <a:pPr marL="533400" indent="-533400" eaLnBrk="1" hangingPunct="1">
              <a:buFontTx/>
              <a:buAutoNum type="arabicPeriod"/>
            </a:pPr>
            <a:r>
              <a:rPr lang="en-US" smtClean="0"/>
              <a:t>Ingredients – Products lists used in recipe.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Parts of a Standardized Recipe</a:t>
            </a:r>
          </a:p>
        </p:txBody>
      </p:sp>
      <p:sp>
        <p:nvSpPr>
          <p:cNvPr id="16387" name="Rectangle 3"/>
          <p:cNvSpPr>
            <a:spLocks noGrp="1" noChangeArrowheads="1"/>
          </p:cNvSpPr>
          <p:nvPr>
            <p:ph type="body" idx="1"/>
          </p:nvPr>
        </p:nvSpPr>
        <p:spPr/>
        <p:txBody>
          <a:bodyPr/>
          <a:lstStyle/>
          <a:p>
            <a:pPr marL="609600" indent="-609600" eaLnBrk="1" hangingPunct="1">
              <a:buFontTx/>
              <a:buAutoNum type="arabicPeriod" startAt="4"/>
            </a:pPr>
            <a:r>
              <a:rPr lang="en-US" sz="2800" smtClean="0"/>
              <a:t>Weight/Volume of each ingredient – The quantity of each ingredient listed in weight and/or volume.</a:t>
            </a:r>
          </a:p>
          <a:p>
            <a:pPr marL="609600" indent="-609600" eaLnBrk="1" hangingPunct="1">
              <a:buFontTx/>
              <a:buAutoNum type="arabicPeriod" startAt="4"/>
            </a:pPr>
            <a:r>
              <a:rPr lang="en-US" sz="2800" smtClean="0"/>
              <a:t>Preparation Instructions – Directions for preparing the recipe.</a:t>
            </a:r>
          </a:p>
          <a:p>
            <a:pPr marL="609600" indent="-609600" eaLnBrk="1" hangingPunct="1">
              <a:buFontTx/>
              <a:buAutoNum type="arabicPeriod" startAt="4"/>
            </a:pPr>
            <a:r>
              <a:rPr lang="en-US" sz="2800" smtClean="0"/>
              <a:t>Cooking Temperatures &amp; Time – The cooking temperature and time, if appropriate.</a:t>
            </a:r>
          </a:p>
          <a:p>
            <a:pPr marL="609600" indent="-609600" eaLnBrk="1" hangingPunct="1">
              <a:buFontTx/>
              <a:buAutoNum type="arabicPeriod" startAt="4"/>
            </a:pPr>
            <a:r>
              <a:rPr lang="en-US" sz="2800" smtClean="0"/>
              <a:t>Serving Size – The amount of a single portion in volume and/or weight.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Parts of a Standardized Recipe</a:t>
            </a:r>
          </a:p>
        </p:txBody>
      </p:sp>
      <p:sp>
        <p:nvSpPr>
          <p:cNvPr id="17411" name="Rectangle 3"/>
          <p:cNvSpPr>
            <a:spLocks noGrp="1" noChangeArrowheads="1"/>
          </p:cNvSpPr>
          <p:nvPr>
            <p:ph type="body" idx="1"/>
          </p:nvPr>
        </p:nvSpPr>
        <p:spPr/>
        <p:txBody>
          <a:bodyPr/>
          <a:lstStyle/>
          <a:p>
            <a:pPr marL="609600" indent="-609600" eaLnBrk="1" hangingPunct="1">
              <a:buFontTx/>
              <a:buAutoNum type="arabicPeriod" startAt="8"/>
            </a:pPr>
            <a:r>
              <a:rPr lang="en-US" smtClean="0"/>
              <a:t>Recipe Yield – The amount (weight or volume and </a:t>
            </a:r>
            <a:r>
              <a:rPr lang="en-US" smtClean="0">
                <a:solidFill>
                  <a:srgbClr val="FF3399"/>
                </a:solidFill>
              </a:rPr>
              <a:t>number of servings</a:t>
            </a:r>
            <a:r>
              <a:rPr lang="en-US" smtClean="0"/>
              <a:t>) of product at the completion of production that is available for service.</a:t>
            </a:r>
          </a:p>
          <a:p>
            <a:pPr marL="609600" indent="-609600" eaLnBrk="1" hangingPunct="1">
              <a:buFontTx/>
              <a:buAutoNum type="arabicPeriod" startAt="8"/>
            </a:pPr>
            <a:r>
              <a:rPr lang="en-US" smtClean="0"/>
              <a:t>Equipment &amp; Utensils to be used – The cooking and serving equipment to be used in preparing and serving the recipe.</a:t>
            </a:r>
          </a:p>
          <a:p>
            <a:pPr marL="609600" indent="-609600" eaLnBrk="1" hangingPunct="1">
              <a:buFontTx/>
              <a:buAutoNum type="arabicPeriod" startAt="8"/>
            </a:pPr>
            <a:r>
              <a:rPr lang="en-US" smtClean="0"/>
              <a:t>HACCP – CCP information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795713" y="5118100"/>
            <a:ext cx="1006475" cy="549275"/>
          </a:xfrm>
          <a:prstGeom prst="rect">
            <a:avLst/>
          </a:prstGeom>
          <a:solidFill>
            <a:srgbClr val="FFFFFF"/>
          </a:solidFill>
          <a:ln w="9525">
            <a:noFill/>
            <a:miter lim="800000"/>
            <a:headEnd/>
            <a:tailEnd/>
          </a:ln>
        </p:spPr>
        <p:txBody>
          <a:bodyPr/>
          <a:lstStyle/>
          <a:p>
            <a:endParaRPr lang="en-US"/>
          </a:p>
        </p:txBody>
      </p:sp>
      <p:sp>
        <p:nvSpPr>
          <p:cNvPr id="18435" name="Rectangle 3"/>
          <p:cNvSpPr>
            <a:spLocks noChangeArrowheads="1"/>
          </p:cNvSpPr>
          <p:nvPr/>
        </p:nvSpPr>
        <p:spPr bwMode="auto">
          <a:xfrm>
            <a:off x="2819400" y="1219200"/>
            <a:ext cx="9144000" cy="0"/>
          </a:xfrm>
          <a:prstGeom prst="rect">
            <a:avLst/>
          </a:prstGeom>
          <a:noFill/>
          <a:ln w="9525">
            <a:noFill/>
            <a:miter lim="800000"/>
            <a:headEnd/>
            <a:tailEnd/>
          </a:ln>
        </p:spPr>
        <p:txBody>
          <a:bodyPr wrap="none" anchor="ctr">
            <a:spAutoFit/>
          </a:bodyPr>
          <a:lstStyle/>
          <a:p>
            <a:endParaRPr lang="en-US"/>
          </a:p>
        </p:txBody>
      </p:sp>
      <p:sp>
        <p:nvSpPr>
          <p:cNvPr id="18436" name="Rectangle 4"/>
          <p:cNvSpPr>
            <a:spLocks noChangeArrowheads="1"/>
          </p:cNvSpPr>
          <p:nvPr/>
        </p:nvSpPr>
        <p:spPr bwMode="auto">
          <a:xfrm>
            <a:off x="23813" y="4221163"/>
            <a:ext cx="3841750" cy="274637"/>
          </a:xfrm>
          <a:prstGeom prst="rect">
            <a:avLst/>
          </a:prstGeom>
          <a:noFill/>
          <a:ln w="9525">
            <a:noFill/>
            <a:miter lim="800000"/>
            <a:headEnd/>
            <a:tailEnd/>
          </a:ln>
        </p:spPr>
        <p:txBody>
          <a:bodyPr wrap="none" anchor="ctr">
            <a:spAutoFit/>
          </a:bodyPr>
          <a:lstStyle/>
          <a:p>
            <a:r>
              <a:rPr lang="en-US" sz="1200">
                <a:ea typeface="Osaka" pitchFamily="1" charset="-128"/>
                <a:cs typeface="Times New Roman" pitchFamily="18" charset="0"/>
              </a:rPr>
              <a:t> 				</a:t>
            </a:r>
            <a:endParaRPr lang="en-US">
              <a:ea typeface="Osaka" pitchFamily="1" charset="-128"/>
              <a:cs typeface="Times New Roman" pitchFamily="18" charset="0"/>
            </a:endParaRPr>
          </a:p>
        </p:txBody>
      </p:sp>
      <p:sp>
        <p:nvSpPr>
          <p:cNvPr id="18437" name="Rectangle 5"/>
          <p:cNvSpPr>
            <a:spLocks noChangeArrowheads="1"/>
          </p:cNvSpPr>
          <p:nvPr/>
        </p:nvSpPr>
        <p:spPr bwMode="auto">
          <a:xfrm>
            <a:off x="23813" y="4313238"/>
            <a:ext cx="184150" cy="366712"/>
          </a:xfrm>
          <a:prstGeom prst="rect">
            <a:avLst/>
          </a:prstGeom>
          <a:noFill/>
          <a:ln w="9525">
            <a:noFill/>
            <a:miter lim="800000"/>
            <a:headEnd/>
            <a:tailEnd/>
          </a:ln>
        </p:spPr>
        <p:txBody>
          <a:bodyPr wrap="none" anchor="ctr">
            <a:spAutoFit/>
          </a:bodyPr>
          <a:lstStyle/>
          <a:p>
            <a:endParaRPr lang="en-US">
              <a:ea typeface="Osaka" pitchFamily="1" charset="-128"/>
            </a:endParaRPr>
          </a:p>
        </p:txBody>
      </p:sp>
      <p:sp>
        <p:nvSpPr>
          <p:cNvPr id="18438" name="Rectangle 6"/>
          <p:cNvSpPr>
            <a:spLocks noChangeArrowheads="1"/>
          </p:cNvSpPr>
          <p:nvPr/>
        </p:nvSpPr>
        <p:spPr bwMode="auto">
          <a:xfrm>
            <a:off x="23813" y="4770438"/>
            <a:ext cx="184150" cy="366712"/>
          </a:xfrm>
          <a:prstGeom prst="rect">
            <a:avLst/>
          </a:prstGeom>
          <a:noFill/>
          <a:ln w="9525">
            <a:noFill/>
            <a:miter lim="800000"/>
            <a:headEnd/>
            <a:tailEnd/>
          </a:ln>
        </p:spPr>
        <p:txBody>
          <a:bodyPr wrap="none" anchor="ctr">
            <a:spAutoFit/>
          </a:bodyPr>
          <a:lstStyle/>
          <a:p>
            <a:endParaRPr lang="en-US">
              <a:ea typeface="Osaka" pitchFamily="1" charset="-128"/>
            </a:endParaRPr>
          </a:p>
        </p:txBody>
      </p:sp>
      <p:sp>
        <p:nvSpPr>
          <p:cNvPr id="18439" name="Rectangle 7"/>
          <p:cNvSpPr>
            <a:spLocks noChangeArrowheads="1"/>
          </p:cNvSpPr>
          <p:nvPr/>
        </p:nvSpPr>
        <p:spPr bwMode="auto">
          <a:xfrm>
            <a:off x="23813" y="6840538"/>
            <a:ext cx="184150" cy="366712"/>
          </a:xfrm>
          <a:prstGeom prst="rect">
            <a:avLst/>
          </a:prstGeom>
          <a:noFill/>
          <a:ln w="9525">
            <a:noFill/>
            <a:miter lim="800000"/>
            <a:headEnd/>
            <a:tailEnd/>
          </a:ln>
        </p:spPr>
        <p:txBody>
          <a:bodyPr wrap="none" anchor="ctr">
            <a:spAutoFit/>
          </a:bodyPr>
          <a:lstStyle/>
          <a:p>
            <a:endParaRPr lang="en-US">
              <a:ea typeface="Osaka" pitchFamily="1" charset="-128"/>
            </a:endParaRPr>
          </a:p>
        </p:txBody>
      </p:sp>
      <p:sp>
        <p:nvSpPr>
          <p:cNvPr id="18440" name="Rectangle 8"/>
          <p:cNvSpPr>
            <a:spLocks noChangeArrowheads="1"/>
          </p:cNvSpPr>
          <p:nvPr/>
        </p:nvSpPr>
        <p:spPr bwMode="auto">
          <a:xfrm>
            <a:off x="23813" y="6840538"/>
            <a:ext cx="184150" cy="366712"/>
          </a:xfrm>
          <a:prstGeom prst="rect">
            <a:avLst/>
          </a:prstGeom>
          <a:noFill/>
          <a:ln w="9525">
            <a:noFill/>
            <a:miter lim="800000"/>
            <a:headEnd/>
            <a:tailEnd/>
          </a:ln>
        </p:spPr>
        <p:txBody>
          <a:bodyPr wrap="none" anchor="ctr">
            <a:spAutoFit/>
          </a:bodyPr>
          <a:lstStyle/>
          <a:p>
            <a:endParaRPr lang="en-US">
              <a:ea typeface="Osaka" pitchFamily="1" charset="-128"/>
            </a:endParaRPr>
          </a:p>
        </p:txBody>
      </p:sp>
      <p:grpSp>
        <p:nvGrpSpPr>
          <p:cNvPr id="18441" name="Group 9"/>
          <p:cNvGrpSpPr>
            <a:grpSpLocks/>
          </p:cNvGrpSpPr>
          <p:nvPr/>
        </p:nvGrpSpPr>
        <p:grpSpPr bwMode="auto">
          <a:xfrm>
            <a:off x="228600" y="762000"/>
            <a:ext cx="8763000" cy="5943600"/>
            <a:chOff x="1728" y="1926"/>
            <a:chExt cx="8928" cy="9648"/>
          </a:xfrm>
        </p:grpSpPr>
        <p:sp>
          <p:nvSpPr>
            <p:cNvPr id="18498" name="Text Box 10"/>
            <p:cNvSpPr txBox="1">
              <a:spLocks noChangeArrowheads="1"/>
            </p:cNvSpPr>
            <p:nvPr/>
          </p:nvSpPr>
          <p:spPr bwMode="auto">
            <a:xfrm>
              <a:off x="1728" y="1926"/>
              <a:ext cx="8928" cy="9648"/>
            </a:xfrm>
            <a:prstGeom prst="rect">
              <a:avLst/>
            </a:prstGeom>
            <a:solidFill>
              <a:srgbClr val="FFFFFF"/>
            </a:solidFill>
            <a:ln w="9525">
              <a:solidFill>
                <a:srgbClr val="000000"/>
              </a:solidFill>
              <a:miter lim="800000"/>
              <a:headEnd/>
              <a:tailEnd/>
            </a:ln>
          </p:spPr>
          <p:txBody>
            <a:bodyPr/>
            <a:lstStyle/>
            <a:p>
              <a:r>
                <a:rPr lang="en-US" sz="1100">
                  <a:ea typeface="Osaka" pitchFamily="1" charset="-128"/>
                </a:rPr>
                <a:t>UTENSILS NEEDED:  Stock pot, cutting			YIELD:                    96 portions</a:t>
              </a:r>
            </a:p>
            <a:p>
              <a:r>
                <a:rPr lang="en-US" sz="1100">
                  <a:ea typeface="Osaka" pitchFamily="1" charset="-128"/>
                </a:rPr>
                <a:t>board, French knife, wire whip, mixing bowl, 		OVEN TEMP:         350</a:t>
              </a:r>
              <a:r>
                <a:rPr lang="en-US" sz="1100" baseline="30000">
                  <a:ea typeface="Osaka" pitchFamily="1" charset="-128"/>
                </a:rPr>
                <a:t>o</a:t>
              </a:r>
              <a:r>
                <a:rPr lang="en-US" sz="1100">
                  <a:ea typeface="Osaka" pitchFamily="1" charset="-128"/>
                </a:rPr>
                <a:t>F (176.6</a:t>
              </a:r>
              <a:r>
                <a:rPr lang="en-US" sz="1100" baseline="30000">
                  <a:ea typeface="Osaka" pitchFamily="1" charset="-128"/>
                </a:rPr>
                <a:t>o</a:t>
              </a:r>
              <a:r>
                <a:rPr lang="en-US" sz="1100">
                  <a:ea typeface="Osaka" pitchFamily="1" charset="-128"/>
                </a:rPr>
                <a:t>C)</a:t>
              </a:r>
            </a:p>
            <a:p>
              <a:r>
                <a:rPr lang="en-US" sz="1100">
                  <a:ea typeface="Osaka" pitchFamily="1" charset="-128"/>
                </a:rPr>
                <a:t>gallon/quart/cup measures, measuring spoons,		BAKING TIME:       30 minutes</a:t>
              </a:r>
            </a:p>
            <a:p>
              <a:r>
                <a:rPr lang="en-US" sz="1100">
                  <a:ea typeface="Osaka" pitchFamily="1" charset="-128"/>
                </a:rPr>
                <a:t>plastic gloves, clean foodservice cloths,			PORTION SIZE:     1/24 pan</a:t>
              </a:r>
            </a:p>
            <a:p>
              <a:r>
                <a:rPr lang="en-US" sz="1100">
                  <a:ea typeface="Osaka" pitchFamily="1" charset="-128"/>
                </a:rPr>
                <a:t>4 – 12”x 20”x 2” steam table pans			PORTION TOOL:   Spatula/Spoon</a:t>
              </a:r>
            </a:p>
            <a:p>
              <a:endParaRPr lang="en-US" sz="1100">
                <a:ea typeface="Osaka" pitchFamily="1" charset="-128"/>
              </a:endParaRPr>
            </a:p>
            <a:p>
              <a:pPr lvl="1"/>
              <a:r>
                <a:rPr lang="en-US" sz="1200">
                  <a:ea typeface="Osaka" pitchFamily="1" charset="-128"/>
                </a:rPr>
                <a:t>				</a:t>
              </a:r>
              <a:endParaRPr lang="en-US">
                <a:ea typeface="Osaka" pitchFamily="1" charset="-128"/>
              </a:endParaRPr>
            </a:p>
          </p:txBody>
        </p:sp>
        <p:sp>
          <p:nvSpPr>
            <p:cNvPr id="18499" name="Text Box 11"/>
            <p:cNvSpPr txBox="1">
              <a:spLocks noChangeArrowheads="1"/>
            </p:cNvSpPr>
            <p:nvPr/>
          </p:nvSpPr>
          <p:spPr bwMode="auto">
            <a:xfrm>
              <a:off x="7740" y="8460"/>
              <a:ext cx="1584" cy="864"/>
            </a:xfrm>
            <a:prstGeom prst="rect">
              <a:avLst/>
            </a:prstGeom>
            <a:solidFill>
              <a:srgbClr val="FFFFFF"/>
            </a:solidFill>
            <a:ln w="9525">
              <a:noFill/>
              <a:miter lim="800000"/>
              <a:headEnd/>
              <a:tailEnd/>
            </a:ln>
          </p:spPr>
          <p:txBody>
            <a:bodyPr/>
            <a:lstStyle/>
            <a:p>
              <a:r>
                <a:rPr lang="en-US" sz="1200">
                  <a:ea typeface="Osaka" pitchFamily="1" charset="-128"/>
                </a:rPr>
                <a:t>						</a:t>
              </a:r>
            </a:p>
            <a:p>
              <a:r>
                <a:rPr lang="en-US" sz="1200">
                  <a:ea typeface="Osaka" pitchFamily="1" charset="-128"/>
                </a:rPr>
                <a:t>						</a:t>
              </a:r>
            </a:p>
            <a:p>
              <a:r>
                <a:rPr lang="en-US" sz="1200">
                  <a:ea typeface="Osaka" pitchFamily="1" charset="-128"/>
                </a:rPr>
                <a:t>						</a:t>
              </a:r>
            </a:p>
            <a:p>
              <a:r>
                <a:rPr lang="en-US" sz="1200">
                  <a:ea typeface="Osaka" pitchFamily="1" charset="-128"/>
                </a:rPr>
                <a:t>						</a:t>
              </a:r>
            </a:p>
            <a:p>
              <a:endParaRPr lang="en-US">
                <a:ea typeface="Osaka" pitchFamily="1" charset="-128"/>
              </a:endParaRPr>
            </a:p>
          </p:txBody>
        </p:sp>
      </p:grpSp>
      <p:graphicFrame>
        <p:nvGraphicFramePr>
          <p:cNvPr id="15428" name="Group 68"/>
          <p:cNvGraphicFramePr>
            <a:graphicFrameLocks noGrp="1"/>
          </p:cNvGraphicFramePr>
          <p:nvPr/>
        </p:nvGraphicFramePr>
        <p:xfrm>
          <a:off x="762000" y="1905000"/>
          <a:ext cx="7467600" cy="4461511"/>
        </p:xfrm>
        <a:graphic>
          <a:graphicData uri="http://schemas.openxmlformats.org/drawingml/2006/table">
            <a:tbl>
              <a:tblPr/>
              <a:tblGrid>
                <a:gridCol w="2463800"/>
                <a:gridCol w="1601788"/>
                <a:gridCol w="3402012"/>
              </a:tblGrid>
              <a:tr h="255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Times New Roman" pitchFamily="18" charset="0"/>
                        </a:rPr>
                        <a:t>Ingredients</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Quantity/Volume</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Procedure</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Spaghetti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Margarine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Celery, cut 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Onions, cut 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Flour, pastry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Salt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Pepper, black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Chicken (turkey) stock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Chicken (turkey) cooked &amp; cubed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Mushrooms, fresh/chopped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Green Pepper, chopped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Total Weight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chemeClr val="tx1"/>
                          </a:solidFill>
                          <a:effectLst/>
                          <a:latin typeface="Arial" pitchFamily="34" charset="0"/>
                          <a:cs typeface="Times New Roman" pitchFamily="18" charset="0"/>
                        </a:rPr>
                        <a:t>Topping</a:t>
                      </a:r>
                      <a:endParaRPr kumimoji="0" lang="en-US"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Bread Crumbs, 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Sharp Cheddar Cheese, grated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6 lb.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lb.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qt.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qt.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 lb. 4 oz.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¼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 tsp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gal. 2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12 lb. 8 oz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3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48 lb.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qt.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 qt.</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1.   Cook spaghetti in salted water.  Rinse and drain.  </a:t>
                      </a:r>
                      <a:r>
                        <a:rPr kumimoji="0" lang="en-US" sz="1000" b="0" i="0" u="sng" strike="noStrike" cap="none" normalizeH="0" baseline="0" dirty="0" smtClean="0">
                          <a:ln>
                            <a:noFill/>
                          </a:ln>
                          <a:solidFill>
                            <a:schemeClr val="tx1"/>
                          </a:solidFill>
                          <a:effectLst/>
                          <a:latin typeface="Arial" pitchFamily="34" charset="0"/>
                          <a:cs typeface="Times New Roman" pitchFamily="18" charset="0"/>
                        </a:rPr>
                        <a:t>Do not  overcook.</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2.   Cook onions and celery in margarine until transparent.</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3.   Make roux by adding flour, salt and pepper to above.</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      Cook 5 minutes.</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4.   Add chicken (turkey) stock and cook until thick, stirring as necessary.</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5.   </a:t>
                      </a:r>
                      <a:r>
                        <a:rPr kumimoji="0" lang="en-US" sz="1000" b="0" i="0" u="none" strike="noStrike" cap="none" normalizeH="0" baseline="0" smtClean="0">
                          <a:ln>
                            <a:noFill/>
                          </a:ln>
                          <a:solidFill>
                            <a:schemeClr val="tx1"/>
                          </a:solidFill>
                          <a:effectLst/>
                          <a:latin typeface="Arial" pitchFamily="34" charset="0"/>
                          <a:cs typeface="Times New Roman" pitchFamily="18" charset="0"/>
                        </a:rPr>
                        <a:t>Add cubed chicken (or turkey) and mushrooms; mix.</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6.   Add spaghetti; mix well.</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7.   Add green peppers just before panning.</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8.   Scale 12 lb. into each of 4 (12" x 20" x 2") pans.</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9.   Mix topping.  Top pan with 1 qt. topping.</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10.  Bake at 350</a:t>
                      </a:r>
                      <a:r>
                        <a:rPr kumimoji="0" lang="en-US" sz="1000" b="0" i="0" u="none" strike="noStrike" cap="none" normalizeH="0" baseline="30000" dirty="0" smtClean="0">
                          <a:ln>
                            <a:noFill/>
                          </a:ln>
                          <a:solidFill>
                            <a:schemeClr val="tx1"/>
                          </a:solidFill>
                          <a:effectLst/>
                          <a:latin typeface="Arial" pitchFamily="34" charset="0"/>
                          <a:cs typeface="Times New Roman" pitchFamily="18" charset="0"/>
                        </a:rPr>
                        <a:t>o</a:t>
                      </a:r>
                      <a:r>
                        <a:rPr kumimoji="0" lang="en-US" sz="1000" b="0" i="0" u="none" strike="noStrike" cap="none" normalizeH="0" baseline="0" dirty="0" smtClean="0">
                          <a:ln>
                            <a:noFill/>
                          </a:ln>
                          <a:solidFill>
                            <a:schemeClr val="tx1"/>
                          </a:solidFill>
                          <a:effectLst/>
                          <a:latin typeface="Arial" pitchFamily="34" charset="0"/>
                          <a:cs typeface="Times New Roman" pitchFamily="18" charset="0"/>
                        </a:rPr>
                        <a:t>F (176.6</a:t>
                      </a:r>
                      <a:r>
                        <a:rPr kumimoji="0" lang="en-US" sz="1000" b="0" i="0" u="none" strike="noStrike" cap="none" normalizeH="0" baseline="30000" dirty="0" smtClean="0">
                          <a:ln>
                            <a:noFill/>
                          </a:ln>
                          <a:solidFill>
                            <a:schemeClr val="tx1"/>
                          </a:solidFill>
                          <a:effectLst/>
                          <a:latin typeface="Arial" pitchFamily="34" charset="0"/>
                          <a:cs typeface="Times New Roman" pitchFamily="18" charset="0"/>
                        </a:rPr>
                        <a:t> </a:t>
                      </a:r>
                      <a:r>
                        <a:rPr kumimoji="0" lang="en-US" sz="1000" b="0" i="0" u="none" strike="noStrike" cap="none" normalizeH="0" baseline="30000" dirty="0" err="1" smtClean="0">
                          <a:ln>
                            <a:noFill/>
                          </a:ln>
                          <a:solidFill>
                            <a:schemeClr val="tx1"/>
                          </a:solidFill>
                          <a:effectLst/>
                          <a:latin typeface="Arial" pitchFamily="34" charset="0"/>
                          <a:cs typeface="Times New Roman" pitchFamily="18" charset="0"/>
                        </a:rPr>
                        <a:t>o</a:t>
                      </a:r>
                      <a:r>
                        <a:rPr kumimoji="0" lang="en-US" sz="1000" b="0" i="0" u="none" strike="noStrike" cap="none" normalizeH="0" baseline="0" dirty="0" err="1" smtClean="0">
                          <a:ln>
                            <a:noFill/>
                          </a:ln>
                          <a:solidFill>
                            <a:schemeClr val="tx1"/>
                          </a:solidFill>
                          <a:effectLst/>
                          <a:latin typeface="Arial" pitchFamily="34" charset="0"/>
                          <a:cs typeface="Times New Roman" pitchFamily="18" charset="0"/>
                        </a:rPr>
                        <a:t>C</a:t>
                      </a:r>
                      <a:r>
                        <a:rPr kumimoji="0" lang="en-US" sz="1000" b="0" i="0" u="none" strike="noStrike" cap="none" normalizeH="0" baseline="0" dirty="0" smtClean="0">
                          <a:ln>
                            <a:noFill/>
                          </a:ln>
                          <a:solidFill>
                            <a:schemeClr val="tx1"/>
                          </a:solidFill>
                          <a:effectLst/>
                          <a:latin typeface="Arial" pitchFamily="34" charset="0"/>
                          <a:cs typeface="Times New Roman" pitchFamily="18" charset="0"/>
                        </a:rPr>
                        <a:t>) for 30 minutes.</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11.  Portion:  Divide into portions by cutting pan contents 6 (length) x 4 (width).</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1" u="none" strike="noStrike" cap="none" normalizeH="0" baseline="0" dirty="0" smtClean="0">
                          <a:ln>
                            <a:noFill/>
                          </a:ln>
                          <a:solidFill>
                            <a:schemeClr val="tx1"/>
                          </a:solidFill>
                          <a:effectLst/>
                          <a:latin typeface="Arial" pitchFamily="34" charset="0"/>
                        </a:rPr>
                        <a:t>Example:</a:t>
                      </a:r>
                      <a:r>
                        <a:rPr kumimoji="0" lang="en-US" sz="1800" b="0" i="0" u="none" strike="noStrike" cap="none" normalizeH="0" baseline="0" dirty="0" smtClean="0">
                          <a:ln>
                            <a:noFill/>
                          </a:ln>
                          <a:solidFill>
                            <a:schemeClr val="tx1"/>
                          </a:solidFill>
                          <a:effectLst/>
                          <a:latin typeface="Arial" pitchFamily="34" charset="0"/>
                        </a:rPr>
                        <a:t> </a:t>
                      </a: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endParaRPr>
                    </a:p>
                    <a:p>
                      <a:pPr marL="533400" marR="0" lvl="0" indent="-53340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dirty="0" smtClean="0">
                          <a:ln>
                            <a:noFill/>
                          </a:ln>
                          <a:solidFill>
                            <a:schemeClr val="tx1"/>
                          </a:solidFill>
                          <a:effectLst/>
                          <a:latin typeface="Arial" pitchFamily="34" charset="0"/>
                        </a:rPr>
                        <a:t>Holding: Hold prepared product at 135</a:t>
                      </a:r>
                      <a:r>
                        <a:rPr kumimoji="0" lang="en-US" sz="1000" b="0" i="0" u="none" strike="noStrike" cap="none" normalizeH="0" baseline="30000" dirty="0" smtClean="0">
                          <a:ln>
                            <a:noFill/>
                          </a:ln>
                          <a:solidFill>
                            <a:schemeClr val="tx1"/>
                          </a:solidFill>
                          <a:effectLst/>
                          <a:latin typeface="Arial" pitchFamily="34" charset="0"/>
                        </a:rPr>
                        <a:t>o </a:t>
                      </a:r>
                      <a:r>
                        <a:rPr kumimoji="0" lang="en-US" sz="1000" b="0" i="0" u="none" strike="noStrike" cap="none" normalizeH="0" baseline="0" dirty="0" smtClean="0">
                          <a:ln>
                            <a:noFill/>
                          </a:ln>
                          <a:solidFill>
                            <a:schemeClr val="tx1"/>
                          </a:solidFill>
                          <a:effectLst/>
                          <a:latin typeface="Arial" pitchFamily="34" charset="0"/>
                        </a:rPr>
                        <a:t>F (57</a:t>
                      </a:r>
                      <a:r>
                        <a:rPr kumimoji="0" lang="en-US" sz="1000" b="0" i="0" u="none" strike="noStrike" cap="none" normalizeH="0" baseline="30000" dirty="0" smtClean="0">
                          <a:ln>
                            <a:noFill/>
                          </a:ln>
                          <a:solidFill>
                            <a:schemeClr val="tx1"/>
                          </a:solidFill>
                          <a:effectLst/>
                          <a:latin typeface="Arial" pitchFamily="34" charset="0"/>
                        </a:rPr>
                        <a:t>o</a:t>
                      </a:r>
                      <a:r>
                        <a:rPr kumimoji="0" lang="en-US" sz="1000" b="0" i="0" u="none" strike="noStrike" cap="none" normalizeH="0" baseline="0" dirty="0" smtClean="0">
                          <a:ln>
                            <a:noFill/>
                          </a:ln>
                          <a:solidFill>
                            <a:schemeClr val="tx1"/>
                          </a:solidFill>
                          <a:effectLst/>
                          <a:latin typeface="Arial" pitchFamily="34" charset="0"/>
                        </a:rPr>
                        <a:t>C) until service.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Times New Roman" pitchFamily="18" charset="0"/>
                        </a:rPr>
                        <a:t>SPECIAL INSTRUCTIONS: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8458" name="Text Box 28"/>
          <p:cNvSpPr txBox="1">
            <a:spLocks noChangeArrowheads="1"/>
          </p:cNvSpPr>
          <p:nvPr/>
        </p:nvSpPr>
        <p:spPr bwMode="auto">
          <a:xfrm>
            <a:off x="5791200" y="5105400"/>
            <a:ext cx="990600" cy="366713"/>
          </a:xfrm>
          <a:prstGeom prst="rect">
            <a:avLst/>
          </a:prstGeom>
          <a:noFill/>
          <a:ln w="9525">
            <a:noFill/>
            <a:miter lim="800000"/>
            <a:headEnd/>
            <a:tailEnd/>
          </a:ln>
        </p:spPr>
        <p:txBody>
          <a:bodyPr>
            <a:spAutoFit/>
          </a:bodyPr>
          <a:lstStyle/>
          <a:p>
            <a:pPr>
              <a:spcBef>
                <a:spcPct val="50000"/>
              </a:spcBef>
            </a:pPr>
            <a:endParaRPr lang="en-US">
              <a:ea typeface="Osaka" pitchFamily="1" charset="-128"/>
            </a:endParaRPr>
          </a:p>
        </p:txBody>
      </p:sp>
      <p:graphicFrame>
        <p:nvGraphicFramePr>
          <p:cNvPr id="15389" name="Group 29"/>
          <p:cNvGraphicFramePr>
            <a:graphicFrameLocks noGrp="1"/>
          </p:cNvGraphicFramePr>
          <p:nvPr/>
        </p:nvGraphicFramePr>
        <p:xfrm>
          <a:off x="5715000" y="4648200"/>
          <a:ext cx="1676400" cy="467360"/>
        </p:xfrm>
        <a:graphic>
          <a:graphicData uri="http://schemas.openxmlformats.org/drawingml/2006/table">
            <a:tbl>
              <a:tblPr/>
              <a:tblGrid>
                <a:gridCol w="277813"/>
                <a:gridCol w="279400"/>
                <a:gridCol w="280987"/>
                <a:gridCol w="280988"/>
                <a:gridCol w="279400"/>
                <a:gridCol w="277812"/>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96" name="Text Box 66"/>
          <p:cNvSpPr txBox="1">
            <a:spLocks noChangeArrowheads="1"/>
          </p:cNvSpPr>
          <p:nvPr/>
        </p:nvSpPr>
        <p:spPr bwMode="auto">
          <a:xfrm>
            <a:off x="8229600" y="6629400"/>
            <a:ext cx="914400" cy="274638"/>
          </a:xfrm>
          <a:prstGeom prst="rect">
            <a:avLst/>
          </a:prstGeom>
          <a:noFill/>
          <a:ln w="9525">
            <a:noFill/>
            <a:miter lim="800000"/>
            <a:headEnd/>
            <a:tailEnd/>
          </a:ln>
        </p:spPr>
        <p:txBody>
          <a:bodyPr>
            <a:spAutoFit/>
          </a:bodyPr>
          <a:lstStyle/>
          <a:p>
            <a:pPr>
              <a:spcBef>
                <a:spcPct val="50000"/>
              </a:spcBef>
            </a:pPr>
            <a:r>
              <a:rPr lang="en-US" sz="1200">
                <a:ea typeface="Osaka" pitchFamily="1" charset="-128"/>
              </a:rPr>
              <a:t>OH – 9.4</a:t>
            </a:r>
          </a:p>
        </p:txBody>
      </p:sp>
      <p:sp>
        <p:nvSpPr>
          <p:cNvPr id="18497" name="Rectangle 67"/>
          <p:cNvSpPr>
            <a:spLocks noGrp="1" noChangeArrowheads="1"/>
          </p:cNvSpPr>
          <p:nvPr>
            <p:ph type="title"/>
          </p:nvPr>
        </p:nvSpPr>
        <p:spPr>
          <a:xfrm>
            <a:off x="457200" y="304800"/>
            <a:ext cx="8686800" cy="528638"/>
          </a:xfrm>
        </p:spPr>
        <p:txBody>
          <a:bodyPr/>
          <a:lstStyle/>
          <a:p>
            <a:pPr eaLnBrk="1" hangingPunct="1"/>
            <a:r>
              <a:rPr lang="en-US" sz="2600" b="1" smtClean="0"/>
              <a:t>Sample Standard Recipe: Chicken (Turkey) Tetrazzini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990600"/>
            <a:ext cx="9144000" cy="5867400"/>
          </a:xfrm>
          <a:prstGeom prst="rect">
            <a:avLst/>
          </a:prstGeom>
          <a:solidFill>
            <a:srgbClr val="FFFFFF"/>
          </a:solidFill>
          <a:ln w="9525">
            <a:solidFill>
              <a:srgbClr val="000000"/>
            </a:solidFill>
            <a:miter lim="800000"/>
            <a:headEnd/>
            <a:tailEnd/>
          </a:ln>
        </p:spPr>
        <p:txBody>
          <a:bodyPr/>
          <a:lstStyle/>
          <a:p>
            <a:r>
              <a:rPr lang="en-US" sz="1200">
                <a:ea typeface="Osaka" pitchFamily="1" charset="-128"/>
              </a:rPr>
              <a:t>Standard Recipe Name:  </a:t>
            </a:r>
            <a:r>
              <a:rPr lang="en-US" sz="1200" u="sng">
                <a:ea typeface="Osaka" pitchFamily="1" charset="-128"/>
              </a:rPr>
              <a:t>			</a:t>
            </a:r>
            <a:r>
              <a:rPr lang="en-US" sz="1200">
                <a:ea typeface="Osaka" pitchFamily="1" charset="-128"/>
              </a:rPr>
              <a:t>     Recipe Category:  </a:t>
            </a:r>
            <a:r>
              <a:rPr lang="en-US" sz="1200" u="sng">
                <a:ea typeface="Osaka" pitchFamily="1" charset="-128"/>
              </a:rPr>
              <a:t>		</a:t>
            </a:r>
            <a:endParaRPr lang="en-US" sz="1200">
              <a:ea typeface="Osaka" pitchFamily="1" charset="-128"/>
            </a:endParaRPr>
          </a:p>
          <a:p>
            <a:r>
              <a:rPr lang="en-US" sz="1200">
                <a:ea typeface="Osaka" pitchFamily="1" charset="-128"/>
              </a:rPr>
              <a:t>Evaluation Date(s):  </a:t>
            </a:r>
            <a:r>
              <a:rPr lang="en-US" sz="1200" u="sng">
                <a:ea typeface="Osaka" pitchFamily="1" charset="-128"/>
              </a:rPr>
              <a:t>			</a:t>
            </a:r>
            <a:r>
              <a:rPr lang="en-US" sz="1200">
                <a:ea typeface="Osaka" pitchFamily="1" charset="-128"/>
              </a:rPr>
              <a:t>     Recipe No.:  </a:t>
            </a:r>
            <a:r>
              <a:rPr lang="en-US" sz="1200" u="sng">
                <a:ea typeface="Osaka" pitchFamily="1" charset="-128"/>
              </a:rPr>
              <a:t>		</a:t>
            </a:r>
          </a:p>
          <a:p>
            <a:endParaRPr lang="en-US" sz="1200" u="sng">
              <a:ea typeface="Osaka" pitchFamily="1" charset="-128"/>
            </a:endParaRPr>
          </a:p>
          <a:p>
            <a:r>
              <a:rPr lang="en-US" sz="1200" u="sng">
                <a:ea typeface="Osaka" pitchFamily="1" charset="-128"/>
              </a:rPr>
              <a:t>Instructions</a:t>
            </a:r>
            <a:r>
              <a:rPr lang="en-US" sz="1200">
                <a:ea typeface="Osaka" pitchFamily="1" charset="-128"/>
              </a:rPr>
              <a:t>:  Check the box that best represents your analysis of</a:t>
            </a:r>
            <a:r>
              <a:rPr lang="en-US">
                <a:ea typeface="Osaka" pitchFamily="1" charset="-128"/>
              </a:rPr>
              <a:t> </a:t>
            </a:r>
            <a:r>
              <a:rPr lang="en-US" sz="1200">
                <a:ea typeface="Osaka" pitchFamily="1" charset="-128"/>
              </a:rPr>
              <a:t>each factor. </a:t>
            </a:r>
          </a:p>
        </p:txBody>
      </p:sp>
      <p:graphicFrame>
        <p:nvGraphicFramePr>
          <p:cNvPr id="17411" name="Group 3"/>
          <p:cNvGraphicFramePr>
            <a:graphicFrameLocks noGrp="1"/>
          </p:cNvGraphicFramePr>
          <p:nvPr/>
        </p:nvGraphicFramePr>
        <p:xfrm>
          <a:off x="1219200" y="2057400"/>
          <a:ext cx="6477000" cy="4562475"/>
        </p:xfrm>
        <a:graphic>
          <a:graphicData uri="http://schemas.openxmlformats.org/drawingml/2006/table">
            <a:tbl>
              <a:tblPr/>
              <a:tblGrid>
                <a:gridCol w="2244725"/>
                <a:gridCol w="1941513"/>
                <a:gridCol w="2290762"/>
              </a:tblGrid>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Times New Roman" pitchFamily="18" charset="0"/>
                        </a:rPr>
                        <a:t>Evaluation Factor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rPr>
                        <a:t>Your Analysis</a:t>
                      </a:r>
                      <a:r>
                        <a:rPr kumimoji="0" lang="en-US" sz="1800" b="0" i="0" u="none" strike="noStrike" cap="none" normalizeH="0" baseline="0" smtClean="0">
                          <a:ln>
                            <a:noFill/>
                          </a:ln>
                          <a:solidFill>
                            <a:schemeClr val="tx1"/>
                          </a:solidFill>
                          <a:effectLst/>
                          <a:latin typeface="Arial" pitchFamily="34" charset="0"/>
                        </a:rPr>
                        <a:t> </a:t>
                      </a:r>
                      <a:endParaRPr kumimoji="0" lang="en-US" sz="900" b="0" i="0" u="none" strike="noStrike" cap="none" normalizeH="0" baseline="0" smtClean="0">
                        <a:ln>
                          <a:noFill/>
                        </a:ln>
                        <a:solidFill>
                          <a:schemeClr val="tx1"/>
                        </a:solidFill>
                        <a:effectLst/>
                        <a:latin typeface="Times New Roman Bold"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Bold" charset="0"/>
                          <a:cs typeface="Times New Roman" pitchFamily="18" charset="0"/>
                        </a:rPr>
                        <a:t>Poor 	        Excellent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Times New Roman" pitchFamily="18" charset="0"/>
                        </a:rPr>
                        <a:t>Comments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Portion Size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Color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Texture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Taste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Aroma</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General Appearance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Ingredients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Compatibility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Garnish</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Other: </a:t>
                      </a:r>
                      <a:r>
                        <a:rPr kumimoji="0" lang="en-US" sz="1100" b="0" i="0" u="sng" strike="noStrike" cap="none" normalizeH="0" baseline="0" smtClean="0">
                          <a:ln>
                            <a:noFill/>
                          </a:ln>
                          <a:solidFill>
                            <a:schemeClr val="tx1"/>
                          </a:solidFill>
                          <a:effectLst/>
                          <a:latin typeface="Arial"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Other: </a:t>
                      </a:r>
                      <a:r>
                        <a:rPr kumimoji="0" lang="en-US" sz="1100" b="0" i="0" u="sng" strike="noStrike" cap="none" normalizeH="0" baseline="0" smtClean="0">
                          <a:ln>
                            <a:noFill/>
                          </a:ln>
                          <a:solidFill>
                            <a:schemeClr val="tx1"/>
                          </a:solidFill>
                          <a:effectLst/>
                          <a:latin typeface="Arial"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smtClean="0">
                          <a:ln>
                            <a:noFill/>
                          </a:ln>
                          <a:solidFill>
                            <a:schemeClr val="tx1"/>
                          </a:solidFill>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Should we use this recipe?  	</a:t>
                      </a:r>
                      <a:r>
                        <a:rPr kumimoji="0" lang="en-US" sz="11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rPr>
                        <a:t></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rPr>
                        <a:t>Yes		</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rPr>
                        <a:t>No  	</a:t>
                      </a:r>
                      <a:endParaRPr kumimoji="0" lang="en-US" sz="10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rPr>
                        <a:t>Name of Evaluator:  </a:t>
                      </a:r>
                      <a:r>
                        <a:rPr kumimoji="0" lang="en-US" sz="1100" b="0" i="0" u="sng" strike="noStrike" cap="none" normalizeH="0" baseline="0" dirty="0" smtClean="0">
                          <a:ln>
                            <a:noFill/>
                          </a:ln>
                          <a:solidFill>
                            <a:schemeClr val="tx1"/>
                          </a:solidFill>
                          <a:effectLst/>
                          <a:latin typeface="Arial" pitchFamily="34" charset="0"/>
                          <a:cs typeface="Times New Roman" pitchFamily="18" charset="0"/>
                          <a:sym typeface="Wingdings" pitchFamily="2" charset="2"/>
                        </a:rPr>
                        <a:t>					</a:t>
                      </a:r>
                      <a:endParaRPr kumimoji="0" lang="en-US" sz="1000" b="0" i="0" u="none" strike="noStrike" cap="none" normalizeH="0" baseline="0" dirty="0" smtClean="0">
                        <a:ln>
                          <a:noFill/>
                        </a:ln>
                        <a:solidFill>
                          <a:schemeClr val="tx1"/>
                        </a:solidFill>
                        <a:effectLst/>
                        <a:latin typeface="Arial" pitchFamily="34"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9515" name="Line 59"/>
          <p:cNvSpPr>
            <a:spLocks noChangeShapeType="1"/>
          </p:cNvSpPr>
          <p:nvPr/>
        </p:nvSpPr>
        <p:spPr bwMode="auto">
          <a:xfrm>
            <a:off x="3962400" y="2438400"/>
            <a:ext cx="639763" cy="0"/>
          </a:xfrm>
          <a:prstGeom prst="line">
            <a:avLst/>
          </a:prstGeom>
          <a:noFill/>
          <a:ln w="9525">
            <a:solidFill>
              <a:srgbClr val="000000"/>
            </a:solidFill>
            <a:round/>
            <a:headEnd type="triangle" w="sm" len="sm"/>
            <a:tailEnd type="triangle" w="sm" len="sm"/>
          </a:ln>
        </p:spPr>
        <p:txBody>
          <a:bodyPr/>
          <a:lstStyle/>
          <a:p>
            <a:endParaRPr lang="en-US"/>
          </a:p>
        </p:txBody>
      </p:sp>
      <p:sp>
        <p:nvSpPr>
          <p:cNvPr id="19516" name="Text Box 60"/>
          <p:cNvSpPr txBox="1">
            <a:spLocks noChangeArrowheads="1"/>
          </p:cNvSpPr>
          <p:nvPr/>
        </p:nvSpPr>
        <p:spPr bwMode="auto">
          <a:xfrm>
            <a:off x="8229600" y="6583363"/>
            <a:ext cx="914400" cy="274637"/>
          </a:xfrm>
          <a:prstGeom prst="rect">
            <a:avLst/>
          </a:prstGeom>
          <a:noFill/>
          <a:ln w="9525">
            <a:noFill/>
            <a:miter lim="800000"/>
            <a:headEnd/>
            <a:tailEnd/>
          </a:ln>
        </p:spPr>
        <p:txBody>
          <a:bodyPr>
            <a:spAutoFit/>
          </a:bodyPr>
          <a:lstStyle/>
          <a:p>
            <a:pPr>
              <a:spcBef>
                <a:spcPct val="50000"/>
              </a:spcBef>
            </a:pPr>
            <a:r>
              <a:rPr lang="en-US" sz="1200">
                <a:ea typeface="Osaka" pitchFamily="1" charset="-128"/>
              </a:rPr>
              <a:t>OH – 9.6</a:t>
            </a:r>
          </a:p>
        </p:txBody>
      </p:sp>
      <p:sp>
        <p:nvSpPr>
          <p:cNvPr id="19517" name="Rectangle 61"/>
          <p:cNvSpPr>
            <a:spLocks noGrp="1" noChangeArrowheads="1"/>
          </p:cNvSpPr>
          <p:nvPr>
            <p:ph type="title"/>
          </p:nvPr>
        </p:nvSpPr>
        <p:spPr>
          <a:xfrm>
            <a:off x="457200" y="457200"/>
            <a:ext cx="8229600" cy="403225"/>
          </a:xfrm>
        </p:spPr>
        <p:txBody>
          <a:bodyPr/>
          <a:lstStyle/>
          <a:p>
            <a:pPr eaLnBrk="1" hangingPunct="1"/>
            <a:r>
              <a:rPr lang="en-US" sz="2800" b="1" smtClean="0"/>
              <a:t>Standard Recipe Evaluation Form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19200"/>
            <a:ext cx="7772400" cy="2381250"/>
          </a:xfrm>
        </p:spPr>
        <p:txBody>
          <a:bodyPr/>
          <a:lstStyle/>
          <a:p>
            <a:r>
              <a:rPr lang="en-US" dirty="0" smtClean="0">
                <a:solidFill>
                  <a:srgbClr val="FF3399"/>
                </a:solidFill>
                <a:latin typeface="Aharoni" pitchFamily="2" charset="-79"/>
                <a:cs typeface="Aharoni" pitchFamily="2" charset="-79"/>
              </a:rPr>
              <a:t>UNIT - II</a:t>
            </a:r>
            <a:br>
              <a:rPr lang="en-US" dirty="0" smtClean="0">
                <a:solidFill>
                  <a:srgbClr val="FF3399"/>
                </a:solidFill>
                <a:latin typeface="Aharoni" pitchFamily="2" charset="-79"/>
                <a:cs typeface="Aharoni" pitchFamily="2" charset="-79"/>
              </a:rPr>
            </a:br>
            <a:r>
              <a:rPr lang="en-US" dirty="0" smtClean="0">
                <a:solidFill>
                  <a:srgbClr val="FF3399"/>
                </a:solidFill>
                <a:latin typeface="Aharoni" pitchFamily="2" charset="-79"/>
                <a:cs typeface="Aharoni" pitchFamily="2" charset="-79"/>
              </a:rPr>
              <a:t>QUALITIVE STANDARDS </a:t>
            </a:r>
            <a:br>
              <a:rPr lang="en-US" dirty="0" smtClean="0">
                <a:solidFill>
                  <a:srgbClr val="FF3399"/>
                </a:solidFill>
                <a:latin typeface="Aharoni" pitchFamily="2" charset="-79"/>
                <a:cs typeface="Aharoni" pitchFamily="2" charset="-79"/>
              </a:rPr>
            </a:br>
            <a:r>
              <a:rPr lang="en-US" dirty="0" smtClean="0">
                <a:solidFill>
                  <a:srgbClr val="FF3399"/>
                </a:solidFill>
                <a:latin typeface="Aharoni" pitchFamily="2" charset="-79"/>
                <a:cs typeface="Aharoni" pitchFamily="2" charset="-79"/>
              </a:rPr>
              <a:t>&amp; CONTROL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Quantity Adjustment Phase</a:t>
            </a:r>
          </a:p>
        </p:txBody>
      </p:sp>
      <p:sp>
        <p:nvSpPr>
          <p:cNvPr id="20483" name="Rectangle 3"/>
          <p:cNvSpPr>
            <a:spLocks noGrp="1" noChangeArrowheads="1"/>
          </p:cNvSpPr>
          <p:nvPr>
            <p:ph type="body" idx="1"/>
          </p:nvPr>
        </p:nvSpPr>
        <p:spPr/>
        <p:txBody>
          <a:bodyPr/>
          <a:lstStyle/>
          <a:p>
            <a:pPr eaLnBrk="1" hangingPunct="1"/>
            <a:r>
              <a:rPr lang="en-US" smtClean="0"/>
              <a:t>Adjust the recipe to the desired number of servings. Different methods:</a:t>
            </a:r>
          </a:p>
          <a:p>
            <a:pPr lvl="1" eaLnBrk="1" hangingPunct="1"/>
            <a:r>
              <a:rPr lang="en-US" smtClean="0"/>
              <a:t>Factor method</a:t>
            </a:r>
          </a:p>
          <a:p>
            <a:pPr lvl="1" eaLnBrk="1" hangingPunct="1"/>
            <a:r>
              <a:rPr lang="en-US" smtClean="0"/>
              <a:t>Direct reading tables method</a:t>
            </a:r>
          </a:p>
          <a:p>
            <a:pPr lvl="1" eaLnBrk="1" hangingPunct="1"/>
            <a:r>
              <a:rPr lang="en-US" smtClean="0"/>
              <a:t>Percentage method</a:t>
            </a:r>
          </a:p>
          <a:p>
            <a:pPr lvl="1" eaLnBrk="1" hangingPunct="1"/>
            <a:r>
              <a:rPr lang="en-US" smtClean="0"/>
              <a:t>Computerized recipe adjustment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r>
              <a:rPr lang="en-US" smtClean="0"/>
              <a:t>Factor Method (most common)</a:t>
            </a:r>
          </a:p>
        </p:txBody>
      </p:sp>
      <p:sp>
        <p:nvSpPr>
          <p:cNvPr id="21507" name="Rectangle 3"/>
          <p:cNvSpPr>
            <a:spLocks noGrp="1" noChangeArrowheads="1"/>
          </p:cNvSpPr>
          <p:nvPr>
            <p:ph type="body" idx="1"/>
          </p:nvPr>
        </p:nvSpPr>
        <p:spPr>
          <a:xfrm>
            <a:off x="533400" y="990600"/>
            <a:ext cx="8610600" cy="5867400"/>
          </a:xfrm>
        </p:spPr>
        <p:txBody>
          <a:bodyPr/>
          <a:lstStyle/>
          <a:p>
            <a:pPr marL="609600" indent="-609600" eaLnBrk="1" hangingPunct="1">
              <a:buFontTx/>
              <a:buAutoNum type="arabicPeriod"/>
            </a:pPr>
            <a:r>
              <a:rPr lang="en-US" smtClean="0"/>
              <a:t>Determine the “factor” to be used</a:t>
            </a:r>
          </a:p>
          <a:p>
            <a:pPr marL="990600" lvl="1" indent="-533400" eaLnBrk="1" hangingPunct="1">
              <a:buFontTx/>
              <a:buChar char="•"/>
            </a:pPr>
            <a:r>
              <a:rPr lang="en-US" smtClean="0"/>
              <a:t>Desired yield / Current yield = Factor (RCF)                 </a:t>
            </a:r>
          </a:p>
          <a:p>
            <a:pPr marL="990600" lvl="1" indent="-533400" eaLnBrk="1" hangingPunct="1">
              <a:buFontTx/>
              <a:buNone/>
            </a:pPr>
            <a:r>
              <a:rPr lang="en-US" smtClean="0"/>
              <a:t>                                       Recipe Conversion Factor </a:t>
            </a:r>
          </a:p>
          <a:p>
            <a:pPr marL="990600" lvl="1" indent="-533400" eaLnBrk="1" hangingPunct="1">
              <a:buFontTx/>
              <a:buChar char="•"/>
            </a:pPr>
            <a:r>
              <a:rPr lang="en-US" smtClean="0"/>
              <a:t>30/10 = 3 (RCF)</a:t>
            </a:r>
          </a:p>
          <a:p>
            <a:pPr marL="609600" indent="-609600" eaLnBrk="1" hangingPunct="1">
              <a:buFontTx/>
              <a:buAutoNum type="arabicPeriod"/>
            </a:pPr>
            <a:r>
              <a:rPr lang="en-US" smtClean="0"/>
              <a:t>Multiply each ingredient quantity by the “factor”</a:t>
            </a:r>
          </a:p>
          <a:p>
            <a:pPr marL="990600" lvl="1" indent="-533400" eaLnBrk="1" hangingPunct="1">
              <a:buFontTx/>
              <a:buChar char="•"/>
            </a:pPr>
            <a:r>
              <a:rPr lang="en-US" smtClean="0"/>
              <a:t>Original amount X Factor = Amount needed                        </a:t>
            </a:r>
          </a:p>
          <a:p>
            <a:pPr marL="990600" lvl="1" indent="-533400" eaLnBrk="1" hangingPunct="1">
              <a:buFontTx/>
              <a:buChar char="•"/>
            </a:pPr>
            <a:r>
              <a:rPr lang="en-US" sz="2000" smtClean="0"/>
              <a:t>85 * 3 = 255</a:t>
            </a:r>
          </a:p>
          <a:p>
            <a:pPr marL="990600" lvl="1" indent="-533400" eaLnBrk="1" hangingPunct="1">
              <a:buFontTx/>
              <a:buChar char="•"/>
            </a:pPr>
            <a:r>
              <a:rPr lang="en-US" sz="2000" smtClean="0"/>
              <a:t>85 *3 =255</a:t>
            </a:r>
          </a:p>
          <a:p>
            <a:pPr marL="990600" lvl="1" indent="-533400" eaLnBrk="1" hangingPunct="1">
              <a:buFontTx/>
              <a:buChar char="•"/>
            </a:pPr>
            <a:r>
              <a:rPr lang="en-US" sz="2000" smtClean="0"/>
              <a:t>5.5 * 3 = 16.5</a:t>
            </a:r>
          </a:p>
          <a:p>
            <a:pPr marL="990600" lvl="1" indent="-533400" eaLnBrk="1" hangingPunct="1">
              <a:buFontTx/>
              <a:buChar char="•"/>
            </a:pPr>
            <a:r>
              <a:rPr lang="en-US" sz="2000" smtClean="0"/>
              <a:t>25 * 3 = 75</a:t>
            </a:r>
          </a:p>
          <a:p>
            <a:pPr marL="990600" lvl="1" indent="-533400" eaLnBrk="1" hangingPunct="1">
              <a:buFontTx/>
              <a:buChar char="•"/>
            </a:pPr>
            <a:r>
              <a:rPr lang="en-US" sz="2000" smtClean="0"/>
              <a:t>20 * 3 = 60</a:t>
            </a:r>
          </a:p>
          <a:p>
            <a:pPr marL="990600" lvl="1" indent="-533400" eaLnBrk="1" hangingPunct="1">
              <a:buFontTx/>
              <a:buChar char="•"/>
            </a:pPr>
            <a:r>
              <a:rPr lang="en-US" sz="2000" smtClean="0"/>
              <a:t>10* 3 = 30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Factor method or Recipe adjustment</a:t>
            </a:r>
          </a:p>
        </p:txBody>
      </p:sp>
      <p:graphicFrame>
        <p:nvGraphicFramePr>
          <p:cNvPr id="4" name="Content Placeholder 3"/>
          <p:cNvGraphicFramePr>
            <a:graphicFrameLocks noGrp="1"/>
          </p:cNvGraphicFramePr>
          <p:nvPr>
            <p:ph idx="1"/>
          </p:nvPr>
        </p:nvGraphicFramePr>
        <p:xfrm>
          <a:off x="457200" y="1600200"/>
          <a:ext cx="8229600" cy="4389438"/>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1524000">
                <a:tc>
                  <a:txBody>
                    <a:bodyPr/>
                    <a:lstStyle/>
                    <a:p>
                      <a:r>
                        <a:rPr lang="en-US" dirty="0" smtClean="0"/>
                        <a:t>Ingredients</a:t>
                      </a:r>
                      <a:endParaRPr lang="en-US" dirty="0"/>
                    </a:p>
                  </a:txBody>
                  <a:tcPr/>
                </a:tc>
                <a:tc>
                  <a:txBody>
                    <a:bodyPr/>
                    <a:lstStyle/>
                    <a:p>
                      <a:r>
                        <a:rPr lang="en-US" dirty="0" smtClean="0"/>
                        <a:t>Original recipe (OR)</a:t>
                      </a:r>
                      <a:endParaRPr lang="en-US" dirty="0"/>
                    </a:p>
                  </a:txBody>
                  <a:tcPr/>
                </a:tc>
                <a:tc>
                  <a:txBody>
                    <a:bodyPr/>
                    <a:lstStyle/>
                    <a:p>
                      <a:r>
                        <a:rPr lang="en-US" dirty="0" smtClean="0"/>
                        <a:t>STEP-I O.R</a:t>
                      </a:r>
                      <a:r>
                        <a:rPr lang="en-US" baseline="0" dirty="0" smtClean="0"/>
                        <a:t> in their wt. measurement</a:t>
                      </a:r>
                      <a:endParaRPr lang="en-US" dirty="0"/>
                    </a:p>
                  </a:txBody>
                  <a:tcPr/>
                </a:tc>
                <a:tc>
                  <a:txBody>
                    <a:bodyPr/>
                    <a:lstStyle/>
                    <a:p>
                      <a:r>
                        <a:rPr lang="en-US" dirty="0" smtClean="0"/>
                        <a:t>STEP-II </a:t>
                      </a:r>
                    </a:p>
                    <a:p>
                      <a:r>
                        <a:rPr lang="en-US" dirty="0" smtClean="0"/>
                        <a:t>O.R in</a:t>
                      </a:r>
                      <a:r>
                        <a:rPr lang="en-US" baseline="0" dirty="0" smtClean="0"/>
                        <a:t> gram</a:t>
                      </a:r>
                      <a:endParaRPr lang="en-US" dirty="0"/>
                    </a:p>
                  </a:txBody>
                  <a:tcPr/>
                </a:tc>
                <a:tc>
                  <a:txBody>
                    <a:bodyPr/>
                    <a:lstStyle/>
                    <a:p>
                      <a:r>
                        <a:rPr lang="en-US" dirty="0" smtClean="0"/>
                        <a:t>STEP-III</a:t>
                      </a:r>
                    </a:p>
                    <a:p>
                      <a:r>
                        <a:rPr lang="en-US" dirty="0" smtClean="0"/>
                        <a:t>Step-II * RCF</a:t>
                      </a:r>
                      <a:endParaRPr lang="en-US" dirty="0"/>
                    </a:p>
                  </a:txBody>
                  <a:tcPr/>
                </a:tc>
                <a:tc>
                  <a:txBody>
                    <a:bodyPr/>
                    <a:lstStyle/>
                    <a:p>
                      <a:r>
                        <a:rPr lang="en-US" dirty="0" smtClean="0"/>
                        <a:t>STEP-IV</a:t>
                      </a:r>
                    </a:p>
                    <a:p>
                      <a:r>
                        <a:rPr lang="en-US" dirty="0" smtClean="0"/>
                        <a:t>New recipe in gram</a:t>
                      </a:r>
                      <a:endParaRPr lang="en-US" dirty="0"/>
                    </a:p>
                  </a:txBody>
                  <a:tcPr/>
                </a:tc>
                <a:tc>
                  <a:txBody>
                    <a:bodyPr/>
                    <a:lstStyle/>
                    <a:p>
                      <a:r>
                        <a:rPr lang="en-US" dirty="0" smtClean="0"/>
                        <a:t>STEP-V</a:t>
                      </a:r>
                    </a:p>
                    <a:p>
                      <a:r>
                        <a:rPr lang="en-US" dirty="0" smtClean="0"/>
                        <a:t>New recipe rounded</a:t>
                      </a:r>
                      <a:r>
                        <a:rPr lang="en-US" baseline="0" dirty="0" smtClean="0"/>
                        <a:t> </a:t>
                      </a:r>
                      <a:r>
                        <a:rPr lang="en-US" dirty="0" smtClean="0"/>
                        <a:t>in </a:t>
                      </a:r>
                      <a:r>
                        <a:rPr lang="en-US" dirty="0" err="1" smtClean="0"/>
                        <a:t>wg</a:t>
                      </a:r>
                      <a:r>
                        <a:rPr lang="en-US" dirty="0" smtClean="0"/>
                        <a:t>.</a:t>
                      </a:r>
                      <a:endParaRPr lang="en-US" dirty="0"/>
                    </a:p>
                  </a:txBody>
                  <a:tcPr/>
                </a:tc>
              </a:tr>
              <a:tr h="370840">
                <a:tc>
                  <a:txBody>
                    <a:bodyPr/>
                    <a:lstStyle/>
                    <a:p>
                      <a:r>
                        <a:rPr lang="en-US" dirty="0" smtClean="0"/>
                        <a:t>Flour </a:t>
                      </a:r>
                      <a:endParaRPr lang="en-US" dirty="0"/>
                    </a:p>
                  </a:txBody>
                  <a:tcPr/>
                </a:tc>
                <a:tc>
                  <a:txBody>
                    <a:bodyPr/>
                    <a:lstStyle/>
                    <a:p>
                      <a:r>
                        <a:rPr lang="en-US" dirty="0" smtClean="0"/>
                        <a:t>85 gm</a:t>
                      </a:r>
                      <a:endParaRPr lang="en-US" dirty="0"/>
                    </a:p>
                  </a:txBody>
                  <a:tcPr/>
                </a:tc>
                <a:tc>
                  <a:txBody>
                    <a:bodyPr/>
                    <a:lstStyle/>
                    <a:p>
                      <a:r>
                        <a:rPr lang="en-US" dirty="0" smtClean="0"/>
                        <a:t>85 gm</a:t>
                      </a:r>
                      <a:endParaRPr lang="en-US" dirty="0"/>
                    </a:p>
                  </a:txBody>
                  <a:tcPr/>
                </a:tc>
                <a:tc>
                  <a:txBody>
                    <a:bodyPr/>
                    <a:lstStyle/>
                    <a:p>
                      <a:r>
                        <a:rPr lang="en-US" dirty="0" smtClean="0"/>
                        <a:t>85 gm</a:t>
                      </a:r>
                      <a:endParaRPr lang="en-US" dirty="0"/>
                    </a:p>
                  </a:txBody>
                  <a:tcPr/>
                </a:tc>
                <a:tc>
                  <a:txBody>
                    <a:bodyPr/>
                    <a:lstStyle/>
                    <a:p>
                      <a:r>
                        <a:rPr lang="en-US" dirty="0" smtClean="0"/>
                        <a:t>255</a:t>
                      </a:r>
                      <a:endParaRPr lang="en-US" dirty="0"/>
                    </a:p>
                  </a:txBody>
                  <a:tcPr/>
                </a:tc>
                <a:tc>
                  <a:txBody>
                    <a:bodyPr/>
                    <a:lstStyle/>
                    <a:p>
                      <a:r>
                        <a:rPr lang="en-US" dirty="0" smtClean="0"/>
                        <a:t>255</a:t>
                      </a:r>
                      <a:endParaRPr lang="en-US" dirty="0"/>
                    </a:p>
                  </a:txBody>
                  <a:tcPr/>
                </a:tc>
                <a:tc>
                  <a:txBody>
                    <a:bodyPr/>
                    <a:lstStyle/>
                    <a:p>
                      <a:r>
                        <a:rPr lang="en-US" dirty="0" smtClean="0"/>
                        <a:t>255 gm</a:t>
                      </a:r>
                      <a:endParaRPr lang="en-US" dirty="0"/>
                    </a:p>
                  </a:txBody>
                  <a:tcPr/>
                </a:tc>
              </a:tr>
              <a:tr h="370840">
                <a:tc>
                  <a:txBody>
                    <a:bodyPr/>
                    <a:lstStyle/>
                    <a:p>
                      <a:r>
                        <a:rPr lang="en-US" dirty="0" smtClean="0"/>
                        <a:t>Butter</a:t>
                      </a:r>
                      <a:endParaRPr lang="en-US" dirty="0"/>
                    </a:p>
                  </a:txBody>
                  <a:tcPr/>
                </a:tc>
                <a:tc>
                  <a:txBody>
                    <a:bodyPr/>
                    <a:lstStyle/>
                    <a:p>
                      <a:r>
                        <a:rPr lang="en-US" dirty="0" smtClean="0"/>
                        <a:t>85 gm</a:t>
                      </a:r>
                      <a:endParaRPr lang="en-US" dirty="0"/>
                    </a:p>
                  </a:txBody>
                  <a:tcPr/>
                </a:tc>
                <a:tc>
                  <a:txBody>
                    <a:bodyPr/>
                    <a:lstStyle/>
                    <a:p>
                      <a:r>
                        <a:rPr lang="en-US" dirty="0" smtClean="0"/>
                        <a:t>85 gm</a:t>
                      </a:r>
                      <a:endParaRPr lang="en-US" dirty="0"/>
                    </a:p>
                  </a:txBody>
                  <a:tcPr/>
                </a:tc>
                <a:tc>
                  <a:txBody>
                    <a:bodyPr/>
                    <a:lstStyle/>
                    <a:p>
                      <a:r>
                        <a:rPr lang="en-US" dirty="0" smtClean="0"/>
                        <a:t>85 gm</a:t>
                      </a:r>
                      <a:endParaRPr lang="en-US" dirty="0"/>
                    </a:p>
                  </a:txBody>
                  <a:tcPr/>
                </a:tc>
                <a:tc>
                  <a:txBody>
                    <a:bodyPr/>
                    <a:lstStyle/>
                    <a:p>
                      <a:r>
                        <a:rPr lang="en-US" dirty="0" smtClean="0"/>
                        <a:t>255</a:t>
                      </a:r>
                      <a:endParaRPr lang="en-US" dirty="0"/>
                    </a:p>
                  </a:txBody>
                  <a:tcPr/>
                </a:tc>
                <a:tc>
                  <a:txBody>
                    <a:bodyPr/>
                    <a:lstStyle/>
                    <a:p>
                      <a:r>
                        <a:rPr lang="en-US" dirty="0" smtClean="0"/>
                        <a:t>255</a:t>
                      </a:r>
                      <a:endParaRPr lang="en-US" dirty="0"/>
                    </a:p>
                  </a:txBody>
                  <a:tcPr/>
                </a:tc>
                <a:tc>
                  <a:txBody>
                    <a:bodyPr/>
                    <a:lstStyle/>
                    <a:p>
                      <a:r>
                        <a:rPr lang="en-US" dirty="0" smtClean="0"/>
                        <a:t>255 gm</a:t>
                      </a:r>
                      <a:endParaRPr lang="en-US" dirty="0"/>
                    </a:p>
                  </a:txBody>
                  <a:tcPr/>
                </a:tc>
              </a:tr>
              <a:tr h="370840">
                <a:tc>
                  <a:txBody>
                    <a:bodyPr/>
                    <a:lstStyle/>
                    <a:p>
                      <a:r>
                        <a:rPr lang="en-US" dirty="0" smtClean="0"/>
                        <a:t>Sugar</a:t>
                      </a:r>
                      <a:endParaRPr lang="en-US" dirty="0"/>
                    </a:p>
                  </a:txBody>
                  <a:tcPr/>
                </a:tc>
                <a:tc>
                  <a:txBody>
                    <a:bodyPr/>
                    <a:lstStyle/>
                    <a:p>
                      <a:r>
                        <a:rPr lang="en-US" dirty="0" smtClean="0"/>
                        <a:t>5.5 gm</a:t>
                      </a:r>
                      <a:endParaRPr lang="en-US" dirty="0"/>
                    </a:p>
                  </a:txBody>
                  <a:tcPr/>
                </a:tc>
                <a:tc>
                  <a:txBody>
                    <a:bodyPr/>
                    <a:lstStyle/>
                    <a:p>
                      <a:r>
                        <a:rPr lang="en-US" dirty="0" smtClean="0"/>
                        <a:t>5.5 gm</a:t>
                      </a:r>
                      <a:endParaRPr lang="en-US" dirty="0"/>
                    </a:p>
                  </a:txBody>
                  <a:tcPr/>
                </a:tc>
                <a:tc>
                  <a:txBody>
                    <a:bodyPr/>
                    <a:lstStyle/>
                    <a:p>
                      <a:r>
                        <a:rPr lang="en-US" dirty="0" smtClean="0"/>
                        <a:t>5.5 gm</a:t>
                      </a:r>
                      <a:endParaRPr lang="en-US" dirty="0"/>
                    </a:p>
                  </a:txBody>
                  <a:tcPr/>
                </a:tc>
                <a:tc>
                  <a:txBody>
                    <a:bodyPr/>
                    <a:lstStyle/>
                    <a:p>
                      <a:r>
                        <a:rPr lang="en-US" dirty="0" smtClean="0"/>
                        <a:t>16.5</a:t>
                      </a:r>
                      <a:endParaRPr lang="en-US" dirty="0"/>
                    </a:p>
                  </a:txBody>
                  <a:tcPr/>
                </a:tc>
                <a:tc>
                  <a:txBody>
                    <a:bodyPr/>
                    <a:lstStyle/>
                    <a:p>
                      <a:r>
                        <a:rPr lang="en-US" dirty="0" smtClean="0"/>
                        <a:t>16.5</a:t>
                      </a:r>
                      <a:endParaRPr lang="en-US" dirty="0"/>
                    </a:p>
                  </a:txBody>
                  <a:tcPr/>
                </a:tc>
                <a:tc>
                  <a:txBody>
                    <a:bodyPr/>
                    <a:lstStyle/>
                    <a:p>
                      <a:r>
                        <a:rPr lang="en-US" dirty="0" smtClean="0"/>
                        <a:t>16 gm</a:t>
                      </a:r>
                      <a:endParaRPr lang="en-US" dirty="0"/>
                    </a:p>
                  </a:txBody>
                  <a:tcPr/>
                </a:tc>
              </a:tr>
              <a:tr h="370840">
                <a:tc>
                  <a:txBody>
                    <a:bodyPr/>
                    <a:lstStyle/>
                    <a:p>
                      <a:r>
                        <a:rPr lang="en-US" dirty="0" smtClean="0"/>
                        <a:t>Corn flour</a:t>
                      </a:r>
                      <a:endParaRPr lang="en-US" dirty="0"/>
                    </a:p>
                  </a:txBody>
                  <a:tcPr/>
                </a:tc>
                <a:tc>
                  <a:txBody>
                    <a:bodyPr/>
                    <a:lstStyle/>
                    <a:p>
                      <a:r>
                        <a:rPr lang="en-US" dirty="0" smtClean="0"/>
                        <a:t>25 gm</a:t>
                      </a:r>
                      <a:endParaRPr lang="en-US" dirty="0"/>
                    </a:p>
                  </a:txBody>
                  <a:tcPr/>
                </a:tc>
                <a:tc>
                  <a:txBody>
                    <a:bodyPr/>
                    <a:lstStyle/>
                    <a:p>
                      <a:r>
                        <a:rPr lang="en-US" dirty="0" smtClean="0"/>
                        <a:t>25 gm</a:t>
                      </a:r>
                      <a:endParaRPr lang="en-US" dirty="0"/>
                    </a:p>
                  </a:txBody>
                  <a:tcPr/>
                </a:tc>
                <a:tc>
                  <a:txBody>
                    <a:bodyPr/>
                    <a:lstStyle/>
                    <a:p>
                      <a:r>
                        <a:rPr lang="en-US" dirty="0" smtClean="0"/>
                        <a:t>25 gm</a:t>
                      </a:r>
                      <a:endParaRPr lang="en-US" dirty="0"/>
                    </a:p>
                  </a:txBody>
                  <a:tcPr/>
                </a:tc>
                <a:tc>
                  <a:txBody>
                    <a:bodyPr/>
                    <a:lstStyle/>
                    <a:p>
                      <a:r>
                        <a:rPr lang="en-US" dirty="0" smtClean="0"/>
                        <a:t>75</a:t>
                      </a:r>
                      <a:endParaRPr lang="en-US" dirty="0"/>
                    </a:p>
                  </a:txBody>
                  <a:tcPr/>
                </a:tc>
                <a:tc>
                  <a:txBody>
                    <a:bodyPr/>
                    <a:lstStyle/>
                    <a:p>
                      <a:r>
                        <a:rPr lang="en-US" dirty="0" smtClean="0"/>
                        <a:t>75</a:t>
                      </a:r>
                      <a:endParaRPr lang="en-US" dirty="0"/>
                    </a:p>
                  </a:txBody>
                  <a:tcPr/>
                </a:tc>
                <a:tc>
                  <a:txBody>
                    <a:bodyPr/>
                    <a:lstStyle/>
                    <a:p>
                      <a:r>
                        <a:rPr lang="en-US" dirty="0" smtClean="0"/>
                        <a:t>75 gm</a:t>
                      </a:r>
                      <a:endParaRPr lang="en-US" dirty="0"/>
                    </a:p>
                  </a:txBody>
                  <a:tcPr/>
                </a:tc>
              </a:tr>
              <a:tr h="370840">
                <a:tc>
                  <a:txBody>
                    <a:bodyPr/>
                    <a:lstStyle/>
                    <a:p>
                      <a:r>
                        <a:rPr lang="en-US" dirty="0" smtClean="0"/>
                        <a:t>Cocoa </a:t>
                      </a:r>
                      <a:endParaRPr lang="en-US" dirty="0"/>
                    </a:p>
                  </a:txBody>
                  <a:tcPr/>
                </a:tc>
                <a:tc>
                  <a:txBody>
                    <a:bodyPr/>
                    <a:lstStyle/>
                    <a:p>
                      <a:r>
                        <a:rPr lang="en-US" dirty="0" smtClean="0"/>
                        <a:t>2 tbsp</a:t>
                      </a:r>
                      <a:endParaRPr lang="en-US" dirty="0"/>
                    </a:p>
                  </a:txBody>
                  <a:tcPr/>
                </a:tc>
                <a:tc>
                  <a:txBody>
                    <a:bodyPr/>
                    <a:lstStyle/>
                    <a:p>
                      <a:r>
                        <a:rPr lang="en-US" dirty="0" smtClean="0"/>
                        <a:t>2 tbsp</a:t>
                      </a:r>
                      <a:endParaRPr lang="en-US" dirty="0"/>
                    </a:p>
                  </a:txBody>
                  <a:tcPr/>
                </a:tc>
                <a:tc>
                  <a:txBody>
                    <a:bodyPr/>
                    <a:lstStyle/>
                    <a:p>
                      <a:r>
                        <a:rPr lang="en-US" dirty="0" smtClean="0"/>
                        <a:t>20</a:t>
                      </a:r>
                      <a:endParaRPr lang="en-US" dirty="0"/>
                    </a:p>
                  </a:txBody>
                  <a:tcPr/>
                </a:tc>
                <a:tc>
                  <a:txBody>
                    <a:bodyPr/>
                    <a:lstStyle/>
                    <a:p>
                      <a:r>
                        <a:rPr lang="en-US" dirty="0" smtClean="0"/>
                        <a:t>60</a:t>
                      </a:r>
                      <a:endParaRPr lang="en-US" dirty="0"/>
                    </a:p>
                  </a:txBody>
                  <a:tcPr/>
                </a:tc>
                <a:tc>
                  <a:txBody>
                    <a:bodyPr/>
                    <a:lstStyle/>
                    <a:p>
                      <a:r>
                        <a:rPr lang="en-US" dirty="0" smtClean="0"/>
                        <a:t>60</a:t>
                      </a:r>
                      <a:endParaRPr lang="en-US" dirty="0"/>
                    </a:p>
                  </a:txBody>
                  <a:tcPr/>
                </a:tc>
                <a:tc>
                  <a:txBody>
                    <a:bodyPr/>
                    <a:lstStyle/>
                    <a:p>
                      <a:r>
                        <a:rPr lang="en-US" dirty="0" smtClean="0"/>
                        <a:t>6</a:t>
                      </a:r>
                      <a:r>
                        <a:rPr lang="en-US" baseline="0" dirty="0" smtClean="0"/>
                        <a:t> tbsp</a:t>
                      </a:r>
                      <a:endParaRPr lang="en-US" dirty="0"/>
                    </a:p>
                  </a:txBody>
                  <a:tcPr/>
                </a:tc>
              </a:tr>
              <a:tr h="370840">
                <a:tc>
                  <a:txBody>
                    <a:bodyPr/>
                    <a:lstStyle/>
                    <a:p>
                      <a:r>
                        <a:rPr lang="en-US" dirty="0" smtClean="0"/>
                        <a:t>Vanilla</a:t>
                      </a:r>
                      <a:endParaRPr lang="en-US" dirty="0"/>
                    </a:p>
                  </a:txBody>
                  <a:tcPr/>
                </a:tc>
                <a:tc>
                  <a:txBody>
                    <a:bodyPr/>
                    <a:lstStyle/>
                    <a:p>
                      <a:r>
                        <a:rPr lang="en-US" dirty="0" smtClean="0"/>
                        <a:t>1 tsp</a:t>
                      </a:r>
                      <a:endParaRPr lang="en-US" dirty="0"/>
                    </a:p>
                  </a:txBody>
                  <a:tcPr/>
                </a:tc>
                <a:tc>
                  <a:txBody>
                    <a:bodyPr/>
                    <a:lstStyle/>
                    <a:p>
                      <a:r>
                        <a:rPr lang="en-US" dirty="0" smtClean="0"/>
                        <a:t>1 tsp</a:t>
                      </a:r>
                      <a:endParaRPr lang="en-US" dirty="0"/>
                    </a:p>
                  </a:txBody>
                  <a:tcPr/>
                </a:tc>
                <a:tc>
                  <a:txBody>
                    <a:bodyPr/>
                    <a:lstStyle/>
                    <a:p>
                      <a:r>
                        <a:rPr lang="en-US" dirty="0" smtClean="0"/>
                        <a:t>5</a:t>
                      </a:r>
                      <a:endParaRPr lang="en-US" dirty="0"/>
                    </a:p>
                  </a:txBody>
                  <a:tcPr/>
                </a:tc>
                <a:tc>
                  <a:txBody>
                    <a:bodyPr/>
                    <a:lstStyle/>
                    <a:p>
                      <a:r>
                        <a:rPr lang="en-US" dirty="0" smtClean="0"/>
                        <a:t>30</a:t>
                      </a:r>
                      <a:endParaRPr lang="en-US" dirty="0"/>
                    </a:p>
                  </a:txBody>
                  <a:tcPr/>
                </a:tc>
                <a:tc>
                  <a:txBody>
                    <a:bodyPr/>
                    <a:lstStyle/>
                    <a:p>
                      <a:r>
                        <a:rPr lang="en-US" dirty="0" smtClean="0"/>
                        <a:t>30</a:t>
                      </a:r>
                      <a:endParaRPr lang="en-US" dirty="0"/>
                    </a:p>
                  </a:txBody>
                  <a:tcPr/>
                </a:tc>
                <a:tc>
                  <a:txBody>
                    <a:bodyPr/>
                    <a:lstStyle/>
                    <a:p>
                      <a:r>
                        <a:rPr lang="en-US" dirty="0" smtClean="0"/>
                        <a:t>6</a:t>
                      </a:r>
                      <a:r>
                        <a:rPr lang="en-US" baseline="0" dirty="0" smtClean="0"/>
                        <a:t> tsp</a:t>
                      </a:r>
                      <a:endParaRPr lang="en-US" dirty="0"/>
                    </a:p>
                  </a:txBody>
                  <a:tcPr/>
                </a:tc>
              </a:tr>
              <a:tr h="370840">
                <a:tc>
                  <a:txBody>
                    <a:bodyPr/>
                    <a:lstStyle/>
                    <a:p>
                      <a:r>
                        <a:rPr lang="en-US" dirty="0" smtClean="0"/>
                        <a:t>Total</a:t>
                      </a:r>
                      <a:endParaRPr lang="en-US" dirty="0"/>
                    </a:p>
                  </a:txBody>
                  <a:tcPr/>
                </a:tc>
                <a:tc>
                  <a:txBody>
                    <a:bodyPr/>
                    <a:lstStyle/>
                    <a:p>
                      <a:endParaRPr lang="en-US"/>
                    </a:p>
                  </a:txBody>
                  <a:tcPr/>
                </a:tc>
                <a:tc>
                  <a:txBody>
                    <a:bodyPr/>
                    <a:lstStyle/>
                    <a:p>
                      <a:endParaRPr lang="en-US"/>
                    </a:p>
                  </a:txBody>
                  <a:tcPr/>
                </a:tc>
                <a:tc>
                  <a:txBody>
                    <a:bodyPr/>
                    <a:lstStyle/>
                    <a:p>
                      <a:r>
                        <a:rPr lang="en-US" dirty="0" smtClean="0"/>
                        <a:t>225.5 gm</a:t>
                      </a:r>
                      <a:endParaRPr lang="en-US" dirty="0"/>
                    </a:p>
                  </a:txBody>
                  <a:tcPr/>
                </a:tc>
                <a:tc>
                  <a:txBody>
                    <a:bodyPr/>
                    <a:lstStyle/>
                    <a:p>
                      <a:r>
                        <a:rPr lang="en-US" dirty="0" smtClean="0"/>
                        <a:t>691.5 gm</a:t>
                      </a:r>
                      <a:endParaRPr lang="en-US" dirty="0"/>
                    </a:p>
                  </a:txBody>
                  <a:tcPr/>
                </a:tc>
                <a:tc>
                  <a:txBody>
                    <a:bodyPr/>
                    <a:lstStyle/>
                    <a:p>
                      <a:r>
                        <a:rPr lang="en-US" dirty="0" smtClean="0"/>
                        <a:t>691.5 gm</a:t>
                      </a:r>
                      <a:endParaRPr lang="en-US" dirty="0"/>
                    </a:p>
                  </a:txBody>
                  <a:tcPr/>
                </a:tc>
                <a:tc>
                  <a:txBody>
                    <a:bodyPr/>
                    <a:lstStyle/>
                    <a:p>
                      <a:endParaRPr lang="en-US" dirty="0"/>
                    </a:p>
                  </a:txBody>
                  <a:tcPr/>
                </a:tc>
              </a:tr>
            </a:tbl>
          </a:graphicData>
        </a:graphic>
      </p:graphicFrame>
      <p:sp>
        <p:nvSpPr>
          <p:cNvPr id="22605" name="TextBox 4"/>
          <p:cNvSpPr txBox="1">
            <a:spLocks noChangeArrowheads="1"/>
          </p:cNvSpPr>
          <p:nvPr/>
        </p:nvSpPr>
        <p:spPr bwMode="auto">
          <a:xfrm>
            <a:off x="914400" y="6096000"/>
            <a:ext cx="1793875" cy="646113"/>
          </a:xfrm>
          <a:prstGeom prst="rect">
            <a:avLst/>
          </a:prstGeom>
          <a:noFill/>
          <a:ln w="9525">
            <a:noFill/>
            <a:miter lim="800000"/>
            <a:headEnd/>
            <a:tailEnd/>
          </a:ln>
        </p:spPr>
        <p:txBody>
          <a:bodyPr wrap="none">
            <a:spAutoFit/>
          </a:bodyPr>
          <a:lstStyle/>
          <a:p>
            <a:r>
              <a:rPr lang="en-US" b="1">
                <a:solidFill>
                  <a:srgbClr val="FF3399"/>
                </a:solidFill>
              </a:rPr>
              <a:t>1 tsp = 5 gm</a:t>
            </a:r>
          </a:p>
          <a:p>
            <a:r>
              <a:rPr lang="en-US" b="1">
                <a:solidFill>
                  <a:srgbClr val="FF3399"/>
                </a:solidFill>
              </a:rPr>
              <a:t>1 tbsp = 10 gm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Percentage Method</a:t>
            </a:r>
          </a:p>
        </p:txBody>
      </p:sp>
      <p:sp>
        <p:nvSpPr>
          <p:cNvPr id="23555" name="Rectangle 3"/>
          <p:cNvSpPr>
            <a:spLocks noGrp="1" noChangeArrowheads="1"/>
          </p:cNvSpPr>
          <p:nvPr>
            <p:ph type="body" idx="1"/>
          </p:nvPr>
        </p:nvSpPr>
        <p:spPr/>
        <p:txBody>
          <a:bodyPr/>
          <a:lstStyle/>
          <a:p>
            <a:pPr eaLnBrk="1" hangingPunct="1">
              <a:lnSpc>
                <a:spcPct val="90000"/>
              </a:lnSpc>
            </a:pPr>
            <a:r>
              <a:rPr lang="en-US" smtClean="0"/>
              <a:t>Convert all ingredients from measure or pounds &amp; ounces to grams.</a:t>
            </a:r>
          </a:p>
          <a:p>
            <a:pPr eaLnBrk="1" hangingPunct="1">
              <a:lnSpc>
                <a:spcPct val="90000"/>
              </a:lnSpc>
            </a:pPr>
            <a:r>
              <a:rPr lang="en-US" smtClean="0"/>
              <a:t>Total the weight of ingredients in a recipe after each ingredient has been converted to weight in the edible portion.</a:t>
            </a:r>
          </a:p>
          <a:p>
            <a:pPr eaLnBrk="1" hangingPunct="1">
              <a:lnSpc>
                <a:spcPct val="90000"/>
              </a:lnSpc>
            </a:pPr>
            <a:r>
              <a:rPr lang="en-US" smtClean="0"/>
              <a:t>Calculate the percentage of each ingredient in the recipe in relation the total weight.</a:t>
            </a:r>
          </a:p>
          <a:p>
            <a:pPr eaLnBrk="1" hangingPunct="1">
              <a:lnSpc>
                <a:spcPct val="90000"/>
              </a:lnSpc>
            </a:pPr>
            <a:r>
              <a:rPr lang="en-US" smtClean="0"/>
              <a:t>Check the ratio of ingredients.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a:xfrm>
            <a:off x="457200" y="6245225"/>
            <a:ext cx="2133600" cy="476250"/>
          </a:xfrm>
          <a:noFill/>
        </p:spPr>
        <p:txBody>
          <a:bodyPr/>
          <a:lstStyle/>
          <a:p>
            <a:pPr algn="l"/>
            <a:r>
              <a:rPr lang="en-US" smtClean="0">
                <a:latin typeface="Times" pitchFamily="18" charset="0"/>
              </a:rPr>
              <a:t>©2004 Pearson Education, Inc.                                                   </a:t>
            </a:r>
          </a:p>
          <a:p>
            <a:pPr algn="l"/>
            <a:r>
              <a:rPr lang="en-US" smtClean="0">
                <a:latin typeface="Times" pitchFamily="18" charset="0"/>
              </a:rPr>
              <a:t>Upper Saddle River, New Jersey 07458</a:t>
            </a:r>
          </a:p>
        </p:txBody>
      </p:sp>
      <p:sp>
        <p:nvSpPr>
          <p:cNvPr id="24579" name="Rectangle 2"/>
          <p:cNvSpPr>
            <a:spLocks noGrp="1" noChangeArrowheads="1"/>
          </p:cNvSpPr>
          <p:nvPr>
            <p:ph type="title"/>
          </p:nvPr>
        </p:nvSpPr>
        <p:spPr/>
        <p:txBody>
          <a:bodyPr/>
          <a:lstStyle/>
          <a:p>
            <a:pPr eaLnBrk="1" hangingPunct="1"/>
            <a:r>
              <a:rPr lang="en-US" smtClean="0"/>
              <a:t>Percentage Method</a:t>
            </a:r>
          </a:p>
        </p:txBody>
      </p:sp>
      <p:sp>
        <p:nvSpPr>
          <p:cNvPr id="24580" name="Rectangle 3"/>
          <p:cNvSpPr>
            <a:spLocks noGrp="1" noChangeArrowheads="1"/>
          </p:cNvSpPr>
          <p:nvPr>
            <p:ph type="body" idx="1"/>
          </p:nvPr>
        </p:nvSpPr>
        <p:spPr/>
        <p:txBody>
          <a:bodyPr/>
          <a:lstStyle/>
          <a:p>
            <a:pPr eaLnBrk="1" hangingPunct="1"/>
            <a:r>
              <a:rPr lang="en-US" smtClean="0"/>
              <a:t>Establish the weight needed to provide the desired number of servings.</a:t>
            </a:r>
          </a:p>
          <a:p>
            <a:pPr eaLnBrk="1" hangingPunct="1"/>
            <a:r>
              <a:rPr lang="en-US" smtClean="0"/>
              <a:t>Add handling loss to the weight needed.</a:t>
            </a:r>
          </a:p>
          <a:p>
            <a:pPr eaLnBrk="1" hangingPunct="1"/>
            <a:r>
              <a:rPr lang="en-US" smtClean="0"/>
              <a:t>Multiply each ingredient percentage number by the total weight to give the exact amount of each ingredient needed.</a:t>
            </a:r>
          </a:p>
          <a:p>
            <a:pPr eaLnBrk="1" hangingPunct="1"/>
            <a:r>
              <a:rPr lang="en-US" smtClean="0"/>
              <a:t>Convert to pounds &amp; ounces or to measures.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1"/>
          </p:nvPr>
        </p:nvSpPr>
        <p:spPr>
          <a:xfrm>
            <a:off x="457200" y="6245225"/>
            <a:ext cx="2133600" cy="476250"/>
          </a:xfrm>
          <a:noFill/>
        </p:spPr>
        <p:txBody>
          <a:bodyPr/>
          <a:lstStyle/>
          <a:p>
            <a:pPr algn="l"/>
            <a:r>
              <a:rPr lang="en-US" smtClean="0">
                <a:latin typeface="Times" pitchFamily="18" charset="0"/>
              </a:rPr>
              <a:t>©2004 Pearson Education, Inc.                                                   </a:t>
            </a:r>
          </a:p>
          <a:p>
            <a:pPr algn="l"/>
            <a:r>
              <a:rPr lang="en-US" smtClean="0">
                <a:latin typeface="Times" pitchFamily="18" charset="0"/>
              </a:rPr>
              <a:t>Upper Saddle River, New Jersey 07458</a:t>
            </a:r>
          </a:p>
        </p:txBody>
      </p:sp>
      <p:sp>
        <p:nvSpPr>
          <p:cNvPr id="25603" name="Rectangle 2"/>
          <p:cNvSpPr>
            <a:spLocks noGrp="1" noChangeArrowheads="1"/>
          </p:cNvSpPr>
          <p:nvPr>
            <p:ph type="title"/>
          </p:nvPr>
        </p:nvSpPr>
        <p:spPr/>
        <p:txBody>
          <a:bodyPr/>
          <a:lstStyle/>
          <a:p>
            <a:pPr eaLnBrk="1" hangingPunct="1"/>
            <a:r>
              <a:rPr lang="en-US" sz="3800" smtClean="0"/>
              <a:t>Direct Reading Measurement Tables</a:t>
            </a:r>
          </a:p>
        </p:txBody>
      </p:sp>
      <p:sp>
        <p:nvSpPr>
          <p:cNvPr id="25604" name="Rectangle 3"/>
          <p:cNvSpPr>
            <a:spLocks noGrp="1" noChangeArrowheads="1"/>
          </p:cNvSpPr>
          <p:nvPr>
            <p:ph type="body" idx="1"/>
          </p:nvPr>
        </p:nvSpPr>
        <p:spPr/>
        <p:txBody>
          <a:bodyPr/>
          <a:lstStyle/>
          <a:p>
            <a:pPr eaLnBrk="1" hangingPunct="1"/>
            <a:r>
              <a:rPr lang="en-US" smtClean="0"/>
              <a:t>Quick to use &amp; require no mathematical calculations.</a:t>
            </a:r>
          </a:p>
          <a:p>
            <a:pPr eaLnBrk="1" hangingPunct="1"/>
            <a:r>
              <a:rPr lang="en-US" smtClean="0"/>
              <a:t>Used to adjust weight &amp; volume of ingredients in recipes that are divisible by 25.</a:t>
            </a:r>
          </a:p>
          <a:p>
            <a:pPr eaLnBrk="1" hangingPunct="1">
              <a:buFont typeface="Wingdings" pitchFamily="2" charset="2"/>
              <a:buNone/>
            </a:pPr>
            <a:endParaRPr lang="en-US" smtClean="0"/>
          </a:p>
        </p:txBody>
      </p:sp>
      <p:pic>
        <p:nvPicPr>
          <p:cNvPr id="25605" name="Picture 6" descr="&#10;tab6-9.tif                                                     00000014Macintosh HD                   B52F37DD:"/>
          <p:cNvPicPr>
            <a:picLocks noChangeAspect="1" noChangeArrowheads="1"/>
          </p:cNvPicPr>
          <p:nvPr/>
        </p:nvPicPr>
        <p:blipFill>
          <a:blip r:embed="rId3"/>
          <a:srcRect/>
          <a:stretch>
            <a:fillRect/>
          </a:stretch>
        </p:blipFill>
        <p:spPr bwMode="auto">
          <a:xfrm>
            <a:off x="1314450" y="4252913"/>
            <a:ext cx="6215063" cy="1700212"/>
          </a:xfrm>
          <a:prstGeom prst="rect">
            <a:avLst/>
          </a:prstGeom>
          <a:noFill/>
          <a:ln w="9525">
            <a:noFill/>
            <a:miter lim="800000"/>
            <a:headEnd/>
            <a:tailEnd/>
          </a:ln>
        </p:spPr>
      </p:pic>
      <p:pic>
        <p:nvPicPr>
          <p:cNvPr id="6" name="Sleep Away.mp3">
            <a:hlinkClick r:id="" action="ppaction://media"/>
          </p:cNvPr>
          <p:cNvPicPr>
            <a:picLocks noRot="1" noChangeAspect="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77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Computerized Recipe Adjustment</a:t>
            </a:r>
          </a:p>
        </p:txBody>
      </p:sp>
      <p:sp>
        <p:nvSpPr>
          <p:cNvPr id="26627" name="Rectangle 3"/>
          <p:cNvSpPr>
            <a:spLocks noGrp="1" noChangeArrowheads="1"/>
          </p:cNvSpPr>
          <p:nvPr>
            <p:ph type="body" idx="1"/>
          </p:nvPr>
        </p:nvSpPr>
        <p:spPr/>
        <p:txBody>
          <a:bodyPr/>
          <a:lstStyle/>
          <a:p>
            <a:pPr eaLnBrk="1" hangingPunct="1"/>
            <a:r>
              <a:rPr lang="en-US" smtClean="0"/>
              <a:t>Advantages to using:</a:t>
            </a:r>
          </a:p>
          <a:p>
            <a:pPr lvl="1" eaLnBrk="1" hangingPunct="1"/>
            <a:r>
              <a:rPr lang="en-US" smtClean="0"/>
              <a:t>Recipe adjustment is done much faster</a:t>
            </a:r>
          </a:p>
          <a:p>
            <a:pPr lvl="1" eaLnBrk="1" hangingPunct="1"/>
            <a:r>
              <a:rPr lang="en-US" smtClean="0"/>
              <a:t>Menu planning is more flexible because menus can be analyzed and modified easily</a:t>
            </a:r>
          </a:p>
          <a:p>
            <a:pPr lvl="1" eaLnBrk="1" hangingPunct="1"/>
            <a:r>
              <a:rPr lang="en-US" smtClean="0"/>
              <a:t>Food information is specific</a:t>
            </a:r>
          </a:p>
          <a:p>
            <a:pPr lvl="1" eaLnBrk="1" hangingPunct="1"/>
            <a:r>
              <a:rPr lang="en-US" smtClean="0"/>
              <a:t>Menus can be analyzed and evaluated for specific nutrients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5897562"/>
          </a:xfrm>
        </p:spPr>
        <p:txBody>
          <a:bodyPr/>
          <a:lstStyle/>
          <a:p>
            <a:endParaRPr lang="en-US" smtClean="0"/>
          </a:p>
        </p:txBody>
      </p:sp>
      <p:sp>
        <p:nvSpPr>
          <p:cNvPr id="6" name="Rectangle 5"/>
          <p:cNvSpPr/>
          <p:nvPr/>
        </p:nvSpPr>
        <p:spPr>
          <a:xfrm>
            <a:off x="1676400" y="1828800"/>
            <a:ext cx="5250476" cy="175432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rPr>
              <a:t>     THANK YOU</a:t>
            </a:r>
          </a:p>
          <a:p>
            <a:pPr algn="ctr">
              <a:defRPr/>
            </a:pP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ndParaRPr>
          </a:p>
        </p:txBody>
      </p:sp>
      <p:pic>
        <p:nvPicPr>
          <p:cNvPr id="27652" name="Picture 4"/>
          <p:cNvPicPr>
            <a:picLocks noChangeAspect="1" noChangeArrowheads="1"/>
          </p:cNvPicPr>
          <p:nvPr/>
        </p:nvPicPr>
        <p:blipFill>
          <a:blip r:embed="rId2"/>
          <a:srcRect/>
          <a:stretch>
            <a:fillRect/>
          </a:stretch>
        </p:blipFill>
        <p:spPr bwMode="auto">
          <a:xfrm>
            <a:off x="3048000" y="3505200"/>
            <a:ext cx="3429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Types of Recipes</a:t>
            </a:r>
          </a:p>
        </p:txBody>
      </p:sp>
      <p:sp>
        <p:nvSpPr>
          <p:cNvPr id="28675" name="Rectangle 3"/>
          <p:cNvSpPr>
            <a:spLocks noGrp="1" noChangeArrowheads="1"/>
          </p:cNvSpPr>
          <p:nvPr>
            <p:ph type="body" idx="1"/>
          </p:nvPr>
        </p:nvSpPr>
        <p:spPr/>
        <p:txBody>
          <a:bodyPr/>
          <a:lstStyle/>
          <a:p>
            <a:pPr eaLnBrk="1" hangingPunct="1"/>
            <a:r>
              <a:rPr lang="en-US" smtClean="0"/>
              <a:t>USDA recipe</a:t>
            </a:r>
          </a:p>
          <a:p>
            <a:pPr eaLnBrk="1" hangingPunct="1"/>
            <a:r>
              <a:rPr lang="en-US" smtClean="0"/>
              <a:t>Other quantity</a:t>
            </a:r>
          </a:p>
          <a:p>
            <a:pPr eaLnBrk="1" hangingPunct="1"/>
            <a:r>
              <a:rPr lang="en-US" smtClean="0"/>
              <a:t>District recipes</a:t>
            </a:r>
          </a:p>
          <a:p>
            <a:pPr eaLnBrk="1" hangingPunct="1"/>
            <a:r>
              <a:rPr lang="en-US" smtClean="0"/>
              <a:t>Site recipes</a:t>
            </a:r>
          </a:p>
        </p:txBody>
      </p:sp>
      <p:pic>
        <p:nvPicPr>
          <p:cNvPr id="28676" name="Picture 5" descr="recipes_cover"/>
          <p:cNvPicPr>
            <a:picLocks noChangeAspect="1" noChangeArrowheads="1"/>
          </p:cNvPicPr>
          <p:nvPr/>
        </p:nvPicPr>
        <p:blipFill>
          <a:blip r:embed="rId3"/>
          <a:srcRect/>
          <a:stretch>
            <a:fillRect/>
          </a:stretch>
        </p:blipFill>
        <p:spPr bwMode="auto">
          <a:xfrm>
            <a:off x="4267200" y="3352800"/>
            <a:ext cx="4038600" cy="3113088"/>
          </a:xfrm>
          <a:prstGeom prst="rect">
            <a:avLst/>
          </a:prstGeom>
          <a:noFill/>
          <a:ln w="9525">
            <a:noFill/>
            <a:miter lim="800000"/>
            <a:headEnd/>
            <a:tailEnd/>
          </a:ln>
        </p:spPr>
      </p:pic>
      <p:sp>
        <p:nvSpPr>
          <p:cNvPr id="28677" name="Text Box 6"/>
          <p:cNvSpPr txBox="1">
            <a:spLocks noChangeArrowheads="1"/>
          </p:cNvSpPr>
          <p:nvPr/>
        </p:nvSpPr>
        <p:spPr bwMode="auto">
          <a:xfrm>
            <a:off x="990600" y="4876800"/>
            <a:ext cx="28956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www.NFSMI.org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USDA Recipes</a:t>
            </a:r>
          </a:p>
        </p:txBody>
      </p:sp>
      <p:sp>
        <p:nvSpPr>
          <p:cNvPr id="29699" name="Rectangle 3"/>
          <p:cNvSpPr>
            <a:spLocks noGrp="1" noChangeArrowheads="1"/>
          </p:cNvSpPr>
          <p:nvPr>
            <p:ph type="body" idx="1"/>
          </p:nvPr>
        </p:nvSpPr>
        <p:spPr/>
        <p:txBody>
          <a:bodyPr/>
          <a:lstStyle/>
          <a:p>
            <a:pPr eaLnBrk="1" hangingPunct="1"/>
            <a:r>
              <a:rPr lang="en-US" smtClean="0"/>
              <a:t>Taco Salad (pg 20)</a:t>
            </a:r>
          </a:p>
          <a:p>
            <a:pPr lvl="1" eaLnBrk="1" hangingPunct="1"/>
            <a:r>
              <a:rPr lang="en-US" smtClean="0"/>
              <a:t>CCP</a:t>
            </a:r>
          </a:p>
          <a:p>
            <a:pPr lvl="1" eaLnBrk="1" hangingPunct="1"/>
            <a:r>
              <a:rPr lang="en-US" smtClean="0"/>
              <a:t>1 Salad provides 2oz equivalent meat/meat alternate, ¾ cup of vegetable, and 1 serving of grains/breads</a:t>
            </a:r>
          </a:p>
          <a:p>
            <a:pPr lvl="1" eaLnBrk="1" hangingPunct="1"/>
            <a:r>
              <a:rPr lang="en-US" smtClean="0"/>
              <a:t>Nutrients Per Serving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381000"/>
            <a:ext cx="8229600" cy="5745163"/>
          </a:xfrm>
        </p:spPr>
        <p:txBody>
          <a:bodyPr/>
          <a:lstStyle/>
          <a:p>
            <a:pPr>
              <a:buFontTx/>
              <a:buNone/>
            </a:pPr>
            <a:r>
              <a:rPr lang="en-US" smtClean="0">
                <a:solidFill>
                  <a:srgbClr val="FF3399"/>
                </a:solidFill>
              </a:rPr>
              <a:t>a) FORECASTING</a:t>
            </a:r>
          </a:p>
          <a:p>
            <a:r>
              <a:rPr lang="en-US" smtClean="0"/>
              <a:t> Prediction of food need for a day.</a:t>
            </a:r>
          </a:p>
          <a:p>
            <a:r>
              <a:rPr lang="en-US" smtClean="0"/>
              <a:t> To plan a budget.</a:t>
            </a:r>
          </a:p>
          <a:p>
            <a:r>
              <a:rPr lang="en-US" smtClean="0"/>
              <a:t> Eradicates problem of left over foods.</a:t>
            </a:r>
          </a:p>
          <a:p>
            <a:r>
              <a:rPr lang="en-US" smtClean="0"/>
              <a:t>Ex: hospital (data of patients)</a:t>
            </a:r>
          </a:p>
          <a:p>
            <a:r>
              <a:rPr lang="en-US" smtClean="0"/>
              <a:t>Hotel (past meal records)</a:t>
            </a:r>
          </a:p>
          <a:p>
            <a:pPr>
              <a:buFontTx/>
              <a:buNone/>
            </a:pPr>
            <a:r>
              <a:rPr lang="en-US" smtClean="0">
                <a:solidFill>
                  <a:srgbClr val="FF3399"/>
                </a:solidFill>
              </a:rPr>
              <a:t>b) Quantities to produce</a:t>
            </a:r>
          </a:p>
          <a:p>
            <a:r>
              <a:rPr lang="en-US" smtClean="0"/>
              <a:t>Quantity of menu item to be prepare &amp; purchasing food should be calculated.</a:t>
            </a:r>
          </a:p>
          <a:p>
            <a:r>
              <a:rPr lang="en-US" smtClean="0"/>
              <a:t>Its based on no. of portions to be served,</a:t>
            </a:r>
          </a:p>
          <a:p>
            <a:pPr>
              <a:buFontTx/>
              <a:buNone/>
            </a:pPr>
            <a:endParaRPr lang="en-US" smtClean="0"/>
          </a:p>
          <a:p>
            <a:endParaRPr lang="en-US" smtClean="0"/>
          </a:p>
          <a:p>
            <a:endParaRPr lang="en-US" smtClean="0"/>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Changes to USDA Recipes</a:t>
            </a:r>
          </a:p>
        </p:txBody>
      </p:sp>
      <p:sp>
        <p:nvSpPr>
          <p:cNvPr id="30723" name="Rectangle 3"/>
          <p:cNvSpPr>
            <a:spLocks noGrp="1" noChangeArrowheads="1"/>
          </p:cNvSpPr>
          <p:nvPr>
            <p:ph type="body" idx="1"/>
          </p:nvPr>
        </p:nvSpPr>
        <p:spPr/>
        <p:txBody>
          <a:bodyPr/>
          <a:lstStyle/>
          <a:p>
            <a:pPr lvl="1" eaLnBrk="1" hangingPunct="1"/>
            <a:r>
              <a:rPr lang="en-US" smtClean="0"/>
              <a:t>Make note of any changes on the recipe</a:t>
            </a:r>
          </a:p>
          <a:p>
            <a:pPr lvl="2" eaLnBrk="1" hangingPunct="1"/>
            <a:r>
              <a:rPr lang="en-US" smtClean="0"/>
              <a:t>This information is used in SMI</a:t>
            </a:r>
          </a:p>
          <a:p>
            <a:pPr lvl="1" eaLnBrk="1" hangingPunct="1"/>
            <a:r>
              <a:rPr lang="en-US" smtClean="0"/>
              <a:t>Substitute commodity Turkey Taco Meat?</a:t>
            </a:r>
          </a:p>
          <a:p>
            <a:pPr lvl="2" eaLnBrk="1" hangingPunct="1"/>
            <a:r>
              <a:rPr lang="en-US" smtClean="0"/>
              <a:t>NSLP Fact Sheets (pg 23)</a:t>
            </a:r>
          </a:p>
          <a:p>
            <a:pPr lvl="2" eaLnBrk="1" hangingPunct="1"/>
            <a:r>
              <a:rPr lang="en-US" sz="1600" b="1" smtClean="0">
                <a:hlinkClick r:id="rId2"/>
              </a:rPr>
              <a:t>http://www.fns.usda.gov/fdd/facts/schfacts/NslpRptHome.htm</a:t>
            </a:r>
            <a:r>
              <a:rPr lang="en-US" smtClean="0"/>
              <a:t> </a:t>
            </a:r>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smtClean="0"/>
              <a:t/>
            </a:r>
            <a:br>
              <a:rPr lang="en-US" sz="4000" smtClean="0"/>
            </a:br>
            <a:r>
              <a:rPr lang="en-US" sz="4000" smtClean="0"/>
              <a:t/>
            </a:r>
            <a:br>
              <a:rPr lang="en-US" sz="4000" smtClean="0"/>
            </a:br>
            <a:r>
              <a:rPr lang="en-US" sz="4000" smtClean="0"/>
              <a:t>Weights &amp; Measures</a:t>
            </a:r>
            <a:br>
              <a:rPr lang="en-US" sz="4000" smtClean="0"/>
            </a:br>
            <a:endParaRPr lang="en-US" sz="4000" smtClean="0"/>
          </a:p>
        </p:txBody>
      </p:sp>
      <p:pic>
        <p:nvPicPr>
          <p:cNvPr id="31747" name="Picture 3" descr="measuring cup"/>
          <p:cNvPicPr>
            <a:picLocks noChangeAspect="1" noChangeArrowheads="1"/>
          </p:cNvPicPr>
          <p:nvPr/>
        </p:nvPicPr>
        <p:blipFill>
          <a:blip r:embed="rId2"/>
          <a:srcRect/>
          <a:stretch>
            <a:fillRect/>
          </a:stretch>
        </p:blipFill>
        <p:spPr bwMode="auto">
          <a:xfrm>
            <a:off x="3352800" y="3124200"/>
            <a:ext cx="2362200"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Types of Measuring Devices</a:t>
            </a:r>
          </a:p>
        </p:txBody>
      </p:sp>
      <p:pic>
        <p:nvPicPr>
          <p:cNvPr id="32771" name="Picture 4" descr="dry cups"/>
          <p:cNvPicPr>
            <a:picLocks noChangeAspect="1" noChangeArrowheads="1"/>
          </p:cNvPicPr>
          <p:nvPr/>
        </p:nvPicPr>
        <p:blipFill>
          <a:blip r:embed="rId3"/>
          <a:srcRect/>
          <a:stretch>
            <a:fillRect/>
          </a:stretch>
        </p:blipFill>
        <p:spPr bwMode="auto">
          <a:xfrm>
            <a:off x="709613" y="2057400"/>
            <a:ext cx="1855787" cy="2133600"/>
          </a:xfrm>
          <a:prstGeom prst="rect">
            <a:avLst/>
          </a:prstGeom>
          <a:noFill/>
          <a:ln w="9525">
            <a:noFill/>
            <a:miter lim="800000"/>
            <a:headEnd/>
            <a:tailEnd/>
          </a:ln>
        </p:spPr>
      </p:pic>
      <p:pic>
        <p:nvPicPr>
          <p:cNvPr id="32772" name="Picture 6" descr="measure cups"/>
          <p:cNvPicPr>
            <a:picLocks noChangeAspect="1" noChangeArrowheads="1"/>
          </p:cNvPicPr>
          <p:nvPr/>
        </p:nvPicPr>
        <p:blipFill>
          <a:blip r:embed="rId4"/>
          <a:srcRect/>
          <a:stretch>
            <a:fillRect/>
          </a:stretch>
        </p:blipFill>
        <p:spPr bwMode="auto">
          <a:xfrm>
            <a:off x="6324600" y="2286000"/>
            <a:ext cx="2286000" cy="1600200"/>
          </a:xfrm>
          <a:prstGeom prst="rect">
            <a:avLst/>
          </a:prstGeom>
          <a:noFill/>
          <a:ln w="9525">
            <a:noFill/>
            <a:miter lim="800000"/>
            <a:headEnd/>
            <a:tailEnd/>
          </a:ln>
        </p:spPr>
      </p:pic>
      <p:pic>
        <p:nvPicPr>
          <p:cNvPr id="32773" name="Picture 8" descr="measure spoons"/>
          <p:cNvPicPr>
            <a:picLocks noChangeAspect="1" noChangeArrowheads="1"/>
          </p:cNvPicPr>
          <p:nvPr/>
        </p:nvPicPr>
        <p:blipFill>
          <a:blip r:embed="rId5"/>
          <a:srcRect/>
          <a:stretch>
            <a:fillRect/>
          </a:stretch>
        </p:blipFill>
        <p:spPr bwMode="auto">
          <a:xfrm>
            <a:off x="1066800" y="4953000"/>
            <a:ext cx="1879600" cy="1258888"/>
          </a:xfrm>
          <a:prstGeom prst="rect">
            <a:avLst/>
          </a:prstGeom>
          <a:noFill/>
          <a:ln w="9525">
            <a:noFill/>
            <a:miter lim="800000"/>
            <a:headEnd/>
            <a:tailEnd/>
          </a:ln>
        </p:spPr>
      </p:pic>
      <p:pic>
        <p:nvPicPr>
          <p:cNvPr id="32774" name="Picture 9" descr="measure cup"/>
          <p:cNvPicPr>
            <a:picLocks noChangeAspect="1" noChangeArrowheads="1"/>
          </p:cNvPicPr>
          <p:nvPr/>
        </p:nvPicPr>
        <p:blipFill>
          <a:blip r:embed="rId6"/>
          <a:srcRect/>
          <a:stretch>
            <a:fillRect/>
          </a:stretch>
        </p:blipFill>
        <p:spPr bwMode="auto">
          <a:xfrm>
            <a:off x="3581400" y="2895600"/>
            <a:ext cx="1600200" cy="1600200"/>
          </a:xfrm>
          <a:prstGeom prst="rect">
            <a:avLst/>
          </a:prstGeom>
          <a:noFill/>
          <a:ln w="9525">
            <a:noFill/>
            <a:miter lim="800000"/>
            <a:headEnd/>
            <a:tailEnd/>
          </a:ln>
        </p:spPr>
      </p:pic>
      <p:pic>
        <p:nvPicPr>
          <p:cNvPr id="32775" name="Picture 10" descr="portioning_scoop"/>
          <p:cNvPicPr>
            <a:picLocks noChangeAspect="1" noChangeArrowheads="1"/>
          </p:cNvPicPr>
          <p:nvPr/>
        </p:nvPicPr>
        <p:blipFill>
          <a:blip r:embed="rId7"/>
          <a:srcRect/>
          <a:stretch>
            <a:fillRect/>
          </a:stretch>
        </p:blipFill>
        <p:spPr bwMode="auto">
          <a:xfrm>
            <a:off x="6142038" y="4267200"/>
            <a:ext cx="1782762" cy="2184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Measuring Dry Ingredients</a:t>
            </a:r>
          </a:p>
        </p:txBody>
      </p:sp>
      <p:pic>
        <p:nvPicPr>
          <p:cNvPr id="33795" name="Picture 4" descr="level_sugar"/>
          <p:cNvPicPr>
            <a:picLocks noChangeAspect="1" noChangeArrowheads="1"/>
          </p:cNvPicPr>
          <p:nvPr/>
        </p:nvPicPr>
        <p:blipFill>
          <a:blip r:embed="rId3"/>
          <a:srcRect/>
          <a:stretch>
            <a:fillRect/>
          </a:stretch>
        </p:blipFill>
        <p:spPr bwMode="auto">
          <a:xfrm>
            <a:off x="1981200" y="1803400"/>
            <a:ext cx="5029200" cy="37004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Measuring Liquid Ingredients</a:t>
            </a:r>
          </a:p>
        </p:txBody>
      </p:sp>
      <p:pic>
        <p:nvPicPr>
          <p:cNvPr id="34819" name="Picture 4" descr="measure_oil"/>
          <p:cNvPicPr>
            <a:picLocks noChangeAspect="1" noChangeArrowheads="1"/>
          </p:cNvPicPr>
          <p:nvPr/>
        </p:nvPicPr>
        <p:blipFill>
          <a:blip r:embed="rId3"/>
          <a:srcRect/>
          <a:stretch>
            <a:fillRect/>
          </a:stretch>
        </p:blipFill>
        <p:spPr bwMode="auto">
          <a:xfrm>
            <a:off x="1600200" y="1676400"/>
            <a:ext cx="5791200" cy="45862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Practice, Practice, Practice</a:t>
            </a:r>
          </a:p>
        </p:txBody>
      </p:sp>
      <p:sp>
        <p:nvSpPr>
          <p:cNvPr id="35843" name="Rectangle 3"/>
          <p:cNvSpPr>
            <a:spLocks noGrp="1" noChangeArrowheads="1"/>
          </p:cNvSpPr>
          <p:nvPr>
            <p:ph type="body" sz="half" idx="1"/>
          </p:nvPr>
        </p:nvSpPr>
        <p:spPr>
          <a:xfrm>
            <a:off x="457200" y="1600200"/>
            <a:ext cx="7924800" cy="4525963"/>
          </a:xfrm>
        </p:spPr>
        <p:txBody>
          <a:bodyPr/>
          <a:lstStyle/>
          <a:p>
            <a:pPr marL="533400" indent="-533400" eaLnBrk="1" hangingPunct="1">
              <a:lnSpc>
                <a:spcPct val="90000"/>
              </a:lnSpc>
              <a:buFontTx/>
              <a:buAutoNum type="arabicPeriod"/>
            </a:pPr>
            <a:r>
              <a:rPr lang="en-US" smtClean="0"/>
              <a:t>6 tsp (3 tsp.=1T)</a:t>
            </a:r>
          </a:p>
          <a:p>
            <a:pPr marL="914400" lvl="1" indent="-457200" eaLnBrk="1" hangingPunct="1">
              <a:lnSpc>
                <a:spcPct val="90000"/>
              </a:lnSpc>
              <a:buFontTx/>
              <a:buChar char="•"/>
            </a:pPr>
            <a:r>
              <a:rPr lang="en-US" smtClean="0"/>
              <a:t>2T	</a:t>
            </a:r>
          </a:p>
          <a:p>
            <a:pPr marL="533400" indent="-533400" eaLnBrk="1" hangingPunct="1">
              <a:lnSpc>
                <a:spcPct val="90000"/>
              </a:lnSpc>
              <a:buFontTx/>
              <a:buAutoNum type="arabicPeriod"/>
            </a:pPr>
            <a:r>
              <a:rPr lang="en-US" smtClean="0"/>
              <a:t>4 pts (2 pts=1 qt) &amp; (2qts=1/2 gallon)</a:t>
            </a:r>
          </a:p>
          <a:p>
            <a:pPr marL="914400" lvl="1" indent="-457200" eaLnBrk="1" hangingPunct="1">
              <a:lnSpc>
                <a:spcPct val="90000"/>
              </a:lnSpc>
              <a:buFontTx/>
              <a:buChar char="•"/>
            </a:pPr>
            <a:r>
              <a:rPr lang="en-US" smtClean="0"/>
              <a:t>½ gallon</a:t>
            </a:r>
          </a:p>
          <a:p>
            <a:pPr marL="533400" indent="-533400" eaLnBrk="1" hangingPunct="1">
              <a:lnSpc>
                <a:spcPct val="90000"/>
              </a:lnSpc>
              <a:buFontTx/>
              <a:buAutoNum type="arabicPeriod"/>
            </a:pPr>
            <a:r>
              <a:rPr lang="en-US" smtClean="0"/>
              <a:t>16 fl oz  (8oz = 1c) &amp; (2 c= ½ qt)</a:t>
            </a:r>
          </a:p>
          <a:p>
            <a:pPr marL="914400" lvl="1" indent="-457200" eaLnBrk="1" hangingPunct="1">
              <a:lnSpc>
                <a:spcPct val="90000"/>
              </a:lnSpc>
              <a:buFontTx/>
              <a:buChar char="•"/>
            </a:pPr>
            <a:r>
              <a:rPr lang="en-US" smtClean="0"/>
              <a:t>½ qt</a:t>
            </a:r>
          </a:p>
          <a:p>
            <a:pPr marL="533400" indent="-533400" eaLnBrk="1" hangingPunct="1">
              <a:lnSpc>
                <a:spcPct val="90000"/>
              </a:lnSpc>
              <a:buFontTx/>
              <a:buAutoNum type="arabicPeriod"/>
            </a:pPr>
            <a:r>
              <a:rPr lang="en-US" smtClean="0"/>
              <a:t>8 qts (4qts = 1gal)</a:t>
            </a:r>
          </a:p>
          <a:p>
            <a:pPr marL="914400" lvl="1" indent="-457200" eaLnBrk="1" hangingPunct="1">
              <a:lnSpc>
                <a:spcPct val="90000"/>
              </a:lnSpc>
              <a:buFontTx/>
              <a:buChar char="•"/>
            </a:pPr>
            <a:r>
              <a:rPr lang="en-US" smtClean="0"/>
              <a:t>2 gallons</a:t>
            </a:r>
          </a:p>
          <a:p>
            <a:pPr marL="533400" indent="-533400" eaLnBrk="1" hangingPunct="1">
              <a:lnSpc>
                <a:spcPct val="90000"/>
              </a:lnSpc>
              <a:buFontTx/>
              <a:buAutoNum type="arabicPeriod"/>
            </a:pPr>
            <a:r>
              <a:rPr lang="en-US" smtClean="0"/>
              <a:t>34 oz (16oz = 1lb)</a:t>
            </a:r>
          </a:p>
          <a:p>
            <a:pPr marL="914400" lvl="1" indent="-457200" eaLnBrk="1" hangingPunct="1">
              <a:lnSpc>
                <a:spcPct val="90000"/>
              </a:lnSpc>
              <a:buFontTx/>
              <a:buChar char="•"/>
            </a:pPr>
            <a:r>
              <a:rPr lang="en-US" smtClean="0"/>
              <a:t>2lbs 2oz</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subTitle" idx="1"/>
          </p:nvPr>
        </p:nvSpPr>
        <p:spPr/>
        <p:txBody>
          <a:bodyPr/>
          <a:lstStyle/>
          <a:p>
            <a:pPr eaLnBrk="1" hangingPunct="1"/>
            <a:r>
              <a:rPr lang="en-US" smtClean="0"/>
              <a:t>Poster by NFSMI</a:t>
            </a:r>
          </a:p>
          <a:p>
            <a:pPr eaLnBrk="1" hangingPunct="1"/>
            <a:r>
              <a:rPr lang="en-US" sz="2000" smtClean="0">
                <a:hlinkClick r:id="rId3"/>
              </a:rPr>
              <a:t>http://www.nfsmi.org/Information/basicsindex.html</a:t>
            </a:r>
            <a:endParaRPr lang="en-US" sz="2000" smtClean="0"/>
          </a:p>
          <a:p>
            <a:pPr eaLnBrk="1" hangingPunct="1"/>
            <a:endParaRPr lang="en-US" sz="2000" smtClean="0"/>
          </a:p>
        </p:txBody>
      </p:sp>
      <p:sp>
        <p:nvSpPr>
          <p:cNvPr id="36867" name="WordArt 9"/>
          <p:cNvSpPr>
            <a:spLocks noChangeArrowheads="1" noChangeShapeType="1" noTextEdit="1"/>
          </p:cNvSpPr>
          <p:nvPr/>
        </p:nvSpPr>
        <p:spPr bwMode="auto">
          <a:xfrm>
            <a:off x="2209800" y="2438400"/>
            <a:ext cx="47625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Basics at a Glance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Use of Scales</a:t>
            </a:r>
          </a:p>
        </p:txBody>
      </p:sp>
      <p:sp>
        <p:nvSpPr>
          <p:cNvPr id="8195" name="Rectangle 3"/>
          <p:cNvSpPr>
            <a:spLocks noGrp="1" noChangeArrowheads="1"/>
          </p:cNvSpPr>
          <p:nvPr>
            <p:ph type="body" sz="half" idx="1"/>
          </p:nvPr>
        </p:nvSpPr>
        <p:spPr>
          <a:xfrm>
            <a:off x="457200" y="1600200"/>
            <a:ext cx="3429000" cy="4525963"/>
          </a:xfrm>
        </p:spPr>
        <p:txBody>
          <a:bodyPr/>
          <a:lstStyle/>
          <a:p>
            <a:pPr eaLnBrk="1" hangingPunct="1">
              <a:buFontTx/>
              <a:buNone/>
            </a:pPr>
            <a:r>
              <a:rPr lang="en-US" sz="2400" smtClean="0">
                <a:solidFill>
                  <a:srgbClr val="FF3300"/>
                </a:solidFill>
              </a:rPr>
              <a:t>Capacity of scale 32 oz</a:t>
            </a:r>
          </a:p>
          <a:p>
            <a:pPr eaLnBrk="1" hangingPunct="1">
              <a:buFontTx/>
              <a:buNone/>
            </a:pPr>
            <a:r>
              <a:rPr lang="en-US" sz="2400" smtClean="0"/>
              <a:t>Increment ¼ oz</a:t>
            </a:r>
          </a:p>
          <a:p>
            <a:pPr eaLnBrk="1" hangingPunct="1">
              <a:buFontTx/>
              <a:buNone/>
            </a:pPr>
            <a:r>
              <a:rPr lang="en-US" sz="2400" smtClean="0"/>
              <a:t>Reading 3 ½ oz</a:t>
            </a:r>
          </a:p>
          <a:p>
            <a:pPr eaLnBrk="1" hangingPunct="1">
              <a:buFontTx/>
              <a:buNone/>
            </a:pPr>
            <a:endParaRPr lang="en-US" sz="2400" smtClean="0"/>
          </a:p>
          <a:p>
            <a:pPr eaLnBrk="1" hangingPunct="1">
              <a:buFontTx/>
              <a:buNone/>
            </a:pPr>
            <a:endParaRPr lang="en-US" sz="2400" smtClean="0"/>
          </a:p>
          <a:p>
            <a:pPr eaLnBrk="1" hangingPunct="1">
              <a:buFontTx/>
              <a:buNone/>
            </a:pPr>
            <a:endParaRPr lang="en-US" sz="2400" smtClean="0"/>
          </a:p>
          <a:p>
            <a:pPr eaLnBrk="1" hangingPunct="1">
              <a:buFontTx/>
              <a:buNone/>
            </a:pPr>
            <a:endParaRPr lang="en-US" sz="2400" smtClean="0"/>
          </a:p>
          <a:p>
            <a:pPr eaLnBrk="1" hangingPunct="1">
              <a:buFontTx/>
              <a:buNone/>
            </a:pPr>
            <a:r>
              <a:rPr lang="en-US" sz="2400" smtClean="0">
                <a:solidFill>
                  <a:srgbClr val="FF3300"/>
                </a:solidFill>
              </a:rPr>
              <a:t>Capacity of scale 50 lb</a:t>
            </a:r>
          </a:p>
          <a:p>
            <a:pPr eaLnBrk="1" hangingPunct="1">
              <a:buFontTx/>
              <a:buNone/>
            </a:pPr>
            <a:r>
              <a:rPr lang="en-US" sz="2400" smtClean="0"/>
              <a:t>Increment 4 oz</a:t>
            </a:r>
          </a:p>
          <a:p>
            <a:pPr eaLnBrk="1" hangingPunct="1">
              <a:buFontTx/>
              <a:buNone/>
            </a:pPr>
            <a:r>
              <a:rPr lang="en-US" sz="2400" smtClean="0"/>
              <a:t>Reading 6 lb  8 oz</a:t>
            </a:r>
          </a:p>
        </p:txBody>
      </p:sp>
      <p:sp>
        <p:nvSpPr>
          <p:cNvPr id="8196" name="Rectangle 4"/>
          <p:cNvSpPr>
            <a:spLocks noGrp="1" noChangeArrowheads="1"/>
          </p:cNvSpPr>
          <p:nvPr>
            <p:ph type="body" sz="half" idx="2"/>
          </p:nvPr>
        </p:nvSpPr>
        <p:spPr>
          <a:xfrm>
            <a:off x="5638800" y="1676400"/>
            <a:ext cx="3505200" cy="4525963"/>
          </a:xfrm>
        </p:spPr>
        <p:txBody>
          <a:bodyPr/>
          <a:lstStyle/>
          <a:p>
            <a:pPr eaLnBrk="1" hangingPunct="1">
              <a:buFontTx/>
              <a:buNone/>
            </a:pPr>
            <a:r>
              <a:rPr lang="en-US" sz="2400" smtClean="0">
                <a:solidFill>
                  <a:srgbClr val="FF3300"/>
                </a:solidFill>
              </a:rPr>
              <a:t>Capacity of scale 25 lbs</a:t>
            </a:r>
          </a:p>
          <a:p>
            <a:pPr eaLnBrk="1" hangingPunct="1">
              <a:buFontTx/>
              <a:buNone/>
            </a:pPr>
            <a:r>
              <a:rPr lang="en-US" sz="2400" smtClean="0"/>
              <a:t>Increment 2 oz</a:t>
            </a:r>
          </a:p>
          <a:p>
            <a:pPr eaLnBrk="1" hangingPunct="1">
              <a:buFontTx/>
              <a:buNone/>
            </a:pPr>
            <a:r>
              <a:rPr lang="en-US" sz="2400" smtClean="0"/>
              <a:t>Reading 1 lb  4 oz</a:t>
            </a:r>
          </a:p>
          <a:p>
            <a:pPr eaLnBrk="1" hangingPunct="1">
              <a:buFontTx/>
              <a:buNone/>
            </a:pPr>
            <a:endParaRPr lang="en-US" sz="2400" smtClean="0"/>
          </a:p>
          <a:p>
            <a:pPr eaLnBrk="1" hangingPunct="1">
              <a:buFontTx/>
              <a:buNone/>
            </a:pPr>
            <a:endParaRPr lang="en-US" sz="2400" smtClean="0"/>
          </a:p>
          <a:p>
            <a:pPr eaLnBrk="1" hangingPunct="1">
              <a:buFontTx/>
              <a:buNone/>
            </a:pPr>
            <a:endParaRPr lang="en-US" sz="2400" smtClean="0"/>
          </a:p>
          <a:p>
            <a:pPr eaLnBrk="1" hangingPunct="1">
              <a:buFontTx/>
              <a:buNone/>
            </a:pPr>
            <a:endParaRPr lang="en-US" sz="2400" smtClean="0"/>
          </a:p>
          <a:p>
            <a:pPr eaLnBrk="1" hangingPunct="1">
              <a:buFontTx/>
              <a:buNone/>
            </a:pPr>
            <a:r>
              <a:rPr lang="en-US" sz="2400" smtClean="0">
                <a:solidFill>
                  <a:srgbClr val="FF3300"/>
                </a:solidFill>
              </a:rPr>
              <a:t>Capacity of scale 25 lb</a:t>
            </a:r>
          </a:p>
          <a:p>
            <a:pPr eaLnBrk="1" hangingPunct="1">
              <a:buFontTx/>
              <a:buNone/>
            </a:pPr>
            <a:r>
              <a:rPr lang="en-US" sz="2400" smtClean="0"/>
              <a:t>Increment 2 oz</a:t>
            </a:r>
          </a:p>
          <a:p>
            <a:pPr eaLnBrk="1" hangingPunct="1">
              <a:buFontTx/>
              <a:buNone/>
            </a:pPr>
            <a:r>
              <a:rPr lang="en-US" sz="2400" smtClean="0"/>
              <a:t>Reading 23 lb  8 oz</a:t>
            </a:r>
          </a:p>
          <a:p>
            <a:pPr eaLnBrk="1" hangingPunct="1"/>
            <a:endParaRPr lang="en-US" sz="2400" smtClean="0"/>
          </a:p>
        </p:txBody>
      </p:sp>
      <p:pic>
        <p:nvPicPr>
          <p:cNvPr id="37893" name="Picture 5" descr="scale"/>
          <p:cNvPicPr>
            <a:picLocks noChangeAspect="1" noChangeArrowheads="1"/>
          </p:cNvPicPr>
          <p:nvPr/>
        </p:nvPicPr>
        <p:blipFill>
          <a:blip r:embed="rId2"/>
          <a:srcRect b="7692"/>
          <a:stretch>
            <a:fillRect/>
          </a:stretch>
        </p:blipFill>
        <p:spPr bwMode="auto">
          <a:xfrm>
            <a:off x="3429000" y="2514600"/>
            <a:ext cx="19812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anim calcmode="lin" valueType="num">
                                      <p:cBhvr additive="base">
                                        <p:cTn id="21"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5">
                                            <p:txEl>
                                              <p:pRg st="7" end="7"/>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195">
                                            <p:txEl>
                                              <p:pRg st="8" end="8"/>
                                            </p:txEl>
                                          </p:spTgt>
                                        </p:tgtEl>
                                        <p:attrNameLst>
                                          <p:attrName>style.visibility</p:attrName>
                                        </p:attrNameLst>
                                      </p:cBhvr>
                                      <p:to>
                                        <p:strVal val="visible"/>
                                      </p:to>
                                    </p:set>
                                    <p:anim calcmode="lin" valueType="num">
                                      <p:cBhvr additive="base">
                                        <p:cTn id="25" dur="500" fill="hold"/>
                                        <p:tgtEl>
                                          <p:spTgt spid="8195">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8" end="8"/>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anim calcmode="lin" valueType="num">
                                      <p:cBhvr additive="base">
                                        <p:cTn id="29" dur="500" fill="hold"/>
                                        <p:tgtEl>
                                          <p:spTgt spid="8195">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1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8196">
                                            <p:txEl>
                                              <p:pRg st="0" end="0"/>
                                            </p:txEl>
                                          </p:spTgt>
                                        </p:tgtEl>
                                        <p:attrNameLst>
                                          <p:attrName>style.visibility</p:attrName>
                                        </p:attrNameLst>
                                      </p:cBhvr>
                                      <p:to>
                                        <p:strVal val="visible"/>
                                      </p:to>
                                    </p:set>
                                    <p:anim calcmode="lin" valueType="num">
                                      <p:cBhvr additive="base">
                                        <p:cTn id="35" dur="500" fill="hold"/>
                                        <p:tgtEl>
                                          <p:spTgt spid="8196">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9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196">
                                            <p:txEl>
                                              <p:pRg st="1" end="1"/>
                                            </p:txEl>
                                          </p:spTgt>
                                        </p:tgtEl>
                                        <p:attrNameLst>
                                          <p:attrName>style.visibility</p:attrName>
                                        </p:attrNameLst>
                                      </p:cBhvr>
                                      <p:to>
                                        <p:strVal val="visible"/>
                                      </p:to>
                                    </p:set>
                                    <p:anim calcmode="lin" valueType="num">
                                      <p:cBhvr additive="base">
                                        <p:cTn id="39" dur="500" fill="hold"/>
                                        <p:tgtEl>
                                          <p:spTgt spid="8196">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19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8196">
                                            <p:txEl>
                                              <p:pRg st="2" end="2"/>
                                            </p:txEl>
                                          </p:spTgt>
                                        </p:tgtEl>
                                        <p:attrNameLst>
                                          <p:attrName>style.visibility</p:attrName>
                                        </p:attrNameLst>
                                      </p:cBhvr>
                                      <p:to>
                                        <p:strVal val="visible"/>
                                      </p:to>
                                    </p:set>
                                    <p:anim calcmode="lin" valueType="num">
                                      <p:cBhvr additive="base">
                                        <p:cTn id="43" dur="500" fill="hold"/>
                                        <p:tgtEl>
                                          <p:spTgt spid="8196">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196">
                                            <p:txEl>
                                              <p:pRg st="7" end="7"/>
                                            </p:txEl>
                                          </p:spTgt>
                                        </p:tgtEl>
                                        <p:attrNameLst>
                                          <p:attrName>style.visibility</p:attrName>
                                        </p:attrNameLst>
                                      </p:cBhvr>
                                      <p:to>
                                        <p:strVal val="visible"/>
                                      </p:to>
                                    </p:set>
                                    <p:anim calcmode="lin" valueType="num">
                                      <p:cBhvr additive="base">
                                        <p:cTn id="49" dur="500" fill="hold"/>
                                        <p:tgtEl>
                                          <p:spTgt spid="8196">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196">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8196">
                                            <p:txEl>
                                              <p:pRg st="8" end="8"/>
                                            </p:txEl>
                                          </p:spTgt>
                                        </p:tgtEl>
                                        <p:attrNameLst>
                                          <p:attrName>style.visibility</p:attrName>
                                        </p:attrNameLst>
                                      </p:cBhvr>
                                      <p:to>
                                        <p:strVal val="visible"/>
                                      </p:to>
                                    </p:set>
                                    <p:anim calcmode="lin" valueType="num">
                                      <p:cBhvr additive="base">
                                        <p:cTn id="53" dur="500" fill="hold"/>
                                        <p:tgtEl>
                                          <p:spTgt spid="8196">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196">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196">
                                            <p:txEl>
                                              <p:pRg st="9" end="9"/>
                                            </p:txEl>
                                          </p:spTgt>
                                        </p:tgtEl>
                                        <p:attrNameLst>
                                          <p:attrName>style.visibility</p:attrName>
                                        </p:attrNameLst>
                                      </p:cBhvr>
                                      <p:to>
                                        <p:strVal val="visible"/>
                                      </p:to>
                                    </p:set>
                                    <p:anim calcmode="lin" valueType="num">
                                      <p:cBhvr additive="base">
                                        <p:cTn id="57" dur="500" fill="hold"/>
                                        <p:tgtEl>
                                          <p:spTgt spid="8196">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19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52400"/>
            <a:ext cx="8229600" cy="1143000"/>
          </a:xfrm>
        </p:spPr>
        <p:txBody>
          <a:bodyPr/>
          <a:lstStyle/>
          <a:p>
            <a:pPr eaLnBrk="1" hangingPunct="1"/>
            <a:r>
              <a:rPr lang="en-US" sz="4000" smtClean="0"/>
              <a:t/>
            </a:r>
            <a:br>
              <a:rPr lang="en-US" sz="4000" smtClean="0"/>
            </a:br>
            <a:r>
              <a:rPr lang="en-US" sz="4000" smtClean="0"/>
              <a:t/>
            </a:r>
            <a:br>
              <a:rPr lang="en-US" sz="4000" smtClean="0"/>
            </a:br>
            <a:r>
              <a:rPr lang="en-US" sz="3600" smtClean="0"/>
              <a:t>What is the quickest way to measure dry ingredients for a cake?</a:t>
            </a:r>
            <a:br>
              <a:rPr lang="en-US" sz="3600" smtClean="0"/>
            </a:br>
            <a:endParaRPr lang="en-US" sz="3600" smtClean="0"/>
          </a:p>
        </p:txBody>
      </p:sp>
      <p:sp>
        <p:nvSpPr>
          <p:cNvPr id="38915" name="Rectangle 3"/>
          <p:cNvSpPr>
            <a:spLocks noGrp="1" noChangeArrowheads="1"/>
          </p:cNvSpPr>
          <p:nvPr>
            <p:ph type="body" idx="1"/>
          </p:nvPr>
        </p:nvSpPr>
        <p:spPr/>
        <p:txBody>
          <a:bodyPr/>
          <a:lstStyle/>
          <a:p>
            <a:pPr lvl="1" eaLnBrk="1" hangingPunct="1"/>
            <a:endParaRPr lang="en-US" smtClean="0"/>
          </a:p>
          <a:p>
            <a:pPr lvl="1" eaLnBrk="1" hangingPunct="1"/>
            <a:r>
              <a:rPr lang="en-US" smtClean="0"/>
              <a:t>Bowl on scale </a:t>
            </a:r>
          </a:p>
          <a:p>
            <a:pPr lvl="1" eaLnBrk="1" hangingPunct="1"/>
            <a:r>
              <a:rPr lang="en-US" smtClean="0"/>
              <a:t>Zero the scale</a:t>
            </a:r>
          </a:p>
          <a:p>
            <a:pPr lvl="1" eaLnBrk="1" hangingPunct="1"/>
            <a:r>
              <a:rPr lang="en-US" smtClean="0"/>
              <a:t>Add shortening</a:t>
            </a:r>
          </a:p>
          <a:p>
            <a:pPr lvl="1" eaLnBrk="1" hangingPunct="1"/>
            <a:r>
              <a:rPr lang="en-US" smtClean="0"/>
              <a:t>Zero scale</a:t>
            </a:r>
          </a:p>
          <a:p>
            <a:pPr lvl="1" eaLnBrk="1" hangingPunct="1"/>
            <a:r>
              <a:rPr lang="en-US" smtClean="0"/>
              <a:t>Add sugar</a:t>
            </a:r>
          </a:p>
          <a:p>
            <a:pPr lvl="1" eaLnBrk="1" hangingPunct="1"/>
            <a:r>
              <a:rPr lang="en-US" smtClean="0"/>
              <a:t>Zero scale </a:t>
            </a:r>
          </a:p>
          <a:p>
            <a:pPr lvl="1" eaLnBrk="1" hangingPunct="1"/>
            <a:r>
              <a:rPr lang="en-US" smtClean="0"/>
              <a:t>Add flour</a:t>
            </a:r>
          </a:p>
        </p:txBody>
      </p:sp>
      <p:pic>
        <p:nvPicPr>
          <p:cNvPr id="38916" name="Picture 4" descr="scale"/>
          <p:cNvPicPr>
            <a:picLocks noChangeAspect="1" noChangeArrowheads="1"/>
          </p:cNvPicPr>
          <p:nvPr/>
        </p:nvPicPr>
        <p:blipFill>
          <a:blip r:embed="rId2"/>
          <a:srcRect/>
          <a:stretch>
            <a:fillRect/>
          </a:stretch>
        </p:blipFill>
        <p:spPr bwMode="auto">
          <a:xfrm>
            <a:off x="4724400" y="3276600"/>
            <a:ext cx="36576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Tips to Remember</a:t>
            </a:r>
          </a:p>
        </p:txBody>
      </p:sp>
      <p:sp>
        <p:nvSpPr>
          <p:cNvPr id="39939" name="Rectangle 3"/>
          <p:cNvSpPr>
            <a:spLocks noGrp="1" noChangeArrowheads="1"/>
          </p:cNvSpPr>
          <p:nvPr>
            <p:ph type="body" idx="1"/>
          </p:nvPr>
        </p:nvSpPr>
        <p:spPr/>
        <p:txBody>
          <a:bodyPr/>
          <a:lstStyle/>
          <a:p>
            <a:pPr eaLnBrk="1" hangingPunct="1"/>
            <a:r>
              <a:rPr lang="en-US" smtClean="0"/>
              <a:t>Calibrate scale before measuring</a:t>
            </a:r>
          </a:p>
          <a:p>
            <a:pPr eaLnBrk="1" hangingPunct="1"/>
            <a:r>
              <a:rPr lang="en-US" smtClean="0"/>
              <a:t>Weigh when possible</a:t>
            </a:r>
          </a:p>
          <a:p>
            <a:pPr eaLnBrk="1" hangingPunct="1"/>
            <a:r>
              <a:rPr lang="en-US" smtClean="0"/>
              <a:t>Use the largest measure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52400"/>
            <a:ext cx="8229600" cy="7010400"/>
          </a:xfrm>
        </p:spPr>
        <p:txBody>
          <a:bodyPr/>
          <a:lstStyle/>
          <a:p>
            <a:pPr>
              <a:buFontTx/>
              <a:buNone/>
            </a:pPr>
            <a:r>
              <a:rPr lang="en-US" smtClean="0">
                <a:solidFill>
                  <a:srgbClr val="FF3399"/>
                </a:solidFill>
              </a:rPr>
              <a:t>c) Production schedule</a:t>
            </a:r>
          </a:p>
          <a:p>
            <a:r>
              <a:rPr lang="en-US" smtClean="0"/>
              <a:t>Called as production sheet or work sheet</a:t>
            </a:r>
          </a:p>
          <a:p>
            <a:r>
              <a:rPr lang="en-US" smtClean="0"/>
              <a:t>Lists in detail all the items to be produce.</a:t>
            </a:r>
          </a:p>
          <a:p>
            <a:r>
              <a:rPr lang="en-US" smtClean="0"/>
              <a:t>It includes menu, cooking time, method, spl. Instruction for prep. &amp; serving.</a:t>
            </a:r>
          </a:p>
          <a:p>
            <a:pPr>
              <a:buFontTx/>
              <a:buNone/>
            </a:pPr>
            <a:r>
              <a:rPr lang="en-US" smtClean="0">
                <a:solidFill>
                  <a:srgbClr val="FF3399"/>
                </a:solidFill>
              </a:rPr>
              <a:t>d) Quality standards &amp; control</a:t>
            </a:r>
          </a:p>
          <a:p>
            <a:pPr>
              <a:spcBef>
                <a:spcPct val="0"/>
              </a:spcBef>
            </a:pPr>
            <a:r>
              <a:rPr lang="en-US" smtClean="0"/>
              <a:t>Def. as “degree of excellence”</a:t>
            </a:r>
          </a:p>
          <a:p>
            <a:pPr>
              <a:spcBef>
                <a:spcPct val="0"/>
              </a:spcBef>
            </a:pPr>
            <a:r>
              <a:rPr lang="en-US" smtClean="0"/>
              <a:t>Quality  is not only taste &amp; texture</a:t>
            </a:r>
          </a:p>
          <a:p>
            <a:pPr>
              <a:spcBef>
                <a:spcPct val="0"/>
              </a:spcBef>
            </a:pPr>
            <a:r>
              <a:rPr lang="en-US" smtClean="0"/>
              <a:t>But also, it s’d be safe for consumption</a:t>
            </a:r>
          </a:p>
          <a:p>
            <a:pPr>
              <a:spcBef>
                <a:spcPct val="0"/>
              </a:spcBef>
            </a:pPr>
            <a:r>
              <a:rPr lang="en-US" smtClean="0"/>
              <a:t>Qual. Can be enhanced by </a:t>
            </a:r>
          </a:p>
          <a:p>
            <a:pPr>
              <a:spcBef>
                <a:spcPct val="0"/>
              </a:spcBef>
            </a:pPr>
            <a:r>
              <a:rPr lang="en-US" smtClean="0"/>
              <a:t>      qual. Purchasing,</a:t>
            </a:r>
          </a:p>
          <a:p>
            <a:pPr>
              <a:spcBef>
                <a:spcPct val="0"/>
              </a:spcBef>
            </a:pPr>
            <a:r>
              <a:rPr lang="en-US" smtClean="0"/>
              <a:t>        using std. recipe, </a:t>
            </a:r>
          </a:p>
          <a:p>
            <a:pPr>
              <a:spcBef>
                <a:spcPct val="0"/>
              </a:spcBef>
            </a:pPr>
            <a:r>
              <a:rPr lang="en-US" smtClean="0"/>
              <a:t>          continuous supervision.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t>Just a little…</a:t>
            </a:r>
            <a:br>
              <a:rPr lang="en-US" sz="4000" smtClean="0"/>
            </a:br>
            <a:r>
              <a:rPr lang="en-US" sz="4000" smtClean="0"/>
              <a:t>Can make a BIG difference</a:t>
            </a:r>
          </a:p>
        </p:txBody>
      </p:sp>
      <p:sp>
        <p:nvSpPr>
          <p:cNvPr id="11267" name="Rectangle 3"/>
          <p:cNvSpPr>
            <a:spLocks noGrp="1" noChangeArrowheads="1"/>
          </p:cNvSpPr>
          <p:nvPr>
            <p:ph type="body" idx="1"/>
          </p:nvPr>
        </p:nvSpPr>
        <p:spPr>
          <a:xfrm>
            <a:off x="457200" y="3886200"/>
            <a:ext cx="8229600" cy="2362200"/>
          </a:xfrm>
        </p:spPr>
        <p:txBody>
          <a:bodyPr/>
          <a:lstStyle/>
          <a:p>
            <a:pPr eaLnBrk="1" hangingPunct="1"/>
            <a:r>
              <a:rPr lang="en-US" sz="2800" smtClean="0"/>
              <a:t>For the day?			    300 x .08 = $24.00</a:t>
            </a:r>
          </a:p>
          <a:p>
            <a:pPr eaLnBrk="1" hangingPunct="1"/>
            <a:r>
              <a:rPr lang="en-US" sz="2800" smtClean="0"/>
              <a:t>For the week?	       300 x .08 x 5 days = $120.00</a:t>
            </a:r>
          </a:p>
          <a:p>
            <a:pPr eaLnBrk="1" hangingPunct="1"/>
            <a:r>
              <a:rPr lang="en-US" sz="2800" smtClean="0"/>
              <a:t>For the month?     300 x .08 x 20 days = $480.00</a:t>
            </a:r>
          </a:p>
          <a:p>
            <a:pPr eaLnBrk="1" hangingPunct="1"/>
            <a:r>
              <a:rPr lang="en-US" sz="2800" smtClean="0"/>
              <a:t>For the year?    300 x .08 x 180 days = $4200.00</a:t>
            </a:r>
          </a:p>
        </p:txBody>
      </p:sp>
      <p:sp>
        <p:nvSpPr>
          <p:cNvPr id="40964" name="Text Box 4"/>
          <p:cNvSpPr txBox="1">
            <a:spLocks noChangeArrowheads="1"/>
          </p:cNvSpPr>
          <p:nvPr/>
        </p:nvSpPr>
        <p:spPr bwMode="auto">
          <a:xfrm>
            <a:off x="1066800" y="2057400"/>
            <a:ext cx="7162800" cy="701675"/>
          </a:xfrm>
          <a:prstGeom prst="rect">
            <a:avLst/>
          </a:prstGeom>
          <a:noFill/>
          <a:ln w="9525">
            <a:noFill/>
            <a:miter lim="800000"/>
            <a:headEnd/>
            <a:tailEnd/>
          </a:ln>
        </p:spPr>
        <p:txBody>
          <a:bodyPr>
            <a:spAutoFit/>
          </a:bodyPr>
          <a:lstStyle/>
          <a:p>
            <a:pPr>
              <a:spcBef>
                <a:spcPct val="50000"/>
              </a:spcBef>
            </a:pPr>
            <a:r>
              <a:rPr lang="en-US" sz="2000">
                <a:solidFill>
                  <a:schemeClr val="folHlink"/>
                </a:solidFill>
              </a:rPr>
              <a:t>If the serving of one item costs 8 cents more than planned, what would be the total cost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amond(in)">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amond(in)">
                                      <p:cBhvr>
                                        <p:cTn id="22"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Recipe Verification Phase</a:t>
            </a:r>
          </a:p>
        </p:txBody>
      </p:sp>
      <p:sp>
        <p:nvSpPr>
          <p:cNvPr id="41987" name="Rectangle 3"/>
          <p:cNvSpPr>
            <a:spLocks noGrp="1" noChangeArrowheads="1"/>
          </p:cNvSpPr>
          <p:nvPr>
            <p:ph type="body" idx="1"/>
          </p:nvPr>
        </p:nvSpPr>
        <p:spPr/>
        <p:txBody>
          <a:bodyPr/>
          <a:lstStyle/>
          <a:p>
            <a:pPr eaLnBrk="1" hangingPunct="1"/>
            <a:r>
              <a:rPr lang="en-US" smtClean="0"/>
              <a:t>Review the Recipe</a:t>
            </a:r>
          </a:p>
          <a:p>
            <a:pPr eaLnBrk="1" hangingPunct="1"/>
            <a:r>
              <a:rPr lang="en-US" smtClean="0"/>
              <a:t>Prepare the Recipe</a:t>
            </a:r>
          </a:p>
          <a:p>
            <a:pPr eaLnBrk="1" hangingPunct="1"/>
            <a:r>
              <a:rPr lang="en-US" smtClean="0"/>
              <a:t>Verify Yields</a:t>
            </a:r>
          </a:p>
          <a:p>
            <a:pPr eaLnBrk="1" hangingPunct="1"/>
            <a:r>
              <a:rPr lang="en-US" smtClean="0"/>
              <a:t>Record Changes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Product Evaluation Phase</a:t>
            </a:r>
          </a:p>
        </p:txBody>
      </p:sp>
      <p:sp>
        <p:nvSpPr>
          <p:cNvPr id="43011" name="Rectangle 3"/>
          <p:cNvSpPr>
            <a:spLocks noGrp="1" noChangeArrowheads="1"/>
          </p:cNvSpPr>
          <p:nvPr>
            <p:ph type="body" idx="1"/>
          </p:nvPr>
        </p:nvSpPr>
        <p:spPr/>
        <p:txBody>
          <a:bodyPr/>
          <a:lstStyle/>
          <a:p>
            <a:pPr eaLnBrk="1" hangingPunct="1"/>
            <a:r>
              <a:rPr lang="en-US" smtClean="0"/>
              <a:t>Informal Evaluation</a:t>
            </a:r>
          </a:p>
          <a:p>
            <a:pPr lvl="1" eaLnBrk="1" hangingPunct="1"/>
            <a:r>
              <a:rPr lang="en-US" smtClean="0"/>
              <a:t>Involves the CNP managers and employees assessing whether the efforts to standardize the recipe should continue</a:t>
            </a:r>
          </a:p>
          <a:p>
            <a:pPr eaLnBrk="1" hangingPunct="1"/>
            <a:r>
              <a:rPr lang="en-US" smtClean="0"/>
              <a:t>Formal Evaluation</a:t>
            </a:r>
          </a:p>
          <a:p>
            <a:pPr lvl="1" eaLnBrk="1" hangingPunct="1"/>
            <a:r>
              <a:rPr lang="en-US" smtClean="0"/>
              <a:t>When CNP staff believes a recipe has potential for service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Product Evaluation Phase</a:t>
            </a:r>
          </a:p>
        </p:txBody>
      </p:sp>
      <p:sp>
        <p:nvSpPr>
          <p:cNvPr id="44035" name="Rectangle 3"/>
          <p:cNvSpPr>
            <a:spLocks noGrp="1" noChangeArrowheads="1"/>
          </p:cNvSpPr>
          <p:nvPr>
            <p:ph type="body" idx="1"/>
          </p:nvPr>
        </p:nvSpPr>
        <p:spPr/>
        <p:txBody>
          <a:bodyPr/>
          <a:lstStyle/>
          <a:p>
            <a:pPr marL="609600" indent="-609600" eaLnBrk="1" hangingPunct="1"/>
            <a:r>
              <a:rPr lang="en-US" sz="2800" smtClean="0"/>
              <a:t>Formal Evaluation</a:t>
            </a:r>
          </a:p>
          <a:p>
            <a:pPr marL="990600" lvl="1" indent="-533400" eaLnBrk="1" hangingPunct="1">
              <a:buFontTx/>
              <a:buAutoNum type="arabicPeriod"/>
            </a:pPr>
            <a:r>
              <a:rPr lang="en-US" sz="2400" smtClean="0"/>
              <a:t>Select a group of people to taste the recipe</a:t>
            </a:r>
          </a:p>
          <a:p>
            <a:pPr marL="990600" lvl="1" indent="-533400" eaLnBrk="1" hangingPunct="1">
              <a:buFontTx/>
              <a:buAutoNum type="arabicPeriod"/>
            </a:pPr>
            <a:r>
              <a:rPr lang="en-US" sz="2400" smtClean="0"/>
              <a:t>Choose an evaluation form</a:t>
            </a:r>
          </a:p>
          <a:p>
            <a:pPr marL="990600" lvl="1" indent="-533400" eaLnBrk="1" hangingPunct="1">
              <a:buFontTx/>
              <a:buAutoNum type="arabicPeriod"/>
            </a:pPr>
            <a:r>
              <a:rPr lang="en-US" sz="2400" smtClean="0"/>
              <a:t>Prepare the recipe</a:t>
            </a:r>
          </a:p>
          <a:p>
            <a:pPr marL="990600" lvl="1" indent="-533400" eaLnBrk="1" hangingPunct="1">
              <a:buFontTx/>
              <a:buAutoNum type="arabicPeriod"/>
            </a:pPr>
            <a:r>
              <a:rPr lang="en-US" sz="2400" smtClean="0"/>
              <a:t>Set up the sampling area</a:t>
            </a:r>
          </a:p>
          <a:p>
            <a:pPr marL="990600" lvl="1" indent="-533400" eaLnBrk="1" hangingPunct="1">
              <a:buFontTx/>
              <a:buAutoNum type="arabicPeriod"/>
            </a:pPr>
            <a:r>
              <a:rPr lang="en-US" sz="2400" smtClean="0"/>
              <a:t>Have participants taste and evaluate the food</a:t>
            </a:r>
          </a:p>
          <a:p>
            <a:pPr marL="990600" lvl="1" indent="-533400" eaLnBrk="1" hangingPunct="1">
              <a:buFontTx/>
              <a:buAutoNum type="arabicPeriod"/>
            </a:pPr>
            <a:r>
              <a:rPr lang="en-US" sz="2400" smtClean="0"/>
              <a:t>Summarize the results</a:t>
            </a:r>
          </a:p>
          <a:p>
            <a:pPr marL="990600" lvl="1" indent="-533400" eaLnBrk="1" hangingPunct="1">
              <a:buFontTx/>
              <a:buAutoNum type="arabicPeriod"/>
            </a:pPr>
            <a:r>
              <a:rPr lang="en-US" sz="2400" smtClean="0"/>
              <a:t>Determine future plans for the recipe based on evaluation results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Good Food Depends Upon…</a:t>
            </a:r>
          </a:p>
        </p:txBody>
      </p:sp>
      <p:sp>
        <p:nvSpPr>
          <p:cNvPr id="30723" name="Rectangle 3"/>
          <p:cNvSpPr>
            <a:spLocks noGrp="1" noChangeArrowheads="1"/>
          </p:cNvSpPr>
          <p:nvPr>
            <p:ph type="body" idx="1"/>
          </p:nvPr>
        </p:nvSpPr>
        <p:spPr/>
        <p:txBody>
          <a:bodyPr/>
          <a:lstStyle/>
          <a:p>
            <a:pPr marL="609600" indent="-609600" eaLnBrk="1" hangingPunct="1">
              <a:buFontTx/>
              <a:buAutoNum type="arabicPeriod"/>
            </a:pPr>
            <a:r>
              <a:rPr lang="en-US" smtClean="0"/>
              <a:t>Quality food products purchased</a:t>
            </a:r>
          </a:p>
          <a:p>
            <a:pPr marL="609600" indent="-609600" eaLnBrk="1" hangingPunct="1">
              <a:buFontTx/>
              <a:buAutoNum type="arabicPeriod"/>
            </a:pPr>
            <a:r>
              <a:rPr lang="en-US" smtClean="0"/>
              <a:t>How food is stored</a:t>
            </a:r>
          </a:p>
          <a:p>
            <a:pPr marL="609600" indent="-609600" eaLnBrk="1" hangingPunct="1">
              <a:buFontTx/>
              <a:buAutoNum type="arabicPeriod"/>
            </a:pPr>
            <a:r>
              <a:rPr lang="en-US" smtClean="0"/>
              <a:t>Recipes used</a:t>
            </a:r>
          </a:p>
          <a:p>
            <a:pPr marL="609600" indent="-609600" eaLnBrk="1" hangingPunct="1">
              <a:buFontTx/>
              <a:buAutoNum type="arabicPeriod"/>
            </a:pPr>
            <a:r>
              <a:rPr lang="en-US" smtClean="0"/>
              <a:t>Amount of ingredients</a:t>
            </a:r>
          </a:p>
          <a:p>
            <a:pPr marL="609600" indent="-609600" eaLnBrk="1" hangingPunct="1">
              <a:buFontTx/>
              <a:buAutoNum type="arabicPeriod"/>
            </a:pPr>
            <a:r>
              <a:rPr lang="en-US" smtClean="0"/>
              <a:t>Preparation procedures</a:t>
            </a:r>
          </a:p>
          <a:p>
            <a:pPr marL="609600" indent="-609600" eaLnBrk="1" hangingPunct="1">
              <a:buFontTx/>
              <a:buAutoNum type="arabicPeriod"/>
            </a:pPr>
            <a:r>
              <a:rPr lang="en-US" smtClean="0"/>
              <a:t>Holding</a:t>
            </a:r>
          </a:p>
          <a:p>
            <a:pPr marL="609600" indent="-609600" eaLnBrk="1" hangingPunct="1">
              <a:buFontTx/>
              <a:buAutoNum type="arabicPeriod"/>
            </a:pPr>
            <a:r>
              <a:rPr lang="en-US" smtClean="0"/>
              <a:t>Service</a:t>
            </a:r>
          </a:p>
        </p:txBody>
      </p:sp>
      <p:pic>
        <p:nvPicPr>
          <p:cNvPr id="5124" name="Picture 4" descr="teacher"/>
          <p:cNvPicPr>
            <a:picLocks noChangeAspect="1" noChangeArrowheads="1"/>
          </p:cNvPicPr>
          <p:nvPr/>
        </p:nvPicPr>
        <p:blipFill>
          <a:blip r:embed="rId3"/>
          <a:srcRect/>
          <a:stretch>
            <a:fillRect/>
          </a:stretch>
        </p:blipFill>
        <p:spPr bwMode="auto">
          <a:xfrm>
            <a:off x="6629400" y="2362200"/>
            <a:ext cx="171132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7772400" cy="1470025"/>
          </a:xfrm>
        </p:spPr>
        <p:txBody>
          <a:bodyPr/>
          <a:lstStyle/>
          <a:p>
            <a:pPr eaLnBrk="1" hangingPunct="1"/>
            <a:r>
              <a:rPr lang="en-US" smtClean="0"/>
              <a:t>Standardized Recipes</a:t>
            </a:r>
          </a:p>
        </p:txBody>
      </p:sp>
      <p:pic>
        <p:nvPicPr>
          <p:cNvPr id="6147" name="Picture 5" descr="MCj02373600000[1]"/>
          <p:cNvPicPr>
            <a:picLocks noChangeAspect="1" noChangeArrowheads="1"/>
          </p:cNvPicPr>
          <p:nvPr/>
        </p:nvPicPr>
        <p:blipFill>
          <a:blip r:embed="rId3"/>
          <a:srcRect/>
          <a:stretch>
            <a:fillRect/>
          </a:stretch>
        </p:blipFill>
        <p:spPr bwMode="auto">
          <a:xfrm>
            <a:off x="3276600" y="2362200"/>
            <a:ext cx="2338388" cy="1916113"/>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1524000" y="4419600"/>
            <a:ext cx="6019800" cy="2171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What is a standardized recipe?</a:t>
            </a:r>
          </a:p>
        </p:txBody>
      </p:sp>
      <p:sp>
        <p:nvSpPr>
          <p:cNvPr id="7171" name="Rectangle 3"/>
          <p:cNvSpPr>
            <a:spLocks noGrp="1" noChangeArrowheads="1"/>
          </p:cNvSpPr>
          <p:nvPr>
            <p:ph type="body" idx="1"/>
          </p:nvPr>
        </p:nvSpPr>
        <p:spPr/>
        <p:txBody>
          <a:bodyPr/>
          <a:lstStyle/>
          <a:p>
            <a:pPr eaLnBrk="1" hangingPunct="1"/>
            <a:r>
              <a:rPr lang="en-US" smtClean="0"/>
              <a:t>One that has been tried, adapted and retried several times for use.</a:t>
            </a:r>
          </a:p>
          <a:p>
            <a:pPr eaLnBrk="1" hangingPunct="1"/>
            <a:r>
              <a:rPr lang="en-US" smtClean="0"/>
              <a:t>Produces consistent results and yield every time when exact procedures are used.</a:t>
            </a:r>
          </a:p>
          <a:p>
            <a:pPr eaLnBrk="1" hangingPunct="1"/>
            <a:r>
              <a:rPr lang="en-US" smtClean="0"/>
              <a:t> Written formula for producing a food item in a specified quan. &amp; qual.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solidFill>
                  <a:srgbClr val="FF0000"/>
                </a:solidFill>
              </a:rPr>
              <a:t>DEFINITION</a:t>
            </a:r>
          </a:p>
        </p:txBody>
      </p:sp>
      <p:sp>
        <p:nvSpPr>
          <p:cNvPr id="8195" name="Content Placeholder 2"/>
          <p:cNvSpPr>
            <a:spLocks noGrp="1"/>
          </p:cNvSpPr>
          <p:nvPr>
            <p:ph idx="1"/>
          </p:nvPr>
        </p:nvSpPr>
        <p:spPr/>
        <p:txBody>
          <a:bodyPr/>
          <a:lstStyle/>
          <a:p>
            <a:pPr>
              <a:buFontTx/>
              <a:buNone/>
            </a:pPr>
            <a:r>
              <a:rPr lang="en-US" smtClean="0">
                <a:solidFill>
                  <a:srgbClr val="FF3399"/>
                </a:solidFill>
              </a:rPr>
              <a:t>STANDARDIZED RECIPE</a:t>
            </a:r>
          </a:p>
          <a:p>
            <a:pPr>
              <a:buFontTx/>
              <a:buNone/>
            </a:pPr>
            <a:r>
              <a:rPr lang="en-US" smtClean="0"/>
              <a:t>      According to West et al. (1977)  a recipe is considered as standardized when it has been tried in a given situation and has repeatedly produced good results in all expected terms ( portion, number, texture, flavour, taste, doneness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90600"/>
          </a:xfrm>
        </p:spPr>
        <p:txBody>
          <a:bodyPr/>
          <a:lstStyle/>
          <a:p>
            <a:r>
              <a:rPr lang="en-US" smtClean="0"/>
              <a:t>OBJECTIVES</a:t>
            </a:r>
          </a:p>
        </p:txBody>
      </p:sp>
      <p:sp>
        <p:nvSpPr>
          <p:cNvPr id="9219" name="Content Placeholder 2"/>
          <p:cNvSpPr>
            <a:spLocks noGrp="1"/>
          </p:cNvSpPr>
          <p:nvPr>
            <p:ph idx="1"/>
          </p:nvPr>
        </p:nvSpPr>
        <p:spPr>
          <a:xfrm>
            <a:off x="457200" y="914400"/>
            <a:ext cx="8686800" cy="5943600"/>
          </a:xfrm>
        </p:spPr>
        <p:txBody>
          <a:bodyPr/>
          <a:lstStyle/>
          <a:p>
            <a:pPr>
              <a:buFontTx/>
              <a:buNone/>
            </a:pPr>
            <a:r>
              <a:rPr lang="en-US" smtClean="0">
                <a:solidFill>
                  <a:srgbClr val="FF3399"/>
                </a:solidFill>
              </a:rPr>
              <a:t>1. To yield consistent quality</a:t>
            </a:r>
          </a:p>
          <a:p>
            <a:pPr>
              <a:buFontTx/>
              <a:buNone/>
            </a:pPr>
            <a:r>
              <a:rPr lang="en-US" smtClean="0"/>
              <a:t>       - resuts – usually same.</a:t>
            </a:r>
          </a:p>
          <a:p>
            <a:pPr>
              <a:buFontTx/>
              <a:buNone/>
            </a:pPr>
            <a:r>
              <a:rPr lang="en-US" smtClean="0"/>
              <a:t>       - by looks- yield high qual. Food</a:t>
            </a:r>
          </a:p>
          <a:p>
            <a:pPr>
              <a:buFontTx/>
              <a:buNone/>
            </a:pPr>
            <a:r>
              <a:rPr lang="en-US" smtClean="0"/>
              <a:t>       - Elimination of guess work</a:t>
            </a:r>
          </a:p>
          <a:p>
            <a:pPr>
              <a:buFontTx/>
              <a:buNone/>
            </a:pPr>
            <a:r>
              <a:rPr lang="en-US" smtClean="0">
                <a:solidFill>
                  <a:srgbClr val="FF3399"/>
                </a:solidFill>
              </a:rPr>
              <a:t>2. Better cost control</a:t>
            </a:r>
          </a:p>
          <a:p>
            <a:pPr>
              <a:buFontTx/>
              <a:buNone/>
            </a:pPr>
            <a:r>
              <a:rPr lang="en-US" smtClean="0"/>
              <a:t>       - food cost – per portion – to be serve</a:t>
            </a:r>
          </a:p>
          <a:p>
            <a:pPr>
              <a:buFontTx/>
              <a:buNone/>
            </a:pPr>
            <a:r>
              <a:rPr lang="en-US" smtClean="0"/>
              <a:t>        - quan. of Ingr. for particular dish</a:t>
            </a:r>
          </a:p>
          <a:p>
            <a:pPr>
              <a:buFontTx/>
              <a:buNone/>
            </a:pPr>
            <a:r>
              <a:rPr lang="en-US" smtClean="0">
                <a:solidFill>
                  <a:srgbClr val="FF3399"/>
                </a:solidFill>
              </a:rPr>
              <a:t>3. Cooking time &amp; labour saved</a:t>
            </a:r>
          </a:p>
          <a:p>
            <a:pPr>
              <a:buFontTx/>
              <a:buNone/>
            </a:pPr>
            <a:r>
              <a:rPr lang="en-US" smtClean="0"/>
              <a:t>     - helps in org. work</a:t>
            </a:r>
          </a:p>
          <a:p>
            <a:pPr>
              <a:buFontTx/>
              <a:buNone/>
            </a:pPr>
            <a:r>
              <a:rPr lang="en-US" smtClean="0"/>
              <a:t>     - eliminating untested recipe (cooking time)</a:t>
            </a:r>
          </a:p>
          <a:p>
            <a:pPr>
              <a:buFontTx/>
              <a:buNone/>
            </a:pPr>
            <a:endParaRPr lang="en-US" smtClean="0"/>
          </a:p>
          <a:p>
            <a:pPr>
              <a:buFontTx/>
              <a:buNone/>
            </a:pPr>
            <a:r>
              <a:rPr lang="en-US" smtClean="0"/>
              <a:t>      </a:t>
            </a:r>
          </a:p>
          <a:p>
            <a:pPr>
              <a:buFontTx/>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TotalTime>
  <Words>2179</Words>
  <Application>Microsoft Office PowerPoint</Application>
  <PresentationFormat>On-screen Show (4:3)</PresentationFormat>
  <Paragraphs>427</Paragraphs>
  <Slides>43</Slides>
  <Notes>10</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 Subject Title : FOOD SERVICE MANAGEMENT-II Subject Code : 16SCCND9</vt:lpstr>
      <vt:lpstr>UNIT - II QUALITIVE STANDARDS  &amp; CONTROL</vt:lpstr>
      <vt:lpstr>PowerPoint Presentation</vt:lpstr>
      <vt:lpstr>PowerPoint Presentation</vt:lpstr>
      <vt:lpstr>Good Food Depends Upon…</vt:lpstr>
      <vt:lpstr>Standardized Recipes</vt:lpstr>
      <vt:lpstr>What is a standardized recipe?</vt:lpstr>
      <vt:lpstr>DEFINITION</vt:lpstr>
      <vt:lpstr>OBJECTIVES</vt:lpstr>
      <vt:lpstr>PowerPoint Presentation</vt:lpstr>
      <vt:lpstr>PowerPoint Presentation</vt:lpstr>
      <vt:lpstr>Procedure for standardization of recipe</vt:lpstr>
      <vt:lpstr>Test the Original Recipe</vt:lpstr>
      <vt:lpstr>Parts of a Standardized Recipe</vt:lpstr>
      <vt:lpstr>Parts of a Standardized Recipe</vt:lpstr>
      <vt:lpstr>Parts of a Standardized Recipe</vt:lpstr>
      <vt:lpstr>Parts of a Standardized Recipe</vt:lpstr>
      <vt:lpstr>Sample Standard Recipe: Chicken (Turkey) Tetrazzini</vt:lpstr>
      <vt:lpstr>Standard Recipe Evaluation Form</vt:lpstr>
      <vt:lpstr>Quantity Adjustment Phase</vt:lpstr>
      <vt:lpstr>Factor Method (most common)</vt:lpstr>
      <vt:lpstr>Factor method or Recipe adjustment</vt:lpstr>
      <vt:lpstr>Percentage Method</vt:lpstr>
      <vt:lpstr>Percentage Method</vt:lpstr>
      <vt:lpstr>Direct Reading Measurement Tables</vt:lpstr>
      <vt:lpstr>Computerized Recipe Adjustment</vt:lpstr>
      <vt:lpstr>PowerPoint Presentation</vt:lpstr>
      <vt:lpstr>Types of Recipes</vt:lpstr>
      <vt:lpstr>USDA Recipes</vt:lpstr>
      <vt:lpstr>Changes to USDA Recipes</vt:lpstr>
      <vt:lpstr>  Weights &amp; Measures </vt:lpstr>
      <vt:lpstr>Types of Measuring Devices</vt:lpstr>
      <vt:lpstr>Measuring Dry Ingredients</vt:lpstr>
      <vt:lpstr>Measuring Liquid Ingredients</vt:lpstr>
      <vt:lpstr>Practice, Practice, Practice</vt:lpstr>
      <vt:lpstr>PowerPoint Presentation</vt:lpstr>
      <vt:lpstr>Use of Scales</vt:lpstr>
      <vt:lpstr>  What is the quickest way to measure dry ingredients for a cake? </vt:lpstr>
      <vt:lpstr>Tips to Remember</vt:lpstr>
      <vt:lpstr>Just a little… Can make a BIG difference</vt:lpstr>
      <vt:lpstr>Recipe Verification Phase</vt:lpstr>
      <vt:lpstr>Product Evaluation Phase</vt:lpstr>
      <vt:lpstr>Product Evaluation Phase</vt:lpstr>
    </vt:vector>
  </TitlesOfParts>
  <Company>ALSDE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dc:title>
  <dc:creator>mmeyer</dc:creator>
  <cp:lastModifiedBy>admin</cp:lastModifiedBy>
  <cp:revision>31</cp:revision>
  <dcterms:created xsi:type="dcterms:W3CDTF">2006-12-28T16:04:42Z</dcterms:created>
  <dcterms:modified xsi:type="dcterms:W3CDTF">2020-05-19T07:11:46Z</dcterms:modified>
</cp:coreProperties>
</file>