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95" r:id="rId2"/>
    <p:sldId id="257" r:id="rId3"/>
    <p:sldId id="264" r:id="rId4"/>
    <p:sldId id="283" r:id="rId5"/>
    <p:sldId id="263" r:id="rId6"/>
    <p:sldId id="262" r:id="rId7"/>
    <p:sldId id="265" r:id="rId8"/>
    <p:sldId id="261" r:id="rId9"/>
    <p:sldId id="260" r:id="rId10"/>
    <p:sldId id="259" r:id="rId11"/>
    <p:sldId id="284" r:id="rId12"/>
    <p:sldId id="266" r:id="rId13"/>
    <p:sldId id="291" r:id="rId14"/>
    <p:sldId id="292" r:id="rId15"/>
    <p:sldId id="285" r:id="rId16"/>
    <p:sldId id="258" r:id="rId17"/>
    <p:sldId id="274" r:id="rId18"/>
    <p:sldId id="273" r:id="rId19"/>
    <p:sldId id="272" r:id="rId20"/>
    <p:sldId id="286" r:id="rId21"/>
    <p:sldId id="271" r:id="rId22"/>
    <p:sldId id="270" r:id="rId23"/>
    <p:sldId id="269" r:id="rId24"/>
    <p:sldId id="268" r:id="rId25"/>
    <p:sldId id="267" r:id="rId26"/>
    <p:sldId id="288" r:id="rId27"/>
    <p:sldId id="294" r:id="rId28"/>
    <p:sldId id="293" r:id="rId29"/>
    <p:sldId id="287" r:id="rId30"/>
    <p:sldId id="281" r:id="rId31"/>
    <p:sldId id="280" r:id="rId32"/>
    <p:sldId id="289" r:id="rId33"/>
    <p:sldId id="290" r:id="rId34"/>
    <p:sldId id="279" r:id="rId35"/>
    <p:sldId id="278" r:id="rId36"/>
    <p:sldId id="27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1F1C37D-2F3C-41CB-8143-4940EAFC4431}" type="datetimeFigureOut">
              <a:rPr lang="en-US" smtClean="0"/>
              <a:pPr/>
              <a:t>6/3/2020</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581223B-6174-485F-8223-CFDB5526D2AE}"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F1C37D-2F3C-41CB-8143-4940EAFC4431}" type="datetimeFigureOut">
              <a:rPr lang="en-US" smtClean="0"/>
              <a:pPr/>
              <a:t>6/3/2020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581223B-6174-485F-8223-CFDB5526D2A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F1C37D-2F3C-41CB-8143-4940EAFC4431}" type="datetimeFigureOut">
              <a:rPr lang="en-US" smtClean="0"/>
              <a:pPr/>
              <a:t>6/3/2020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581223B-6174-485F-8223-CFDB5526D2A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F1C37D-2F3C-41CB-8143-4940EAFC4431}" type="datetimeFigureOut">
              <a:rPr lang="en-US" smtClean="0"/>
              <a:pPr/>
              <a:t>6/3/2020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581223B-6174-485F-8223-CFDB5526D2AE}"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1F1C37D-2F3C-41CB-8143-4940EAFC4431}" type="datetimeFigureOut">
              <a:rPr lang="en-US" smtClean="0"/>
              <a:pPr/>
              <a:t>6/3/2020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581223B-6174-485F-8223-CFDB5526D2AE}"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1F1C37D-2F3C-41CB-8143-4940EAFC4431}" type="datetimeFigureOut">
              <a:rPr lang="en-US" smtClean="0"/>
              <a:pPr/>
              <a:t>6/3/2020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581223B-6174-485F-8223-CFDB5526D2AE}"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1F1C37D-2F3C-41CB-8143-4940EAFC4431}" type="datetimeFigureOut">
              <a:rPr lang="en-US" smtClean="0"/>
              <a:pPr/>
              <a:t>6/3/2020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2581223B-6174-485F-8223-CFDB5526D2A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1F1C37D-2F3C-41CB-8143-4940EAFC4431}" type="datetimeFigureOut">
              <a:rPr lang="en-US" smtClean="0"/>
              <a:pPr/>
              <a:t>6/3/2020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2581223B-6174-485F-8223-CFDB5526D2AE}"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1F1C37D-2F3C-41CB-8143-4940EAFC4431}" type="datetimeFigureOut">
              <a:rPr lang="en-US" smtClean="0"/>
              <a:pPr/>
              <a:t>6/3/2020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2581223B-6174-485F-8223-CFDB5526D2A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1F1C37D-2F3C-41CB-8143-4940EAFC4431}" type="datetimeFigureOut">
              <a:rPr lang="en-US" smtClean="0"/>
              <a:pPr/>
              <a:t>6/3/2020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581223B-6174-485F-8223-CFDB5526D2A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1F1C37D-2F3C-41CB-8143-4940EAFC4431}" type="datetimeFigureOut">
              <a:rPr lang="en-US" smtClean="0"/>
              <a:pPr/>
              <a:t>6/3/2020</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581223B-6174-485F-8223-CFDB5526D2AE}"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1F1C37D-2F3C-41CB-8143-4940EAFC4431}" type="datetimeFigureOut">
              <a:rPr lang="en-US" smtClean="0"/>
              <a:pPr/>
              <a:t>6/3/2020</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81223B-6174-485F-8223-CFDB5526D2AE}"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2428844"/>
            <a:ext cx="8286776" cy="4429156"/>
          </a:xfrm>
        </p:spPr>
        <p:txBody>
          <a:bodyPr>
            <a:normAutofit lnSpcReduction="10000"/>
          </a:bodyPr>
          <a:lstStyle/>
          <a:p>
            <a:pPr marL="342900" lvl="0" indent="-342900">
              <a:buClrTx/>
              <a:buSzTx/>
              <a:buNone/>
            </a:pPr>
            <a:r>
              <a:rPr lang="en-US" sz="1800" dirty="0" smtClean="0">
                <a:solidFill>
                  <a:prstClr val="white"/>
                </a:solidFill>
                <a:latin typeface="Times New Roman" pitchFamily="18" charset="0"/>
                <a:cs typeface="Times New Roman" pitchFamily="18" charset="0"/>
              </a:rPr>
              <a:t>Class			: III BBA</a:t>
            </a:r>
          </a:p>
          <a:p>
            <a:pPr marL="342900" lvl="0" indent="-342900">
              <a:buClrTx/>
              <a:buSzTx/>
              <a:buNone/>
            </a:pPr>
            <a:r>
              <a:rPr lang="en-US" sz="1800" dirty="0" smtClean="0">
                <a:solidFill>
                  <a:prstClr val="white"/>
                </a:solidFill>
                <a:latin typeface="Times New Roman" pitchFamily="18" charset="0"/>
                <a:cs typeface="Times New Roman" pitchFamily="18" charset="0"/>
              </a:rPr>
              <a:t>Semester			: VI</a:t>
            </a:r>
          </a:p>
          <a:p>
            <a:pPr marL="342900" lvl="0" indent="-342900">
              <a:buClrTx/>
              <a:buSzTx/>
              <a:buNone/>
            </a:pPr>
            <a:r>
              <a:rPr lang="en-US" sz="1800" dirty="0" smtClean="0">
                <a:solidFill>
                  <a:prstClr val="white"/>
                </a:solidFill>
                <a:latin typeface="Times New Roman" pitchFamily="18" charset="0"/>
                <a:cs typeface="Times New Roman" pitchFamily="18" charset="0"/>
              </a:rPr>
              <a:t>Subject			: Management Accounting</a:t>
            </a:r>
          </a:p>
          <a:p>
            <a:pPr marL="342900" lvl="0" indent="-342900">
              <a:buClrTx/>
              <a:buSzTx/>
              <a:buNone/>
            </a:pPr>
            <a:r>
              <a:rPr lang="en-US" sz="1800" dirty="0" smtClean="0">
                <a:solidFill>
                  <a:prstClr val="white"/>
                </a:solidFill>
                <a:latin typeface="Times New Roman" pitchFamily="18" charset="0"/>
                <a:cs typeface="Times New Roman" pitchFamily="18" charset="0"/>
              </a:rPr>
              <a:t>Subject Code		: 16CCBB14</a:t>
            </a:r>
          </a:p>
          <a:p>
            <a:pPr marL="342900" lvl="0" indent="-342900">
              <a:buClrTx/>
              <a:buSzTx/>
              <a:buNone/>
            </a:pPr>
            <a:r>
              <a:rPr lang="en-US" sz="1800" dirty="0" smtClean="0">
                <a:solidFill>
                  <a:prstClr val="white"/>
                </a:solidFill>
                <a:latin typeface="Times New Roman" pitchFamily="18" charset="0"/>
                <a:cs typeface="Times New Roman" pitchFamily="18" charset="0"/>
              </a:rPr>
              <a:t>Unit			: V</a:t>
            </a:r>
          </a:p>
          <a:p>
            <a:pPr marL="342900" lvl="0" indent="-342900">
              <a:buClrTx/>
              <a:buSzTx/>
              <a:buNone/>
            </a:pPr>
            <a:r>
              <a:rPr lang="en-US" sz="1800" dirty="0" smtClean="0">
                <a:solidFill>
                  <a:prstClr val="white"/>
                </a:solidFill>
                <a:latin typeface="Times New Roman" pitchFamily="18" charset="0"/>
                <a:cs typeface="Times New Roman" pitchFamily="18" charset="0"/>
              </a:rPr>
              <a:t>Topic			: 1. Working Capital</a:t>
            </a:r>
          </a:p>
          <a:p>
            <a:pPr marL="342900" lvl="0" indent="-342900">
              <a:buClrTx/>
              <a:buSzTx/>
              <a:buNone/>
            </a:pPr>
            <a:r>
              <a:rPr lang="en-US" sz="1800" dirty="0" smtClean="0">
                <a:solidFill>
                  <a:prstClr val="white"/>
                </a:solidFill>
                <a:latin typeface="Times New Roman" pitchFamily="18" charset="0"/>
                <a:cs typeface="Times New Roman" pitchFamily="18" charset="0"/>
              </a:rPr>
              <a:t>				  2. Standard Costing</a:t>
            </a:r>
          </a:p>
          <a:p>
            <a:pPr marL="342900" lvl="0" indent="-342900">
              <a:buClrTx/>
              <a:buSzTx/>
              <a:buNone/>
            </a:pPr>
            <a:r>
              <a:rPr lang="en-US" sz="1800" dirty="0" smtClean="0">
                <a:solidFill>
                  <a:prstClr val="white"/>
                </a:solidFill>
                <a:latin typeface="Times New Roman" pitchFamily="18" charset="0"/>
                <a:cs typeface="Times New Roman" pitchFamily="18" charset="0"/>
              </a:rPr>
              <a:t>				  3. Material Variance</a:t>
            </a:r>
          </a:p>
          <a:p>
            <a:pPr marL="342900" lvl="0" indent="-342900">
              <a:buClrTx/>
              <a:buSzTx/>
              <a:buNone/>
            </a:pPr>
            <a:r>
              <a:rPr lang="en-US" sz="1800" dirty="0" smtClean="0">
                <a:solidFill>
                  <a:prstClr val="white"/>
                </a:solidFill>
                <a:latin typeface="Times New Roman" pitchFamily="18" charset="0"/>
                <a:cs typeface="Times New Roman" pitchFamily="18" charset="0"/>
              </a:rPr>
              <a:t>				  4. </a:t>
            </a:r>
            <a:r>
              <a:rPr lang="en-US" sz="1800" dirty="0" err="1" smtClean="0">
                <a:solidFill>
                  <a:prstClr val="white"/>
                </a:solidFill>
                <a:latin typeface="Times New Roman" pitchFamily="18" charset="0"/>
                <a:cs typeface="Times New Roman" pitchFamily="18" charset="0"/>
              </a:rPr>
              <a:t>Labour</a:t>
            </a:r>
            <a:r>
              <a:rPr lang="en-US" sz="1800" dirty="0" smtClean="0">
                <a:solidFill>
                  <a:prstClr val="white"/>
                </a:solidFill>
                <a:latin typeface="Times New Roman" pitchFamily="18" charset="0"/>
                <a:cs typeface="Times New Roman" pitchFamily="18" charset="0"/>
              </a:rPr>
              <a:t> Variance</a:t>
            </a:r>
          </a:p>
          <a:p>
            <a:pPr marL="342900" lvl="0" indent="-342900">
              <a:buClrTx/>
              <a:buSzTx/>
              <a:buNone/>
            </a:pPr>
            <a:r>
              <a:rPr lang="en-US" sz="1800" dirty="0" smtClean="0">
                <a:solidFill>
                  <a:prstClr val="white"/>
                </a:solidFill>
                <a:latin typeface="Times New Roman" pitchFamily="18" charset="0"/>
                <a:cs typeface="Times New Roman" pitchFamily="18" charset="0"/>
              </a:rPr>
              <a:t>Faculty Name		: Mrs. G. Immaculate Priscilla, </a:t>
            </a:r>
            <a:r>
              <a:rPr lang="en-US" sz="1800" dirty="0" err="1" smtClean="0">
                <a:solidFill>
                  <a:prstClr val="white"/>
                </a:solidFill>
                <a:latin typeface="Times New Roman" pitchFamily="18" charset="0"/>
                <a:cs typeface="Times New Roman" pitchFamily="18" charset="0"/>
              </a:rPr>
              <a:t>M.Com</a:t>
            </a:r>
            <a:r>
              <a:rPr lang="en-US" sz="1800" dirty="0" smtClean="0">
                <a:solidFill>
                  <a:prstClr val="white"/>
                </a:solidFill>
                <a:latin typeface="Times New Roman" pitchFamily="18" charset="0"/>
                <a:cs typeface="Times New Roman" pitchFamily="18" charset="0"/>
              </a:rPr>
              <a:t>., </a:t>
            </a:r>
            <a:r>
              <a:rPr lang="en-US" sz="1800" dirty="0" err="1" smtClean="0">
                <a:solidFill>
                  <a:prstClr val="white"/>
                </a:solidFill>
                <a:latin typeface="Times New Roman" pitchFamily="18" charset="0"/>
                <a:cs typeface="Times New Roman" pitchFamily="18" charset="0"/>
              </a:rPr>
              <a:t>M.Phil.</a:t>
            </a:r>
            <a:r>
              <a:rPr lang="en-US" sz="1800" dirty="0" smtClean="0">
                <a:solidFill>
                  <a:prstClr val="white"/>
                </a:solidFill>
                <a:latin typeface="Times New Roman" pitchFamily="18" charset="0"/>
                <a:cs typeface="Times New Roman" pitchFamily="18" charset="0"/>
              </a:rPr>
              <a:t>, B.Ed.,</a:t>
            </a:r>
          </a:p>
          <a:p>
            <a:pPr marL="342900" lvl="0" indent="-342900">
              <a:buClrTx/>
              <a:buSzTx/>
              <a:buNone/>
            </a:pPr>
            <a:r>
              <a:rPr lang="en-US" sz="1800" dirty="0" smtClean="0">
                <a:solidFill>
                  <a:prstClr val="white"/>
                </a:solidFill>
                <a:latin typeface="Times New Roman" pitchFamily="18" charset="0"/>
                <a:cs typeface="Times New Roman" pitchFamily="18" charset="0"/>
              </a:rPr>
              <a:t>				  Assistant Professor</a:t>
            </a:r>
          </a:p>
          <a:p>
            <a:pPr marL="342900" lvl="0" indent="-342900">
              <a:buClrTx/>
              <a:buSzTx/>
              <a:buNone/>
            </a:pPr>
            <a:r>
              <a:rPr lang="en-US" sz="1800" dirty="0" smtClean="0">
                <a:solidFill>
                  <a:prstClr val="white"/>
                </a:solidFill>
                <a:latin typeface="Times New Roman" pitchFamily="18" charset="0"/>
                <a:cs typeface="Times New Roman" pitchFamily="18" charset="0"/>
              </a:rPr>
              <a:t>				  Department of Management</a:t>
            </a:r>
          </a:p>
          <a:p>
            <a:pPr marL="342900" lvl="0" indent="-342900">
              <a:buClrTx/>
              <a:buSzTx/>
              <a:buNone/>
            </a:pPr>
            <a:r>
              <a:rPr lang="en-US" sz="1800" dirty="0" smtClean="0">
                <a:solidFill>
                  <a:prstClr val="white"/>
                </a:solidFill>
                <a:latin typeface="Times New Roman" pitchFamily="18" charset="0"/>
                <a:cs typeface="Times New Roman" pitchFamily="18" charset="0"/>
              </a:rPr>
              <a:t>				  </a:t>
            </a:r>
            <a:r>
              <a:rPr lang="en-US" sz="1800" dirty="0" err="1" smtClean="0">
                <a:solidFill>
                  <a:prstClr val="white"/>
                </a:solidFill>
                <a:latin typeface="Times New Roman" pitchFamily="18" charset="0"/>
                <a:cs typeface="Times New Roman" pitchFamily="18" charset="0"/>
              </a:rPr>
              <a:t>Idhaya</a:t>
            </a:r>
            <a:r>
              <a:rPr lang="en-US" sz="1800" dirty="0" smtClean="0">
                <a:solidFill>
                  <a:prstClr val="white"/>
                </a:solidFill>
                <a:latin typeface="Times New Roman" pitchFamily="18" charset="0"/>
                <a:cs typeface="Times New Roman" pitchFamily="18" charset="0"/>
              </a:rPr>
              <a:t> College for Women, </a:t>
            </a:r>
            <a:r>
              <a:rPr lang="en-US" sz="1800" dirty="0" err="1" smtClean="0">
                <a:solidFill>
                  <a:prstClr val="white"/>
                </a:solidFill>
                <a:latin typeface="Times New Roman" pitchFamily="18" charset="0"/>
                <a:cs typeface="Times New Roman" pitchFamily="18" charset="0"/>
              </a:rPr>
              <a:t>Kumbakonam</a:t>
            </a:r>
            <a:r>
              <a:rPr lang="en-US" sz="1800" dirty="0" smtClean="0">
                <a:solidFill>
                  <a:prstClr val="white"/>
                </a:solidFill>
                <a:latin typeface="Times New Roman" pitchFamily="18" charset="0"/>
                <a:cs typeface="Times New Roman" pitchFamily="18" charset="0"/>
              </a:rPr>
              <a:t>.</a:t>
            </a:r>
          </a:p>
          <a:p>
            <a:pPr marL="342900" lvl="0" indent="-342900">
              <a:buClrTx/>
              <a:buSzTx/>
              <a:buNone/>
            </a:pPr>
            <a:r>
              <a:rPr lang="en-US" sz="1600" dirty="0" smtClean="0">
                <a:solidFill>
                  <a:prstClr val="white"/>
                </a:solidFill>
                <a:latin typeface="Times New Roman" pitchFamily="18" charset="0"/>
                <a:cs typeface="Times New Roman" pitchFamily="18" charset="0"/>
              </a:rPr>
              <a:t>				</a:t>
            </a:r>
            <a:endParaRPr lang="en-IN" sz="1600" dirty="0"/>
          </a:p>
        </p:txBody>
      </p:sp>
      <p:sp>
        <p:nvSpPr>
          <p:cNvPr id="2" name="Title 1"/>
          <p:cNvSpPr>
            <a:spLocks noGrp="1"/>
          </p:cNvSpPr>
          <p:nvPr>
            <p:ph type="title"/>
          </p:nvPr>
        </p:nvSpPr>
        <p:spPr/>
        <p:txBody>
          <a:bodyPr>
            <a:normAutofit fontScale="90000"/>
          </a:bodyPr>
          <a:lstStyle/>
          <a:p>
            <a:pPr algn="ctr"/>
            <a:r>
              <a:rPr lang="en-US" sz="2800" dirty="0" smtClean="0">
                <a:latin typeface="Times New Roman" pitchFamily="18" charset="0"/>
                <a:cs typeface="Times New Roman" pitchFamily="18" charset="0"/>
              </a:rPr>
              <a:t>IDHAYA COLLEGE FOR WOMEN, KUMBAKONAM</a:t>
            </a:r>
            <a:br>
              <a:rPr lang="en-US" sz="28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IN" sz="2000" dirty="0">
              <a:latin typeface="Times New Roman" pitchFamily="18" charset="0"/>
              <a:cs typeface="Times New Roman" pitchFamily="18" charset="0"/>
            </a:endParaRPr>
          </a:p>
        </p:txBody>
      </p:sp>
      <p:pic>
        <p:nvPicPr>
          <p:cNvPr id="1026" name="Picture 2" descr="C:\Users\admin\Downloads\IMG-20200428-WA0139 (1).jpg"/>
          <p:cNvPicPr>
            <a:picLocks noChangeAspect="1" noChangeArrowheads="1"/>
          </p:cNvPicPr>
          <p:nvPr/>
        </p:nvPicPr>
        <p:blipFill>
          <a:blip r:embed="rId2" cstate="print"/>
          <a:srcRect/>
          <a:stretch>
            <a:fillRect/>
          </a:stretch>
        </p:blipFill>
        <p:spPr bwMode="auto">
          <a:xfrm>
            <a:off x="3071802" y="857232"/>
            <a:ext cx="2755858" cy="15001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Pt Mgt Acc\Working-Capital_How-do-you-calculate-working-capital-2-600x408.jpg"/>
          <p:cNvPicPr>
            <a:picLocks noGrp="1" noChangeAspect="1" noChangeArrowheads="1"/>
          </p:cNvPicPr>
          <p:nvPr>
            <p:ph idx="1"/>
          </p:nvPr>
        </p:nvPicPr>
        <p:blipFill>
          <a:blip r:embed="rId2"/>
          <a:stretch>
            <a:fillRect/>
          </a:stretch>
        </p:blipFill>
        <p:spPr bwMode="auto">
          <a:xfrm>
            <a:off x="1428728" y="1357298"/>
            <a:ext cx="6357982" cy="4286280"/>
          </a:xfrm>
          <a:prstGeom prst="rect">
            <a:avLst/>
          </a:prstGeom>
          <a:noFill/>
        </p:spPr>
      </p:pic>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Example</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PPt Mgt Acc\download.jpg"/>
          <p:cNvPicPr>
            <a:picLocks noGrp="1" noChangeAspect="1" noChangeArrowheads="1"/>
          </p:cNvPicPr>
          <p:nvPr>
            <p:ph idx="1"/>
          </p:nvPr>
        </p:nvPicPr>
        <p:blipFill>
          <a:blip r:embed="rId2"/>
          <a:srcRect/>
          <a:stretch>
            <a:fillRect/>
          </a:stretch>
        </p:blipFill>
        <p:spPr bwMode="auto">
          <a:xfrm>
            <a:off x="785786" y="1428736"/>
            <a:ext cx="7715303" cy="4214842"/>
          </a:xfrm>
          <a:prstGeom prst="rect">
            <a:avLst/>
          </a:prstGeom>
          <a:noFill/>
        </p:spPr>
      </p:pic>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Components</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PPt Mgt Acc\download.png"/>
          <p:cNvPicPr>
            <a:picLocks noGrp="1" noChangeAspect="1" noChangeArrowheads="1"/>
          </p:cNvPicPr>
          <p:nvPr>
            <p:ph idx="1"/>
          </p:nvPr>
        </p:nvPicPr>
        <p:blipFill>
          <a:blip r:embed="rId2"/>
          <a:stretch>
            <a:fillRect/>
          </a:stretch>
        </p:blipFill>
        <p:spPr bwMode="auto">
          <a:xfrm>
            <a:off x="857224" y="1357298"/>
            <a:ext cx="7429554" cy="4441582"/>
          </a:xfrm>
          <a:prstGeom prst="rect">
            <a:avLst/>
          </a:prstGeom>
          <a:noFill/>
        </p:spPr>
      </p:pic>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Formula</a:t>
            </a:r>
            <a:endParaRPr lang="en-IN"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714908"/>
          </a:xfrm>
        </p:spPr>
        <p:txBody>
          <a:bodyPr>
            <a:noAutofit/>
          </a:bodyPr>
          <a:lstStyle/>
          <a:p>
            <a:pPr algn="just">
              <a:buNone/>
            </a:pPr>
            <a:r>
              <a:rPr lang="en-IN" sz="2000" dirty="0" smtClean="0">
                <a:latin typeface="Times New Roman" pitchFamily="18" charset="0"/>
                <a:cs typeface="Times New Roman" pitchFamily="18" charset="0"/>
              </a:rPr>
              <a:t>Problem 1</a:t>
            </a:r>
          </a:p>
          <a:p>
            <a:pPr algn="just">
              <a:buNone/>
            </a:pPr>
            <a:r>
              <a:rPr lang="en-IN" sz="2000" dirty="0" smtClean="0">
                <a:latin typeface="Times New Roman" pitchFamily="18" charset="0"/>
                <a:cs typeface="Times New Roman" pitchFamily="18" charset="0"/>
              </a:rPr>
              <a:t>From the following estimates, calculate the Average amount of Working </a:t>
            </a:r>
          </a:p>
          <a:p>
            <a:pPr algn="just">
              <a:buNone/>
            </a:pPr>
            <a:r>
              <a:rPr lang="en-IN" sz="2000" dirty="0" smtClean="0">
                <a:latin typeface="Times New Roman" pitchFamily="18" charset="0"/>
                <a:cs typeface="Times New Roman" pitchFamily="18" charset="0"/>
              </a:rPr>
              <a:t>Capital Required.</a:t>
            </a:r>
          </a:p>
          <a:p>
            <a:pPr algn="just">
              <a:buNone/>
            </a:pPr>
            <a:r>
              <a:rPr lang="en-IN" sz="2000" dirty="0" smtClean="0">
                <a:latin typeface="Times New Roman" pitchFamily="18" charset="0"/>
                <a:cs typeface="Times New Roman" pitchFamily="18" charset="0"/>
              </a:rPr>
              <a:t>Average Amount Locked up in Stock:	</a:t>
            </a:r>
          </a:p>
          <a:p>
            <a:pPr algn="just">
              <a:buNone/>
            </a:pPr>
            <a:r>
              <a:rPr lang="en-IN" sz="2000" dirty="0" smtClean="0">
                <a:latin typeface="Times New Roman" pitchFamily="18" charset="0"/>
                <a:cs typeface="Times New Roman" pitchFamily="18" charset="0"/>
              </a:rPr>
              <a:t>		Stock of Finished Goods Rs.10,000</a:t>
            </a:r>
          </a:p>
          <a:p>
            <a:pPr algn="just">
              <a:buNone/>
            </a:pPr>
            <a:r>
              <a:rPr lang="en-IN" sz="2000" dirty="0" smtClean="0">
                <a:latin typeface="Times New Roman" pitchFamily="18" charset="0"/>
                <a:cs typeface="Times New Roman" pitchFamily="18" charset="0"/>
              </a:rPr>
              <a:t>		Stock of Stores and Materials Rs.8,000</a:t>
            </a:r>
          </a:p>
          <a:p>
            <a:pPr algn="just">
              <a:buNone/>
            </a:pPr>
            <a:r>
              <a:rPr lang="en-IN" sz="2000" dirty="0" smtClean="0">
                <a:latin typeface="Times New Roman" pitchFamily="18" charset="0"/>
                <a:cs typeface="Times New Roman" pitchFamily="18" charset="0"/>
              </a:rPr>
              <a:t>Average Credit Given:</a:t>
            </a:r>
          </a:p>
          <a:p>
            <a:pPr algn="just">
              <a:buNone/>
            </a:pPr>
            <a:r>
              <a:rPr lang="en-IN" sz="2000" dirty="0" smtClean="0">
                <a:latin typeface="Times New Roman" pitchFamily="18" charset="0"/>
                <a:cs typeface="Times New Roman" pitchFamily="18" charset="0"/>
              </a:rPr>
              <a:t>		Local sales 2 Weeks Credit Rs.1,04,000</a:t>
            </a:r>
          </a:p>
          <a:p>
            <a:pPr algn="just">
              <a:buNone/>
            </a:pPr>
            <a:r>
              <a:rPr lang="en-IN" sz="2000" dirty="0" smtClean="0">
                <a:latin typeface="Times New Roman" pitchFamily="18" charset="0"/>
                <a:cs typeface="Times New Roman" pitchFamily="18" charset="0"/>
              </a:rPr>
              <a:t>		Outside the State 6 Weeks Credit Rs.3,12,000</a:t>
            </a:r>
          </a:p>
          <a:p>
            <a:pPr algn="just">
              <a:buNone/>
            </a:pPr>
            <a:r>
              <a:rPr lang="en-IN" sz="2000" dirty="0" smtClean="0">
                <a:latin typeface="Times New Roman" pitchFamily="18" charset="0"/>
                <a:cs typeface="Times New Roman" pitchFamily="18" charset="0"/>
              </a:rPr>
              <a:t>Time available for Payments:</a:t>
            </a:r>
          </a:p>
          <a:p>
            <a:pPr algn="just">
              <a:buNone/>
            </a:pPr>
            <a:r>
              <a:rPr lang="en-IN" sz="2000" dirty="0" smtClean="0">
                <a:latin typeface="Times New Roman" pitchFamily="18" charset="0"/>
                <a:cs typeface="Times New Roman" pitchFamily="18" charset="0"/>
              </a:rPr>
              <a:t>		For Purchase 4 Weeks Rs.78,000</a:t>
            </a:r>
          </a:p>
          <a:p>
            <a:pPr algn="just">
              <a:buNone/>
            </a:pPr>
            <a:r>
              <a:rPr lang="en-IN" sz="2000" dirty="0" smtClean="0">
                <a:latin typeface="Times New Roman" pitchFamily="18" charset="0"/>
                <a:cs typeface="Times New Roman" pitchFamily="18" charset="0"/>
              </a:rPr>
              <a:t>		For Wages 2 Weeks Rs.2,60,000</a:t>
            </a:r>
          </a:p>
          <a:p>
            <a:pPr algn="just">
              <a:buNone/>
            </a:pPr>
            <a:r>
              <a:rPr lang="en-IN" sz="2000" dirty="0" smtClean="0">
                <a:latin typeface="Times New Roman" pitchFamily="18" charset="0"/>
                <a:cs typeface="Times New Roman" pitchFamily="18" charset="0"/>
              </a:rPr>
              <a:t>Add 10% to allow for Contingencies.</a:t>
            </a:r>
          </a:p>
          <a:p>
            <a:pPr>
              <a:buNone/>
            </a:pPr>
            <a:endParaRPr lang="en-IN" sz="2000" dirty="0"/>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Problem – Working Capital</a:t>
            </a:r>
            <a:endParaRPr lang="en-IN" sz="28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929222"/>
          </a:xfrm>
        </p:spPr>
        <p:txBody>
          <a:bodyPr>
            <a:normAutofit fontScale="70000" lnSpcReduction="20000"/>
          </a:bodyPr>
          <a:lstStyle/>
          <a:p>
            <a:pPr algn="just">
              <a:buNone/>
            </a:pPr>
            <a:r>
              <a:rPr lang="en-US" sz="2900" dirty="0" smtClean="0">
                <a:latin typeface="Times New Roman" pitchFamily="18" charset="0"/>
                <a:cs typeface="Times New Roman" pitchFamily="18" charset="0"/>
              </a:rPr>
              <a:t>Solution 1</a:t>
            </a:r>
          </a:p>
          <a:p>
            <a:pPr algn="just">
              <a:buNone/>
            </a:pPr>
            <a:r>
              <a:rPr lang="en-US" sz="2900" dirty="0" smtClean="0">
                <a:latin typeface="Times New Roman" pitchFamily="18" charset="0"/>
                <a:cs typeface="Times New Roman" pitchFamily="18" charset="0"/>
              </a:rPr>
              <a:t>Current Assets: </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Stock of Finished Goods = Rs.10,000</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Stock of Stores and Materials = Rs.8,000</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Debtors: Local Sales = Rs. 4,000</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Outside Sales = Rs.36,000</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Total Current Assets = Rs.58,000</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Current Liabilities:</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Creditors: </a:t>
            </a:r>
          </a:p>
          <a:p>
            <a:pPr algn="just">
              <a:buNone/>
            </a:pPr>
            <a:r>
              <a:rPr lang="en-US" sz="2900" dirty="0" smtClean="0">
                <a:latin typeface="Times New Roman" pitchFamily="18" charset="0"/>
                <a:cs typeface="Times New Roman" pitchFamily="18" charset="0"/>
              </a:rPr>
              <a:t>		Purchases = Rs.6,000</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Outstanding Wages = Rs.10,000</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Total Current Liabilities  = Rs.16,000</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Working Capital = Rs.42,000</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Contingencies = Rs.4,200</a:t>
            </a:r>
            <a:endParaRPr lang="en-IN"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Net Working Capital = Rs.46,200.</a:t>
            </a:r>
            <a:endParaRPr lang="en-IN" sz="29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p>
            <a:pPr algn="just">
              <a:buNone/>
            </a:pPr>
            <a:endParaRPr lang="en-IN" dirty="0"/>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Solution – Working Capital</a:t>
            </a:r>
            <a:endParaRPr lang="en-IN" sz="28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Pt Mgt Acc\Untitled.png"/>
          <p:cNvPicPr>
            <a:picLocks noGrp="1" noChangeAspect="1" noChangeArrowheads="1"/>
          </p:cNvPicPr>
          <p:nvPr>
            <p:ph idx="1"/>
          </p:nvPr>
        </p:nvPicPr>
        <p:blipFill>
          <a:blip r:embed="rId2"/>
          <a:stretch>
            <a:fillRect/>
          </a:stretch>
        </p:blipFill>
        <p:spPr bwMode="auto">
          <a:xfrm>
            <a:off x="457200" y="1557137"/>
            <a:ext cx="8229600" cy="4157879"/>
          </a:xfrm>
          <a:prstGeom prst="rect">
            <a:avLst/>
          </a:prstGeom>
          <a:noFill/>
        </p:spPr>
      </p:pic>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Types of Working Capital</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Pt Mgt Acc\1263_factors_effecting_working_capital.jpg"/>
          <p:cNvPicPr>
            <a:picLocks noGrp="1" noChangeAspect="1" noChangeArrowheads="1"/>
          </p:cNvPicPr>
          <p:nvPr>
            <p:ph idx="1"/>
          </p:nvPr>
        </p:nvPicPr>
        <p:blipFill>
          <a:blip r:embed="rId2"/>
          <a:stretch>
            <a:fillRect/>
          </a:stretch>
        </p:blipFill>
        <p:spPr bwMode="auto">
          <a:xfrm>
            <a:off x="500034" y="1285860"/>
            <a:ext cx="8072493" cy="4389437"/>
          </a:xfrm>
          <a:prstGeom prst="rect">
            <a:avLst/>
          </a:prstGeom>
          <a:noFill/>
        </p:spPr>
      </p:pic>
      <p:sp>
        <p:nvSpPr>
          <p:cNvPr id="2" name="Title 1"/>
          <p:cNvSpPr>
            <a:spLocks noGrp="1"/>
          </p:cNvSpPr>
          <p:nvPr>
            <p:ph type="title"/>
          </p:nvPr>
        </p:nvSpPr>
        <p:spPr/>
        <p:txBody>
          <a:bodyPr>
            <a:noAutofit/>
          </a:bodyPr>
          <a:lstStyle/>
          <a:p>
            <a:r>
              <a:rPr lang="en-US" sz="2800" b="1" dirty="0" smtClean="0">
                <a:latin typeface="Times New Roman" pitchFamily="18" charset="0"/>
                <a:cs typeface="Times New Roman" pitchFamily="18" charset="0"/>
              </a:rPr>
              <a:t>Factors Determining Working Capital</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PPt Mgt Acc\working-capital-management-19-728.jpg"/>
          <p:cNvPicPr>
            <a:picLocks noGrp="1" noChangeAspect="1" noChangeArrowheads="1"/>
          </p:cNvPicPr>
          <p:nvPr>
            <p:ph idx="1"/>
          </p:nvPr>
        </p:nvPicPr>
        <p:blipFill>
          <a:blip r:embed="rId2"/>
          <a:srcRect/>
          <a:stretch>
            <a:fillRect/>
          </a:stretch>
        </p:blipFill>
        <p:spPr bwMode="auto">
          <a:xfrm>
            <a:off x="285720" y="1500174"/>
            <a:ext cx="8429683" cy="4286280"/>
          </a:xfrm>
          <a:prstGeom prst="rect">
            <a:avLst/>
          </a:prstGeom>
          <a:noFill/>
        </p:spPr>
      </p:pic>
      <p:sp>
        <p:nvSpPr>
          <p:cNvPr id="2" name="Title 1"/>
          <p:cNvSpPr>
            <a:spLocks noGrp="1"/>
          </p:cNvSpPr>
          <p:nvPr>
            <p:ph type="title"/>
          </p:nvPr>
        </p:nvSpPr>
        <p:spPr>
          <a:xfrm>
            <a:off x="457200" y="704088"/>
            <a:ext cx="8229600" cy="1010400"/>
          </a:xfrm>
        </p:spPr>
        <p:txBody>
          <a:bodyPr>
            <a:normAutofit/>
          </a:bodyPr>
          <a:lstStyle/>
          <a:p>
            <a:r>
              <a:rPr lang="en-US" sz="2800" b="1" dirty="0" smtClean="0">
                <a:latin typeface="Times New Roman" pitchFamily="18" charset="0"/>
                <a:cs typeface="Times New Roman" pitchFamily="18" charset="0"/>
              </a:rPr>
              <a:t>Estimation</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Pt Mgt Acc\download (1).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Standard Costing</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PPt Mgt Acc\standard-costing.jpg"/>
          <p:cNvPicPr>
            <a:picLocks noGrp="1" noChangeAspect="1" noChangeArrowheads="1"/>
          </p:cNvPicPr>
          <p:nvPr>
            <p:ph idx="1"/>
          </p:nvPr>
        </p:nvPicPr>
        <p:blipFill>
          <a:blip r:embed="rId2"/>
          <a:stretch>
            <a:fillRect/>
          </a:stretch>
        </p:blipFill>
        <p:spPr bwMode="auto">
          <a:xfrm>
            <a:off x="428596" y="1357298"/>
            <a:ext cx="8046155" cy="4168772"/>
          </a:xfrm>
          <a:prstGeom prst="rect">
            <a:avLst/>
          </a:prstGeom>
          <a:noFill/>
        </p:spPr>
      </p:pic>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Meaning</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500594"/>
          </a:xfrm>
        </p:spPr>
        <p:txBody>
          <a:bodyPr/>
          <a:lstStyle/>
          <a:p>
            <a:pPr marL="651510" indent="-514350" algn="just">
              <a:lnSpc>
                <a:spcPct val="150000"/>
              </a:lnSpc>
              <a:buAutoNum type="arabicPeriod"/>
            </a:pPr>
            <a:r>
              <a:rPr lang="en-IN" sz="2400" dirty="0" smtClean="0">
                <a:latin typeface="Times New Roman" pitchFamily="18" charset="0"/>
                <a:cs typeface="Times New Roman" pitchFamily="18" charset="0"/>
              </a:rPr>
              <a:t>Working Capital </a:t>
            </a:r>
          </a:p>
          <a:p>
            <a:pPr marL="651510" indent="-514350" algn="just">
              <a:lnSpc>
                <a:spcPct val="150000"/>
              </a:lnSpc>
              <a:buAutoNum type="arabicPeriod"/>
            </a:pPr>
            <a:r>
              <a:rPr lang="en-IN" sz="2400" dirty="0" smtClean="0">
                <a:latin typeface="Times New Roman" pitchFamily="18" charset="0"/>
                <a:cs typeface="Times New Roman" pitchFamily="18" charset="0"/>
              </a:rPr>
              <a:t>Types </a:t>
            </a:r>
          </a:p>
          <a:p>
            <a:pPr marL="651510" indent="-514350" algn="just">
              <a:lnSpc>
                <a:spcPct val="150000"/>
              </a:lnSpc>
              <a:buAutoNum type="arabicPeriod"/>
            </a:pPr>
            <a:r>
              <a:rPr lang="en-IN" sz="2400" dirty="0" smtClean="0">
                <a:latin typeface="Times New Roman" pitchFamily="18" charset="0"/>
                <a:cs typeface="Times New Roman" pitchFamily="18" charset="0"/>
              </a:rPr>
              <a:t>Factors Determining Working Capital </a:t>
            </a:r>
          </a:p>
          <a:p>
            <a:pPr marL="651510" indent="-514350" algn="just">
              <a:lnSpc>
                <a:spcPct val="150000"/>
              </a:lnSpc>
              <a:buAutoNum type="arabicPeriod"/>
            </a:pPr>
            <a:r>
              <a:rPr lang="en-IN" sz="2400" dirty="0" smtClean="0">
                <a:latin typeface="Times New Roman" pitchFamily="18" charset="0"/>
                <a:cs typeface="Times New Roman" pitchFamily="18" charset="0"/>
              </a:rPr>
              <a:t>Estimation of Working Capital Requirements</a:t>
            </a:r>
          </a:p>
          <a:p>
            <a:pPr marL="651510" indent="-514350" algn="just">
              <a:lnSpc>
                <a:spcPct val="150000"/>
              </a:lnSpc>
              <a:buAutoNum type="arabicPeriod"/>
            </a:pPr>
            <a:r>
              <a:rPr lang="en-IN" sz="2400" dirty="0" smtClean="0">
                <a:latin typeface="Times New Roman" pitchFamily="18" charset="0"/>
                <a:cs typeface="Times New Roman" pitchFamily="18" charset="0"/>
              </a:rPr>
              <a:t>Standard Costing </a:t>
            </a:r>
          </a:p>
          <a:p>
            <a:pPr marL="651510" indent="-514350" algn="just">
              <a:lnSpc>
                <a:spcPct val="150000"/>
              </a:lnSpc>
              <a:buAutoNum type="arabicPeriod"/>
            </a:pPr>
            <a:r>
              <a:rPr lang="en-IN" sz="2400" dirty="0" smtClean="0">
                <a:latin typeface="Times New Roman" pitchFamily="18" charset="0"/>
                <a:cs typeface="Times New Roman" pitchFamily="18" charset="0"/>
              </a:rPr>
              <a:t>Material Variance</a:t>
            </a:r>
          </a:p>
          <a:p>
            <a:pPr marL="651510" indent="-514350" algn="just">
              <a:lnSpc>
                <a:spcPct val="150000"/>
              </a:lnSpc>
              <a:buAutoNum type="arabicPeriod"/>
            </a:pPr>
            <a:r>
              <a:rPr lang="en-IN" sz="2400" dirty="0" smtClean="0">
                <a:latin typeface="Times New Roman" pitchFamily="18" charset="0"/>
                <a:cs typeface="Times New Roman" pitchFamily="18" charset="0"/>
              </a:rPr>
              <a:t>Labour Variance </a:t>
            </a:r>
          </a:p>
          <a:p>
            <a:pPr>
              <a:buNone/>
            </a:pPr>
            <a:endParaRPr lang="en-IN" dirty="0"/>
          </a:p>
        </p:txBody>
      </p:sp>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Content</a:t>
            </a:r>
            <a:endParaRPr lang="en-IN"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E:\PPt Mgt Acc\Standard+cost+‘Benchmark+measurement+of+resource+usage+or+revenue+or+profit+generation,+set+in+defined+conditions’..jpg"/>
          <p:cNvPicPr>
            <a:picLocks noGrp="1" noChangeAspect="1" noChangeArrowheads="1"/>
          </p:cNvPicPr>
          <p:nvPr>
            <p:ph idx="1"/>
          </p:nvPr>
        </p:nvPicPr>
        <p:blipFill>
          <a:blip r:embed="rId2"/>
          <a:stretch>
            <a:fillRect/>
          </a:stretch>
        </p:blipFill>
        <p:spPr bwMode="auto">
          <a:xfrm>
            <a:off x="428596" y="1643050"/>
            <a:ext cx="8143932" cy="4000528"/>
          </a:xfrm>
          <a:prstGeom prst="rect">
            <a:avLst/>
          </a:prstGeom>
          <a:noFill/>
        </p:spPr>
      </p:pic>
      <p:sp>
        <p:nvSpPr>
          <p:cNvPr id="2" name="Title 1"/>
          <p:cNvSpPr>
            <a:spLocks noGrp="1"/>
          </p:cNvSpPr>
          <p:nvPr>
            <p:ph type="title"/>
          </p:nvPr>
        </p:nvSpPr>
        <p:spPr>
          <a:xfrm>
            <a:off x="457200" y="704088"/>
            <a:ext cx="8229600" cy="938962"/>
          </a:xfrm>
        </p:spPr>
        <p:txBody>
          <a:bodyPr>
            <a:normAutofit/>
          </a:bodyPr>
          <a:lstStyle/>
          <a:p>
            <a:r>
              <a:rPr lang="en-US" sz="2800" b="1" dirty="0" smtClean="0">
                <a:latin typeface="Times New Roman" pitchFamily="18" charset="0"/>
                <a:cs typeface="Times New Roman" pitchFamily="18" charset="0"/>
              </a:rPr>
              <a:t>Definition</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Pt Mgt Acc\download (2).jpg"/>
          <p:cNvPicPr>
            <a:picLocks noGrp="1" noChangeAspect="1" noChangeArrowheads="1"/>
          </p:cNvPicPr>
          <p:nvPr>
            <p:ph idx="1"/>
          </p:nvPr>
        </p:nvPicPr>
        <p:blipFill>
          <a:blip r:embed="rId2"/>
          <a:stretch>
            <a:fillRect/>
          </a:stretch>
        </p:blipFill>
        <p:spPr bwMode="auto">
          <a:xfrm>
            <a:off x="785786" y="1785926"/>
            <a:ext cx="7215238" cy="4000527"/>
          </a:xfrm>
          <a:prstGeom prst="rect">
            <a:avLst/>
          </a:prstGeom>
          <a:noFill/>
        </p:spPr>
      </p:pic>
      <p:sp>
        <p:nvSpPr>
          <p:cNvPr id="2" name="Title 1"/>
          <p:cNvSpPr>
            <a:spLocks noGrp="1"/>
          </p:cNvSpPr>
          <p:nvPr>
            <p:ph type="title"/>
          </p:nvPr>
        </p:nvSpPr>
        <p:spPr>
          <a:xfrm>
            <a:off x="457200" y="704088"/>
            <a:ext cx="8229600" cy="1010400"/>
          </a:xfrm>
        </p:spPr>
        <p:txBody>
          <a:bodyPr>
            <a:normAutofit/>
          </a:bodyPr>
          <a:lstStyle/>
          <a:p>
            <a:r>
              <a:rPr lang="en-US" sz="2800" b="1" dirty="0" smtClean="0">
                <a:latin typeface="Times New Roman" pitchFamily="18" charset="0"/>
                <a:cs typeface="Times New Roman" pitchFamily="18" charset="0"/>
              </a:rPr>
              <a:t>Purposes</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PPt Mgt Acc\download (3).jpg"/>
          <p:cNvPicPr>
            <a:picLocks noGrp="1" noChangeAspect="1" noChangeArrowheads="1"/>
          </p:cNvPicPr>
          <p:nvPr>
            <p:ph idx="1"/>
          </p:nvPr>
        </p:nvPicPr>
        <p:blipFill>
          <a:blip r:embed="rId2"/>
          <a:stretch>
            <a:fillRect/>
          </a:stretch>
        </p:blipFill>
        <p:spPr bwMode="auto">
          <a:xfrm>
            <a:off x="571472" y="1500174"/>
            <a:ext cx="7429552" cy="4214842"/>
          </a:xfrm>
          <a:prstGeom prst="rect">
            <a:avLst/>
          </a:prstGeom>
          <a:noFill/>
        </p:spPr>
      </p:pic>
      <p:sp>
        <p:nvSpPr>
          <p:cNvPr id="2" name="Title 1"/>
          <p:cNvSpPr>
            <a:spLocks noGrp="1"/>
          </p:cNvSpPr>
          <p:nvPr>
            <p:ph type="title"/>
          </p:nvPr>
        </p:nvSpPr>
        <p:spPr>
          <a:xfrm>
            <a:off x="457200" y="704088"/>
            <a:ext cx="8229600" cy="938962"/>
          </a:xfrm>
        </p:spPr>
        <p:txBody>
          <a:bodyPr>
            <a:normAutofit/>
          </a:bodyPr>
          <a:lstStyle/>
          <a:p>
            <a:r>
              <a:rPr lang="en-US" sz="2800" b="1" dirty="0" smtClean="0">
                <a:latin typeface="Times New Roman" pitchFamily="18" charset="0"/>
                <a:cs typeface="Times New Roman" pitchFamily="18" charset="0"/>
              </a:rPr>
              <a:t>Components</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Pt Mgt Acc\images.png"/>
          <p:cNvPicPr>
            <a:picLocks noGrp="1" noChangeAspect="1" noChangeArrowheads="1"/>
          </p:cNvPicPr>
          <p:nvPr>
            <p:ph idx="1"/>
          </p:nvPr>
        </p:nvPicPr>
        <p:blipFill>
          <a:blip r:embed="rId2"/>
          <a:srcRect/>
          <a:stretch>
            <a:fillRect/>
          </a:stretch>
        </p:blipFill>
        <p:spPr bwMode="auto">
          <a:xfrm>
            <a:off x="857224" y="1428736"/>
            <a:ext cx="7358114" cy="4143404"/>
          </a:xfrm>
          <a:prstGeom prst="rect">
            <a:avLst/>
          </a:prstGeom>
          <a:noFill/>
        </p:spPr>
      </p:pic>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Types of Standard Costing</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286280"/>
          </a:xfrm>
        </p:spPr>
        <p:txBody>
          <a:bodyPr>
            <a:normAutofit fontScale="92500"/>
          </a:bodyPr>
          <a:lstStyle/>
          <a:p>
            <a:pPr algn="ctr">
              <a:buNone/>
            </a:pPr>
            <a:r>
              <a:rPr lang="en-US" dirty="0" smtClean="0">
                <a:latin typeface="Times New Roman" pitchFamily="18" charset="0"/>
                <a:cs typeface="Times New Roman" pitchFamily="18" charset="0"/>
              </a:rPr>
              <a:t>Material Variance</a:t>
            </a:r>
            <a:endParaRPr lang="en-IN" dirty="0" smtClean="0">
              <a:latin typeface="Times New Roman" pitchFamily="18" charset="0"/>
              <a:cs typeface="Times New Roman" pitchFamily="18" charset="0"/>
            </a:endParaRPr>
          </a:p>
          <a:p>
            <a:pPr algn="just">
              <a:lnSpc>
                <a:spcPct val="150000"/>
              </a:lnSpc>
              <a:buFont typeface="Wingdings" pitchFamily="2" charset="2"/>
              <a:buChar char="v"/>
            </a:pPr>
            <a:r>
              <a:rPr lang="en-IN" sz="2400" dirty="0" smtClean="0">
                <a:latin typeface="Times New Roman" pitchFamily="18" charset="0"/>
                <a:cs typeface="Times New Roman" pitchFamily="18" charset="0"/>
              </a:rPr>
              <a:t>Material variances include two factors: </a:t>
            </a:r>
            <a:r>
              <a:rPr lang="en-IN" sz="2400" b="1" dirty="0" smtClean="0">
                <a:latin typeface="Times New Roman" pitchFamily="18" charset="0"/>
                <a:cs typeface="Times New Roman" pitchFamily="18" charset="0"/>
              </a:rPr>
              <a:t>(1)</a:t>
            </a:r>
            <a:r>
              <a:rPr lang="en-IN" sz="2400" dirty="0" smtClean="0">
                <a:latin typeface="Times New Roman" pitchFamily="18" charset="0"/>
                <a:cs typeface="Times New Roman" pitchFamily="18" charset="0"/>
              </a:rPr>
              <a:t> the quantity of materials that should have been used to produce one unit of output and </a:t>
            </a:r>
            <a:r>
              <a:rPr lang="en-IN" sz="2400" b="1" dirty="0" smtClean="0">
                <a:latin typeface="Times New Roman" pitchFamily="18" charset="0"/>
                <a:cs typeface="Times New Roman" pitchFamily="18" charset="0"/>
              </a:rPr>
              <a:t>(2)</a:t>
            </a:r>
            <a:r>
              <a:rPr lang="en-IN" sz="2400" dirty="0" smtClean="0">
                <a:latin typeface="Times New Roman" pitchFamily="18" charset="0"/>
                <a:cs typeface="Times New Roman" pitchFamily="18" charset="0"/>
              </a:rPr>
              <a:t> the prices that should have been paid in acquiring this quantity of materials. Hence the total material cost variance may result from difference between standard and actual quantities of materials used or between standard and actual prices paid for materials, or from a combination of these factors.</a:t>
            </a:r>
            <a:endParaRPr lang="en-IN"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Meaning</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000528"/>
          </a:xfrm>
        </p:spPr>
        <p:txBody>
          <a:bodyPr/>
          <a:lstStyle/>
          <a:p>
            <a:pPr algn="just">
              <a:lnSpc>
                <a:spcPct val="150000"/>
              </a:lnSpc>
              <a:buFont typeface="Wingdings" pitchFamily="2" charset="2"/>
              <a:buChar char="v"/>
            </a:pPr>
            <a:r>
              <a:rPr lang="en-US" sz="2400" dirty="0" smtClean="0">
                <a:latin typeface="Times New Roman" pitchFamily="18" charset="0"/>
                <a:cs typeface="Times New Roman" pitchFamily="18" charset="0"/>
              </a:rPr>
              <a:t>Material Cost Variance</a:t>
            </a:r>
          </a:p>
          <a:p>
            <a:pPr algn="just">
              <a:lnSpc>
                <a:spcPct val="150000"/>
              </a:lnSpc>
              <a:buFont typeface="Wingdings" pitchFamily="2" charset="2"/>
              <a:buChar char="v"/>
            </a:pPr>
            <a:r>
              <a:rPr lang="en-US" sz="2400" dirty="0" smtClean="0">
                <a:latin typeface="Times New Roman" pitchFamily="18" charset="0"/>
                <a:cs typeface="Times New Roman" pitchFamily="18" charset="0"/>
              </a:rPr>
              <a:t>Material Price Variance</a:t>
            </a:r>
          </a:p>
          <a:p>
            <a:pPr algn="just">
              <a:lnSpc>
                <a:spcPct val="150000"/>
              </a:lnSpc>
              <a:buFont typeface="Wingdings" pitchFamily="2" charset="2"/>
              <a:buChar char="v"/>
            </a:pPr>
            <a:r>
              <a:rPr lang="en-US" sz="2400" dirty="0" smtClean="0">
                <a:latin typeface="Times New Roman" pitchFamily="18" charset="0"/>
                <a:cs typeface="Times New Roman" pitchFamily="18" charset="0"/>
              </a:rPr>
              <a:t>Material Usage Variance</a:t>
            </a:r>
          </a:p>
          <a:p>
            <a:pPr algn="just">
              <a:lnSpc>
                <a:spcPct val="150000"/>
              </a:lnSpc>
              <a:buFont typeface="Wingdings" pitchFamily="2" charset="2"/>
              <a:buChar char="v"/>
            </a:pPr>
            <a:r>
              <a:rPr lang="en-US" sz="2400" dirty="0" smtClean="0">
                <a:latin typeface="Times New Roman" pitchFamily="18" charset="0"/>
                <a:cs typeface="Times New Roman" pitchFamily="18" charset="0"/>
              </a:rPr>
              <a:t>Material Sub-Usage Variance</a:t>
            </a:r>
          </a:p>
          <a:p>
            <a:pPr algn="just">
              <a:lnSpc>
                <a:spcPct val="150000"/>
              </a:lnSpc>
              <a:buFont typeface="Wingdings" pitchFamily="2" charset="2"/>
              <a:buChar char="v"/>
            </a:pPr>
            <a:r>
              <a:rPr lang="en-US" sz="2400" dirty="0" smtClean="0">
                <a:latin typeface="Times New Roman" pitchFamily="18" charset="0"/>
                <a:cs typeface="Times New Roman" pitchFamily="18" charset="0"/>
              </a:rPr>
              <a:t>Material Mix Variance</a:t>
            </a:r>
          </a:p>
          <a:p>
            <a:pPr algn="just">
              <a:lnSpc>
                <a:spcPct val="150000"/>
              </a:lnSpc>
              <a:buFont typeface="Wingdings" pitchFamily="2" charset="2"/>
              <a:buChar char="v"/>
            </a:pPr>
            <a:r>
              <a:rPr lang="en-US" sz="2400" dirty="0" smtClean="0">
                <a:latin typeface="Times New Roman" pitchFamily="18" charset="0"/>
                <a:cs typeface="Times New Roman" pitchFamily="18" charset="0"/>
              </a:rPr>
              <a:t>Material Yield Variance</a:t>
            </a:r>
          </a:p>
          <a:p>
            <a:pPr>
              <a:buNone/>
            </a:pPr>
            <a:endParaRPr lang="en-US" dirty="0" smtClean="0"/>
          </a:p>
          <a:p>
            <a:pPr>
              <a:buNone/>
            </a:pPr>
            <a:endParaRPr lang="en-IN" dirty="0"/>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Types of Material Variance</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714908"/>
          </a:xfrm>
        </p:spPr>
        <p:txBody>
          <a:bodyPr>
            <a:normAutofit fontScale="92500" lnSpcReduction="20000"/>
          </a:bodyPr>
          <a:lstStyle/>
          <a:p>
            <a:pPr algn="just">
              <a:buFont typeface="Wingdings" pitchFamily="2" charset="2"/>
              <a:buChar char="v"/>
            </a:pPr>
            <a:r>
              <a:rPr lang="en-US" sz="2800" dirty="0" smtClean="0">
                <a:latin typeface="Times New Roman" pitchFamily="18" charset="0"/>
                <a:cs typeface="Times New Roman" pitchFamily="18" charset="0"/>
              </a:rPr>
              <a:t>Material Cost Variance</a:t>
            </a:r>
          </a:p>
          <a:p>
            <a:pPr algn="just">
              <a:buNone/>
            </a:pPr>
            <a:r>
              <a:rPr lang="en-US" sz="2800" dirty="0" smtClean="0">
                <a:latin typeface="Times New Roman" pitchFamily="18" charset="0"/>
                <a:cs typeface="Times New Roman" pitchFamily="18" charset="0"/>
              </a:rPr>
              <a:t>			(SQ x SP) – (AQ x AP)</a:t>
            </a:r>
          </a:p>
          <a:p>
            <a:pPr algn="just">
              <a:buFont typeface="Wingdings" pitchFamily="2" charset="2"/>
              <a:buChar char="v"/>
            </a:pPr>
            <a:r>
              <a:rPr lang="en-US" sz="2800" dirty="0" smtClean="0">
                <a:latin typeface="Times New Roman" pitchFamily="18" charset="0"/>
                <a:cs typeface="Times New Roman" pitchFamily="18" charset="0"/>
              </a:rPr>
              <a:t>Material Price Variance</a:t>
            </a:r>
          </a:p>
          <a:p>
            <a:pPr algn="just">
              <a:buNone/>
            </a:pPr>
            <a:r>
              <a:rPr lang="en-US" sz="2800" dirty="0" smtClean="0">
                <a:latin typeface="Times New Roman" pitchFamily="18" charset="0"/>
                <a:cs typeface="Times New Roman" pitchFamily="18" charset="0"/>
              </a:rPr>
              <a:t>			(SP – AP) x AQ</a:t>
            </a:r>
          </a:p>
          <a:p>
            <a:pPr algn="just">
              <a:buFont typeface="Wingdings" pitchFamily="2" charset="2"/>
              <a:buChar char="v"/>
            </a:pPr>
            <a:r>
              <a:rPr lang="en-US" sz="2800" dirty="0" smtClean="0">
                <a:latin typeface="Times New Roman" pitchFamily="18" charset="0"/>
                <a:cs typeface="Times New Roman" pitchFamily="18" charset="0"/>
              </a:rPr>
              <a:t>Material Usage Variance</a:t>
            </a:r>
          </a:p>
          <a:p>
            <a:pPr algn="just">
              <a:buNone/>
            </a:pPr>
            <a:r>
              <a:rPr lang="en-US" sz="2800" dirty="0" smtClean="0">
                <a:latin typeface="Times New Roman" pitchFamily="18" charset="0"/>
                <a:cs typeface="Times New Roman" pitchFamily="18" charset="0"/>
              </a:rPr>
              <a:t>			(SQ – AQ) x SP</a:t>
            </a:r>
          </a:p>
          <a:p>
            <a:pPr algn="just">
              <a:buFont typeface="Wingdings" pitchFamily="2" charset="2"/>
              <a:buChar char="v"/>
            </a:pPr>
            <a:r>
              <a:rPr lang="en-US" sz="2800" dirty="0" smtClean="0">
                <a:latin typeface="Times New Roman" pitchFamily="18" charset="0"/>
                <a:cs typeface="Times New Roman" pitchFamily="18" charset="0"/>
              </a:rPr>
              <a:t>Material Sub-Usage Variance</a:t>
            </a:r>
          </a:p>
          <a:p>
            <a:pPr algn="just">
              <a:buNone/>
            </a:pPr>
            <a:r>
              <a:rPr lang="en-US" sz="2800" dirty="0" smtClean="0">
                <a:latin typeface="Times New Roman" pitchFamily="18" charset="0"/>
                <a:cs typeface="Times New Roman" pitchFamily="18" charset="0"/>
              </a:rPr>
              <a:t>			(SQ – RSQ) x SP</a:t>
            </a:r>
          </a:p>
          <a:p>
            <a:pPr algn="just">
              <a:buFont typeface="Wingdings" pitchFamily="2" charset="2"/>
              <a:buChar char="v"/>
            </a:pPr>
            <a:r>
              <a:rPr lang="en-US" sz="2800" dirty="0" smtClean="0">
                <a:latin typeface="Times New Roman" pitchFamily="18" charset="0"/>
                <a:cs typeface="Times New Roman" pitchFamily="18" charset="0"/>
              </a:rPr>
              <a:t>Material Mix Variance</a:t>
            </a:r>
          </a:p>
          <a:p>
            <a:pPr algn="just">
              <a:buNone/>
            </a:pPr>
            <a:r>
              <a:rPr lang="en-US" sz="2800" dirty="0" smtClean="0">
                <a:latin typeface="Times New Roman" pitchFamily="18" charset="0"/>
                <a:cs typeface="Times New Roman" pitchFamily="18" charset="0"/>
              </a:rPr>
              <a:t>			(RSQ – AQ) x SP</a:t>
            </a:r>
          </a:p>
          <a:p>
            <a:pPr algn="just">
              <a:buFont typeface="Wingdings" pitchFamily="2" charset="2"/>
              <a:buChar char="v"/>
            </a:pPr>
            <a:r>
              <a:rPr lang="en-US" sz="2800" dirty="0" smtClean="0">
                <a:latin typeface="Times New Roman" pitchFamily="18" charset="0"/>
                <a:cs typeface="Times New Roman" pitchFamily="18" charset="0"/>
              </a:rPr>
              <a:t>Material Yield Variance</a:t>
            </a:r>
          </a:p>
          <a:p>
            <a:pPr algn="just">
              <a:buNone/>
            </a:pPr>
            <a:r>
              <a:rPr lang="en-US" sz="2800" dirty="0" smtClean="0">
                <a:latin typeface="Times New Roman" pitchFamily="18" charset="0"/>
                <a:cs typeface="Times New Roman" pitchFamily="18" charset="0"/>
              </a:rPr>
              <a:t>		Material Usage Variance – Material Mix variance</a:t>
            </a:r>
          </a:p>
          <a:p>
            <a:pPr>
              <a:buFont typeface="Wingdings" pitchFamily="2" charset="2"/>
              <a:buChar char="v"/>
            </a:pPr>
            <a:endParaRPr lang="en-US" sz="2800" dirty="0" smtClean="0">
              <a:latin typeface="Times New Roman" pitchFamily="18" charset="0"/>
              <a:cs typeface="Times New Roman" pitchFamily="18" charset="0"/>
            </a:endParaRP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None/>
            </a:pPr>
            <a:endParaRPr lang="en-US" dirty="0" smtClean="0"/>
          </a:p>
          <a:p>
            <a:pPr>
              <a:buNone/>
            </a:pPr>
            <a:endParaRPr lang="en-IN" dirty="0"/>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Formula’s</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143404"/>
          </a:xfrm>
        </p:spPr>
        <p:txBody>
          <a:bodyPr>
            <a:normAutofit/>
          </a:bodyPr>
          <a:lstStyle/>
          <a:p>
            <a:pPr algn="just">
              <a:buNone/>
            </a:pPr>
            <a:r>
              <a:rPr lang="en-US" sz="2400" dirty="0" smtClean="0">
                <a:latin typeface="Times New Roman" pitchFamily="18" charset="0"/>
                <a:cs typeface="Times New Roman" pitchFamily="18" charset="0"/>
              </a:rPr>
              <a:t>Problem 1</a:t>
            </a:r>
            <a:endParaRPr lang="en-IN" sz="2400" dirty="0" smtClean="0">
              <a:latin typeface="Times New Roman" pitchFamily="18" charset="0"/>
              <a:cs typeface="Times New Roman" pitchFamily="18" charset="0"/>
            </a:endParaRPr>
          </a:p>
          <a:p>
            <a:pPr algn="just">
              <a:buNone/>
            </a:pPr>
            <a:r>
              <a:rPr lang="en-IN" sz="2400" dirty="0" smtClean="0">
                <a:latin typeface="Times New Roman" pitchFamily="18" charset="0"/>
                <a:cs typeface="Times New Roman" pitchFamily="18" charset="0"/>
              </a:rPr>
              <a:t>Product X requires 20 </a:t>
            </a:r>
            <a:r>
              <a:rPr lang="en-IN" sz="2400" dirty="0" err="1" smtClean="0">
                <a:latin typeface="Times New Roman" pitchFamily="18" charset="0"/>
                <a:cs typeface="Times New Roman" pitchFamily="18" charset="0"/>
              </a:rPr>
              <a:t>kgs</a:t>
            </a:r>
            <a:r>
              <a:rPr lang="en-IN" sz="2400" dirty="0" smtClean="0">
                <a:latin typeface="Times New Roman" pitchFamily="18" charset="0"/>
                <a:cs typeface="Times New Roman" pitchFamily="18" charset="0"/>
              </a:rPr>
              <a:t>. of material at Rs.4 per kg. The </a:t>
            </a:r>
          </a:p>
          <a:p>
            <a:pPr algn="just">
              <a:buNone/>
            </a:pPr>
            <a:r>
              <a:rPr lang="en-IN" sz="2400" dirty="0" smtClean="0">
                <a:latin typeface="Times New Roman" pitchFamily="18" charset="0"/>
                <a:cs typeface="Times New Roman" pitchFamily="18" charset="0"/>
              </a:rPr>
              <a:t>actual consumption of material for the manufacturing of</a:t>
            </a:r>
          </a:p>
          <a:p>
            <a:pPr algn="just">
              <a:buNone/>
            </a:pPr>
            <a:r>
              <a:rPr lang="en-IN" sz="2400" dirty="0" smtClean="0">
                <a:latin typeface="Times New Roman" pitchFamily="18" charset="0"/>
                <a:cs typeface="Times New Roman" pitchFamily="18" charset="0"/>
              </a:rPr>
              <a:t>product X came to 24 </a:t>
            </a:r>
            <a:r>
              <a:rPr lang="en-IN" sz="2400" dirty="0" err="1" smtClean="0">
                <a:latin typeface="Times New Roman" pitchFamily="18" charset="0"/>
                <a:cs typeface="Times New Roman" pitchFamily="18" charset="0"/>
              </a:rPr>
              <a:t>kgs</a:t>
            </a:r>
            <a:r>
              <a:rPr lang="en-IN" sz="2400" dirty="0" smtClean="0">
                <a:latin typeface="Times New Roman" pitchFamily="18" charset="0"/>
                <a:cs typeface="Times New Roman" pitchFamily="18" charset="0"/>
              </a:rPr>
              <a:t>. of material at Rs.4.50 per kg. </a:t>
            </a:r>
          </a:p>
          <a:p>
            <a:pPr algn="just">
              <a:buNone/>
            </a:pPr>
            <a:r>
              <a:rPr lang="en-IN" sz="2400" dirty="0" smtClean="0">
                <a:latin typeface="Times New Roman" pitchFamily="18" charset="0"/>
                <a:cs typeface="Times New Roman" pitchFamily="18" charset="0"/>
              </a:rPr>
              <a:t>Calculate </a:t>
            </a:r>
          </a:p>
          <a:p>
            <a:pPr algn="just">
              <a:buNone/>
            </a:pPr>
            <a:r>
              <a:rPr lang="en-IN" sz="2400" dirty="0" smtClean="0">
                <a:latin typeface="Times New Roman" pitchFamily="18" charset="0"/>
                <a:cs typeface="Times New Roman" pitchFamily="18" charset="0"/>
              </a:rPr>
              <a:t>(a) Material Cost Variance</a:t>
            </a:r>
          </a:p>
          <a:p>
            <a:pPr algn="just">
              <a:buNone/>
            </a:pPr>
            <a:r>
              <a:rPr lang="en-IN" sz="2400" dirty="0" smtClean="0">
                <a:latin typeface="Times New Roman" pitchFamily="18" charset="0"/>
                <a:cs typeface="Times New Roman" pitchFamily="18" charset="0"/>
              </a:rPr>
              <a:t>(b) Material Price Variance</a:t>
            </a:r>
          </a:p>
          <a:p>
            <a:pPr algn="just">
              <a:buNone/>
            </a:pPr>
            <a:r>
              <a:rPr lang="en-IN" sz="2400" dirty="0" smtClean="0">
                <a:latin typeface="Times New Roman" pitchFamily="18" charset="0"/>
                <a:cs typeface="Times New Roman" pitchFamily="18" charset="0"/>
              </a:rPr>
              <a:t>(c) Material Usage Variance</a:t>
            </a:r>
          </a:p>
          <a:p>
            <a:pPr algn="just">
              <a:buNone/>
            </a:pPr>
            <a:r>
              <a:rPr lang="en-IN" sz="2400" dirty="0" smtClean="0">
                <a:latin typeface="Times New Roman" pitchFamily="18" charset="0"/>
                <a:cs typeface="Times New Roman" pitchFamily="18" charset="0"/>
              </a:rPr>
              <a:t>(d) Material Mix Variance</a:t>
            </a:r>
          </a:p>
          <a:p>
            <a:pPr>
              <a:buNone/>
            </a:pPr>
            <a:endParaRPr lang="en-IN" dirty="0"/>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Problem – Material Variance</a:t>
            </a:r>
            <a:endParaRPr lang="en-IN" sz="2800"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714488"/>
            <a:ext cx="8643966" cy="4525963"/>
          </a:xfrm>
        </p:spPr>
        <p:txBody>
          <a:bodyPr>
            <a:normAutofit fontScale="77500" lnSpcReduction="20000"/>
          </a:bodyPr>
          <a:lstStyle/>
          <a:p>
            <a:pPr algn="just">
              <a:buNone/>
            </a:pPr>
            <a:r>
              <a:rPr lang="en-US" b="1" dirty="0" smtClean="0">
                <a:latin typeface="Times New Roman" pitchFamily="18" charset="0"/>
                <a:cs typeface="Times New Roman" pitchFamily="18" charset="0"/>
              </a:rPr>
              <a:t>Solution 1</a:t>
            </a:r>
          </a:p>
          <a:p>
            <a:pPr algn="just">
              <a:buNone/>
            </a:pPr>
            <a:r>
              <a:rPr lang="en-US" b="1" dirty="0" smtClean="0">
                <a:latin typeface="Times New Roman" pitchFamily="18" charset="0"/>
                <a:cs typeface="Times New Roman" pitchFamily="18" charset="0"/>
              </a:rPr>
              <a:t>(a) Material Cost Variance</a:t>
            </a:r>
            <a:endParaRPr lang="en-IN"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(SQ x SP) – (AQ x AP)</a:t>
            </a:r>
            <a:endParaRPr lang="en-IN"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 (20 x 4) – (24 x 4.50)</a:t>
            </a:r>
            <a:endParaRPr lang="en-IN"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 (80 - 108); = Rs.28 (A)</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(b) Material Price Variance</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(SP - AP) AQ</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(4 – 4.50) 24; = Rs.12 (A)</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(c) Material Usage Variance</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(SQ - AQ) SP</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(20 - 24) 4; = Rs.16 (A)</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(d) Material Mix Variance</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(RSQ - AQ) SP</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(0 - 24) 4; = Rs. 96 (A)</a:t>
            </a:r>
            <a:endParaRPr lang="en-IN" dirty="0" smtClean="0">
              <a:latin typeface="Times New Roman" pitchFamily="18" charset="0"/>
              <a:cs typeface="Times New Roman" pitchFamily="18" charset="0"/>
            </a:endParaRPr>
          </a:p>
          <a:p>
            <a:pPr algn="just">
              <a:buNone/>
            </a:pPr>
            <a:endParaRPr lang="en-IN" dirty="0">
              <a:latin typeface="Times New Roman" pitchFamily="18" charset="0"/>
              <a:cs typeface="Times New Roman" pitchFamily="18" charset="0"/>
            </a:endParaRPr>
          </a:p>
        </p:txBody>
      </p:sp>
      <p:sp>
        <p:nvSpPr>
          <p:cNvPr id="2" name="Title 1"/>
          <p:cNvSpPr>
            <a:spLocks noGrp="1"/>
          </p:cNvSpPr>
          <p:nvPr>
            <p:ph type="title"/>
          </p:nvPr>
        </p:nvSpPr>
        <p:spPr>
          <a:xfrm>
            <a:off x="457200" y="704088"/>
            <a:ext cx="8229600" cy="1010400"/>
          </a:xfrm>
        </p:spPr>
        <p:txBody>
          <a:bodyPr>
            <a:normAutofit/>
          </a:bodyPr>
          <a:lstStyle/>
          <a:p>
            <a:r>
              <a:rPr lang="en-US" sz="3200" b="1" dirty="0" smtClean="0">
                <a:latin typeface="Times New Roman" pitchFamily="18" charset="0"/>
                <a:cs typeface="Times New Roman" pitchFamily="18" charset="0"/>
              </a:rPr>
              <a:t>Solution – Material Variance</a:t>
            </a:r>
            <a:endParaRPr lang="en-IN" sz="3200"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143536"/>
          </a:xfrm>
        </p:spPr>
        <p:txBody>
          <a:bodyPr>
            <a:normAutofit fontScale="40000" lnSpcReduction="20000"/>
          </a:bodyPr>
          <a:lstStyle/>
          <a:p>
            <a:pPr algn="just">
              <a:lnSpc>
                <a:spcPct val="170000"/>
              </a:lnSpc>
              <a:buFont typeface="Wingdings" pitchFamily="2" charset="2"/>
              <a:buChar char="v"/>
            </a:pPr>
            <a:r>
              <a:rPr lang="en-IN" sz="5100" dirty="0" smtClean="0">
                <a:latin typeface="Times New Roman" pitchFamily="18" charset="0"/>
                <a:cs typeface="Times New Roman" pitchFamily="18" charset="0"/>
              </a:rPr>
              <a:t>A labour variance arises when the actual expense associated with a labour activity varies (either better or worse) from the expected amount. The expected amount is typically a budgeted or standard amount. The labour variance concept is most commonly used in the production area, where it is called a direct labour variance. This variance can be subdivided into two additional variances, which are:</a:t>
            </a:r>
          </a:p>
          <a:p>
            <a:pPr algn="just">
              <a:lnSpc>
                <a:spcPct val="170000"/>
              </a:lnSpc>
            </a:pPr>
            <a:r>
              <a:rPr lang="en-IN" sz="5100" dirty="0" smtClean="0">
                <a:latin typeface="Times New Roman" pitchFamily="18" charset="0"/>
                <a:cs typeface="Times New Roman" pitchFamily="18" charset="0"/>
              </a:rPr>
              <a:t>Labour efficiency variance. Measures the difference between actual and expected hours worked, multiplied by the standard hourly rate.</a:t>
            </a:r>
          </a:p>
          <a:p>
            <a:pPr algn="just">
              <a:lnSpc>
                <a:spcPct val="170000"/>
              </a:lnSpc>
            </a:pPr>
            <a:r>
              <a:rPr lang="en-IN" sz="5100" dirty="0" smtClean="0">
                <a:latin typeface="Times New Roman" pitchFamily="18" charset="0"/>
                <a:cs typeface="Times New Roman" pitchFamily="18" charset="0"/>
              </a:rPr>
              <a:t>Labour rate variance. Measures the difference between the actual and expected cost per hour, multiplied by the actual hours incurred.</a:t>
            </a:r>
          </a:p>
          <a:p>
            <a:pPr>
              <a:buNone/>
            </a:pPr>
            <a:endParaRPr lang="en-IN" sz="5100" dirty="0"/>
          </a:p>
        </p:txBody>
      </p:sp>
      <p:sp>
        <p:nvSpPr>
          <p:cNvPr id="2" name="Title 1"/>
          <p:cNvSpPr>
            <a:spLocks noGrp="1"/>
          </p:cNvSpPr>
          <p:nvPr>
            <p:ph type="title"/>
          </p:nvPr>
        </p:nvSpPr>
        <p:spPr/>
        <p:txBody>
          <a:bodyPr>
            <a:normAutofit/>
          </a:bodyPr>
          <a:lstStyle/>
          <a:p>
            <a:r>
              <a:rPr lang="en-US" sz="2800" b="1" dirty="0" err="1" smtClean="0">
                <a:latin typeface="Times New Roman" pitchFamily="18" charset="0"/>
                <a:cs typeface="Times New Roman" pitchFamily="18" charset="0"/>
              </a:rPr>
              <a:t>Labour</a:t>
            </a:r>
            <a:r>
              <a:rPr lang="en-US" sz="2800" b="1" dirty="0" smtClean="0">
                <a:latin typeface="Times New Roman" pitchFamily="18" charset="0"/>
                <a:cs typeface="Times New Roman" pitchFamily="18" charset="0"/>
              </a:rPr>
              <a:t> Variance - Meaning</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lnSpc>
                <a:spcPct val="150000"/>
              </a:lnSpc>
              <a:buFont typeface="Wingdings" pitchFamily="2" charset="2"/>
              <a:buChar char="v"/>
            </a:pPr>
            <a:r>
              <a:rPr lang="en-US" sz="2400" dirty="0" smtClean="0">
                <a:latin typeface="Times New Roman" pitchFamily="18" charset="0"/>
                <a:cs typeface="Times New Roman" pitchFamily="18" charset="0"/>
              </a:rPr>
              <a:t>Understand Working capital Management, Net Working Capital and the related tradeoff between profitability and risk.</a:t>
            </a:r>
          </a:p>
          <a:p>
            <a:pPr algn="just">
              <a:lnSpc>
                <a:spcPct val="150000"/>
              </a:lnSpc>
              <a:buFont typeface="Wingdings" pitchFamily="2" charset="2"/>
              <a:buChar char="v"/>
            </a:pPr>
            <a:r>
              <a:rPr lang="en-US" sz="2400" dirty="0" smtClean="0">
                <a:latin typeface="Times New Roman" pitchFamily="18" charset="0"/>
                <a:cs typeface="Times New Roman" pitchFamily="18" charset="0"/>
              </a:rPr>
              <a:t>Describe the cash conversion cycle, its funding requirements, and the key strategies for managing it.</a:t>
            </a:r>
          </a:p>
          <a:p>
            <a:pPr algn="just">
              <a:lnSpc>
                <a:spcPct val="150000"/>
              </a:lnSpc>
              <a:buFont typeface="Wingdings" pitchFamily="2" charset="2"/>
              <a:buChar char="v"/>
            </a:pPr>
            <a:r>
              <a:rPr lang="en-US" sz="2400" dirty="0" smtClean="0">
                <a:latin typeface="Times New Roman" pitchFamily="18" charset="0"/>
                <a:cs typeface="Times New Roman" pitchFamily="18" charset="0"/>
              </a:rPr>
              <a:t>Explain the credit selection process and the quantitative procedure for evaluating changes in credit standards.</a:t>
            </a:r>
          </a:p>
          <a:p>
            <a:pPr algn="just">
              <a:lnSpc>
                <a:spcPct val="150000"/>
              </a:lnSpc>
              <a:buFont typeface="Wingdings" pitchFamily="2" charset="2"/>
              <a:buChar char="v"/>
            </a:pPr>
            <a:r>
              <a:rPr lang="en-US" sz="2400" dirty="0" smtClean="0">
                <a:latin typeface="Times New Roman" pitchFamily="18" charset="0"/>
                <a:cs typeface="Times New Roman" pitchFamily="18" charset="0"/>
              </a:rPr>
              <a:t>Review the considerations for changes to the aspects of credit terms including credit monitoring.</a:t>
            </a:r>
            <a:endParaRPr lang="en-IN"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Objectives – Working Capital</a:t>
            </a:r>
            <a:endParaRPr lang="en-IN"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000528"/>
          </a:xfrm>
        </p:spPr>
        <p:txBody>
          <a:bodyPr>
            <a:normAutofit/>
          </a:bodyPr>
          <a:lstStyle/>
          <a:p>
            <a:pPr algn="just">
              <a:lnSpc>
                <a:spcPct val="150000"/>
              </a:lnSpc>
              <a:buFont typeface="Wingdings" pitchFamily="2" charset="2"/>
              <a:buChar char="v"/>
            </a:pPr>
            <a:r>
              <a:rPr lang="en-US" sz="2400" dirty="0" err="1" smtClean="0">
                <a:latin typeface="Times New Roman" pitchFamily="18" charset="0"/>
                <a:cs typeface="Times New Roman" pitchFamily="18" charset="0"/>
              </a:rPr>
              <a:t>Labour</a:t>
            </a:r>
            <a:r>
              <a:rPr lang="en-US" sz="2400" dirty="0" smtClean="0">
                <a:latin typeface="Times New Roman" pitchFamily="18" charset="0"/>
                <a:cs typeface="Times New Roman" pitchFamily="18" charset="0"/>
              </a:rPr>
              <a:t> Cost Variance</a:t>
            </a:r>
          </a:p>
          <a:p>
            <a:pPr algn="just">
              <a:lnSpc>
                <a:spcPct val="150000"/>
              </a:lnSpc>
              <a:buFont typeface="Wingdings" pitchFamily="2" charset="2"/>
              <a:buChar char="v"/>
            </a:pPr>
            <a:r>
              <a:rPr lang="en-US" sz="2400" dirty="0" err="1" smtClean="0">
                <a:latin typeface="Times New Roman" pitchFamily="18" charset="0"/>
                <a:cs typeface="Times New Roman" pitchFamily="18" charset="0"/>
              </a:rPr>
              <a:t>Labour</a:t>
            </a:r>
            <a:r>
              <a:rPr lang="en-US" sz="2400" dirty="0" smtClean="0">
                <a:latin typeface="Times New Roman" pitchFamily="18" charset="0"/>
                <a:cs typeface="Times New Roman" pitchFamily="18" charset="0"/>
              </a:rPr>
              <a:t> Rate Variance</a:t>
            </a:r>
          </a:p>
          <a:p>
            <a:pPr algn="just">
              <a:lnSpc>
                <a:spcPct val="150000"/>
              </a:lnSpc>
              <a:buFont typeface="Wingdings" pitchFamily="2" charset="2"/>
              <a:buChar char="v"/>
            </a:pPr>
            <a:r>
              <a:rPr lang="en-US" sz="2400" dirty="0" err="1" smtClean="0">
                <a:latin typeface="Times New Roman" pitchFamily="18" charset="0"/>
                <a:cs typeface="Times New Roman" pitchFamily="18" charset="0"/>
              </a:rPr>
              <a:t>Labour</a:t>
            </a:r>
            <a:r>
              <a:rPr lang="en-US" sz="2400" dirty="0" smtClean="0">
                <a:latin typeface="Times New Roman" pitchFamily="18" charset="0"/>
                <a:cs typeface="Times New Roman" pitchFamily="18" charset="0"/>
              </a:rPr>
              <a:t> Efficiency Variance</a:t>
            </a:r>
          </a:p>
          <a:p>
            <a:pPr algn="just">
              <a:lnSpc>
                <a:spcPct val="150000"/>
              </a:lnSpc>
              <a:buFont typeface="Wingdings" pitchFamily="2" charset="2"/>
              <a:buChar char="v"/>
            </a:pPr>
            <a:r>
              <a:rPr lang="en-US" sz="2400" dirty="0" smtClean="0">
                <a:latin typeface="Times New Roman" pitchFamily="18" charset="0"/>
                <a:cs typeface="Times New Roman" pitchFamily="18" charset="0"/>
              </a:rPr>
              <a:t>Idle Time Variance</a:t>
            </a:r>
          </a:p>
          <a:p>
            <a:pPr algn="just">
              <a:lnSpc>
                <a:spcPct val="150000"/>
              </a:lnSpc>
              <a:buFont typeface="Wingdings" pitchFamily="2" charset="2"/>
              <a:buChar char="v"/>
            </a:pPr>
            <a:r>
              <a:rPr lang="en-US" sz="2400" dirty="0" err="1" smtClean="0">
                <a:latin typeface="Times New Roman" pitchFamily="18" charset="0"/>
                <a:cs typeface="Times New Roman" pitchFamily="18" charset="0"/>
              </a:rPr>
              <a:t>Labour</a:t>
            </a:r>
            <a:r>
              <a:rPr lang="en-US" sz="2400" dirty="0" smtClean="0">
                <a:latin typeface="Times New Roman" pitchFamily="18" charset="0"/>
                <a:cs typeface="Times New Roman" pitchFamily="18" charset="0"/>
              </a:rPr>
              <a:t> Mix Variance</a:t>
            </a:r>
          </a:p>
          <a:p>
            <a:pPr algn="just">
              <a:lnSpc>
                <a:spcPct val="150000"/>
              </a:lnSpc>
              <a:buFont typeface="Wingdings" pitchFamily="2" charset="2"/>
              <a:buChar char="v"/>
            </a:pPr>
            <a:r>
              <a:rPr lang="en-US" sz="2400" dirty="0" err="1" smtClean="0">
                <a:latin typeface="Times New Roman" pitchFamily="18" charset="0"/>
                <a:cs typeface="Times New Roman" pitchFamily="18" charset="0"/>
              </a:rPr>
              <a:t>Labour</a:t>
            </a:r>
            <a:r>
              <a:rPr lang="en-US" sz="2400" dirty="0" smtClean="0">
                <a:latin typeface="Times New Roman" pitchFamily="18" charset="0"/>
                <a:cs typeface="Times New Roman" pitchFamily="18" charset="0"/>
              </a:rPr>
              <a:t> Yield Variance</a:t>
            </a:r>
            <a:endParaRPr lang="en-IN"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Types of </a:t>
            </a:r>
            <a:r>
              <a:rPr lang="en-US" sz="3200" b="1" dirty="0" err="1" smtClean="0">
                <a:latin typeface="Times New Roman" pitchFamily="18" charset="0"/>
                <a:cs typeface="Times New Roman" pitchFamily="18" charset="0"/>
              </a:rPr>
              <a:t>Labour</a:t>
            </a:r>
            <a:r>
              <a:rPr lang="en-US" sz="3200" b="1" dirty="0" smtClean="0">
                <a:latin typeface="Times New Roman" pitchFamily="18" charset="0"/>
                <a:cs typeface="Times New Roman" pitchFamily="18" charset="0"/>
              </a:rPr>
              <a:t> Variance</a:t>
            </a:r>
            <a:endParaRPr lang="en-IN"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buFont typeface="Wingdings" pitchFamily="2" charset="2"/>
              <a:buChar char="v"/>
            </a:pPr>
            <a:r>
              <a:rPr lang="en-US" sz="2800" dirty="0" err="1" smtClean="0">
                <a:latin typeface="Times New Roman" pitchFamily="18" charset="0"/>
                <a:cs typeface="Times New Roman" pitchFamily="18" charset="0"/>
              </a:rPr>
              <a:t>Labour</a:t>
            </a:r>
            <a:r>
              <a:rPr lang="en-US" sz="2800" dirty="0" smtClean="0">
                <a:latin typeface="Times New Roman" pitchFamily="18" charset="0"/>
                <a:cs typeface="Times New Roman" pitchFamily="18" charset="0"/>
              </a:rPr>
              <a:t> Cost Variance</a:t>
            </a:r>
          </a:p>
          <a:p>
            <a:pPr algn="just">
              <a:buNone/>
            </a:pPr>
            <a:r>
              <a:rPr lang="en-US" sz="2800" dirty="0" smtClean="0">
                <a:latin typeface="Times New Roman" pitchFamily="18" charset="0"/>
                <a:cs typeface="Times New Roman" pitchFamily="18" charset="0"/>
              </a:rPr>
              <a:t>			(SH x SR) – (AH x AR)</a:t>
            </a:r>
          </a:p>
          <a:p>
            <a:pPr algn="just">
              <a:buFont typeface="Wingdings" pitchFamily="2" charset="2"/>
              <a:buChar char="v"/>
            </a:pPr>
            <a:r>
              <a:rPr lang="en-US" sz="2800" dirty="0" err="1" smtClean="0">
                <a:latin typeface="Times New Roman" pitchFamily="18" charset="0"/>
                <a:cs typeface="Times New Roman" pitchFamily="18" charset="0"/>
              </a:rPr>
              <a:t>Labour</a:t>
            </a:r>
            <a:r>
              <a:rPr lang="en-US" sz="2800" dirty="0" smtClean="0">
                <a:latin typeface="Times New Roman" pitchFamily="18" charset="0"/>
                <a:cs typeface="Times New Roman" pitchFamily="18" charset="0"/>
              </a:rPr>
              <a:t> Rate Variance</a:t>
            </a:r>
          </a:p>
          <a:p>
            <a:pPr algn="just">
              <a:buNone/>
            </a:pPr>
            <a:r>
              <a:rPr lang="en-US" sz="2800" dirty="0" smtClean="0">
                <a:latin typeface="Times New Roman" pitchFamily="18" charset="0"/>
                <a:cs typeface="Times New Roman" pitchFamily="18" charset="0"/>
              </a:rPr>
              <a:t>			(SR – AR) x AH</a:t>
            </a:r>
          </a:p>
          <a:p>
            <a:pPr algn="just">
              <a:buFont typeface="Wingdings" pitchFamily="2" charset="2"/>
              <a:buChar char="v"/>
            </a:pPr>
            <a:r>
              <a:rPr lang="en-US" sz="2800" dirty="0" err="1" smtClean="0">
                <a:latin typeface="Times New Roman" pitchFamily="18" charset="0"/>
                <a:cs typeface="Times New Roman" pitchFamily="18" charset="0"/>
              </a:rPr>
              <a:t>Labour</a:t>
            </a:r>
            <a:r>
              <a:rPr lang="en-US" sz="2800" dirty="0" smtClean="0">
                <a:latin typeface="Times New Roman" pitchFamily="18" charset="0"/>
                <a:cs typeface="Times New Roman" pitchFamily="18" charset="0"/>
              </a:rPr>
              <a:t> Efficiency Variance</a:t>
            </a:r>
          </a:p>
          <a:p>
            <a:pPr algn="just">
              <a:buNone/>
            </a:pPr>
            <a:r>
              <a:rPr lang="en-US" sz="2800" dirty="0" smtClean="0">
                <a:latin typeface="Times New Roman" pitchFamily="18" charset="0"/>
                <a:cs typeface="Times New Roman" pitchFamily="18" charset="0"/>
              </a:rPr>
              <a:t>			(SH – AH) X SR</a:t>
            </a:r>
          </a:p>
          <a:p>
            <a:pPr algn="just">
              <a:buFont typeface="Wingdings" pitchFamily="2" charset="2"/>
              <a:buChar char="v"/>
            </a:pPr>
            <a:r>
              <a:rPr lang="en-US" sz="2800" dirty="0" smtClean="0">
                <a:latin typeface="Times New Roman" pitchFamily="18" charset="0"/>
                <a:cs typeface="Times New Roman" pitchFamily="18" charset="0"/>
              </a:rPr>
              <a:t>Idle Time Variance</a:t>
            </a:r>
          </a:p>
          <a:p>
            <a:pPr algn="just">
              <a:buNone/>
            </a:pPr>
            <a:r>
              <a:rPr lang="en-US" sz="2800" dirty="0" smtClean="0">
                <a:latin typeface="Times New Roman" pitchFamily="18" charset="0"/>
                <a:cs typeface="Times New Roman" pitchFamily="18" charset="0"/>
              </a:rPr>
              <a:t>			Abnormal Idle Time x Standard Rate</a:t>
            </a:r>
          </a:p>
          <a:p>
            <a:pPr algn="just">
              <a:buFont typeface="Wingdings" pitchFamily="2" charset="2"/>
              <a:buChar char="v"/>
            </a:pPr>
            <a:r>
              <a:rPr lang="en-US" sz="2800" dirty="0" err="1" smtClean="0">
                <a:latin typeface="Times New Roman" pitchFamily="18" charset="0"/>
                <a:cs typeface="Times New Roman" pitchFamily="18" charset="0"/>
              </a:rPr>
              <a:t>Labour</a:t>
            </a:r>
            <a:r>
              <a:rPr lang="en-US" sz="2800" dirty="0" smtClean="0">
                <a:latin typeface="Times New Roman" pitchFamily="18" charset="0"/>
                <a:cs typeface="Times New Roman" pitchFamily="18" charset="0"/>
              </a:rPr>
              <a:t> Mix Variance</a:t>
            </a:r>
          </a:p>
          <a:p>
            <a:pPr algn="just">
              <a:buNone/>
            </a:pPr>
            <a:r>
              <a:rPr lang="en-US" sz="2800" dirty="0" smtClean="0">
                <a:latin typeface="Times New Roman" pitchFamily="18" charset="0"/>
                <a:cs typeface="Times New Roman" pitchFamily="18" charset="0"/>
              </a:rPr>
              <a:t>			(RSH – AH) x SR</a:t>
            </a:r>
          </a:p>
          <a:p>
            <a:pPr algn="just">
              <a:buFont typeface="Wingdings" pitchFamily="2" charset="2"/>
              <a:buChar char="v"/>
            </a:pPr>
            <a:r>
              <a:rPr lang="en-US" sz="2800" dirty="0" err="1" smtClean="0">
                <a:latin typeface="Times New Roman" pitchFamily="18" charset="0"/>
                <a:cs typeface="Times New Roman" pitchFamily="18" charset="0"/>
              </a:rPr>
              <a:t>Labour</a:t>
            </a:r>
            <a:r>
              <a:rPr lang="en-US" sz="2800" dirty="0" smtClean="0">
                <a:latin typeface="Times New Roman" pitchFamily="18" charset="0"/>
                <a:cs typeface="Times New Roman" pitchFamily="18" charset="0"/>
              </a:rPr>
              <a:t> Yield Variance</a:t>
            </a:r>
          </a:p>
          <a:p>
            <a:pPr algn="just">
              <a:buNone/>
            </a:pPr>
            <a:r>
              <a:rPr lang="en-US" sz="2800" dirty="0" smtClean="0">
                <a:latin typeface="Times New Roman" pitchFamily="18" charset="0"/>
                <a:cs typeface="Times New Roman" pitchFamily="18" charset="0"/>
              </a:rPr>
              <a:t>			(Actual Yield – Standard Yield) x SR</a:t>
            </a:r>
            <a:endParaRPr lang="en-IN" sz="2800" dirty="0" smtClean="0">
              <a:latin typeface="Times New Roman" pitchFamily="18" charset="0"/>
              <a:cs typeface="Times New Roman" pitchFamily="18" charset="0"/>
            </a:endParaRPr>
          </a:p>
          <a:p>
            <a:pPr>
              <a:buNone/>
            </a:pPr>
            <a:endParaRPr lang="en-US" dirty="0" smtClean="0"/>
          </a:p>
          <a:p>
            <a:pPr>
              <a:buNone/>
            </a:pPr>
            <a:endParaRPr lang="en-IN" dirty="0"/>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Formula’s</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571612"/>
            <a:ext cx="8229600" cy="4525963"/>
          </a:xfrm>
        </p:spPr>
        <p:txBody>
          <a:bodyPr>
            <a:normAutofit fontScale="92500"/>
          </a:bodyPr>
          <a:lstStyle/>
          <a:p>
            <a:pPr algn="just">
              <a:buNone/>
            </a:pPr>
            <a:r>
              <a:rPr lang="en-IN" dirty="0" smtClean="0">
                <a:latin typeface="Times New Roman" pitchFamily="18" charset="0"/>
                <a:cs typeface="Times New Roman" pitchFamily="18" charset="0"/>
              </a:rPr>
              <a:t>Problem 1</a:t>
            </a:r>
          </a:p>
          <a:p>
            <a:pPr algn="just">
              <a:buNone/>
            </a:pPr>
            <a:r>
              <a:rPr lang="en-IN" dirty="0" smtClean="0">
                <a:latin typeface="Times New Roman" pitchFamily="18" charset="0"/>
                <a:cs typeface="Times New Roman" pitchFamily="18" charset="0"/>
              </a:rPr>
              <a:t>The standard time and rate for unit component are given</a:t>
            </a:r>
          </a:p>
          <a:p>
            <a:pPr algn="just">
              <a:buNone/>
            </a:pPr>
            <a:r>
              <a:rPr lang="en-IN" dirty="0" smtClean="0">
                <a:latin typeface="Times New Roman" pitchFamily="18" charset="0"/>
                <a:cs typeface="Times New Roman" pitchFamily="18" charset="0"/>
              </a:rPr>
              <a:t>below: 						</a:t>
            </a:r>
          </a:p>
          <a:p>
            <a:pPr algn="just">
              <a:buNone/>
            </a:pPr>
            <a:r>
              <a:rPr lang="en-IN" dirty="0" smtClean="0">
                <a:latin typeface="Times New Roman" pitchFamily="18" charset="0"/>
                <a:cs typeface="Times New Roman" pitchFamily="18" charset="0"/>
              </a:rPr>
              <a:t>			Standard Hours = 20</a:t>
            </a:r>
          </a:p>
          <a:p>
            <a:pPr algn="just">
              <a:buNone/>
            </a:pPr>
            <a:r>
              <a:rPr lang="en-IN" dirty="0" smtClean="0">
                <a:latin typeface="Times New Roman" pitchFamily="18" charset="0"/>
                <a:cs typeface="Times New Roman" pitchFamily="18" charset="0"/>
              </a:rPr>
              <a:t>			Standard Rate Rs.5 per hour</a:t>
            </a:r>
          </a:p>
          <a:p>
            <a:pPr algn="just">
              <a:buNone/>
            </a:pPr>
            <a:r>
              <a:rPr lang="en-IN" dirty="0" smtClean="0">
                <a:latin typeface="Times New Roman" pitchFamily="18" charset="0"/>
                <a:cs typeface="Times New Roman" pitchFamily="18" charset="0"/>
              </a:rPr>
              <a:t>			Actual Production 1,000 units</a:t>
            </a:r>
          </a:p>
          <a:p>
            <a:pPr algn="just">
              <a:buNone/>
            </a:pPr>
            <a:r>
              <a:rPr lang="en-IN" dirty="0" smtClean="0">
                <a:latin typeface="Times New Roman" pitchFamily="18" charset="0"/>
                <a:cs typeface="Times New Roman" pitchFamily="18" charset="0"/>
              </a:rPr>
              <a:t>			Actual Hours 20,500 hours</a:t>
            </a:r>
          </a:p>
          <a:p>
            <a:pPr algn="just">
              <a:buNone/>
            </a:pPr>
            <a:r>
              <a:rPr lang="en-IN" dirty="0" smtClean="0">
                <a:latin typeface="Times New Roman" pitchFamily="18" charset="0"/>
                <a:cs typeface="Times New Roman" pitchFamily="18" charset="0"/>
              </a:rPr>
              <a:t>			Actual Rate per hour Rs.4.80.	     </a:t>
            </a:r>
          </a:p>
          <a:p>
            <a:pPr algn="just">
              <a:buNone/>
            </a:pPr>
            <a:r>
              <a:rPr lang="en-IN" dirty="0" smtClean="0">
                <a:latin typeface="Times New Roman" pitchFamily="18" charset="0"/>
                <a:cs typeface="Times New Roman" pitchFamily="18" charset="0"/>
              </a:rPr>
              <a:t>Calculate (</a:t>
            </a:r>
            <a:r>
              <a:rPr lang="en-IN" dirty="0" err="1" smtClean="0">
                <a:latin typeface="Times New Roman" pitchFamily="18" charset="0"/>
                <a:cs typeface="Times New Roman" pitchFamily="18" charset="0"/>
              </a:rPr>
              <a:t>i</a:t>
            </a:r>
            <a:r>
              <a:rPr lang="en-IN" dirty="0" smtClean="0">
                <a:latin typeface="Times New Roman" pitchFamily="18" charset="0"/>
                <a:cs typeface="Times New Roman" pitchFamily="18" charset="0"/>
              </a:rPr>
              <a:t>) Labour Cost Variance (ii) Labour Rate Variance</a:t>
            </a:r>
          </a:p>
          <a:p>
            <a:pPr algn="just">
              <a:buNone/>
            </a:pPr>
            <a:r>
              <a:rPr lang="en-IN" dirty="0" smtClean="0">
                <a:latin typeface="Times New Roman" pitchFamily="18" charset="0"/>
                <a:cs typeface="Times New Roman" pitchFamily="18" charset="0"/>
              </a:rPr>
              <a:t>(iii) Labour Efficiency Variance.</a:t>
            </a:r>
          </a:p>
          <a:p>
            <a:pPr>
              <a:buNone/>
            </a:pPr>
            <a:endParaRPr lang="en-IN" dirty="0"/>
          </a:p>
        </p:txBody>
      </p:sp>
      <p:sp>
        <p:nvSpPr>
          <p:cNvPr id="2" name="Title 1"/>
          <p:cNvSpPr>
            <a:spLocks noGrp="1"/>
          </p:cNvSpPr>
          <p:nvPr>
            <p:ph type="title"/>
          </p:nvPr>
        </p:nvSpPr>
        <p:spPr>
          <a:xfrm>
            <a:off x="457200" y="704088"/>
            <a:ext cx="8229600" cy="1010400"/>
          </a:xfrm>
        </p:spPr>
        <p:txBody>
          <a:bodyPr>
            <a:normAutofit/>
          </a:bodyPr>
          <a:lstStyle/>
          <a:p>
            <a:r>
              <a:rPr lang="en-US" sz="3200" b="1" dirty="0" smtClean="0">
                <a:latin typeface="Times New Roman" pitchFamily="18" charset="0"/>
                <a:cs typeface="Times New Roman" pitchFamily="18" charset="0"/>
              </a:rPr>
              <a:t>Problem – </a:t>
            </a:r>
            <a:r>
              <a:rPr lang="en-US" sz="3200" b="1" dirty="0" err="1" smtClean="0">
                <a:latin typeface="Times New Roman" pitchFamily="18" charset="0"/>
                <a:cs typeface="Times New Roman" pitchFamily="18" charset="0"/>
              </a:rPr>
              <a:t>Labour</a:t>
            </a:r>
            <a:r>
              <a:rPr lang="en-US" sz="3200" b="1" dirty="0" smtClean="0">
                <a:latin typeface="Times New Roman" pitchFamily="18" charset="0"/>
                <a:cs typeface="Times New Roman" pitchFamily="18" charset="0"/>
              </a:rPr>
              <a:t> Variance</a:t>
            </a:r>
            <a:endParaRPr lang="en-IN" sz="3200"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buNone/>
            </a:pPr>
            <a:r>
              <a:rPr lang="en-US" sz="2400" b="1" dirty="0" smtClean="0">
                <a:latin typeface="Times New Roman" pitchFamily="18" charset="0"/>
                <a:cs typeface="Times New Roman" pitchFamily="18" charset="0"/>
              </a:rPr>
              <a:t>Solution 1</a:t>
            </a:r>
          </a:p>
          <a:p>
            <a:pPr algn="just">
              <a:buNone/>
            </a:pP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Labour</a:t>
            </a:r>
            <a:r>
              <a:rPr lang="en-US" sz="2400" b="1" dirty="0" smtClean="0">
                <a:latin typeface="Times New Roman" pitchFamily="18" charset="0"/>
                <a:cs typeface="Times New Roman" pitchFamily="18" charset="0"/>
              </a:rPr>
              <a:t> Cost Variance</a:t>
            </a:r>
            <a:endParaRPr lang="en-IN"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(SH x SR) – (AH x AR)</a:t>
            </a:r>
            <a:endParaRPr lang="en-IN"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 (20,000 x 5) – (20,500 x 4.80)</a:t>
            </a:r>
            <a:endParaRPr lang="en-IN"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 (1,00,000 – 98,400); = Rs.1,600 (F)</a:t>
            </a:r>
            <a:endParaRPr lang="en-IN" sz="2400" dirty="0" smtClean="0">
              <a:latin typeface="Times New Roman" pitchFamily="18" charset="0"/>
              <a:cs typeface="Times New Roman" pitchFamily="18" charset="0"/>
            </a:endParaRPr>
          </a:p>
          <a:p>
            <a:pPr algn="just">
              <a:buNone/>
            </a:pP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Labour</a:t>
            </a:r>
            <a:r>
              <a:rPr lang="en-US" sz="2400" b="1" dirty="0" smtClean="0">
                <a:latin typeface="Times New Roman" pitchFamily="18" charset="0"/>
                <a:cs typeface="Times New Roman" pitchFamily="18" charset="0"/>
              </a:rPr>
              <a:t> Rate Variance</a:t>
            </a:r>
            <a:endParaRPr lang="en-IN" sz="2400" dirty="0" smtClean="0">
              <a:latin typeface="Times New Roman" pitchFamily="18" charset="0"/>
              <a:cs typeface="Times New Roman" pitchFamily="18" charset="0"/>
            </a:endParaRP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(SR - AR) AH</a:t>
            </a:r>
            <a:endParaRPr lang="en-IN" sz="2400" dirty="0" smtClean="0">
              <a:latin typeface="Times New Roman" pitchFamily="18" charset="0"/>
              <a:cs typeface="Times New Roman" pitchFamily="18" charset="0"/>
            </a:endParaRPr>
          </a:p>
          <a:p>
            <a:pPr algn="just">
              <a:buNone/>
            </a:pPr>
            <a:r>
              <a:rPr lang="en-US" sz="2400" b="1"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(5 – 4.80) 20,500; = Rs.4,100 (F)</a:t>
            </a:r>
            <a:endParaRPr lang="en-IN" sz="2400" dirty="0" smtClean="0">
              <a:latin typeface="Times New Roman" pitchFamily="18" charset="0"/>
              <a:cs typeface="Times New Roman" pitchFamily="18" charset="0"/>
            </a:endParaRPr>
          </a:p>
          <a:p>
            <a:pPr algn="just">
              <a:buNone/>
            </a:pP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Labour</a:t>
            </a:r>
            <a:r>
              <a:rPr lang="en-US" sz="2400" b="1" dirty="0" smtClean="0">
                <a:latin typeface="Times New Roman" pitchFamily="18" charset="0"/>
                <a:cs typeface="Times New Roman" pitchFamily="18" charset="0"/>
              </a:rPr>
              <a:t> Efficiency Variance</a:t>
            </a:r>
            <a:endParaRPr lang="en-IN" sz="2400" dirty="0" smtClean="0">
              <a:latin typeface="Times New Roman" pitchFamily="18" charset="0"/>
              <a:cs typeface="Times New Roman" pitchFamily="18" charset="0"/>
            </a:endParaRP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(SH - AH) SR</a:t>
            </a:r>
            <a:endParaRPr lang="en-IN" sz="2400" dirty="0" smtClean="0">
              <a:latin typeface="Times New Roman" pitchFamily="18" charset="0"/>
              <a:cs typeface="Times New Roman" pitchFamily="18" charset="0"/>
            </a:endParaRPr>
          </a:p>
          <a:p>
            <a:pPr algn="just">
              <a:buNone/>
            </a:pPr>
            <a:r>
              <a:rPr lang="en-US" sz="2400" b="1"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(20,000 – 20,500) 5; = Rs.2,500 (A).</a:t>
            </a:r>
            <a:endParaRPr lang="en-IN" sz="2400" dirty="0" smtClean="0">
              <a:latin typeface="Times New Roman" pitchFamily="18" charset="0"/>
              <a:cs typeface="Times New Roman" pitchFamily="18" charset="0"/>
            </a:endParaRPr>
          </a:p>
          <a:p>
            <a:pPr>
              <a:buNone/>
            </a:pPr>
            <a:endParaRPr lang="en-IN" dirty="0"/>
          </a:p>
        </p:txBody>
      </p:sp>
      <p:sp>
        <p:nvSpPr>
          <p:cNvPr id="2" name="Title 1"/>
          <p:cNvSpPr>
            <a:spLocks noGrp="1"/>
          </p:cNvSpPr>
          <p:nvPr>
            <p:ph type="title"/>
          </p:nvPr>
        </p:nvSpPr>
        <p:spPr>
          <a:xfrm>
            <a:off x="428596" y="428604"/>
            <a:ext cx="8229600" cy="1010400"/>
          </a:xfrm>
        </p:spPr>
        <p:txBody>
          <a:bodyPr>
            <a:normAutofit/>
          </a:bodyPr>
          <a:lstStyle/>
          <a:p>
            <a:r>
              <a:rPr lang="en-US" sz="3200" b="1" dirty="0" smtClean="0">
                <a:latin typeface="Times New Roman" pitchFamily="18" charset="0"/>
                <a:cs typeface="Times New Roman" pitchFamily="18" charset="0"/>
              </a:rPr>
              <a:t>Solution – </a:t>
            </a:r>
            <a:r>
              <a:rPr lang="en-US" sz="3200" b="1" dirty="0" err="1" smtClean="0">
                <a:latin typeface="Times New Roman" pitchFamily="18" charset="0"/>
                <a:cs typeface="Times New Roman" pitchFamily="18" charset="0"/>
              </a:rPr>
              <a:t>Labour</a:t>
            </a:r>
            <a:r>
              <a:rPr lang="en-US" sz="3200" b="1" dirty="0" smtClean="0">
                <a:latin typeface="Times New Roman" pitchFamily="18" charset="0"/>
                <a:cs typeface="Times New Roman" pitchFamily="18" charset="0"/>
              </a:rPr>
              <a:t> Variance</a:t>
            </a:r>
            <a:endParaRPr lang="en-IN" sz="3200" b="1"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PPt Mgt Acc\download (1).jpg"/>
          <p:cNvPicPr>
            <a:picLocks noGrp="1" noChangeAspect="1" noChangeArrowheads="1"/>
          </p:cNvPicPr>
          <p:nvPr>
            <p:ph idx="1"/>
          </p:nvPr>
        </p:nvPicPr>
        <p:blipFill>
          <a:blip r:embed="rId2"/>
          <a:stretch>
            <a:fillRect/>
          </a:stretch>
        </p:blipFill>
        <p:spPr bwMode="auto">
          <a:xfrm>
            <a:off x="428596" y="1428736"/>
            <a:ext cx="8286808" cy="5147172"/>
          </a:xfrm>
          <a:prstGeom prst="rect">
            <a:avLst/>
          </a:prstGeom>
          <a:noFill/>
        </p:spPr>
      </p:pic>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Conclusion – Working Capital</a:t>
            </a:r>
            <a:endParaRPr lang="en-IN"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PPt Mgt Acc\standard-costing-26-638.jpg"/>
          <p:cNvPicPr>
            <a:picLocks noGrp="1" noChangeAspect="1" noChangeArrowheads="1"/>
          </p:cNvPicPr>
          <p:nvPr>
            <p:ph idx="1"/>
          </p:nvPr>
        </p:nvPicPr>
        <p:blipFill>
          <a:blip r:embed="rId2"/>
          <a:srcRect/>
          <a:stretch>
            <a:fillRect/>
          </a:stretch>
        </p:blipFill>
        <p:spPr bwMode="auto">
          <a:xfrm>
            <a:off x="428596" y="1276931"/>
            <a:ext cx="8143932" cy="5089958"/>
          </a:xfrm>
          <a:prstGeom prst="rect">
            <a:avLst/>
          </a:prstGeom>
          <a:noFill/>
        </p:spPr>
      </p:pic>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Conclusion – Standard Costing</a:t>
            </a:r>
            <a:endParaRPr lang="en-IN"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PPt Mgt Acc\thankyou__FillWzcwMCw0NDBd.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pPr algn="ctr"/>
            <a:r>
              <a:rPr lang="en-US" sz="4000" b="0" dirty="0" smtClean="0">
                <a:latin typeface="Times New Roman" pitchFamily="18" charset="0"/>
                <a:cs typeface="Times New Roman" pitchFamily="18" charset="0"/>
              </a:rPr>
              <a:t>Watch Again</a:t>
            </a:r>
            <a:endParaRPr lang="en-IN" sz="40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429156"/>
          </a:xfrm>
        </p:spPr>
        <p:txBody>
          <a:bodyPr>
            <a:normAutofit/>
          </a:bodyPr>
          <a:lstStyle/>
          <a:p>
            <a:pPr algn="just">
              <a:lnSpc>
                <a:spcPct val="150000"/>
              </a:lnSpc>
              <a:buFont typeface="Wingdings" pitchFamily="2" charset="2"/>
              <a:buChar char="v"/>
            </a:pPr>
            <a:r>
              <a:rPr lang="en-US" sz="2400" dirty="0" smtClean="0">
                <a:latin typeface="Times New Roman" pitchFamily="18" charset="0"/>
                <a:cs typeface="Times New Roman" pitchFamily="18" charset="0"/>
              </a:rPr>
              <a:t>Cost Control</a:t>
            </a:r>
          </a:p>
          <a:p>
            <a:pPr algn="just">
              <a:lnSpc>
                <a:spcPct val="150000"/>
              </a:lnSpc>
              <a:buFont typeface="Wingdings" pitchFamily="2" charset="2"/>
              <a:buChar char="v"/>
            </a:pPr>
            <a:r>
              <a:rPr lang="en-US" sz="2400" dirty="0" smtClean="0">
                <a:latin typeface="Times New Roman" pitchFamily="18" charset="0"/>
                <a:cs typeface="Times New Roman" pitchFamily="18" charset="0"/>
              </a:rPr>
              <a:t>Management by Exception</a:t>
            </a:r>
          </a:p>
          <a:p>
            <a:pPr algn="just">
              <a:lnSpc>
                <a:spcPct val="150000"/>
              </a:lnSpc>
              <a:buFont typeface="Wingdings" pitchFamily="2" charset="2"/>
              <a:buChar char="v"/>
            </a:pPr>
            <a:r>
              <a:rPr lang="en-US" sz="2400" dirty="0" smtClean="0">
                <a:latin typeface="Times New Roman" pitchFamily="18" charset="0"/>
                <a:cs typeface="Times New Roman" pitchFamily="18" charset="0"/>
              </a:rPr>
              <a:t>Develop Cost Conscious Attitude</a:t>
            </a:r>
          </a:p>
          <a:p>
            <a:pPr algn="just">
              <a:lnSpc>
                <a:spcPct val="150000"/>
              </a:lnSpc>
              <a:buFont typeface="Wingdings" pitchFamily="2" charset="2"/>
              <a:buChar char="v"/>
            </a:pPr>
            <a:r>
              <a:rPr lang="en-US" sz="2400" dirty="0" smtClean="0">
                <a:latin typeface="Times New Roman" pitchFamily="18" charset="0"/>
                <a:cs typeface="Times New Roman" pitchFamily="18" charset="0"/>
              </a:rPr>
              <a:t>Fixation of Prices</a:t>
            </a:r>
          </a:p>
          <a:p>
            <a:pPr algn="just">
              <a:lnSpc>
                <a:spcPct val="150000"/>
              </a:lnSpc>
              <a:buFont typeface="Wingdings" pitchFamily="2" charset="2"/>
              <a:buChar char="v"/>
            </a:pPr>
            <a:r>
              <a:rPr lang="en-US" sz="2400" dirty="0" smtClean="0">
                <a:latin typeface="Times New Roman" pitchFamily="18" charset="0"/>
                <a:cs typeface="Times New Roman" pitchFamily="18" charset="0"/>
              </a:rPr>
              <a:t>Fixing Prices and Formulating Policies</a:t>
            </a:r>
          </a:p>
          <a:p>
            <a:pPr algn="just">
              <a:lnSpc>
                <a:spcPct val="150000"/>
              </a:lnSpc>
              <a:buFont typeface="Wingdings" pitchFamily="2" charset="2"/>
              <a:buChar char="v"/>
            </a:pPr>
            <a:r>
              <a:rPr lang="en-US" sz="2400" dirty="0" smtClean="0">
                <a:latin typeface="Times New Roman" pitchFamily="18" charset="0"/>
                <a:cs typeface="Times New Roman" pitchFamily="18" charset="0"/>
              </a:rPr>
              <a:t>Management Planning</a:t>
            </a:r>
            <a:endParaRPr lang="en-IN"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Objectives – Standard Costing</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357718"/>
          </a:xfrm>
        </p:spPr>
        <p:txBody>
          <a:bodyPr>
            <a:normAutofit/>
          </a:bodyPr>
          <a:lstStyle/>
          <a:p>
            <a:pPr algn="ctr">
              <a:buNone/>
            </a:pPr>
            <a:r>
              <a:rPr lang="en-US" dirty="0" smtClean="0">
                <a:latin typeface="Times New Roman" pitchFamily="18" charset="0"/>
                <a:cs typeface="Times New Roman" pitchFamily="18" charset="0"/>
              </a:rPr>
              <a:t>Working Capital</a:t>
            </a:r>
          </a:p>
          <a:p>
            <a:pPr algn="just">
              <a:lnSpc>
                <a:spcPct val="150000"/>
              </a:lnSpc>
              <a:buFont typeface="Wingdings" pitchFamily="2" charset="2"/>
              <a:buChar char="v"/>
            </a:pPr>
            <a:r>
              <a:rPr lang="en-US" sz="2400" dirty="0" smtClean="0">
                <a:latin typeface="Times New Roman" pitchFamily="18" charset="0"/>
                <a:cs typeface="Times New Roman" pitchFamily="18" charset="0"/>
              </a:rPr>
              <a:t>Define Working Capital and explain the working capital cycle.</a:t>
            </a:r>
          </a:p>
          <a:p>
            <a:pPr algn="just">
              <a:lnSpc>
                <a:spcPct val="150000"/>
              </a:lnSpc>
              <a:buFont typeface="Wingdings" pitchFamily="2" charset="2"/>
              <a:buChar char="v"/>
            </a:pPr>
            <a:r>
              <a:rPr lang="en-US" sz="2400" dirty="0" smtClean="0">
                <a:latin typeface="Times New Roman" pitchFamily="18" charset="0"/>
                <a:cs typeface="Times New Roman" pitchFamily="18" charset="0"/>
              </a:rPr>
              <a:t>Prepare a cash flow forecast from given information.</a:t>
            </a:r>
          </a:p>
          <a:p>
            <a:pPr algn="just">
              <a:lnSpc>
                <a:spcPct val="150000"/>
              </a:lnSpc>
              <a:buFont typeface="Wingdings" pitchFamily="2" charset="2"/>
              <a:buChar char="v"/>
            </a:pPr>
            <a:r>
              <a:rPr lang="en-US" sz="2400" dirty="0" smtClean="0">
                <a:latin typeface="Times New Roman" pitchFamily="18" charset="0"/>
                <a:cs typeface="Times New Roman" pitchFamily="18" charset="0"/>
              </a:rPr>
              <a:t>Evaluate strategies for dealing with liquidity problems.</a:t>
            </a:r>
          </a:p>
          <a:p>
            <a:pPr algn="just">
              <a:lnSpc>
                <a:spcPct val="150000"/>
              </a:lnSpc>
              <a:buFont typeface="Wingdings" pitchFamily="2" charset="2"/>
              <a:buChar char="v"/>
            </a:pPr>
            <a:r>
              <a:rPr lang="en-US" sz="2400" dirty="0" smtClean="0">
                <a:latin typeface="Times New Roman" pitchFamily="18" charset="0"/>
                <a:cs typeface="Times New Roman" pitchFamily="18" charset="0"/>
              </a:rPr>
              <a:t>In particular you should use the above to analyze the management of working capital and make suggestions as to how this might be improved.</a:t>
            </a:r>
          </a:p>
          <a:p>
            <a:pPr>
              <a:buNone/>
            </a:pPr>
            <a:endParaRPr lang="en-IN" dirty="0"/>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Learning Outcome</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3"/>
            <a:ext cx="8229600" cy="4500594"/>
          </a:xfrm>
        </p:spPr>
        <p:txBody>
          <a:bodyPr>
            <a:normAutofit/>
          </a:bodyPr>
          <a:lstStyle/>
          <a:p>
            <a:pPr algn="ctr">
              <a:buNone/>
            </a:pPr>
            <a:r>
              <a:rPr lang="en-US" dirty="0" smtClean="0">
                <a:latin typeface="Times New Roman" pitchFamily="18" charset="0"/>
                <a:cs typeface="Times New Roman" pitchFamily="18" charset="0"/>
              </a:rPr>
              <a:t>Standard Costing</a:t>
            </a:r>
          </a:p>
          <a:p>
            <a:pPr algn="just">
              <a:buFont typeface="Wingdings" pitchFamily="2" charset="2"/>
              <a:buChar char="v"/>
            </a:pPr>
            <a:r>
              <a:rPr lang="en-US" sz="2400" dirty="0" smtClean="0">
                <a:latin typeface="Times New Roman" pitchFamily="18" charset="0"/>
                <a:cs typeface="Times New Roman" pitchFamily="18" charset="0"/>
              </a:rPr>
              <a:t>Calculate Advanced Variances</a:t>
            </a:r>
          </a:p>
          <a:p>
            <a:pPr algn="just">
              <a:buFont typeface="Wingdings" pitchFamily="2" charset="2"/>
              <a:buChar char="v"/>
            </a:pPr>
            <a:r>
              <a:rPr lang="en-US" sz="2400" dirty="0" smtClean="0">
                <a:latin typeface="Times New Roman" pitchFamily="18" charset="0"/>
                <a:cs typeface="Times New Roman" pitchFamily="18" charset="0"/>
              </a:rPr>
              <a:t>Interpret Variances</a:t>
            </a:r>
          </a:p>
          <a:p>
            <a:pPr algn="just">
              <a:buFont typeface="Wingdings" pitchFamily="2" charset="2"/>
              <a:buChar char="v"/>
            </a:pPr>
            <a:r>
              <a:rPr lang="en-US" sz="2400" dirty="0" smtClean="0">
                <a:latin typeface="Times New Roman" pitchFamily="18" charset="0"/>
                <a:cs typeface="Times New Roman" pitchFamily="18" charset="0"/>
              </a:rPr>
              <a:t>Identify and Explain the relationship of the Variances</a:t>
            </a:r>
          </a:p>
          <a:p>
            <a:pPr algn="just">
              <a:buFont typeface="Wingdings" pitchFamily="2" charset="2"/>
              <a:buChar char="v"/>
            </a:pPr>
            <a:r>
              <a:rPr lang="en-US" sz="2400" dirty="0" smtClean="0">
                <a:latin typeface="Times New Roman" pitchFamily="18" charset="0"/>
                <a:cs typeface="Times New Roman" pitchFamily="18" charset="0"/>
              </a:rPr>
              <a:t>Apply Standard Costing Methods</a:t>
            </a:r>
          </a:p>
          <a:p>
            <a:pPr algn="just">
              <a:buFont typeface="Wingdings" pitchFamily="2" charset="2"/>
              <a:buChar char="v"/>
            </a:pPr>
            <a:r>
              <a:rPr lang="en-US" sz="2400" dirty="0" smtClean="0">
                <a:latin typeface="Times New Roman" pitchFamily="18" charset="0"/>
                <a:cs typeface="Times New Roman" pitchFamily="18" charset="0"/>
              </a:rPr>
              <a:t>Explain the wider issues involved in changing mix</a:t>
            </a:r>
          </a:p>
          <a:p>
            <a:pPr algn="just">
              <a:buFont typeface="Wingdings" pitchFamily="2" charset="2"/>
              <a:buChar char="v"/>
            </a:pPr>
            <a:r>
              <a:rPr lang="en-US" sz="2400" dirty="0" smtClean="0">
                <a:latin typeface="Times New Roman" pitchFamily="18" charset="0"/>
                <a:cs typeface="Times New Roman" pitchFamily="18" charset="0"/>
              </a:rPr>
              <a:t>Analyze and Evaluate past performance using the results of variance analysis</a:t>
            </a:r>
          </a:p>
          <a:p>
            <a:pPr algn="just">
              <a:buFont typeface="Wingdings" pitchFamily="2" charset="2"/>
              <a:buChar char="v"/>
            </a:pPr>
            <a:r>
              <a:rPr lang="en-US" sz="2400" dirty="0" smtClean="0">
                <a:latin typeface="Times New Roman" pitchFamily="18" charset="0"/>
                <a:cs typeface="Times New Roman" pitchFamily="18" charset="0"/>
              </a:rPr>
              <a:t>Use variance analysis to assess how future performance of an organization can be improved.</a:t>
            </a:r>
          </a:p>
          <a:p>
            <a:pPr>
              <a:buNone/>
            </a:pPr>
            <a:endParaRPr lang="en-IN" dirty="0"/>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Learning Outcome</a:t>
            </a:r>
            <a:endParaRPr lang="en-IN" sz="2800" b="1" dirty="0">
              <a:latin typeface="Times New Roman" pitchFamily="18" charset="0"/>
              <a:cs typeface="Times New Roman" pitchFamily="18" charset="0"/>
            </a:endParaRPr>
          </a:p>
        </p:txBody>
      </p:sp>
      <p:sp>
        <p:nvSpPr>
          <p:cNvPr id="4" name="Content Placeholder 2"/>
          <p:cNvSpPr txBox="1">
            <a:spLocks/>
          </p:cNvSpPr>
          <p:nvPr/>
        </p:nvSpPr>
        <p:spPr>
          <a:xfrm>
            <a:off x="500034" y="1571612"/>
            <a:ext cx="8229600" cy="470916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Pt Mgt Acc\images.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Working Capital</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Pt Mgt Acc\Working+Capital+Management.jpg"/>
          <p:cNvPicPr>
            <a:picLocks noGrp="1" noChangeAspect="1" noChangeArrowheads="1"/>
          </p:cNvPicPr>
          <p:nvPr>
            <p:ph idx="1"/>
          </p:nvPr>
        </p:nvPicPr>
        <p:blipFill>
          <a:blip r:embed="rId2"/>
          <a:stretch>
            <a:fillRect/>
          </a:stretch>
        </p:blipFill>
        <p:spPr bwMode="auto">
          <a:xfrm>
            <a:off x="714348" y="1481138"/>
            <a:ext cx="7929618" cy="4162440"/>
          </a:xfrm>
          <a:prstGeom prst="rect">
            <a:avLst/>
          </a:prstGeom>
          <a:noFill/>
        </p:spPr>
      </p:pic>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Meaning and Definition</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Pt Mgt Acc\Working-Capital.png"/>
          <p:cNvPicPr>
            <a:picLocks noGrp="1" noChangeAspect="1" noChangeArrowheads="1"/>
          </p:cNvPicPr>
          <p:nvPr>
            <p:ph idx="1"/>
          </p:nvPr>
        </p:nvPicPr>
        <p:blipFill>
          <a:blip r:embed="rId2"/>
          <a:stretch>
            <a:fillRect/>
          </a:stretch>
        </p:blipFill>
        <p:spPr bwMode="auto">
          <a:xfrm>
            <a:off x="457200" y="1285861"/>
            <a:ext cx="8229600" cy="4420006"/>
          </a:xfrm>
          <a:prstGeom prst="rect">
            <a:avLst/>
          </a:prstGeom>
          <a:noFill/>
        </p:spPr>
      </p:pic>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Key Points</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481</Words>
  <Application>Microsoft Office PowerPoint</Application>
  <PresentationFormat>On-screen Show (4:3)</PresentationFormat>
  <Paragraphs>198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IDHAYA COLLEGE FOR WOMEN, KUMBAKONAM  </vt:lpstr>
      <vt:lpstr>Content</vt:lpstr>
      <vt:lpstr>Objectives – Working Capital</vt:lpstr>
      <vt:lpstr>Objectives – Standard Costing</vt:lpstr>
      <vt:lpstr>Learning Outcome</vt:lpstr>
      <vt:lpstr>Learning Outcome</vt:lpstr>
      <vt:lpstr>Working Capital</vt:lpstr>
      <vt:lpstr>Meaning and Definition</vt:lpstr>
      <vt:lpstr>Key Points</vt:lpstr>
      <vt:lpstr>Example</vt:lpstr>
      <vt:lpstr>Components</vt:lpstr>
      <vt:lpstr>Formula</vt:lpstr>
      <vt:lpstr>Problem – Working Capital</vt:lpstr>
      <vt:lpstr>Solution – Working Capital</vt:lpstr>
      <vt:lpstr>Types of Working Capital</vt:lpstr>
      <vt:lpstr>Factors Determining Working Capital</vt:lpstr>
      <vt:lpstr>Estimation</vt:lpstr>
      <vt:lpstr>Standard Costing</vt:lpstr>
      <vt:lpstr>Meaning</vt:lpstr>
      <vt:lpstr>Definition</vt:lpstr>
      <vt:lpstr>Purposes</vt:lpstr>
      <vt:lpstr>Components</vt:lpstr>
      <vt:lpstr>Types of Standard Costing</vt:lpstr>
      <vt:lpstr>Meaning</vt:lpstr>
      <vt:lpstr>Types of Material Variance</vt:lpstr>
      <vt:lpstr>Formula’s</vt:lpstr>
      <vt:lpstr>Problem – Material Variance</vt:lpstr>
      <vt:lpstr>Solution – Material Variance</vt:lpstr>
      <vt:lpstr>Labour Variance - Meaning</vt:lpstr>
      <vt:lpstr>Types of Labour Variance</vt:lpstr>
      <vt:lpstr>Formula’s</vt:lpstr>
      <vt:lpstr>Problem – Labour Variance</vt:lpstr>
      <vt:lpstr>Solution – Labour Variance</vt:lpstr>
      <vt:lpstr>Conclusion – Working Capital</vt:lpstr>
      <vt:lpstr>Conclusion – Standard Costing</vt:lpstr>
      <vt:lpstr>Watch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Accounting</dc:title>
  <dc:creator>admin</dc:creator>
  <cp:lastModifiedBy>User</cp:lastModifiedBy>
  <cp:revision>189</cp:revision>
  <dcterms:created xsi:type="dcterms:W3CDTF">2020-05-27T12:56:51Z</dcterms:created>
  <dcterms:modified xsi:type="dcterms:W3CDTF">2020-06-03T11:26:49Z</dcterms:modified>
</cp:coreProperties>
</file>