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3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9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2E496287-6D4C-44BF-9622-4C0E980C6C9F}">
          <p14:sldIdLst>
            <p14:sldId id="260"/>
          </p14:sldIdLst>
        </p14:section>
        <p14:section name="Untitled Section" id="{E82B11E2-D7BE-45F1-A5A3-D3975CE4DA73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9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23" autoAdjust="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27DA-62E0-470C-9204-EC96A339DC5A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45485-6D25-4C4C-889D-8F883042D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638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5485-6D25-4C4C-889D-8F883042D8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9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45485-6D25-4C4C-889D-8F883042D8B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54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04D0B6-353A-4396-959F-EE3B5C50B5DD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C8A98B-F90A-4AB5-B673-158F6814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\Desktop\New folder (2)\Dr.RK\imagessd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38"/>
            <a:ext cx="9144000" cy="549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0053" y="0"/>
            <a:ext cx="9079831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IDHAYA COLLEGE FOR WOMEN,KUMBAKONAM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634869"/>
            <a:ext cx="6553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b="1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495" y="1949099"/>
            <a:ext cx="689364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Lobster"/>
                <a:cs typeface="Lobster"/>
                <a:sym typeface="Lobster"/>
              </a:rPr>
              <a:t>DEPARTMENT OF MICROBIOLOGY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Lobster"/>
              <a:cs typeface="Lobster"/>
              <a:sym typeface="Lobst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659" y="2779113"/>
            <a:ext cx="844468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3"/>
                </a:solidFill>
                <a:latin typeface="Lucida Calligraphy" pitchFamily="66" charset="0"/>
                <a:ea typeface="Lobster"/>
                <a:cs typeface="Lobster"/>
                <a:sym typeface="Lobster"/>
              </a:rPr>
              <a:t>Course : </a:t>
            </a:r>
            <a:r>
              <a:rPr lang="en-US" sz="2000" b="1" dirty="0" err="1" smtClean="0">
                <a:solidFill>
                  <a:schemeClr val="accent3"/>
                </a:solidFill>
                <a:latin typeface="Lucida Calligraphy" pitchFamily="66" charset="0"/>
                <a:ea typeface="Lobster"/>
                <a:cs typeface="Lobster"/>
                <a:sym typeface="Lobster"/>
              </a:rPr>
              <a:t>B.Sc</a:t>
            </a:r>
            <a:r>
              <a:rPr lang="en-US" sz="2000" b="1" dirty="0" smtClean="0">
                <a:solidFill>
                  <a:schemeClr val="accent3"/>
                </a:solidFill>
                <a:latin typeface="Lucida Calligraphy" pitchFamily="66" charset="0"/>
                <a:ea typeface="Lobster"/>
                <a:cs typeface="Lobster"/>
                <a:sym typeface="Lobster"/>
              </a:rPr>
              <a:t> ,  Year: I,  Semester : </a:t>
            </a:r>
            <a:r>
              <a:rPr lang="en-US" sz="2000" b="1" dirty="0" smtClean="0">
                <a:solidFill>
                  <a:schemeClr val="accent3"/>
                </a:solidFill>
                <a:latin typeface="Lucida Calligraphy" pitchFamily="66" charset="0"/>
                <a:ea typeface="Lobster"/>
                <a:cs typeface="Lobster"/>
                <a:sym typeface="Lobster"/>
              </a:rPr>
              <a:t>II,  </a:t>
            </a:r>
            <a:r>
              <a:rPr lang="en-US" sz="2000" b="1" dirty="0" smtClean="0">
                <a:solidFill>
                  <a:schemeClr val="accent3"/>
                </a:solidFill>
                <a:latin typeface="Lucida Calligraphy" pitchFamily="66" charset="0"/>
                <a:ea typeface="Lobster"/>
                <a:cs typeface="Lobster"/>
                <a:sym typeface="Lobster"/>
              </a:rPr>
              <a:t>Sub. Code:  16SACBC2</a:t>
            </a:r>
            <a:endParaRPr lang="en-US" sz="2000" b="1" dirty="0">
              <a:solidFill>
                <a:schemeClr val="accent3"/>
              </a:solidFill>
              <a:latin typeface="Lucida Calligraphy" pitchFamily="66" charset="0"/>
              <a:ea typeface="Lobster"/>
              <a:cs typeface="Lobster"/>
              <a:sym typeface="Lobst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919" y="3810000"/>
            <a:ext cx="2889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Course Material on:</a:t>
            </a:r>
            <a:endParaRPr lang="en-US" sz="2000" b="1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204" y="4989095"/>
            <a:ext cx="8590547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  <a:ea typeface="Lobster"/>
                <a:cs typeface="Lobster"/>
                <a:sym typeface="Lobster"/>
              </a:rPr>
              <a:t>Prepared by </a:t>
            </a:r>
          </a:p>
          <a:p>
            <a:pPr lvl="0" algn="ctr"/>
            <a:r>
              <a:rPr lang="en-US" sz="2400" dirty="0"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 </a:t>
            </a:r>
            <a:r>
              <a:rPr lang="en-US" sz="2400" dirty="0" smtClean="0"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   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Dr. R. </a:t>
            </a:r>
            <a:r>
              <a:rPr lang="en-US" sz="2400" dirty="0" err="1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Krishnaveni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, </a:t>
            </a:r>
            <a:r>
              <a:rPr lang="en-US" sz="1600" dirty="0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M.Sc., M.Phil., M.Phil.,</a:t>
            </a:r>
            <a:r>
              <a:rPr lang="en-US" sz="1600" dirty="0" err="1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B.Ed</a:t>
            </a:r>
            <a:r>
              <a:rPr lang="en-US" sz="1600" dirty="0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., Ph.D., DMLT.,</a:t>
            </a:r>
            <a:endParaRPr lang="en-US" sz="1200" dirty="0" smtClean="0">
              <a:solidFill>
                <a:srgbClr val="FFFF00"/>
              </a:solidFill>
              <a:latin typeface="Berlin Sans FB Demi" pitchFamily="34" charset="0"/>
              <a:ea typeface="Lobster"/>
              <a:cs typeface="Iskoola Pota" pitchFamily="34" charset="0"/>
              <a:sym typeface="Lobster"/>
            </a:endParaRPr>
          </a:p>
          <a:p>
            <a:pPr lvl="0" algn="ctr"/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Assistant Professor and Head</a:t>
            </a:r>
          </a:p>
          <a:p>
            <a:pPr lvl="0" algn="ctr"/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PG and Research Department of Microbiology</a:t>
            </a:r>
          </a:p>
          <a:p>
            <a:pPr lvl="0" algn="ctr"/>
            <a:r>
              <a:rPr lang="en-US" dirty="0" err="1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Idhaya</a:t>
            </a:r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 College for Women , </a:t>
            </a:r>
            <a:r>
              <a:rPr lang="en-US" dirty="0" err="1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Kumbakonam</a:t>
            </a:r>
            <a:r>
              <a:rPr lang="en-US" dirty="0" smtClean="0">
                <a:solidFill>
                  <a:srgbClr val="FFFF00"/>
                </a:solidFill>
                <a:latin typeface="Berlin Sans FB Demi" pitchFamily="34" charset="0"/>
                <a:ea typeface="Lobster"/>
                <a:cs typeface="Iskoola Pota" pitchFamily="34" charset="0"/>
                <a:sym typeface="Lobster"/>
              </a:rPr>
              <a:t>.</a:t>
            </a:r>
          </a:p>
          <a:p>
            <a:pPr lvl="0" algn="ctr"/>
            <a:endParaRPr lang="en-US" dirty="0" smtClean="0">
              <a:solidFill>
                <a:srgbClr val="FFFF00"/>
              </a:solidFill>
              <a:latin typeface="Berlin Sans FB Demi" pitchFamily="34" charset="0"/>
              <a:ea typeface="Lobster"/>
              <a:cs typeface="Iskoola Pota" pitchFamily="34" charset="0"/>
              <a:sym typeface="Lobster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066800" y="4343400"/>
            <a:ext cx="7543800" cy="62081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dirty="0" smtClean="0">
                <a:ln/>
                <a:solidFill>
                  <a:schemeClr val="accent3"/>
                </a:solidFill>
                <a:effectLst/>
                <a:latin typeface="Aharoni" pitchFamily="2" charset="-79"/>
                <a:cs typeface="Aharoni" pitchFamily="2" charset="-79"/>
              </a:rPr>
              <a:t>PLANT GROWTH HORMONES </a:t>
            </a:r>
            <a:endParaRPr lang="en-US" sz="4000" dirty="0">
              <a:ln/>
              <a:solidFill>
                <a:schemeClr val="accent3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6963" y="3179223"/>
            <a:ext cx="144142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Lobster"/>
                <a:ea typeface="Lobster"/>
                <a:cs typeface="Lobster"/>
                <a:sym typeface="Lobster"/>
              </a:rPr>
              <a:t>Unit - V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5358"/>
            <a:ext cx="1676399" cy="131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5403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173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</a:rPr>
              <a:t>GA is used extensively to increase </a:t>
            </a:r>
            <a:r>
              <a:rPr lang="en-US" sz="2000" b="1" dirty="0" smtClean="0">
                <a:solidFill>
                  <a:srgbClr val="00B050"/>
                </a:solidFill>
              </a:rPr>
              <a:t>the sucrose </a:t>
            </a:r>
            <a:r>
              <a:rPr lang="en-US" sz="2000" b="1" dirty="0">
                <a:solidFill>
                  <a:srgbClr val="00B050"/>
                </a:solidFill>
              </a:rPr>
              <a:t>yield of sugarcane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02736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</a:rPr>
              <a:t>Sugarcane, a normally fast growing C4 </a:t>
            </a:r>
            <a:r>
              <a:rPr lang="en-US" sz="2000" b="1" dirty="0" smtClean="0">
                <a:solidFill>
                  <a:srgbClr val="00B050"/>
                </a:solidFill>
              </a:rPr>
              <a:t>member of </a:t>
            </a:r>
            <a:r>
              <a:rPr lang="en-US" sz="2000" b="1" dirty="0">
                <a:solidFill>
                  <a:srgbClr val="00B050"/>
                </a:solidFill>
              </a:rPr>
              <a:t>the </a:t>
            </a:r>
            <a:r>
              <a:rPr lang="en-US" sz="2000" b="1" dirty="0" smtClean="0">
                <a:solidFill>
                  <a:srgbClr val="00B050"/>
                </a:solidFill>
              </a:rPr>
              <a:t>Phocaea is sensitive </a:t>
            </a:r>
            <a:r>
              <a:rPr lang="en-US" sz="2000" b="1" dirty="0">
                <a:solidFill>
                  <a:srgbClr val="00B050"/>
                </a:solidFill>
              </a:rPr>
              <a:t>to cooler </a:t>
            </a:r>
            <a:r>
              <a:rPr lang="en-US" sz="2000" b="1" dirty="0" smtClean="0">
                <a:solidFill>
                  <a:srgbClr val="00B050"/>
                </a:solidFill>
              </a:rPr>
              <a:t>winter temperatures</a:t>
            </a:r>
            <a:r>
              <a:rPr lang="en-US" sz="2000" b="1" dirty="0">
                <a:solidFill>
                  <a:srgbClr val="00B050"/>
                </a:solidFill>
              </a:rPr>
              <a:t>, which reduce internode </a:t>
            </a:r>
            <a:r>
              <a:rPr lang="en-US" sz="2000" b="1" dirty="0" smtClean="0">
                <a:solidFill>
                  <a:srgbClr val="00B050"/>
                </a:solidFill>
              </a:rPr>
              <a:t>elongation and </a:t>
            </a:r>
            <a:r>
              <a:rPr lang="en-US" sz="2000" b="1" dirty="0">
                <a:solidFill>
                  <a:srgbClr val="00B050"/>
                </a:solidFill>
              </a:rPr>
              <a:t>subsequent sucrose yield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57795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</a:rPr>
              <a:t>The adverse effects of cooler temperature </a:t>
            </a:r>
            <a:r>
              <a:rPr lang="en-US" sz="2000" b="1" dirty="0" smtClean="0">
                <a:solidFill>
                  <a:srgbClr val="00B050"/>
                </a:solidFill>
              </a:rPr>
              <a:t>can be </a:t>
            </a:r>
            <a:r>
              <a:rPr lang="en-US" sz="2000" b="1" dirty="0">
                <a:solidFill>
                  <a:srgbClr val="00B050"/>
                </a:solidFill>
              </a:rPr>
              <a:t>counteracted by the application of GA3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346687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</a:rPr>
              <a:t>Ethylene is most widely used plant hormone </a:t>
            </a:r>
            <a:r>
              <a:rPr lang="en-US" sz="2000" b="1" dirty="0" smtClean="0">
                <a:solidFill>
                  <a:srgbClr val="00B050"/>
                </a:solidFill>
              </a:rPr>
              <a:t>in agriculture </a:t>
            </a:r>
            <a:r>
              <a:rPr lang="en-US" sz="2000" b="1" dirty="0">
                <a:solidFill>
                  <a:srgbClr val="00B050"/>
                </a:solidFill>
              </a:rPr>
              <a:t>because it regulates so </a:t>
            </a:r>
            <a:r>
              <a:rPr lang="en-US" sz="2000" b="1" dirty="0" smtClean="0">
                <a:solidFill>
                  <a:srgbClr val="00B050"/>
                </a:solidFill>
              </a:rPr>
              <a:t>many physiological </a:t>
            </a:r>
            <a:r>
              <a:rPr lang="en-US" sz="2000" b="1" dirty="0">
                <a:solidFill>
                  <a:srgbClr val="00B050"/>
                </a:solidFill>
              </a:rPr>
              <a:t>processes.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495" y="4495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B050"/>
                </a:solidFill>
              </a:rPr>
              <a:t>Auxins</a:t>
            </a:r>
            <a:r>
              <a:rPr lang="en-US" sz="2000" b="1" dirty="0">
                <a:solidFill>
                  <a:srgbClr val="00B050"/>
                </a:solidFill>
              </a:rPr>
              <a:t> and ACC can trigger the </a:t>
            </a:r>
            <a:r>
              <a:rPr lang="en-US" sz="2000" b="1" dirty="0" smtClean="0">
                <a:solidFill>
                  <a:srgbClr val="00B050"/>
                </a:solidFill>
              </a:rPr>
              <a:t>natural biosynthesis </a:t>
            </a:r>
            <a:r>
              <a:rPr lang="en-US" sz="2000" b="1" dirty="0">
                <a:solidFill>
                  <a:srgbClr val="00B050"/>
                </a:solidFill>
              </a:rPr>
              <a:t>of ethylene and in several </a:t>
            </a:r>
            <a:r>
              <a:rPr lang="en-US" sz="2000" b="1" dirty="0" smtClean="0">
                <a:solidFill>
                  <a:srgbClr val="00B050"/>
                </a:solidFill>
              </a:rPr>
              <a:t>cases are </a:t>
            </a:r>
            <a:r>
              <a:rPr lang="en-US" sz="2000" b="1" dirty="0">
                <a:solidFill>
                  <a:srgbClr val="00B050"/>
                </a:solidFill>
              </a:rPr>
              <a:t>used in agricultural practice.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5526868"/>
            <a:ext cx="73914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1-aminocyclopropane-1-carboxylic acid (ACC)</a:t>
            </a:r>
          </a:p>
        </p:txBody>
      </p:sp>
    </p:spTree>
    <p:extLst>
      <p:ext uri="{BB962C8B-B14F-4D97-AF65-F5344CB8AC3E}">
        <p14:creationId xmlns="" xmlns:p14="http://schemas.microsoft.com/office/powerpoint/2010/main" val="16635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6423" y="152400"/>
            <a:ext cx="19463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ETHYLENE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cc\Desktop\New folder (2)\Dr.RK\Plant+Hormones+-+Ethyl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95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cc\Desktop\New folder (2)\Dr.RK\fpls-08-00475-g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7299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4436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colorless, flammable gas, C2H4 (Ethane gas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), having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sweet, unpleasant odor and taste,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first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member of the ethylene series,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usually obtained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from petroleum and natural gas: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used as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 agent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improve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color of citrus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fruits, in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synthesis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of polyethylene, ethylene bromide and ethylene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oxide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76276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Ethylene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is very difficult to apply in the field as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gas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2838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This limitation can be overcome if an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ethylene compound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is used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21105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most widely used such compound is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ethephon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chloral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ethyl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phosphoric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acid (CEPA)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(trade name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ethrel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304" y="5013484"/>
            <a:ext cx="8418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Ethrel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at 100-250 ppm sprayed at 2-3 leaf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stage induce femaleness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cucumber and melons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2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253" y="616803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Ethylene can be used for quick ripening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of fruits 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for marketing</a:t>
            </a:r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126" y="1447800"/>
            <a:ext cx="841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It helps in 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degreasing </a:t>
            </a:r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of citrus and banana 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which increases </a:t>
            </a:r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its market acceptability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253" y="24384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Storage facilities developed to inhibit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the ethylene 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production and promote preservation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of fruits 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have a controlled atmosphere of low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O2 concentration 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and low temperature that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inhibits ethylene 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biosynthesis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572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A relatively concentration of CO2 (3-5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%) prevents 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ethylene action as a ripening promoter</a:t>
            </a:r>
          </a:p>
        </p:txBody>
      </p:sp>
    </p:spTree>
    <p:extLst>
      <p:ext uri="{BB962C8B-B14F-4D97-AF65-F5344CB8AC3E}">
        <p14:creationId xmlns="" xmlns:p14="http://schemas.microsoft.com/office/powerpoint/2010/main" val="344698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152400"/>
            <a:ext cx="226767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CYTOKINES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C:\Users\cc\Desktop\New folder (2)\Dr.RK\plant-hormones-5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4065"/>
            <a:ext cx="8534399" cy="5181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7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c\Desktop\New folder (2)\Dr.RK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229599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2078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63" y="161835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The most common form of naturally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occurring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cytokinin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in plants is </a:t>
            </a:r>
            <a:r>
              <a:rPr lang="en-US" sz="2400" dirty="0" err="1">
                <a:solidFill>
                  <a:srgbClr val="FF0000"/>
                </a:solidFill>
                <a:latin typeface="Arial Black" pitchFamily="34" charset="0"/>
              </a:rPr>
              <a:t>zeatin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, which was isolated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from maize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Zea</a:t>
            </a:r>
            <a:r>
              <a:rPr lang="en-US" sz="2400" i="1" dirty="0">
                <a:solidFill>
                  <a:srgbClr val="FF0000"/>
                </a:solidFill>
                <a:latin typeface="Arial Black" pitchFamily="34" charset="0"/>
              </a:rPr>
              <a:t> mays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863" y="16002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 err="1">
                <a:solidFill>
                  <a:srgbClr val="FF0000"/>
                </a:solidFill>
                <a:latin typeface="Arial Black" pitchFamily="34" charset="0"/>
              </a:rPr>
              <a:t>Cytokinins</a:t>
            </a: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 have recently been found to play a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role in </a:t>
            </a: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plant pathogenesis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963" y="2667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For </a:t>
            </a:r>
            <a:r>
              <a:rPr lang="en-US" sz="24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example, </a:t>
            </a:r>
          </a:p>
          <a:p>
            <a:pPr lvl="1" algn="just"/>
            <a:r>
              <a:rPr lang="en-US" sz="2400" dirty="0" err="1">
                <a:solidFill>
                  <a:srgbClr val="FF0000"/>
                </a:solidFill>
                <a:latin typeface="Arial Black" pitchFamily="34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ytokinins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have been described to induce resistance against </a:t>
            </a:r>
            <a:r>
              <a:rPr lang="en-US" sz="2400" i="1" dirty="0" smtClean="0">
                <a:solidFill>
                  <a:srgbClr val="FF0000"/>
                </a:solidFill>
                <a:latin typeface="Arial Black" pitchFamily="34" charset="0"/>
              </a:rPr>
              <a:t>Pseudomonas </a:t>
            </a:r>
            <a:r>
              <a:rPr lang="en-US" sz="2400" i="1" dirty="0" err="1" smtClean="0">
                <a:solidFill>
                  <a:srgbClr val="FF0000"/>
                </a:solidFill>
                <a:latin typeface="Arial Black" pitchFamily="34" charset="0"/>
              </a:rPr>
              <a:t>syringae</a:t>
            </a:r>
            <a:r>
              <a:rPr lang="en-US" sz="24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in </a:t>
            </a:r>
            <a:r>
              <a:rPr lang="en-US" sz="2400" i="1" dirty="0" smtClean="0">
                <a:solidFill>
                  <a:srgbClr val="FF0000"/>
                </a:solidFill>
                <a:latin typeface="Arial Black" pitchFamily="34" charset="0"/>
              </a:rPr>
              <a:t>Arabidopsis thaliana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and </a:t>
            </a:r>
            <a:r>
              <a:rPr lang="en-US" sz="2400" i="1" dirty="0" err="1" smtClean="0">
                <a:solidFill>
                  <a:srgbClr val="FF0000"/>
                </a:solidFill>
                <a:latin typeface="Arial Black" pitchFamily="34" charset="0"/>
              </a:rPr>
              <a:t>Nicotiana</a:t>
            </a:r>
            <a:r>
              <a:rPr lang="en-US" sz="24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 Black" pitchFamily="34" charset="0"/>
              </a:rPr>
              <a:t>tabacum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863" y="4537579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err="1">
                <a:solidFill>
                  <a:srgbClr val="FF0000"/>
                </a:solidFill>
                <a:latin typeface="Arial Black" pitchFamily="34" charset="0"/>
              </a:rPr>
              <a:t>Cytokinins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 Stimulate cell division prolong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storage life of flowers and vegetables and stimulate bud initiation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9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1" y="609600"/>
            <a:ext cx="8329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B0F0"/>
                </a:solidFill>
                <a:latin typeface="Arial Black" pitchFamily="34" charset="0"/>
              </a:rPr>
              <a:t>Cytokine’s is </a:t>
            </a:r>
            <a:r>
              <a:rPr lang="en-US" sz="2400" dirty="0">
                <a:solidFill>
                  <a:srgbClr val="00B0F0"/>
                </a:solidFill>
                <a:latin typeface="Arial Black" pitchFamily="34" charset="0"/>
              </a:rPr>
              <a:t>their ability to stimulate </a:t>
            </a:r>
            <a:r>
              <a:rPr lang="en-US" sz="2400" dirty="0" smtClean="0">
                <a:solidFill>
                  <a:srgbClr val="00B0F0"/>
                </a:solidFill>
                <a:latin typeface="Arial Black" pitchFamily="34" charset="0"/>
              </a:rPr>
              <a:t>chlorophyll synthesis and accelerate chloroplast differentiation in the detached cotyledons in light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2359967"/>
            <a:ext cx="815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B050"/>
                </a:solidFill>
                <a:latin typeface="Arial Black" pitchFamily="34" charset="0"/>
              </a:rPr>
              <a:t>Cytokine's 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</a:rPr>
              <a:t>are important in </a:t>
            </a:r>
            <a:r>
              <a:rPr lang="en-US" sz="2400" dirty="0" smtClean="0">
                <a:solidFill>
                  <a:srgbClr val="00B050"/>
                </a:solidFill>
                <a:latin typeface="Arial Black" pitchFamily="34" charset="0"/>
              </a:rPr>
              <a:t>seed germination</a:t>
            </a:r>
            <a:endParaRPr lang="en-US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222" y="3048000"/>
            <a:ext cx="815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Cytokines promote hermaphrodite flower 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   Example: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Grape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1" y="4114800"/>
            <a:ext cx="8153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>
                <a:solidFill>
                  <a:srgbClr val="FFC000"/>
                </a:solidFill>
                <a:latin typeface="Arial Black" pitchFamily="34" charset="0"/>
              </a:rPr>
              <a:t>Externally applied CK’s are known to </a:t>
            </a:r>
            <a:r>
              <a:rPr lang="en-US" sz="2400" b="1" dirty="0" smtClean="0">
                <a:solidFill>
                  <a:srgbClr val="FFC000"/>
                </a:solidFill>
                <a:latin typeface="Arial Black" pitchFamily="34" charset="0"/>
              </a:rPr>
              <a:t>exert spectacular </a:t>
            </a:r>
            <a:r>
              <a:rPr lang="en-US" sz="2400" b="1" dirty="0">
                <a:solidFill>
                  <a:srgbClr val="FFC000"/>
                </a:solidFill>
                <a:latin typeface="Arial Black" pitchFamily="34" charset="0"/>
              </a:rPr>
              <a:t>effects on the growth </a:t>
            </a:r>
            <a:r>
              <a:rPr lang="en-US" sz="2400" b="1" dirty="0" smtClean="0">
                <a:solidFill>
                  <a:srgbClr val="FFC000"/>
                </a:solidFill>
                <a:latin typeface="Arial Black" pitchFamily="34" charset="0"/>
              </a:rPr>
              <a:t>and development </a:t>
            </a:r>
            <a:r>
              <a:rPr lang="en-US" sz="2400" b="1" dirty="0">
                <a:solidFill>
                  <a:srgbClr val="FFC000"/>
                </a:solidFill>
                <a:latin typeface="Arial Black" pitchFamily="34" charset="0"/>
              </a:rPr>
              <a:t>of plants and excised plant tissue</a:t>
            </a: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86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00526"/>
            <a:ext cx="433157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u="sng" dirty="0">
                <a:ln/>
                <a:solidFill>
                  <a:schemeClr val="accent3"/>
                </a:solidFill>
                <a:latin typeface="Arial Black" pitchFamily="34" charset="0"/>
              </a:rPr>
              <a:t>Growth retardants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457" y="1143000"/>
            <a:ext cx="5617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Slow </a:t>
            </a:r>
            <a:r>
              <a:rPr lang="en-US" sz="2400" b="1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cell division </a:t>
            </a:r>
            <a:r>
              <a:rPr lang="en-US" sz="2400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and </a:t>
            </a:r>
            <a:r>
              <a:rPr lang="en-US" sz="2400" b="1" dirty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cell elongation.</a:t>
            </a:r>
            <a:endParaRPr lang="en-US" sz="2400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302" y="2514600"/>
            <a:ext cx="454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2,4 DNC (2,4 </a:t>
            </a:r>
            <a:r>
              <a:rPr lang="en-US" sz="2000" b="1" dirty="0" err="1" smtClean="0">
                <a:solidFill>
                  <a:srgbClr val="7030A0"/>
                </a:solidFill>
                <a:latin typeface="Arial Black" pitchFamily="34" charset="0"/>
              </a:rPr>
              <a:t>Dichlorobenzyl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302" y="3120082"/>
            <a:ext cx="2533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CCC (</a:t>
            </a:r>
            <a:r>
              <a:rPr lang="en-US" sz="2000" b="1" dirty="0" err="1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Cycocel</a:t>
            </a:r>
            <a:r>
              <a:rPr lang="en-US" sz="2000" b="1" dirty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7422" y="3649579"/>
            <a:ext cx="1099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Alar</a:t>
            </a:r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483" y="441960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Synthetic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</a:p>
          <a:p>
            <a:endParaRPr lang="en-US" b="1" dirty="0"/>
          </a:p>
          <a:p>
            <a:r>
              <a:rPr lang="en-US" sz="2000" dirty="0">
                <a:solidFill>
                  <a:srgbClr val="0070C0"/>
                </a:solidFill>
                <a:latin typeface="Arial Black" pitchFamily="34" charset="0"/>
              </a:rPr>
              <a:t>1. MH- Maleic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</a:rPr>
              <a:t>hydrazide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  <a:latin typeface="Arial Black" pitchFamily="34" charset="0"/>
              </a:rPr>
              <a:t>2. TIBA- Tri-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</a:rPr>
              <a:t>iodobenzoic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</a:rPr>
              <a:t> acid.</a:t>
            </a:r>
          </a:p>
        </p:txBody>
      </p:sp>
    </p:spTree>
    <p:extLst>
      <p:ext uri="{BB962C8B-B14F-4D97-AF65-F5344CB8AC3E}">
        <p14:creationId xmlns="" xmlns:p14="http://schemas.microsoft.com/office/powerpoint/2010/main" val="11020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826"/>
            <a:ext cx="7772400" cy="609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819" y="761999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DEFINITION: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hormone which stimulates</a:t>
            </a: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growth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animal or plant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999" y="1736484"/>
            <a:ext cx="85344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Plant growth substances are biochemical produced in plant (endogenous) or synthetic substances applied to plants externally (exogenous) which cause modifications in plant growth and development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528" y="4191000"/>
            <a:ext cx="8266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Plant growth substances produced by the plant are referred to as </a:t>
            </a:r>
            <a:r>
              <a:rPr lang="en-US" sz="2800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phytohormones</a:t>
            </a:r>
            <a:r>
              <a:rPr lang="en-US" sz="28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25426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c\Desktop\New folder (2)\Dr.RK\Top-BSc-Microbiology-colleges-in-Indi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5950" y="0"/>
            <a:ext cx="253627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Actions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307432"/>
            <a:ext cx="6793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3"/>
                </a:solidFill>
              </a:rPr>
              <a:t>Regards stem elongation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973179"/>
            <a:ext cx="5601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Prevents</a:t>
            </a:r>
            <a:r>
              <a:rPr lang="en-US" sz="3600" b="1" dirty="0">
                <a:solidFill>
                  <a:srgbClr val="FF0000"/>
                </a:solidFill>
              </a:rPr>
              <a:t> cell </a:t>
            </a:r>
            <a:r>
              <a:rPr lang="en-US" sz="4000" b="1" dirty="0">
                <a:solidFill>
                  <a:srgbClr val="FF0000"/>
                </a:solidFill>
              </a:rPr>
              <a:t>divis</a:t>
            </a:r>
            <a:r>
              <a:rPr lang="en-US" sz="3600" b="1" dirty="0">
                <a:solidFill>
                  <a:srgbClr val="FF0000"/>
                </a:solidFill>
              </a:rPr>
              <a:t>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9977" y="2565919"/>
            <a:ext cx="6542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b="1" dirty="0">
                <a:solidFill>
                  <a:srgbClr val="00B0F0"/>
                </a:solidFill>
              </a:rPr>
              <a:t>Accelerate flower initiation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5914" y="3242526"/>
            <a:ext cx="6346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600" b="1" dirty="0">
                <a:solidFill>
                  <a:srgbClr val="FFFF00"/>
                </a:solidFill>
              </a:rPr>
              <a:t>Inhibits root 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6072" y="3873475"/>
            <a:ext cx="7825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</a:rPr>
              <a:t>Inhibitors: </a:t>
            </a:r>
            <a:r>
              <a:rPr lang="en-US" sz="3600" b="1" dirty="0" smtClean="0">
                <a:solidFill>
                  <a:srgbClr val="FF0000"/>
                </a:solidFill>
              </a:rPr>
              <a:t>Suppers </a:t>
            </a:r>
            <a:r>
              <a:rPr lang="en-US" sz="3600" b="1" dirty="0">
                <a:solidFill>
                  <a:srgbClr val="FF0000"/>
                </a:solidFill>
              </a:rPr>
              <a:t>the growth of plants</a:t>
            </a:r>
          </a:p>
        </p:txBody>
      </p:sp>
    </p:spTree>
    <p:extLst>
      <p:ext uri="{BB962C8B-B14F-4D97-AF65-F5344CB8AC3E}">
        <p14:creationId xmlns="" xmlns:p14="http://schemas.microsoft.com/office/powerpoint/2010/main" val="2332422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779" y="228600"/>
            <a:ext cx="8534400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Other growth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regulators</a:t>
            </a: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Abscissic</a:t>
            </a:r>
            <a:r>
              <a:rPr lang="en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acid can be used to </a:t>
            </a:r>
            <a:r>
              <a:rPr lang="en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obtain uniform </a:t>
            </a: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harvesting of citrus fruits and </a:t>
            </a:r>
            <a:r>
              <a:rPr lang="en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cotton balls</a:t>
            </a:r>
          </a:p>
          <a:p>
            <a:endParaRPr lang="en-US" sz="2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AMO </a:t>
            </a:r>
            <a:r>
              <a:rPr lang="en-US" sz="2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1618 (a quaternary </a:t>
            </a:r>
            <a:r>
              <a:rPr lang="en-US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ammonium salt</a:t>
            </a:r>
            <a:r>
              <a:rPr lang="en-US" sz="2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is used in the cultivation </a:t>
            </a:r>
            <a:r>
              <a:rPr lang="en-US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ornamental </a:t>
            </a:r>
            <a:r>
              <a:rPr lang="en-US" sz="2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plants and causes a </a:t>
            </a:r>
            <a:r>
              <a:rPr lang="en-US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bushy shape </a:t>
            </a:r>
            <a:r>
              <a:rPr lang="en-US" sz="2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a study growth of the </a:t>
            </a:r>
            <a:r>
              <a:rPr lang="en-US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</a:t>
            </a:r>
            <a:br>
              <a:rPr lang="en-US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treated plants</a:t>
            </a:r>
          </a:p>
          <a:p>
            <a:pPr algn="just"/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Paclobutrazol</a:t>
            </a:r>
            <a:r>
              <a:rPr lang="en-US" sz="2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reduces the problem </a:t>
            </a:r>
            <a:r>
              <a:rPr lang="en-US" sz="2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biennial </a:t>
            </a:r>
            <a:r>
              <a:rPr lang="en-US" sz="2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bearing in mango</a:t>
            </a:r>
          </a:p>
        </p:txBody>
      </p:sp>
    </p:spTree>
    <p:extLst>
      <p:ext uri="{BB962C8B-B14F-4D97-AF65-F5344CB8AC3E}">
        <p14:creationId xmlns="" xmlns:p14="http://schemas.microsoft.com/office/powerpoint/2010/main" val="661522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58" y="228600"/>
            <a:ext cx="8626642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Mapiquat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chloride,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chlormequat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chloride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cycocel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 used in ornamental plants for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shorter internodes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thicker stems (used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poinsettias)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also prevents lodging and increases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tillering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cereals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Malichydrazide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(MH) prevents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premature sprouting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onion and potato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2,3,5-T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Triiodo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benzoic acid (TIBA):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Increases flowering in chrysanthemum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009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686800" cy="4955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Other hormones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Florigen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these hormones are synthesized in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the older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leaves and then transferred to the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growing region where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it initiates the floral and bud initiation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It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is mainly responsible for flowering in plants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It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also called flowering hormones</a:t>
            </a:r>
          </a:p>
        </p:txBody>
      </p:sp>
    </p:spTree>
    <p:extLst>
      <p:ext uri="{BB962C8B-B14F-4D97-AF65-F5344CB8AC3E}">
        <p14:creationId xmlns="" xmlns:p14="http://schemas.microsoft.com/office/powerpoint/2010/main" val="24341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550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Anthesins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its newly discovered 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hormones responsible 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 flower formation 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which horticulturists 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use to induce the early flowering 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some plants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Morphactins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synthetic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growth regulators which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the various roles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functions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natural growth regulators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has been effective in flowering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stimulation, sequence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flowering, position and number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flowers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formation of flowers,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inflorescence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parthenocarpy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152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Roll of growth hormone in crop </a:t>
            </a:r>
            <a:r>
              <a:rPr lang="en-US" sz="3200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production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Seed </a:t>
            </a:r>
            <a:r>
              <a:rPr lang="en-US" sz="2800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Germination </a:t>
            </a:r>
            <a:r>
              <a:rPr lang="en-US" sz="2800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GA significantly accelerates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   seed </a:t>
            </a:r>
            <a:r>
              <a:rPr lang="en-US" sz="2800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germination in many plant </a:t>
            </a:r>
            <a:r>
              <a:rPr lang="en-US" sz="28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species</a:t>
            </a:r>
            <a:endParaRPr lang="en-US" sz="280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Pre </a:t>
            </a:r>
            <a:r>
              <a:rPr lang="en-US" sz="28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soaking the seed with GA Such as </a:t>
            </a:r>
            <a:r>
              <a:rPr lang="en-US" sz="2800" b="1" dirty="0" err="1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bhindi</a:t>
            </a:r>
            <a:endParaRPr lang="en-US" sz="28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28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  and </a:t>
            </a:r>
            <a:r>
              <a:rPr lang="en-US" sz="2800" b="1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sugar beet increase germination</a:t>
            </a:r>
            <a:endParaRPr lang="en-US" sz="2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15659"/>
            <a:ext cx="8458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Sex Expression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plant growth regulators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can change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sex of the flowers. Male sterility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can be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induced in corn by MH (malic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hydrozide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It </a:t>
            </a:r>
            <a:r>
              <a:rPr lang="en-US" sz="26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is used in plant breeding for induction </a:t>
            </a:r>
            <a:r>
              <a:rPr lang="en-US" sz="2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of male </a:t>
            </a:r>
            <a:r>
              <a:rPr lang="en-US" sz="26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sterility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Application </a:t>
            </a:r>
            <a:r>
              <a:rPr lang="en-US" sz="2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of NAA, IAA and GA at 50 to </a:t>
            </a:r>
            <a:r>
              <a:rPr lang="en-US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100 ppm </a:t>
            </a:r>
            <a:r>
              <a:rPr lang="en-US" sz="2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increases female flowers in </a:t>
            </a:r>
            <a:r>
              <a:rPr lang="en-US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pumpkin, cucumber </a:t>
            </a:r>
            <a:r>
              <a:rPr lang="en-US" sz="2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 get more yield</a:t>
            </a:r>
          </a:p>
        </p:txBody>
      </p:sp>
    </p:spTree>
    <p:extLst>
      <p:ext uri="{BB962C8B-B14F-4D97-AF65-F5344CB8AC3E}">
        <p14:creationId xmlns="" xmlns:p14="http://schemas.microsoft.com/office/powerpoint/2010/main" val="1052895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989" y="152400"/>
            <a:ext cx="8538412" cy="39703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Pre </a:t>
            </a: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Harvest Drop of Fruits 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flower</a:t>
            </a: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and fruit 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drop is 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a problem in many fruit 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crops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US" sz="28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Application 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of NAA 10- 50 ppm in mango,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     citrus 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and chilies reduce fruit drop by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     preventing 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formation of abscission 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layer</a:t>
            </a:r>
          </a:p>
          <a:p>
            <a:pPr algn="just"/>
            <a:endParaRPr lang="en-US" sz="28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Braking </a:t>
            </a: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of Dormancy 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GA, </a:t>
            </a:r>
            <a:r>
              <a:rPr lang="en-US" sz="2800" b="1" dirty="0" err="1">
                <a:solidFill>
                  <a:srgbClr val="002060"/>
                </a:solidFill>
                <a:latin typeface="Arial Rounded MT Bold" pitchFamily="34" charset="0"/>
              </a:rPr>
              <a:t>Ethrel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, NA are 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used in 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breaking dormancy in seeds and buds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978" y="4168491"/>
            <a:ext cx="8538411" cy="18158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Physiological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 process plant growth 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substances have 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key role in different physiological 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processes related </a:t>
            </a: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>to growth and development of crops.</a:t>
            </a:r>
          </a:p>
        </p:txBody>
      </p:sp>
    </p:spTree>
    <p:extLst>
      <p:ext uri="{BB962C8B-B14F-4D97-AF65-F5344CB8AC3E}">
        <p14:creationId xmlns="" xmlns:p14="http://schemas.microsoft.com/office/powerpoint/2010/main" val="12704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71013"/>
            <a:ext cx="80772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It is obvious that changes in the level </a:t>
            </a:r>
            <a:r>
              <a:rPr lang="en-US" sz="2400" b="1" dirty="0" smtClean="0">
                <a:solidFill>
                  <a:srgbClr val="00B050"/>
                </a:solidFill>
              </a:rPr>
              <a:t>of endogenous </a:t>
            </a:r>
            <a:r>
              <a:rPr lang="en-US" sz="2400" b="1" dirty="0">
                <a:solidFill>
                  <a:srgbClr val="00B050"/>
                </a:solidFill>
              </a:rPr>
              <a:t>hormones due to biotic and </a:t>
            </a:r>
            <a:r>
              <a:rPr lang="en-US" sz="2400" b="1" dirty="0" smtClean="0">
                <a:solidFill>
                  <a:srgbClr val="00B050"/>
                </a:solidFill>
              </a:rPr>
              <a:t>abiotic stress </a:t>
            </a:r>
            <a:r>
              <a:rPr lang="en-US" sz="2400" b="1" dirty="0">
                <a:solidFill>
                  <a:srgbClr val="00B050"/>
                </a:solidFill>
              </a:rPr>
              <a:t>alter the crop growth and any sort </a:t>
            </a:r>
            <a:r>
              <a:rPr lang="en-US" sz="2400" b="1" dirty="0" smtClean="0">
                <a:solidFill>
                  <a:srgbClr val="00B050"/>
                </a:solidFill>
              </a:rPr>
              <a:t>of manipulation </a:t>
            </a:r>
            <a:r>
              <a:rPr lang="en-US" sz="2400" b="1" dirty="0">
                <a:solidFill>
                  <a:srgbClr val="00B050"/>
                </a:solidFill>
              </a:rPr>
              <a:t>including exogenous </a:t>
            </a:r>
            <a:r>
              <a:rPr lang="en-US" sz="2400" b="1" dirty="0" smtClean="0">
                <a:solidFill>
                  <a:srgbClr val="00B050"/>
                </a:solidFill>
              </a:rPr>
              <a:t>application of </a:t>
            </a:r>
            <a:r>
              <a:rPr lang="en-US" sz="2400" b="1" dirty="0">
                <a:solidFill>
                  <a:srgbClr val="00B050"/>
                </a:solidFill>
              </a:rPr>
              <a:t>growth substances would help for </a:t>
            </a:r>
            <a:r>
              <a:rPr lang="en-US" sz="2400" b="1" dirty="0" smtClean="0">
                <a:solidFill>
                  <a:srgbClr val="00B050"/>
                </a:solidFill>
              </a:rPr>
              <a:t>yield improvement </a:t>
            </a:r>
            <a:r>
              <a:rPr lang="en-US" sz="2400" b="1" dirty="0">
                <a:solidFill>
                  <a:srgbClr val="00B050"/>
                </a:solidFill>
              </a:rPr>
              <a:t>or at least sustenance of the crop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352800"/>
            <a:ext cx="80772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</a:rPr>
              <a:t>Plant growth hormones are </a:t>
            </a:r>
            <a:r>
              <a:rPr lang="en-US" sz="2400" b="1" dirty="0" smtClean="0">
                <a:solidFill>
                  <a:srgbClr val="00B050"/>
                </a:solidFill>
              </a:rPr>
              <a:t>organic substances </a:t>
            </a:r>
            <a:r>
              <a:rPr lang="en-US" sz="2400" b="1" dirty="0">
                <a:solidFill>
                  <a:srgbClr val="00B050"/>
                </a:solidFill>
              </a:rPr>
              <a:t>produced naturally in </a:t>
            </a:r>
            <a:r>
              <a:rPr lang="en-US" sz="2400" b="1" dirty="0" smtClean="0">
                <a:solidFill>
                  <a:srgbClr val="00B050"/>
                </a:solidFill>
              </a:rPr>
              <a:t>the higher </a:t>
            </a:r>
            <a:r>
              <a:rPr lang="en-US" sz="2400" b="1" dirty="0" err="1" smtClean="0">
                <a:solidFill>
                  <a:srgbClr val="00B050"/>
                </a:solidFill>
              </a:rPr>
              <a:t>plants,controlling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growth or </a:t>
            </a:r>
            <a:r>
              <a:rPr lang="en-US" sz="2400" b="1" dirty="0" smtClean="0">
                <a:solidFill>
                  <a:srgbClr val="00B050"/>
                </a:solidFill>
              </a:rPr>
              <a:t>other physiological </a:t>
            </a:r>
            <a:r>
              <a:rPr lang="en-US" sz="2400" b="1" dirty="0">
                <a:solidFill>
                  <a:srgbClr val="00B050"/>
                </a:solidFill>
              </a:rPr>
              <a:t>functions at a site </a:t>
            </a:r>
            <a:r>
              <a:rPr lang="en-US" sz="2400" b="1" dirty="0" smtClean="0">
                <a:solidFill>
                  <a:srgbClr val="00B050"/>
                </a:solidFill>
              </a:rPr>
              <a:t>remote from </a:t>
            </a:r>
            <a:r>
              <a:rPr lang="en-US" sz="2400" b="1" dirty="0">
                <a:solidFill>
                  <a:srgbClr val="00B050"/>
                </a:solidFill>
              </a:rPr>
              <a:t>its place of production, and </a:t>
            </a:r>
            <a:r>
              <a:rPr lang="en-US" sz="2400" b="1" dirty="0" smtClean="0">
                <a:solidFill>
                  <a:srgbClr val="00B050"/>
                </a:solidFill>
              </a:rPr>
              <a:t>active in </a:t>
            </a:r>
            <a:r>
              <a:rPr lang="en-US" sz="2400" b="1" dirty="0">
                <a:solidFill>
                  <a:srgbClr val="00B050"/>
                </a:solidFill>
              </a:rPr>
              <a:t>minute amounts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7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663" y="457200"/>
            <a:ext cx="861060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B050"/>
                </a:solidFill>
                <a:latin typeface="Arial Black" pitchFamily="34" charset="0"/>
              </a:rPr>
              <a:t>Improved and disease resistant crops could easily be made available to farmers if the use of synthetic growth hormones for plantlet regeneration is vigorously pursued. </a:t>
            </a:r>
          </a:p>
          <a:p>
            <a:pPr algn="just"/>
            <a:endParaRPr lang="en-US" sz="2400" b="1" dirty="0" smtClean="0">
              <a:latin typeface="Arial Black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In this technique, hormones like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auxins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cytokinines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and gibberellins could be made available at reduced cost to users for rapid multiplication of cultivated crops.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663" y="3873520"/>
            <a:ext cx="861059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>
                <a:solidFill>
                  <a:srgbClr val="00B0F0"/>
                </a:solidFill>
                <a:latin typeface="Arial Black" pitchFamily="34" charset="0"/>
              </a:rPr>
              <a:t>Plant hormones have been extensively </a:t>
            </a:r>
            <a:r>
              <a:rPr lang="en-US" sz="2400" dirty="0" smtClean="0">
                <a:solidFill>
                  <a:srgbClr val="00B0F0"/>
                </a:solidFill>
                <a:latin typeface="Arial Black" pitchFamily="34" charset="0"/>
              </a:rPr>
              <a:t>studied for </a:t>
            </a:r>
            <a:r>
              <a:rPr lang="en-US" sz="2400" dirty="0">
                <a:solidFill>
                  <a:srgbClr val="00B0F0"/>
                </a:solidFill>
                <a:latin typeface="Arial Black" pitchFamily="34" charset="0"/>
              </a:rPr>
              <a:t>their importance in innate immunity </a:t>
            </a:r>
            <a:r>
              <a:rPr lang="en-US" sz="2400" dirty="0" smtClean="0">
                <a:solidFill>
                  <a:srgbClr val="00B0F0"/>
                </a:solidFill>
                <a:latin typeface="Arial Black" pitchFamily="34" charset="0"/>
              </a:rPr>
              <a:t>particularly in </a:t>
            </a:r>
            <a:r>
              <a:rPr lang="en-US" sz="2400" dirty="0">
                <a:solidFill>
                  <a:srgbClr val="00B0F0"/>
                </a:solidFill>
                <a:latin typeface="Arial Black" pitchFamily="34" charset="0"/>
              </a:rPr>
              <a:t>the dicotyledonous model plant </a:t>
            </a:r>
            <a:r>
              <a:rPr lang="en-US" sz="2400" i="1" dirty="0" smtClean="0">
                <a:solidFill>
                  <a:srgbClr val="00B0F0"/>
                </a:solidFill>
                <a:latin typeface="Arial Black" pitchFamily="34" charset="0"/>
              </a:rPr>
              <a:t>Arabidopsis thaliana </a:t>
            </a:r>
            <a:r>
              <a:rPr lang="en-US" sz="2400" dirty="0">
                <a:solidFill>
                  <a:srgbClr val="00B0F0"/>
                </a:solidFill>
                <a:latin typeface="Arial Black" pitchFamily="34" charset="0"/>
              </a:rPr>
              <a:t>(flowering plant )</a:t>
            </a:r>
          </a:p>
        </p:txBody>
      </p:sp>
    </p:spTree>
    <p:extLst>
      <p:ext uri="{BB962C8B-B14F-4D97-AF65-F5344CB8AC3E}">
        <p14:creationId xmlns="" xmlns:p14="http://schemas.microsoft.com/office/powerpoint/2010/main" val="7412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3820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Emerging evidence showed that salicylic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acid(SA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plays a role in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rice basal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defense but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 differentially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required by rice pattern recognition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receptor (PRR) and resistance (R)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 mediated immunity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and its function is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likely dependent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the signaling pathway rather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 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 of endogenous levels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305444"/>
            <a:ext cx="838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plant hormones ethylene,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jasmonic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and salicylic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acid (SA) play a central role in the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regulation of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plant immune responses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425887"/>
            <a:ext cx="8382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 addition, other plant hormones, such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auxins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abscisic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acid (ABA),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cytokinins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gibberellins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brassinosteroids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that have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been thoroughly 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described to regulate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plant development 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and growth,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have recently emerged as 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key regulators of plant immunity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7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c\Desktop\New folder (2)\Dr.RK\Top-BSc-Microbiology-colleges-in-Indi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2224" y="262371"/>
            <a:ext cx="70865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Types of growth hormone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2632" y="1242761"/>
            <a:ext cx="23622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lgerian" pitchFamily="82" charset="0"/>
              </a:rPr>
              <a:t>Auxin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888" y="1976918"/>
            <a:ext cx="3774081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gerian" pitchFamily="82" charset="0"/>
              </a:rPr>
              <a:t>2. Gibberellins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2632" y="2819400"/>
            <a:ext cx="309732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lgerian" pitchFamily="82" charset="0"/>
              </a:rPr>
              <a:t>3. Cytokines</a:t>
            </a:r>
            <a:endParaRPr lang="en-US" sz="36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9517" y="3630359"/>
            <a:ext cx="29466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Algerian" pitchFamily="82" charset="0"/>
              </a:rPr>
              <a:t>4. Ethylene</a:t>
            </a:r>
            <a:endParaRPr lang="en-US" sz="3600" dirty="0">
              <a:solidFill>
                <a:srgbClr val="FF0066"/>
              </a:solidFill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888" y="4572000"/>
            <a:ext cx="309571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latin typeface="Algerian" pitchFamily="82" charset="0"/>
              </a:rPr>
              <a:t>5. Inhibitors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8331" y="5369140"/>
            <a:ext cx="555632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lgerian" pitchFamily="82" charset="0"/>
              </a:rPr>
              <a:t>6. Growth retardants</a:t>
            </a:r>
            <a:endParaRPr lang="en-US" sz="36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026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8229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Plant growth regulator class, associated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function(s) and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practical uses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2651172"/>
              </p:ext>
            </p:extLst>
          </p:nvPr>
        </p:nvGraphicFramePr>
        <p:xfrm>
          <a:off x="304800" y="983397"/>
          <a:ext cx="8534400" cy="487475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204720"/>
                <a:gridCol w="2915920"/>
                <a:gridCol w="3413760"/>
              </a:tblGrid>
              <a:tr h="379062"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baseline="0" dirty="0" smtClean="0"/>
                        <a:t>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baseline="0" dirty="0" smtClean="0"/>
                        <a:t>Function(s)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u="none" strike="noStrike" kern="1200" baseline="0" dirty="0" smtClean="0"/>
                        <a:t>Practical uses</a:t>
                      </a:r>
                      <a:endParaRPr lang="en-US" sz="1600" dirty="0"/>
                    </a:p>
                  </a:txBody>
                  <a:tcPr/>
                </a:tc>
              </a:tr>
              <a:tr h="704473"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err="1" smtClean="0"/>
                        <a:t>Auxins</a:t>
                      </a:r>
                      <a:r>
                        <a:rPr kumimoji="0" lang="en-US" sz="1600" u="none" strike="noStrike" kern="1200" baseline="0" dirty="0" smtClean="0"/>
                        <a:t>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Shoot elongation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Thin tree fruit, increase</a:t>
                      </a:r>
                    </a:p>
                    <a:p>
                      <a:pPr algn="just"/>
                      <a:r>
                        <a:rPr kumimoji="0" lang="en-US" sz="1600" u="none" strike="noStrike" kern="1200" baseline="0" dirty="0" smtClean="0"/>
                        <a:t>rooting and flower formation</a:t>
                      </a:r>
                      <a:endParaRPr lang="en-US" sz="1600" dirty="0"/>
                    </a:p>
                  </a:txBody>
                  <a:tcPr/>
                </a:tc>
              </a:tr>
              <a:tr h="756163"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Gibberellins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Stimulate cell division and</a:t>
                      </a:r>
                    </a:p>
                    <a:p>
                      <a:pPr algn="just"/>
                      <a:r>
                        <a:rPr kumimoji="0" lang="en-US" sz="1600" u="none" strike="noStrike" kern="1200" baseline="0" dirty="0" smtClean="0"/>
                        <a:t>elongation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Increase stalk length,</a:t>
                      </a:r>
                    </a:p>
                    <a:p>
                      <a:pPr algn="just"/>
                      <a:r>
                        <a:rPr kumimoji="0" lang="en-US" sz="1600" u="none" strike="noStrike" kern="1200" baseline="0" dirty="0" smtClean="0"/>
                        <a:t>increase flower and fruit size</a:t>
                      </a:r>
                      <a:endParaRPr lang="en-US" sz="1600" b="0" dirty="0"/>
                    </a:p>
                  </a:txBody>
                  <a:tcPr/>
                </a:tc>
              </a:tr>
              <a:tr h="947654"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Cytokines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Stimulate cell division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Prolong storage life of flowers  and vegetables and stimulate bud initiation and root growth</a:t>
                      </a:r>
                      <a:endParaRPr lang="en-US" sz="1600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Ethylene generators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u="none" strike="noStrike" kern="1200" baseline="0" dirty="0" smtClean="0"/>
                        <a:t>Ripening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u="none" strike="noStrike" kern="1200" baseline="0" dirty="0" smtClean="0"/>
                        <a:t>induce uniform ripening in fruit and vegetables</a:t>
                      </a:r>
                      <a:endParaRPr lang="en-US" sz="1600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Growth inhibitors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u="none" strike="noStrike" kern="1200" baseline="0" dirty="0" smtClean="0"/>
                        <a:t>Stops 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u="none" strike="noStrike" kern="1200" baseline="0" dirty="0" smtClean="0"/>
                        <a:t>Promote flower production</a:t>
                      </a:r>
                    </a:p>
                    <a:p>
                      <a:pPr algn="just"/>
                      <a:r>
                        <a:rPr kumimoji="0" lang="en-US" sz="1800" u="none" strike="noStrike" kern="1200" baseline="0" dirty="0" smtClean="0"/>
                        <a:t>by shortening  Internodes</a:t>
                      </a:r>
                      <a:endParaRPr lang="en-US" sz="1600" dirty="0"/>
                    </a:p>
                  </a:txBody>
                  <a:tcPr/>
                </a:tc>
              </a:tr>
              <a:tr h="413522">
                <a:tc>
                  <a:txBody>
                    <a:bodyPr/>
                    <a:lstStyle/>
                    <a:p>
                      <a:pPr algn="just"/>
                      <a:r>
                        <a:rPr kumimoji="0" lang="en-US" sz="1600" u="none" strike="noStrike" kern="1200" baseline="0" dirty="0" smtClean="0"/>
                        <a:t>Growth retardants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u="none" strike="noStrike" kern="1200" baseline="0" dirty="0" smtClean="0"/>
                        <a:t>Slows 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u="none" strike="noStrike" kern="1200" baseline="0" dirty="0" smtClean="0"/>
                        <a:t>Retard to </a:t>
                      </a:r>
                      <a:r>
                        <a:rPr kumimoji="0" lang="en-US" sz="1800" u="none" strike="noStrike" kern="1200" baseline="0" dirty="0" err="1" smtClean="0"/>
                        <a:t>bacco</a:t>
                      </a:r>
                      <a:r>
                        <a:rPr kumimoji="0" lang="en-US" sz="1800" u="none" strike="noStrike" kern="1200" baseline="0" dirty="0" smtClean="0"/>
                        <a:t> sucker Growth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29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c\Desktop\New folder (2)\Dr.RK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c\Desktop\New folder (2)\Dr.RK\downloa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5305926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1746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1" y="1524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lgerian" pitchFamily="82" charset="0"/>
              </a:rPr>
              <a:t>Auxins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076" y="914400"/>
            <a:ext cx="5508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FF0000"/>
                </a:solidFill>
              </a:rPr>
              <a:t>Auxins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are produced in the meristem of </a:t>
            </a:r>
            <a:r>
              <a:rPr lang="en-US" sz="2000" dirty="0" smtClean="0">
                <a:solidFill>
                  <a:srgbClr val="FF0000"/>
                </a:solidFill>
              </a:rPr>
              <a:t>shoot tips </a:t>
            </a:r>
            <a:r>
              <a:rPr lang="en-US" sz="2000" dirty="0">
                <a:solidFill>
                  <a:srgbClr val="FF0000"/>
                </a:solidFill>
              </a:rPr>
              <a:t>and move down the plant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076" y="1692000"/>
            <a:ext cx="61675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FFC000"/>
                </a:solidFill>
              </a:rPr>
              <a:t>Auxins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are effectively used in rooting of difficult </a:t>
            </a:r>
            <a:r>
              <a:rPr lang="en-US" sz="2000" dirty="0" smtClean="0">
                <a:solidFill>
                  <a:srgbClr val="FFC000"/>
                </a:solidFill>
              </a:rPr>
              <a:t>to root plants</a:t>
            </a:r>
            <a:r>
              <a:rPr lang="en-US" sz="2400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282" y="2461441"/>
            <a:ext cx="8327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</a:rPr>
              <a:t>This </a:t>
            </a:r>
            <a:r>
              <a:rPr lang="en-US" sz="2000" dirty="0">
                <a:solidFill>
                  <a:srgbClr val="00B0F0"/>
                </a:solidFill>
              </a:rPr>
              <a:t>has a wide application in </a:t>
            </a:r>
            <a:r>
              <a:rPr lang="en-US" sz="2000" dirty="0" smtClean="0">
                <a:solidFill>
                  <a:srgbClr val="00B0F0"/>
                </a:solidFill>
              </a:rPr>
              <a:t>vegetative propagation of plants. IBA at 250 ppm and NAA (1- Naphthalene </a:t>
            </a:r>
            <a:r>
              <a:rPr lang="en-US" sz="2000" dirty="0">
                <a:solidFill>
                  <a:srgbClr val="00B0F0"/>
                </a:solidFill>
              </a:rPr>
              <a:t>Acetic Acid) were found to </a:t>
            </a:r>
            <a:r>
              <a:rPr lang="en-US" sz="2000" dirty="0" smtClean="0">
                <a:solidFill>
                  <a:srgbClr val="00B0F0"/>
                </a:solidFill>
              </a:rPr>
              <a:t>increase root </a:t>
            </a:r>
            <a:r>
              <a:rPr lang="en-US" sz="2000" dirty="0">
                <a:solidFill>
                  <a:srgbClr val="00B0F0"/>
                </a:solidFill>
              </a:rPr>
              <a:t>development in the propagation of </a:t>
            </a:r>
            <a:r>
              <a:rPr lang="en-US" sz="2000" dirty="0" smtClean="0">
                <a:solidFill>
                  <a:srgbClr val="00B0F0"/>
                </a:solidFill>
              </a:rPr>
              <a:t>stem cuttings</a:t>
            </a:r>
            <a:r>
              <a:rPr lang="en-US" sz="20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076" y="3734475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Some </a:t>
            </a:r>
            <a:r>
              <a:rPr lang="en-US" sz="2000" dirty="0">
                <a:solidFill>
                  <a:srgbClr val="002060"/>
                </a:solidFill>
              </a:rPr>
              <a:t>of the synthetic </a:t>
            </a:r>
            <a:r>
              <a:rPr lang="en-US" sz="2000" dirty="0" err="1">
                <a:solidFill>
                  <a:srgbClr val="002060"/>
                </a:solidFill>
              </a:rPr>
              <a:t>auxins</a:t>
            </a:r>
            <a:r>
              <a:rPr lang="en-US" sz="2000" dirty="0">
                <a:solidFill>
                  <a:srgbClr val="002060"/>
                </a:solidFill>
              </a:rPr>
              <a:t> can be used in </a:t>
            </a:r>
            <a:r>
              <a:rPr lang="en-US" sz="2000" dirty="0" smtClean="0">
                <a:solidFill>
                  <a:srgbClr val="002060"/>
                </a:solidFill>
              </a:rPr>
              <a:t>removing weeds </a:t>
            </a:r>
            <a:r>
              <a:rPr lang="en-US" sz="2000" dirty="0">
                <a:solidFill>
                  <a:srgbClr val="002060"/>
                </a:solidFill>
              </a:rPr>
              <a:t>growing in the farms and agricultural fields. </a:t>
            </a:r>
            <a:r>
              <a:rPr lang="en-US" sz="2000" dirty="0" smtClean="0">
                <a:solidFill>
                  <a:srgbClr val="002060"/>
                </a:solidFill>
              </a:rPr>
              <a:t>Certain hormones </a:t>
            </a:r>
            <a:r>
              <a:rPr lang="en-US" sz="2000" dirty="0">
                <a:solidFill>
                  <a:srgbClr val="002060"/>
                </a:solidFill>
              </a:rPr>
              <a:t>specifically weed out monocots, like grasses </a:t>
            </a:r>
            <a:r>
              <a:rPr lang="en-US" sz="2000" dirty="0" smtClean="0">
                <a:solidFill>
                  <a:srgbClr val="002060"/>
                </a:solidFill>
              </a:rPr>
              <a:t>and some </a:t>
            </a:r>
            <a:r>
              <a:rPr lang="en-US" sz="2000" dirty="0">
                <a:solidFill>
                  <a:srgbClr val="002060"/>
                </a:solidFill>
              </a:rPr>
              <a:t>destroy dicots.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5029200"/>
            <a:ext cx="8382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for example- 2.2. </a:t>
            </a:r>
            <a:r>
              <a:rPr lang="en-US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Dichloro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propionic acid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removes grasses, while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2, 4 </a:t>
            </a:r>
            <a:r>
              <a:rPr lang="en-US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Dichlorophenoxy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acetic acid (2, 4-D)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&amp; (2, 4, 5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Trichloro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phenoxy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acetic acid) 2, 4, 5-T) are employed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in weeding out the dicots.</a:t>
            </a:r>
          </a:p>
        </p:txBody>
      </p:sp>
      <p:pic>
        <p:nvPicPr>
          <p:cNvPr id="1026" name="Picture 2" descr="C:\Users\cc\Desktop\New folder (2)\Dr.RK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67" y="0"/>
            <a:ext cx="231273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1542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2,4-D stimulates excessive uncontrolled growth </a:t>
            </a: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in broadleaf 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plants for which it is used as a herbicide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32325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Application 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of NAA reduces flower and fruit drop </a:t>
            </a: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in Mango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3679" y="2286000"/>
            <a:ext cx="8300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rgbClr val="00B0F0"/>
                </a:solidFill>
                <a:latin typeface="Imprint MT Shadow" pitchFamily="82" charset="0"/>
              </a:rPr>
              <a:t>Auxins</a:t>
            </a: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like Naphthalene acetic acid (NAA) </a:t>
            </a: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are used 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in prolonging the dormancy period, thus </a:t>
            </a: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the storage 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and shelf life of food </a:t>
            </a: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in potatoes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, </a:t>
            </a: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corms, bulbs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, etc., is prolonged.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NAA 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application brings uniform flowering and </a:t>
            </a: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fruit set 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by inducing ethylene formation </a:t>
            </a: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in pineapple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644" y="4640997"/>
            <a:ext cx="8032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NAA 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application at 10-100 ppm during </a:t>
            </a:r>
            <a:r>
              <a:rPr lang="en-US" sz="2400" b="1" dirty="0" smtClean="0">
                <a:solidFill>
                  <a:srgbClr val="00B0F0"/>
                </a:solidFill>
                <a:latin typeface="Imprint MT Shadow" pitchFamily="82" charset="0"/>
              </a:rPr>
              <a:t>fruit setting </a:t>
            </a:r>
            <a:r>
              <a:rPr lang="en-US" sz="2400" b="1" dirty="0">
                <a:solidFill>
                  <a:srgbClr val="00B0F0"/>
                </a:solidFill>
                <a:latin typeface="Imprint MT Shadow" pitchFamily="82" charset="0"/>
              </a:rPr>
              <a:t>period controls boll shedding in cotto</a:t>
            </a:r>
            <a:r>
              <a:rPr lang="en-US" sz="2400" dirty="0">
                <a:solidFill>
                  <a:srgbClr val="00B0F0"/>
                </a:solidFill>
                <a:latin typeface="Imprint MT Shadow" pitchFamily="82" charset="0"/>
              </a:rPr>
              <a:t>n.</a:t>
            </a:r>
          </a:p>
        </p:txBody>
      </p:sp>
    </p:spTree>
    <p:extLst>
      <p:ext uri="{BB962C8B-B14F-4D97-AF65-F5344CB8AC3E}">
        <p14:creationId xmlns="" xmlns:p14="http://schemas.microsoft.com/office/powerpoint/2010/main" val="2706397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Auxins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and Gibberellins are used in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inducing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parthenocarpy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Parthenocarpic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fruits are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seedless, at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the same time they are larger and sweetish.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81329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These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qualities of fruits have greater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commercial value.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74949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C000"/>
                </a:solidFill>
              </a:rPr>
              <a:t>Spraying </a:t>
            </a:r>
            <a:r>
              <a:rPr lang="en-US" sz="2400" b="1" dirty="0">
                <a:solidFill>
                  <a:srgbClr val="FFC000"/>
                </a:solidFill>
              </a:rPr>
              <a:t>of </a:t>
            </a:r>
            <a:r>
              <a:rPr lang="en-US" sz="2400" b="1" dirty="0" err="1">
                <a:solidFill>
                  <a:srgbClr val="FFC000"/>
                </a:solidFill>
              </a:rPr>
              <a:t>auxins</a:t>
            </a:r>
            <a:r>
              <a:rPr lang="en-US" sz="2400" b="1" dirty="0">
                <a:solidFill>
                  <a:srgbClr val="FFC000"/>
                </a:solidFill>
              </a:rPr>
              <a:t> to fruit plants like </a:t>
            </a:r>
            <a:r>
              <a:rPr lang="en-US" sz="2400" b="1" dirty="0" err="1" smtClean="0">
                <a:solidFill>
                  <a:srgbClr val="FFC000"/>
                </a:solidFill>
              </a:rPr>
              <a:t>orange,lemon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apple </a:t>
            </a:r>
            <a:r>
              <a:rPr lang="en-US" sz="2400" b="1" dirty="0" err="1">
                <a:solidFill>
                  <a:srgbClr val="FFC000"/>
                </a:solidFill>
              </a:rPr>
              <a:t>etc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 prevents </a:t>
            </a:r>
            <a:r>
              <a:rPr lang="en-US" sz="2400" b="1" dirty="0">
                <a:solidFill>
                  <a:srgbClr val="FFC000"/>
                </a:solidFill>
              </a:rPr>
              <a:t>the premature falling </a:t>
            </a:r>
            <a:r>
              <a:rPr lang="en-US" sz="2400" b="1" dirty="0" smtClean="0">
                <a:solidFill>
                  <a:srgbClr val="FFC000"/>
                </a:solidFill>
              </a:rPr>
              <a:t>of the </a:t>
            </a:r>
            <a:r>
              <a:rPr lang="en-US" sz="2400" b="1" dirty="0">
                <a:solidFill>
                  <a:srgbClr val="FFC000"/>
                </a:solidFill>
              </a:rPr>
              <a:t>fruits by formation of abscission </a:t>
            </a:r>
            <a:r>
              <a:rPr lang="en-US" sz="2400" b="1" dirty="0" smtClean="0">
                <a:solidFill>
                  <a:srgbClr val="FFC000"/>
                </a:solidFill>
              </a:rPr>
              <a:t>layers premature </a:t>
            </a:r>
            <a:r>
              <a:rPr lang="en-US" sz="2400" b="1" dirty="0">
                <a:solidFill>
                  <a:srgbClr val="FFC000"/>
                </a:solidFill>
              </a:rPr>
              <a:t>falling cause greater economic loss </a:t>
            </a:r>
            <a:r>
              <a:rPr lang="en-US" sz="2400" b="1" dirty="0" smtClean="0">
                <a:solidFill>
                  <a:srgbClr val="FFC000"/>
                </a:solidFill>
              </a:rPr>
              <a:t>to cultivators</a:t>
            </a:r>
            <a:r>
              <a:rPr lang="en-US" sz="2400" b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181" y="3644609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</a:rPr>
              <a:t>This </a:t>
            </a:r>
            <a:r>
              <a:rPr lang="en-US" sz="2400" b="1" dirty="0">
                <a:solidFill>
                  <a:srgbClr val="00B050"/>
                </a:solidFill>
              </a:rPr>
              <a:t>can be prevented by the use of </a:t>
            </a:r>
            <a:r>
              <a:rPr lang="en-US" sz="2400" b="1" dirty="0" err="1">
                <a:solidFill>
                  <a:srgbClr val="00B050"/>
                </a:solidFill>
              </a:rPr>
              <a:t>auxins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399" y="4154106"/>
            <a:ext cx="7873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Examples</a:t>
            </a:r>
            <a:endParaRPr lang="en-US" sz="2000" b="1" dirty="0">
              <a:solidFill>
                <a:srgbClr val="00B0F0"/>
              </a:solidFill>
            </a:endParaRPr>
          </a:p>
          <a:p>
            <a:pPr algn="just"/>
            <a:r>
              <a:rPr lang="pt-BR" sz="2000" b="1" dirty="0">
                <a:solidFill>
                  <a:srgbClr val="7030A0"/>
                </a:solidFill>
              </a:rPr>
              <a:t>1. IAA (Indole Acetic Acid)</a:t>
            </a:r>
          </a:p>
          <a:p>
            <a:pPr algn="just"/>
            <a:r>
              <a:rPr lang="es-ES" sz="2000" b="1" dirty="0">
                <a:solidFill>
                  <a:srgbClr val="00B050"/>
                </a:solidFill>
              </a:rPr>
              <a:t>2. IBA (</a:t>
            </a:r>
            <a:r>
              <a:rPr lang="es-ES" sz="2000" b="1" dirty="0" err="1">
                <a:solidFill>
                  <a:srgbClr val="00B050"/>
                </a:solidFill>
              </a:rPr>
              <a:t>Indole</a:t>
            </a:r>
            <a:r>
              <a:rPr lang="es-ES" sz="2000" b="1" dirty="0">
                <a:solidFill>
                  <a:srgbClr val="00B050"/>
                </a:solidFill>
              </a:rPr>
              <a:t> </a:t>
            </a:r>
            <a:r>
              <a:rPr lang="es-ES" sz="2000" b="1" dirty="0" err="1">
                <a:solidFill>
                  <a:srgbClr val="00B050"/>
                </a:solidFill>
              </a:rPr>
              <a:t>Butyric</a:t>
            </a:r>
            <a:r>
              <a:rPr lang="es-ES" sz="2000" b="1" dirty="0">
                <a:solidFill>
                  <a:srgbClr val="00B050"/>
                </a:solidFill>
              </a:rPr>
              <a:t> </a:t>
            </a:r>
            <a:r>
              <a:rPr lang="es-ES" sz="2000" b="1" dirty="0" err="1">
                <a:solidFill>
                  <a:srgbClr val="00B050"/>
                </a:solidFill>
              </a:rPr>
              <a:t>Acid</a:t>
            </a:r>
            <a:r>
              <a:rPr lang="es-ES" sz="2000" b="1" dirty="0">
                <a:solidFill>
                  <a:srgbClr val="00B050"/>
                </a:solidFill>
              </a:rPr>
              <a:t>)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</a:rPr>
              <a:t>3. NAA (Naphthalene Acetic Acid)</a:t>
            </a:r>
          </a:p>
          <a:p>
            <a:pPr algn="just"/>
            <a:r>
              <a:rPr lang="en-US" sz="2000" b="1" dirty="0">
                <a:solidFill>
                  <a:srgbClr val="FFC000"/>
                </a:solidFill>
              </a:rPr>
              <a:t>4. 2, 4-D (2, 4 – </a:t>
            </a:r>
            <a:r>
              <a:rPr lang="en-US" sz="2000" b="1" dirty="0" err="1">
                <a:solidFill>
                  <a:srgbClr val="FFC000"/>
                </a:solidFill>
              </a:rPr>
              <a:t>Dichlorophenxy</a:t>
            </a:r>
            <a:r>
              <a:rPr lang="en-US" sz="2000" b="1" dirty="0">
                <a:solidFill>
                  <a:srgbClr val="FFC000"/>
                </a:solidFill>
              </a:rPr>
              <a:t> Acetic Acid)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</a:rPr>
              <a:t>5. 4-CPA (4-Chloropenoxy Acetic Acid).</a:t>
            </a:r>
          </a:p>
        </p:txBody>
      </p:sp>
    </p:spTree>
    <p:extLst>
      <p:ext uri="{BB962C8B-B14F-4D97-AF65-F5344CB8AC3E}">
        <p14:creationId xmlns="" xmlns:p14="http://schemas.microsoft.com/office/powerpoint/2010/main" val="495784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9871"/>
            <a:ext cx="252986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GIBBERELLINS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6576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Gibberellins</a:t>
            </a:r>
            <a:r>
              <a:rPr lang="en-US" sz="2000" b="1" dirty="0">
                <a:solidFill>
                  <a:srgbClr val="0070C0"/>
                </a:solidFill>
              </a:rPr>
              <a:t> first isolated from </a:t>
            </a:r>
            <a:r>
              <a:rPr lang="en-US" sz="2000" b="1" dirty="0">
                <a:solidFill>
                  <a:srgbClr val="FF0000"/>
                </a:solidFill>
              </a:rPr>
              <a:t>fungal</a:t>
            </a:r>
            <a:r>
              <a:rPr lang="en-US" sz="2000" b="1" dirty="0">
                <a:solidFill>
                  <a:srgbClr val="0070C0"/>
                </a:solidFill>
              </a:rPr>
              <a:t> culture. </a:t>
            </a:r>
            <a:r>
              <a:rPr lang="en-US" sz="2000" b="1" dirty="0" smtClean="0">
                <a:solidFill>
                  <a:srgbClr val="0070C0"/>
                </a:solidFill>
              </a:rPr>
              <a:t>Since then </a:t>
            </a:r>
            <a:r>
              <a:rPr lang="en-US" sz="2000" b="1" dirty="0">
                <a:solidFill>
                  <a:srgbClr val="0070C0"/>
                </a:solidFill>
              </a:rPr>
              <a:t>number of gibberellins have been </a:t>
            </a:r>
            <a:r>
              <a:rPr lang="en-US" sz="2000" b="1" dirty="0" smtClean="0">
                <a:solidFill>
                  <a:srgbClr val="0070C0"/>
                </a:solidFill>
              </a:rPr>
              <a:t>isolated from both </a:t>
            </a:r>
            <a:r>
              <a:rPr lang="en-US" sz="2000" b="1" dirty="0">
                <a:solidFill>
                  <a:srgbClr val="0070C0"/>
                </a:solidFill>
              </a:rPr>
              <a:t>the fungus and plants.</a:t>
            </a:r>
          </a:p>
        </p:txBody>
      </p:sp>
      <p:pic>
        <p:nvPicPr>
          <p:cNvPr id="1026" name="Picture 2" descr="C:\Users\cc\Desktop\New folder (2)\Dr.RK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27049"/>
            <a:ext cx="4495800" cy="275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6482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</a:rPr>
              <a:t>Gibberellins (GAs) are plant hormones </a:t>
            </a:r>
            <a:r>
              <a:rPr lang="en-US" sz="2000" b="1" dirty="0" smtClean="0">
                <a:solidFill>
                  <a:srgbClr val="0070C0"/>
                </a:solidFill>
              </a:rPr>
              <a:t>that regulate </a:t>
            </a:r>
            <a:r>
              <a:rPr lang="en-US" sz="2000" b="1" dirty="0">
                <a:solidFill>
                  <a:srgbClr val="0070C0"/>
                </a:solidFill>
              </a:rPr>
              <a:t>growth and influence </a:t>
            </a:r>
            <a:r>
              <a:rPr lang="en-US" sz="2000" b="1" dirty="0" smtClean="0">
                <a:solidFill>
                  <a:srgbClr val="0070C0"/>
                </a:solidFill>
              </a:rPr>
              <a:t>various developmental </a:t>
            </a:r>
            <a:r>
              <a:rPr lang="en-US" sz="2000" b="1" dirty="0">
                <a:solidFill>
                  <a:srgbClr val="0070C0"/>
                </a:solidFill>
              </a:rPr>
              <a:t>processes, including </a:t>
            </a:r>
            <a:r>
              <a:rPr lang="en-US" sz="2000" b="1" dirty="0" smtClean="0">
                <a:solidFill>
                  <a:srgbClr val="0070C0"/>
                </a:solidFill>
              </a:rPr>
              <a:t>stem elongation</a:t>
            </a:r>
            <a:r>
              <a:rPr lang="en-US" sz="2000" b="1" dirty="0">
                <a:solidFill>
                  <a:srgbClr val="0070C0"/>
                </a:solidFill>
              </a:rPr>
              <a:t>, germination, dormancy, flowering, </a:t>
            </a:r>
            <a:r>
              <a:rPr lang="en-US" sz="2000" b="1" dirty="0" smtClean="0">
                <a:solidFill>
                  <a:srgbClr val="0070C0"/>
                </a:solidFill>
              </a:rPr>
              <a:t>sex expression</a:t>
            </a:r>
            <a:r>
              <a:rPr lang="en-US" sz="2000" b="1" dirty="0">
                <a:solidFill>
                  <a:srgbClr val="0070C0"/>
                </a:solidFill>
              </a:rPr>
              <a:t>, enzyme induction, and leaf and </a:t>
            </a:r>
            <a:r>
              <a:rPr lang="en-US" sz="2000" b="1" dirty="0" smtClean="0">
                <a:solidFill>
                  <a:srgbClr val="0070C0"/>
                </a:solidFill>
              </a:rPr>
              <a:t>fruit senescence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cc\Desktop\New folder (2)\Dr.RK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5" y="598503"/>
            <a:ext cx="3849692" cy="2598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0238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GA is used extensively on seedless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grape varieties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to increase the size and quality of the fruit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085" y="1349514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Pre-bloom spray of 20 ppm induces rachis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of the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fruit cluster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to elongate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031" y="2362200"/>
            <a:ext cx="8402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This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creates looser clusters that are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less susceptible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to disease during the growing season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084" y="3200400"/>
            <a:ext cx="8414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GA is used to increase the yield of barley malt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and to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decrease the time required for this process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to occur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240" y="4174470"/>
            <a:ext cx="8229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Application of GA to germinating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barley supplements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the endogenous content of this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hormone and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accelerates the production and release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of hydrolytic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enzymes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369" y="5375129"/>
            <a:ext cx="8197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They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can easily degrade the stored carbohydrates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97736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013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</a:rPr>
              <a:t>Foliar spray of GA at 100 ppm during </a:t>
            </a:r>
            <a:r>
              <a:rPr lang="en-US" sz="2000" b="1" dirty="0" smtClean="0">
                <a:solidFill>
                  <a:srgbClr val="00B050"/>
                </a:solidFill>
              </a:rPr>
              <a:t>panicle initiation </a:t>
            </a:r>
            <a:r>
              <a:rPr lang="en-US" sz="2000" b="1" dirty="0">
                <a:solidFill>
                  <a:srgbClr val="00B050"/>
                </a:solidFill>
              </a:rPr>
              <a:t>stage enhances the panicle exertion </a:t>
            </a:r>
            <a:r>
              <a:rPr lang="en-US" sz="2000" b="1" dirty="0" smtClean="0">
                <a:solidFill>
                  <a:srgbClr val="00B050"/>
                </a:solidFill>
              </a:rPr>
              <a:t>and increases </a:t>
            </a:r>
            <a:r>
              <a:rPr lang="en-US" sz="2000" b="1" dirty="0">
                <a:solidFill>
                  <a:srgbClr val="00B050"/>
                </a:solidFill>
              </a:rPr>
              <a:t>seed weight and yield in hybrid </a:t>
            </a:r>
            <a:r>
              <a:rPr lang="en-US" sz="2000" b="1" dirty="0" smtClean="0">
                <a:solidFill>
                  <a:srgbClr val="00B050"/>
                </a:solidFill>
              </a:rPr>
              <a:t>rice.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19921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</a:rPr>
              <a:t>GA has also been used to control flower </a:t>
            </a:r>
            <a:r>
              <a:rPr lang="en-US" sz="2000" b="1" dirty="0" smtClean="0">
                <a:solidFill>
                  <a:srgbClr val="00B050"/>
                </a:solidFill>
              </a:rPr>
              <a:t>sex expression in cucumbers </a:t>
            </a:r>
            <a:r>
              <a:rPr lang="en-US" sz="2000" b="1" dirty="0">
                <a:solidFill>
                  <a:srgbClr val="00B050"/>
                </a:solidFill>
              </a:rPr>
              <a:t>and squash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042" y="2321004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</a:rPr>
              <a:t>GA application tends to promote maleness </a:t>
            </a:r>
            <a:r>
              <a:rPr lang="en-US" sz="2000" b="1" dirty="0" smtClean="0">
                <a:solidFill>
                  <a:srgbClr val="00B050"/>
                </a:solidFill>
              </a:rPr>
              <a:t>in these </a:t>
            </a:r>
            <a:r>
              <a:rPr lang="en-US" sz="2000" b="1" dirty="0">
                <a:solidFill>
                  <a:srgbClr val="00B050"/>
                </a:solidFill>
              </a:rPr>
              <a:t>plants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979" y="28956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</a:rPr>
              <a:t>GA is also applied to citrus crops, through </a:t>
            </a:r>
            <a:r>
              <a:rPr lang="en-US" sz="2000" b="1" dirty="0" smtClean="0">
                <a:solidFill>
                  <a:srgbClr val="00B050"/>
                </a:solidFill>
              </a:rPr>
              <a:t>the actual </a:t>
            </a:r>
            <a:r>
              <a:rPr lang="en-US" sz="2000" b="1" dirty="0">
                <a:solidFill>
                  <a:srgbClr val="00B050"/>
                </a:solidFill>
              </a:rPr>
              <a:t>use depends on the particular crop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041" y="3603486"/>
            <a:ext cx="83579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</a:rPr>
              <a:t>For example GA3 is sprayed onto oranges </a:t>
            </a:r>
            <a:r>
              <a:rPr lang="en-US" sz="2000" b="1" dirty="0" smtClean="0">
                <a:solidFill>
                  <a:srgbClr val="00B050"/>
                </a:solidFill>
              </a:rPr>
              <a:t>and tangerines </a:t>
            </a:r>
            <a:r>
              <a:rPr lang="en-US" sz="2000" b="1" dirty="0">
                <a:solidFill>
                  <a:srgbClr val="00B050"/>
                </a:solidFill>
              </a:rPr>
              <a:t>to delay or prevent or prevent </a:t>
            </a:r>
            <a:r>
              <a:rPr lang="en-US" sz="2000" b="1" dirty="0" smtClean="0">
                <a:solidFill>
                  <a:srgbClr val="00B050"/>
                </a:solidFill>
              </a:rPr>
              <a:t>rind-aging, so </a:t>
            </a:r>
            <a:r>
              <a:rPr lang="en-US" sz="2000" b="1" dirty="0">
                <a:solidFill>
                  <a:srgbClr val="00B050"/>
                </a:solidFill>
              </a:rPr>
              <a:t>that fruit can be harvested later without </a:t>
            </a:r>
            <a:r>
              <a:rPr lang="en-US" sz="2000" b="1" dirty="0" smtClean="0">
                <a:solidFill>
                  <a:srgbClr val="00B050"/>
                </a:solidFill>
              </a:rPr>
              <a:t>adverse effects </a:t>
            </a:r>
            <a:r>
              <a:rPr lang="en-US" sz="2000" b="1" dirty="0">
                <a:solidFill>
                  <a:srgbClr val="00B050"/>
                </a:solidFill>
              </a:rPr>
              <a:t>on rind quality and appearance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042" y="5029200"/>
            <a:ext cx="8357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B050"/>
                </a:solidFill>
              </a:rPr>
              <a:t>For lemons and limes, GA3 synchronizes </a:t>
            </a:r>
            <a:r>
              <a:rPr lang="en-US" sz="2000" b="1" dirty="0" smtClean="0">
                <a:solidFill>
                  <a:srgbClr val="00B050"/>
                </a:solidFill>
              </a:rPr>
              <a:t>ripening and </a:t>
            </a:r>
            <a:r>
              <a:rPr lang="en-US" sz="2000" b="1" dirty="0">
                <a:solidFill>
                  <a:srgbClr val="00B050"/>
                </a:solidFill>
              </a:rPr>
              <a:t>enhances fruit size</a:t>
            </a:r>
          </a:p>
        </p:txBody>
      </p:sp>
    </p:spTree>
    <p:extLst>
      <p:ext uri="{BB962C8B-B14F-4D97-AF65-F5344CB8AC3E}">
        <p14:creationId xmlns="" xmlns:p14="http://schemas.microsoft.com/office/powerpoint/2010/main" val="3503489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415</TotalTime>
  <Words>1974</Words>
  <Application>Microsoft Office PowerPoint</Application>
  <PresentationFormat>On-screen Show (4:3)</PresentationFormat>
  <Paragraphs>180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PLANT GROWTH HORMONES </vt:lpstr>
      <vt:lpstr>Hormone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 Hormone,Their Role in Field Crop Production and Efficient Use of Resources</dc:title>
  <dc:creator>cc</dc:creator>
  <cp:lastModifiedBy>Dell</cp:lastModifiedBy>
  <cp:revision>53</cp:revision>
  <dcterms:created xsi:type="dcterms:W3CDTF">2020-05-26T11:14:31Z</dcterms:created>
  <dcterms:modified xsi:type="dcterms:W3CDTF">2020-06-05T10:24:24Z</dcterms:modified>
</cp:coreProperties>
</file>