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75" r:id="rId3"/>
    <p:sldId id="276"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263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BC50E-D469-46B6-88CE-2DFD4A19EDC3}" type="datetimeFigureOut">
              <a:rPr lang="en-US" smtClean="0"/>
              <a:pPr/>
              <a:t>6/5/2020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127BB-B426-42CB-B0AE-BD68D6B5094F}" type="slidenum">
              <a:rPr lang="en-US" smtClean="0"/>
              <a:pPr/>
              <a:t>‹#›</a:t>
            </a:fld>
            <a:endParaRPr lang="en-US"/>
          </a:p>
        </p:txBody>
      </p:sp>
    </p:spTree>
    <p:extLst>
      <p:ext uri="{BB962C8B-B14F-4D97-AF65-F5344CB8AC3E}">
        <p14:creationId xmlns="" xmlns:p14="http://schemas.microsoft.com/office/powerpoint/2010/main" val="103272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IN" smtClean="0">
              <a:ea typeface="宋体" charset="-122"/>
            </a:endParaRPr>
          </a:p>
        </p:txBody>
      </p:sp>
      <p:sp>
        <p:nvSpPr>
          <p:cNvPr id="4" name="Slide Number Placeholder 3"/>
          <p:cNvSpPr>
            <a:spLocks noGrp="1"/>
          </p:cNvSpPr>
          <p:nvPr>
            <p:ph type="sldNum" sz="quarter" idx="5"/>
          </p:nvPr>
        </p:nvSpPr>
        <p:spPr/>
        <p:txBody>
          <a:bodyPr/>
          <a:lstStyle/>
          <a:p>
            <a:pPr>
              <a:defRPr/>
            </a:pPr>
            <a:fld id="{4AC44AF2-9EF3-4F4E-B5DB-9787AB5953F2}" type="slidenum">
              <a:rPr lang="en-US" altLang="en-US" smtClean="0"/>
              <a:pPr>
                <a:defRPr/>
              </a:pPr>
              <a:t>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IN" smtClean="0">
              <a:ea typeface="宋体" charset="-122"/>
            </a:endParaRPr>
          </a:p>
        </p:txBody>
      </p:sp>
      <p:sp>
        <p:nvSpPr>
          <p:cNvPr id="4" name="Slide Number Placeholder 3"/>
          <p:cNvSpPr>
            <a:spLocks noGrp="1"/>
          </p:cNvSpPr>
          <p:nvPr>
            <p:ph type="sldNum" sz="quarter" idx="5"/>
          </p:nvPr>
        </p:nvSpPr>
        <p:spPr/>
        <p:txBody>
          <a:bodyPr/>
          <a:lstStyle/>
          <a:p>
            <a:pPr>
              <a:defRPr/>
            </a:pPr>
            <a:fld id="{1882A720-A410-4370-A5ED-1302AA6834FF}" type="slidenum">
              <a:rPr lang="en-US" altLang="en-US" smtClean="0"/>
              <a:pPr>
                <a:defRPr/>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9F9127BB-B426-42CB-B0AE-BD68D6B5094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550ACD-D1C0-407C-B633-C3F6979B6D3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50ACD-D1C0-407C-B633-C3F6979B6D3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50ACD-D1C0-407C-B633-C3F6979B6D3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50ACD-D1C0-407C-B633-C3F6979B6D3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50ACD-D1C0-407C-B633-C3F6979B6D3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550ACD-D1C0-407C-B633-C3F6979B6D3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550ACD-D1C0-407C-B633-C3F6979B6D38}" type="datetimeFigureOut">
              <a:rPr lang="en-US" smtClean="0"/>
              <a:pPr/>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550ACD-D1C0-407C-B633-C3F6979B6D38}" type="datetimeFigureOut">
              <a:rPr lang="en-US" smtClean="0"/>
              <a:pPr/>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50ACD-D1C0-407C-B633-C3F6979B6D38}" type="datetimeFigureOut">
              <a:rPr lang="en-US" smtClean="0"/>
              <a:pPr/>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50ACD-D1C0-407C-B633-C3F6979B6D3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50ACD-D1C0-407C-B633-C3F6979B6D3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19A8E-4AC0-43D9-8DFD-79DE953B4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50ACD-D1C0-407C-B633-C3F6979B6D38}" type="datetimeFigureOut">
              <a:rPr lang="en-US" smtClean="0"/>
              <a:pPr/>
              <a:t>6/5/2020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19A8E-4AC0-43D9-8DFD-79DE953B4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071546"/>
            <a:ext cx="4939492" cy="1760292"/>
          </a:xfrm>
        </p:spPr>
        <p:txBody>
          <a:bodyPr/>
          <a:lstStyle/>
          <a:p>
            <a:r>
              <a:rPr lang="en-IN" sz="4800" dirty="0"/>
              <a:t>       </a:t>
            </a:r>
            <a:endParaRPr lang="en-IN" dirty="0"/>
          </a:p>
        </p:txBody>
      </p:sp>
      <p:graphicFrame>
        <p:nvGraphicFramePr>
          <p:cNvPr id="5" name="Table 4"/>
          <p:cNvGraphicFramePr>
            <a:graphicFrameLocks noGrp="1"/>
          </p:cNvGraphicFramePr>
          <p:nvPr>
            <p:extLst>
              <p:ext uri="{D42A27DB-BD31-4B8C-83A1-F6EECF244321}">
                <p14:modId xmlns="" xmlns:p14="http://schemas.microsoft.com/office/powerpoint/2010/main" val="1763604434"/>
              </p:ext>
            </p:extLst>
          </p:nvPr>
        </p:nvGraphicFramePr>
        <p:xfrm>
          <a:off x="857224" y="3357562"/>
          <a:ext cx="7786740" cy="2959735"/>
        </p:xfrm>
        <a:graphic>
          <a:graphicData uri="http://schemas.openxmlformats.org/drawingml/2006/table">
            <a:tbl>
              <a:tblPr>
                <a:tableStyleId>{284E427A-3D55-4303-BF80-6455036E1DE7}</a:tableStyleId>
              </a:tblPr>
              <a:tblGrid>
                <a:gridCol w="2991065"/>
                <a:gridCol w="566490"/>
                <a:gridCol w="4229185"/>
              </a:tblGrid>
              <a:tr h="303640">
                <a:tc>
                  <a:txBody>
                    <a:bodyPr/>
                    <a:lstStyle/>
                    <a:p>
                      <a:pPr>
                        <a:lnSpc>
                          <a:spcPct val="150000"/>
                        </a:lnSpc>
                        <a:spcAft>
                          <a:spcPts val="0"/>
                        </a:spcAft>
                        <a:tabLst>
                          <a:tab pos="2971800" algn="ctr"/>
                          <a:tab pos="5943600" algn="r"/>
                        </a:tabLst>
                      </a:pPr>
                      <a:r>
                        <a:rPr lang="en-US" sz="1800" b="1" dirty="0"/>
                        <a:t>SEMESTER</a:t>
                      </a:r>
                      <a:endParaRPr lang="en-US" sz="1800" b="1" dirty="0">
                        <a:latin typeface="Calibri"/>
                        <a:cs typeface="Times New Roman"/>
                      </a:endParaRPr>
                    </a:p>
                  </a:txBody>
                  <a:tcPr marL="68580" marR="68580" marT="0" marB="0"/>
                </a:tc>
                <a:tc>
                  <a:txBody>
                    <a:bodyPr/>
                    <a:lstStyle/>
                    <a:p>
                      <a:pPr algn="ctr">
                        <a:lnSpc>
                          <a:spcPct val="150000"/>
                        </a:lnSpc>
                        <a:spcAft>
                          <a:spcPts val="0"/>
                        </a:spcAft>
                        <a:tabLst>
                          <a:tab pos="2971800" algn="ctr"/>
                          <a:tab pos="5943600" algn="r"/>
                        </a:tabLst>
                      </a:pPr>
                      <a:r>
                        <a:rPr lang="en-US" sz="1800" b="1"/>
                        <a:t>:</a:t>
                      </a:r>
                      <a:endParaRPr lang="en-US" sz="1800" b="1">
                        <a:latin typeface="Calibri"/>
                        <a:cs typeface="Times New Roman"/>
                      </a:endParaRPr>
                    </a:p>
                  </a:txBody>
                  <a:tcPr marL="68580" marR="68580" marT="0" marB="0"/>
                </a:tc>
                <a:tc>
                  <a:txBody>
                    <a:bodyPr/>
                    <a:lstStyle/>
                    <a:p>
                      <a:pPr algn="just">
                        <a:lnSpc>
                          <a:spcPct val="150000"/>
                        </a:lnSpc>
                        <a:spcAft>
                          <a:spcPts val="0"/>
                        </a:spcAft>
                        <a:tabLst>
                          <a:tab pos="2971800" algn="ctr"/>
                          <a:tab pos="5943600" algn="r"/>
                        </a:tabLst>
                      </a:pPr>
                      <a:r>
                        <a:rPr lang="en-US" sz="1800" b="1" dirty="0" smtClean="0"/>
                        <a:t>IV</a:t>
                      </a:r>
                      <a:endParaRPr lang="en-US" sz="1800" b="1" dirty="0">
                        <a:latin typeface="Calibri"/>
                        <a:cs typeface="Times New Roman"/>
                      </a:endParaRPr>
                    </a:p>
                  </a:txBody>
                  <a:tcPr marL="68580" marR="68580" marT="0" marB="0"/>
                </a:tc>
              </a:tr>
              <a:tr h="303640">
                <a:tc>
                  <a:txBody>
                    <a:bodyPr/>
                    <a:lstStyle/>
                    <a:p>
                      <a:pPr>
                        <a:lnSpc>
                          <a:spcPct val="150000"/>
                        </a:lnSpc>
                        <a:spcAft>
                          <a:spcPts val="0"/>
                        </a:spcAft>
                        <a:tabLst>
                          <a:tab pos="2971800" algn="ctr"/>
                          <a:tab pos="5943600" algn="r"/>
                        </a:tabLst>
                      </a:pPr>
                      <a:r>
                        <a:rPr lang="en-US" sz="1800" b="1" dirty="0"/>
                        <a:t>CLASS</a:t>
                      </a:r>
                      <a:endParaRPr lang="en-US" sz="1800" b="1" dirty="0">
                        <a:latin typeface="Calibri"/>
                        <a:cs typeface="Times New Roman"/>
                      </a:endParaRPr>
                    </a:p>
                  </a:txBody>
                  <a:tcPr marL="68580" marR="68580" marT="0" marB="0"/>
                </a:tc>
                <a:tc>
                  <a:txBody>
                    <a:bodyPr/>
                    <a:lstStyle/>
                    <a:p>
                      <a:pPr algn="ctr">
                        <a:lnSpc>
                          <a:spcPct val="150000"/>
                        </a:lnSpc>
                        <a:spcAft>
                          <a:spcPts val="0"/>
                        </a:spcAft>
                        <a:tabLst>
                          <a:tab pos="2971800" algn="ctr"/>
                          <a:tab pos="5943600" algn="r"/>
                        </a:tabLst>
                      </a:pPr>
                      <a:r>
                        <a:rPr lang="en-US" sz="1800" b="1" dirty="0"/>
                        <a:t>:</a:t>
                      </a:r>
                      <a:endParaRPr lang="en-US" sz="1800" b="1" dirty="0">
                        <a:latin typeface="Calibri"/>
                        <a:cs typeface="Times New Roman"/>
                      </a:endParaRPr>
                    </a:p>
                  </a:txBody>
                  <a:tcPr marL="68580" marR="68580" marT="0" marB="0"/>
                </a:tc>
                <a:tc>
                  <a:txBody>
                    <a:bodyPr/>
                    <a:lstStyle/>
                    <a:p>
                      <a:pPr>
                        <a:lnSpc>
                          <a:spcPct val="150000"/>
                        </a:lnSpc>
                        <a:spcAft>
                          <a:spcPts val="0"/>
                        </a:spcAft>
                        <a:tabLst>
                          <a:tab pos="2971800" algn="ctr"/>
                          <a:tab pos="5943600" algn="r"/>
                        </a:tabLst>
                      </a:pPr>
                      <a:r>
                        <a:rPr lang="en-US" sz="1800" b="1" dirty="0" smtClean="0"/>
                        <a:t>II</a:t>
                      </a:r>
                      <a:r>
                        <a:rPr lang="en-US" sz="1800" b="1" baseline="0" dirty="0" smtClean="0"/>
                        <a:t> B.</a:t>
                      </a:r>
                      <a:r>
                        <a:rPr lang="en-US" sz="1800" b="1" dirty="0" smtClean="0"/>
                        <a:t>Sc., </a:t>
                      </a:r>
                      <a:r>
                        <a:rPr lang="en-US" sz="1800" b="1" dirty="0"/>
                        <a:t>PHYSCIS</a:t>
                      </a:r>
                      <a:endParaRPr lang="en-US" sz="1800" b="1" dirty="0">
                        <a:latin typeface="Calibri"/>
                        <a:cs typeface="Times New Roman"/>
                      </a:endParaRPr>
                    </a:p>
                  </a:txBody>
                  <a:tcPr marL="68580" marR="68580" marT="0" marB="0"/>
                </a:tc>
              </a:tr>
              <a:tr h="321415">
                <a:tc>
                  <a:txBody>
                    <a:bodyPr/>
                    <a:lstStyle/>
                    <a:p>
                      <a:pPr>
                        <a:lnSpc>
                          <a:spcPct val="150000"/>
                        </a:lnSpc>
                        <a:spcAft>
                          <a:spcPts val="0"/>
                        </a:spcAft>
                        <a:tabLst>
                          <a:tab pos="2971800" algn="ctr"/>
                          <a:tab pos="5943600" algn="r"/>
                        </a:tabLst>
                      </a:pPr>
                      <a:r>
                        <a:rPr lang="en-US" sz="1800" b="1" dirty="0"/>
                        <a:t>SUBJECT- INCHARGE</a:t>
                      </a:r>
                      <a:endParaRPr lang="en-US" sz="1800" b="1" dirty="0">
                        <a:latin typeface="Calibri"/>
                        <a:cs typeface="Times New Roman"/>
                      </a:endParaRPr>
                    </a:p>
                  </a:txBody>
                  <a:tcPr marL="68580" marR="68580" marT="0" marB="0"/>
                </a:tc>
                <a:tc>
                  <a:txBody>
                    <a:bodyPr/>
                    <a:lstStyle/>
                    <a:p>
                      <a:pPr algn="ctr">
                        <a:lnSpc>
                          <a:spcPct val="150000"/>
                        </a:lnSpc>
                        <a:spcAft>
                          <a:spcPts val="0"/>
                        </a:spcAft>
                        <a:tabLst>
                          <a:tab pos="2971800" algn="ctr"/>
                          <a:tab pos="5943600" algn="r"/>
                        </a:tabLst>
                      </a:pPr>
                      <a:r>
                        <a:rPr lang="en-US" sz="1800" b="1" dirty="0"/>
                        <a:t>:</a:t>
                      </a:r>
                      <a:endParaRPr lang="en-US" sz="1800" b="1" dirty="0">
                        <a:latin typeface="Calibri"/>
                        <a:cs typeface="Times New Roman"/>
                      </a:endParaRPr>
                    </a:p>
                  </a:txBody>
                  <a:tcPr marL="68580" marR="68580" marT="0" marB="0"/>
                </a:tc>
                <a:tc>
                  <a:txBody>
                    <a:bodyPr/>
                    <a:lstStyle/>
                    <a:p>
                      <a:pPr>
                        <a:lnSpc>
                          <a:spcPct val="150000"/>
                        </a:lnSpc>
                        <a:spcAft>
                          <a:spcPts val="0"/>
                        </a:spcAft>
                        <a:tabLst>
                          <a:tab pos="2971800" algn="ctr"/>
                          <a:tab pos="5943600" algn="r"/>
                        </a:tabLst>
                      </a:pPr>
                      <a:r>
                        <a:rPr lang="en-US" sz="1800" b="1" dirty="0" smtClean="0"/>
                        <a:t>Mrs.</a:t>
                      </a:r>
                      <a:r>
                        <a:rPr lang="en-US" sz="1800" b="1" baseline="0" dirty="0" smtClean="0"/>
                        <a:t> T. KAVITHA</a:t>
                      </a:r>
                      <a:endParaRPr lang="en-US" sz="1800" b="1" dirty="0">
                        <a:latin typeface="Calibri"/>
                        <a:cs typeface="Times New Roman"/>
                      </a:endParaRPr>
                    </a:p>
                  </a:txBody>
                  <a:tcPr marL="68580" marR="68580" marT="0" marB="0"/>
                </a:tc>
              </a:tr>
              <a:tr h="332831">
                <a:tc>
                  <a:txBody>
                    <a:bodyPr/>
                    <a:lstStyle/>
                    <a:p>
                      <a:pPr>
                        <a:lnSpc>
                          <a:spcPct val="150000"/>
                        </a:lnSpc>
                        <a:spcAft>
                          <a:spcPts val="0"/>
                        </a:spcAft>
                        <a:tabLst>
                          <a:tab pos="2971800" algn="ctr"/>
                          <a:tab pos="5943600" algn="r"/>
                        </a:tabLst>
                      </a:pPr>
                      <a:r>
                        <a:rPr lang="en-US" sz="1800" b="1" dirty="0"/>
                        <a:t>SUBJECT NAME</a:t>
                      </a:r>
                      <a:endParaRPr lang="en-US" sz="1800" b="1" dirty="0">
                        <a:latin typeface="Calibri"/>
                        <a:cs typeface="Times New Roman"/>
                      </a:endParaRPr>
                    </a:p>
                  </a:txBody>
                  <a:tcPr marL="68580" marR="68580" marT="0" marB="0"/>
                </a:tc>
                <a:tc>
                  <a:txBody>
                    <a:bodyPr/>
                    <a:lstStyle/>
                    <a:p>
                      <a:pPr algn="ctr">
                        <a:lnSpc>
                          <a:spcPct val="150000"/>
                        </a:lnSpc>
                        <a:spcAft>
                          <a:spcPts val="0"/>
                        </a:spcAft>
                        <a:tabLst>
                          <a:tab pos="2971800" algn="ctr"/>
                          <a:tab pos="5943600" algn="r"/>
                        </a:tabLst>
                      </a:pPr>
                      <a:r>
                        <a:rPr lang="en-US" sz="1800" b="1" dirty="0"/>
                        <a:t>:</a:t>
                      </a:r>
                      <a:endParaRPr lang="en-US" sz="1800" b="1" dirty="0">
                        <a:latin typeface="Calibri"/>
                        <a:cs typeface="Times New Roman"/>
                      </a:endParaRPr>
                    </a:p>
                  </a:txBody>
                  <a:tcPr marL="68580" marR="68580" marT="0" marB="0"/>
                </a:tc>
                <a:tc>
                  <a:txBody>
                    <a:bodyPr/>
                    <a:lstStyle/>
                    <a:p>
                      <a:pPr>
                        <a:lnSpc>
                          <a:spcPct val="150000"/>
                        </a:lnSpc>
                        <a:spcAft>
                          <a:spcPts val="0"/>
                        </a:spcAft>
                        <a:tabLst>
                          <a:tab pos="2971800" algn="ctr"/>
                          <a:tab pos="5943600" algn="r"/>
                        </a:tabLst>
                      </a:pPr>
                      <a:r>
                        <a:rPr lang="en-US" sz="1800" b="1" dirty="0" smtClean="0"/>
                        <a:t>ELECTRICITY</a:t>
                      </a:r>
                      <a:r>
                        <a:rPr lang="en-US" sz="1800" b="1" baseline="0" dirty="0" smtClean="0"/>
                        <a:t> MAGNITISM </a:t>
                      </a:r>
                      <a:r>
                        <a:rPr lang="en-US" sz="1800" b="1" baseline="0" smtClean="0"/>
                        <a:t>&amp; </a:t>
                      </a:r>
                      <a:r>
                        <a:rPr lang="en-US" sz="1800" b="1" baseline="0" smtClean="0"/>
                        <a:t>ELECTRO MAGNETISM</a:t>
                      </a:r>
                      <a:endParaRPr lang="en-US" sz="1800" b="1" dirty="0">
                        <a:latin typeface="Calibri"/>
                        <a:cs typeface="Times New Roman"/>
                      </a:endParaRPr>
                    </a:p>
                  </a:txBody>
                  <a:tcPr marL="68580" marR="68580" marT="0" marB="0"/>
                </a:tc>
              </a:tr>
              <a:tr h="278064">
                <a:tc>
                  <a:txBody>
                    <a:bodyPr/>
                    <a:lstStyle/>
                    <a:p>
                      <a:pPr>
                        <a:lnSpc>
                          <a:spcPct val="150000"/>
                        </a:lnSpc>
                        <a:spcAft>
                          <a:spcPts val="0"/>
                        </a:spcAft>
                        <a:tabLst>
                          <a:tab pos="2971800" algn="ctr"/>
                          <a:tab pos="5943600" algn="r"/>
                        </a:tabLst>
                      </a:pPr>
                      <a:r>
                        <a:rPr lang="en-US" sz="1800" b="1" dirty="0"/>
                        <a:t>SUBJECT CODE</a:t>
                      </a:r>
                      <a:endParaRPr lang="en-US" sz="1800" b="1" dirty="0">
                        <a:latin typeface="Calibri"/>
                        <a:cs typeface="Times New Roman"/>
                      </a:endParaRPr>
                    </a:p>
                  </a:txBody>
                  <a:tcPr marL="68580" marR="68580" marT="0" marB="0"/>
                </a:tc>
                <a:tc>
                  <a:txBody>
                    <a:bodyPr/>
                    <a:lstStyle/>
                    <a:p>
                      <a:pPr algn="ctr">
                        <a:lnSpc>
                          <a:spcPct val="150000"/>
                        </a:lnSpc>
                        <a:tabLst>
                          <a:tab pos="2971800" algn="ctr"/>
                          <a:tab pos="5943600" algn="r"/>
                        </a:tabLst>
                      </a:pPr>
                      <a:r>
                        <a:rPr lang="en-US" sz="1800" b="1"/>
                        <a:t>:</a:t>
                      </a:r>
                      <a:endParaRPr lang="en-US" sz="1800" b="1">
                        <a:latin typeface="Calibri"/>
                        <a:cs typeface="Times New Roman"/>
                      </a:endParaRPr>
                    </a:p>
                  </a:txBody>
                  <a:tcPr marL="68580" marR="68580" marT="0" marB="0"/>
                </a:tc>
                <a:tc>
                  <a:txBody>
                    <a:bodyPr/>
                    <a:lstStyle/>
                    <a:p>
                      <a:pPr>
                        <a:lnSpc>
                          <a:spcPct val="150000"/>
                        </a:lnSpc>
                        <a:tabLst>
                          <a:tab pos="2971800" algn="ctr"/>
                          <a:tab pos="5943600" algn="r"/>
                        </a:tabLst>
                      </a:pPr>
                      <a:r>
                        <a:rPr lang="en-US" sz="1800" b="1" dirty="0" smtClean="0">
                          <a:latin typeface="Calibri"/>
                          <a:cs typeface="Times New Roman"/>
                        </a:rPr>
                        <a:t>16SCCPH4</a:t>
                      </a:r>
                      <a:endParaRPr lang="en-US" sz="1800" b="1" dirty="0">
                        <a:latin typeface="Calibri"/>
                        <a:cs typeface="Times New Roman"/>
                      </a:endParaRPr>
                    </a:p>
                  </a:txBody>
                  <a:tcPr marL="68580" marR="68580" marT="0" marB="0"/>
                </a:tc>
              </a:tr>
              <a:tr h="533400">
                <a:tc>
                  <a:txBody>
                    <a:bodyPr/>
                    <a:lstStyle/>
                    <a:p>
                      <a:pPr>
                        <a:lnSpc>
                          <a:spcPct val="150000"/>
                        </a:lnSpc>
                        <a:tabLst>
                          <a:tab pos="2971800" algn="ctr"/>
                          <a:tab pos="5943600" algn="r"/>
                        </a:tabLst>
                      </a:pPr>
                      <a:r>
                        <a:rPr lang="en-US" sz="1800" b="1"/>
                        <a:t>TOPIC</a:t>
                      </a:r>
                      <a:endParaRPr lang="en-US" sz="1800" b="1">
                        <a:latin typeface="Calibri"/>
                        <a:cs typeface="Times New Roman"/>
                      </a:endParaRPr>
                    </a:p>
                  </a:txBody>
                  <a:tcPr marL="68580" marR="68580" marT="0" marB="0"/>
                </a:tc>
                <a:tc>
                  <a:txBody>
                    <a:bodyPr/>
                    <a:lstStyle/>
                    <a:p>
                      <a:pPr algn="ctr">
                        <a:lnSpc>
                          <a:spcPct val="150000"/>
                        </a:lnSpc>
                        <a:tabLst>
                          <a:tab pos="2971800" algn="ctr"/>
                          <a:tab pos="5943600" algn="r"/>
                        </a:tabLst>
                      </a:pPr>
                      <a:r>
                        <a:rPr lang="en-US" sz="1800" b="1"/>
                        <a:t>:</a:t>
                      </a:r>
                      <a:endParaRPr lang="en-US" sz="1800" b="1">
                        <a:latin typeface="Calibri"/>
                        <a:cs typeface="Times New Roman"/>
                      </a:endParaRPr>
                    </a:p>
                  </a:txBody>
                  <a:tcPr marL="68580" marR="68580" marT="0" marB="0"/>
                </a:tc>
                <a:tc>
                  <a:txBody>
                    <a:bodyPr/>
                    <a:lstStyle/>
                    <a:p>
                      <a:pPr>
                        <a:lnSpc>
                          <a:spcPct val="150000"/>
                        </a:lnSpc>
                        <a:tabLst>
                          <a:tab pos="2971800" algn="ctr"/>
                          <a:tab pos="5943600" algn="r"/>
                        </a:tabLst>
                      </a:pPr>
                      <a:r>
                        <a:rPr lang="en-US" sz="1800" b="1" dirty="0" smtClean="0">
                          <a:latin typeface="Times New Roman" pitchFamily="18" charset="0"/>
                          <a:cs typeface="Times New Roman" pitchFamily="18" charset="0"/>
                        </a:rPr>
                        <a:t>MAG</a:t>
                      </a:r>
                      <a:r>
                        <a:rPr lang="en-US" sz="1800" b="1" baseline="0" dirty="0" smtClean="0">
                          <a:latin typeface="Times New Roman" pitchFamily="18" charset="0"/>
                          <a:cs typeface="Times New Roman" pitchFamily="18" charset="0"/>
                        </a:rPr>
                        <a:t>NETIC MATERIALS</a:t>
                      </a:r>
                      <a:endParaRPr lang="en-US" sz="1800" b="1" dirty="0">
                        <a:latin typeface="Times New Roman" pitchFamily="18" charset="0"/>
                        <a:cs typeface="Times New Roman" pitchFamily="18" charset="0"/>
                      </a:endParaRPr>
                    </a:p>
                  </a:txBody>
                  <a:tcPr marL="68580" marR="68580" marT="0" marB="0"/>
                </a:tc>
              </a:tr>
            </a:tbl>
          </a:graphicData>
        </a:graphic>
      </p:graphicFrame>
      <p:sp>
        <p:nvSpPr>
          <p:cNvPr id="26626" name="Rectangle 2"/>
          <p:cNvSpPr>
            <a:spLocks noChangeArrowheads="1"/>
          </p:cNvSpPr>
          <p:nvPr/>
        </p:nvSpPr>
        <p:spPr bwMode="auto">
          <a:xfrm>
            <a:off x="1571605" y="142853"/>
            <a:ext cx="5018766" cy="1354195"/>
          </a:xfrm>
          <a:prstGeom prst="rect">
            <a:avLst/>
          </a:prstGeom>
          <a:noFill/>
          <a:ln w="9525">
            <a:noFill/>
            <a:miter lim="800000"/>
            <a:headEnd/>
            <a:tailEnd/>
          </a:ln>
          <a:effectLst/>
        </p:spPr>
        <p:txBody>
          <a:bodyPr vert="horz" wrap="none" lIns="91418" tIns="45709" rIns="91418" bIns="45709" numCol="1" anchor="ctr" anchorCtr="0" compatLnSpc="1">
            <a:prstTxWarp prst="textNoShape">
              <a:avLst/>
            </a:prstTxWarp>
            <a:spAutoFit/>
          </a:bodyPr>
          <a:lstStyle/>
          <a:p>
            <a:pPr algn="ctr" defTabSz="914186"/>
            <a:r>
              <a:rPr lang="en-US" sz="2600" b="1" dirty="0" smtClean="0">
                <a:cs typeface="Times New Roman" pitchFamily="18" charset="0"/>
              </a:rPr>
              <a:t>        IDHAYA </a:t>
            </a:r>
            <a:r>
              <a:rPr lang="en-US" sz="2600" b="1" dirty="0">
                <a:cs typeface="Times New Roman" pitchFamily="18" charset="0"/>
              </a:rPr>
              <a:t>COLLEGE FOR WOMEN</a:t>
            </a:r>
            <a:endParaRPr lang="en-US" sz="700" dirty="0">
              <a:latin typeface="Arial" pitchFamily="34" charset="0"/>
              <a:cs typeface="Arial" pitchFamily="34" charset="0"/>
            </a:endParaRPr>
          </a:p>
          <a:p>
            <a:pPr algn="ctr" defTabSz="914186" eaLnBrk="0" hangingPunct="0"/>
            <a:r>
              <a:rPr lang="en-US" sz="2600" b="1" dirty="0" smtClean="0">
                <a:cs typeface="Times New Roman" pitchFamily="18" charset="0"/>
              </a:rPr>
              <a:t>          KUMBAKONAM </a:t>
            </a:r>
            <a:r>
              <a:rPr lang="en-US" sz="2600" b="1" dirty="0">
                <a:cs typeface="Times New Roman" pitchFamily="18" charset="0"/>
              </a:rPr>
              <a:t>– 612 001</a:t>
            </a:r>
            <a:endParaRPr lang="en-US" sz="700" dirty="0">
              <a:latin typeface="Arial" pitchFamily="34" charset="0"/>
              <a:cs typeface="Arial" pitchFamily="34" charset="0"/>
            </a:endParaRPr>
          </a:p>
          <a:p>
            <a:pPr algn="ctr" defTabSz="914186" eaLnBrk="0" hangingPunct="0"/>
            <a:r>
              <a:rPr lang="en-US" sz="1200" dirty="0">
                <a:cs typeface="Times New Roman" pitchFamily="18" charset="0"/>
              </a:rPr>
              <a:t>     </a:t>
            </a:r>
            <a:endParaRPr lang="en-US" sz="700" dirty="0">
              <a:latin typeface="Arial" pitchFamily="34" charset="0"/>
              <a:cs typeface="Arial" pitchFamily="34" charset="0"/>
            </a:endParaRPr>
          </a:p>
          <a:p>
            <a:pPr defTabSz="914186" eaLnBrk="0" hangingPunct="0"/>
            <a:endParaRPr lang="en-US" dirty="0">
              <a:latin typeface="Arial" pitchFamily="34" charset="0"/>
              <a:cs typeface="Arial" pitchFamily="34" charset="0"/>
            </a:endParaRPr>
          </a:p>
        </p:txBody>
      </p:sp>
      <p:pic>
        <p:nvPicPr>
          <p:cNvPr id="26625" name="Picture 1" descr="logo"/>
          <p:cNvPicPr>
            <a:picLocks noChangeAspect="1" noChangeArrowheads="1"/>
          </p:cNvPicPr>
          <p:nvPr/>
        </p:nvPicPr>
        <p:blipFill>
          <a:blip r:embed="rId2"/>
          <a:srcRect/>
          <a:stretch>
            <a:fillRect/>
          </a:stretch>
        </p:blipFill>
        <p:spPr bwMode="auto">
          <a:xfrm>
            <a:off x="3662790" y="1096761"/>
            <a:ext cx="1628771" cy="1643059"/>
          </a:xfrm>
          <a:prstGeom prst="rect">
            <a:avLst/>
          </a:prstGeom>
          <a:noFill/>
        </p:spPr>
      </p:pic>
      <p:sp>
        <p:nvSpPr>
          <p:cNvPr id="26627" name="Rectangle 3"/>
          <p:cNvSpPr>
            <a:spLocks noChangeArrowheads="1"/>
          </p:cNvSpPr>
          <p:nvPr/>
        </p:nvSpPr>
        <p:spPr bwMode="auto">
          <a:xfrm>
            <a:off x="928662" y="2500306"/>
            <a:ext cx="7500990" cy="1046418"/>
          </a:xfrm>
          <a:prstGeom prst="rect">
            <a:avLst/>
          </a:prstGeom>
          <a:noFill/>
          <a:ln w="9525">
            <a:noFill/>
            <a:miter lim="800000"/>
            <a:headEnd/>
            <a:tailEnd/>
          </a:ln>
          <a:effectLst/>
        </p:spPr>
        <p:txBody>
          <a:bodyPr vert="horz" wrap="square" lIns="91418" tIns="45709" rIns="91418" bIns="45709" numCol="1" anchor="ctr" anchorCtr="0" compatLnSpc="1">
            <a:prstTxWarp prst="textNoShape">
              <a:avLst/>
            </a:prstTxWarp>
            <a:spAutoFit/>
          </a:bodyPr>
          <a:lstStyle/>
          <a:p>
            <a:pPr defTabSz="914186">
              <a:tabLst>
                <a:tab pos="2971106" algn="ctr"/>
                <a:tab pos="5942210" algn="r"/>
              </a:tabLst>
            </a:pPr>
            <a:r>
              <a:rPr lang="en-US" sz="1200" dirty="0">
                <a:cs typeface="Times New Roman" pitchFamily="18" charset="0"/>
              </a:rPr>
              <a:t>  </a:t>
            </a:r>
            <a:endParaRPr lang="en-US" sz="700" dirty="0">
              <a:latin typeface="Arial" pitchFamily="34" charset="0"/>
              <a:cs typeface="Arial" pitchFamily="34" charset="0"/>
            </a:endParaRPr>
          </a:p>
          <a:p>
            <a:pPr algn="ctr" defTabSz="914186" eaLnBrk="0" hangingPunct="0">
              <a:tabLst>
                <a:tab pos="2971106" algn="ctr"/>
                <a:tab pos="5942210" algn="r"/>
              </a:tabLst>
            </a:pPr>
            <a:r>
              <a:rPr lang="en-US" sz="3200" b="1" dirty="0">
                <a:cs typeface="Times New Roman" pitchFamily="18" charset="0"/>
              </a:rPr>
              <a:t>DEPARTMENT OF PHYSICS</a:t>
            </a:r>
            <a:endParaRPr lang="en-US" sz="1050" dirty="0">
              <a:latin typeface="Arial" pitchFamily="34" charset="0"/>
              <a:cs typeface="Arial" pitchFamily="34" charset="0"/>
            </a:endParaRPr>
          </a:p>
          <a:p>
            <a:pPr defTabSz="914186" eaLnBrk="0" hangingPunct="0">
              <a:tabLst>
                <a:tab pos="2971106" algn="ctr"/>
                <a:tab pos="5942210" algn="r"/>
              </a:tabLst>
            </a:pPr>
            <a:endParaRPr lang="en-US" dirty="0">
              <a:latin typeface="Arial" pitchFamily="34" charset="0"/>
              <a:cs typeface="Arial" pitchFamily="34" charset="0"/>
            </a:endParaRPr>
          </a:p>
        </p:txBody>
      </p:sp>
    </p:spTree>
    <p:extLst>
      <p:ext uri="{BB962C8B-B14F-4D97-AF65-F5344CB8AC3E}">
        <p14:creationId xmlns="" xmlns:p14="http://schemas.microsoft.com/office/powerpoint/2010/main" val="274959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14282" y="342610"/>
            <a:ext cx="8572560" cy="6515390"/>
          </a:xfrm>
          <a:prstGeom prst="rect">
            <a:avLst/>
          </a:prstGeom>
          <a:noFill/>
          <a:ln w="9525">
            <a:noFill/>
            <a:miter lim="800000"/>
            <a:headEnd/>
            <a:tailEnd/>
          </a:ln>
        </p:spPr>
        <p:txBody>
          <a:bodyPr wrap="square" lIns="82058" tIns="41029" rIns="82058" bIns="41029">
            <a:spAutoFit/>
          </a:bodyPr>
          <a:lstStyle/>
          <a:p>
            <a:r>
              <a:rPr lang="en-IN" sz="2200" dirty="0">
                <a:latin typeface="Times New Roman" pitchFamily="18" charset="0"/>
                <a:cs typeface="Times New Roman" pitchFamily="18" charset="0"/>
              </a:rPr>
              <a:t>From the hysteresis loop, </a:t>
            </a:r>
          </a:p>
          <a:p>
            <a:pPr marL="457200" indent="-457200"/>
            <a:r>
              <a:rPr lang="en-IN" sz="2200" b="1" dirty="0" smtClean="0">
                <a:latin typeface="Times New Roman" pitchFamily="18" charset="0"/>
                <a:cs typeface="Times New Roman" pitchFamily="18" charset="0"/>
              </a:rPr>
              <a:t>1.Retentivity </a:t>
            </a:r>
          </a:p>
          <a:p>
            <a:pPr marL="457200" indent="-457200" algn="just"/>
            <a:r>
              <a:rPr lang="en-IN" sz="2200" dirty="0" smtClean="0">
                <a:latin typeface="Times New Roman" pitchFamily="18" charset="0"/>
                <a:cs typeface="Times New Roman" pitchFamily="18" charset="0"/>
              </a:rPr>
              <a:t>It </a:t>
            </a:r>
            <a:r>
              <a:rPr lang="en-IN" sz="2200" dirty="0">
                <a:latin typeface="Times New Roman" pitchFamily="18" charset="0"/>
                <a:cs typeface="Times New Roman" pitchFamily="18" charset="0"/>
              </a:rPr>
              <a:t>is a material's ability to retain a certain </a:t>
            </a:r>
            <a:r>
              <a:rPr lang="en-IN" sz="2200" dirty="0" smtClean="0">
                <a:latin typeface="Times New Roman" pitchFamily="18" charset="0"/>
                <a:cs typeface="Times New Roman" pitchFamily="18" charset="0"/>
              </a:rPr>
              <a:t>amount </a:t>
            </a:r>
            <a:r>
              <a:rPr lang="en-IN" sz="2200" dirty="0">
                <a:latin typeface="Times New Roman" pitchFamily="18" charset="0"/>
                <a:cs typeface="Times New Roman" pitchFamily="18" charset="0"/>
              </a:rPr>
              <a:t>of </a:t>
            </a:r>
            <a:r>
              <a:rPr lang="en-IN" sz="2200" dirty="0" smtClean="0">
                <a:latin typeface="Times New Roman" pitchFamily="18" charset="0"/>
                <a:cs typeface="Times New Roman" pitchFamily="18" charset="0"/>
              </a:rPr>
              <a:t>residual magnetic </a:t>
            </a:r>
            <a:r>
              <a:rPr lang="en-IN" sz="2200" dirty="0">
                <a:latin typeface="Times New Roman" pitchFamily="18" charset="0"/>
                <a:cs typeface="Times New Roman" pitchFamily="18" charset="0"/>
              </a:rPr>
              <a:t>field when the magnetizing force is removed after achieving saturation. </a:t>
            </a:r>
            <a:endParaRPr lang="en-IN" sz="2200" dirty="0" smtClean="0">
              <a:latin typeface="Times New Roman" pitchFamily="18" charset="0"/>
              <a:cs typeface="Times New Roman" pitchFamily="18" charset="0"/>
            </a:endParaRPr>
          </a:p>
          <a:p>
            <a:pPr marL="457200" indent="-457200">
              <a:buAutoNum type="arabicPeriod"/>
            </a:pP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2.</a:t>
            </a:r>
            <a:r>
              <a:rPr lang="en-IN" sz="2200" b="1" dirty="0">
                <a:latin typeface="Times New Roman" pitchFamily="18" charset="0"/>
                <a:cs typeface="Times New Roman" pitchFamily="18" charset="0"/>
              </a:rPr>
              <a:t> Residual Magnetism</a:t>
            </a:r>
            <a:r>
              <a:rPr lang="en-IN" sz="2200" dirty="0">
                <a:latin typeface="Times New Roman" pitchFamily="18" charset="0"/>
                <a:cs typeface="Times New Roman" pitchFamily="18" charset="0"/>
              </a:rPr>
              <a:t> or </a:t>
            </a:r>
            <a:r>
              <a:rPr lang="en-IN" sz="2200" b="1" dirty="0">
                <a:latin typeface="Times New Roman" pitchFamily="18" charset="0"/>
                <a:cs typeface="Times New Roman" pitchFamily="18" charset="0"/>
              </a:rPr>
              <a:t>Residual Flux</a:t>
            </a:r>
            <a:r>
              <a:rPr lang="en-IN" sz="2200" dirty="0">
                <a:latin typeface="Times New Roman" pitchFamily="18" charset="0"/>
                <a:cs typeface="Times New Roman" pitchFamily="18" charset="0"/>
              </a:rPr>
              <a:t> </a:t>
            </a:r>
            <a:br>
              <a:rPr lang="en-IN" sz="2200" dirty="0">
                <a:latin typeface="Times New Roman" pitchFamily="18" charset="0"/>
                <a:cs typeface="Times New Roman" pitchFamily="18" charset="0"/>
              </a:rPr>
            </a:br>
            <a:r>
              <a:rPr lang="en-IN" sz="2200" dirty="0" smtClean="0">
                <a:latin typeface="Times New Roman" pitchFamily="18" charset="0"/>
                <a:cs typeface="Times New Roman" pitchFamily="18" charset="0"/>
              </a:rPr>
              <a:t>    The </a:t>
            </a:r>
            <a:r>
              <a:rPr lang="en-IN" sz="2200" dirty="0">
                <a:latin typeface="Times New Roman" pitchFamily="18" charset="0"/>
                <a:cs typeface="Times New Roman" pitchFamily="18" charset="0"/>
              </a:rPr>
              <a:t>magnetic flux density that remains in a material when the </a:t>
            </a:r>
            <a:r>
              <a:rPr lang="en-IN" sz="2200" dirty="0" smtClean="0">
                <a:latin typeface="Times New Roman" pitchFamily="18" charset="0"/>
                <a:cs typeface="Times New Roman" pitchFamily="18" charset="0"/>
              </a:rPr>
              <a:t>   magnetizing </a:t>
            </a:r>
            <a:r>
              <a:rPr lang="en-IN" sz="2200" dirty="0">
                <a:latin typeface="Times New Roman" pitchFamily="18" charset="0"/>
                <a:cs typeface="Times New Roman" pitchFamily="18" charset="0"/>
              </a:rPr>
              <a:t>force is zero. </a:t>
            </a:r>
            <a:endParaRPr lang="en-IN" sz="2200" dirty="0" smtClean="0">
              <a:latin typeface="Times New Roman" pitchFamily="18" charset="0"/>
              <a:cs typeface="Times New Roman" pitchFamily="18" charset="0"/>
            </a:endParaRPr>
          </a:p>
          <a:p>
            <a:endParaRPr lang="en-IN" sz="2200" dirty="0" smtClean="0">
              <a:latin typeface="Times New Roman" pitchFamily="18" charset="0"/>
              <a:cs typeface="Times New Roman" pitchFamily="18" charset="0"/>
            </a:endParaRPr>
          </a:p>
          <a:p>
            <a:r>
              <a:rPr lang="en-IN" sz="2200" b="1" dirty="0" smtClean="0">
                <a:latin typeface="Times New Roman" pitchFamily="18" charset="0"/>
                <a:cs typeface="Times New Roman" pitchFamily="18" charset="0"/>
              </a:rPr>
              <a:t>3.Coercive </a:t>
            </a:r>
            <a:r>
              <a:rPr lang="en-IN" sz="2200" b="1" dirty="0">
                <a:latin typeface="Times New Roman" pitchFamily="18" charset="0"/>
                <a:cs typeface="Times New Roman" pitchFamily="18" charset="0"/>
              </a:rPr>
              <a:t>Force</a:t>
            </a:r>
            <a:r>
              <a:rPr lang="en-IN" sz="2200" dirty="0">
                <a:latin typeface="Times New Roman" pitchFamily="18" charset="0"/>
                <a:cs typeface="Times New Roman" pitchFamily="18" charset="0"/>
              </a:rPr>
              <a:t> </a:t>
            </a:r>
            <a:br>
              <a:rPr lang="en-IN" sz="2200" dirty="0">
                <a:latin typeface="Times New Roman" pitchFamily="18" charset="0"/>
                <a:cs typeface="Times New Roman" pitchFamily="18" charset="0"/>
              </a:rPr>
            </a:br>
            <a:r>
              <a:rPr lang="en-IN" sz="2200" dirty="0" smtClean="0">
                <a:latin typeface="Times New Roman" pitchFamily="18" charset="0"/>
                <a:cs typeface="Times New Roman" pitchFamily="18" charset="0"/>
              </a:rPr>
              <a:t>    The </a:t>
            </a:r>
            <a:r>
              <a:rPr lang="en-IN" sz="2200" dirty="0">
                <a:latin typeface="Times New Roman" pitchFamily="18" charset="0"/>
                <a:cs typeface="Times New Roman" pitchFamily="18" charset="0"/>
              </a:rPr>
              <a:t>amount of reverse magnetic field which must be applied to a magnetic material to make the magnetic flux return to zero </a:t>
            </a:r>
          </a:p>
          <a:p>
            <a:r>
              <a:rPr lang="en-IN" sz="2200" dirty="0" smtClean="0">
                <a:latin typeface="Times New Roman" pitchFamily="18" charset="0"/>
                <a:cs typeface="Times New Roman" pitchFamily="18" charset="0"/>
              </a:rPr>
              <a:t>4</a:t>
            </a:r>
            <a:r>
              <a:rPr lang="en-IN" sz="2200" dirty="0">
                <a:latin typeface="Times New Roman" pitchFamily="18" charset="0"/>
                <a:cs typeface="Times New Roman" pitchFamily="18" charset="0"/>
              </a:rPr>
              <a:t>.</a:t>
            </a:r>
            <a:r>
              <a:rPr lang="en-IN" sz="2200" b="1" dirty="0">
                <a:latin typeface="Times New Roman" pitchFamily="18" charset="0"/>
                <a:cs typeface="Times New Roman" pitchFamily="18" charset="0"/>
              </a:rPr>
              <a:t> Reluctance</a:t>
            </a:r>
            <a:r>
              <a:rPr lang="en-IN" sz="2200" dirty="0">
                <a:latin typeface="Times New Roman" pitchFamily="18" charset="0"/>
                <a:cs typeface="Times New Roman" pitchFamily="18" charset="0"/>
              </a:rPr>
              <a:t> </a:t>
            </a:r>
            <a:br>
              <a:rPr lang="en-IN" sz="2200" dirty="0">
                <a:latin typeface="Times New Roman" pitchFamily="18" charset="0"/>
                <a:cs typeface="Times New Roman" pitchFamily="18" charset="0"/>
              </a:rPr>
            </a:br>
            <a:r>
              <a:rPr lang="en-IN" sz="2200" dirty="0" smtClean="0">
                <a:latin typeface="Times New Roman" pitchFamily="18" charset="0"/>
                <a:cs typeface="Times New Roman" pitchFamily="18" charset="0"/>
              </a:rPr>
              <a:t>     Is </a:t>
            </a:r>
            <a:r>
              <a:rPr lang="en-IN" sz="2200" dirty="0">
                <a:latin typeface="Times New Roman" pitchFamily="18" charset="0"/>
                <a:cs typeface="Times New Roman" pitchFamily="18" charset="0"/>
              </a:rPr>
              <a:t>the opposition that a ferromagnetic material shows to the establishment of a magnetic field. Reluctance is analogous to the resistance in an electrical circuit. </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endParaRPr lang="en-IN"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p:txBody>
          <a:bodyPr/>
          <a:lstStyle/>
          <a:p>
            <a:pPr>
              <a:defRPr/>
            </a:pPr>
            <a:fld id="{53933B3C-20A2-46C2-9E13-FC6E101D0992}" type="slidenum">
              <a:rPr lang="en-US" altLang="en-US" smtClean="0"/>
              <a:pPr>
                <a:defRPr/>
              </a:pPr>
              <a:t>11</a:t>
            </a:fld>
            <a:endParaRPr lang="en-US" altLang="en-US" smtClean="0"/>
          </a:p>
        </p:txBody>
      </p:sp>
      <p:sp>
        <p:nvSpPr>
          <p:cNvPr id="24579" name="Rectangle 2"/>
          <p:cNvSpPr>
            <a:spLocks noChangeArrowheads="1"/>
          </p:cNvSpPr>
          <p:nvPr/>
        </p:nvSpPr>
        <p:spPr bwMode="auto">
          <a:xfrm>
            <a:off x="2286000" y="2532530"/>
            <a:ext cx="4572000" cy="3129847"/>
          </a:xfrm>
          <a:prstGeom prst="rect">
            <a:avLst/>
          </a:prstGeom>
          <a:noFill/>
          <a:ln w="9525">
            <a:noFill/>
            <a:miter lim="800000"/>
            <a:headEnd/>
            <a:tailEnd/>
          </a:ln>
        </p:spPr>
        <p:txBody>
          <a:bodyPr lIns="82058" tIns="41029" rIns="82058" bIns="41029">
            <a:spAutoFit/>
          </a:bodyPr>
          <a:lstStyle/>
          <a:p>
            <a:r>
              <a:rPr lang="en-IN" b="1">
                <a:latin typeface="Arial" charset="0"/>
              </a:rPr>
              <a:t>3.Coercive Force</a:t>
            </a:r>
            <a:r>
              <a:rPr lang="en-IN">
                <a:latin typeface="Arial" charset="0"/>
              </a:rPr>
              <a:t> </a:t>
            </a:r>
            <a:br>
              <a:rPr lang="en-IN">
                <a:latin typeface="Arial" charset="0"/>
              </a:rPr>
            </a:br>
            <a:r>
              <a:rPr lang="en-IN">
                <a:latin typeface="Arial" charset="0"/>
              </a:rPr>
              <a:t>The amount of reverse magnetic field which must be applied to a magnetic material to make the magnetic flux return to zero .</a:t>
            </a:r>
            <a:br>
              <a:rPr lang="en-IN">
                <a:latin typeface="Arial" charset="0"/>
              </a:rPr>
            </a:br>
            <a:r>
              <a:rPr lang="en-IN">
                <a:latin typeface="Arial" charset="0"/>
              </a:rPr>
              <a:t>4.</a:t>
            </a:r>
            <a:r>
              <a:rPr lang="en-IN" b="1">
                <a:latin typeface="Arial" charset="0"/>
              </a:rPr>
              <a:t> Reluctance</a:t>
            </a:r>
            <a:r>
              <a:rPr lang="en-IN">
                <a:latin typeface="Arial" charset="0"/>
              </a:rPr>
              <a:t> </a:t>
            </a:r>
            <a:br>
              <a:rPr lang="en-IN">
                <a:latin typeface="Arial" charset="0"/>
              </a:rPr>
            </a:br>
            <a:r>
              <a:rPr lang="en-IN">
                <a:latin typeface="Arial" charset="0"/>
              </a:rPr>
              <a:t>Is the opposition that a ferromagnetic material shows to the establishment of a magnetic field. Reluctance is analogous to the resistance in an electrical circuit</a:t>
            </a:r>
            <a:r>
              <a:rPr lang="en-IN"/>
              <a:t>. </a:t>
            </a:r>
            <a:br>
              <a:rPr lang="en-IN"/>
            </a:br>
            <a:endParaRPr lang="en-IN"/>
          </a:p>
        </p:txBody>
      </p:sp>
      <p:graphicFrame>
        <p:nvGraphicFramePr>
          <p:cNvPr id="4" name="Table 3"/>
          <p:cNvGraphicFramePr>
            <a:graphicFrameLocks noGrp="1"/>
          </p:cNvGraphicFramePr>
          <p:nvPr/>
        </p:nvGraphicFramePr>
        <p:xfrm>
          <a:off x="0" y="-266139"/>
          <a:ext cx="10611758" cy="7453520"/>
        </p:xfrm>
        <a:graphic>
          <a:graphicData uri="http://schemas.openxmlformats.org/drawingml/2006/table">
            <a:tbl>
              <a:tblPr firstRow="1" bandRow="1">
                <a:tableStyleId>{5C22544A-7EE6-4342-B048-85BDC9FD1C3A}</a:tableStyleId>
              </a:tblPr>
              <a:tblGrid>
                <a:gridCol w="805269"/>
                <a:gridCol w="4552552"/>
                <a:gridCol w="5253937"/>
              </a:tblGrid>
              <a:tr h="735413">
                <a:tc gridSpan="3">
                  <a:txBody>
                    <a:bodyPr/>
                    <a:lstStyle/>
                    <a:p>
                      <a:r>
                        <a:rPr lang="en-US" altLang="en-US" sz="1800" b="1" dirty="0" smtClean="0">
                          <a:latin typeface="Times New Roman" pitchFamily="18" charset="0"/>
                          <a:cs typeface="Times New Roman" pitchFamily="18" charset="0"/>
                          <a:sym typeface="Times New Roman" pitchFamily="18" charset="0"/>
                        </a:rPr>
                        <a:t>                                      </a:t>
                      </a:r>
                      <a:r>
                        <a:rPr lang="en-US" altLang="en-US" sz="2400" b="1" dirty="0" smtClean="0">
                          <a:latin typeface="Times New Roman" pitchFamily="18" charset="0"/>
                          <a:cs typeface="Times New Roman" pitchFamily="18" charset="0"/>
                          <a:sym typeface="Times New Roman" pitchFamily="18" charset="0"/>
                        </a:rPr>
                        <a:t>Difference between Soft &amp; Hard Magnetic Materials</a:t>
                      </a:r>
                      <a:endParaRPr lang="en-IN" sz="2400" dirty="0">
                        <a:latin typeface="Times New Roman" pitchFamily="18" charset="0"/>
                        <a:cs typeface="Times New Roman" pitchFamily="18" charset="0"/>
                      </a:endParaRPr>
                    </a:p>
                  </a:txBody>
                  <a:tcPr marL="83127" marR="83127" marT="40341" marB="40341" anchor="ctr"/>
                </a:tc>
                <a:tc hMerge="1">
                  <a:txBody>
                    <a:bodyPr/>
                    <a:lstStyle/>
                    <a:p>
                      <a:endParaRPr lang="en-IN" sz="2800" dirty="0">
                        <a:latin typeface="Arial" pitchFamily="34" charset="0"/>
                        <a:cs typeface="Arial" pitchFamily="34" charset="0"/>
                      </a:endParaRPr>
                    </a:p>
                  </a:txBody>
                  <a:tcPr anchor="ctr"/>
                </a:tc>
                <a:tc hMerge="1">
                  <a:txBody>
                    <a:bodyPr/>
                    <a:lstStyle/>
                    <a:p>
                      <a:endParaRPr lang="en-IN"/>
                    </a:p>
                  </a:txBody>
                  <a:tcPr/>
                </a:tc>
              </a:tr>
              <a:tr h="833718">
                <a:tc>
                  <a:txBody>
                    <a:bodyPr/>
                    <a:lstStyle/>
                    <a:p>
                      <a:r>
                        <a:rPr lang="en-IN" sz="2000" b="1" dirty="0" err="1" smtClean="0">
                          <a:latin typeface="Times New Roman" pitchFamily="18" charset="0"/>
                          <a:cs typeface="Times New Roman" pitchFamily="18" charset="0"/>
                        </a:rPr>
                        <a:t>S.No</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a:txBody>
                  <a:tcPr marL="83127" marR="83127" marT="40341" marB="40341" anchor="ctr"/>
                </a:tc>
                <a:tc gridSpan="2">
                  <a:txBody>
                    <a:bodyPr/>
                    <a:lstStyle/>
                    <a:p>
                      <a:r>
                        <a:rPr lang="en-US" altLang="en-US" sz="1800" b="1" dirty="0" smtClean="0">
                          <a:latin typeface="Times New Roman" pitchFamily="18" charset="0"/>
                          <a:cs typeface="Times New Roman" pitchFamily="18" charset="0"/>
                          <a:sym typeface="Times New Roman" pitchFamily="18" charset="0"/>
                        </a:rPr>
                        <a:t>         </a:t>
                      </a:r>
                      <a:endParaRPr lang="en-IN" sz="1800" dirty="0" smtClean="0">
                        <a:latin typeface="Times New Roman" pitchFamily="18" charset="0"/>
                        <a:cs typeface="Times New Roman" pitchFamily="18" charset="0"/>
                      </a:endParaRPr>
                    </a:p>
                    <a:p>
                      <a:r>
                        <a:rPr lang="en-IN" sz="2800" b="1" dirty="0" smtClean="0">
                          <a:latin typeface="Times New Roman" pitchFamily="18" charset="0"/>
                          <a:cs typeface="Times New Roman" pitchFamily="18" charset="0"/>
                        </a:rPr>
                        <a:t>    Soft Magnet                                          Hard Magnet</a:t>
                      </a:r>
                      <a:endParaRPr lang="en-IN" sz="2800" b="1" dirty="0">
                        <a:latin typeface="Times New Roman" pitchFamily="18" charset="0"/>
                        <a:cs typeface="Times New Roman" pitchFamily="18" charset="0"/>
                      </a:endParaRPr>
                    </a:p>
                  </a:txBody>
                  <a:tcPr marL="83127" marR="83127" marT="40341" marB="40341" anchor="ctr"/>
                </a:tc>
                <a:tc hMerge="1">
                  <a:txBody>
                    <a:bodyPr/>
                    <a:lstStyle/>
                    <a:p>
                      <a:endParaRPr lang="en-IN" sz="2800" dirty="0">
                        <a:latin typeface="Arial" pitchFamily="34" charset="0"/>
                        <a:cs typeface="Arial" pitchFamily="34" charset="0"/>
                      </a:endParaRPr>
                    </a:p>
                  </a:txBody>
                  <a:tcPr anchor="ctr"/>
                </a:tc>
              </a:tr>
              <a:tr h="906808">
                <a:tc>
                  <a:txBody>
                    <a:bodyPr/>
                    <a:lstStyle/>
                    <a:p>
                      <a:r>
                        <a:rPr lang="en-IN" sz="2000" dirty="0" smtClean="0">
                          <a:latin typeface="Times New Roman" pitchFamily="18" charset="0"/>
                          <a:cs typeface="Times New Roman" pitchFamily="18" charset="0"/>
                        </a:rPr>
                        <a:t>1</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smtClean="0">
                          <a:latin typeface="Times New Roman" pitchFamily="18" charset="0"/>
                          <a:cs typeface="Times New Roman" pitchFamily="18" charset="0"/>
                        </a:rPr>
                        <a:t>They are easily magnetised &amp;demagnetised</a:t>
                      </a:r>
                      <a:endParaRPr lang="en-IN" sz="24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latin typeface="Times New Roman" pitchFamily="18" charset="0"/>
                          <a:cs typeface="Times New Roman" pitchFamily="18" charset="0"/>
                        </a:rPr>
                        <a:t>They are  not easily magnetised &amp;demagnetised</a:t>
                      </a:r>
                      <a:endParaRPr lang="en-IN" sz="24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r>
              <a:tr h="735413">
                <a:tc>
                  <a:txBody>
                    <a:bodyPr/>
                    <a:lstStyle/>
                    <a:p>
                      <a:r>
                        <a:rPr lang="en-IN" sz="2000" dirty="0" smtClean="0">
                          <a:latin typeface="Times New Roman" pitchFamily="18" charset="0"/>
                          <a:cs typeface="Times New Roman" pitchFamily="18" charset="0"/>
                        </a:rPr>
                        <a:t>2</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a:latin typeface="Times New Roman" pitchFamily="18" charset="0"/>
                          <a:cs typeface="Times New Roman" pitchFamily="18" charset="0"/>
                        </a:rPr>
                        <a:t>They have low coercivity</a:t>
                      </a:r>
                    </a:p>
                  </a:txBody>
                  <a:tcPr marL="83127" marR="83127" marT="40341" marB="40341" anchor="ctr">
                    <a:solidFill>
                      <a:schemeClr val="accent5">
                        <a:lumMod val="60000"/>
                        <a:lumOff val="40000"/>
                      </a:schemeClr>
                    </a:solidFill>
                  </a:tcPr>
                </a:tc>
                <a:tc>
                  <a:txBody>
                    <a:bodyPr/>
                    <a:lstStyle/>
                    <a:p>
                      <a:r>
                        <a:rPr lang="en-IN" sz="2400" dirty="0">
                          <a:latin typeface="Times New Roman" pitchFamily="18" charset="0"/>
                          <a:cs typeface="Times New Roman" pitchFamily="18" charset="0"/>
                        </a:rPr>
                        <a:t>They have high coercivity</a:t>
                      </a:r>
                    </a:p>
                  </a:txBody>
                  <a:tcPr marL="83127" marR="83127" marT="40341" marB="40341" anchor="ctr">
                    <a:solidFill>
                      <a:schemeClr val="accent5">
                        <a:lumMod val="60000"/>
                        <a:lumOff val="40000"/>
                      </a:schemeClr>
                    </a:solidFill>
                  </a:tcPr>
                </a:tc>
              </a:tr>
              <a:tr h="735413">
                <a:tc>
                  <a:txBody>
                    <a:bodyPr/>
                    <a:lstStyle/>
                    <a:p>
                      <a:r>
                        <a:rPr lang="en-IN" sz="2000" dirty="0" smtClean="0">
                          <a:latin typeface="Times New Roman" pitchFamily="18" charset="0"/>
                          <a:cs typeface="Times New Roman" pitchFamily="18" charset="0"/>
                        </a:rPr>
                        <a:t>3</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a:latin typeface="Times New Roman" pitchFamily="18" charset="0"/>
                          <a:cs typeface="Times New Roman" pitchFamily="18" charset="0"/>
                        </a:rPr>
                        <a:t>Hysteresis loss is less</a:t>
                      </a:r>
                    </a:p>
                  </a:txBody>
                  <a:tcPr marL="83127" marR="83127" marT="40341" marB="40341" anchor="ctr">
                    <a:solidFill>
                      <a:schemeClr val="accent5">
                        <a:lumMod val="60000"/>
                        <a:lumOff val="40000"/>
                      </a:schemeClr>
                    </a:solidFill>
                  </a:tcPr>
                </a:tc>
                <a:tc>
                  <a:txBody>
                    <a:bodyPr/>
                    <a:lstStyle/>
                    <a:p>
                      <a:r>
                        <a:rPr lang="en-IN" sz="2400" dirty="0">
                          <a:latin typeface="Times New Roman" pitchFamily="18" charset="0"/>
                          <a:cs typeface="Times New Roman" pitchFamily="18" charset="0"/>
                        </a:rPr>
                        <a:t>Hysteresis loss is higher</a:t>
                      </a:r>
                    </a:p>
                  </a:txBody>
                  <a:tcPr marL="83127" marR="83127" marT="40341" marB="40341" anchor="ctr">
                    <a:solidFill>
                      <a:schemeClr val="accent5">
                        <a:lumMod val="60000"/>
                        <a:lumOff val="40000"/>
                      </a:schemeClr>
                    </a:solidFill>
                  </a:tcPr>
                </a:tc>
              </a:tr>
              <a:tr h="735413">
                <a:tc>
                  <a:txBody>
                    <a:bodyPr/>
                    <a:lstStyle/>
                    <a:p>
                      <a:r>
                        <a:rPr lang="en-IN" sz="2000" dirty="0" smtClean="0">
                          <a:latin typeface="Times New Roman" pitchFamily="18" charset="0"/>
                          <a:cs typeface="Times New Roman" pitchFamily="18" charset="0"/>
                        </a:rPr>
                        <a:t>4</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a:latin typeface="Times New Roman" pitchFamily="18" charset="0"/>
                          <a:cs typeface="Times New Roman" pitchFamily="18" charset="0"/>
                        </a:rPr>
                        <a:t>Eddy current loss is less</a:t>
                      </a:r>
                    </a:p>
                  </a:txBody>
                  <a:tcPr marL="83127" marR="83127" marT="40341" marB="40341" anchor="ctr">
                    <a:solidFill>
                      <a:schemeClr val="accent5">
                        <a:lumMod val="60000"/>
                        <a:lumOff val="40000"/>
                      </a:schemeClr>
                    </a:solidFill>
                  </a:tcPr>
                </a:tc>
                <a:tc>
                  <a:txBody>
                    <a:bodyPr/>
                    <a:lstStyle/>
                    <a:p>
                      <a:r>
                        <a:rPr lang="en-IN" sz="2400" dirty="0">
                          <a:latin typeface="Times New Roman" pitchFamily="18" charset="0"/>
                          <a:cs typeface="Times New Roman" pitchFamily="18" charset="0"/>
                        </a:rPr>
                        <a:t>Eddy current loss is more</a:t>
                      </a:r>
                    </a:p>
                  </a:txBody>
                  <a:tcPr marL="83127" marR="83127" marT="40341" marB="40341" anchor="ctr">
                    <a:solidFill>
                      <a:schemeClr val="accent5">
                        <a:lumMod val="60000"/>
                        <a:lumOff val="40000"/>
                      </a:schemeClr>
                    </a:solidFill>
                  </a:tcPr>
                </a:tc>
              </a:tr>
              <a:tr h="1484370">
                <a:tc>
                  <a:txBody>
                    <a:bodyPr/>
                    <a:lstStyle/>
                    <a:p>
                      <a:r>
                        <a:rPr lang="en-IN" sz="2000" dirty="0" smtClean="0">
                          <a:latin typeface="Times New Roman" pitchFamily="18" charset="0"/>
                          <a:cs typeface="Times New Roman" pitchFamily="18" charset="0"/>
                        </a:rPr>
                        <a:t>5</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a:latin typeface="Times New Roman" pitchFamily="18" charset="0"/>
                          <a:cs typeface="Times New Roman" pitchFamily="18" charset="0"/>
                        </a:rPr>
                        <a:t>Used in transformer cores, motors, generators, electromagnets, etc.</a:t>
                      </a:r>
                    </a:p>
                  </a:txBody>
                  <a:tcPr marL="83127" marR="83127" marT="40341" marB="40341" anchor="ctr">
                    <a:solidFill>
                      <a:schemeClr val="accent5">
                        <a:lumMod val="60000"/>
                        <a:lumOff val="40000"/>
                      </a:schemeClr>
                    </a:solidFill>
                  </a:tcPr>
                </a:tc>
                <a:tc>
                  <a:txBody>
                    <a:bodyPr/>
                    <a:lstStyle/>
                    <a:p>
                      <a:r>
                        <a:rPr lang="en-IN" sz="2400" dirty="0">
                          <a:latin typeface="Times New Roman" pitchFamily="18" charset="0"/>
                          <a:cs typeface="Times New Roman" pitchFamily="18" charset="0"/>
                        </a:rPr>
                        <a:t>Used in making permanent magnets, magnetic separators, magnetic detectors, speakers, microphones, etc.</a:t>
                      </a:r>
                    </a:p>
                  </a:txBody>
                  <a:tcPr marL="83127" marR="83127" marT="40341" marB="40341" anchor="ctr">
                    <a:solidFill>
                      <a:schemeClr val="accent5">
                        <a:lumMod val="60000"/>
                        <a:lumOff val="40000"/>
                      </a:schemeClr>
                    </a:solidFill>
                  </a:tcPr>
                </a:tc>
              </a:tr>
              <a:tr h="1286972">
                <a:tc>
                  <a:txBody>
                    <a:bodyPr/>
                    <a:lstStyle/>
                    <a:p>
                      <a:r>
                        <a:rPr lang="en-IN" sz="2000" dirty="0" smtClean="0">
                          <a:latin typeface="Times New Roman" pitchFamily="18" charset="0"/>
                          <a:cs typeface="Times New Roman" pitchFamily="18" charset="0"/>
                        </a:rPr>
                        <a:t>6</a:t>
                      </a:r>
                      <a:endParaRPr lang="en-IN" sz="2000" dirty="0">
                        <a:latin typeface="Times New Roman" pitchFamily="18" charset="0"/>
                        <a:cs typeface="Times New Roman" pitchFamily="18" charset="0"/>
                      </a:endParaRPr>
                    </a:p>
                  </a:txBody>
                  <a:tcPr marL="83127" marR="83127" marT="40341" marB="40341">
                    <a:solidFill>
                      <a:schemeClr val="accent5">
                        <a:lumMod val="60000"/>
                        <a:lumOff val="40000"/>
                      </a:schemeClr>
                    </a:solidFill>
                  </a:tcPr>
                </a:tc>
                <a:tc>
                  <a:txBody>
                    <a:bodyPr/>
                    <a:lstStyle/>
                    <a:p>
                      <a:r>
                        <a:rPr lang="en-IN" sz="2400" dirty="0" smtClean="0">
                          <a:latin typeface="Times New Roman" pitchFamily="18" charset="0"/>
                          <a:cs typeface="Times New Roman" pitchFamily="18" charset="0"/>
                        </a:rPr>
                        <a:t>They have low remnant magnetization</a:t>
                      </a:r>
                      <a:endParaRPr lang="en-IN" sz="2400" dirty="0">
                        <a:latin typeface="Times New Roman" pitchFamily="18" charset="0"/>
                        <a:cs typeface="Times New Roman" pitchFamily="18" charset="0"/>
                      </a:endParaRPr>
                    </a:p>
                  </a:txBody>
                  <a:tcPr marL="83127" marR="83127" marT="40341" marB="40341" anchor="ctr">
                    <a:solidFill>
                      <a:schemeClr val="accent5">
                        <a:lumMod val="60000"/>
                        <a:lumOff val="40000"/>
                      </a:schemeClr>
                    </a:solidFill>
                  </a:tcPr>
                </a:tc>
                <a:tc>
                  <a:txBody>
                    <a:bodyPr/>
                    <a:lstStyle/>
                    <a:p>
                      <a:r>
                        <a:rPr lang="en-IN" sz="2400" dirty="0" smtClean="0">
                          <a:latin typeface="Times New Roman" pitchFamily="18" charset="0"/>
                          <a:cs typeface="Times New Roman" pitchFamily="18" charset="0"/>
                        </a:rPr>
                        <a:t>They have high remnant magnetization</a:t>
                      </a:r>
                      <a:endParaRPr lang="en-IN" sz="2400" dirty="0">
                        <a:latin typeface="Times New Roman" pitchFamily="18" charset="0"/>
                        <a:cs typeface="Times New Roman" pitchFamily="18" charset="0"/>
                      </a:endParaRPr>
                    </a:p>
                  </a:txBody>
                  <a:tcPr marL="83127" marR="83127" marT="40341" marB="40341" anchor="ctr">
                    <a:solidFill>
                      <a:schemeClr val="accent5">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Rectangle 113"/>
          <p:cNvSpPr>
            <a:spLocks noGrp="1" noChangeArrowheads="1"/>
          </p:cNvSpPr>
          <p:nvPr>
            <p:ph type="title"/>
          </p:nvPr>
        </p:nvSpPr>
        <p:spPr>
          <a:xfrm>
            <a:off x="1" y="-22412"/>
            <a:ext cx="9597159" cy="7306235"/>
          </a:xfrm>
          <a:solidFill>
            <a:schemeClr val="accent3">
              <a:lumMod val="60000"/>
              <a:lumOff val="40000"/>
            </a:schemeClr>
          </a:solidFill>
          <a:ln>
            <a:solidFill>
              <a:schemeClr val="accent1">
                <a:lumMod val="60000"/>
                <a:lumOff val="40000"/>
              </a:schemeClr>
            </a:solidFill>
          </a:ln>
          <a:effectLst>
            <a:glow rad="228600">
              <a:schemeClr val="accent6">
                <a:satMod val="175000"/>
                <a:alpha val="40000"/>
              </a:schemeClr>
            </a:glow>
            <a:innerShdw blurRad="63500" dist="50800" dir="18900000">
              <a:prstClr val="black">
                <a:alpha val="50000"/>
              </a:prstClr>
            </a:innerShdw>
          </a:effectLst>
        </p:spPr>
        <p:txBody>
          <a:bodyPr>
            <a:normAutofit fontScale="90000"/>
          </a:bodyPr>
          <a:lstStyle/>
          <a:p>
            <a:pPr algn="l" eaLnBrk="1" latinLnBrk="0" hangingPunct="1">
              <a:buFont typeface="Wingdings" pitchFamily="2" charset="2"/>
              <a:buChar char="Ø"/>
              <a:defRPr/>
            </a:pPr>
            <a:r>
              <a:rPr lang="en-IN" altLang="en-US" sz="3500" dirty="0" smtClean="0"/>
              <a:t> </a:t>
            </a:r>
            <a:r>
              <a:rPr lang="en-IN" altLang="en-US" b="1" i="1" dirty="0" smtClean="0">
                <a:solidFill>
                  <a:srgbClr val="FF0000"/>
                </a:solidFill>
                <a:latin typeface="Times New Roman" pitchFamily="18" charset="0"/>
                <a:cs typeface="Times New Roman" pitchFamily="18" charset="0"/>
                <a:sym typeface="Times New Roman" pitchFamily="18" charset="0"/>
              </a:rPr>
              <a:t>Magnetism </a:t>
            </a:r>
            <a:r>
              <a:rPr lang="en-IN" altLang="en-US" sz="3100" dirty="0" smtClean="0">
                <a:latin typeface="Times New Roman" pitchFamily="18" charset="0"/>
                <a:cs typeface="Times New Roman" pitchFamily="18" charset="0"/>
                <a:sym typeface="Times New Roman" pitchFamily="18" charset="0"/>
              </a:rPr>
              <a:t/>
            </a:r>
            <a:br>
              <a:rPr lang="en-IN" altLang="en-US" sz="3100" dirty="0" smtClean="0">
                <a:latin typeface="Times New Roman" pitchFamily="18" charset="0"/>
                <a:cs typeface="Times New Roman" pitchFamily="18" charset="0"/>
                <a:sym typeface="Times New Roman" pitchFamily="18" charset="0"/>
              </a:rPr>
            </a:br>
            <a:r>
              <a:rPr lang="en-IN" altLang="en-US" sz="3100" dirty="0" smtClean="0">
                <a:latin typeface="Times New Roman" pitchFamily="18" charset="0"/>
                <a:cs typeface="Times New Roman" pitchFamily="18" charset="0"/>
                <a:sym typeface="Times New Roman" pitchFamily="18" charset="0"/>
              </a:rPr>
              <a:t> </a:t>
            </a:r>
            <a:r>
              <a:rPr lang="en-IN" altLang="en-US" sz="3100" dirty="0" smtClean="0">
                <a:solidFill>
                  <a:srgbClr val="FF0000"/>
                </a:solidFill>
                <a:latin typeface="Times New Roman" pitchFamily="18" charset="0"/>
                <a:cs typeface="Times New Roman" pitchFamily="18" charset="0"/>
                <a:sym typeface="Times New Roman" pitchFamily="18" charset="0"/>
              </a:rPr>
              <a:t> 	</a:t>
            </a:r>
            <a:r>
              <a:rPr lang="en-IN" altLang="en-US" sz="3100" b="1" dirty="0" err="1" smtClean="0">
                <a:latin typeface="Times New Roman" pitchFamily="18" charset="0"/>
                <a:cs typeface="Times New Roman" pitchFamily="18" charset="0"/>
                <a:sym typeface="Times New Roman" pitchFamily="18" charset="0"/>
              </a:rPr>
              <a:t>Magnetism</a:t>
            </a:r>
            <a:r>
              <a:rPr lang="en-IN" altLang="en-US" sz="3100" b="1" dirty="0" smtClean="0">
                <a:latin typeface="Times New Roman" pitchFamily="18" charset="0"/>
                <a:cs typeface="Times New Roman" pitchFamily="18" charset="0"/>
                <a:sym typeface="Times New Roman" pitchFamily="18" charset="0"/>
              </a:rPr>
              <a:t> is a phenomenon by which a material exerts either attractive or repulsive force on another.</a:t>
            </a:r>
            <a:r>
              <a:rPr lang="en-IN" altLang="en-US" sz="3100" b="1" dirty="0" smtClean="0">
                <a:latin typeface="Times New Roman" pitchFamily="18" charset="0"/>
                <a:cs typeface="Times New Roman" pitchFamily="18" charset="0"/>
              </a:rPr>
              <a:t/>
            </a:r>
            <a:br>
              <a:rPr lang="en-IN" altLang="en-US" sz="3100" b="1" dirty="0" smtClean="0">
                <a:latin typeface="Times New Roman" pitchFamily="18" charset="0"/>
                <a:cs typeface="Times New Roman" pitchFamily="18" charset="0"/>
              </a:rPr>
            </a:br>
            <a:r>
              <a:rPr lang="en-IN" altLang="en-US" sz="3100" dirty="0" smtClean="0">
                <a:latin typeface="Times New Roman" pitchFamily="18" charset="0"/>
                <a:cs typeface="Times New Roman" pitchFamily="18" charset="0"/>
              </a:rPr>
              <a:t/>
            </a:r>
            <a:br>
              <a:rPr lang="en-IN" altLang="en-US" sz="3100" dirty="0" smtClean="0">
                <a:latin typeface="Times New Roman" pitchFamily="18" charset="0"/>
                <a:cs typeface="Times New Roman" pitchFamily="18" charset="0"/>
              </a:rPr>
            </a:br>
            <a:r>
              <a:rPr lang="en-IN" altLang="en-US" b="1" i="1" dirty="0" smtClean="0">
                <a:solidFill>
                  <a:srgbClr val="FF0000"/>
                </a:solidFill>
                <a:latin typeface="Times New Roman" pitchFamily="18" charset="0"/>
                <a:cs typeface="Times New Roman" pitchFamily="18" charset="0"/>
              </a:rPr>
              <a:t>Bohr </a:t>
            </a:r>
            <a:r>
              <a:rPr lang="en-IN" altLang="en-US" b="1" i="1" dirty="0" err="1" smtClean="0">
                <a:solidFill>
                  <a:srgbClr val="FF0000"/>
                </a:solidFill>
                <a:latin typeface="Times New Roman" pitchFamily="18" charset="0"/>
                <a:cs typeface="Times New Roman" pitchFamily="18" charset="0"/>
              </a:rPr>
              <a:t>magneton</a:t>
            </a:r>
            <a:r>
              <a:rPr lang="en-IN" altLang="en-US" sz="3100" b="1" dirty="0" smtClean="0">
                <a:solidFill>
                  <a:srgbClr val="FF0000"/>
                </a:solidFill>
                <a:latin typeface="Times New Roman" pitchFamily="18" charset="0"/>
                <a:cs typeface="Times New Roman" pitchFamily="18" charset="0"/>
              </a:rPr>
              <a:t> </a:t>
            </a:r>
            <a:r>
              <a:rPr lang="en-IN" altLang="en-US" sz="3100" dirty="0" smtClean="0">
                <a:solidFill>
                  <a:srgbClr val="FF0000"/>
                </a:solidFill>
                <a:latin typeface="Times New Roman" pitchFamily="18" charset="0"/>
                <a:cs typeface="Times New Roman" pitchFamily="18" charset="0"/>
              </a:rPr>
              <a:t/>
            </a:r>
            <a:br>
              <a:rPr lang="en-IN" altLang="en-US" sz="3100" dirty="0" smtClean="0">
                <a:solidFill>
                  <a:srgbClr val="FF0000"/>
                </a:solidFill>
                <a:latin typeface="Times New Roman" pitchFamily="18" charset="0"/>
                <a:cs typeface="Times New Roman" pitchFamily="18" charset="0"/>
              </a:rPr>
            </a:br>
            <a:r>
              <a:rPr lang="en-IN" altLang="en-US" sz="3100" dirty="0" smtClean="0">
                <a:latin typeface="Times New Roman" pitchFamily="18" charset="0"/>
                <a:cs typeface="Times New Roman" pitchFamily="18" charset="0"/>
              </a:rPr>
              <a:t/>
            </a:r>
            <a:br>
              <a:rPr lang="en-IN" altLang="en-US" sz="3100" dirty="0" smtClean="0">
                <a:latin typeface="Times New Roman" pitchFamily="18" charset="0"/>
                <a:cs typeface="Times New Roman" pitchFamily="18" charset="0"/>
              </a:rPr>
            </a:br>
            <a:r>
              <a:rPr lang="en-IN" altLang="en-US" sz="3100" dirty="0" smtClean="0">
                <a:latin typeface="Times New Roman" pitchFamily="18" charset="0"/>
                <a:cs typeface="Times New Roman" pitchFamily="18" charset="0"/>
              </a:rPr>
              <a:t>	</a:t>
            </a:r>
            <a:r>
              <a:rPr lang="en-IN" altLang="en-US" sz="3100" b="1" dirty="0" smtClean="0">
                <a:latin typeface="Times New Roman" pitchFamily="18" charset="0"/>
                <a:cs typeface="Times New Roman" pitchFamily="18" charset="0"/>
              </a:rPr>
              <a:t>Magnetic moment due to spin of an electron is known as Bohr </a:t>
            </a:r>
            <a:r>
              <a:rPr lang="en-IN" altLang="en-US" sz="3100" b="1" dirty="0" err="1" smtClean="0">
                <a:latin typeface="Times New Roman" pitchFamily="18" charset="0"/>
                <a:cs typeface="Times New Roman" pitchFamily="18" charset="0"/>
              </a:rPr>
              <a:t>magneton,it</a:t>
            </a:r>
            <a:r>
              <a:rPr lang="en-IN" altLang="en-US" sz="3100" b="1" dirty="0" smtClean="0">
                <a:latin typeface="Times New Roman" pitchFamily="18" charset="0"/>
                <a:cs typeface="Times New Roman" pitchFamily="18" charset="0"/>
              </a:rPr>
              <a:t> is denoted by </a:t>
            </a:r>
            <a:r>
              <a:rPr lang="en-IN" sz="3100" b="1" i="1" dirty="0" err="1" smtClean="0">
                <a:latin typeface="Times New Roman" pitchFamily="18" charset="0"/>
                <a:cs typeface="Times New Roman" pitchFamily="18" charset="0"/>
              </a:rPr>
              <a:t>mB</a:t>
            </a:r>
            <a:r>
              <a:rPr lang="en-IN" altLang="en-US" sz="3100" b="1" dirty="0" smtClean="0">
                <a:latin typeface="Times New Roman" pitchFamily="18" charset="0"/>
                <a:cs typeface="Times New Roman" pitchFamily="18" charset="0"/>
              </a:rPr>
              <a:t/>
            </a:r>
            <a:br>
              <a:rPr lang="en-IN" altLang="en-US" sz="3100" b="1" dirty="0" smtClean="0">
                <a:latin typeface="Times New Roman" pitchFamily="18" charset="0"/>
                <a:cs typeface="Times New Roman" pitchFamily="18" charset="0"/>
              </a:rPr>
            </a:br>
            <a:r>
              <a:rPr lang="en-IN" altLang="en-US" sz="3100" dirty="0" smtClean="0">
                <a:latin typeface="Times New Roman" pitchFamily="18" charset="0"/>
                <a:cs typeface="Times New Roman" pitchFamily="18" charset="0"/>
              </a:rPr>
              <a:t>				</a:t>
            </a:r>
            <a:r>
              <a:rPr lang="en-IN" sz="3100" b="1" i="1" dirty="0" err="1" smtClean="0">
                <a:latin typeface="Times New Roman" pitchFamily="18" charset="0"/>
                <a:cs typeface="Times New Roman" pitchFamily="18" charset="0"/>
              </a:rPr>
              <a:t>mB</a:t>
            </a:r>
            <a:r>
              <a:rPr lang="en-IN" sz="3100" b="1" dirty="0" smtClean="0">
                <a:latin typeface="Times New Roman" pitchFamily="18" charset="0"/>
                <a:cs typeface="Times New Roman" pitchFamily="18" charset="0"/>
              </a:rPr>
              <a:t>=</a:t>
            </a:r>
            <a:r>
              <a:rPr lang="en-IN" sz="3100" b="1" i="1" dirty="0" err="1" smtClean="0">
                <a:latin typeface="Times New Roman" pitchFamily="18" charset="0"/>
                <a:cs typeface="Times New Roman" pitchFamily="18" charset="0"/>
              </a:rPr>
              <a:t>e</a:t>
            </a:r>
            <a:r>
              <a:rPr lang="en-IN" sz="3100" b="1" dirty="0" err="1" smtClean="0">
                <a:latin typeface="Times New Roman" pitchFamily="18" charset="0"/>
                <a:cs typeface="Times New Roman" pitchFamily="18" charset="0"/>
              </a:rPr>
              <a:t>ℏ</a:t>
            </a:r>
            <a:r>
              <a:rPr lang="en-IN" sz="3100" b="1" dirty="0" smtClean="0">
                <a:latin typeface="Times New Roman" pitchFamily="18" charset="0"/>
                <a:cs typeface="Times New Roman" pitchFamily="18" charset="0"/>
              </a:rPr>
              <a:t>/2</a:t>
            </a:r>
            <a:r>
              <a:rPr lang="en-IN" sz="3100" b="1" i="1" dirty="0" smtClean="0">
                <a:latin typeface="Times New Roman" pitchFamily="18" charset="0"/>
                <a:cs typeface="Times New Roman" pitchFamily="18" charset="0"/>
              </a:rPr>
              <a:t>me</a:t>
            </a:r>
            <a:br>
              <a:rPr lang="en-IN" sz="3100" b="1" i="1" dirty="0" smtClean="0">
                <a:latin typeface="Times New Roman" pitchFamily="18" charset="0"/>
                <a:cs typeface="Times New Roman" pitchFamily="18" charset="0"/>
              </a:rPr>
            </a:br>
            <a:r>
              <a:rPr lang="en-IN" sz="3100" b="1" dirty="0" smtClean="0">
                <a:latin typeface="Times New Roman" pitchFamily="18" charset="0"/>
                <a:cs typeface="Times New Roman" pitchFamily="18" charset="0"/>
              </a:rPr>
              <a:t>where q is the charge on the electron, h – Planck’s constant, me – mass of electron.</a:t>
            </a:r>
            <a:br>
              <a:rPr lang="en-IN" sz="3100" b="1" dirty="0" smtClean="0">
                <a:latin typeface="Times New Roman" pitchFamily="18" charset="0"/>
                <a:cs typeface="Times New Roman" pitchFamily="18" charset="0"/>
              </a:rPr>
            </a:br>
            <a:r>
              <a:rPr lang="en-IN" altLang="en-US" sz="3600" dirty="0" smtClean="0">
                <a:latin typeface="Arial" pitchFamily="34" charset="0"/>
                <a:cs typeface="Arial" pitchFamily="34" charset="0"/>
              </a:rPr>
              <a:t/>
            </a:r>
            <a:br>
              <a:rPr lang="en-IN" altLang="en-US" sz="3600" dirty="0" smtClean="0">
                <a:latin typeface="Arial" pitchFamily="34" charset="0"/>
                <a:cs typeface="Arial" pitchFamily="34" charset="0"/>
              </a:rPr>
            </a:br>
            <a:r>
              <a:rPr lang="en-IN" altLang="en-US" sz="3600" dirty="0" smtClean="0">
                <a:latin typeface="Arial" pitchFamily="34" charset="0"/>
                <a:cs typeface="Arial" pitchFamily="34" charset="0"/>
              </a:rPr>
              <a:t/>
            </a:r>
            <a:br>
              <a:rPr lang="en-IN" altLang="en-US" sz="3600" dirty="0" smtClean="0">
                <a:latin typeface="Arial" pitchFamily="34" charset="0"/>
                <a:cs typeface="Arial" pitchFamily="34" charset="0"/>
              </a:rPr>
            </a:br>
            <a:r>
              <a:rPr lang="en-IN" altLang="en-US" sz="3500" dirty="0" smtClean="0"/>
              <a:t/>
            </a:r>
            <a:br>
              <a:rPr lang="en-IN" altLang="en-US" sz="3500" dirty="0" smtClean="0"/>
            </a:br>
            <a:endParaRPr lang="en-US" altLang="en-US" sz="3500" dirty="0" smtClean="0">
              <a:latin typeface="Times New Roman" pitchFamily="18" charset="0"/>
              <a:sym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3"/>
          <p:cNvSpPr>
            <a:spLocks noGrp="1" noChangeArrowheads="1"/>
          </p:cNvSpPr>
          <p:nvPr>
            <p:ph type="title"/>
          </p:nvPr>
        </p:nvSpPr>
        <p:spPr>
          <a:xfrm>
            <a:off x="1" y="-22412"/>
            <a:ext cx="9597159" cy="7306235"/>
          </a:xfrm>
          <a:solidFill>
            <a:schemeClr val="accent5">
              <a:lumMod val="60000"/>
              <a:lumOff val="40000"/>
            </a:schemeClr>
          </a:solidFill>
        </p:spPr>
        <p:txBody>
          <a:bodyPr>
            <a:normAutofit/>
          </a:bodyPr>
          <a:lstStyle/>
          <a:p>
            <a:pPr algn="l" eaLnBrk="1" latinLnBrk="0" hangingPunct="1">
              <a:buFont typeface="Wingdings" pitchFamily="2" charset="2"/>
              <a:buChar char="Ø"/>
            </a:pPr>
            <a:r>
              <a:rPr lang="en-IN" altLang="en-US" sz="3200" b="1" dirty="0" smtClean="0">
                <a:latin typeface="Times New Roman" pitchFamily="18" charset="0"/>
                <a:cs typeface="Times New Roman" pitchFamily="18" charset="0"/>
              </a:rPr>
              <a:t>Why not all materials are magnets?</a:t>
            </a:r>
            <a:r>
              <a:rPr lang="en-IN" altLang="en-US" sz="3200" dirty="0" smtClean="0">
                <a:latin typeface="Times New Roman" pitchFamily="18" charset="0"/>
                <a:cs typeface="Times New Roman" pitchFamily="18" charset="0"/>
              </a:rPr>
              <a:t/>
            </a:r>
            <a:br>
              <a:rPr lang="en-IN" altLang="en-US" sz="3200" dirty="0" smtClean="0">
                <a:latin typeface="Times New Roman" pitchFamily="18" charset="0"/>
                <a:cs typeface="Times New Roman" pitchFamily="18" charset="0"/>
              </a:rPr>
            </a:br>
            <a:r>
              <a:rPr lang="en-IN" altLang="en-US" sz="3200" dirty="0" smtClean="0">
                <a:latin typeface="Times New Roman" pitchFamily="18" charset="0"/>
                <a:cs typeface="Times New Roman" pitchFamily="18" charset="0"/>
              </a:rPr>
              <a:t> 	There are two reasons for it. </a:t>
            </a:r>
            <a:br>
              <a:rPr lang="en-IN" altLang="en-US" sz="3200" dirty="0" smtClean="0">
                <a:latin typeface="Times New Roman" pitchFamily="18" charset="0"/>
                <a:cs typeface="Times New Roman" pitchFamily="18" charset="0"/>
              </a:rPr>
            </a:br>
            <a:r>
              <a:rPr lang="en-IN" altLang="en-US" sz="3200" dirty="0" smtClean="0">
                <a:latin typeface="Times New Roman" pitchFamily="18" charset="0"/>
                <a:cs typeface="Times New Roman" pitchFamily="18" charset="0"/>
              </a:rPr>
              <a:t/>
            </a:r>
            <a:br>
              <a:rPr lang="en-IN" altLang="en-US" sz="3200" dirty="0" smtClean="0">
                <a:latin typeface="Times New Roman" pitchFamily="18" charset="0"/>
                <a:cs typeface="Times New Roman" pitchFamily="18" charset="0"/>
              </a:rPr>
            </a:br>
            <a:r>
              <a:rPr lang="en-IN" altLang="en-US" sz="3200" dirty="0" smtClean="0">
                <a:latin typeface="Times New Roman" pitchFamily="18" charset="0"/>
                <a:cs typeface="Times New Roman" pitchFamily="18" charset="0"/>
              </a:rPr>
              <a:t>1)	According to Pauli exclusion rule, two electrons with 	same energy level must have opposite spins –so their magnetic moments, which cancel each other. </a:t>
            </a:r>
            <a:br>
              <a:rPr lang="en-IN" altLang="en-US" sz="3200" dirty="0" smtClean="0">
                <a:latin typeface="Times New Roman" pitchFamily="18" charset="0"/>
                <a:cs typeface="Times New Roman" pitchFamily="18" charset="0"/>
              </a:rPr>
            </a:br>
            <a:r>
              <a:rPr lang="en-IN" altLang="en-US" sz="3200" dirty="0" smtClean="0">
                <a:latin typeface="Times New Roman" pitchFamily="18" charset="0"/>
                <a:cs typeface="Times New Roman" pitchFamily="18" charset="0"/>
              </a:rPr>
              <a:t/>
            </a:r>
            <a:br>
              <a:rPr lang="en-IN" altLang="en-US" sz="3200" dirty="0" smtClean="0">
                <a:latin typeface="Times New Roman" pitchFamily="18" charset="0"/>
                <a:cs typeface="Times New Roman" pitchFamily="18" charset="0"/>
              </a:rPr>
            </a:br>
            <a:r>
              <a:rPr lang="en-IN" altLang="en-US" sz="3200" dirty="0" smtClean="0">
                <a:latin typeface="Times New Roman" pitchFamily="18" charset="0"/>
                <a:cs typeface="Times New Roman" pitchFamily="18" charset="0"/>
              </a:rPr>
              <a:t>2) orbital moments of electrons also cancel out each other </a:t>
            </a:r>
            <a:br>
              <a:rPr lang="en-IN" altLang="en-US" sz="3200" dirty="0" smtClean="0">
                <a:latin typeface="Times New Roman" pitchFamily="18" charset="0"/>
                <a:cs typeface="Times New Roman" pitchFamily="18" charset="0"/>
              </a:rPr>
            </a:br>
            <a:endParaRPr lang="en-US" altLang="en-US" sz="3200" dirty="0" smtClean="0">
              <a:latin typeface="Times New Roman" pitchFamily="18" charset="0"/>
              <a:cs typeface="Times New Roman" pitchFamily="18" charset="0"/>
              <a:sym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13"/>
          <p:cNvSpPr>
            <a:spLocks noGrp="1" noChangeArrowheads="1"/>
          </p:cNvSpPr>
          <p:nvPr>
            <p:ph type="title"/>
          </p:nvPr>
        </p:nvSpPr>
        <p:spPr>
          <a:xfrm>
            <a:off x="1" y="-22412"/>
            <a:ext cx="9597159" cy="7306235"/>
          </a:xfrm>
          <a:solidFill>
            <a:schemeClr val="accent5">
              <a:lumMod val="60000"/>
              <a:lumOff val="40000"/>
            </a:schemeClr>
          </a:solidFill>
        </p:spPr>
        <p:txBody>
          <a:bodyPr/>
          <a:lstStyle/>
          <a:p>
            <a:pPr algn="l" eaLnBrk="1" latinLnBrk="0" hangingPunct="1">
              <a:buFont typeface="Wingdings" pitchFamily="2" charset="2"/>
              <a:buChar char="Ø"/>
            </a:pPr>
            <a:r>
              <a:rPr lang="en-IN" altLang="zh-CN" sz="4000" b="1" dirty="0" smtClean="0">
                <a:solidFill>
                  <a:srgbClr val="FF0000"/>
                </a:solidFill>
                <a:latin typeface="Times New Roman" pitchFamily="18" charset="0"/>
                <a:cs typeface="Times New Roman" pitchFamily="18" charset="0"/>
              </a:rPr>
              <a:t>Magnetic dipoles</a:t>
            </a:r>
            <a:r>
              <a:rPr lang="en-IN" altLang="zh-CN" sz="3600" dirty="0" smtClean="0">
                <a:solidFill>
                  <a:srgbClr val="FF0000"/>
                </a:solidFill>
                <a:latin typeface="Times New Roman" pitchFamily="18" charset="0"/>
                <a:cs typeface="Times New Roman" pitchFamily="18" charset="0"/>
              </a:rPr>
              <a:t/>
            </a:r>
            <a:br>
              <a:rPr lang="en-IN" altLang="zh-CN" sz="3600" dirty="0" smtClean="0">
                <a:solidFill>
                  <a:srgbClr val="FF0000"/>
                </a:solidFill>
                <a:latin typeface="Times New Roman" pitchFamily="18" charset="0"/>
                <a:cs typeface="Times New Roman" pitchFamily="18" charset="0"/>
              </a:rPr>
            </a:br>
            <a:r>
              <a:rPr lang="en-IN" altLang="zh-CN" sz="3600" dirty="0" smtClean="0">
                <a:solidFill>
                  <a:srgbClr val="FF0000"/>
                </a:solidFill>
                <a:latin typeface="Times New Roman" pitchFamily="18" charset="0"/>
                <a:cs typeface="Times New Roman" pitchFamily="18" charset="0"/>
              </a:rPr>
              <a:t> 	</a:t>
            </a:r>
            <a:r>
              <a:rPr lang="en-IN" altLang="zh-CN" sz="3600" dirty="0" smtClean="0">
                <a:latin typeface="Times New Roman" pitchFamily="18" charset="0"/>
                <a:cs typeface="Times New Roman" pitchFamily="18" charset="0"/>
              </a:rPr>
              <a:t>A magnetic dipole is a small magnet composed of north and south poles. Magnetic forces are produced by moving charged particles</a:t>
            </a:r>
            <a:br>
              <a:rPr lang="en-IN" altLang="zh-CN" sz="3600" dirty="0" smtClean="0">
                <a:latin typeface="Times New Roman" pitchFamily="18" charset="0"/>
                <a:cs typeface="Times New Roman" pitchFamily="18" charset="0"/>
              </a:rPr>
            </a:br>
            <a:r>
              <a:rPr lang="en-IN" altLang="zh-CN" sz="3600" dirty="0" smtClean="0">
                <a:latin typeface="Times New Roman" pitchFamily="18" charset="0"/>
                <a:cs typeface="Times New Roman" pitchFamily="18" charset="0"/>
              </a:rPr>
              <a:t/>
            </a:r>
            <a:br>
              <a:rPr lang="en-IN" altLang="zh-CN" sz="3600" dirty="0" smtClean="0">
                <a:latin typeface="Times New Roman" pitchFamily="18" charset="0"/>
                <a:cs typeface="Times New Roman" pitchFamily="18" charset="0"/>
              </a:rPr>
            </a:br>
            <a:r>
              <a:rPr lang="en-IN" altLang="zh-CN" sz="4000" b="1" dirty="0" smtClean="0">
                <a:solidFill>
                  <a:srgbClr val="FF0000"/>
                </a:solidFill>
                <a:latin typeface="Times New Roman" pitchFamily="18" charset="0"/>
                <a:cs typeface="Times New Roman" pitchFamily="18" charset="0"/>
              </a:rPr>
              <a:t>Magnetic Field</a:t>
            </a:r>
            <a:br>
              <a:rPr lang="en-IN" altLang="zh-CN" sz="4000" b="1" dirty="0" smtClean="0">
                <a:solidFill>
                  <a:srgbClr val="FF0000"/>
                </a:solidFill>
                <a:latin typeface="Times New Roman" pitchFamily="18" charset="0"/>
                <a:cs typeface="Times New Roman" pitchFamily="18" charset="0"/>
              </a:rPr>
            </a:br>
            <a:r>
              <a:rPr lang="en-IN" altLang="zh-CN" sz="3600" dirty="0" smtClean="0">
                <a:solidFill>
                  <a:srgbClr val="FF0000"/>
                </a:solidFill>
                <a:latin typeface="Times New Roman" pitchFamily="18" charset="0"/>
                <a:cs typeface="Times New Roman" pitchFamily="18" charset="0"/>
              </a:rPr>
              <a:t> </a:t>
            </a:r>
            <a:r>
              <a:rPr lang="en-US" altLang="en-US" sz="3600" dirty="0" smtClean="0">
                <a:latin typeface="Times New Roman" pitchFamily="18" charset="0"/>
                <a:cs typeface="Times New Roman" pitchFamily="18" charset="0"/>
                <a:sym typeface="Wingdings 2" pitchFamily="18" charset="2"/>
              </a:rPr>
              <a:t>The space around the magnet is known as Magnetic field</a:t>
            </a:r>
            <a:r>
              <a:rPr lang="en-US" altLang="en-US" sz="3600" dirty="0" smtClean="0">
                <a:latin typeface="Times New Roman" pitchFamily="18" charset="0"/>
                <a:cs typeface="Times New Roman" pitchFamily="18" charset="0"/>
              </a:rPr>
              <a:t/>
            </a:r>
            <a:br>
              <a:rPr lang="en-US" altLang="en-US" sz="3600" dirty="0" smtClean="0">
                <a:latin typeface="Times New Roman" pitchFamily="18" charset="0"/>
                <a:cs typeface="Times New Roman" pitchFamily="18" charset="0"/>
              </a:rPr>
            </a:br>
            <a:r>
              <a:rPr lang="en-IN" sz="2500" dirty="0" smtClean="0">
                <a:latin typeface="Arial" charset="0"/>
                <a:cs typeface="Arial" charset="0"/>
              </a:rPr>
              <a:t/>
            </a:r>
            <a:br>
              <a:rPr lang="en-IN" sz="2500" dirty="0" smtClean="0">
                <a:latin typeface="Arial" charset="0"/>
                <a:cs typeface="Arial" charset="0"/>
              </a:rPr>
            </a:br>
            <a:endParaRPr lang="en-US" altLang="en-US" sz="2500" dirty="0" smtClean="0">
              <a:latin typeface="Times New Roman" pitchFamily="18" charset="0"/>
              <a:sym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1"/>
          <p:cNvSpPr>
            <a:spLocks noGrp="1" noChangeArrowheads="1"/>
          </p:cNvSpPr>
          <p:nvPr>
            <p:ph type="title"/>
          </p:nvPr>
        </p:nvSpPr>
        <p:spPr>
          <a:xfrm>
            <a:off x="0" y="1"/>
            <a:ext cx="10188864" cy="6890217"/>
          </a:xfrm>
          <a:solidFill>
            <a:schemeClr val="accent5">
              <a:lumMod val="20000"/>
              <a:lumOff val="80000"/>
            </a:schemeClr>
          </a:solidFill>
        </p:spPr>
        <p:txBody>
          <a:bodyPr>
            <a:normAutofit fontScale="90000"/>
          </a:bodyPr>
          <a:lstStyle/>
          <a:p>
            <a:pPr algn="l" eaLnBrk="1" latinLnBrk="0" hangingPunct="1">
              <a:buFont typeface="Arial" pitchFamily="34" charset="0"/>
              <a:buChar char="•"/>
            </a:pP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Times New Roman" pitchFamily="18" charset="0"/>
                <a:cs typeface="Times New Roman" pitchFamily="18" charset="0"/>
                <a:sym typeface="Times New Roman" pitchFamily="18" charset="0"/>
              </a:rPr>
              <a:t>TYPES OF MAGNETISM</a:t>
            </a:r>
            <a:br>
              <a:rPr lang="en-US" altLang="en-US" sz="3600" b="1" dirty="0" smtClean="0">
                <a:latin typeface="Times New Roman" pitchFamily="18" charset="0"/>
                <a:cs typeface="Times New Roman" pitchFamily="18"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IN" altLang="en-US" sz="2900" b="1" dirty="0" smtClean="0">
                <a:latin typeface="Arial" charset="0"/>
                <a:cs typeface="Arial" charset="0"/>
                <a:sym typeface="Times New Roman" pitchFamily="18" charset="0"/>
              </a:rPr>
              <a:t>  	</a:t>
            </a:r>
            <a:r>
              <a:rPr lang="en-IN" altLang="en-US" sz="3100" b="1" dirty="0" err="1" smtClean="0">
                <a:latin typeface="Times New Roman" pitchFamily="18" charset="0"/>
                <a:cs typeface="Times New Roman" pitchFamily="18" charset="0"/>
                <a:sym typeface="Times New Roman" pitchFamily="18" charset="0"/>
              </a:rPr>
              <a:t>Dia</a:t>
            </a:r>
            <a:r>
              <a:rPr lang="en-IN" altLang="en-US" sz="3100" b="1" dirty="0" smtClean="0">
                <a:latin typeface="Times New Roman" pitchFamily="18" charset="0"/>
                <a:cs typeface="Times New Roman" pitchFamily="18" charset="0"/>
                <a:sym typeface="Times New Roman" pitchFamily="18" charset="0"/>
              </a:rPr>
              <a:t>-magnetism: </a:t>
            </a:r>
            <a:r>
              <a:rPr lang="en-IN" altLang="en-US" sz="3100" dirty="0" smtClean="0">
                <a:latin typeface="Times New Roman" pitchFamily="18" charset="0"/>
                <a:cs typeface="Times New Roman" pitchFamily="18" charset="0"/>
                <a:sym typeface="Times New Roman" pitchFamily="18" charset="0"/>
              </a:rPr>
              <a:t>very weak; exists in presence of an external 	field. </a:t>
            </a:r>
            <a:r>
              <a:rPr lang="en-IN" altLang="en-US" sz="3100" b="1" dirty="0" smtClean="0">
                <a:latin typeface="Times New Roman" pitchFamily="18" charset="0"/>
                <a:cs typeface="Times New Roman" pitchFamily="18" charset="0"/>
                <a:sym typeface="Times New Roman" pitchFamily="18" charset="0"/>
              </a:rPr>
              <a:t/>
            </a:r>
            <a:br>
              <a:rPr lang="en-IN" altLang="en-US" sz="3100" b="1" dirty="0" smtClean="0">
                <a:latin typeface="Times New Roman" pitchFamily="18" charset="0"/>
                <a:cs typeface="Times New Roman" pitchFamily="18" charset="0"/>
                <a:sym typeface="Times New Roman" pitchFamily="18" charset="0"/>
              </a:rPr>
            </a:br>
            <a:r>
              <a:rPr lang="en-IN" altLang="en-US" sz="3100" b="1" dirty="0" smtClean="0">
                <a:latin typeface="Times New Roman" pitchFamily="18" charset="0"/>
                <a:cs typeface="Times New Roman" pitchFamily="18" charset="0"/>
                <a:sym typeface="Times New Roman" pitchFamily="18" charset="0"/>
              </a:rPr>
              <a:t/>
            </a:r>
            <a:br>
              <a:rPr lang="en-IN" altLang="en-US" sz="3100" b="1" dirty="0" smtClean="0">
                <a:latin typeface="Times New Roman" pitchFamily="18" charset="0"/>
                <a:cs typeface="Times New Roman" pitchFamily="18" charset="0"/>
                <a:sym typeface="Times New Roman" pitchFamily="18" charset="0"/>
              </a:rPr>
            </a:br>
            <a:r>
              <a:rPr lang="en-IN" altLang="en-US" sz="3100" b="1" dirty="0" smtClean="0">
                <a:latin typeface="Times New Roman" pitchFamily="18" charset="0"/>
                <a:cs typeface="Times New Roman" pitchFamily="18" charset="0"/>
                <a:sym typeface="Times New Roman" pitchFamily="18" charset="0"/>
              </a:rPr>
              <a:t>  	Para-magnetism: </a:t>
            </a:r>
            <a:r>
              <a:rPr lang="en-IN" altLang="en-US" sz="3100" dirty="0" smtClean="0">
                <a:latin typeface="Times New Roman" pitchFamily="18" charset="0"/>
                <a:cs typeface="Times New Roman" pitchFamily="18" charset="0"/>
                <a:sym typeface="Times New Roman" pitchFamily="18" charset="0"/>
              </a:rPr>
              <a:t>slightly stronger; When an external field is 	applied dipoles line-up with the field, resulting in a positive 	magnetization. </a:t>
            </a:r>
            <a:r>
              <a:rPr lang="en-IN" altLang="en-US" sz="3100" b="1" dirty="0" smtClean="0">
                <a:latin typeface="Times New Roman" pitchFamily="18" charset="0"/>
                <a:cs typeface="Times New Roman" pitchFamily="18" charset="0"/>
                <a:sym typeface="Times New Roman" pitchFamily="18" charset="0"/>
              </a:rPr>
              <a:t/>
            </a:r>
            <a:br>
              <a:rPr lang="en-IN" altLang="en-US" sz="3100" b="1" dirty="0" smtClean="0">
                <a:latin typeface="Times New Roman" pitchFamily="18" charset="0"/>
                <a:cs typeface="Times New Roman" pitchFamily="18" charset="0"/>
                <a:sym typeface="Times New Roman" pitchFamily="18" charset="0"/>
              </a:rPr>
            </a:br>
            <a:r>
              <a:rPr lang="en-IN" altLang="en-US" sz="3100" b="1" dirty="0" smtClean="0">
                <a:latin typeface="Times New Roman" pitchFamily="18" charset="0"/>
                <a:cs typeface="Times New Roman" pitchFamily="18" charset="0"/>
                <a:sym typeface="Times New Roman" pitchFamily="18" charset="0"/>
              </a:rPr>
              <a:t/>
            </a:r>
            <a:br>
              <a:rPr lang="en-IN" altLang="en-US" sz="3100" b="1" dirty="0" smtClean="0">
                <a:latin typeface="Times New Roman" pitchFamily="18" charset="0"/>
                <a:cs typeface="Times New Roman" pitchFamily="18" charset="0"/>
                <a:sym typeface="Times New Roman" pitchFamily="18" charset="0"/>
              </a:rPr>
            </a:br>
            <a:r>
              <a:rPr lang="en-IN" altLang="en-US" sz="3100" b="1" dirty="0" smtClean="0">
                <a:latin typeface="Times New Roman" pitchFamily="18" charset="0"/>
                <a:cs typeface="Times New Roman" pitchFamily="18" charset="0"/>
                <a:sym typeface="Times New Roman" pitchFamily="18" charset="0"/>
              </a:rPr>
              <a:t> 	Ferro-magnetism: </a:t>
            </a:r>
            <a:r>
              <a:rPr lang="en-IN" altLang="en-US" sz="3100" dirty="0" smtClean="0">
                <a:latin typeface="Times New Roman" pitchFamily="18" charset="0"/>
                <a:cs typeface="Times New Roman" pitchFamily="18" charset="0"/>
                <a:sym typeface="Times New Roman" pitchFamily="18" charset="0"/>
              </a:rPr>
              <a:t>very strong; When an external field is 	applied dipoles line-up permanently with field. </a:t>
            </a:r>
            <a:r>
              <a:rPr lang="en-US" altLang="en-US" sz="3100" dirty="0" smtClean="0">
                <a:latin typeface="Times New Roman" pitchFamily="18" charset="0"/>
                <a:cs typeface="Times New Roman" pitchFamily="18" charset="0"/>
                <a:sym typeface="Times New Roman" pitchFamily="18" charset="0"/>
              </a:rPr>
              <a:t/>
            </a:r>
            <a:br>
              <a:rPr lang="en-US" altLang="en-US" sz="3100" dirty="0" smtClean="0">
                <a:latin typeface="Times New Roman" pitchFamily="18" charset="0"/>
                <a:cs typeface="Times New Roman" pitchFamily="18"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200" b="1" dirty="0" smtClean="0">
                <a:latin typeface="Times New Roman" pitchFamily="18" charset="0"/>
                <a:sym typeface="Times New Roman" pitchFamily="18" charset="0"/>
              </a:rPr>
              <a:t/>
            </a:r>
            <a:br>
              <a:rPr lang="en-US" altLang="en-US" sz="3200" b="1" dirty="0" smtClean="0">
                <a:latin typeface="Times New Roman" pitchFamily="18" charset="0"/>
                <a:sym typeface="Times New Roman" pitchFamily="18" charset="0"/>
              </a:rPr>
            </a:br>
            <a:r>
              <a:rPr lang="en-US" altLang="en-US" sz="1000" b="1" dirty="0" smtClean="0">
                <a:latin typeface="Times New Roman" pitchFamily="18" charset="0"/>
                <a:sym typeface="Times New Roman" pitchFamily="18" charset="0"/>
              </a:rPr>
              <a:t/>
            </a:r>
            <a:br>
              <a:rPr lang="en-US" altLang="en-US" sz="10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endParaRPr lang="en-US" altLang="en-US" dirty="0" smtClean="0">
              <a:latin typeface="Times New Roman" pitchFamily="18" charset="0"/>
              <a:sym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1"/>
          <p:cNvSpPr>
            <a:spLocks noGrp="1" noChangeArrowheads="1"/>
          </p:cNvSpPr>
          <p:nvPr>
            <p:ph type="title"/>
          </p:nvPr>
        </p:nvSpPr>
        <p:spPr>
          <a:xfrm>
            <a:off x="0" y="1"/>
            <a:ext cx="10188864" cy="6890217"/>
          </a:xfrm>
          <a:solidFill>
            <a:schemeClr val="accent2">
              <a:lumMod val="40000"/>
              <a:lumOff val="60000"/>
            </a:schemeClr>
          </a:solidFill>
        </p:spPr>
        <p:txBody>
          <a:bodyPr>
            <a:normAutofit fontScale="90000"/>
          </a:bodyPr>
          <a:lstStyle/>
          <a:p>
            <a:pPr algn="l" eaLnBrk="1" latinLnBrk="0" hangingPunct="1">
              <a:buFont typeface="Wingdings" pitchFamily="2" charset="2"/>
              <a:buChar char="§"/>
            </a:pP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Times New Roman" pitchFamily="18" charset="0"/>
                <a:cs typeface="Times New Roman" pitchFamily="18" charset="0"/>
                <a:sym typeface="Times New Roman" pitchFamily="18" charset="0"/>
              </a:rPr>
              <a:t>TYPES OF FERRO MAGNETISM</a:t>
            </a: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IN" altLang="en-US" sz="2900" b="1" dirty="0" smtClean="0">
                <a:latin typeface="Arial" charset="0"/>
                <a:cs typeface="Arial" charset="0"/>
                <a:sym typeface="Times New Roman" pitchFamily="18" charset="0"/>
              </a:rPr>
              <a:t>  	</a:t>
            </a:r>
            <a:r>
              <a:rPr lang="en-IN" altLang="en-US" sz="4000" dirty="0" smtClean="0">
                <a:latin typeface="Times New Roman" pitchFamily="18" charset="0"/>
                <a:cs typeface="Times New Roman" pitchFamily="18" charset="0"/>
                <a:sym typeface="Times New Roman" pitchFamily="18" charset="0"/>
              </a:rPr>
              <a:t>It has two sub-classes:</a:t>
            </a:r>
            <a:r>
              <a:rPr lang="en-IN" altLang="en-US" sz="3200" dirty="0" smtClean="0">
                <a:latin typeface="Arial" charset="0"/>
                <a:cs typeface="Arial" charset="0"/>
                <a:sym typeface="Times New Roman" pitchFamily="18" charset="0"/>
              </a:rPr>
              <a:t/>
            </a:r>
            <a:br>
              <a:rPr lang="en-IN" altLang="en-US" sz="3200" dirty="0" smtClean="0">
                <a:latin typeface="Arial" charset="0"/>
                <a:cs typeface="Arial" charset="0"/>
                <a:sym typeface="Times New Roman" pitchFamily="18" charset="0"/>
              </a:rPr>
            </a:br>
            <a:r>
              <a:rPr lang="en-IN" altLang="en-US" sz="3200" b="1" dirty="0" smtClean="0">
                <a:latin typeface="Arial" charset="0"/>
                <a:cs typeface="Arial" charset="0"/>
                <a:sym typeface="Times New Roman" pitchFamily="18" charset="0"/>
              </a:rPr>
              <a:t/>
            </a:r>
            <a:br>
              <a:rPr lang="en-IN" altLang="en-US" sz="3200" b="1" dirty="0" smtClean="0">
                <a:latin typeface="Arial" charset="0"/>
                <a:cs typeface="Arial" charset="0"/>
                <a:sym typeface="Times New Roman" pitchFamily="18" charset="0"/>
              </a:rPr>
            </a:br>
            <a:r>
              <a:rPr lang="en-IN" altLang="en-US" b="1" dirty="0" smtClean="0">
                <a:solidFill>
                  <a:schemeClr val="tx1"/>
                </a:solidFill>
                <a:latin typeface="Times New Roman" pitchFamily="18" charset="0"/>
                <a:cs typeface="Times New Roman" pitchFamily="18" charset="0"/>
                <a:sym typeface="Times New Roman" pitchFamily="18" charset="0"/>
              </a:rPr>
              <a:t>Anti-</a:t>
            </a:r>
            <a:r>
              <a:rPr lang="en-IN" altLang="en-US" b="1" dirty="0" err="1" smtClean="0">
                <a:solidFill>
                  <a:schemeClr val="tx1"/>
                </a:solidFill>
                <a:latin typeface="Times New Roman" pitchFamily="18" charset="0"/>
                <a:cs typeface="Times New Roman" pitchFamily="18" charset="0"/>
                <a:sym typeface="Times New Roman" pitchFamily="18" charset="0"/>
              </a:rPr>
              <a:t>ferro</a:t>
            </a:r>
            <a:r>
              <a:rPr lang="en-IN" altLang="en-US" b="1" dirty="0" smtClean="0">
                <a:solidFill>
                  <a:schemeClr val="tx1"/>
                </a:solidFill>
                <a:latin typeface="Times New Roman" pitchFamily="18" charset="0"/>
                <a:cs typeface="Times New Roman" pitchFamily="18" charset="0"/>
                <a:sym typeface="Times New Roman" pitchFamily="18" charset="0"/>
              </a:rPr>
              <a:t>-magnetism</a:t>
            </a:r>
            <a:r>
              <a:rPr lang="en-IN" altLang="en-US" b="1" dirty="0" smtClean="0">
                <a:latin typeface="Times New Roman" pitchFamily="18" charset="0"/>
                <a:cs typeface="Times New Roman" pitchFamily="18" charset="0"/>
                <a:sym typeface="Times New Roman" pitchFamily="18" charset="0"/>
              </a:rPr>
              <a:t>:</a:t>
            </a:r>
            <a:r>
              <a:rPr lang="en-IN" altLang="en-US" sz="3200" b="1" dirty="0" smtClean="0">
                <a:solidFill>
                  <a:srgbClr val="FF0000"/>
                </a:solidFill>
                <a:latin typeface="Arial" charset="0"/>
                <a:cs typeface="Arial" charset="0"/>
                <a:sym typeface="Times New Roman" pitchFamily="18" charset="0"/>
              </a:rPr>
              <a:t> </a:t>
            </a:r>
            <a:r>
              <a:rPr lang="en-IN" altLang="en-US" sz="3100" dirty="0" smtClean="0">
                <a:latin typeface="Arial" charset="0"/>
                <a:cs typeface="Arial" charset="0"/>
                <a:sym typeface="Times New Roman" pitchFamily="18" charset="0"/>
              </a:rPr>
              <a:t>dipoles line-up, but in opposite 	directions, resulting in zero magnetization. </a:t>
            </a:r>
            <a:br>
              <a:rPr lang="en-IN" altLang="en-US" sz="3100" dirty="0" smtClean="0">
                <a:latin typeface="Arial" charset="0"/>
                <a:cs typeface="Arial" charset="0"/>
                <a:sym typeface="Times New Roman" pitchFamily="18" charset="0"/>
              </a:rPr>
            </a:br>
            <a:r>
              <a:rPr lang="en-IN" altLang="en-US" sz="3200" b="1" dirty="0" smtClean="0">
                <a:latin typeface="Arial" charset="0"/>
                <a:cs typeface="Arial" charset="0"/>
                <a:sym typeface="Times New Roman" pitchFamily="18" charset="0"/>
              </a:rPr>
              <a:t/>
            </a:r>
            <a:br>
              <a:rPr lang="en-IN" altLang="en-US" sz="3200" b="1" dirty="0" smtClean="0">
                <a:latin typeface="Arial" charset="0"/>
                <a:cs typeface="Arial" charset="0"/>
                <a:sym typeface="Times New Roman" pitchFamily="18" charset="0"/>
              </a:rPr>
            </a:br>
            <a:r>
              <a:rPr lang="en-IN" altLang="en-US" sz="4000" b="1" dirty="0" err="1" smtClean="0">
                <a:solidFill>
                  <a:schemeClr val="tx1"/>
                </a:solidFill>
                <a:latin typeface="Times New Roman" pitchFamily="18" charset="0"/>
                <a:cs typeface="Times New Roman" pitchFamily="18" charset="0"/>
                <a:sym typeface="Times New Roman" pitchFamily="18" charset="0"/>
              </a:rPr>
              <a:t>Ferri</a:t>
            </a:r>
            <a:r>
              <a:rPr lang="en-IN" altLang="en-US" sz="4000" b="1" dirty="0" smtClean="0">
                <a:solidFill>
                  <a:schemeClr val="tx1"/>
                </a:solidFill>
                <a:latin typeface="Times New Roman" pitchFamily="18" charset="0"/>
                <a:cs typeface="Times New Roman" pitchFamily="18" charset="0"/>
                <a:sym typeface="Times New Roman" pitchFamily="18" charset="0"/>
              </a:rPr>
              <a:t>-magnetism:</a:t>
            </a:r>
            <a:r>
              <a:rPr lang="en-IN" altLang="en-US" b="1" dirty="0" smtClean="0">
                <a:solidFill>
                  <a:schemeClr val="tx1"/>
                </a:solidFill>
                <a:latin typeface="Arial" charset="0"/>
                <a:cs typeface="Arial" charset="0"/>
                <a:sym typeface="Times New Roman" pitchFamily="18" charset="0"/>
              </a:rPr>
              <a:t> </a:t>
            </a:r>
            <a:r>
              <a:rPr lang="en-IN" altLang="en-US" sz="3200" dirty="0" smtClean="0">
                <a:latin typeface="Arial" charset="0"/>
                <a:cs typeface="Arial" charset="0"/>
                <a:sym typeface="Times New Roman" pitchFamily="18" charset="0"/>
              </a:rPr>
              <a:t>dipoles line –up ,but dipoles of varying 	strength cannot cancel each other.</a:t>
            </a:r>
            <a:r>
              <a:rPr lang="en-US" altLang="en-US" sz="3200" dirty="0" smtClean="0">
                <a:latin typeface="Arial" charset="0"/>
                <a:cs typeface="Arial" charset="0"/>
                <a:sym typeface="Times New Roman" pitchFamily="18" charset="0"/>
              </a:rPr>
              <a:t/>
            </a:r>
            <a:br>
              <a:rPr lang="en-US" altLang="en-US" sz="3200" dirty="0" smtClean="0">
                <a:latin typeface="Arial" charset="0"/>
                <a:cs typeface="Arial" charset="0"/>
                <a:sym typeface="Times New Roman" pitchFamily="18" charset="0"/>
              </a:rPr>
            </a:br>
            <a:r>
              <a:rPr lang="en-US" altLang="en-US" sz="2900" b="1" dirty="0" smtClean="0">
                <a:latin typeface="Arial" charset="0"/>
                <a:cs typeface="Arial" charset="0"/>
                <a:sym typeface="Times New Roman" pitchFamily="18" charset="0"/>
              </a:rPr>
              <a:t/>
            </a:r>
            <a:br>
              <a:rPr lang="en-US" altLang="en-US" sz="29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600" b="1" dirty="0" smtClean="0">
                <a:latin typeface="Arial" charset="0"/>
                <a:cs typeface="Arial" charset="0"/>
                <a:sym typeface="Times New Roman" pitchFamily="18" charset="0"/>
              </a:rPr>
              <a:t/>
            </a:r>
            <a:br>
              <a:rPr lang="en-US" altLang="en-US" sz="3600" b="1" dirty="0" smtClean="0">
                <a:latin typeface="Arial" charset="0"/>
                <a:cs typeface="Arial" charset="0"/>
                <a:sym typeface="Times New Roman" pitchFamily="18" charset="0"/>
              </a:rPr>
            </a:br>
            <a:r>
              <a:rPr lang="en-US" altLang="en-US" sz="3200" b="1" dirty="0" smtClean="0">
                <a:latin typeface="Times New Roman" pitchFamily="18" charset="0"/>
                <a:sym typeface="Times New Roman" pitchFamily="18" charset="0"/>
              </a:rPr>
              <a:t/>
            </a:r>
            <a:br>
              <a:rPr lang="en-US" altLang="en-US" sz="3200" b="1" dirty="0" smtClean="0">
                <a:latin typeface="Times New Roman" pitchFamily="18" charset="0"/>
                <a:sym typeface="Times New Roman" pitchFamily="18" charset="0"/>
              </a:rPr>
            </a:br>
            <a:r>
              <a:rPr lang="en-US" altLang="en-US" sz="1000" b="1" dirty="0" smtClean="0">
                <a:latin typeface="Times New Roman" pitchFamily="18" charset="0"/>
                <a:sym typeface="Times New Roman" pitchFamily="18" charset="0"/>
              </a:rPr>
              <a:t/>
            </a:r>
            <a:br>
              <a:rPr lang="en-US" altLang="en-US" sz="10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r>
              <a:rPr lang="en-US" altLang="en-US" sz="3100" b="1" dirty="0" smtClean="0">
                <a:latin typeface="Times New Roman" pitchFamily="18" charset="0"/>
                <a:sym typeface="Times New Roman" pitchFamily="18" charset="0"/>
              </a:rPr>
              <a:t/>
            </a:r>
            <a:br>
              <a:rPr lang="en-US" altLang="en-US" sz="3100" b="1" dirty="0" smtClean="0">
                <a:latin typeface="Times New Roman" pitchFamily="18" charset="0"/>
                <a:sym typeface="Times New Roman" pitchFamily="18" charset="0"/>
              </a:rPr>
            </a:br>
            <a:endParaRPr lang="en-US" altLang="en-US" dirty="0" smtClean="0">
              <a:latin typeface="Times New Roman" pitchFamily="18" charset="0"/>
              <a:sym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25"/>
          <p:cNvSpPr>
            <a:spLocks noGrp="1" noChangeArrowheads="1"/>
          </p:cNvSpPr>
          <p:nvPr>
            <p:ph type="title"/>
          </p:nvPr>
        </p:nvSpPr>
        <p:spPr>
          <a:xfrm>
            <a:off x="0" y="0"/>
            <a:ext cx="9203171" cy="6858000"/>
          </a:xfrm>
          <a:solidFill>
            <a:srgbClr val="FFC000"/>
          </a:solidFill>
        </p:spPr>
        <p:txBody>
          <a:bodyPr/>
          <a:lstStyle/>
          <a:p>
            <a:pPr eaLnBrk="1" latinLnBrk="0" hangingPunct="1"/>
            <a:r>
              <a:rPr lang="en-US" altLang="en-US" sz="3100" dirty="0" smtClean="0"/>
              <a:t/>
            </a:r>
            <a:br>
              <a:rPr lang="en-US" altLang="en-US" sz="3100" dirty="0" smtClean="0"/>
            </a:br>
            <a:r>
              <a:rPr lang="en-US" altLang="en-US" sz="3100" dirty="0" smtClean="0"/>
              <a:t/>
            </a:r>
            <a:br>
              <a:rPr lang="en-US" altLang="en-US" sz="3100" dirty="0" smtClean="0"/>
            </a:br>
            <a:r>
              <a:rPr lang="en-US" altLang="en-US" sz="3100" dirty="0" smtClean="0"/>
              <a:t/>
            </a:r>
            <a:br>
              <a:rPr lang="en-US" altLang="en-US" sz="3100" dirty="0" smtClean="0"/>
            </a:br>
            <a:r>
              <a:rPr lang="en-US" altLang="en-US" sz="3100" dirty="0" smtClean="0"/>
              <a:t/>
            </a:r>
            <a:br>
              <a:rPr lang="en-US" altLang="en-US" sz="3100" dirty="0" smtClean="0"/>
            </a:br>
            <a:r>
              <a:rPr lang="en-US" altLang="en-US" sz="3100" dirty="0" smtClean="0"/>
              <a:t/>
            </a:r>
            <a:br>
              <a:rPr lang="en-US" altLang="en-US" sz="3100" dirty="0" smtClean="0"/>
            </a:br>
            <a:r>
              <a:rPr lang="en-US" altLang="en-US" sz="3000" dirty="0" smtClean="0"/>
              <a:t/>
            </a:r>
            <a:br>
              <a:rPr lang="en-US" altLang="en-US" sz="3000" dirty="0" smtClean="0"/>
            </a:br>
            <a:r>
              <a:rPr lang="en-US" altLang="en-US" sz="3000" dirty="0" smtClean="0"/>
              <a:t/>
            </a:r>
            <a:br>
              <a:rPr lang="en-US" altLang="en-US" sz="3000" dirty="0" smtClean="0"/>
            </a:br>
            <a:r>
              <a:rPr lang="en-US" altLang="en-US" sz="3000" dirty="0" smtClean="0"/>
              <a:t/>
            </a:r>
            <a:br>
              <a:rPr lang="en-US" altLang="en-US" sz="3000" dirty="0" smtClean="0"/>
            </a:br>
            <a:r>
              <a:rPr lang="en-US" altLang="en-US" sz="3000" dirty="0" smtClean="0"/>
              <a:t/>
            </a:r>
            <a:br>
              <a:rPr lang="en-US" altLang="en-US" sz="3000" dirty="0" smtClean="0"/>
            </a:br>
            <a:r>
              <a:rPr lang="en-US" altLang="en-US" sz="3000" dirty="0" smtClean="0"/>
              <a:t/>
            </a:r>
            <a:br>
              <a:rPr lang="en-US" altLang="en-US" sz="3000" dirty="0" smtClean="0"/>
            </a:br>
            <a:endParaRPr lang="en-US" altLang="en-US" sz="3100" dirty="0" smtClean="0">
              <a:latin typeface="Times New Roman" pitchFamily="18" charset="0"/>
              <a:sym typeface="Times New Roman" pitchFamily="18" charset="0"/>
            </a:endParaRPr>
          </a:p>
        </p:txBody>
      </p:sp>
      <p:graphicFrame>
        <p:nvGraphicFramePr>
          <p:cNvPr id="3" name="Table 2"/>
          <p:cNvGraphicFramePr>
            <a:graphicFrameLocks noGrp="1"/>
          </p:cNvGraphicFramePr>
          <p:nvPr/>
        </p:nvGraphicFramePr>
        <p:xfrm>
          <a:off x="0" y="0"/>
          <a:ext cx="9220200" cy="6918960"/>
        </p:xfrm>
        <a:graphic>
          <a:graphicData uri="http://schemas.openxmlformats.org/drawingml/2006/table">
            <a:tbl>
              <a:tblPr firstRow="1" bandRow="1">
                <a:tableStyleId>{5C22544A-7EE6-4342-B048-85BDC9FD1C3A}</a:tableStyleId>
              </a:tblPr>
              <a:tblGrid>
                <a:gridCol w="610438"/>
                <a:gridCol w="3636844"/>
                <a:gridCol w="2686918"/>
                <a:gridCol w="2286000"/>
              </a:tblGrid>
              <a:tr h="618565">
                <a:tc gridSpan="4">
                  <a:txBody>
                    <a:bodyPr/>
                    <a:lstStyle/>
                    <a:p>
                      <a:r>
                        <a:rPr lang="en-US" altLang="en-US" sz="1800" b="1" dirty="0" smtClean="0">
                          <a:latin typeface="Arial" charset="0"/>
                          <a:cs typeface="Arial" charset="0"/>
                          <a:sym typeface="Times New Roman" pitchFamily="18" charset="0"/>
                        </a:rPr>
                        <a:t>                  </a:t>
                      </a:r>
                      <a:r>
                        <a:rPr lang="en-US" altLang="en-US" sz="2000" b="1" dirty="0" smtClean="0">
                          <a:latin typeface="Arial" charset="0"/>
                          <a:cs typeface="Arial" charset="0"/>
                          <a:sym typeface="Times New Roman" pitchFamily="18" charset="0"/>
                        </a:rPr>
                        <a:t>COMPARISION OF DIA,PARA &amp;FERROMAGNETIC MATERIALS</a:t>
                      </a:r>
                      <a:br>
                        <a:rPr lang="en-US" altLang="en-US" sz="2000" b="1" dirty="0" smtClean="0">
                          <a:latin typeface="Arial" charset="0"/>
                          <a:cs typeface="Arial" charset="0"/>
                          <a:sym typeface="Times New Roman" pitchFamily="18" charset="0"/>
                        </a:rPr>
                      </a:br>
                      <a:endParaRPr lang="en-IN" sz="2000" dirty="0">
                        <a:latin typeface="Arial" pitchFamily="34" charset="0"/>
                        <a:cs typeface="Arial" pitchFamily="34" charset="0"/>
                      </a:endParaRPr>
                    </a:p>
                  </a:txBody>
                  <a:tcPr marL="83127" marR="83127" marT="40341" marB="40341">
                    <a:solidFill>
                      <a:schemeClr val="accent2">
                        <a:lumMod val="75000"/>
                      </a:schemeClr>
                    </a:solidFill>
                  </a:tcPr>
                </a:tc>
                <a:tc hMerge="1">
                  <a:txBody>
                    <a:bodyPr/>
                    <a:lstStyle/>
                    <a:p>
                      <a:endParaRPr lang="en-IN" sz="2000" dirty="0">
                        <a:latin typeface="Arial" pitchFamily="34" charset="0"/>
                        <a:cs typeface="Arial" pitchFamily="34" charset="0"/>
                      </a:endParaRPr>
                    </a:p>
                  </a:txBody>
                  <a:tcPr/>
                </a:tc>
                <a:tc hMerge="1">
                  <a:txBody>
                    <a:bodyPr/>
                    <a:lstStyle/>
                    <a:p>
                      <a:endParaRPr lang="en-IN" sz="2000" dirty="0">
                        <a:latin typeface="Arial" pitchFamily="34" charset="0"/>
                        <a:cs typeface="Arial" pitchFamily="34" charset="0"/>
                      </a:endParaRPr>
                    </a:p>
                  </a:txBody>
                  <a:tcPr/>
                </a:tc>
                <a:tc hMerge="1">
                  <a:txBody>
                    <a:bodyPr/>
                    <a:lstStyle/>
                    <a:p>
                      <a:endParaRPr lang="en-IN" sz="2000" dirty="0">
                        <a:latin typeface="Arial" pitchFamily="34" charset="0"/>
                        <a:cs typeface="Arial" pitchFamily="34" charset="0"/>
                      </a:endParaRPr>
                    </a:p>
                  </a:txBody>
                  <a:tcPr/>
                </a:tc>
              </a:tr>
              <a:tr h="1001749">
                <a:tc>
                  <a:txBody>
                    <a:bodyPr/>
                    <a:lstStyle/>
                    <a:p>
                      <a:r>
                        <a:rPr lang="en-IN" sz="2000" dirty="0" smtClean="0">
                          <a:latin typeface="Arial" pitchFamily="34" charset="0"/>
                          <a:cs typeface="Arial" pitchFamily="34" charset="0"/>
                        </a:rPr>
                        <a:t>S.</a:t>
                      </a:r>
                    </a:p>
                    <a:p>
                      <a:r>
                        <a:rPr lang="en-IN" sz="2000" dirty="0" smtClean="0">
                          <a:latin typeface="Arial" pitchFamily="34" charset="0"/>
                          <a:cs typeface="Arial" pitchFamily="34" charset="0"/>
                        </a:rPr>
                        <a:t>No</a:t>
                      </a:r>
                    </a:p>
                    <a:p>
                      <a:endParaRPr lang="en-IN" sz="2000" dirty="0"/>
                    </a:p>
                  </a:txBody>
                  <a:tcPr marL="83127" marR="83127" marT="40341" marB="40341">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dirty="0" smtClean="0">
                          <a:latin typeface="Arial" pitchFamily="34" charset="0"/>
                          <a:cs typeface="Arial" pitchFamily="34" charset="0"/>
                        </a:rPr>
                        <a:t>DIA MAGNET</a:t>
                      </a:r>
                    </a:p>
                    <a:p>
                      <a:endParaRPr lang="en-IN" sz="2000" b="1" dirty="0">
                        <a:latin typeface="Arial" pitchFamily="34" charset="0"/>
                        <a:cs typeface="Arial" pitchFamily="34" charset="0"/>
                      </a:endParaRPr>
                    </a:p>
                  </a:txBody>
                  <a:tcPr marL="83127" marR="83127" marT="40341" marB="40341">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dirty="0" smtClean="0">
                          <a:latin typeface="Arial" pitchFamily="34" charset="0"/>
                          <a:cs typeface="Arial" pitchFamily="34" charset="0"/>
                        </a:rPr>
                        <a:t>PARAMAGNET</a:t>
                      </a:r>
                    </a:p>
                    <a:p>
                      <a:endParaRPr lang="en-IN" sz="2000" b="1" dirty="0" smtClean="0">
                        <a:latin typeface="Arial" pitchFamily="34" charset="0"/>
                        <a:cs typeface="Arial" pitchFamily="34" charset="0"/>
                      </a:endParaRPr>
                    </a:p>
                    <a:p>
                      <a:endParaRPr lang="en-IN" sz="2000" b="1" dirty="0">
                        <a:latin typeface="Arial" pitchFamily="34" charset="0"/>
                        <a:cs typeface="Arial" pitchFamily="34" charset="0"/>
                      </a:endParaRPr>
                    </a:p>
                  </a:txBody>
                  <a:tcPr marL="83127" marR="83127" marT="40341" marB="40341">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dirty="0" smtClean="0">
                          <a:latin typeface="Arial" pitchFamily="34" charset="0"/>
                          <a:cs typeface="Arial" pitchFamily="34" charset="0"/>
                        </a:rPr>
                        <a:t>FERROMAGNET</a:t>
                      </a:r>
                    </a:p>
                    <a:p>
                      <a:endParaRPr lang="en-IN" sz="2000" b="1" dirty="0">
                        <a:latin typeface="Arial" pitchFamily="34" charset="0"/>
                        <a:cs typeface="Arial" pitchFamily="34" charset="0"/>
                      </a:endParaRPr>
                    </a:p>
                  </a:txBody>
                  <a:tcPr marL="83127" marR="83127" marT="40341" marB="40341">
                    <a:solidFill>
                      <a:schemeClr val="accent5">
                        <a:lumMod val="40000"/>
                        <a:lumOff val="60000"/>
                      </a:schemeClr>
                    </a:solidFill>
                  </a:tcPr>
                </a:tc>
              </a:tr>
              <a:tr h="1001749">
                <a:tc>
                  <a:txBody>
                    <a:bodyPr/>
                    <a:lstStyle/>
                    <a:p>
                      <a:r>
                        <a:rPr lang="en-IN" sz="2000" dirty="0" smtClean="0">
                          <a:latin typeface="Arial" pitchFamily="34" charset="0"/>
                          <a:cs typeface="Arial" pitchFamily="34" charset="0"/>
                        </a:rPr>
                        <a:t>1</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smtClean="0">
                          <a:latin typeface="Arial" pitchFamily="34" charset="0"/>
                          <a:cs typeface="Arial" pitchFamily="34" charset="0"/>
                        </a:rPr>
                        <a:t>weak, negative susceptibility</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latin typeface="Arial" pitchFamily="34" charset="0"/>
                          <a:cs typeface="Arial" pitchFamily="34" charset="0"/>
                        </a:rPr>
                        <a:t>small, positive susceptibility</a:t>
                      </a:r>
                    </a:p>
                    <a:p>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smtClean="0">
                          <a:latin typeface="Arial" pitchFamily="34" charset="0"/>
                          <a:cs typeface="Arial" pitchFamily="34" charset="0"/>
                        </a:rPr>
                        <a:t>large, positive susceptibility</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r>
              <a:tr h="1156447">
                <a:tc>
                  <a:txBody>
                    <a:bodyPr/>
                    <a:lstStyle/>
                    <a:p>
                      <a:r>
                        <a:rPr lang="en-IN" sz="2000" dirty="0" smtClean="0">
                          <a:latin typeface="Arial" pitchFamily="34" charset="0"/>
                          <a:cs typeface="Arial" pitchFamily="34" charset="0"/>
                        </a:rPr>
                        <a:t>2</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a:latin typeface="Arial" pitchFamily="34" charset="0"/>
                          <a:cs typeface="Arial" pitchFamily="34" charset="0"/>
                        </a:rPr>
                        <a:t>It is a material in which there is no permanent magnetic moment.</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It has permanent magnetic moment.</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It has </a:t>
                      </a:r>
                      <a:r>
                        <a:rPr lang="en-IN" sz="2000" dirty="0" smtClean="0">
                          <a:latin typeface="Arial" pitchFamily="34" charset="0"/>
                          <a:cs typeface="Arial" pitchFamily="34" charset="0"/>
                        </a:rPr>
                        <a:t>enormous </a:t>
                      </a:r>
                      <a:r>
                        <a:rPr lang="en-IN" sz="2000" dirty="0">
                          <a:latin typeface="Arial" pitchFamily="34" charset="0"/>
                          <a:cs typeface="Arial" pitchFamily="34" charset="0"/>
                        </a:rPr>
                        <a:t>permanent magnetic moment.</a:t>
                      </a:r>
                    </a:p>
                  </a:txBody>
                  <a:tcPr marL="83127" marR="83127" marT="40341" marB="40341" anchor="ctr">
                    <a:solidFill>
                      <a:schemeClr val="accent2">
                        <a:lumMod val="20000"/>
                        <a:lumOff val="80000"/>
                      </a:schemeClr>
                    </a:solidFill>
                  </a:tcPr>
                </a:tc>
              </a:tr>
              <a:tr h="908573">
                <a:tc>
                  <a:txBody>
                    <a:bodyPr/>
                    <a:lstStyle/>
                    <a:p>
                      <a:r>
                        <a:rPr lang="en-IN" sz="2000" dirty="0" smtClean="0">
                          <a:latin typeface="Arial" pitchFamily="34" charset="0"/>
                          <a:cs typeface="Arial" pitchFamily="34" charset="0"/>
                        </a:rPr>
                        <a:t>3</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a:latin typeface="Arial" pitchFamily="34" charset="0"/>
                          <a:cs typeface="Arial" pitchFamily="34" charset="0"/>
                        </a:rPr>
                        <a:t>slightly repelled</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Slightly attracted</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Strongly attracted</a:t>
                      </a:r>
                    </a:p>
                  </a:txBody>
                  <a:tcPr marL="83127" marR="83127" marT="40341" marB="40341" anchor="ctr">
                    <a:solidFill>
                      <a:schemeClr val="accent2">
                        <a:lumMod val="20000"/>
                        <a:lumOff val="80000"/>
                      </a:schemeClr>
                    </a:solidFill>
                  </a:tcPr>
                </a:tc>
              </a:tr>
              <a:tr h="1154704">
                <a:tc>
                  <a:txBody>
                    <a:bodyPr/>
                    <a:lstStyle/>
                    <a:p>
                      <a:r>
                        <a:rPr lang="en-IN" sz="2000" dirty="0" smtClean="0">
                          <a:latin typeface="Arial" pitchFamily="34" charset="0"/>
                          <a:cs typeface="Arial" pitchFamily="34" charset="0"/>
                        </a:rPr>
                        <a:t>4</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a:latin typeface="Arial" pitchFamily="34" charset="0"/>
                          <a:cs typeface="Arial" pitchFamily="34" charset="0"/>
                        </a:rPr>
                        <a:t>Opposite to the external magnetic field</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Same direction as the external magnetic field</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Same direction as the external magnetic field</a:t>
                      </a:r>
                    </a:p>
                  </a:txBody>
                  <a:tcPr marL="83127" marR="83127" marT="40341" marB="40341" anchor="ctr">
                    <a:solidFill>
                      <a:schemeClr val="accent2">
                        <a:lumMod val="20000"/>
                        <a:lumOff val="80000"/>
                      </a:schemeClr>
                    </a:solidFill>
                  </a:tcPr>
                </a:tc>
              </a:tr>
              <a:tr h="1005456">
                <a:tc>
                  <a:txBody>
                    <a:bodyPr/>
                    <a:lstStyle/>
                    <a:p>
                      <a:r>
                        <a:rPr lang="en-IN" sz="2000" dirty="0" smtClean="0">
                          <a:latin typeface="Arial" pitchFamily="34" charset="0"/>
                          <a:cs typeface="Arial" pitchFamily="34" charset="0"/>
                        </a:rPr>
                        <a:t>5</a:t>
                      </a:r>
                      <a:endParaRPr lang="en-IN" sz="2000" dirty="0">
                        <a:latin typeface="Arial" pitchFamily="34" charset="0"/>
                        <a:cs typeface="Arial" pitchFamily="34" charset="0"/>
                      </a:endParaRPr>
                    </a:p>
                  </a:txBody>
                  <a:tcPr marL="83127" marR="83127" marT="40341" marB="40341">
                    <a:solidFill>
                      <a:schemeClr val="accent2">
                        <a:lumMod val="20000"/>
                        <a:lumOff val="80000"/>
                      </a:schemeClr>
                    </a:solidFill>
                  </a:tcPr>
                </a:tc>
                <a:tc>
                  <a:txBody>
                    <a:bodyPr/>
                    <a:lstStyle/>
                    <a:p>
                      <a:r>
                        <a:rPr lang="en-IN" sz="2000" dirty="0">
                          <a:latin typeface="Arial" pitchFamily="34" charset="0"/>
                          <a:cs typeface="Arial" pitchFamily="34" charset="0"/>
                        </a:rPr>
                        <a:t>No spin alignment</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Random alignment</a:t>
                      </a:r>
                    </a:p>
                  </a:txBody>
                  <a:tcPr marL="83127" marR="83127" marT="40341" marB="40341" anchor="ctr">
                    <a:solidFill>
                      <a:schemeClr val="accent2">
                        <a:lumMod val="20000"/>
                        <a:lumOff val="80000"/>
                      </a:schemeClr>
                    </a:solidFill>
                  </a:tcPr>
                </a:tc>
                <a:tc>
                  <a:txBody>
                    <a:bodyPr/>
                    <a:lstStyle/>
                    <a:p>
                      <a:r>
                        <a:rPr lang="en-IN" sz="2000" dirty="0">
                          <a:latin typeface="Arial" pitchFamily="34" charset="0"/>
                          <a:cs typeface="Arial" pitchFamily="34" charset="0"/>
                        </a:rPr>
                        <a:t>Parallel and orderly </a:t>
                      </a:r>
                      <a:r>
                        <a:rPr lang="en-IN" sz="2000" dirty="0" err="1">
                          <a:latin typeface="Arial" pitchFamily="34" charset="0"/>
                          <a:cs typeface="Arial" pitchFamily="34" charset="0"/>
                        </a:rPr>
                        <a:t>alignmen</a:t>
                      </a:r>
                      <a:endParaRPr lang="en-IN" sz="2000" dirty="0">
                        <a:latin typeface="Arial" pitchFamily="34" charset="0"/>
                        <a:cs typeface="Arial" pitchFamily="34" charset="0"/>
                      </a:endParaRPr>
                    </a:p>
                  </a:txBody>
                  <a:tcPr marL="83127" marR="83127" marT="40341" marB="40341" anchor="ctr">
                    <a:solidFill>
                      <a:schemeClr val="accent2">
                        <a:lumMod val="20000"/>
                        <a:lumOff val="80000"/>
                      </a:schemeClr>
                    </a:solidFill>
                  </a:tcPr>
                </a:tc>
              </a:tr>
            </a:tbl>
          </a:graphicData>
        </a:graphic>
      </p:graphicFrame>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a:xfrm>
            <a:off x="6520296" y="6202456"/>
            <a:ext cx="1938194" cy="504265"/>
          </a:xfrm>
        </p:spPr>
        <p:txBody>
          <a:bodyPr/>
          <a:lstStyle/>
          <a:p>
            <a:pPr>
              <a:defRPr/>
            </a:pPr>
            <a:endParaRPr lang="en-US" altLang="en-US" dirty="0" smtClean="0"/>
          </a:p>
        </p:txBody>
      </p:sp>
      <p:pic>
        <p:nvPicPr>
          <p:cNvPr id="20483" name="Picture 12" descr="6.8: Ferro-, Ferri- and Antiferromagnetism - Chemistry LibreTexts"/>
          <p:cNvPicPr>
            <a:picLocks noChangeAspect="1" noChangeArrowheads="1"/>
          </p:cNvPicPr>
          <p:nvPr/>
        </p:nvPicPr>
        <p:blipFill>
          <a:blip r:embed="rId2"/>
          <a:srcRect/>
          <a:stretch>
            <a:fillRect/>
          </a:stretch>
        </p:blipFill>
        <p:spPr bwMode="auto">
          <a:xfrm>
            <a:off x="1905000" y="990600"/>
            <a:ext cx="59436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p:txBody>
          <a:bodyPr/>
          <a:lstStyle/>
          <a:p>
            <a:pPr>
              <a:defRPr/>
            </a:pPr>
            <a:endParaRPr lang="en-US" altLang="en-US" dirty="0" smtClean="0"/>
          </a:p>
        </p:txBody>
      </p:sp>
      <p:sp>
        <p:nvSpPr>
          <p:cNvPr id="21507" name="Rectangle 2"/>
          <p:cNvSpPr>
            <a:spLocks noChangeArrowheads="1"/>
          </p:cNvSpPr>
          <p:nvPr/>
        </p:nvSpPr>
        <p:spPr bwMode="auto">
          <a:xfrm>
            <a:off x="2286000" y="3007379"/>
            <a:ext cx="4572000" cy="1467854"/>
          </a:xfrm>
          <a:prstGeom prst="rect">
            <a:avLst/>
          </a:prstGeom>
          <a:noFill/>
          <a:ln w="9525">
            <a:noFill/>
            <a:miter lim="800000"/>
            <a:headEnd/>
            <a:tailEnd/>
          </a:ln>
        </p:spPr>
        <p:txBody>
          <a:bodyPr lIns="82058" tIns="41029" rIns="82058" bIns="41029">
            <a:spAutoFit/>
          </a:bodyPr>
          <a:lstStyle/>
          <a:p>
            <a:r>
              <a:rPr lang="en-IN"/>
              <a:t>HYSTERESIS</a:t>
            </a:r>
            <a:br>
              <a:rPr lang="en-IN"/>
            </a:br>
            <a:r>
              <a:rPr lang="en-IN"/>
              <a:t/>
            </a:r>
            <a:br>
              <a:rPr lang="en-IN"/>
            </a:br>
            <a:r>
              <a:rPr lang="en-IN"/>
              <a:t>If an alternating magnetic field is applied to the material, its magnetization will trace out a loop called a </a:t>
            </a:r>
            <a:r>
              <a:rPr lang="en-IN" b="1" i="1"/>
              <a:t>hysteresis</a:t>
            </a:r>
            <a:r>
              <a:rPr lang="en-IN" b="1"/>
              <a:t> loop</a:t>
            </a:r>
            <a:endParaRPr lang="en-IN"/>
          </a:p>
        </p:txBody>
      </p:sp>
      <p:pic>
        <p:nvPicPr>
          <p:cNvPr id="21508" name="Picture 2" descr="https://www.nde-ed.org/EducationResources/CommunityCollege/MagParticle/Graphics/BHCurve.gif"/>
          <p:cNvPicPr>
            <a:picLocks noChangeAspect="1" noChangeArrowheads="1"/>
          </p:cNvPicPr>
          <p:nvPr/>
        </p:nvPicPr>
        <p:blipFill>
          <a:blip r:embed="rId2"/>
          <a:srcRect/>
          <a:stretch>
            <a:fillRect/>
          </a:stretch>
        </p:blipFill>
        <p:spPr bwMode="auto">
          <a:xfrm>
            <a:off x="1974272" y="1371600"/>
            <a:ext cx="6179127" cy="4495800"/>
          </a:xfrm>
          <a:prstGeom prst="rect">
            <a:avLst/>
          </a:prstGeom>
          <a:noFill/>
          <a:ln w="9525">
            <a:noFill/>
            <a:miter lim="800000"/>
            <a:headEnd/>
            <a:tailEnd/>
          </a:ln>
        </p:spPr>
      </p:pic>
      <p:sp>
        <p:nvSpPr>
          <p:cNvPr id="21509" name="Rectangle 4"/>
          <p:cNvSpPr>
            <a:spLocks noChangeArrowheads="1"/>
          </p:cNvSpPr>
          <p:nvPr/>
        </p:nvSpPr>
        <p:spPr bwMode="auto">
          <a:xfrm>
            <a:off x="1844386" y="403412"/>
            <a:ext cx="4935682" cy="636857"/>
          </a:xfrm>
          <a:prstGeom prst="rect">
            <a:avLst/>
          </a:prstGeom>
          <a:noFill/>
          <a:ln w="9525">
            <a:noFill/>
            <a:miter lim="800000"/>
            <a:headEnd/>
            <a:tailEnd/>
          </a:ln>
        </p:spPr>
        <p:txBody>
          <a:bodyPr lIns="82058" tIns="41029" rIns="82058" bIns="41029">
            <a:spAutoFit/>
          </a:bodyPr>
          <a:lstStyle/>
          <a:p>
            <a:r>
              <a:rPr lang="en-IN" sz="2900" dirty="0"/>
              <a:t>    </a:t>
            </a:r>
            <a:r>
              <a:rPr lang="en-IN" sz="2900" dirty="0" smtClean="0"/>
              <a:t>    </a:t>
            </a:r>
            <a:r>
              <a:rPr lang="en-IN" sz="3600" dirty="0" smtClean="0">
                <a:latin typeface="Times New Roman" pitchFamily="18" charset="0"/>
                <a:cs typeface="Times New Roman" pitchFamily="18" charset="0"/>
              </a:rPr>
              <a:t>HYSTERESIS </a:t>
            </a:r>
            <a:r>
              <a:rPr lang="en-IN" sz="3600" dirty="0">
                <a:latin typeface="Times New Roman" pitchFamily="18" charset="0"/>
                <a:cs typeface="Times New Roman" pitchFamily="18" charset="0"/>
              </a:rPr>
              <a:t>LOOP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TotalTime>
  <Words>301</Words>
  <Application>Microsoft Office PowerPoint</Application>
  <PresentationFormat>On-screen Show (4:3)</PresentationFormat>
  <Paragraphs>93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 Magnetism     Magnetism is a phenomenon by which a material exerts either attractive or repulsive force on another.  Bohr magneton    Magnetic moment due to spin of an electron is known as Bohr magneton,it is denoted by mB     mB=eℏ/2me where q is the charge on the electron, h – Planck’s constant, me – mass of electron.    </vt:lpstr>
      <vt:lpstr>Why not all materials are magnets?   There are two reasons for it.   1) According to Pauli exclusion rule, two electrons with  same energy level must have opposite spins –so their magnetic moments, which cancel each other.   2) orbital moments of electrons also cancel out each other  </vt:lpstr>
      <vt:lpstr>Magnetic dipoles   A magnetic dipole is a small magnet composed of north and south poles. Magnetic forces are produced by moving charged particles  Magnetic Field  The space around the magnet is known as Magnetic field  </vt:lpstr>
      <vt:lpstr>           TYPES OF MAGNETISM     Dia-magnetism: very weak; exists in presence of an external  field.      Para-magnetism: slightly stronger; When an external field is  applied dipoles line-up with the field, resulting in a positive  magnetization.     Ferro-magnetism: very strong; When an external field is  applied dipoles line-up permanently with field.              </vt:lpstr>
      <vt:lpstr>           TYPES OF FERRO MAGNETISM    It has two sub-classes:  Anti-ferro-magnetism: dipoles line-up, but in opposite  directions, resulting in zero magnetization.   Ferri-magnetism: dipoles line –up ,but dipoles of varying  strength cannot cancel each other.              </vt:lpstr>
      <vt:lpstr>          </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Dell</cp:lastModifiedBy>
  <cp:revision>39</cp:revision>
  <dcterms:created xsi:type="dcterms:W3CDTF">2020-06-03T08:45:43Z</dcterms:created>
  <dcterms:modified xsi:type="dcterms:W3CDTF">2020-06-05T07:35:27Z</dcterms:modified>
</cp:coreProperties>
</file>