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02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46E0683-9C21-4481-B8E9-1102E5013F37}" type="datetimeFigureOut">
              <a:rPr lang="en-US" smtClean="0"/>
              <a:t>5/22/2020</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a:lstStyle/>
          <a:p>
            <a:fld id="{0EA0A005-B5B0-4CFA-98D7-A183F77EE341}" type="slidenum">
              <a:rPr lang="en-IN" smtClean="0"/>
              <a:t>‹#›</a:t>
            </a:fld>
            <a:endParaRPr lang="en-IN"/>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6E0683-9C21-4481-B8E9-1102E5013F37}" type="datetimeFigureOut">
              <a:rPr lang="en-US" smtClean="0"/>
              <a:t>5/22/2020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A0A005-B5B0-4CFA-98D7-A183F77EE34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6E0683-9C21-4481-B8E9-1102E5013F37}" type="datetimeFigureOut">
              <a:rPr lang="en-US" smtClean="0"/>
              <a:t>5/22/2020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A0A005-B5B0-4CFA-98D7-A183F77EE34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6E0683-9C21-4481-B8E9-1102E5013F37}" type="datetimeFigureOut">
              <a:rPr lang="en-US" smtClean="0"/>
              <a:t>5/22/2020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A0A005-B5B0-4CFA-98D7-A183F77EE341}"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6E0683-9C21-4481-B8E9-1102E5013F37}" type="datetimeFigureOut">
              <a:rPr lang="en-US" smtClean="0"/>
              <a:t>5/22/2020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7924800" y="6416675"/>
            <a:ext cx="762000" cy="365125"/>
          </a:xfrm>
        </p:spPr>
        <p:txBody>
          <a:bodyPr/>
          <a:lstStyle/>
          <a:p>
            <a:fld id="{0EA0A005-B5B0-4CFA-98D7-A183F77EE341}"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6E0683-9C21-4481-B8E9-1102E5013F37}" type="datetimeFigureOut">
              <a:rPr lang="en-US" smtClean="0"/>
              <a:t>5/22/2020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A0A005-B5B0-4CFA-98D7-A183F77EE341}"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46E0683-9C21-4481-B8E9-1102E5013F37}" type="datetimeFigureOut">
              <a:rPr lang="en-US" smtClean="0"/>
              <a:t>5/22/2020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EA0A005-B5B0-4CFA-98D7-A183F77EE341}"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6E0683-9C21-4481-B8E9-1102E5013F37}" type="datetimeFigureOut">
              <a:rPr lang="en-US" smtClean="0"/>
              <a:t>5/22/2020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A0A005-B5B0-4CFA-98D7-A183F77EE34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6E0683-9C21-4481-B8E9-1102E5013F37}" type="datetimeFigureOut">
              <a:rPr lang="en-US" smtClean="0"/>
              <a:t>5/22/2020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EA0A005-B5B0-4CFA-98D7-A183F77EE34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6E0683-9C21-4481-B8E9-1102E5013F37}" type="datetimeFigureOut">
              <a:rPr lang="en-US" smtClean="0"/>
              <a:t>5/22/2020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A0A005-B5B0-4CFA-98D7-A183F77EE341}"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6E0683-9C21-4481-B8E9-1102E5013F37}" type="datetimeFigureOut">
              <a:rPr lang="en-US" smtClean="0"/>
              <a:t>5/22/2020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A0A005-B5B0-4CFA-98D7-A183F77EE341}"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46E0683-9C21-4481-B8E9-1102E5013F37}" type="datetimeFigureOut">
              <a:rPr lang="en-US" smtClean="0"/>
              <a:t>5/22/2020</a:t>
            </a:fld>
            <a:endParaRPr lang="en-IN"/>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IN"/>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EA0A005-B5B0-4CFA-98D7-A183F77EE341}"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latin typeface="Times New Roman" pitchFamily="18" charset="0"/>
                <a:cs typeface="Times New Roman" pitchFamily="18" charset="0"/>
              </a:rPr>
              <a:t>LITERARY FORMS</a:t>
            </a:r>
            <a:endParaRPr lang="en-IN" b="1" i="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r>
              <a:rPr lang="en-IN" sz="2800" b="1" i="1" dirty="0" smtClean="0">
                <a:latin typeface="Times New Roman" pitchFamily="18" charset="0"/>
                <a:cs typeface="Times New Roman" pitchFamily="18" charset="0"/>
              </a:rPr>
              <a:t>BALLAD</a:t>
            </a:r>
            <a:endParaRPr lang="en-IN" sz="2800" b="1" i="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IN" sz="3000" dirty="0" smtClean="0">
                <a:latin typeface="Times New Roman" pitchFamily="18" charset="0"/>
                <a:cs typeface="Times New Roman" pitchFamily="18" charset="0"/>
              </a:rPr>
              <a:t>Ballad is one of the oldest hymns in English. The Ballad is a short story in verse. It was intended to be sung to audience. </a:t>
            </a:r>
          </a:p>
          <a:p>
            <a:pPr algn="just"/>
            <a:r>
              <a:rPr lang="en-IN" sz="3000" dirty="0" smtClean="0">
                <a:latin typeface="Times New Roman" pitchFamily="18" charset="0"/>
                <a:cs typeface="Times New Roman" pitchFamily="18" charset="0"/>
              </a:rPr>
              <a:t>As it was developed at an early stage in Man’s cultural evolution, its themes are actions rather than thoughts. </a:t>
            </a:r>
          </a:p>
          <a:p>
            <a:pPr algn="just"/>
            <a:r>
              <a:rPr lang="en-IN" sz="3000" dirty="0" smtClean="0">
                <a:latin typeface="Times New Roman" pitchFamily="18" charset="0"/>
                <a:cs typeface="Times New Roman" pitchFamily="18" charset="0"/>
              </a:rPr>
              <a:t>They are of the simplest kind, such as a memorable feud, a thrilling adventure, a family disaster, love and war. The tale is usually fierce and tragic. </a:t>
            </a:r>
          </a:p>
          <a:p>
            <a:pPr algn="just"/>
            <a:r>
              <a:rPr lang="en-IN" sz="3000" dirty="0" smtClean="0">
                <a:latin typeface="Times New Roman" pitchFamily="18" charset="0"/>
                <a:cs typeface="Times New Roman" pitchFamily="18" charset="0"/>
              </a:rPr>
              <a:t>It often introduces the supernatural. Ballads are the two kinds: 1) The Ballad of Growth or if unknown authorship, and 2)Literary Ballad</a:t>
            </a:r>
            <a:r>
              <a:rPr lang="en-IN" dirty="0" smtClean="0"/>
              <a:t>.</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i="1" dirty="0" smtClean="0">
                <a:latin typeface="Times New Roman" pitchFamily="18" charset="0"/>
                <a:cs typeface="Times New Roman" pitchFamily="18" charset="0"/>
              </a:rPr>
              <a:t>ODE</a:t>
            </a:r>
            <a:endParaRPr lang="en-IN" sz="2800" b="1" i="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IN" sz="2800" dirty="0" smtClean="0">
                <a:latin typeface="Times New Roman" pitchFamily="18" charset="0"/>
                <a:cs typeface="Times New Roman" pitchFamily="18" charset="0"/>
              </a:rPr>
              <a:t>The Ode is a very popular form of lyrical poetry. It is of Greet Origin. </a:t>
            </a:r>
          </a:p>
          <a:p>
            <a:pPr algn="just"/>
            <a:r>
              <a:rPr lang="en-IN" sz="2800" dirty="0" smtClean="0">
                <a:latin typeface="Times New Roman" pitchFamily="18" charset="0"/>
                <a:cs typeface="Times New Roman" pitchFamily="18" charset="0"/>
              </a:rPr>
              <a:t>The Ode is exalted in subject matter and elevated in tone and style. It’s theme is sublime and noble and its treatment is grand and dignified. </a:t>
            </a:r>
          </a:p>
          <a:p>
            <a:pPr algn="just"/>
            <a:r>
              <a:rPr lang="en-IN" sz="2800" dirty="0" smtClean="0">
                <a:latin typeface="Times New Roman" pitchFamily="18" charset="0"/>
                <a:cs typeface="Times New Roman" pitchFamily="18" charset="0"/>
              </a:rPr>
              <a:t>The Ode addressed directly to the person or the subject it treats. </a:t>
            </a:r>
          </a:p>
          <a:p>
            <a:pPr algn="just"/>
            <a:r>
              <a:rPr lang="en-IN" sz="2800" dirty="0" smtClean="0">
                <a:latin typeface="Times New Roman" pitchFamily="18" charset="0"/>
                <a:cs typeface="Times New Roman" pitchFamily="18" charset="0"/>
              </a:rPr>
              <a:t>The opening lines contain an appeal, which is the characteristic of the whole treatment of the poem. Evening”. </a:t>
            </a:r>
            <a:endParaRPr lang="en-IN"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sz="2800" dirty="0" smtClean="0">
                <a:latin typeface="Times New Roman" pitchFamily="18" charset="0"/>
                <a:cs typeface="Times New Roman" pitchFamily="18" charset="0"/>
              </a:rPr>
              <a:t>The following are few popular Odes. They are Shelley’s “Ode to the West Wind”, Keats’ “Ode on a Grecian Urn”, Tennyson’s “ To Virgil”, and Collins’ “Ode on</a:t>
            </a:r>
          </a:p>
          <a:p>
            <a:pPr algn="just"/>
            <a:r>
              <a:rPr lang="en-IN" sz="2800" dirty="0" smtClean="0">
                <a:latin typeface="Times New Roman" pitchFamily="18" charset="0"/>
                <a:cs typeface="Times New Roman" pitchFamily="18" charset="0"/>
              </a:rPr>
              <a:t>The Greek Ode has two forms, such as the Dorian Ode and Lesbian Ode. The Dorian Ode was choric and was sung to the accompaniment of a dance.</a:t>
            </a:r>
          </a:p>
          <a:p>
            <a:pPr algn="just"/>
            <a:r>
              <a:rPr lang="en-IN" sz="2800" dirty="0" smtClean="0">
                <a:latin typeface="Times New Roman" pitchFamily="18" charset="0"/>
                <a:cs typeface="Times New Roman" pitchFamily="18" charset="0"/>
              </a:rPr>
              <a:t>The Lesbian Ode was simpler in form than that Pindaric and was easier for poets to imitate. It consisted of a number of short stanzas, similar in length and arrangement.</a:t>
            </a:r>
            <a:endParaRPr lang="en-IN"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i="1" dirty="0" smtClean="0">
                <a:latin typeface="Times New Roman" pitchFamily="18" charset="0"/>
                <a:cs typeface="Times New Roman" pitchFamily="18" charset="0"/>
              </a:rPr>
              <a:t>ELEGY</a:t>
            </a:r>
            <a:endParaRPr lang="en-IN" sz="2800" b="1" i="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IN" dirty="0" smtClean="0">
                <a:latin typeface="Times New Roman" pitchFamily="18" charset="0"/>
                <a:cs typeface="Times New Roman" pitchFamily="18" charset="0"/>
              </a:rPr>
              <a:t>The term ‘elegy’ covered war songs, lover poems and political verses in ancient Greece. It covered a wide range of subjects both grave and gay. </a:t>
            </a:r>
          </a:p>
          <a:p>
            <a:pPr algn="just"/>
            <a:r>
              <a:rPr lang="en-IN" dirty="0" smtClean="0">
                <a:latin typeface="Times New Roman" pitchFamily="18" charset="0"/>
                <a:cs typeface="Times New Roman" pitchFamily="18" charset="0"/>
              </a:rPr>
              <a:t>The Greeks judged this composition by its form, not by its subject matter. It was written in the elegiac measure. Now a days, an elegy takes its name from its subject matter. </a:t>
            </a:r>
          </a:p>
          <a:p>
            <a:pPr algn="just"/>
            <a:r>
              <a:rPr lang="en-IN" dirty="0" smtClean="0">
                <a:latin typeface="Times New Roman" pitchFamily="18" charset="0"/>
                <a:cs typeface="Times New Roman" pitchFamily="18" charset="0"/>
              </a:rPr>
              <a:t>The theme of an elegy must be mournful or sadly reflective. It is usually a lamentation for the dead. It is written as a tribute to someone lived and lost. </a:t>
            </a:r>
          </a:p>
          <a:p>
            <a:pPr algn="just"/>
            <a:r>
              <a:rPr lang="en-IN" dirty="0" smtClean="0">
                <a:latin typeface="Times New Roman" pitchFamily="18" charset="0"/>
                <a:cs typeface="Times New Roman" pitchFamily="18" charset="0"/>
              </a:rPr>
              <a:t>The formal elegy aims at an effect of dignity and solemnity without a sense of strain. Gray’s “Elegy written in a country Churchyard” is an ideal elegy. It is a conscious work of art, not a spontaneous expression of sorrow. </a:t>
            </a:r>
            <a:endParaRPr lang="en-IN"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sz="2800" b="1" i="1" dirty="0" smtClean="0">
                <a:latin typeface="Times New Roman" pitchFamily="18" charset="0"/>
                <a:cs typeface="Times New Roman" pitchFamily="18" charset="0"/>
              </a:rPr>
              <a:t>PASTORAL ELEGY:</a:t>
            </a:r>
          </a:p>
          <a:p>
            <a:pPr algn="just"/>
            <a:r>
              <a:rPr lang="en-IN" sz="2800" dirty="0" smtClean="0">
                <a:latin typeface="Times New Roman" pitchFamily="18" charset="0"/>
                <a:cs typeface="Times New Roman" pitchFamily="18" charset="0"/>
              </a:rPr>
              <a:t>During the Renaissance, a pastoral elegy was introduced into English poetry. It followed a convention by which the poet represented himself as a shepherd bewailing the loss of a fellow shepherd. The setting and characters are taken from rustic life. ‘</a:t>
            </a:r>
            <a:r>
              <a:rPr lang="en-IN" sz="2800" dirty="0" err="1" smtClean="0">
                <a:latin typeface="Times New Roman" pitchFamily="18" charset="0"/>
                <a:cs typeface="Times New Roman" pitchFamily="18" charset="0"/>
              </a:rPr>
              <a:t>Lycidas</a:t>
            </a:r>
            <a:r>
              <a:rPr lang="en-IN" sz="2800" dirty="0" smtClean="0">
                <a:latin typeface="Times New Roman" pitchFamily="18" charset="0"/>
                <a:cs typeface="Times New Roman" pitchFamily="18" charset="0"/>
              </a:rPr>
              <a:t>’ and Arnold’s “</a:t>
            </a:r>
            <a:r>
              <a:rPr lang="en-IN" sz="2800" dirty="0" err="1" smtClean="0">
                <a:latin typeface="Times New Roman" pitchFamily="18" charset="0"/>
                <a:cs typeface="Times New Roman" pitchFamily="18" charset="0"/>
              </a:rPr>
              <a:t>Thyrsis</a:t>
            </a:r>
            <a:r>
              <a:rPr lang="en-IN" sz="2800" dirty="0" smtClean="0">
                <a:latin typeface="Times New Roman" pitchFamily="18" charset="0"/>
                <a:cs typeface="Times New Roman" pitchFamily="18" charset="0"/>
              </a:rPr>
              <a:t>” are pastoral elegies</a:t>
            </a:r>
            <a:r>
              <a:rPr lang="en-IN" sz="2800" dirty="0" smtClean="0"/>
              <a:t>.</a:t>
            </a:r>
            <a:endParaRPr lang="en-IN" sz="28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i="1" dirty="0" smtClean="0">
                <a:latin typeface="Times New Roman" pitchFamily="18" charset="0"/>
                <a:cs typeface="Times New Roman" pitchFamily="18" charset="0"/>
              </a:rPr>
              <a:t>ESSAY</a:t>
            </a:r>
            <a:endParaRPr lang="en-IN" sz="2800" b="1" i="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IN" sz="2800" dirty="0" smtClean="0">
                <a:latin typeface="Times New Roman" pitchFamily="18" charset="0"/>
                <a:cs typeface="Times New Roman" pitchFamily="18" charset="0"/>
              </a:rPr>
              <a:t>The Word ‘Essay’ means attempt. According to </a:t>
            </a:r>
            <a:r>
              <a:rPr lang="en-IN" sz="2800" dirty="0" err="1" smtClean="0">
                <a:latin typeface="Times New Roman" pitchFamily="18" charset="0"/>
                <a:cs typeface="Times New Roman" pitchFamily="18" charset="0"/>
              </a:rPr>
              <a:t>Dr.Johnson</a:t>
            </a:r>
            <a:r>
              <a:rPr lang="en-IN" sz="2800" dirty="0" smtClean="0">
                <a:latin typeface="Times New Roman" pitchFamily="18" charset="0"/>
                <a:cs typeface="Times New Roman" pitchFamily="18" charset="0"/>
              </a:rPr>
              <a:t>“ Essay is a loose sally of the mind, an irregular, indigested piece, not a regular and ordinary performance.”</a:t>
            </a:r>
          </a:p>
          <a:p>
            <a:pPr algn="just"/>
            <a:r>
              <a:rPr lang="en-IN" sz="2800" dirty="0" smtClean="0">
                <a:latin typeface="Times New Roman" pitchFamily="18" charset="0"/>
                <a:cs typeface="Times New Roman" pitchFamily="18" charset="0"/>
              </a:rPr>
              <a:t>There are 2 types of Essays. They are </a:t>
            </a:r>
          </a:p>
          <a:p>
            <a:pPr algn="just"/>
            <a:r>
              <a:rPr lang="en-IN" sz="2800" dirty="0" smtClean="0">
                <a:latin typeface="Times New Roman" pitchFamily="18" charset="0"/>
                <a:cs typeface="Times New Roman" pitchFamily="18" charset="0"/>
              </a:rPr>
              <a:t>a) objective Essays like scientific or historical event. </a:t>
            </a:r>
          </a:p>
          <a:p>
            <a:pPr algn="just"/>
            <a:r>
              <a:rPr lang="en-IN" sz="2800" dirty="0" smtClean="0">
                <a:latin typeface="Times New Roman" pitchFamily="18" charset="0"/>
                <a:cs typeface="Times New Roman" pitchFamily="18" charset="0"/>
              </a:rPr>
              <a:t>b) personal Essays</a:t>
            </a:r>
            <a:endParaRPr lang="en-IN"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IN" b="1" i="1" dirty="0" smtClean="0">
                <a:latin typeface="Times New Roman" pitchFamily="18" charset="0"/>
                <a:cs typeface="Times New Roman" pitchFamily="18" charset="0"/>
              </a:rPr>
              <a:t>Personal Essay</a:t>
            </a:r>
          </a:p>
          <a:p>
            <a:pPr algn="just"/>
            <a:r>
              <a:rPr lang="en-IN" dirty="0" smtClean="0">
                <a:latin typeface="Times New Roman" pitchFamily="18" charset="0"/>
                <a:cs typeface="Times New Roman" pitchFamily="18" charset="0"/>
              </a:rPr>
              <a:t>Treatise and dissertation may be objective essays and the true essay is essentially personal. Master of such literary device are: Charles Lamb, </a:t>
            </a:r>
            <a:r>
              <a:rPr lang="en-IN" dirty="0" err="1" smtClean="0">
                <a:latin typeface="Times New Roman" pitchFamily="18" charset="0"/>
                <a:cs typeface="Times New Roman" pitchFamily="18" charset="0"/>
              </a:rPr>
              <a:t>R.L.Stevenson</a:t>
            </a:r>
            <a:r>
              <a:rPr lang="en-IN" dirty="0" smtClean="0">
                <a:latin typeface="Times New Roman" pitchFamily="18" charset="0"/>
                <a:cs typeface="Times New Roman" pitchFamily="18" charset="0"/>
              </a:rPr>
              <a:t>, Chesterton, Goldsmith, E.V. Lucas and </a:t>
            </a:r>
            <a:r>
              <a:rPr lang="en-IN" dirty="0" err="1" smtClean="0">
                <a:latin typeface="Times New Roman" pitchFamily="18" charset="0"/>
                <a:cs typeface="Times New Roman" pitchFamily="18" charset="0"/>
              </a:rPr>
              <a:t>A.G.Gardiner</a:t>
            </a:r>
            <a:r>
              <a:rPr lang="en-IN" dirty="0" smtClean="0">
                <a:latin typeface="Times New Roman" pitchFamily="18" charset="0"/>
                <a:cs typeface="Times New Roman" pitchFamily="18" charset="0"/>
              </a:rPr>
              <a:t>.</a:t>
            </a:r>
          </a:p>
          <a:p>
            <a:pPr>
              <a:buNone/>
            </a:pPr>
            <a:r>
              <a:rPr lang="en-IN" b="1" i="1" dirty="0" smtClean="0">
                <a:latin typeface="Times New Roman" pitchFamily="18" charset="0"/>
                <a:cs typeface="Times New Roman" pitchFamily="18" charset="0"/>
              </a:rPr>
              <a:t>Origin</a:t>
            </a:r>
          </a:p>
          <a:p>
            <a:pPr algn="just"/>
            <a:r>
              <a:rPr lang="en-IN" dirty="0" smtClean="0">
                <a:latin typeface="Times New Roman" pitchFamily="18" charset="0"/>
                <a:cs typeface="Times New Roman" pitchFamily="18" charset="0"/>
              </a:rPr>
              <a:t> The origin of the essay is identified as Roman Period. Roman writers like “CICERO and SENECA” have produced essays rather than letters. Hence Bacon says that the word “Essay” is late but the thing is ancient</a:t>
            </a:r>
            <a:endParaRPr lang="en-IN"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IN" sz="2800" b="1" i="1" dirty="0" smtClean="0">
                <a:latin typeface="Times New Roman" pitchFamily="18" charset="0"/>
                <a:cs typeface="Times New Roman" pitchFamily="18" charset="0"/>
              </a:rPr>
              <a:t>Aphoristic Essay </a:t>
            </a:r>
          </a:p>
          <a:p>
            <a:pPr algn="just"/>
            <a:r>
              <a:rPr lang="en-IN" sz="2800" dirty="0" smtClean="0">
                <a:latin typeface="Times New Roman" pitchFamily="18" charset="0"/>
                <a:cs typeface="Times New Roman" pitchFamily="18" charset="0"/>
              </a:rPr>
              <a:t>It is Bacon who introduced essay into England. According to </a:t>
            </a:r>
            <a:r>
              <a:rPr lang="en-IN" sz="2800" dirty="0" err="1" smtClean="0">
                <a:latin typeface="Times New Roman" pitchFamily="18" charset="0"/>
                <a:cs typeface="Times New Roman" pitchFamily="18" charset="0"/>
              </a:rPr>
              <a:t>Montaigue</a:t>
            </a:r>
            <a:r>
              <a:rPr lang="en-IN" sz="2800" dirty="0" smtClean="0">
                <a:latin typeface="Times New Roman" pitchFamily="18" charset="0"/>
                <a:cs typeface="Times New Roman" pitchFamily="18" charset="0"/>
              </a:rPr>
              <a:t> “I am myself the subject of my book”. Then his aim is self- revelation. Thus </a:t>
            </a:r>
            <a:r>
              <a:rPr lang="en-IN" sz="2800" dirty="0" err="1" smtClean="0">
                <a:latin typeface="Times New Roman" pitchFamily="18" charset="0"/>
                <a:cs typeface="Times New Roman" pitchFamily="18" charset="0"/>
              </a:rPr>
              <a:t>montaigue</a:t>
            </a:r>
            <a:r>
              <a:rPr lang="en-IN" sz="2800" dirty="0" smtClean="0">
                <a:latin typeface="Times New Roman" pitchFamily="18" charset="0"/>
                <a:cs typeface="Times New Roman" pitchFamily="18" charset="0"/>
              </a:rPr>
              <a:t> is the father of subjective or personal essay. Bacon gave it an objective turn and his writings do not reflect the man himself.</a:t>
            </a:r>
            <a:endParaRPr lang="en-IN" sz="28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50</TotalTime>
  <Words>699</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LITERARY FORMS</vt:lpstr>
      <vt:lpstr> BALLAD</vt:lpstr>
      <vt:lpstr>ODE</vt:lpstr>
      <vt:lpstr>Slide 4</vt:lpstr>
      <vt:lpstr>ELEGY</vt:lpstr>
      <vt:lpstr>Slide 6</vt:lpstr>
      <vt:lpstr>ESSAY</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FORMS</dc:title>
  <dc:creator>NEW</dc:creator>
  <cp:lastModifiedBy>NEW</cp:lastModifiedBy>
  <cp:revision>9</cp:revision>
  <dcterms:created xsi:type="dcterms:W3CDTF">2020-05-22T15:18:15Z</dcterms:created>
  <dcterms:modified xsi:type="dcterms:W3CDTF">2020-05-22T16:08:52Z</dcterms:modified>
</cp:coreProperties>
</file>