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handoutMasterIdLst>
    <p:handoutMasterId r:id="rId44"/>
  </p:handoutMasterIdLst>
  <p:sldIdLst>
    <p:sldId id="257" r:id="rId2"/>
    <p:sldId id="264" r:id="rId3"/>
    <p:sldId id="261" r:id="rId4"/>
    <p:sldId id="262" r:id="rId5"/>
    <p:sldId id="265" r:id="rId6"/>
    <p:sldId id="258" r:id="rId7"/>
    <p:sldId id="259" r:id="rId8"/>
    <p:sldId id="263" r:id="rId9"/>
    <p:sldId id="260" r:id="rId10"/>
    <p:sldId id="266" r:id="rId11"/>
    <p:sldId id="267" r:id="rId12"/>
    <p:sldId id="268" r:id="rId13"/>
    <p:sldId id="269" r:id="rId14"/>
    <p:sldId id="270" r:id="rId15"/>
    <p:sldId id="305" r:id="rId16"/>
    <p:sldId id="306" r:id="rId17"/>
    <p:sldId id="271" r:id="rId18"/>
    <p:sldId id="272" r:id="rId19"/>
    <p:sldId id="273" r:id="rId20"/>
    <p:sldId id="274" r:id="rId21"/>
    <p:sldId id="277" r:id="rId22"/>
    <p:sldId id="275" r:id="rId23"/>
    <p:sldId id="276" r:id="rId24"/>
    <p:sldId id="279" r:id="rId25"/>
    <p:sldId id="280" r:id="rId26"/>
    <p:sldId id="278" r:id="rId27"/>
    <p:sldId id="291" r:id="rId28"/>
    <p:sldId id="297" r:id="rId29"/>
    <p:sldId id="286" r:id="rId30"/>
    <p:sldId id="289" r:id="rId31"/>
    <p:sldId id="292" r:id="rId32"/>
    <p:sldId id="293" r:id="rId33"/>
    <p:sldId id="298" r:id="rId34"/>
    <p:sldId id="299" r:id="rId35"/>
    <p:sldId id="300" r:id="rId36"/>
    <p:sldId id="301" r:id="rId37"/>
    <p:sldId id="302" r:id="rId38"/>
    <p:sldId id="303" r:id="rId39"/>
    <p:sldId id="294" r:id="rId40"/>
    <p:sldId id="295" r:id="rId41"/>
    <p:sldId id="296" r:id="rId4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 initials="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FFA7A7"/>
    <a:srgbClr val="8585FF"/>
    <a:srgbClr val="FF3333"/>
    <a:srgbClr val="A4F600"/>
    <a:srgbClr val="CCFF66"/>
    <a:srgbClr val="008000"/>
    <a:srgbClr val="FF2D2D"/>
    <a:srgbClr val="D00000"/>
    <a:srgbClr val="7171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03" autoAdjust="0"/>
    <p:restoredTop sz="94622" autoAdjust="0"/>
  </p:normalViewPr>
  <p:slideViewPr>
    <p:cSldViewPr>
      <p:cViewPr>
        <p:scale>
          <a:sx n="77" d="100"/>
          <a:sy n="77" d="100"/>
        </p:scale>
        <p:origin x="-1248" y="35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882"/>
    </p:cViewPr>
  </p:sorterViewPr>
  <p:notesViewPr>
    <p:cSldViewPr>
      <p:cViewPr varScale="1">
        <p:scale>
          <a:sx n="50" d="100"/>
          <a:sy n="50" d="100"/>
        </p:scale>
        <p:origin x="-2970" y="-84"/>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A8B989-A60C-47B5-8CE3-31C91144F4F0}" type="doc">
      <dgm:prSet loTypeId="urn:microsoft.com/office/officeart/2005/8/layout/vList2" loCatId="list" qsTypeId="urn:microsoft.com/office/officeart/2005/8/quickstyle/3d2" qsCatId="3D" csTypeId="urn:microsoft.com/office/officeart/2005/8/colors/accent2_3" csCatId="accent2" phldr="1"/>
      <dgm:spPr/>
      <dgm:t>
        <a:bodyPr/>
        <a:lstStyle/>
        <a:p>
          <a:endParaRPr lang="en-US"/>
        </a:p>
      </dgm:t>
    </dgm:pt>
    <dgm:pt modelId="{595FACD2-50F0-43D6-BDA4-284DA429C96C}">
      <dgm:prSet/>
      <dgm:spPr/>
      <dgm:t>
        <a:bodyPr/>
        <a:lstStyle/>
        <a:p>
          <a:pPr rtl="0"/>
          <a:r>
            <a:rPr lang="en-US" b="1" dirty="0" smtClean="0"/>
            <a:t>1.  DMAIC </a:t>
          </a:r>
          <a:endParaRPr lang="en-US" b="1" dirty="0"/>
        </a:p>
      </dgm:t>
    </dgm:pt>
    <dgm:pt modelId="{27AA3DE6-BE51-4D83-9D7C-721350133F65}" type="parTrans" cxnId="{27994FE8-39F3-4B33-92E3-90F467B1A8A0}">
      <dgm:prSet/>
      <dgm:spPr/>
      <dgm:t>
        <a:bodyPr/>
        <a:lstStyle/>
        <a:p>
          <a:endParaRPr lang="en-US"/>
        </a:p>
      </dgm:t>
    </dgm:pt>
    <dgm:pt modelId="{F9C09283-492A-47FC-875F-AFF10D28B48D}" type="sibTrans" cxnId="{27994FE8-39F3-4B33-92E3-90F467B1A8A0}">
      <dgm:prSet/>
      <dgm:spPr/>
      <dgm:t>
        <a:bodyPr/>
        <a:lstStyle/>
        <a:p>
          <a:endParaRPr lang="en-US"/>
        </a:p>
      </dgm:t>
    </dgm:pt>
    <dgm:pt modelId="{D7537213-E990-40C1-A58E-3D1BFFD6A9A4}">
      <dgm:prSet/>
      <dgm:spPr/>
      <dgm:t>
        <a:bodyPr/>
        <a:lstStyle/>
        <a:p>
          <a:pPr rtl="0"/>
          <a:r>
            <a:rPr lang="en-US" b="1" dirty="0" smtClean="0"/>
            <a:t>2.  DMADV</a:t>
          </a:r>
          <a:endParaRPr lang="en-US" b="1" dirty="0"/>
        </a:p>
      </dgm:t>
    </dgm:pt>
    <dgm:pt modelId="{86580220-D77E-4385-AD20-D7A006F5C847}" type="parTrans" cxnId="{47FC86F0-997A-49CC-8E95-E7A163C3B78B}">
      <dgm:prSet/>
      <dgm:spPr/>
      <dgm:t>
        <a:bodyPr/>
        <a:lstStyle/>
        <a:p>
          <a:endParaRPr lang="en-US"/>
        </a:p>
      </dgm:t>
    </dgm:pt>
    <dgm:pt modelId="{09C414CF-A6E0-4377-85A6-B9B903C159DB}" type="sibTrans" cxnId="{47FC86F0-997A-49CC-8E95-E7A163C3B78B}">
      <dgm:prSet/>
      <dgm:spPr/>
      <dgm:t>
        <a:bodyPr/>
        <a:lstStyle/>
        <a:p>
          <a:endParaRPr lang="en-US"/>
        </a:p>
      </dgm:t>
    </dgm:pt>
    <dgm:pt modelId="{EC5CED43-8E01-48D5-B0A9-41698D6C89D0}" type="pres">
      <dgm:prSet presAssocID="{F9A8B989-A60C-47B5-8CE3-31C91144F4F0}" presName="linear" presStyleCnt="0">
        <dgm:presLayoutVars>
          <dgm:animLvl val="lvl"/>
          <dgm:resizeHandles val="exact"/>
        </dgm:presLayoutVars>
      </dgm:prSet>
      <dgm:spPr/>
      <dgm:t>
        <a:bodyPr/>
        <a:lstStyle/>
        <a:p>
          <a:endParaRPr lang="en-US"/>
        </a:p>
      </dgm:t>
    </dgm:pt>
    <dgm:pt modelId="{7FEFCE50-6B29-4B0F-952B-7874B96E1089}" type="pres">
      <dgm:prSet presAssocID="{595FACD2-50F0-43D6-BDA4-284DA429C96C}" presName="parentText" presStyleLbl="node1" presStyleIdx="0" presStyleCnt="2" custLinFactNeighborX="-1667" custLinFactNeighborY="-13357">
        <dgm:presLayoutVars>
          <dgm:chMax val="0"/>
          <dgm:bulletEnabled val="1"/>
        </dgm:presLayoutVars>
      </dgm:prSet>
      <dgm:spPr/>
      <dgm:t>
        <a:bodyPr/>
        <a:lstStyle/>
        <a:p>
          <a:endParaRPr lang="en-US"/>
        </a:p>
      </dgm:t>
    </dgm:pt>
    <dgm:pt modelId="{DE1DBD58-F095-4C39-A20A-6808C6866DB5}" type="pres">
      <dgm:prSet presAssocID="{F9C09283-492A-47FC-875F-AFF10D28B48D}" presName="spacer" presStyleCnt="0"/>
      <dgm:spPr/>
    </dgm:pt>
    <dgm:pt modelId="{9E9D9660-F028-4B73-806C-3EE48DB82C90}" type="pres">
      <dgm:prSet presAssocID="{D7537213-E990-40C1-A58E-3D1BFFD6A9A4}" presName="parentText" presStyleLbl="node1" presStyleIdx="1" presStyleCnt="2" custLinFactNeighborX="-1667">
        <dgm:presLayoutVars>
          <dgm:chMax val="0"/>
          <dgm:bulletEnabled val="1"/>
        </dgm:presLayoutVars>
      </dgm:prSet>
      <dgm:spPr/>
      <dgm:t>
        <a:bodyPr/>
        <a:lstStyle/>
        <a:p>
          <a:endParaRPr lang="en-US"/>
        </a:p>
      </dgm:t>
    </dgm:pt>
  </dgm:ptLst>
  <dgm:cxnLst>
    <dgm:cxn modelId="{47FC86F0-997A-49CC-8E95-E7A163C3B78B}" srcId="{F9A8B989-A60C-47B5-8CE3-31C91144F4F0}" destId="{D7537213-E990-40C1-A58E-3D1BFFD6A9A4}" srcOrd="1" destOrd="0" parTransId="{86580220-D77E-4385-AD20-D7A006F5C847}" sibTransId="{09C414CF-A6E0-4377-85A6-B9B903C159DB}"/>
    <dgm:cxn modelId="{33F338F1-F226-4F00-BD1A-650C453BD97C}" type="presOf" srcId="{F9A8B989-A60C-47B5-8CE3-31C91144F4F0}" destId="{EC5CED43-8E01-48D5-B0A9-41698D6C89D0}" srcOrd="0" destOrd="0" presId="urn:microsoft.com/office/officeart/2005/8/layout/vList2"/>
    <dgm:cxn modelId="{862E873D-B884-4E0B-BBB3-74E7506EB26C}" type="presOf" srcId="{D7537213-E990-40C1-A58E-3D1BFFD6A9A4}" destId="{9E9D9660-F028-4B73-806C-3EE48DB82C90}" srcOrd="0" destOrd="0" presId="urn:microsoft.com/office/officeart/2005/8/layout/vList2"/>
    <dgm:cxn modelId="{EF04E9E6-D7D2-4857-8E8F-DF26915A14B9}" type="presOf" srcId="{595FACD2-50F0-43D6-BDA4-284DA429C96C}" destId="{7FEFCE50-6B29-4B0F-952B-7874B96E1089}" srcOrd="0" destOrd="0" presId="urn:microsoft.com/office/officeart/2005/8/layout/vList2"/>
    <dgm:cxn modelId="{27994FE8-39F3-4B33-92E3-90F467B1A8A0}" srcId="{F9A8B989-A60C-47B5-8CE3-31C91144F4F0}" destId="{595FACD2-50F0-43D6-BDA4-284DA429C96C}" srcOrd="0" destOrd="0" parTransId="{27AA3DE6-BE51-4D83-9D7C-721350133F65}" sibTransId="{F9C09283-492A-47FC-875F-AFF10D28B48D}"/>
    <dgm:cxn modelId="{8A7EF0D5-F516-4117-9382-222CD67C7398}" type="presParOf" srcId="{EC5CED43-8E01-48D5-B0A9-41698D6C89D0}" destId="{7FEFCE50-6B29-4B0F-952B-7874B96E1089}" srcOrd="0" destOrd="0" presId="urn:microsoft.com/office/officeart/2005/8/layout/vList2"/>
    <dgm:cxn modelId="{B36B5D47-A949-4A88-82C6-1F95BC277D1F}" type="presParOf" srcId="{EC5CED43-8E01-48D5-B0A9-41698D6C89D0}" destId="{DE1DBD58-F095-4C39-A20A-6808C6866DB5}" srcOrd="1" destOrd="0" presId="urn:microsoft.com/office/officeart/2005/8/layout/vList2"/>
    <dgm:cxn modelId="{B1A54616-8AE6-4FC2-AA6E-17CB84480232}" type="presParOf" srcId="{EC5CED43-8E01-48D5-B0A9-41698D6C89D0}" destId="{9E9D9660-F028-4B73-806C-3EE48DB82C90}" srcOrd="2"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8932E3-3D44-4E32-91AA-39F8B33EE1D4}" type="doc">
      <dgm:prSet loTypeId="urn:microsoft.com/office/officeart/2005/8/layout/vList2" loCatId="list" qsTypeId="urn:microsoft.com/office/officeart/2005/8/quickstyle/3d1" qsCatId="3D" csTypeId="urn:microsoft.com/office/officeart/2005/8/colors/accent2_3" csCatId="accent2"/>
      <dgm:spPr/>
      <dgm:t>
        <a:bodyPr/>
        <a:lstStyle/>
        <a:p>
          <a:endParaRPr lang="en-US"/>
        </a:p>
      </dgm:t>
    </dgm:pt>
    <dgm:pt modelId="{69C56F28-629E-4160-BA0E-4C7611E2608A}">
      <dgm:prSet/>
      <dgm:spPr/>
      <dgm:t>
        <a:bodyPr/>
        <a:lstStyle/>
        <a:p>
          <a:pPr rtl="0"/>
          <a:r>
            <a:rPr lang="en-US" b="1" dirty="0" smtClean="0"/>
            <a:t>1.  DMAIC</a:t>
          </a:r>
          <a:endParaRPr lang="en-US" dirty="0"/>
        </a:p>
      </dgm:t>
    </dgm:pt>
    <dgm:pt modelId="{00BDECB8-DFFE-4927-92D7-E55A6FE14F0E}" type="parTrans" cxnId="{D57D3606-1CD3-4F3B-B009-2AD0EA92C1D6}">
      <dgm:prSet/>
      <dgm:spPr/>
      <dgm:t>
        <a:bodyPr/>
        <a:lstStyle/>
        <a:p>
          <a:endParaRPr lang="en-US"/>
        </a:p>
      </dgm:t>
    </dgm:pt>
    <dgm:pt modelId="{B5C8D629-727C-4E68-B422-DFA14C31AE75}" type="sibTrans" cxnId="{D57D3606-1CD3-4F3B-B009-2AD0EA92C1D6}">
      <dgm:prSet/>
      <dgm:spPr/>
      <dgm:t>
        <a:bodyPr/>
        <a:lstStyle/>
        <a:p>
          <a:endParaRPr lang="en-US"/>
        </a:p>
      </dgm:t>
    </dgm:pt>
    <dgm:pt modelId="{4988789F-56A6-4592-A84A-62330E08F636}" type="pres">
      <dgm:prSet presAssocID="{5C8932E3-3D44-4E32-91AA-39F8B33EE1D4}" presName="linear" presStyleCnt="0">
        <dgm:presLayoutVars>
          <dgm:animLvl val="lvl"/>
          <dgm:resizeHandles val="exact"/>
        </dgm:presLayoutVars>
      </dgm:prSet>
      <dgm:spPr/>
      <dgm:t>
        <a:bodyPr/>
        <a:lstStyle/>
        <a:p>
          <a:endParaRPr lang="en-US"/>
        </a:p>
      </dgm:t>
    </dgm:pt>
    <dgm:pt modelId="{1B778581-A7EA-4124-80C7-2196F9A3D4F1}" type="pres">
      <dgm:prSet presAssocID="{69C56F28-629E-4160-BA0E-4C7611E2608A}" presName="parentText" presStyleLbl="node1" presStyleIdx="0" presStyleCnt="1" custLinFactNeighborX="-2500" custLinFactNeighborY="163">
        <dgm:presLayoutVars>
          <dgm:chMax val="0"/>
          <dgm:bulletEnabled val="1"/>
        </dgm:presLayoutVars>
      </dgm:prSet>
      <dgm:spPr/>
      <dgm:t>
        <a:bodyPr/>
        <a:lstStyle/>
        <a:p>
          <a:endParaRPr lang="en-US"/>
        </a:p>
      </dgm:t>
    </dgm:pt>
  </dgm:ptLst>
  <dgm:cxnLst>
    <dgm:cxn modelId="{37C8DF3D-4858-4627-A12B-659D5A8D255F}" type="presOf" srcId="{69C56F28-629E-4160-BA0E-4C7611E2608A}" destId="{1B778581-A7EA-4124-80C7-2196F9A3D4F1}" srcOrd="0" destOrd="0" presId="urn:microsoft.com/office/officeart/2005/8/layout/vList2"/>
    <dgm:cxn modelId="{8E3A055E-6396-43F5-B64E-E4CC35B33E4E}" type="presOf" srcId="{5C8932E3-3D44-4E32-91AA-39F8B33EE1D4}" destId="{4988789F-56A6-4592-A84A-62330E08F636}" srcOrd="0" destOrd="0" presId="urn:microsoft.com/office/officeart/2005/8/layout/vList2"/>
    <dgm:cxn modelId="{D57D3606-1CD3-4F3B-B009-2AD0EA92C1D6}" srcId="{5C8932E3-3D44-4E32-91AA-39F8B33EE1D4}" destId="{69C56F28-629E-4160-BA0E-4C7611E2608A}" srcOrd="0" destOrd="0" parTransId="{00BDECB8-DFFE-4927-92D7-E55A6FE14F0E}" sibTransId="{B5C8D629-727C-4E68-B422-DFA14C31AE75}"/>
    <dgm:cxn modelId="{18E08BD1-E37E-47DC-A947-5E0F24FD66F2}" type="presParOf" srcId="{4988789F-56A6-4592-A84A-62330E08F636}" destId="{1B778581-A7EA-4124-80C7-2196F9A3D4F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6204A6-5CB7-4A5B-965E-8FBD5547FA18}" type="doc">
      <dgm:prSet loTypeId="urn:microsoft.com/office/officeart/2005/8/layout/vList2" loCatId="list" qsTypeId="urn:microsoft.com/office/officeart/2005/8/quickstyle/3d2" qsCatId="3D" csTypeId="urn:microsoft.com/office/officeart/2005/8/colors/accent2_3" csCatId="accent2" phldr="1"/>
      <dgm:spPr/>
      <dgm:t>
        <a:bodyPr/>
        <a:lstStyle/>
        <a:p>
          <a:endParaRPr lang="en-US"/>
        </a:p>
      </dgm:t>
    </dgm:pt>
    <dgm:pt modelId="{5451A264-35F1-4D6C-87FB-8F8B24EC38A5}">
      <dgm:prSet/>
      <dgm:spPr/>
      <dgm:t>
        <a:bodyPr/>
        <a:lstStyle/>
        <a:p>
          <a:pPr rtl="0"/>
          <a:r>
            <a:rPr lang="en-US" b="1" dirty="0" smtClean="0"/>
            <a:t>DMAIC</a:t>
          </a:r>
          <a:r>
            <a:rPr lang="en-US" dirty="0" smtClean="0"/>
            <a:t> is used for projects aimed at improving an existing business  process.</a:t>
          </a:r>
          <a:endParaRPr lang="en-US" dirty="0"/>
        </a:p>
      </dgm:t>
    </dgm:pt>
    <dgm:pt modelId="{5C4C927C-4ADC-4B0E-9F21-B85166657C9D}" type="parTrans" cxnId="{B3CFF0D8-2AA5-4C27-81AA-132738E70810}">
      <dgm:prSet/>
      <dgm:spPr/>
      <dgm:t>
        <a:bodyPr/>
        <a:lstStyle/>
        <a:p>
          <a:endParaRPr lang="en-US"/>
        </a:p>
      </dgm:t>
    </dgm:pt>
    <dgm:pt modelId="{3613C9CD-B2E8-40EC-8A3A-2862B002241D}" type="sibTrans" cxnId="{B3CFF0D8-2AA5-4C27-81AA-132738E70810}">
      <dgm:prSet/>
      <dgm:spPr/>
      <dgm:t>
        <a:bodyPr/>
        <a:lstStyle/>
        <a:p>
          <a:endParaRPr lang="en-US"/>
        </a:p>
      </dgm:t>
    </dgm:pt>
    <dgm:pt modelId="{8ADD074E-9A26-4BDE-B985-CA4066652F46}" type="pres">
      <dgm:prSet presAssocID="{1D6204A6-5CB7-4A5B-965E-8FBD5547FA18}" presName="linear" presStyleCnt="0">
        <dgm:presLayoutVars>
          <dgm:animLvl val="lvl"/>
          <dgm:resizeHandles val="exact"/>
        </dgm:presLayoutVars>
      </dgm:prSet>
      <dgm:spPr/>
      <dgm:t>
        <a:bodyPr/>
        <a:lstStyle/>
        <a:p>
          <a:endParaRPr lang="en-US"/>
        </a:p>
      </dgm:t>
    </dgm:pt>
    <dgm:pt modelId="{AC3420FD-25C3-49AE-BD2E-9CC468438C21}" type="pres">
      <dgm:prSet presAssocID="{5451A264-35F1-4D6C-87FB-8F8B24EC38A5}" presName="parentText" presStyleLbl="node1" presStyleIdx="0" presStyleCnt="1">
        <dgm:presLayoutVars>
          <dgm:chMax val="0"/>
          <dgm:bulletEnabled val="1"/>
        </dgm:presLayoutVars>
      </dgm:prSet>
      <dgm:spPr/>
      <dgm:t>
        <a:bodyPr/>
        <a:lstStyle/>
        <a:p>
          <a:endParaRPr lang="en-US"/>
        </a:p>
      </dgm:t>
    </dgm:pt>
  </dgm:ptLst>
  <dgm:cxnLst>
    <dgm:cxn modelId="{D0079372-3AFB-48C6-8615-6DECC8588AC5}" type="presOf" srcId="{1D6204A6-5CB7-4A5B-965E-8FBD5547FA18}" destId="{8ADD074E-9A26-4BDE-B985-CA4066652F46}" srcOrd="0" destOrd="0" presId="urn:microsoft.com/office/officeart/2005/8/layout/vList2"/>
    <dgm:cxn modelId="{86228FC3-2963-4439-B533-E88CEB3BDE6E}" type="presOf" srcId="{5451A264-35F1-4D6C-87FB-8F8B24EC38A5}" destId="{AC3420FD-25C3-49AE-BD2E-9CC468438C21}" srcOrd="0" destOrd="0" presId="urn:microsoft.com/office/officeart/2005/8/layout/vList2"/>
    <dgm:cxn modelId="{B3CFF0D8-2AA5-4C27-81AA-132738E70810}" srcId="{1D6204A6-5CB7-4A5B-965E-8FBD5547FA18}" destId="{5451A264-35F1-4D6C-87FB-8F8B24EC38A5}" srcOrd="0" destOrd="0" parTransId="{5C4C927C-4ADC-4B0E-9F21-B85166657C9D}" sibTransId="{3613C9CD-B2E8-40EC-8A3A-2862B002241D}"/>
    <dgm:cxn modelId="{0095A97F-3EE2-4A4B-A62D-E7D64485D943}" type="presParOf" srcId="{8ADD074E-9A26-4BDE-B985-CA4066652F46}" destId="{AC3420FD-25C3-49AE-BD2E-9CC468438C21}" srcOrd="0"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FFD6E3-E5CE-41E1-BCC6-74E1A00C9AB4}" type="doc">
      <dgm:prSet loTypeId="urn:microsoft.com/office/officeart/2005/8/layout/vList2" loCatId="list" qsTypeId="urn:microsoft.com/office/officeart/2005/8/quickstyle/3d3" qsCatId="3D" csTypeId="urn:microsoft.com/office/officeart/2005/8/colors/accent2_5" csCatId="accent2"/>
      <dgm:spPr/>
      <dgm:t>
        <a:bodyPr/>
        <a:lstStyle/>
        <a:p>
          <a:endParaRPr lang="en-US"/>
        </a:p>
      </dgm:t>
    </dgm:pt>
    <dgm:pt modelId="{9031A6DB-6111-4F13-A85F-B0D2559B3766}">
      <dgm:prSet/>
      <dgm:spPr/>
      <dgm:t>
        <a:bodyPr/>
        <a:lstStyle/>
        <a:p>
          <a:pPr rtl="0"/>
          <a:r>
            <a:rPr lang="en-US" b="1" dirty="0" smtClean="0"/>
            <a:t>2.  DMADV</a:t>
          </a:r>
          <a:endParaRPr lang="en-US" b="1" dirty="0"/>
        </a:p>
      </dgm:t>
    </dgm:pt>
    <dgm:pt modelId="{B12FB490-0379-41DB-9F5D-9CAFAE358217}" type="parTrans" cxnId="{26BA55B3-30A6-4606-A7B0-34DD2E244DEE}">
      <dgm:prSet/>
      <dgm:spPr/>
      <dgm:t>
        <a:bodyPr/>
        <a:lstStyle/>
        <a:p>
          <a:endParaRPr lang="en-US"/>
        </a:p>
      </dgm:t>
    </dgm:pt>
    <dgm:pt modelId="{09326143-B4CE-4E53-B94B-5E81CA287ED2}" type="sibTrans" cxnId="{26BA55B3-30A6-4606-A7B0-34DD2E244DEE}">
      <dgm:prSet/>
      <dgm:spPr/>
      <dgm:t>
        <a:bodyPr/>
        <a:lstStyle/>
        <a:p>
          <a:endParaRPr lang="en-US"/>
        </a:p>
      </dgm:t>
    </dgm:pt>
    <dgm:pt modelId="{E01C5655-49DB-420E-9DFD-69D48588EC8F}" type="pres">
      <dgm:prSet presAssocID="{FEFFD6E3-E5CE-41E1-BCC6-74E1A00C9AB4}" presName="linear" presStyleCnt="0">
        <dgm:presLayoutVars>
          <dgm:animLvl val="lvl"/>
          <dgm:resizeHandles val="exact"/>
        </dgm:presLayoutVars>
      </dgm:prSet>
      <dgm:spPr/>
      <dgm:t>
        <a:bodyPr/>
        <a:lstStyle/>
        <a:p>
          <a:endParaRPr lang="en-US"/>
        </a:p>
      </dgm:t>
    </dgm:pt>
    <dgm:pt modelId="{3E87816A-E3CF-496B-A1A7-8141B88A7714}" type="pres">
      <dgm:prSet presAssocID="{9031A6DB-6111-4F13-A85F-B0D2559B3766}" presName="parentText" presStyleLbl="node1" presStyleIdx="0" presStyleCnt="1">
        <dgm:presLayoutVars>
          <dgm:chMax val="0"/>
          <dgm:bulletEnabled val="1"/>
        </dgm:presLayoutVars>
      </dgm:prSet>
      <dgm:spPr/>
      <dgm:t>
        <a:bodyPr/>
        <a:lstStyle/>
        <a:p>
          <a:endParaRPr lang="en-US"/>
        </a:p>
      </dgm:t>
    </dgm:pt>
  </dgm:ptLst>
  <dgm:cxnLst>
    <dgm:cxn modelId="{8A9273D9-99BC-4B4F-AA67-EE225E6F29ED}" type="presOf" srcId="{9031A6DB-6111-4F13-A85F-B0D2559B3766}" destId="{3E87816A-E3CF-496B-A1A7-8141B88A7714}" srcOrd="0" destOrd="0" presId="urn:microsoft.com/office/officeart/2005/8/layout/vList2"/>
    <dgm:cxn modelId="{863D5A8F-B77E-4C49-AD2B-59AC39DEB5A7}" type="presOf" srcId="{FEFFD6E3-E5CE-41E1-BCC6-74E1A00C9AB4}" destId="{E01C5655-49DB-420E-9DFD-69D48588EC8F}" srcOrd="0" destOrd="0" presId="urn:microsoft.com/office/officeart/2005/8/layout/vList2"/>
    <dgm:cxn modelId="{26BA55B3-30A6-4606-A7B0-34DD2E244DEE}" srcId="{FEFFD6E3-E5CE-41E1-BCC6-74E1A00C9AB4}" destId="{9031A6DB-6111-4F13-A85F-B0D2559B3766}" srcOrd="0" destOrd="0" parTransId="{B12FB490-0379-41DB-9F5D-9CAFAE358217}" sibTransId="{09326143-B4CE-4E53-B94B-5E81CA287ED2}"/>
    <dgm:cxn modelId="{49E71967-4D3C-44CF-991D-4F50071866BB}" type="presParOf" srcId="{E01C5655-49DB-420E-9DFD-69D48588EC8F}" destId="{3E87816A-E3CF-496B-A1A7-8141B88A7714}" srcOrd="0" destOrd="0" presId="urn:microsoft.com/office/officeart/2005/8/layout/vList2"/>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BFC0F4-0890-43FE-968D-72B02116FBFB}" type="doc">
      <dgm:prSet loTypeId="urn:microsoft.com/office/officeart/2005/8/layout/vList2" loCatId="list" qsTypeId="urn:microsoft.com/office/officeart/2005/8/quickstyle/3d3" qsCatId="3D" csTypeId="urn:microsoft.com/office/officeart/2005/8/colors/accent2_5" csCatId="accent2" phldr="1"/>
      <dgm:spPr/>
      <dgm:t>
        <a:bodyPr/>
        <a:lstStyle/>
        <a:p>
          <a:endParaRPr lang="en-US"/>
        </a:p>
      </dgm:t>
    </dgm:pt>
    <dgm:pt modelId="{28299EBB-907E-4DB1-9035-C8CDB6ADABE6}">
      <dgm:prSet custT="1"/>
      <dgm:spPr/>
      <dgm:t>
        <a:bodyPr/>
        <a:lstStyle/>
        <a:p>
          <a:pPr rtl="0"/>
          <a:r>
            <a:rPr lang="en-US" sz="2400" dirty="0" smtClean="0"/>
            <a:t>DMADV is used for projects aimed at creating new product or process designs.</a:t>
          </a:r>
          <a:endParaRPr lang="en-US" sz="2400" dirty="0"/>
        </a:p>
      </dgm:t>
    </dgm:pt>
    <dgm:pt modelId="{9BC049ED-D428-4276-AA4D-1E43E69ECE39}" type="parTrans" cxnId="{F70FB451-F277-4837-B7C6-64EA8A31EE52}">
      <dgm:prSet/>
      <dgm:spPr/>
      <dgm:t>
        <a:bodyPr/>
        <a:lstStyle/>
        <a:p>
          <a:endParaRPr lang="en-US"/>
        </a:p>
      </dgm:t>
    </dgm:pt>
    <dgm:pt modelId="{C6E98B50-6D18-4028-B882-49B538C98176}" type="sibTrans" cxnId="{F70FB451-F277-4837-B7C6-64EA8A31EE52}">
      <dgm:prSet/>
      <dgm:spPr/>
      <dgm:t>
        <a:bodyPr/>
        <a:lstStyle/>
        <a:p>
          <a:endParaRPr lang="en-US"/>
        </a:p>
      </dgm:t>
    </dgm:pt>
    <dgm:pt modelId="{5C92EF93-1F39-414F-9D36-599F2B75D82A}" type="pres">
      <dgm:prSet presAssocID="{5DBFC0F4-0890-43FE-968D-72B02116FBFB}" presName="linear" presStyleCnt="0">
        <dgm:presLayoutVars>
          <dgm:animLvl val="lvl"/>
          <dgm:resizeHandles val="exact"/>
        </dgm:presLayoutVars>
      </dgm:prSet>
      <dgm:spPr/>
      <dgm:t>
        <a:bodyPr/>
        <a:lstStyle/>
        <a:p>
          <a:endParaRPr lang="en-US"/>
        </a:p>
      </dgm:t>
    </dgm:pt>
    <dgm:pt modelId="{331EE972-EDA5-49A5-8FFE-C3E261CD4771}" type="pres">
      <dgm:prSet presAssocID="{28299EBB-907E-4DB1-9035-C8CDB6ADABE6}" presName="parentText" presStyleLbl="node1" presStyleIdx="0" presStyleCnt="1">
        <dgm:presLayoutVars>
          <dgm:chMax val="0"/>
          <dgm:bulletEnabled val="1"/>
        </dgm:presLayoutVars>
      </dgm:prSet>
      <dgm:spPr/>
      <dgm:t>
        <a:bodyPr/>
        <a:lstStyle/>
        <a:p>
          <a:endParaRPr lang="en-US"/>
        </a:p>
      </dgm:t>
    </dgm:pt>
  </dgm:ptLst>
  <dgm:cxnLst>
    <dgm:cxn modelId="{F70FB451-F277-4837-B7C6-64EA8A31EE52}" srcId="{5DBFC0F4-0890-43FE-968D-72B02116FBFB}" destId="{28299EBB-907E-4DB1-9035-C8CDB6ADABE6}" srcOrd="0" destOrd="0" parTransId="{9BC049ED-D428-4276-AA4D-1E43E69ECE39}" sibTransId="{C6E98B50-6D18-4028-B882-49B538C98176}"/>
    <dgm:cxn modelId="{3175E760-0426-4D87-9C54-3F3B18551984}" type="presOf" srcId="{28299EBB-907E-4DB1-9035-C8CDB6ADABE6}" destId="{331EE972-EDA5-49A5-8FFE-C3E261CD4771}" srcOrd="0" destOrd="0" presId="urn:microsoft.com/office/officeart/2005/8/layout/vList2"/>
    <dgm:cxn modelId="{6C57A246-345D-414A-8A8E-1B2E7E3CDDF0}" type="presOf" srcId="{5DBFC0F4-0890-43FE-968D-72B02116FBFB}" destId="{5C92EF93-1F39-414F-9D36-599F2B75D82A}" srcOrd="0" destOrd="0" presId="urn:microsoft.com/office/officeart/2005/8/layout/vList2"/>
    <dgm:cxn modelId="{8BE3007E-DDCB-4C61-98F7-9ED481746AED}" type="presParOf" srcId="{5C92EF93-1F39-414F-9D36-599F2B75D82A}" destId="{331EE972-EDA5-49A5-8FFE-C3E261CD4771}" srcOrd="0" destOrd="0" presId="urn:microsoft.com/office/officeart/2005/8/layout/vList2"/>
  </dgm:cxnLst>
  <dgm:bg/>
  <dgm:whole/>
  <dgm:extLst>
    <a:ext uri="http://schemas.microsoft.com/office/drawing/2008/diagram">
      <dsp:dataModelExt xmlns:dsp="http://schemas.microsoft.com/office/drawing/2008/diagram" xmlns="" relId="rId2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CC94C9-22E4-4318-91FE-4EE03E9A0AF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BFAB2900-C1FF-40E6-9CD6-AE346ECDDFC1}">
      <dgm:prSet/>
      <dgm:spPr/>
      <dgm:t>
        <a:bodyPr/>
        <a:lstStyle/>
        <a:p>
          <a:pPr rtl="0"/>
          <a:r>
            <a:rPr lang="en-US" i="1" dirty="0" smtClean="0"/>
            <a:t>1. </a:t>
          </a:r>
          <a:r>
            <a:rPr lang="en-US" b="1" i="1" u="none" dirty="0" smtClean="0"/>
            <a:t>Define</a:t>
          </a:r>
          <a:r>
            <a:rPr lang="en-US" b="1" u="none" dirty="0" smtClean="0"/>
            <a:t> </a:t>
          </a:r>
          <a:endParaRPr lang="en-US" b="1" u="none" dirty="0"/>
        </a:p>
      </dgm:t>
    </dgm:pt>
    <dgm:pt modelId="{88526E57-9BB2-4C75-92D0-A797AE0C7892}" type="parTrans" cxnId="{2A22C398-1AC1-4415-8621-5A9F90544805}">
      <dgm:prSet/>
      <dgm:spPr/>
      <dgm:t>
        <a:bodyPr/>
        <a:lstStyle/>
        <a:p>
          <a:endParaRPr lang="en-US"/>
        </a:p>
      </dgm:t>
    </dgm:pt>
    <dgm:pt modelId="{AAC049FE-C9A1-412D-AC79-C9AC07011477}" type="sibTrans" cxnId="{2A22C398-1AC1-4415-8621-5A9F90544805}">
      <dgm:prSet/>
      <dgm:spPr/>
      <dgm:t>
        <a:bodyPr/>
        <a:lstStyle/>
        <a:p>
          <a:endParaRPr lang="en-US"/>
        </a:p>
      </dgm:t>
    </dgm:pt>
    <dgm:pt modelId="{E47D28EB-64C6-43D9-9DD9-2C4B4B4A2BF9}">
      <dgm:prSet/>
      <dgm:spPr/>
      <dgm:t>
        <a:bodyPr/>
        <a:lstStyle/>
        <a:p>
          <a:pPr rtl="0"/>
          <a:r>
            <a:rPr lang="en-US" b="1" u="none" dirty="0" smtClean="0"/>
            <a:t>2. Measure</a:t>
          </a:r>
          <a:endParaRPr lang="en-US" b="1" u="none" dirty="0"/>
        </a:p>
      </dgm:t>
    </dgm:pt>
    <dgm:pt modelId="{872A060B-8CF7-4FE7-92B7-50BDFE4C5FE6}" type="parTrans" cxnId="{CDD2D5A0-6307-4ACE-852E-6F4F1B8C8FFE}">
      <dgm:prSet/>
      <dgm:spPr/>
      <dgm:t>
        <a:bodyPr/>
        <a:lstStyle/>
        <a:p>
          <a:endParaRPr lang="en-US"/>
        </a:p>
      </dgm:t>
    </dgm:pt>
    <dgm:pt modelId="{C0B94A64-B5B6-435D-951A-84AA0CDA64E3}" type="sibTrans" cxnId="{CDD2D5A0-6307-4ACE-852E-6F4F1B8C8FFE}">
      <dgm:prSet/>
      <dgm:spPr/>
      <dgm:t>
        <a:bodyPr/>
        <a:lstStyle/>
        <a:p>
          <a:endParaRPr lang="en-US"/>
        </a:p>
      </dgm:t>
    </dgm:pt>
    <dgm:pt modelId="{0232D3B8-3AD3-4A42-AF80-FC63A54FB038}">
      <dgm:prSet/>
      <dgm:spPr/>
      <dgm:t>
        <a:bodyPr/>
        <a:lstStyle/>
        <a:p>
          <a:pPr rtl="0"/>
          <a:r>
            <a:rPr lang="en-US" b="1" u="none" dirty="0" smtClean="0"/>
            <a:t>3. Analyze</a:t>
          </a:r>
          <a:endParaRPr lang="en-US" b="1" u="none" dirty="0"/>
        </a:p>
      </dgm:t>
    </dgm:pt>
    <dgm:pt modelId="{18914BED-CB18-4E32-B114-39A2F545C37F}" type="parTrans" cxnId="{F58CA8D3-856F-45E3-A797-F74ACD17AAA8}">
      <dgm:prSet/>
      <dgm:spPr/>
      <dgm:t>
        <a:bodyPr/>
        <a:lstStyle/>
        <a:p>
          <a:endParaRPr lang="en-US"/>
        </a:p>
      </dgm:t>
    </dgm:pt>
    <dgm:pt modelId="{56ABE824-086D-44E8-81CB-0E46543CC49F}" type="sibTrans" cxnId="{F58CA8D3-856F-45E3-A797-F74ACD17AAA8}">
      <dgm:prSet/>
      <dgm:spPr/>
      <dgm:t>
        <a:bodyPr/>
        <a:lstStyle/>
        <a:p>
          <a:endParaRPr lang="en-US"/>
        </a:p>
      </dgm:t>
    </dgm:pt>
    <dgm:pt modelId="{D29412F8-1D54-44DC-9057-BD286B0F95CC}">
      <dgm:prSet/>
      <dgm:spPr/>
      <dgm:t>
        <a:bodyPr/>
        <a:lstStyle/>
        <a:p>
          <a:pPr rtl="0"/>
          <a:r>
            <a:rPr lang="en-US" b="1" u="none" dirty="0" smtClean="0"/>
            <a:t>4. Improve</a:t>
          </a:r>
          <a:endParaRPr lang="en-US" b="1" u="none" dirty="0"/>
        </a:p>
      </dgm:t>
    </dgm:pt>
    <dgm:pt modelId="{8C154364-2357-4E90-B424-83EE4C4EB183}" type="parTrans" cxnId="{F851F130-AA52-4BE2-989C-1F9EBE903CAA}">
      <dgm:prSet/>
      <dgm:spPr/>
      <dgm:t>
        <a:bodyPr/>
        <a:lstStyle/>
        <a:p>
          <a:endParaRPr lang="en-US"/>
        </a:p>
      </dgm:t>
    </dgm:pt>
    <dgm:pt modelId="{4E51F08B-E577-4EBD-9D08-57954D15F9F2}" type="sibTrans" cxnId="{F851F130-AA52-4BE2-989C-1F9EBE903CAA}">
      <dgm:prSet/>
      <dgm:spPr/>
      <dgm:t>
        <a:bodyPr/>
        <a:lstStyle/>
        <a:p>
          <a:endParaRPr lang="en-US"/>
        </a:p>
      </dgm:t>
    </dgm:pt>
    <dgm:pt modelId="{D1588AF5-B5F6-406E-B857-AF00B1A36EDD}">
      <dgm:prSet/>
      <dgm:spPr/>
      <dgm:t>
        <a:bodyPr/>
        <a:lstStyle/>
        <a:p>
          <a:pPr rtl="0"/>
          <a:r>
            <a:rPr lang="en-US" b="1" u="none" dirty="0" smtClean="0"/>
            <a:t>5. Control </a:t>
          </a:r>
          <a:endParaRPr lang="en-US" b="1" u="none" dirty="0"/>
        </a:p>
      </dgm:t>
    </dgm:pt>
    <dgm:pt modelId="{20BF2BA6-BBC9-4BA6-8ED2-09CA2DFD7196}" type="parTrans" cxnId="{97FE81E5-742E-43FE-9721-DCFB6115E4F6}">
      <dgm:prSet/>
      <dgm:spPr/>
      <dgm:t>
        <a:bodyPr/>
        <a:lstStyle/>
        <a:p>
          <a:endParaRPr lang="en-US"/>
        </a:p>
      </dgm:t>
    </dgm:pt>
    <dgm:pt modelId="{77081AE9-5007-4BE6-B200-63AEBAA50907}" type="sibTrans" cxnId="{97FE81E5-742E-43FE-9721-DCFB6115E4F6}">
      <dgm:prSet/>
      <dgm:spPr/>
      <dgm:t>
        <a:bodyPr/>
        <a:lstStyle/>
        <a:p>
          <a:endParaRPr lang="en-US"/>
        </a:p>
      </dgm:t>
    </dgm:pt>
    <dgm:pt modelId="{CBA51F48-924D-4A02-8D63-0EE10FE511FA}" type="pres">
      <dgm:prSet presAssocID="{E5CC94C9-22E4-4318-91FE-4EE03E9A0AFD}" presName="linear" presStyleCnt="0">
        <dgm:presLayoutVars>
          <dgm:animLvl val="lvl"/>
          <dgm:resizeHandles val="exact"/>
        </dgm:presLayoutVars>
      </dgm:prSet>
      <dgm:spPr/>
      <dgm:t>
        <a:bodyPr/>
        <a:lstStyle/>
        <a:p>
          <a:endParaRPr lang="en-US"/>
        </a:p>
      </dgm:t>
    </dgm:pt>
    <dgm:pt modelId="{FC2081AE-BF73-45EB-9627-B70CC6C093E2}" type="pres">
      <dgm:prSet presAssocID="{BFAB2900-C1FF-40E6-9CD6-AE346ECDDFC1}" presName="parentText" presStyleLbl="node1" presStyleIdx="0" presStyleCnt="5" custLinFactY="-100000" custLinFactNeighborY="-167948">
        <dgm:presLayoutVars>
          <dgm:chMax val="0"/>
          <dgm:bulletEnabled val="1"/>
        </dgm:presLayoutVars>
      </dgm:prSet>
      <dgm:spPr/>
      <dgm:t>
        <a:bodyPr/>
        <a:lstStyle/>
        <a:p>
          <a:endParaRPr lang="en-US"/>
        </a:p>
      </dgm:t>
    </dgm:pt>
    <dgm:pt modelId="{BA55D655-A641-47A2-A256-C8689F8F9E47}" type="pres">
      <dgm:prSet presAssocID="{AAC049FE-C9A1-412D-AC79-C9AC07011477}" presName="spacer" presStyleCnt="0"/>
      <dgm:spPr/>
    </dgm:pt>
    <dgm:pt modelId="{D75713DD-5F6E-41B9-B99B-E9D38B3EF6F9}" type="pres">
      <dgm:prSet presAssocID="{E47D28EB-64C6-43D9-9DD9-2C4B4B4A2BF9}" presName="parentText" presStyleLbl="node1" presStyleIdx="1" presStyleCnt="5" custLinFactY="-55434" custLinFactNeighborY="-100000">
        <dgm:presLayoutVars>
          <dgm:chMax val="0"/>
          <dgm:bulletEnabled val="1"/>
        </dgm:presLayoutVars>
      </dgm:prSet>
      <dgm:spPr/>
      <dgm:t>
        <a:bodyPr/>
        <a:lstStyle/>
        <a:p>
          <a:endParaRPr lang="en-US"/>
        </a:p>
      </dgm:t>
    </dgm:pt>
    <dgm:pt modelId="{5DAA6885-29DF-4976-87F6-FC63815A17C2}" type="pres">
      <dgm:prSet presAssocID="{C0B94A64-B5B6-435D-951A-84AA0CDA64E3}" presName="spacer" presStyleCnt="0"/>
      <dgm:spPr/>
    </dgm:pt>
    <dgm:pt modelId="{55333173-CA68-467E-AA4C-47CEEFED0566}" type="pres">
      <dgm:prSet presAssocID="{0232D3B8-3AD3-4A42-AF80-FC63A54FB038}" presName="parentText" presStyleLbl="node1" presStyleIdx="2" presStyleCnt="5" custLinFactY="-26242" custLinFactNeighborY="-100000">
        <dgm:presLayoutVars>
          <dgm:chMax val="0"/>
          <dgm:bulletEnabled val="1"/>
        </dgm:presLayoutVars>
      </dgm:prSet>
      <dgm:spPr/>
      <dgm:t>
        <a:bodyPr/>
        <a:lstStyle/>
        <a:p>
          <a:endParaRPr lang="en-US"/>
        </a:p>
      </dgm:t>
    </dgm:pt>
    <dgm:pt modelId="{F5A18BB2-B342-41DE-8427-0351DB5A0E8E}" type="pres">
      <dgm:prSet presAssocID="{56ABE824-086D-44E8-81CB-0E46543CC49F}" presName="spacer" presStyleCnt="0"/>
      <dgm:spPr/>
    </dgm:pt>
    <dgm:pt modelId="{F3241DD8-724B-48FB-A18F-8CAEC3458000}" type="pres">
      <dgm:prSet presAssocID="{D29412F8-1D54-44DC-9057-BD286B0F95CC}" presName="parentText" presStyleLbl="node1" presStyleIdx="3" presStyleCnt="5" custLinFactNeighborY="-75434">
        <dgm:presLayoutVars>
          <dgm:chMax val="0"/>
          <dgm:bulletEnabled val="1"/>
        </dgm:presLayoutVars>
      </dgm:prSet>
      <dgm:spPr/>
      <dgm:t>
        <a:bodyPr/>
        <a:lstStyle/>
        <a:p>
          <a:endParaRPr lang="en-US"/>
        </a:p>
      </dgm:t>
    </dgm:pt>
    <dgm:pt modelId="{B1FD0F6A-50D1-43E9-925E-390C5033EC58}" type="pres">
      <dgm:prSet presAssocID="{4E51F08B-E577-4EBD-9D08-57954D15F9F2}" presName="spacer" presStyleCnt="0"/>
      <dgm:spPr/>
    </dgm:pt>
    <dgm:pt modelId="{80AC8E7D-3F59-42C6-999D-A02F96BAD22A}" type="pres">
      <dgm:prSet presAssocID="{D1588AF5-B5F6-406E-B857-AF00B1A36EDD}" presName="parentText" presStyleLbl="node1" presStyleIdx="4" presStyleCnt="5" custLinFactY="8127" custLinFactNeighborY="100000">
        <dgm:presLayoutVars>
          <dgm:chMax val="0"/>
          <dgm:bulletEnabled val="1"/>
        </dgm:presLayoutVars>
      </dgm:prSet>
      <dgm:spPr/>
      <dgm:t>
        <a:bodyPr/>
        <a:lstStyle/>
        <a:p>
          <a:endParaRPr lang="en-US"/>
        </a:p>
      </dgm:t>
    </dgm:pt>
  </dgm:ptLst>
  <dgm:cxnLst>
    <dgm:cxn modelId="{B4DA622B-7C79-40FD-B40E-6065E3654D3D}" type="presOf" srcId="{E47D28EB-64C6-43D9-9DD9-2C4B4B4A2BF9}" destId="{D75713DD-5F6E-41B9-B99B-E9D38B3EF6F9}" srcOrd="0" destOrd="0" presId="urn:microsoft.com/office/officeart/2005/8/layout/vList2"/>
    <dgm:cxn modelId="{F851F130-AA52-4BE2-989C-1F9EBE903CAA}" srcId="{E5CC94C9-22E4-4318-91FE-4EE03E9A0AFD}" destId="{D29412F8-1D54-44DC-9057-BD286B0F95CC}" srcOrd="3" destOrd="0" parTransId="{8C154364-2357-4E90-B424-83EE4C4EB183}" sibTransId="{4E51F08B-E577-4EBD-9D08-57954D15F9F2}"/>
    <dgm:cxn modelId="{97FE81E5-742E-43FE-9721-DCFB6115E4F6}" srcId="{E5CC94C9-22E4-4318-91FE-4EE03E9A0AFD}" destId="{D1588AF5-B5F6-406E-B857-AF00B1A36EDD}" srcOrd="4" destOrd="0" parTransId="{20BF2BA6-BBC9-4BA6-8ED2-09CA2DFD7196}" sibTransId="{77081AE9-5007-4BE6-B200-63AEBAA50907}"/>
    <dgm:cxn modelId="{F58CA8D3-856F-45E3-A797-F74ACD17AAA8}" srcId="{E5CC94C9-22E4-4318-91FE-4EE03E9A0AFD}" destId="{0232D3B8-3AD3-4A42-AF80-FC63A54FB038}" srcOrd="2" destOrd="0" parTransId="{18914BED-CB18-4E32-B114-39A2F545C37F}" sibTransId="{56ABE824-086D-44E8-81CB-0E46543CC49F}"/>
    <dgm:cxn modelId="{CDD2D5A0-6307-4ACE-852E-6F4F1B8C8FFE}" srcId="{E5CC94C9-22E4-4318-91FE-4EE03E9A0AFD}" destId="{E47D28EB-64C6-43D9-9DD9-2C4B4B4A2BF9}" srcOrd="1" destOrd="0" parTransId="{872A060B-8CF7-4FE7-92B7-50BDFE4C5FE6}" sibTransId="{C0B94A64-B5B6-435D-951A-84AA0CDA64E3}"/>
    <dgm:cxn modelId="{2A22C398-1AC1-4415-8621-5A9F90544805}" srcId="{E5CC94C9-22E4-4318-91FE-4EE03E9A0AFD}" destId="{BFAB2900-C1FF-40E6-9CD6-AE346ECDDFC1}" srcOrd="0" destOrd="0" parTransId="{88526E57-9BB2-4C75-92D0-A797AE0C7892}" sibTransId="{AAC049FE-C9A1-412D-AC79-C9AC07011477}"/>
    <dgm:cxn modelId="{C4111ED0-D6FD-4230-AD45-FDA9B8DABC81}" type="presOf" srcId="{BFAB2900-C1FF-40E6-9CD6-AE346ECDDFC1}" destId="{FC2081AE-BF73-45EB-9627-B70CC6C093E2}" srcOrd="0" destOrd="0" presId="urn:microsoft.com/office/officeart/2005/8/layout/vList2"/>
    <dgm:cxn modelId="{FFBCCC32-442C-4B28-9AEA-4AA741E91AE3}" type="presOf" srcId="{D1588AF5-B5F6-406E-B857-AF00B1A36EDD}" destId="{80AC8E7D-3F59-42C6-999D-A02F96BAD22A}" srcOrd="0" destOrd="0" presId="urn:microsoft.com/office/officeart/2005/8/layout/vList2"/>
    <dgm:cxn modelId="{9BDAF831-658D-4644-AE88-4AA604673B37}" type="presOf" srcId="{0232D3B8-3AD3-4A42-AF80-FC63A54FB038}" destId="{55333173-CA68-467E-AA4C-47CEEFED0566}" srcOrd="0" destOrd="0" presId="urn:microsoft.com/office/officeart/2005/8/layout/vList2"/>
    <dgm:cxn modelId="{A7B01183-23F0-4501-9ADD-B845147D5142}" type="presOf" srcId="{D29412F8-1D54-44DC-9057-BD286B0F95CC}" destId="{F3241DD8-724B-48FB-A18F-8CAEC3458000}" srcOrd="0" destOrd="0" presId="urn:microsoft.com/office/officeart/2005/8/layout/vList2"/>
    <dgm:cxn modelId="{AFA23A96-1DFD-462D-8E10-8776EFC62752}" type="presOf" srcId="{E5CC94C9-22E4-4318-91FE-4EE03E9A0AFD}" destId="{CBA51F48-924D-4A02-8D63-0EE10FE511FA}" srcOrd="0" destOrd="0" presId="urn:microsoft.com/office/officeart/2005/8/layout/vList2"/>
    <dgm:cxn modelId="{320BA470-6898-4F31-BB24-72784FB4FEEF}" type="presParOf" srcId="{CBA51F48-924D-4A02-8D63-0EE10FE511FA}" destId="{FC2081AE-BF73-45EB-9627-B70CC6C093E2}" srcOrd="0" destOrd="0" presId="urn:microsoft.com/office/officeart/2005/8/layout/vList2"/>
    <dgm:cxn modelId="{DE5AD252-BA8A-45C2-AF6C-A22E1D2BD830}" type="presParOf" srcId="{CBA51F48-924D-4A02-8D63-0EE10FE511FA}" destId="{BA55D655-A641-47A2-A256-C8689F8F9E47}" srcOrd="1" destOrd="0" presId="urn:microsoft.com/office/officeart/2005/8/layout/vList2"/>
    <dgm:cxn modelId="{911AFCFA-D803-4DE0-A132-45DD18EE55B7}" type="presParOf" srcId="{CBA51F48-924D-4A02-8D63-0EE10FE511FA}" destId="{D75713DD-5F6E-41B9-B99B-E9D38B3EF6F9}" srcOrd="2" destOrd="0" presId="urn:microsoft.com/office/officeart/2005/8/layout/vList2"/>
    <dgm:cxn modelId="{5A5FCF63-CAAE-4492-ABF1-56BE20BA4F3A}" type="presParOf" srcId="{CBA51F48-924D-4A02-8D63-0EE10FE511FA}" destId="{5DAA6885-29DF-4976-87F6-FC63815A17C2}" srcOrd="3" destOrd="0" presId="urn:microsoft.com/office/officeart/2005/8/layout/vList2"/>
    <dgm:cxn modelId="{03D35EB0-8E9F-4D9D-BA06-F0F43580D803}" type="presParOf" srcId="{CBA51F48-924D-4A02-8D63-0EE10FE511FA}" destId="{55333173-CA68-467E-AA4C-47CEEFED0566}" srcOrd="4" destOrd="0" presId="urn:microsoft.com/office/officeart/2005/8/layout/vList2"/>
    <dgm:cxn modelId="{DFC877FC-733B-47C6-A44B-4DC225EE90C1}" type="presParOf" srcId="{CBA51F48-924D-4A02-8D63-0EE10FE511FA}" destId="{F5A18BB2-B342-41DE-8427-0351DB5A0E8E}" srcOrd="5" destOrd="0" presId="urn:microsoft.com/office/officeart/2005/8/layout/vList2"/>
    <dgm:cxn modelId="{87F6D20F-4383-4CAE-842B-2B7A1ADCCF31}" type="presParOf" srcId="{CBA51F48-924D-4A02-8D63-0EE10FE511FA}" destId="{F3241DD8-724B-48FB-A18F-8CAEC3458000}" srcOrd="6" destOrd="0" presId="urn:microsoft.com/office/officeart/2005/8/layout/vList2"/>
    <dgm:cxn modelId="{D2A55E09-6E1B-4639-9090-C508BEBE2799}" type="presParOf" srcId="{CBA51F48-924D-4A02-8D63-0EE10FE511FA}" destId="{B1FD0F6A-50D1-43E9-925E-390C5033EC58}" srcOrd="7" destOrd="0" presId="urn:microsoft.com/office/officeart/2005/8/layout/vList2"/>
    <dgm:cxn modelId="{5B000E31-5372-4027-A3E9-1DEE11C77844}" type="presParOf" srcId="{CBA51F48-924D-4A02-8D63-0EE10FE511FA}" destId="{80AC8E7D-3F59-42C6-999D-A02F96BAD22A}" srcOrd="8"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CC94C9-22E4-4318-91FE-4EE03E9A0AF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BFAB2900-C1FF-40E6-9CD6-AE346ECDDFC1}">
      <dgm:prSet/>
      <dgm:spPr/>
      <dgm:t>
        <a:bodyPr/>
        <a:lstStyle/>
        <a:p>
          <a:pPr rtl="0"/>
          <a:r>
            <a:rPr lang="en-US" i="1" dirty="0" smtClean="0"/>
            <a:t>1. </a:t>
          </a:r>
          <a:r>
            <a:rPr lang="en-US" b="1" i="1" u="none" dirty="0" smtClean="0"/>
            <a:t>Define</a:t>
          </a:r>
          <a:r>
            <a:rPr lang="en-US" b="1" u="none" dirty="0" smtClean="0"/>
            <a:t> </a:t>
          </a:r>
          <a:endParaRPr lang="en-US" b="1" u="none" dirty="0"/>
        </a:p>
      </dgm:t>
    </dgm:pt>
    <dgm:pt modelId="{88526E57-9BB2-4C75-92D0-A797AE0C7892}" type="parTrans" cxnId="{2A22C398-1AC1-4415-8621-5A9F90544805}">
      <dgm:prSet/>
      <dgm:spPr/>
      <dgm:t>
        <a:bodyPr/>
        <a:lstStyle/>
        <a:p>
          <a:endParaRPr lang="en-US"/>
        </a:p>
      </dgm:t>
    </dgm:pt>
    <dgm:pt modelId="{AAC049FE-C9A1-412D-AC79-C9AC07011477}" type="sibTrans" cxnId="{2A22C398-1AC1-4415-8621-5A9F90544805}">
      <dgm:prSet/>
      <dgm:spPr/>
      <dgm:t>
        <a:bodyPr/>
        <a:lstStyle/>
        <a:p>
          <a:endParaRPr lang="en-US"/>
        </a:p>
      </dgm:t>
    </dgm:pt>
    <dgm:pt modelId="{E47D28EB-64C6-43D9-9DD9-2C4B4B4A2BF9}">
      <dgm:prSet/>
      <dgm:spPr/>
      <dgm:t>
        <a:bodyPr/>
        <a:lstStyle/>
        <a:p>
          <a:pPr rtl="0"/>
          <a:r>
            <a:rPr lang="en-US" b="1" u="none" dirty="0" smtClean="0"/>
            <a:t>2. Measure</a:t>
          </a:r>
          <a:endParaRPr lang="en-US" b="1" u="none" dirty="0"/>
        </a:p>
      </dgm:t>
    </dgm:pt>
    <dgm:pt modelId="{872A060B-8CF7-4FE7-92B7-50BDFE4C5FE6}" type="parTrans" cxnId="{CDD2D5A0-6307-4ACE-852E-6F4F1B8C8FFE}">
      <dgm:prSet/>
      <dgm:spPr/>
      <dgm:t>
        <a:bodyPr/>
        <a:lstStyle/>
        <a:p>
          <a:endParaRPr lang="en-US"/>
        </a:p>
      </dgm:t>
    </dgm:pt>
    <dgm:pt modelId="{C0B94A64-B5B6-435D-951A-84AA0CDA64E3}" type="sibTrans" cxnId="{CDD2D5A0-6307-4ACE-852E-6F4F1B8C8FFE}">
      <dgm:prSet/>
      <dgm:spPr/>
      <dgm:t>
        <a:bodyPr/>
        <a:lstStyle/>
        <a:p>
          <a:endParaRPr lang="en-US"/>
        </a:p>
      </dgm:t>
    </dgm:pt>
    <dgm:pt modelId="{0232D3B8-3AD3-4A42-AF80-FC63A54FB038}">
      <dgm:prSet/>
      <dgm:spPr/>
      <dgm:t>
        <a:bodyPr/>
        <a:lstStyle/>
        <a:p>
          <a:pPr rtl="0"/>
          <a:r>
            <a:rPr lang="en-US" b="1" u="none" dirty="0" smtClean="0"/>
            <a:t>3. Analyze</a:t>
          </a:r>
          <a:endParaRPr lang="en-US" b="1" u="none" dirty="0"/>
        </a:p>
      </dgm:t>
    </dgm:pt>
    <dgm:pt modelId="{18914BED-CB18-4E32-B114-39A2F545C37F}" type="parTrans" cxnId="{F58CA8D3-856F-45E3-A797-F74ACD17AAA8}">
      <dgm:prSet/>
      <dgm:spPr/>
      <dgm:t>
        <a:bodyPr/>
        <a:lstStyle/>
        <a:p>
          <a:endParaRPr lang="en-US"/>
        </a:p>
      </dgm:t>
    </dgm:pt>
    <dgm:pt modelId="{56ABE824-086D-44E8-81CB-0E46543CC49F}" type="sibTrans" cxnId="{F58CA8D3-856F-45E3-A797-F74ACD17AAA8}">
      <dgm:prSet/>
      <dgm:spPr/>
      <dgm:t>
        <a:bodyPr/>
        <a:lstStyle/>
        <a:p>
          <a:endParaRPr lang="en-US"/>
        </a:p>
      </dgm:t>
    </dgm:pt>
    <dgm:pt modelId="{D29412F8-1D54-44DC-9057-BD286B0F95CC}">
      <dgm:prSet/>
      <dgm:spPr/>
      <dgm:t>
        <a:bodyPr/>
        <a:lstStyle/>
        <a:p>
          <a:pPr rtl="0"/>
          <a:r>
            <a:rPr lang="en-US" b="1" u="none" dirty="0" smtClean="0"/>
            <a:t>4. Design</a:t>
          </a:r>
          <a:endParaRPr lang="en-US" b="1" u="none" dirty="0"/>
        </a:p>
      </dgm:t>
    </dgm:pt>
    <dgm:pt modelId="{8C154364-2357-4E90-B424-83EE4C4EB183}" type="parTrans" cxnId="{F851F130-AA52-4BE2-989C-1F9EBE903CAA}">
      <dgm:prSet/>
      <dgm:spPr/>
      <dgm:t>
        <a:bodyPr/>
        <a:lstStyle/>
        <a:p>
          <a:endParaRPr lang="en-US"/>
        </a:p>
      </dgm:t>
    </dgm:pt>
    <dgm:pt modelId="{4E51F08B-E577-4EBD-9D08-57954D15F9F2}" type="sibTrans" cxnId="{F851F130-AA52-4BE2-989C-1F9EBE903CAA}">
      <dgm:prSet/>
      <dgm:spPr/>
      <dgm:t>
        <a:bodyPr/>
        <a:lstStyle/>
        <a:p>
          <a:endParaRPr lang="en-US"/>
        </a:p>
      </dgm:t>
    </dgm:pt>
    <dgm:pt modelId="{D1588AF5-B5F6-406E-B857-AF00B1A36EDD}">
      <dgm:prSet/>
      <dgm:spPr/>
      <dgm:t>
        <a:bodyPr/>
        <a:lstStyle/>
        <a:p>
          <a:pPr rtl="0"/>
          <a:r>
            <a:rPr lang="en-US" b="1" u="none" dirty="0" smtClean="0"/>
            <a:t>5. Verify</a:t>
          </a:r>
          <a:endParaRPr lang="en-US" b="1" u="none" dirty="0"/>
        </a:p>
      </dgm:t>
    </dgm:pt>
    <dgm:pt modelId="{20BF2BA6-BBC9-4BA6-8ED2-09CA2DFD7196}" type="parTrans" cxnId="{97FE81E5-742E-43FE-9721-DCFB6115E4F6}">
      <dgm:prSet/>
      <dgm:spPr/>
      <dgm:t>
        <a:bodyPr/>
        <a:lstStyle/>
        <a:p>
          <a:endParaRPr lang="en-US"/>
        </a:p>
      </dgm:t>
    </dgm:pt>
    <dgm:pt modelId="{77081AE9-5007-4BE6-B200-63AEBAA50907}" type="sibTrans" cxnId="{97FE81E5-742E-43FE-9721-DCFB6115E4F6}">
      <dgm:prSet/>
      <dgm:spPr/>
      <dgm:t>
        <a:bodyPr/>
        <a:lstStyle/>
        <a:p>
          <a:endParaRPr lang="en-US"/>
        </a:p>
      </dgm:t>
    </dgm:pt>
    <dgm:pt modelId="{CBA51F48-924D-4A02-8D63-0EE10FE511FA}" type="pres">
      <dgm:prSet presAssocID="{E5CC94C9-22E4-4318-91FE-4EE03E9A0AFD}" presName="linear" presStyleCnt="0">
        <dgm:presLayoutVars>
          <dgm:animLvl val="lvl"/>
          <dgm:resizeHandles val="exact"/>
        </dgm:presLayoutVars>
      </dgm:prSet>
      <dgm:spPr/>
      <dgm:t>
        <a:bodyPr/>
        <a:lstStyle/>
        <a:p>
          <a:endParaRPr lang="en-US"/>
        </a:p>
      </dgm:t>
    </dgm:pt>
    <dgm:pt modelId="{FC2081AE-BF73-45EB-9627-B70CC6C093E2}" type="pres">
      <dgm:prSet presAssocID="{BFAB2900-C1FF-40E6-9CD6-AE346ECDDFC1}" presName="parentText" presStyleLbl="node1" presStyleIdx="0" presStyleCnt="5" custLinFactY="-100000" custLinFactNeighborY="-167948">
        <dgm:presLayoutVars>
          <dgm:chMax val="0"/>
          <dgm:bulletEnabled val="1"/>
        </dgm:presLayoutVars>
      </dgm:prSet>
      <dgm:spPr/>
      <dgm:t>
        <a:bodyPr/>
        <a:lstStyle/>
        <a:p>
          <a:endParaRPr lang="en-US"/>
        </a:p>
      </dgm:t>
    </dgm:pt>
    <dgm:pt modelId="{BA55D655-A641-47A2-A256-C8689F8F9E47}" type="pres">
      <dgm:prSet presAssocID="{AAC049FE-C9A1-412D-AC79-C9AC07011477}" presName="spacer" presStyleCnt="0"/>
      <dgm:spPr/>
    </dgm:pt>
    <dgm:pt modelId="{D75713DD-5F6E-41B9-B99B-E9D38B3EF6F9}" type="pres">
      <dgm:prSet presAssocID="{E47D28EB-64C6-43D9-9DD9-2C4B4B4A2BF9}" presName="parentText" presStyleLbl="node1" presStyleIdx="1" presStyleCnt="5" custLinFactY="-61301" custLinFactNeighborY="-100000">
        <dgm:presLayoutVars>
          <dgm:chMax val="0"/>
          <dgm:bulletEnabled val="1"/>
        </dgm:presLayoutVars>
      </dgm:prSet>
      <dgm:spPr/>
      <dgm:t>
        <a:bodyPr/>
        <a:lstStyle/>
        <a:p>
          <a:endParaRPr lang="en-US"/>
        </a:p>
      </dgm:t>
    </dgm:pt>
    <dgm:pt modelId="{5DAA6885-29DF-4976-87F6-FC63815A17C2}" type="pres">
      <dgm:prSet presAssocID="{C0B94A64-B5B6-435D-951A-84AA0CDA64E3}" presName="spacer" presStyleCnt="0"/>
      <dgm:spPr/>
    </dgm:pt>
    <dgm:pt modelId="{55333173-CA68-467E-AA4C-47CEEFED0566}" type="pres">
      <dgm:prSet presAssocID="{0232D3B8-3AD3-4A42-AF80-FC63A54FB038}" presName="parentText" presStyleLbl="node1" presStyleIdx="2" presStyleCnt="5" custLinFactY="-32109" custLinFactNeighborY="-100000">
        <dgm:presLayoutVars>
          <dgm:chMax val="0"/>
          <dgm:bulletEnabled val="1"/>
        </dgm:presLayoutVars>
      </dgm:prSet>
      <dgm:spPr/>
      <dgm:t>
        <a:bodyPr/>
        <a:lstStyle/>
        <a:p>
          <a:endParaRPr lang="en-US"/>
        </a:p>
      </dgm:t>
    </dgm:pt>
    <dgm:pt modelId="{F5A18BB2-B342-41DE-8427-0351DB5A0E8E}" type="pres">
      <dgm:prSet presAssocID="{56ABE824-086D-44E8-81CB-0E46543CC49F}" presName="spacer" presStyleCnt="0"/>
      <dgm:spPr/>
    </dgm:pt>
    <dgm:pt modelId="{F3241DD8-724B-48FB-A18F-8CAEC3458000}" type="pres">
      <dgm:prSet presAssocID="{D29412F8-1D54-44DC-9057-BD286B0F95CC}" presName="parentText" presStyleLbl="node1" presStyleIdx="3" presStyleCnt="5" custLinFactY="-20583" custLinFactNeighborY="-100000">
        <dgm:presLayoutVars>
          <dgm:chMax val="0"/>
          <dgm:bulletEnabled val="1"/>
        </dgm:presLayoutVars>
      </dgm:prSet>
      <dgm:spPr/>
      <dgm:t>
        <a:bodyPr/>
        <a:lstStyle/>
        <a:p>
          <a:endParaRPr lang="en-US"/>
        </a:p>
      </dgm:t>
    </dgm:pt>
    <dgm:pt modelId="{B1FD0F6A-50D1-43E9-925E-390C5033EC58}" type="pres">
      <dgm:prSet presAssocID="{4E51F08B-E577-4EBD-9D08-57954D15F9F2}" presName="spacer" presStyleCnt="0"/>
      <dgm:spPr/>
    </dgm:pt>
    <dgm:pt modelId="{80AC8E7D-3F59-42C6-999D-A02F96BAD22A}" type="pres">
      <dgm:prSet presAssocID="{D1588AF5-B5F6-406E-B857-AF00B1A36EDD}" presName="parentText" presStyleLbl="node1" presStyleIdx="4" presStyleCnt="5" custLinFactY="-3158" custLinFactNeighborY="-100000">
        <dgm:presLayoutVars>
          <dgm:chMax val="0"/>
          <dgm:bulletEnabled val="1"/>
        </dgm:presLayoutVars>
      </dgm:prSet>
      <dgm:spPr/>
      <dgm:t>
        <a:bodyPr/>
        <a:lstStyle/>
        <a:p>
          <a:endParaRPr lang="en-US"/>
        </a:p>
      </dgm:t>
    </dgm:pt>
  </dgm:ptLst>
  <dgm:cxnLst>
    <dgm:cxn modelId="{26D95C81-6473-497E-9B00-8595A5AA1638}" type="presOf" srcId="{E47D28EB-64C6-43D9-9DD9-2C4B4B4A2BF9}" destId="{D75713DD-5F6E-41B9-B99B-E9D38B3EF6F9}" srcOrd="0" destOrd="0" presId="urn:microsoft.com/office/officeart/2005/8/layout/vList2"/>
    <dgm:cxn modelId="{3564AA13-2E77-4258-BE60-88B1242EFBE1}" type="presOf" srcId="{D1588AF5-B5F6-406E-B857-AF00B1A36EDD}" destId="{80AC8E7D-3F59-42C6-999D-A02F96BAD22A}" srcOrd="0" destOrd="0" presId="urn:microsoft.com/office/officeart/2005/8/layout/vList2"/>
    <dgm:cxn modelId="{F851F130-AA52-4BE2-989C-1F9EBE903CAA}" srcId="{E5CC94C9-22E4-4318-91FE-4EE03E9A0AFD}" destId="{D29412F8-1D54-44DC-9057-BD286B0F95CC}" srcOrd="3" destOrd="0" parTransId="{8C154364-2357-4E90-B424-83EE4C4EB183}" sibTransId="{4E51F08B-E577-4EBD-9D08-57954D15F9F2}"/>
    <dgm:cxn modelId="{97FE81E5-742E-43FE-9721-DCFB6115E4F6}" srcId="{E5CC94C9-22E4-4318-91FE-4EE03E9A0AFD}" destId="{D1588AF5-B5F6-406E-B857-AF00B1A36EDD}" srcOrd="4" destOrd="0" parTransId="{20BF2BA6-BBC9-4BA6-8ED2-09CA2DFD7196}" sibTransId="{77081AE9-5007-4BE6-B200-63AEBAA50907}"/>
    <dgm:cxn modelId="{F58CA8D3-856F-45E3-A797-F74ACD17AAA8}" srcId="{E5CC94C9-22E4-4318-91FE-4EE03E9A0AFD}" destId="{0232D3B8-3AD3-4A42-AF80-FC63A54FB038}" srcOrd="2" destOrd="0" parTransId="{18914BED-CB18-4E32-B114-39A2F545C37F}" sibTransId="{56ABE824-086D-44E8-81CB-0E46543CC49F}"/>
    <dgm:cxn modelId="{CDD2D5A0-6307-4ACE-852E-6F4F1B8C8FFE}" srcId="{E5CC94C9-22E4-4318-91FE-4EE03E9A0AFD}" destId="{E47D28EB-64C6-43D9-9DD9-2C4B4B4A2BF9}" srcOrd="1" destOrd="0" parTransId="{872A060B-8CF7-4FE7-92B7-50BDFE4C5FE6}" sibTransId="{C0B94A64-B5B6-435D-951A-84AA0CDA64E3}"/>
    <dgm:cxn modelId="{2A22C398-1AC1-4415-8621-5A9F90544805}" srcId="{E5CC94C9-22E4-4318-91FE-4EE03E9A0AFD}" destId="{BFAB2900-C1FF-40E6-9CD6-AE346ECDDFC1}" srcOrd="0" destOrd="0" parTransId="{88526E57-9BB2-4C75-92D0-A797AE0C7892}" sibTransId="{AAC049FE-C9A1-412D-AC79-C9AC07011477}"/>
    <dgm:cxn modelId="{12B81894-4A06-46E9-B3CE-32B7A875707B}" type="presOf" srcId="{E5CC94C9-22E4-4318-91FE-4EE03E9A0AFD}" destId="{CBA51F48-924D-4A02-8D63-0EE10FE511FA}" srcOrd="0" destOrd="0" presId="urn:microsoft.com/office/officeart/2005/8/layout/vList2"/>
    <dgm:cxn modelId="{5A084CB8-795A-43C7-BE0A-20522DA6413B}" type="presOf" srcId="{D29412F8-1D54-44DC-9057-BD286B0F95CC}" destId="{F3241DD8-724B-48FB-A18F-8CAEC3458000}" srcOrd="0" destOrd="0" presId="urn:microsoft.com/office/officeart/2005/8/layout/vList2"/>
    <dgm:cxn modelId="{0CAB20AF-51E6-495B-B6E5-E4AF3E000BD1}" type="presOf" srcId="{0232D3B8-3AD3-4A42-AF80-FC63A54FB038}" destId="{55333173-CA68-467E-AA4C-47CEEFED0566}" srcOrd="0" destOrd="0" presId="urn:microsoft.com/office/officeart/2005/8/layout/vList2"/>
    <dgm:cxn modelId="{0C62934A-31A6-400D-BC17-831DA750252E}" type="presOf" srcId="{BFAB2900-C1FF-40E6-9CD6-AE346ECDDFC1}" destId="{FC2081AE-BF73-45EB-9627-B70CC6C093E2}" srcOrd="0" destOrd="0" presId="urn:microsoft.com/office/officeart/2005/8/layout/vList2"/>
    <dgm:cxn modelId="{165BE960-68B4-4CF9-B9F4-83B58033FD88}" type="presParOf" srcId="{CBA51F48-924D-4A02-8D63-0EE10FE511FA}" destId="{FC2081AE-BF73-45EB-9627-B70CC6C093E2}" srcOrd="0" destOrd="0" presId="urn:microsoft.com/office/officeart/2005/8/layout/vList2"/>
    <dgm:cxn modelId="{AD8E37A3-6101-45A8-A3AA-EB749F332DA0}" type="presParOf" srcId="{CBA51F48-924D-4A02-8D63-0EE10FE511FA}" destId="{BA55D655-A641-47A2-A256-C8689F8F9E47}" srcOrd="1" destOrd="0" presId="urn:microsoft.com/office/officeart/2005/8/layout/vList2"/>
    <dgm:cxn modelId="{67B37F81-168C-4E19-99BA-286940DA76D0}" type="presParOf" srcId="{CBA51F48-924D-4A02-8D63-0EE10FE511FA}" destId="{D75713DD-5F6E-41B9-B99B-E9D38B3EF6F9}" srcOrd="2" destOrd="0" presId="urn:microsoft.com/office/officeart/2005/8/layout/vList2"/>
    <dgm:cxn modelId="{21B5DE8A-0B4A-47C4-8E67-2ABDE48247EA}" type="presParOf" srcId="{CBA51F48-924D-4A02-8D63-0EE10FE511FA}" destId="{5DAA6885-29DF-4976-87F6-FC63815A17C2}" srcOrd="3" destOrd="0" presId="urn:microsoft.com/office/officeart/2005/8/layout/vList2"/>
    <dgm:cxn modelId="{AC5E8030-8499-4453-8A58-1AB04A8C4888}" type="presParOf" srcId="{CBA51F48-924D-4A02-8D63-0EE10FE511FA}" destId="{55333173-CA68-467E-AA4C-47CEEFED0566}" srcOrd="4" destOrd="0" presId="urn:microsoft.com/office/officeart/2005/8/layout/vList2"/>
    <dgm:cxn modelId="{9D505298-1E54-4030-A44E-276024C50F4B}" type="presParOf" srcId="{CBA51F48-924D-4A02-8D63-0EE10FE511FA}" destId="{F5A18BB2-B342-41DE-8427-0351DB5A0E8E}" srcOrd="5" destOrd="0" presId="urn:microsoft.com/office/officeart/2005/8/layout/vList2"/>
    <dgm:cxn modelId="{FAA364E5-9142-47E4-B968-B32D16075083}" type="presParOf" srcId="{CBA51F48-924D-4A02-8D63-0EE10FE511FA}" destId="{F3241DD8-724B-48FB-A18F-8CAEC3458000}" srcOrd="6" destOrd="0" presId="urn:microsoft.com/office/officeart/2005/8/layout/vList2"/>
    <dgm:cxn modelId="{8294C696-0602-4E84-94F6-05522BD38186}" type="presParOf" srcId="{CBA51F48-924D-4A02-8D63-0EE10FE511FA}" destId="{B1FD0F6A-50D1-43E9-925E-390C5033EC58}" srcOrd="7" destOrd="0" presId="urn:microsoft.com/office/officeart/2005/8/layout/vList2"/>
    <dgm:cxn modelId="{0D9B7A22-01B1-4A82-9DEC-15E3F79D11FF}" type="presParOf" srcId="{CBA51F48-924D-4A02-8D63-0EE10FE511FA}" destId="{80AC8E7D-3F59-42C6-999D-A02F96BAD22A}" srcOrd="8"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FCE50-6B29-4B0F-952B-7874B96E1089}">
      <dsp:nvSpPr>
        <dsp:cNvPr id="0" name=""/>
        <dsp:cNvSpPr/>
      </dsp:nvSpPr>
      <dsp:spPr>
        <a:xfrm>
          <a:off x="0" y="11061"/>
          <a:ext cx="2438400" cy="839474"/>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t>1.  DMAIC </a:t>
          </a:r>
          <a:endParaRPr lang="en-US" sz="3500" b="1" kern="1200" dirty="0"/>
        </a:p>
      </dsp:txBody>
      <dsp:txXfrm>
        <a:off x="40980" y="52041"/>
        <a:ext cx="2356440" cy="757514"/>
      </dsp:txXfrm>
    </dsp:sp>
    <dsp:sp modelId="{9E9D9660-F028-4B73-806C-3EE48DB82C90}">
      <dsp:nvSpPr>
        <dsp:cNvPr id="0" name=""/>
        <dsp:cNvSpPr/>
      </dsp:nvSpPr>
      <dsp:spPr>
        <a:xfrm>
          <a:off x="0" y="964800"/>
          <a:ext cx="2438400" cy="839474"/>
        </a:xfrm>
        <a:prstGeom prst="roundRect">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t>2.  DMADV</a:t>
          </a:r>
          <a:endParaRPr lang="en-US" sz="3500" b="1" kern="1200" dirty="0"/>
        </a:p>
      </dsp:txBody>
      <dsp:txXfrm>
        <a:off x="40980" y="1005780"/>
        <a:ext cx="2356440" cy="757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78581-A7EA-4124-80C7-2196F9A3D4F1}">
      <dsp:nvSpPr>
        <dsp:cNvPr id="0" name=""/>
        <dsp:cNvSpPr/>
      </dsp:nvSpPr>
      <dsp:spPr>
        <a:xfrm>
          <a:off x="0" y="2969"/>
          <a:ext cx="3048000" cy="91143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b="1" kern="1200" dirty="0" smtClean="0"/>
            <a:t>1.  DMAIC</a:t>
          </a:r>
          <a:endParaRPr lang="en-US" sz="3800" kern="1200" dirty="0"/>
        </a:p>
      </dsp:txBody>
      <dsp:txXfrm>
        <a:off x="44492" y="47461"/>
        <a:ext cx="2959016" cy="822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420FD-25C3-49AE-BD2E-9CC468438C21}">
      <dsp:nvSpPr>
        <dsp:cNvPr id="0" name=""/>
        <dsp:cNvSpPr/>
      </dsp:nvSpPr>
      <dsp:spPr>
        <a:xfrm>
          <a:off x="0" y="17940"/>
          <a:ext cx="8229600" cy="954719"/>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DMAIC</a:t>
          </a:r>
          <a:r>
            <a:rPr lang="en-US" sz="2400" kern="1200" dirty="0" smtClean="0"/>
            <a:t> is used for projects aimed at improving an existing business  process.</a:t>
          </a:r>
          <a:endParaRPr lang="en-US" sz="2400" kern="1200" dirty="0"/>
        </a:p>
      </dsp:txBody>
      <dsp:txXfrm>
        <a:off x="46606" y="64546"/>
        <a:ext cx="8136388" cy="8615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7816A-E3CF-496B-A1A7-8141B88A7714}">
      <dsp:nvSpPr>
        <dsp:cNvPr id="0" name=""/>
        <dsp:cNvSpPr/>
      </dsp:nvSpPr>
      <dsp:spPr>
        <a:xfrm>
          <a:off x="0" y="7747"/>
          <a:ext cx="3131820" cy="1007370"/>
        </a:xfrm>
        <a:prstGeom prst="roundRect">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b="1" kern="1200" dirty="0" smtClean="0"/>
            <a:t>2.  DMADV</a:t>
          </a:r>
          <a:endParaRPr lang="en-US" sz="4200" b="1" kern="1200" dirty="0"/>
        </a:p>
      </dsp:txBody>
      <dsp:txXfrm>
        <a:off x="49176" y="56923"/>
        <a:ext cx="3033468" cy="9090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EE972-EDA5-49A5-8FFE-C3E261CD4771}">
      <dsp:nvSpPr>
        <dsp:cNvPr id="0" name=""/>
        <dsp:cNvSpPr/>
      </dsp:nvSpPr>
      <dsp:spPr>
        <a:xfrm>
          <a:off x="0" y="5638"/>
          <a:ext cx="8229600" cy="1048320"/>
        </a:xfrm>
        <a:prstGeom prst="roundRect">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DMADV is used for projects aimed at creating new product or process designs.</a:t>
          </a:r>
          <a:endParaRPr lang="en-US" sz="2400" kern="1200" dirty="0"/>
        </a:p>
      </dsp:txBody>
      <dsp:txXfrm>
        <a:off x="51175" y="56813"/>
        <a:ext cx="8127250" cy="9459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081AE-BF73-45EB-9627-B70CC6C093E2}">
      <dsp:nvSpPr>
        <dsp:cNvPr id="0" name=""/>
        <dsp:cNvSpPr/>
      </dsp:nvSpPr>
      <dsp:spPr>
        <a:xfrm>
          <a:off x="0" y="0"/>
          <a:ext cx="1905000" cy="6475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i="1" kern="1200" dirty="0" smtClean="0"/>
            <a:t>1. </a:t>
          </a:r>
          <a:r>
            <a:rPr lang="en-US" sz="2700" b="1" i="1" u="none" kern="1200" dirty="0" smtClean="0"/>
            <a:t>Define</a:t>
          </a:r>
          <a:r>
            <a:rPr lang="en-US" sz="2700" b="1" u="none" kern="1200" dirty="0" smtClean="0"/>
            <a:t> </a:t>
          </a:r>
          <a:endParaRPr lang="en-US" sz="2700" b="1" u="none" kern="1200" dirty="0"/>
        </a:p>
      </dsp:txBody>
      <dsp:txXfrm>
        <a:off x="31613" y="31613"/>
        <a:ext cx="1841774" cy="584369"/>
      </dsp:txXfrm>
    </dsp:sp>
    <dsp:sp modelId="{D75713DD-5F6E-41B9-B99B-E9D38B3EF6F9}">
      <dsp:nvSpPr>
        <dsp:cNvPr id="0" name=""/>
        <dsp:cNvSpPr/>
      </dsp:nvSpPr>
      <dsp:spPr>
        <a:xfrm>
          <a:off x="0" y="914399"/>
          <a:ext cx="1905000" cy="6475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u="none" kern="1200" dirty="0" smtClean="0"/>
            <a:t>2. Measure</a:t>
          </a:r>
          <a:endParaRPr lang="en-US" sz="2700" b="1" u="none" kern="1200" dirty="0"/>
        </a:p>
      </dsp:txBody>
      <dsp:txXfrm>
        <a:off x="31613" y="946012"/>
        <a:ext cx="1841774" cy="584369"/>
      </dsp:txXfrm>
    </dsp:sp>
    <dsp:sp modelId="{55333173-CA68-467E-AA4C-47CEEFED0566}">
      <dsp:nvSpPr>
        <dsp:cNvPr id="0" name=""/>
        <dsp:cNvSpPr/>
      </dsp:nvSpPr>
      <dsp:spPr>
        <a:xfrm>
          <a:off x="0" y="1828800"/>
          <a:ext cx="1905000" cy="6475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u="none" kern="1200" dirty="0" smtClean="0"/>
            <a:t>3. Analyze</a:t>
          </a:r>
          <a:endParaRPr lang="en-US" sz="2700" b="1" u="none" kern="1200" dirty="0"/>
        </a:p>
      </dsp:txBody>
      <dsp:txXfrm>
        <a:off x="31613" y="1860413"/>
        <a:ext cx="1841774" cy="584369"/>
      </dsp:txXfrm>
    </dsp:sp>
    <dsp:sp modelId="{F3241DD8-724B-48FB-A18F-8CAEC3458000}">
      <dsp:nvSpPr>
        <dsp:cNvPr id="0" name=""/>
        <dsp:cNvSpPr/>
      </dsp:nvSpPr>
      <dsp:spPr>
        <a:xfrm>
          <a:off x="0" y="2743200"/>
          <a:ext cx="1905000" cy="6475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u="none" kern="1200" dirty="0" smtClean="0"/>
            <a:t>4. Improve</a:t>
          </a:r>
          <a:endParaRPr lang="en-US" sz="2700" b="1" u="none" kern="1200" dirty="0"/>
        </a:p>
      </dsp:txBody>
      <dsp:txXfrm>
        <a:off x="31613" y="2774813"/>
        <a:ext cx="1841774" cy="584369"/>
      </dsp:txXfrm>
    </dsp:sp>
    <dsp:sp modelId="{80AC8E7D-3F59-42C6-999D-A02F96BAD22A}">
      <dsp:nvSpPr>
        <dsp:cNvPr id="0" name=""/>
        <dsp:cNvSpPr/>
      </dsp:nvSpPr>
      <dsp:spPr>
        <a:xfrm>
          <a:off x="0" y="3657602"/>
          <a:ext cx="1905000" cy="6475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u="none" kern="1200" dirty="0" smtClean="0"/>
            <a:t>5. Control </a:t>
          </a:r>
          <a:endParaRPr lang="en-US" sz="2700" b="1" u="none" kern="1200" dirty="0"/>
        </a:p>
      </dsp:txBody>
      <dsp:txXfrm>
        <a:off x="31613" y="3689215"/>
        <a:ext cx="1841774" cy="5843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081AE-BF73-45EB-9627-B70CC6C093E2}">
      <dsp:nvSpPr>
        <dsp:cNvPr id="0" name=""/>
        <dsp:cNvSpPr/>
      </dsp:nvSpPr>
      <dsp:spPr>
        <a:xfrm>
          <a:off x="0" y="0"/>
          <a:ext cx="1905000" cy="6475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i="1" kern="1200" dirty="0" smtClean="0"/>
            <a:t>1. </a:t>
          </a:r>
          <a:r>
            <a:rPr lang="en-US" sz="2700" b="1" i="1" u="none" kern="1200" dirty="0" smtClean="0"/>
            <a:t>Define</a:t>
          </a:r>
          <a:r>
            <a:rPr lang="en-US" sz="2700" b="1" u="none" kern="1200" dirty="0" smtClean="0"/>
            <a:t> </a:t>
          </a:r>
          <a:endParaRPr lang="en-US" sz="2700" b="1" u="none" kern="1200" dirty="0"/>
        </a:p>
      </dsp:txBody>
      <dsp:txXfrm>
        <a:off x="31613" y="31613"/>
        <a:ext cx="1841774" cy="584369"/>
      </dsp:txXfrm>
    </dsp:sp>
    <dsp:sp modelId="{D75713DD-5F6E-41B9-B99B-E9D38B3EF6F9}">
      <dsp:nvSpPr>
        <dsp:cNvPr id="0" name=""/>
        <dsp:cNvSpPr/>
      </dsp:nvSpPr>
      <dsp:spPr>
        <a:xfrm>
          <a:off x="0" y="838305"/>
          <a:ext cx="1905000" cy="6475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u="none" kern="1200" dirty="0" smtClean="0"/>
            <a:t>2. Measure</a:t>
          </a:r>
          <a:endParaRPr lang="en-US" sz="2700" b="1" u="none" kern="1200" dirty="0"/>
        </a:p>
      </dsp:txBody>
      <dsp:txXfrm>
        <a:off x="31613" y="869918"/>
        <a:ext cx="1841774" cy="584369"/>
      </dsp:txXfrm>
    </dsp:sp>
    <dsp:sp modelId="{55333173-CA68-467E-AA4C-47CEEFED0566}">
      <dsp:nvSpPr>
        <dsp:cNvPr id="0" name=""/>
        <dsp:cNvSpPr/>
      </dsp:nvSpPr>
      <dsp:spPr>
        <a:xfrm>
          <a:off x="0" y="1752706"/>
          <a:ext cx="1905000" cy="6475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u="none" kern="1200" dirty="0" smtClean="0"/>
            <a:t>3. Analyze</a:t>
          </a:r>
          <a:endParaRPr lang="en-US" sz="2700" b="1" u="none" kern="1200" dirty="0"/>
        </a:p>
      </dsp:txBody>
      <dsp:txXfrm>
        <a:off x="31613" y="1784319"/>
        <a:ext cx="1841774" cy="584369"/>
      </dsp:txXfrm>
    </dsp:sp>
    <dsp:sp modelId="{F3241DD8-724B-48FB-A18F-8CAEC3458000}">
      <dsp:nvSpPr>
        <dsp:cNvPr id="0" name=""/>
        <dsp:cNvSpPr/>
      </dsp:nvSpPr>
      <dsp:spPr>
        <a:xfrm>
          <a:off x="0" y="2552703"/>
          <a:ext cx="1905000" cy="6475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u="none" kern="1200" dirty="0" smtClean="0"/>
            <a:t>4. Design</a:t>
          </a:r>
          <a:endParaRPr lang="en-US" sz="2700" b="1" u="none" kern="1200" dirty="0"/>
        </a:p>
      </dsp:txBody>
      <dsp:txXfrm>
        <a:off x="31613" y="2584316"/>
        <a:ext cx="1841774" cy="584369"/>
      </dsp:txXfrm>
    </dsp:sp>
    <dsp:sp modelId="{80AC8E7D-3F59-42C6-999D-A02F96BAD22A}">
      <dsp:nvSpPr>
        <dsp:cNvPr id="0" name=""/>
        <dsp:cNvSpPr/>
      </dsp:nvSpPr>
      <dsp:spPr>
        <a:xfrm>
          <a:off x="0" y="3390901"/>
          <a:ext cx="1905000" cy="6475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u="none" kern="1200" dirty="0" smtClean="0"/>
            <a:t>5. Verify</a:t>
          </a:r>
          <a:endParaRPr lang="en-US" sz="2700" b="1" u="none" kern="1200" dirty="0"/>
        </a:p>
      </dsp:txBody>
      <dsp:txXfrm>
        <a:off x="31613" y="3422514"/>
        <a:ext cx="1841774" cy="5843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A91AA138-3CC9-468F-9853-58E058E1F585}" type="datetimeFigureOut">
              <a:rPr lang="en-US" smtClean="0"/>
              <a:pPr/>
              <a:t>2/5/2020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596D3EF6-83DD-4AF3-BDC6-39AF67D3FAD0}" type="slidenum">
              <a:rPr lang="en-US" smtClean="0"/>
              <a:pPr/>
              <a:t>‹#›</a:t>
            </a:fld>
            <a:endParaRPr lang="en-US"/>
          </a:p>
        </p:txBody>
      </p:sp>
    </p:spTree>
    <p:extLst>
      <p:ext uri="{BB962C8B-B14F-4D97-AF65-F5344CB8AC3E}">
        <p14:creationId xmlns:p14="http://schemas.microsoft.com/office/powerpoint/2010/main" xmlns="" val="3870012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94D89B1-9B90-4188-AE35-A6D3E59C37AB}" type="datetimeFigureOut">
              <a:rPr lang="en-US" smtClean="0"/>
              <a:pPr/>
              <a:t>2/5/2020</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67FCA56-0378-4327-819F-A3B271A7C47D}" type="slidenum">
              <a:rPr lang="en-US" smtClean="0"/>
              <a:pPr/>
              <a:t>‹#›</a:t>
            </a:fld>
            <a:endParaRPr lang="en-US" dirty="0"/>
          </a:p>
        </p:txBody>
      </p:sp>
    </p:spTree>
    <p:extLst>
      <p:ext uri="{BB962C8B-B14F-4D97-AF65-F5344CB8AC3E}">
        <p14:creationId xmlns:p14="http://schemas.microsoft.com/office/powerpoint/2010/main" xmlns="" val="3899306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7FCA56-0378-4327-819F-A3B271A7C47D}"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7FCA56-0378-4327-819F-A3B271A7C47D}" type="slidenum">
              <a:rPr lang="en-US" smtClean="0"/>
              <a:pPr/>
              <a:t>17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7FCA56-0378-4327-819F-A3B271A7C47D}" type="slidenum">
              <a:rPr lang="en-US" smtClean="0"/>
              <a:pPr/>
              <a:t>28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6C2E16-A691-4DD5-BBF7-EF46D1A8A873}" type="datetimeFigureOut">
              <a:rPr lang="en-US" smtClean="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F717D-863C-4806-9CBB-06132318470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6C2E16-A691-4DD5-BBF7-EF46D1A8A873}" type="datetimeFigureOut">
              <a:rPr lang="en-US" smtClean="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F717D-863C-4806-9CBB-06132318470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6C2E16-A691-4DD5-BBF7-EF46D1A8A873}" type="datetimeFigureOut">
              <a:rPr lang="en-US" smtClean="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F717D-863C-4806-9CBB-06132318470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6C2E16-A691-4DD5-BBF7-EF46D1A8A873}" type="datetimeFigureOut">
              <a:rPr lang="en-US" smtClean="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F717D-863C-4806-9CBB-06132318470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6C2E16-A691-4DD5-BBF7-EF46D1A8A873}" type="datetimeFigureOut">
              <a:rPr lang="en-US" smtClean="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F717D-863C-4806-9CBB-06132318470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6C2E16-A691-4DD5-BBF7-EF46D1A8A873}" type="datetimeFigureOut">
              <a:rPr lang="en-US" smtClean="0"/>
              <a:pPr/>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F717D-863C-4806-9CBB-06132318470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2E16-A691-4DD5-BBF7-EF46D1A8A873}" type="datetimeFigureOut">
              <a:rPr lang="en-US" smtClean="0"/>
              <a:pPr/>
              <a:t>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0F717D-863C-4806-9CBB-06132318470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6C2E16-A691-4DD5-BBF7-EF46D1A8A873}" type="datetimeFigureOut">
              <a:rPr lang="en-US" smtClean="0"/>
              <a:pPr/>
              <a:t>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0F717D-863C-4806-9CBB-06132318470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C2E16-A691-4DD5-BBF7-EF46D1A8A873}" type="datetimeFigureOut">
              <a:rPr lang="en-US" smtClean="0"/>
              <a:pPr/>
              <a:t>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0F717D-863C-4806-9CBB-06132318470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6C2E16-A691-4DD5-BBF7-EF46D1A8A873}" type="datetimeFigureOut">
              <a:rPr lang="en-US" smtClean="0"/>
              <a:pPr/>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F717D-863C-4806-9CBB-06132318470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6C2E16-A691-4DD5-BBF7-EF46D1A8A873}" type="datetimeFigureOut">
              <a:rPr lang="en-US" smtClean="0"/>
              <a:pPr/>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F717D-863C-4806-9CBB-06132318470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C2E16-A691-4DD5-BBF7-EF46D1A8A873}" type="datetimeFigureOut">
              <a:rPr lang="en-US" smtClean="0"/>
              <a:pPr/>
              <a:t>2/5/2020</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F717D-863C-4806-9CBB-06132318470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1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audio" Target="../media/audio2.wav"/><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24.png"/><Relationship Id="rId10" Type="http://schemas.microsoft.com/office/2007/relationships/diagramDrawing" Target="../diagrams/drawing1.xml"/><Relationship Id="rId4" Type="http://schemas.openxmlformats.org/officeDocument/2006/relationships/image" Target="../media/image3.jpeg"/><Relationship Id="rId9" Type="http://schemas.openxmlformats.org/officeDocument/2006/relationships/diagramColors" Target="../diagrams/colors1.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Layout" Target="../diagrams/layout4.xml"/><Relationship Id="rId18" Type="http://schemas.openxmlformats.org/officeDocument/2006/relationships/diagramQuickStyle" Target="../diagrams/quickStyle5.xml"/><Relationship Id="rId3" Type="http://schemas.openxmlformats.org/officeDocument/2006/relationships/image" Target="../media/image25.jpeg"/><Relationship Id="rId21" Type="http://schemas.microsoft.com/office/2007/relationships/diagramDrawing" Target="../diagrams/drawing3.xml"/><Relationship Id="rId7" Type="http://schemas.openxmlformats.org/officeDocument/2006/relationships/diagramColors" Target="../diagrams/colors2.xml"/><Relationship Id="rId12" Type="http://schemas.openxmlformats.org/officeDocument/2006/relationships/diagramData" Target="../diagrams/data4.xml"/><Relationship Id="rId17" Type="http://schemas.openxmlformats.org/officeDocument/2006/relationships/diagramLayout" Target="../diagrams/layout5.xml"/><Relationship Id="rId2" Type="http://schemas.openxmlformats.org/officeDocument/2006/relationships/image" Target="../media/image3.jpeg"/><Relationship Id="rId16" Type="http://schemas.openxmlformats.org/officeDocument/2006/relationships/diagramData" Target="../diagrams/data5.xml"/><Relationship Id="rId20" Type="http://schemas.microsoft.com/office/2007/relationships/diagramDrawing" Target="../diagrams/drawing2.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Colors" Target="../diagrams/colors3.xml"/><Relationship Id="rId5" Type="http://schemas.openxmlformats.org/officeDocument/2006/relationships/diagramLayout" Target="../diagrams/layout2.xml"/><Relationship Id="rId15" Type="http://schemas.openxmlformats.org/officeDocument/2006/relationships/diagramColors" Target="../diagrams/colors4.xml"/><Relationship Id="rId23" Type="http://schemas.microsoft.com/office/2007/relationships/diagramDrawing" Target="../diagrams/drawing5.xml"/><Relationship Id="rId10" Type="http://schemas.openxmlformats.org/officeDocument/2006/relationships/diagramQuickStyle" Target="../diagrams/quickStyle3.xml"/><Relationship Id="rId19" Type="http://schemas.openxmlformats.org/officeDocument/2006/relationships/diagramColors" Target="../diagrams/colors5.xml"/><Relationship Id="rId4" Type="http://schemas.openxmlformats.org/officeDocument/2006/relationships/diagramData" Target="../diagrams/data2.xml"/><Relationship Id="rId9" Type="http://schemas.openxmlformats.org/officeDocument/2006/relationships/diagramLayout" Target="../diagrams/layout3.xml"/><Relationship Id="rId14" Type="http://schemas.openxmlformats.org/officeDocument/2006/relationships/diagramQuickStyle" Target="../diagrams/quickStyle4.xml"/><Relationship Id="rId22" Type="http://schemas.microsoft.com/office/2007/relationships/diagramDrawing" Target="../diagrams/drawing4.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6.jpeg"/><Relationship Id="rId7" Type="http://schemas.openxmlformats.org/officeDocument/2006/relationships/diagramColors" Target="../diagrams/colors6.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3.jpeg"/><Relationship Id="rId7" Type="http://schemas.openxmlformats.org/officeDocument/2006/relationships/diagramColors" Target="../diagrams/colors7.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zakaria\Desktop\2usgferbgrc71020138334529.jpg"/>
          <p:cNvPicPr>
            <a:picLocks noChangeAspect="1" noChangeArrowheads="1"/>
          </p:cNvPicPr>
          <p:nvPr/>
        </p:nvPicPr>
        <p:blipFill>
          <a:blip r:embed="rId3" cstate="print"/>
          <a:srcRect/>
          <a:stretch>
            <a:fillRect/>
          </a:stretch>
        </p:blipFill>
        <p:spPr bwMode="auto">
          <a:xfrm>
            <a:off x="-26268" y="0"/>
            <a:ext cx="9170271" cy="6858000"/>
          </a:xfrm>
          <a:prstGeom prst="rect">
            <a:avLst/>
          </a:prstGeom>
          <a:noFill/>
        </p:spPr>
      </p:pic>
      <p:pic>
        <p:nvPicPr>
          <p:cNvPr id="2053" name="Picture 5" descr="C:\Users\zakaria\Desktop\Six-sigma-b.jpg"/>
          <p:cNvPicPr>
            <a:picLocks noChangeAspect="1" noChangeArrowheads="1"/>
          </p:cNvPicPr>
          <p:nvPr/>
        </p:nvPicPr>
        <p:blipFill>
          <a:blip r:embed="rId4" cstate="print"/>
          <a:srcRect/>
          <a:stretch>
            <a:fillRect/>
          </a:stretch>
        </p:blipFill>
        <p:spPr bwMode="auto">
          <a:xfrm>
            <a:off x="2133600" y="2"/>
            <a:ext cx="5181600" cy="3286125"/>
          </a:xfrm>
          <a:prstGeom prst="ellipse">
            <a:avLst/>
          </a:prstGeom>
          <a:ln>
            <a:noFill/>
          </a:ln>
          <a:effectLst>
            <a:softEdge rad="112500"/>
          </a:effectLst>
        </p:spPr>
      </p:pic>
      <p:sp>
        <p:nvSpPr>
          <p:cNvPr id="2" name="TextBox 1"/>
          <p:cNvSpPr txBox="1"/>
          <p:nvPr/>
        </p:nvSpPr>
        <p:spPr>
          <a:xfrm>
            <a:off x="4267200" y="1950690"/>
            <a:ext cx="2057400" cy="315471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19900" dirty="0">
              <a:ln w="11430"/>
              <a:solidFill>
                <a:schemeClr val="bg2">
                  <a:lumMod val="10000"/>
                </a:schemeClr>
              </a:solidFill>
              <a:effectLst>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endParaRPr>
          </a:p>
        </p:txBody>
      </p:sp>
      <p:sp>
        <p:nvSpPr>
          <p:cNvPr id="4" name="TextBox 3"/>
          <p:cNvSpPr txBox="1"/>
          <p:nvPr/>
        </p:nvSpPr>
        <p:spPr>
          <a:xfrm>
            <a:off x="2819605" y="76200"/>
            <a:ext cx="184731" cy="1107996"/>
          </a:xfrm>
          <a:prstGeom prst="rect">
            <a:avLst/>
          </a:prstGeom>
          <a:noFill/>
        </p:spPr>
        <p:txBody>
          <a:bodyPr wrap="none" rtlCol="0">
            <a:spAutoFit/>
          </a:bodyPr>
          <a:lstStyle/>
          <a:p>
            <a:endParaRPr lang="en-US" sz="6600" b="1" dirty="0">
              <a:effectLst>
                <a:glow rad="228600">
                  <a:schemeClr val="accent3">
                    <a:satMod val="175000"/>
                    <a:alpha val="40000"/>
                  </a:schemeClr>
                </a:glow>
              </a:effectLst>
            </a:endParaRPr>
          </a:p>
        </p:txBody>
      </p:sp>
      <p:sp>
        <p:nvSpPr>
          <p:cNvPr id="3" name="TextBox 2"/>
          <p:cNvSpPr txBox="1"/>
          <p:nvPr/>
        </p:nvSpPr>
        <p:spPr>
          <a:xfrm>
            <a:off x="2743200" y="4419600"/>
            <a:ext cx="6400800" cy="2677656"/>
          </a:xfrm>
          <a:prstGeom prst="rect">
            <a:avLst/>
          </a:prstGeom>
          <a:noFill/>
        </p:spPr>
        <p:txBody>
          <a:bodyPr wrap="square" rtlCol="0">
            <a:spAutoFit/>
          </a:bodyPr>
          <a:lstStyle/>
          <a:p>
            <a:pPr algn="r"/>
            <a:r>
              <a:rPr lang="en-US" sz="2800" b="1" dirty="0" err="1" smtClean="0"/>
              <a:t>Dr.A.Antonyraj</a:t>
            </a:r>
            <a:endParaRPr lang="en-US" sz="2800" b="1" dirty="0" smtClean="0"/>
          </a:p>
          <a:p>
            <a:pPr algn="r"/>
            <a:r>
              <a:rPr lang="en-US" sz="2800" dirty="0" smtClean="0"/>
              <a:t>Assistant Professor</a:t>
            </a:r>
          </a:p>
          <a:p>
            <a:pPr algn="r"/>
            <a:r>
              <a:rPr lang="en-US" sz="2800" dirty="0" smtClean="0"/>
              <a:t>Department of Management studies,</a:t>
            </a:r>
          </a:p>
          <a:p>
            <a:pPr algn="r"/>
            <a:r>
              <a:rPr lang="en-US" sz="2800" dirty="0" smtClean="0"/>
              <a:t>Bon Secours College for women, </a:t>
            </a:r>
            <a:r>
              <a:rPr lang="en-US" sz="2800" dirty="0" err="1" smtClean="0"/>
              <a:t>Thanjavur</a:t>
            </a:r>
            <a:r>
              <a:rPr lang="en-US" sz="2800" dirty="0" smtClean="0"/>
              <a:t>.</a:t>
            </a:r>
          </a:p>
          <a:p>
            <a:pPr algn="ctr"/>
            <a:endParaRPr lang="en-IN" sz="2800" dirty="0"/>
          </a:p>
        </p:txBody>
      </p:sp>
    </p:spTree>
  </p:cSld>
  <p:clrMapOvr>
    <a:masterClrMapping/>
  </p:clrMapOvr>
  <p:transition spd="slow">
    <p:split orient="vert"/>
    <p:sndAc>
      <p:stSnd>
        <p:snd r:embed="rId2" name="explod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098" name="Picture 2" descr="C:\Users\zakaria\Desktop\personal_trainer_with_treadmill_md_wm.jpg"/>
          <p:cNvPicPr>
            <a:picLocks noChangeAspect="1" noChangeArrowheads="1"/>
          </p:cNvPicPr>
          <p:nvPr/>
        </p:nvPicPr>
        <p:blipFill>
          <a:blip r:embed="rId3" cstate="print"/>
          <a:srcRect/>
          <a:stretch>
            <a:fillRect/>
          </a:stretch>
        </p:blipFill>
        <p:spPr bwMode="auto">
          <a:xfrm>
            <a:off x="3314845" y="1066800"/>
            <a:ext cx="5676759" cy="4851400"/>
          </a:xfrm>
          <a:prstGeom prst="rect">
            <a:avLst/>
          </a:prstGeom>
          <a:noFill/>
        </p:spPr>
      </p:pic>
      <p:sp>
        <p:nvSpPr>
          <p:cNvPr id="2" name="Rectangle 1"/>
          <p:cNvSpPr/>
          <p:nvPr/>
        </p:nvSpPr>
        <p:spPr>
          <a:xfrm>
            <a:off x="152400" y="838201"/>
            <a:ext cx="8839200" cy="5632311"/>
          </a:xfrm>
          <a:prstGeom prst="rect">
            <a:avLst/>
          </a:prstGeom>
        </p:spPr>
        <p:txBody>
          <a:bodyPr wrap="square">
            <a:spAutoFit/>
          </a:bodyPr>
          <a:lstStyle/>
          <a:p>
            <a:endParaRPr lang="en-US" sz="2400" b="1" u="sng" dirty="0" smtClean="0">
              <a:latin typeface="Footlight MT Light" pitchFamily="18" charset="0"/>
            </a:endParaRPr>
          </a:p>
          <a:p>
            <a:pPr>
              <a:buFont typeface="Wingdings" pitchFamily="2" charset="2"/>
              <a:buChar char="Ø"/>
            </a:pPr>
            <a:r>
              <a:rPr lang="en-US" sz="2400" b="1" u="sng" dirty="0" smtClean="0">
                <a:latin typeface="Footlight MT Light" pitchFamily="18" charset="0"/>
              </a:rPr>
              <a:t>Fact and Data Based Approach</a:t>
            </a:r>
          </a:p>
          <a:p>
            <a:r>
              <a:rPr lang="en-US" sz="2400" dirty="0" smtClean="0"/>
              <a:t>The statistical and methodical aspects of Six Sigma show the scientific basis of the technique. This accentuates an important aspect of Six Sigma that it is fact and data based.</a:t>
            </a:r>
          </a:p>
          <a:p>
            <a:endParaRPr lang="en-US" sz="2400" dirty="0" smtClean="0"/>
          </a:p>
          <a:p>
            <a:endParaRPr lang="en-US" sz="2400" dirty="0" smtClean="0"/>
          </a:p>
          <a:p>
            <a:pPr>
              <a:buFont typeface="Wingdings" pitchFamily="2" charset="2"/>
              <a:buChar char="Ø"/>
            </a:pPr>
            <a:r>
              <a:rPr lang="en-US" sz="2400" b="1" u="sng" dirty="0" smtClean="0">
                <a:latin typeface="Footlight MT Light" pitchFamily="18" charset="0"/>
              </a:rPr>
              <a:t>Project and Objective Based Focus</a:t>
            </a:r>
          </a:p>
          <a:p>
            <a:r>
              <a:rPr lang="en-US" sz="2400" dirty="0" smtClean="0"/>
              <a:t>The Six Sigma process is implemented for an organization’s project tailored to its specifications and requirement. The process is flexed to suit the requirements and conditions in which a project is operating to get the best results.</a:t>
            </a:r>
            <a:br>
              <a:rPr lang="en-US" sz="2400" dirty="0" smtClean="0"/>
            </a:br>
            <a:r>
              <a:rPr lang="en-US" sz="2400" dirty="0" smtClean="0"/>
              <a:t>                       Apart  from that, the Six Sigma is also objective based. </a:t>
            </a:r>
          </a:p>
          <a:p>
            <a:r>
              <a:rPr lang="en-US" sz="2400" dirty="0" smtClean="0"/>
              <a:t> The management needs some incentive to invest in the Six Sigma</a:t>
            </a:r>
          </a:p>
          <a:p>
            <a:r>
              <a:rPr lang="en-US" sz="2400" dirty="0" smtClean="0"/>
              <a:t> process. It is aimed to enhance profitability and to generate financial.</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123" name="Picture 3" descr="C:\Users\zakaria\Desktop\canstock8294410.jpg"/>
          <p:cNvPicPr>
            <a:picLocks noChangeAspect="1" noChangeArrowheads="1"/>
          </p:cNvPicPr>
          <p:nvPr/>
        </p:nvPicPr>
        <p:blipFill>
          <a:blip r:embed="rId3" cstate="print"/>
          <a:srcRect/>
          <a:stretch>
            <a:fillRect/>
          </a:stretch>
        </p:blipFill>
        <p:spPr bwMode="auto">
          <a:xfrm flipH="1">
            <a:off x="3200400" y="0"/>
            <a:ext cx="3429000" cy="3124200"/>
          </a:xfrm>
          <a:prstGeom prst="rect">
            <a:avLst/>
          </a:prstGeom>
          <a:noFill/>
        </p:spPr>
      </p:pic>
      <p:pic>
        <p:nvPicPr>
          <p:cNvPr id="5122" name="Picture 2" descr="C:\Users\zakaria\Desktop\royalty-free-teamwork-clipart-illustration-78925.jpg"/>
          <p:cNvPicPr>
            <a:picLocks noChangeAspect="1" noChangeArrowheads="1"/>
          </p:cNvPicPr>
          <p:nvPr/>
        </p:nvPicPr>
        <p:blipFill>
          <a:blip r:embed="rId4" cstate="print"/>
          <a:srcRect/>
          <a:stretch>
            <a:fillRect/>
          </a:stretch>
        </p:blipFill>
        <p:spPr bwMode="auto">
          <a:xfrm>
            <a:off x="4648200" y="3276600"/>
            <a:ext cx="4495800" cy="3048000"/>
          </a:xfrm>
          <a:prstGeom prst="rect">
            <a:avLst/>
          </a:prstGeom>
          <a:ln>
            <a:noFill/>
          </a:ln>
          <a:effectLst>
            <a:softEdge rad="112500"/>
          </a:effectLst>
        </p:spPr>
      </p:pic>
      <p:sp>
        <p:nvSpPr>
          <p:cNvPr id="2" name="Rectangle 1"/>
          <p:cNvSpPr/>
          <p:nvPr/>
        </p:nvSpPr>
        <p:spPr>
          <a:xfrm>
            <a:off x="152400" y="609603"/>
            <a:ext cx="8686800" cy="4524315"/>
          </a:xfrm>
          <a:prstGeom prst="rect">
            <a:avLst/>
          </a:prstGeom>
        </p:spPr>
        <p:txBody>
          <a:bodyPr wrap="square">
            <a:spAutoFit/>
          </a:bodyPr>
          <a:lstStyle/>
          <a:p>
            <a:pPr>
              <a:buFont typeface="Wingdings" pitchFamily="2" charset="2"/>
              <a:buChar char="Ø"/>
            </a:pPr>
            <a:endParaRPr lang="en-US" sz="2400" b="1" u="sng" dirty="0" smtClean="0">
              <a:latin typeface="Footlight MT Light" pitchFamily="18" charset="0"/>
            </a:endParaRPr>
          </a:p>
          <a:p>
            <a:pPr>
              <a:buFont typeface="Wingdings" pitchFamily="2" charset="2"/>
              <a:buChar char="Ø"/>
            </a:pPr>
            <a:r>
              <a:rPr lang="en-US" sz="2400" b="1" u="sng" dirty="0" smtClean="0">
                <a:latin typeface="Footlight MT Light" pitchFamily="18" charset="0"/>
              </a:rPr>
              <a:t>The Customer Focus</a:t>
            </a:r>
            <a:r>
              <a:rPr lang="en-US" sz="2400" b="1" dirty="0" smtClean="0"/>
              <a:t> </a:t>
            </a:r>
            <a:r>
              <a:rPr lang="en-US" sz="2400" dirty="0" smtClean="0"/>
              <a:t/>
            </a:r>
            <a:br>
              <a:rPr lang="en-US" sz="2400" dirty="0" smtClean="0"/>
            </a:br>
            <a:r>
              <a:rPr lang="en-US" sz="2400" dirty="0" smtClean="0"/>
              <a:t>The customer focus is fundamental to the Six Sigma approach. The quality improvement and control standards are based on the explicit customer requirements. </a:t>
            </a:r>
          </a:p>
          <a:p>
            <a:endParaRPr lang="en-US" sz="2400" dirty="0" smtClean="0"/>
          </a:p>
          <a:p>
            <a:endParaRPr lang="en-US" sz="2400" b="1" u="sng" dirty="0" smtClean="0">
              <a:latin typeface="Footlight MT Light" pitchFamily="18" charset="0"/>
            </a:endParaRPr>
          </a:p>
          <a:p>
            <a:pPr>
              <a:buFont typeface="Wingdings" pitchFamily="2" charset="2"/>
              <a:buChar char="Ø"/>
            </a:pPr>
            <a:r>
              <a:rPr lang="en-US" sz="2400" b="1" u="sng" dirty="0" smtClean="0">
                <a:latin typeface="Footlight MT Light" pitchFamily="18" charset="0"/>
              </a:rPr>
              <a:t>Teamwork Approach to Quality Management </a:t>
            </a:r>
            <a:r>
              <a:rPr lang="en-US" sz="2400" dirty="0" smtClean="0"/>
              <a:t/>
            </a:r>
            <a:br>
              <a:rPr lang="en-US" sz="2400" dirty="0" smtClean="0"/>
            </a:br>
            <a:r>
              <a:rPr lang="en-US" sz="2400" dirty="0" smtClean="0"/>
              <a:t>The Six Sigma process requires organizations to get organized when it comes to controlling and improving quality. Six Sigma actually involves a lot of training depending on the role of an individual in the Quality Management team.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2895600" y="228600"/>
            <a:ext cx="3809056" cy="707886"/>
          </a:xfrm>
          <a:prstGeom prst="rect">
            <a:avLst/>
          </a:prstGeom>
          <a:effectLst>
            <a:outerShdw blurRad="50800" dist="38100" dir="8100000" algn="tr" rotWithShape="0">
              <a:prstClr val="black">
                <a:alpha val="40000"/>
              </a:prstClr>
            </a:outerShdw>
          </a:effectLst>
        </p:spPr>
        <p:txBody>
          <a:bodyPr wrap="none">
            <a:spAutoFit/>
          </a:bodyPr>
          <a:lstStyle/>
          <a:p>
            <a:pPr fontAlgn="base"/>
            <a:r>
              <a:rPr lang="en-US" sz="4000" b="1" dirty="0" smtClean="0">
                <a:latin typeface="Agency FB" pitchFamily="34" charset="0"/>
              </a:rPr>
              <a:t>Six Sigma Objectives</a:t>
            </a:r>
            <a:endParaRPr lang="en-US" sz="4000" b="1" dirty="0">
              <a:latin typeface="Agency FB" pitchFamily="34" charset="0"/>
            </a:endParaRPr>
          </a:p>
        </p:txBody>
      </p:sp>
      <p:sp>
        <p:nvSpPr>
          <p:cNvPr id="4" name="Rectangle 3"/>
          <p:cNvSpPr/>
          <p:nvPr/>
        </p:nvSpPr>
        <p:spPr>
          <a:xfrm>
            <a:off x="138948" y="1524003"/>
            <a:ext cx="4356855" cy="461665"/>
          </a:xfrm>
          <a:prstGeom prst="rect">
            <a:avLst/>
          </a:prstGeom>
        </p:spPr>
        <p:txBody>
          <a:bodyPr wrap="square">
            <a:spAutoFit/>
          </a:bodyPr>
          <a:lstStyle/>
          <a:p>
            <a:pPr fontAlgn="base">
              <a:buFont typeface="Wingdings" pitchFamily="2" charset="2"/>
              <a:buChar char="ü"/>
            </a:pPr>
            <a:r>
              <a:rPr lang="en-US" sz="2400" b="1" u="sng" dirty="0" smtClean="0">
                <a:latin typeface="Footlight MT Light" pitchFamily="18" charset="0"/>
              </a:rPr>
              <a:t>Overall Business Improvement</a:t>
            </a:r>
            <a:endParaRPr lang="en-US" sz="2400" b="1" u="sng" dirty="0">
              <a:latin typeface="Footlight MT Light" pitchFamily="18" charset="0"/>
            </a:endParaRPr>
          </a:p>
        </p:txBody>
      </p:sp>
      <p:pic>
        <p:nvPicPr>
          <p:cNvPr id="6147" name="Picture 3" descr="C:\Users\zakaria\Desktop\business-mw-02.jpg"/>
          <p:cNvPicPr>
            <a:picLocks noChangeAspect="1" noChangeArrowheads="1"/>
          </p:cNvPicPr>
          <p:nvPr/>
        </p:nvPicPr>
        <p:blipFill>
          <a:blip r:embed="rId3" cstate="print"/>
          <a:srcRect/>
          <a:stretch>
            <a:fillRect/>
          </a:stretch>
        </p:blipFill>
        <p:spPr bwMode="auto">
          <a:xfrm>
            <a:off x="101600" y="1981200"/>
            <a:ext cx="1955800" cy="180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2057400" y="2274841"/>
            <a:ext cx="7010400" cy="1200329"/>
          </a:xfrm>
          <a:prstGeom prst="rect">
            <a:avLst/>
          </a:prstGeom>
        </p:spPr>
        <p:txBody>
          <a:bodyPr wrap="square">
            <a:spAutoFit/>
          </a:bodyPr>
          <a:lstStyle/>
          <a:p>
            <a:r>
              <a:rPr lang="en-US" sz="2400" dirty="0" smtClean="0"/>
              <a:t> Six Sigma methodology focuses on business improvement. Beyond reducing the number of defects present in any given number of products.</a:t>
            </a:r>
            <a:endParaRPr lang="en-US" sz="2400" dirty="0"/>
          </a:p>
        </p:txBody>
      </p:sp>
      <p:sp>
        <p:nvSpPr>
          <p:cNvPr id="8" name="Rectangle 7"/>
          <p:cNvSpPr/>
          <p:nvPr/>
        </p:nvSpPr>
        <p:spPr>
          <a:xfrm>
            <a:off x="152403" y="3657603"/>
            <a:ext cx="3875805" cy="461665"/>
          </a:xfrm>
          <a:prstGeom prst="rect">
            <a:avLst/>
          </a:prstGeom>
        </p:spPr>
        <p:txBody>
          <a:bodyPr wrap="none">
            <a:spAutoFit/>
          </a:bodyPr>
          <a:lstStyle/>
          <a:p>
            <a:pPr fontAlgn="base">
              <a:buFont typeface="Wingdings" pitchFamily="2" charset="2"/>
              <a:buChar char="ü"/>
            </a:pPr>
            <a:r>
              <a:rPr lang="en-US" sz="2400" b="1" u="sng" dirty="0" smtClean="0">
                <a:latin typeface="Footlight MT Light" pitchFamily="18" charset="0"/>
              </a:rPr>
              <a:t>Remedy Defects/Variability</a:t>
            </a:r>
            <a:endParaRPr lang="en-US" sz="2400" b="1" u="sng" dirty="0">
              <a:latin typeface="Footlight MT Light" pitchFamily="18" charset="0"/>
            </a:endParaRPr>
          </a:p>
        </p:txBody>
      </p:sp>
      <p:sp>
        <p:nvSpPr>
          <p:cNvPr id="12" name="Rectangle 11"/>
          <p:cNvSpPr/>
          <p:nvPr/>
        </p:nvSpPr>
        <p:spPr>
          <a:xfrm>
            <a:off x="2286000" y="4343400"/>
            <a:ext cx="6858000" cy="1569660"/>
          </a:xfrm>
          <a:prstGeom prst="rect">
            <a:avLst/>
          </a:prstGeom>
        </p:spPr>
        <p:txBody>
          <a:bodyPr wrap="square">
            <a:spAutoFit/>
          </a:bodyPr>
          <a:lstStyle/>
          <a:p>
            <a:r>
              <a:rPr lang="en-US" sz="2400" dirty="0" smtClean="0"/>
              <a:t> Any business seeking improved numbers must reduce the number of defective products or services it produces. Defective products can harm customer satisfaction levels.</a:t>
            </a:r>
            <a:endParaRPr lang="en-US" sz="2400" dirty="0"/>
          </a:p>
        </p:txBody>
      </p:sp>
      <p:pic>
        <p:nvPicPr>
          <p:cNvPr id="2050" name="Picture 2" descr="C:\Users\zakaria\Desktop\weak_link_chain_shutterstock_112530176.jpg"/>
          <p:cNvPicPr>
            <a:picLocks noChangeAspect="1" noChangeArrowheads="1"/>
          </p:cNvPicPr>
          <p:nvPr/>
        </p:nvPicPr>
        <p:blipFill>
          <a:blip r:embed="rId4" cstate="print"/>
          <a:srcRect/>
          <a:stretch>
            <a:fillRect/>
          </a:stretch>
        </p:blipFill>
        <p:spPr bwMode="auto">
          <a:xfrm>
            <a:off x="0" y="4114800"/>
            <a:ext cx="2367752"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Rectangle 1"/>
          <p:cNvSpPr/>
          <p:nvPr/>
        </p:nvSpPr>
        <p:spPr>
          <a:xfrm>
            <a:off x="228605" y="533403"/>
            <a:ext cx="2061783" cy="461665"/>
          </a:xfrm>
          <a:prstGeom prst="rect">
            <a:avLst/>
          </a:prstGeom>
        </p:spPr>
        <p:txBody>
          <a:bodyPr wrap="none">
            <a:spAutoFit/>
          </a:bodyPr>
          <a:lstStyle/>
          <a:p>
            <a:pPr fontAlgn="base">
              <a:buFont typeface="Wingdings" pitchFamily="2" charset="2"/>
              <a:buChar char="ü"/>
            </a:pPr>
            <a:r>
              <a:rPr lang="en-US" sz="2400" b="1" u="sng" dirty="0" smtClean="0">
                <a:latin typeface="Footlight MT Light" pitchFamily="18" charset="0"/>
              </a:rPr>
              <a:t>Reduce Costs</a:t>
            </a:r>
            <a:endParaRPr lang="en-US" sz="2400" b="1" u="sng" dirty="0">
              <a:latin typeface="Footlight MT Light" pitchFamily="18" charset="0"/>
            </a:endParaRPr>
          </a:p>
        </p:txBody>
      </p:sp>
      <p:pic>
        <p:nvPicPr>
          <p:cNvPr id="26626" name="Picture 2" descr="C:\Users\zakaria\Desktop\2845860.jpg"/>
          <p:cNvPicPr>
            <a:picLocks noChangeAspect="1" noChangeArrowheads="1"/>
          </p:cNvPicPr>
          <p:nvPr/>
        </p:nvPicPr>
        <p:blipFill>
          <a:blip r:embed="rId3" cstate="print"/>
          <a:srcRect/>
          <a:stretch>
            <a:fillRect/>
          </a:stretch>
        </p:blipFill>
        <p:spPr bwMode="auto">
          <a:xfrm>
            <a:off x="128591" y="1143000"/>
            <a:ext cx="1700212"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752600" y="1390472"/>
            <a:ext cx="7239000" cy="1200329"/>
          </a:xfrm>
          <a:prstGeom prst="rect">
            <a:avLst/>
          </a:prstGeom>
        </p:spPr>
        <p:txBody>
          <a:bodyPr wrap="square">
            <a:spAutoFit/>
          </a:bodyPr>
          <a:lstStyle/>
          <a:p>
            <a:r>
              <a:rPr lang="en-US" sz="2400" dirty="0" smtClean="0"/>
              <a:t>Reduced costs equal increased profits. A company implementing Six Sigma principles has to look to reduce costs wherever it possibly can--without reducing quality.</a:t>
            </a:r>
            <a:endParaRPr lang="en-US" sz="2400" dirty="0"/>
          </a:p>
        </p:txBody>
      </p:sp>
      <p:pic>
        <p:nvPicPr>
          <p:cNvPr id="26627" name="Picture 3" descr="C:\Users\zakaria\Desktop\world clock.jpg"/>
          <p:cNvPicPr>
            <a:picLocks noChangeAspect="1" noChangeArrowheads="1"/>
          </p:cNvPicPr>
          <p:nvPr/>
        </p:nvPicPr>
        <p:blipFill>
          <a:blip r:embed="rId4" cstate="print"/>
          <a:srcRect/>
          <a:stretch>
            <a:fillRect/>
          </a:stretch>
        </p:blipFill>
        <p:spPr bwMode="auto">
          <a:xfrm>
            <a:off x="76200" y="3849688"/>
            <a:ext cx="2286000" cy="1941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187432" y="3272138"/>
            <a:ext cx="2936766" cy="461665"/>
          </a:xfrm>
          <a:prstGeom prst="rect">
            <a:avLst/>
          </a:prstGeom>
        </p:spPr>
        <p:txBody>
          <a:bodyPr wrap="none">
            <a:spAutoFit/>
          </a:bodyPr>
          <a:lstStyle/>
          <a:p>
            <a:pPr fontAlgn="base">
              <a:buFont typeface="Wingdings" pitchFamily="2" charset="2"/>
              <a:buChar char="ü"/>
            </a:pPr>
            <a:r>
              <a:rPr lang="en-US" sz="2400" b="1" u="sng" dirty="0" smtClean="0">
                <a:latin typeface="Footlight MT Light" pitchFamily="18" charset="0"/>
              </a:rPr>
              <a:t>Improve Cycle Time</a:t>
            </a:r>
            <a:endParaRPr lang="en-US" sz="2400" b="1" u="sng" dirty="0">
              <a:latin typeface="Footlight MT Light" pitchFamily="18" charset="0"/>
            </a:endParaRPr>
          </a:p>
        </p:txBody>
      </p:sp>
      <p:sp>
        <p:nvSpPr>
          <p:cNvPr id="7" name="Rectangle 6"/>
          <p:cNvSpPr/>
          <p:nvPr/>
        </p:nvSpPr>
        <p:spPr>
          <a:xfrm>
            <a:off x="2362200" y="3734812"/>
            <a:ext cx="6629400" cy="3046988"/>
          </a:xfrm>
          <a:prstGeom prst="rect">
            <a:avLst/>
          </a:prstGeom>
        </p:spPr>
        <p:txBody>
          <a:bodyPr wrap="square">
            <a:spAutoFit/>
          </a:bodyPr>
          <a:lstStyle/>
          <a:p>
            <a:r>
              <a:rPr lang="en-US" sz="2400" dirty="0" smtClean="0"/>
              <a:t>Any reduction in the amount of time it takes to produce a product or perform a service means money saved, both in maintenance costs and personnel wages. Additionally, customer satisfaction improves when both retailers and end users receive products sooner than expected. The company that can get a product to its customer faster may win her business</a:t>
            </a:r>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Rectangle 1"/>
          <p:cNvSpPr/>
          <p:nvPr/>
        </p:nvSpPr>
        <p:spPr>
          <a:xfrm>
            <a:off x="228603" y="1214738"/>
            <a:ext cx="4349781" cy="461665"/>
          </a:xfrm>
          <a:prstGeom prst="rect">
            <a:avLst/>
          </a:prstGeom>
        </p:spPr>
        <p:txBody>
          <a:bodyPr wrap="none">
            <a:spAutoFit/>
          </a:bodyPr>
          <a:lstStyle/>
          <a:p>
            <a:pPr fontAlgn="base">
              <a:buFont typeface="Wingdings" pitchFamily="2" charset="2"/>
              <a:buChar char="ü"/>
            </a:pPr>
            <a:r>
              <a:rPr lang="en-US" sz="2400" b="1" u="sng" dirty="0" smtClean="0"/>
              <a:t>Increase Customer Satisfaction</a:t>
            </a:r>
            <a:endParaRPr lang="en-US" sz="2400" b="1" u="sng" dirty="0"/>
          </a:p>
        </p:txBody>
      </p:sp>
      <p:pic>
        <p:nvPicPr>
          <p:cNvPr id="27650" name="Picture 2" descr="C:\Users\zakaria\Desktop\come_again.jpg"/>
          <p:cNvPicPr>
            <a:picLocks noChangeAspect="1" noChangeArrowheads="1"/>
          </p:cNvPicPr>
          <p:nvPr/>
        </p:nvPicPr>
        <p:blipFill>
          <a:blip r:embed="rId3" cstate="print"/>
          <a:srcRect/>
          <a:stretch>
            <a:fillRect/>
          </a:stretch>
        </p:blipFill>
        <p:spPr bwMode="auto">
          <a:xfrm>
            <a:off x="152400" y="2057400"/>
            <a:ext cx="21336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2286000" y="2209803"/>
            <a:ext cx="6781800" cy="1200329"/>
          </a:xfrm>
          <a:prstGeom prst="rect">
            <a:avLst/>
          </a:prstGeom>
        </p:spPr>
        <p:txBody>
          <a:bodyPr wrap="square">
            <a:spAutoFit/>
          </a:bodyPr>
          <a:lstStyle/>
          <a:p>
            <a:r>
              <a:rPr lang="en-US" sz="2400" dirty="0" smtClean="0"/>
              <a:t>Customer satisfaction depends upon successful resolution of all Six Sigma’s other objectives. But customer satisfaction is an objective all its own.</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zakaria\Desktop\5155-curves-1920x1080-abstract-wallpape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2170128" y="304800"/>
            <a:ext cx="5001690" cy="707886"/>
          </a:xfrm>
          <a:prstGeom prst="rect">
            <a:avLst/>
          </a:prstGeom>
          <a:noFill/>
        </p:spPr>
        <p:txBody>
          <a:bodyPr wrap="none" rtlCol="0">
            <a:spAutoFit/>
          </a:bodyPr>
          <a:lstStyle/>
          <a:p>
            <a:r>
              <a:rPr lang="en-US" sz="4000" b="1" dirty="0" smtClean="0">
                <a:latin typeface="David" pitchFamily="34" charset="-79"/>
                <a:cs typeface="David" pitchFamily="34" charset="-79"/>
              </a:rPr>
              <a:t>Levels of Six Sigma</a:t>
            </a:r>
            <a:endParaRPr lang="en-US" sz="4000" b="1" dirty="0">
              <a:latin typeface="David" pitchFamily="34" charset="-79"/>
              <a:cs typeface="David" pitchFamily="34" charset="-79"/>
            </a:endParaRPr>
          </a:p>
        </p:txBody>
      </p:sp>
      <p:pic>
        <p:nvPicPr>
          <p:cNvPr id="1026" name="Picture 2" descr="C:\Users\zakaria\Desktop\sixsigma_levels.gif"/>
          <p:cNvPicPr>
            <a:picLocks noChangeAspect="1" noChangeArrowheads="1"/>
          </p:cNvPicPr>
          <p:nvPr/>
        </p:nvPicPr>
        <p:blipFill>
          <a:blip r:embed="rId4" cstate="print"/>
          <a:srcRect/>
          <a:stretch>
            <a:fillRect/>
          </a:stretch>
        </p:blipFill>
        <p:spPr bwMode="auto">
          <a:xfrm>
            <a:off x="762000" y="1143000"/>
            <a:ext cx="8077200" cy="4648200"/>
          </a:xfrm>
          <a:prstGeom prst="rect">
            <a:avLst/>
          </a:prstGeom>
          <a:effectLst>
            <a:glow rad="228600">
              <a:schemeClr val="accent1">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pic>
    </p:spTree>
  </p:cSld>
  <p:clrMapOvr>
    <a:masterClrMapping/>
  </p:clrMapOvr>
  <p:transition spd="med">
    <p:wedge/>
    <p:sndAc>
      <p:stSnd>
        <p:snd r:embed="rId2" name="arrow.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zakaria\Desktop\5155-curves-1920x1080-abstract-wallpaper.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1026" name="Picture 2" descr="C:\Users\zakaria\Desktop\quality_bellcurve.jpg"/>
          <p:cNvPicPr>
            <a:picLocks noChangeAspect="1" noChangeArrowheads="1"/>
          </p:cNvPicPr>
          <p:nvPr/>
        </p:nvPicPr>
        <p:blipFill>
          <a:blip r:embed="rId5" cstate="print"/>
          <a:srcRect/>
          <a:stretch>
            <a:fillRect/>
          </a:stretch>
        </p:blipFill>
        <p:spPr bwMode="auto">
          <a:xfrm>
            <a:off x="1143000" y="990600"/>
            <a:ext cx="7696200" cy="5181600"/>
          </a:xfrm>
          <a:prstGeom prst="rect">
            <a:avLst/>
          </a:prstGeom>
          <a:ln>
            <a:noFill/>
          </a:ln>
          <a:effectLst>
            <a:softEdge rad="112500"/>
          </a:effectLst>
        </p:spPr>
      </p:pic>
      <p:sp>
        <p:nvSpPr>
          <p:cNvPr id="3" name="TextBox 2"/>
          <p:cNvSpPr txBox="1"/>
          <p:nvPr/>
        </p:nvSpPr>
        <p:spPr>
          <a:xfrm>
            <a:off x="3048005" y="228600"/>
            <a:ext cx="2858475" cy="707886"/>
          </a:xfrm>
          <a:prstGeom prst="rect">
            <a:avLst/>
          </a:prstGeom>
          <a:noFill/>
        </p:spPr>
        <p:txBody>
          <a:bodyPr wrap="none" rtlCol="0">
            <a:spAutoFit/>
          </a:bodyPr>
          <a:lstStyle/>
          <a:p>
            <a:r>
              <a:rPr lang="en-US" sz="4000" b="1" dirty="0" smtClean="0">
                <a:latin typeface="Agency FB" pitchFamily="34" charset="0"/>
              </a:rPr>
              <a:t>Learning Curve</a:t>
            </a:r>
            <a:endParaRPr lang="en-US" sz="4000" b="1" dirty="0">
              <a:latin typeface="Agency FB" pitchFamily="34" charset="0"/>
            </a:endParaRPr>
          </a:p>
        </p:txBody>
      </p:sp>
    </p:spTree>
  </p:cSld>
  <p:clrMapOvr>
    <a:masterClrMapping/>
  </p:clrMapOvr>
  <p:transition spd="med">
    <p:wheel spokes="1"/>
    <p:sndAc>
      <p:stSnd>
        <p:snd r:embed="rId3" name="voltage.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zakaria\Desktop\5155-curves-1920x1080-abstract-wallpaper.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7170" name="Picture 2" descr="C:\Users\zakaria\Desktop\copy-of-focusgroup.png"/>
          <p:cNvPicPr>
            <a:picLocks noChangeAspect="1" noChangeArrowheads="1"/>
          </p:cNvPicPr>
          <p:nvPr/>
        </p:nvPicPr>
        <p:blipFill>
          <a:blip r:embed="rId5" cstate="print"/>
          <a:srcRect/>
          <a:stretch>
            <a:fillRect/>
          </a:stretch>
        </p:blipFill>
        <p:spPr bwMode="auto">
          <a:xfrm>
            <a:off x="2057400" y="1676403"/>
            <a:ext cx="7086600" cy="5266181"/>
          </a:xfrm>
          <a:prstGeom prst="rect">
            <a:avLst/>
          </a:prstGeom>
          <a:noFill/>
        </p:spPr>
      </p:pic>
      <p:sp>
        <p:nvSpPr>
          <p:cNvPr id="2" name="Rectangle 1"/>
          <p:cNvSpPr/>
          <p:nvPr/>
        </p:nvSpPr>
        <p:spPr>
          <a:xfrm>
            <a:off x="3184127" y="228603"/>
            <a:ext cx="3084562" cy="646331"/>
          </a:xfrm>
          <a:prstGeom prst="rect">
            <a:avLst/>
          </a:prstGeom>
          <a:effectLst>
            <a:outerShdw blurRad="50800" dist="38100" dir="8100000" algn="tr" rotWithShape="0">
              <a:prstClr val="black">
                <a:alpha val="40000"/>
              </a:prstClr>
            </a:outerShdw>
          </a:effectLst>
        </p:spPr>
        <p:txBody>
          <a:bodyPr wrap="none">
            <a:spAutoFit/>
          </a:bodyPr>
          <a:lstStyle/>
          <a:p>
            <a:r>
              <a:rPr lang="en-US" sz="3600" b="1" dirty="0" smtClean="0"/>
              <a:t>Methodologies</a:t>
            </a:r>
            <a:endParaRPr lang="en-US" sz="3600" b="1" dirty="0"/>
          </a:p>
        </p:txBody>
      </p:sp>
      <p:sp>
        <p:nvSpPr>
          <p:cNvPr id="3" name="Rectangle 2"/>
          <p:cNvSpPr/>
          <p:nvPr/>
        </p:nvSpPr>
        <p:spPr>
          <a:xfrm>
            <a:off x="228600" y="1305580"/>
            <a:ext cx="8686800" cy="523220"/>
          </a:xfrm>
          <a:prstGeom prst="rect">
            <a:avLst/>
          </a:prstGeom>
        </p:spPr>
        <p:txBody>
          <a:bodyPr wrap="square">
            <a:spAutoFit/>
          </a:bodyPr>
          <a:lstStyle/>
          <a:p>
            <a:r>
              <a:rPr lang="en-US" sz="2400" b="1" dirty="0" smtClean="0"/>
              <a:t>Six Sigma </a:t>
            </a:r>
            <a:r>
              <a:rPr lang="en-US" sz="2400" dirty="0" smtClean="0"/>
              <a:t>projects follow two project methodologies </a:t>
            </a:r>
            <a:r>
              <a:rPr lang="en-US" sz="2800" b="1" dirty="0" smtClean="0"/>
              <a:t>:</a:t>
            </a:r>
            <a:endParaRPr lang="en-US" sz="2400" b="1" dirty="0" smtClean="0"/>
          </a:p>
        </p:txBody>
      </p:sp>
      <p:graphicFrame>
        <p:nvGraphicFramePr>
          <p:cNvPr id="6" name="Diagram 5"/>
          <p:cNvGraphicFramePr/>
          <p:nvPr/>
        </p:nvGraphicFramePr>
        <p:xfrm>
          <a:off x="304800" y="2209800"/>
          <a:ext cx="2438400" cy="1828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Rectangle 6"/>
          <p:cNvSpPr/>
          <p:nvPr/>
        </p:nvSpPr>
        <p:spPr>
          <a:xfrm>
            <a:off x="1828800" y="4796138"/>
            <a:ext cx="7086600" cy="461665"/>
          </a:xfrm>
          <a:prstGeom prst="rect">
            <a:avLst/>
          </a:prstGeom>
        </p:spPr>
        <p:txBody>
          <a:bodyPr wrap="square">
            <a:spAutoFit/>
          </a:bodyPr>
          <a:lstStyle/>
          <a:p>
            <a:r>
              <a:rPr lang="en-US" sz="2400" b="1" dirty="0" smtClean="0">
                <a:latin typeface="Book Antiqua" pitchFamily="18" charset="0"/>
                <a:ea typeface="Batang" pitchFamily="18" charset="-127"/>
              </a:rPr>
              <a:t>These methodologies, composed of five phases.</a:t>
            </a:r>
            <a:r>
              <a:rPr lang="en-US" sz="2400" b="1" dirty="0" smtClean="0">
                <a:latin typeface="Batang" pitchFamily="18" charset="-127"/>
                <a:ea typeface="Batang" pitchFamily="18" charset="-127"/>
              </a:rPr>
              <a:t> </a:t>
            </a:r>
            <a:endParaRPr lang="en-US" sz="2400" b="1" dirty="0">
              <a:latin typeface="Batang" pitchFamily="18" charset="-127"/>
              <a:ea typeface="Batang" pitchFamily="18" charset="-127"/>
            </a:endParaRPr>
          </a:p>
        </p:txBody>
      </p:sp>
    </p:spTree>
  </p:cSld>
  <p:clrMapOvr>
    <a:masterClrMapping/>
  </p:clrMapOvr>
  <p:transition>
    <p:dissolve/>
    <p:sndAc>
      <p:stSnd>
        <p:snd r:embed="rId3" name="push.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8196" name="Picture 4" descr="C:\Users\zakaria\Desktop\woman_flipboard_disscion_md_wm.jpg"/>
          <p:cNvPicPr>
            <a:picLocks noChangeAspect="1" noChangeArrowheads="1"/>
          </p:cNvPicPr>
          <p:nvPr/>
        </p:nvPicPr>
        <p:blipFill>
          <a:blip r:embed="rId3" cstate="print"/>
          <a:srcRect/>
          <a:stretch>
            <a:fillRect/>
          </a:stretch>
        </p:blipFill>
        <p:spPr bwMode="auto">
          <a:xfrm>
            <a:off x="3200400" y="2286000"/>
            <a:ext cx="5105400" cy="3505200"/>
          </a:xfrm>
          <a:prstGeom prst="rect">
            <a:avLst/>
          </a:prstGeom>
          <a:noFill/>
        </p:spPr>
      </p:pic>
      <p:graphicFrame>
        <p:nvGraphicFramePr>
          <p:cNvPr id="3" name="Diagram 2"/>
          <p:cNvGraphicFramePr/>
          <p:nvPr/>
        </p:nvGraphicFramePr>
        <p:xfrm>
          <a:off x="457200" y="685800"/>
          <a:ext cx="3048000" cy="91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nvGraphicFramePr>
        <p:xfrm>
          <a:off x="457200" y="1752600"/>
          <a:ext cx="8229600" cy="99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nvGraphicFramePr>
        <p:xfrm>
          <a:off x="533403" y="3505201"/>
          <a:ext cx="3131820" cy="102286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533400" y="4807805"/>
          <a:ext cx="8229600" cy="1059597"/>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8674" name="Picture 2" descr="C:\Users\zakaria\Desktop\clipart_of_46774_smjpg.jpg"/>
          <p:cNvPicPr>
            <a:picLocks noChangeAspect="1" noChangeArrowheads="1"/>
          </p:cNvPicPr>
          <p:nvPr/>
        </p:nvPicPr>
        <p:blipFill>
          <a:blip r:embed="rId3" cstate="print"/>
          <a:srcRect/>
          <a:stretch>
            <a:fillRect/>
          </a:stretch>
        </p:blipFill>
        <p:spPr bwMode="auto">
          <a:xfrm>
            <a:off x="2819400" y="0"/>
            <a:ext cx="6324600" cy="6096000"/>
          </a:xfrm>
          <a:prstGeom prst="rect">
            <a:avLst/>
          </a:prstGeom>
          <a:ln>
            <a:noFill/>
          </a:ln>
          <a:effectLst>
            <a:softEdge rad="112500"/>
          </a:effectLst>
        </p:spPr>
      </p:pic>
      <p:grpSp>
        <p:nvGrpSpPr>
          <p:cNvPr id="2" name="Group 1"/>
          <p:cNvGrpSpPr/>
          <p:nvPr/>
        </p:nvGrpSpPr>
        <p:grpSpPr>
          <a:xfrm>
            <a:off x="381000" y="155370"/>
            <a:ext cx="3048000" cy="911430"/>
            <a:chOff x="0" y="2969"/>
            <a:chExt cx="3048000" cy="911430"/>
          </a:xfrm>
          <a:scene3d>
            <a:camera prst="orthographicFront"/>
            <a:lightRig rig="flat" dir="t"/>
          </a:scene3d>
        </p:grpSpPr>
        <p:sp>
          <p:nvSpPr>
            <p:cNvPr id="3" name="Rounded Rectangle 2"/>
            <p:cNvSpPr/>
            <p:nvPr/>
          </p:nvSpPr>
          <p:spPr>
            <a:xfrm>
              <a:off x="0" y="2969"/>
              <a:ext cx="3048000" cy="91143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sp>
        <p:sp>
          <p:nvSpPr>
            <p:cNvPr id="4" name="Rounded Rectangle 4"/>
            <p:cNvSpPr/>
            <p:nvPr/>
          </p:nvSpPr>
          <p:spPr>
            <a:xfrm>
              <a:off x="44492" y="47461"/>
              <a:ext cx="2959016" cy="8224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b="1" kern="1200" dirty="0" smtClean="0"/>
                <a:t>1.  DMAIC</a:t>
              </a:r>
              <a:endParaRPr lang="en-US" sz="3800" kern="1200" dirty="0"/>
            </a:p>
          </p:txBody>
        </p:sp>
      </p:grpSp>
      <p:sp>
        <p:nvSpPr>
          <p:cNvPr id="5" name="Rectangle 4"/>
          <p:cNvSpPr/>
          <p:nvPr/>
        </p:nvSpPr>
        <p:spPr>
          <a:xfrm>
            <a:off x="685800" y="1143001"/>
            <a:ext cx="8001000" cy="523220"/>
          </a:xfrm>
          <a:prstGeom prst="rect">
            <a:avLst/>
          </a:prstGeom>
        </p:spPr>
        <p:txBody>
          <a:bodyPr wrap="square">
            <a:spAutoFit/>
          </a:bodyPr>
          <a:lstStyle/>
          <a:p>
            <a:r>
              <a:rPr lang="en-US" sz="2800" b="1" dirty="0" smtClean="0">
                <a:solidFill>
                  <a:schemeClr val="accent2">
                    <a:lumMod val="75000"/>
                  </a:schemeClr>
                </a:solidFill>
              </a:rPr>
              <a:t>The DMAIC project </a:t>
            </a:r>
            <a:r>
              <a:rPr lang="en-US" sz="2800" b="1" dirty="0" smtClean="0">
                <a:effectLst>
                  <a:glow rad="101600">
                    <a:schemeClr val="accent2">
                      <a:satMod val="175000"/>
                      <a:alpha val="40000"/>
                    </a:schemeClr>
                  </a:glow>
                </a:effectLst>
              </a:rPr>
              <a:t>methodology</a:t>
            </a:r>
            <a:r>
              <a:rPr lang="en-US" sz="2800" b="1" dirty="0" smtClean="0">
                <a:solidFill>
                  <a:schemeClr val="accent2">
                    <a:lumMod val="75000"/>
                  </a:schemeClr>
                </a:solidFill>
              </a:rPr>
              <a:t> has Five phases:</a:t>
            </a:r>
            <a:endParaRPr lang="en-US" sz="2800" b="1" dirty="0">
              <a:solidFill>
                <a:schemeClr val="accent2">
                  <a:lumMod val="75000"/>
                </a:schemeClr>
              </a:solidFill>
            </a:endParaRPr>
          </a:p>
        </p:txBody>
      </p:sp>
      <p:graphicFrame>
        <p:nvGraphicFramePr>
          <p:cNvPr id="15" name="Diagram 14"/>
          <p:cNvGraphicFramePr/>
          <p:nvPr/>
        </p:nvGraphicFramePr>
        <p:xfrm>
          <a:off x="762000" y="1828800"/>
          <a:ext cx="19050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Down Arrow 19"/>
          <p:cNvSpPr/>
          <p:nvPr/>
        </p:nvSpPr>
        <p:spPr>
          <a:xfrm>
            <a:off x="1524000" y="2514600"/>
            <a:ext cx="228600" cy="304800"/>
          </a:xfrm>
          <a:prstGeom prst="downArrow">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p:nvPr/>
        </p:nvSpPr>
        <p:spPr>
          <a:xfrm>
            <a:off x="1524000" y="4343400"/>
            <a:ext cx="228600" cy="304800"/>
          </a:xfrm>
          <a:prstGeom prst="downArrow">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own Arrow 26"/>
          <p:cNvSpPr/>
          <p:nvPr/>
        </p:nvSpPr>
        <p:spPr>
          <a:xfrm>
            <a:off x="1524000" y="3429000"/>
            <a:ext cx="228600" cy="304800"/>
          </a:xfrm>
          <a:prstGeom prst="downArrow">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p:nvPr/>
        </p:nvSpPr>
        <p:spPr>
          <a:xfrm>
            <a:off x="1524000" y="5257800"/>
            <a:ext cx="228600" cy="304800"/>
          </a:xfrm>
          <a:prstGeom prst="downArrow">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zakaria\Desktop\5155-curves-1920x1080-abstract-wallpape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0241" name="Picture 1" descr="C:\Users\zakaria\Desktop\graphics4.png"/>
          <p:cNvPicPr>
            <a:picLocks noChangeAspect="1" noChangeArrowheads="1"/>
          </p:cNvPicPr>
          <p:nvPr/>
        </p:nvPicPr>
        <p:blipFill>
          <a:blip r:embed="rId4" cstate="print"/>
          <a:srcRect/>
          <a:stretch>
            <a:fillRect/>
          </a:stretch>
        </p:blipFill>
        <p:spPr bwMode="auto">
          <a:xfrm flipH="1">
            <a:off x="4648201" y="0"/>
            <a:ext cx="4495793" cy="5486400"/>
          </a:xfrm>
          <a:prstGeom prst="rect">
            <a:avLst/>
          </a:prstGeom>
          <a:ln>
            <a:noFill/>
          </a:ln>
          <a:effectLst>
            <a:softEdge rad="112500"/>
          </a:effectLst>
        </p:spPr>
      </p:pic>
      <p:sp>
        <p:nvSpPr>
          <p:cNvPr id="2" name="Rectangle 1"/>
          <p:cNvSpPr/>
          <p:nvPr/>
        </p:nvSpPr>
        <p:spPr>
          <a:xfrm>
            <a:off x="152400" y="1600201"/>
            <a:ext cx="8839200" cy="4585871"/>
          </a:xfrm>
          <a:prstGeom prst="rect">
            <a:avLst/>
          </a:prstGeom>
        </p:spPr>
        <p:txBody>
          <a:bodyPr wrap="square">
            <a:spAutoFit/>
          </a:bodyPr>
          <a:lstStyle/>
          <a:p>
            <a:pPr>
              <a:buFont typeface="Wingdings" pitchFamily="2" charset="2"/>
              <a:buChar char="q"/>
            </a:pPr>
            <a:endParaRPr lang="en-US" sz="2400" b="1" dirty="0" smtClean="0"/>
          </a:p>
          <a:p>
            <a:pPr>
              <a:buFont typeface="Wingdings" pitchFamily="2" charset="2"/>
              <a:buChar char="q"/>
            </a:pPr>
            <a:r>
              <a:rPr lang="en-US" sz="2400" b="1" dirty="0" smtClean="0"/>
              <a:t>Six Sigma</a:t>
            </a:r>
            <a:r>
              <a:rPr lang="en-US" sz="2400" dirty="0" smtClean="0"/>
              <a:t> is a set of techniques, and tools for   process improvement. It was developed by </a:t>
            </a:r>
            <a:r>
              <a:rPr lang="en-US" sz="2400" dirty="0" smtClean="0">
                <a:solidFill>
                  <a:schemeClr val="tx2">
                    <a:lumMod val="75000"/>
                  </a:schemeClr>
                </a:solidFill>
                <a:latin typeface="Arial Black" pitchFamily="34" charset="0"/>
              </a:rPr>
              <a:t>Motorola</a:t>
            </a:r>
            <a:r>
              <a:rPr lang="en-US" sz="2400" dirty="0" smtClean="0">
                <a:latin typeface="Arial Black" pitchFamily="34" charset="0"/>
              </a:rPr>
              <a:t> </a:t>
            </a:r>
            <a:r>
              <a:rPr lang="en-US" sz="2400" b="1" dirty="0" smtClean="0">
                <a:solidFill>
                  <a:schemeClr val="bg1"/>
                </a:solidFill>
                <a:effectLst>
                  <a:glow rad="63500">
                    <a:schemeClr val="accent1">
                      <a:satMod val="175000"/>
                      <a:alpha val="40000"/>
                    </a:schemeClr>
                  </a:glow>
                </a:effectLst>
              </a:rPr>
              <a:t>in </a:t>
            </a:r>
            <a:r>
              <a:rPr lang="en-US" sz="2800" b="1" dirty="0" smtClean="0">
                <a:solidFill>
                  <a:schemeClr val="bg1"/>
                </a:solidFill>
                <a:effectLst>
                  <a:glow rad="63500">
                    <a:schemeClr val="accent1">
                      <a:satMod val="175000"/>
                      <a:alpha val="40000"/>
                    </a:schemeClr>
                  </a:glow>
                </a:effectLst>
              </a:rPr>
              <a:t>1986</a:t>
            </a:r>
            <a:r>
              <a:rPr lang="en-US" sz="2400" dirty="0" smtClean="0"/>
              <a:t>.</a:t>
            </a:r>
          </a:p>
          <a:p>
            <a:endParaRPr lang="en-US" sz="2400" dirty="0" smtClean="0"/>
          </a:p>
          <a:p>
            <a:pPr>
              <a:buFont typeface="Wingdings" pitchFamily="2" charset="2"/>
              <a:buChar char="q"/>
            </a:pPr>
            <a:r>
              <a:rPr lang="en-US" sz="2400" b="1" dirty="0" smtClean="0"/>
              <a:t> </a:t>
            </a:r>
            <a:r>
              <a:rPr lang="en-US" sz="2400" b="1" dirty="0" smtClean="0">
                <a:solidFill>
                  <a:schemeClr val="tx2">
                    <a:lumMod val="75000"/>
                  </a:schemeClr>
                </a:solidFill>
              </a:rPr>
              <a:t>Sir Bill Smith</a:t>
            </a:r>
            <a:r>
              <a:rPr lang="en-US" sz="2400" dirty="0" smtClean="0"/>
              <a:t>, “ </a:t>
            </a:r>
            <a:r>
              <a:rPr lang="en-US" sz="2400" i="1" dirty="0" smtClean="0"/>
              <a:t>the Father of six sigma</a:t>
            </a:r>
            <a:r>
              <a:rPr lang="en-US" sz="2400" dirty="0" smtClean="0"/>
              <a:t>” introduce this quality</a:t>
            </a:r>
          </a:p>
          <a:p>
            <a:r>
              <a:rPr lang="en-US" sz="2400" dirty="0" smtClean="0"/>
              <a:t> improvement Methodology to Motorola.</a:t>
            </a:r>
          </a:p>
          <a:p>
            <a:endParaRPr lang="en-US" sz="2400" dirty="0" smtClean="0"/>
          </a:p>
          <a:p>
            <a:pPr>
              <a:buFont typeface="Wingdings" pitchFamily="2" charset="2"/>
              <a:buChar char="q"/>
            </a:pPr>
            <a:r>
              <a:rPr lang="en-US" sz="2400" dirty="0" smtClean="0"/>
              <a:t> Six Sigma is now an enormous 'brand' in the world of corporate</a:t>
            </a:r>
          </a:p>
          <a:p>
            <a:r>
              <a:rPr lang="en-US" sz="2400" dirty="0" smtClean="0"/>
              <a:t> development.</a:t>
            </a:r>
          </a:p>
          <a:p>
            <a:endParaRPr lang="en-US" sz="2400" dirty="0" smtClean="0"/>
          </a:p>
          <a:p>
            <a:endParaRPr lang="en-US" sz="2400" dirty="0" smtClean="0"/>
          </a:p>
          <a:p>
            <a:endParaRPr lang="en-US" sz="2400" b="1" dirty="0" smtClean="0"/>
          </a:p>
        </p:txBody>
      </p:sp>
      <p:sp>
        <p:nvSpPr>
          <p:cNvPr id="3" name="TextBox 2"/>
          <p:cNvSpPr txBox="1"/>
          <p:nvPr/>
        </p:nvSpPr>
        <p:spPr>
          <a:xfrm>
            <a:off x="2286000" y="762000"/>
            <a:ext cx="3769430" cy="923330"/>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5400" b="1" dirty="0" smtClean="0">
                <a:latin typeface="Footlight MT Light" pitchFamily="18" charset="0"/>
              </a:rPr>
              <a:t>Introduction</a:t>
            </a:r>
            <a:endParaRPr lang="en-US" sz="5400" b="1" dirty="0">
              <a:latin typeface="Footlight MT Light" pitchFamily="18" charset="0"/>
            </a:endParaRPr>
          </a:p>
        </p:txBody>
      </p:sp>
    </p:spTree>
  </p:cSld>
  <p:clrMapOvr>
    <a:masterClrMapping/>
  </p:clrMapOvr>
  <p:transition>
    <p:wedge/>
    <p:sndAc>
      <p:stSnd>
        <p:snd r:embed="rId2" name="push.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9700" name="Picture 4" descr="C:\Users\zakaria\Desktop\royalty-free-measurements-clipart-illustration-82384.jpg"/>
          <p:cNvPicPr>
            <a:picLocks noChangeAspect="1" noChangeArrowheads="1"/>
          </p:cNvPicPr>
          <p:nvPr/>
        </p:nvPicPr>
        <p:blipFill>
          <a:blip r:embed="rId3" cstate="print"/>
          <a:srcRect/>
          <a:stretch>
            <a:fillRect/>
          </a:stretch>
        </p:blipFill>
        <p:spPr bwMode="auto">
          <a:xfrm>
            <a:off x="152401" y="3901440"/>
            <a:ext cx="2305211" cy="2194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699" name="Picture 3" descr="C:\Users\zakaria\Desktop\coach_clipart.jpg"/>
          <p:cNvPicPr>
            <a:picLocks noChangeAspect="1" noChangeArrowheads="1"/>
          </p:cNvPicPr>
          <p:nvPr/>
        </p:nvPicPr>
        <p:blipFill>
          <a:blip r:embed="rId4" cstate="print"/>
          <a:srcRect/>
          <a:stretch>
            <a:fillRect/>
          </a:stretch>
        </p:blipFill>
        <p:spPr bwMode="auto">
          <a:xfrm>
            <a:off x="76204" y="1295400"/>
            <a:ext cx="2571749"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304800" y="628471"/>
            <a:ext cx="8839200" cy="1569660"/>
          </a:xfrm>
          <a:prstGeom prst="rect">
            <a:avLst/>
          </a:prstGeom>
        </p:spPr>
        <p:txBody>
          <a:bodyPr wrap="square">
            <a:spAutoFit/>
          </a:bodyPr>
          <a:lstStyle/>
          <a:p>
            <a:r>
              <a:rPr lang="en-US" sz="2400" b="1" dirty="0" smtClean="0"/>
              <a:t>1.</a:t>
            </a:r>
            <a:r>
              <a:rPr lang="en-US" sz="2400" b="1" u="sng" dirty="0" smtClean="0"/>
              <a:t>Define</a:t>
            </a:r>
            <a:r>
              <a:rPr lang="en-US" sz="2400" dirty="0" smtClean="0"/>
              <a:t> </a:t>
            </a:r>
          </a:p>
          <a:p>
            <a:r>
              <a:rPr lang="en-US" sz="2400" dirty="0" smtClean="0"/>
              <a:t>                             </a:t>
            </a:r>
          </a:p>
          <a:p>
            <a:r>
              <a:rPr lang="en-US" sz="2400" dirty="0" smtClean="0"/>
              <a:t>                          Define the system, the voice of the customer and</a:t>
            </a:r>
          </a:p>
          <a:p>
            <a:r>
              <a:rPr lang="en-US" sz="2400" dirty="0" smtClean="0"/>
              <a:t>                          their requirements, and the project goals, specifically.</a:t>
            </a:r>
          </a:p>
        </p:txBody>
      </p:sp>
      <p:sp>
        <p:nvSpPr>
          <p:cNvPr id="5" name="Rectangle 4"/>
          <p:cNvSpPr/>
          <p:nvPr/>
        </p:nvSpPr>
        <p:spPr>
          <a:xfrm>
            <a:off x="304800" y="3295471"/>
            <a:ext cx="8610600" cy="1938992"/>
          </a:xfrm>
          <a:prstGeom prst="rect">
            <a:avLst/>
          </a:prstGeom>
        </p:spPr>
        <p:txBody>
          <a:bodyPr wrap="square">
            <a:spAutoFit/>
          </a:bodyPr>
          <a:lstStyle/>
          <a:p>
            <a:r>
              <a:rPr lang="en-US" sz="2400" b="1" dirty="0" smtClean="0"/>
              <a:t>2.</a:t>
            </a:r>
            <a:r>
              <a:rPr lang="en-US" sz="2400" b="1" u="sng" dirty="0" smtClean="0"/>
              <a:t>Measure</a:t>
            </a:r>
            <a:r>
              <a:rPr lang="en-US" sz="2400" dirty="0" smtClean="0"/>
              <a:t> </a:t>
            </a:r>
          </a:p>
          <a:p>
            <a:r>
              <a:rPr lang="en-US" sz="2400" dirty="0" smtClean="0"/>
              <a:t>                              </a:t>
            </a:r>
          </a:p>
          <a:p>
            <a:r>
              <a:rPr lang="en-US" sz="2400" dirty="0" smtClean="0"/>
              <a:t>                              </a:t>
            </a:r>
          </a:p>
          <a:p>
            <a:r>
              <a:rPr lang="en-US" sz="2400" dirty="0" smtClean="0"/>
              <a:t>                              Measure key aspects of the current process and</a:t>
            </a:r>
          </a:p>
          <a:p>
            <a:r>
              <a:rPr lang="en-US" sz="2400" dirty="0" smtClean="0"/>
              <a:t>                              collect relevant data.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0723" name="Picture 3" descr="C:\Users\zakaria\Desktop\CLIPART_OF_16494_SMJPG.jpg"/>
          <p:cNvPicPr>
            <a:picLocks noChangeAspect="1" noChangeArrowheads="1"/>
          </p:cNvPicPr>
          <p:nvPr/>
        </p:nvPicPr>
        <p:blipFill>
          <a:blip r:embed="rId3" cstate="print"/>
          <a:srcRect/>
          <a:stretch>
            <a:fillRect/>
          </a:stretch>
        </p:blipFill>
        <p:spPr bwMode="auto">
          <a:xfrm>
            <a:off x="0" y="3929745"/>
            <a:ext cx="2438400" cy="2090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22" name="Picture 2" descr="C:\Users\zakaria\Desktop\clipart_board_meeting.jpg"/>
          <p:cNvPicPr>
            <a:picLocks noChangeAspect="1" noChangeArrowheads="1"/>
          </p:cNvPicPr>
          <p:nvPr/>
        </p:nvPicPr>
        <p:blipFill>
          <a:blip r:embed="rId4" cstate="print"/>
          <a:srcRect/>
          <a:stretch>
            <a:fillRect/>
          </a:stretch>
        </p:blipFill>
        <p:spPr bwMode="auto">
          <a:xfrm>
            <a:off x="0" y="914400"/>
            <a:ext cx="24384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228600" y="457200"/>
            <a:ext cx="8686800" cy="2308324"/>
          </a:xfrm>
          <a:prstGeom prst="rect">
            <a:avLst/>
          </a:prstGeom>
        </p:spPr>
        <p:txBody>
          <a:bodyPr wrap="square">
            <a:spAutoFit/>
          </a:bodyPr>
          <a:lstStyle/>
          <a:p>
            <a:r>
              <a:rPr lang="en-US" sz="2400" b="1" dirty="0" smtClean="0"/>
              <a:t>3.</a:t>
            </a:r>
            <a:r>
              <a:rPr lang="en-US" sz="2400" b="1" u="sng" dirty="0" smtClean="0"/>
              <a:t>Analyze</a:t>
            </a:r>
          </a:p>
          <a:p>
            <a:r>
              <a:rPr lang="en-US" sz="2400" dirty="0" smtClean="0"/>
              <a:t>                       Analyze the data to investigate and verify cause-and</a:t>
            </a:r>
          </a:p>
          <a:p>
            <a:r>
              <a:rPr lang="en-US" sz="2400" dirty="0" smtClean="0"/>
              <a:t>                                effect relationships. Determine what the</a:t>
            </a:r>
          </a:p>
          <a:p>
            <a:r>
              <a:rPr lang="en-US" sz="2400" dirty="0" smtClean="0"/>
              <a:t>                               relationships  are, and attempt to ensure that all</a:t>
            </a:r>
          </a:p>
          <a:p>
            <a:r>
              <a:rPr lang="en-US" sz="2400" dirty="0" smtClean="0"/>
              <a:t>                              factors have  been considered. Seek out root cause</a:t>
            </a:r>
          </a:p>
          <a:p>
            <a:r>
              <a:rPr lang="en-US" sz="2400" dirty="0" smtClean="0"/>
              <a:t>                              of the defect under investigation.</a:t>
            </a:r>
          </a:p>
        </p:txBody>
      </p:sp>
      <p:sp>
        <p:nvSpPr>
          <p:cNvPr id="4" name="Rectangle 3"/>
          <p:cNvSpPr/>
          <p:nvPr/>
        </p:nvSpPr>
        <p:spPr>
          <a:xfrm>
            <a:off x="533400" y="3124201"/>
            <a:ext cx="8153400" cy="3046988"/>
          </a:xfrm>
          <a:prstGeom prst="rect">
            <a:avLst/>
          </a:prstGeom>
        </p:spPr>
        <p:txBody>
          <a:bodyPr wrap="square">
            <a:spAutoFit/>
          </a:bodyPr>
          <a:lstStyle/>
          <a:p>
            <a:r>
              <a:rPr lang="en-US" sz="2400" b="1" dirty="0" smtClean="0"/>
              <a:t>4.</a:t>
            </a:r>
            <a:r>
              <a:rPr lang="en-US" sz="2400" b="1" u="sng" dirty="0" smtClean="0"/>
              <a:t>Improve</a:t>
            </a:r>
            <a:r>
              <a:rPr lang="en-US" sz="2400" dirty="0" smtClean="0"/>
              <a:t> </a:t>
            </a:r>
          </a:p>
          <a:p>
            <a:r>
              <a:rPr lang="en-US" sz="2400" dirty="0" smtClean="0"/>
              <a:t>                              </a:t>
            </a:r>
          </a:p>
          <a:p>
            <a:r>
              <a:rPr lang="en-US" sz="2400" dirty="0" smtClean="0"/>
              <a:t>                    Improve or optimize the current process based upon</a:t>
            </a:r>
          </a:p>
          <a:p>
            <a:r>
              <a:rPr lang="en-US" sz="2400" dirty="0" smtClean="0"/>
              <a:t>                             data analysis using techniques such as design of</a:t>
            </a:r>
          </a:p>
          <a:p>
            <a:r>
              <a:rPr lang="en-US" sz="2400" dirty="0" smtClean="0"/>
              <a:t>                             experiments, poka yoke or mistake </a:t>
            </a:r>
            <a:r>
              <a:rPr lang="en-US" sz="2400" i="1" dirty="0" smtClean="0"/>
              <a:t>proofing,</a:t>
            </a:r>
          </a:p>
          <a:p>
            <a:r>
              <a:rPr lang="en-US" sz="2400" i="1" dirty="0" smtClean="0"/>
              <a:t>                             </a:t>
            </a:r>
            <a:r>
              <a:rPr lang="en-US" sz="2400" dirty="0" smtClean="0"/>
              <a:t>and standard work to create a new, future state</a:t>
            </a:r>
          </a:p>
          <a:p>
            <a:r>
              <a:rPr lang="en-US" sz="2400" dirty="0" smtClean="0"/>
              <a:t>                             process. Set up pilot runs to establish process</a:t>
            </a:r>
          </a:p>
          <a:p>
            <a:r>
              <a:rPr lang="en-US" sz="2400" dirty="0" smtClean="0"/>
              <a:t>                            capability.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1746" name="Picture 2" descr="C:\Users\zakaria\Desktop\royalty-free-stop-clipart-illustration-1075918.jpg"/>
          <p:cNvPicPr>
            <a:picLocks noChangeAspect="1" noChangeArrowheads="1"/>
          </p:cNvPicPr>
          <p:nvPr/>
        </p:nvPicPr>
        <p:blipFill>
          <a:blip r:embed="rId3" cstate="print"/>
          <a:srcRect/>
          <a:stretch>
            <a:fillRect/>
          </a:stretch>
        </p:blipFill>
        <p:spPr bwMode="auto">
          <a:xfrm>
            <a:off x="76200" y="1219200"/>
            <a:ext cx="2692400" cy="2674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6200" y="612847"/>
            <a:ext cx="8915400" cy="3046988"/>
          </a:xfrm>
          <a:prstGeom prst="rect">
            <a:avLst/>
          </a:prstGeom>
        </p:spPr>
        <p:txBody>
          <a:bodyPr wrap="square">
            <a:spAutoFit/>
          </a:bodyPr>
          <a:lstStyle/>
          <a:p>
            <a:endParaRPr lang="en-US" sz="2400" b="1" dirty="0" smtClean="0"/>
          </a:p>
          <a:p>
            <a:r>
              <a:rPr lang="en-US" sz="2400" b="1" dirty="0" smtClean="0"/>
              <a:t>5.</a:t>
            </a:r>
            <a:r>
              <a:rPr lang="en-US" sz="2400" b="1" u="sng" dirty="0" smtClean="0"/>
              <a:t>Control </a:t>
            </a:r>
            <a:endParaRPr lang="en-US" sz="2400" b="1" dirty="0" smtClean="0"/>
          </a:p>
          <a:p>
            <a:r>
              <a:rPr lang="en-US" sz="2400" b="1" i="1" dirty="0" smtClean="0"/>
              <a:t>                                  Control </a:t>
            </a:r>
            <a:r>
              <a:rPr lang="en-US" sz="2400" i="1" dirty="0" smtClean="0"/>
              <a:t>the future state process to ensure that any</a:t>
            </a:r>
          </a:p>
          <a:p>
            <a:r>
              <a:rPr lang="en-US" sz="2400" i="1" dirty="0" smtClean="0"/>
              <a:t>                                    deviations from target are corrected before they</a:t>
            </a:r>
          </a:p>
          <a:p>
            <a:r>
              <a:rPr lang="en-US" sz="2400" i="1" dirty="0" smtClean="0"/>
              <a:t>                                     result in defects. Implement control systems such</a:t>
            </a:r>
          </a:p>
          <a:p>
            <a:r>
              <a:rPr lang="en-US" sz="2400" i="1" dirty="0" smtClean="0"/>
              <a:t>                                     as statistical process control, production boards,</a:t>
            </a:r>
          </a:p>
          <a:p>
            <a:r>
              <a:rPr lang="en-US" sz="2400" i="1" dirty="0" smtClean="0"/>
              <a:t>                                     visual workplaces, and continuously monitor the</a:t>
            </a:r>
          </a:p>
          <a:p>
            <a:r>
              <a:rPr lang="en-US" sz="2400" i="1" dirty="0" smtClean="0"/>
              <a:t>                                      </a:t>
            </a:r>
            <a:r>
              <a:rPr lang="en-US" sz="2400" dirty="0" smtClean="0"/>
              <a:t>process.</a:t>
            </a:r>
            <a:endParaRPr lang="en-US" sz="2400" dirty="0"/>
          </a:p>
        </p:txBody>
      </p:sp>
      <p:pic>
        <p:nvPicPr>
          <p:cNvPr id="31747" name="Picture 3" descr="C:\Users\zakaria\Desktop\clipart-thumbs-up-happy-smiley-emoticon-512x512-8595.png"/>
          <p:cNvPicPr>
            <a:picLocks noChangeAspect="1" noChangeArrowheads="1"/>
          </p:cNvPicPr>
          <p:nvPr/>
        </p:nvPicPr>
        <p:blipFill>
          <a:blip r:embed="rId4" cstate="print"/>
          <a:srcRect/>
          <a:stretch>
            <a:fillRect/>
          </a:stretch>
        </p:blipFill>
        <p:spPr bwMode="auto">
          <a:xfrm flipH="1">
            <a:off x="5838864" y="3857627"/>
            <a:ext cx="3000336" cy="2847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2771" name="Picture 3" descr="C:\Users\zakaria\Desktop\repair-2.jpg"/>
          <p:cNvPicPr>
            <a:picLocks noChangeAspect="1" noChangeArrowheads="1"/>
          </p:cNvPicPr>
          <p:nvPr/>
        </p:nvPicPr>
        <p:blipFill>
          <a:blip r:embed="rId3" cstate="print"/>
          <a:srcRect/>
          <a:stretch>
            <a:fillRect/>
          </a:stretch>
        </p:blipFill>
        <p:spPr bwMode="auto">
          <a:xfrm>
            <a:off x="2895600" y="0"/>
            <a:ext cx="6248400" cy="5943600"/>
          </a:xfrm>
          <a:prstGeom prst="rect">
            <a:avLst/>
          </a:prstGeom>
          <a:ln>
            <a:noFill/>
          </a:ln>
          <a:effectLst>
            <a:softEdge rad="112500"/>
          </a:effectLst>
        </p:spPr>
      </p:pic>
      <p:grpSp>
        <p:nvGrpSpPr>
          <p:cNvPr id="2" name="Group 1"/>
          <p:cNvGrpSpPr/>
          <p:nvPr/>
        </p:nvGrpSpPr>
        <p:grpSpPr>
          <a:xfrm>
            <a:off x="457203" y="228600"/>
            <a:ext cx="3131820" cy="1007370"/>
            <a:chOff x="0" y="7747"/>
            <a:chExt cx="3131820" cy="1007370"/>
          </a:xfrm>
          <a:scene3d>
            <a:camera prst="orthographicFront">
              <a:rot lat="0" lon="0" rev="0"/>
            </a:camera>
            <a:lightRig rig="contrasting" dir="t">
              <a:rot lat="0" lon="0" rev="1200000"/>
            </a:lightRig>
          </a:scene3d>
        </p:grpSpPr>
        <p:sp>
          <p:nvSpPr>
            <p:cNvPr id="3" name="Rounded Rectangle 2"/>
            <p:cNvSpPr/>
            <p:nvPr/>
          </p:nvSpPr>
          <p:spPr>
            <a:xfrm>
              <a:off x="0" y="7747"/>
              <a:ext cx="3131820" cy="100737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sp>
        <p:sp>
          <p:nvSpPr>
            <p:cNvPr id="4" name="Rounded Rectangle 4"/>
            <p:cNvSpPr/>
            <p:nvPr/>
          </p:nvSpPr>
          <p:spPr>
            <a:xfrm>
              <a:off x="49176" y="56923"/>
              <a:ext cx="3033468" cy="9090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b="1" kern="1200" dirty="0" smtClean="0"/>
                <a:t>2.  DMADV</a:t>
              </a:r>
              <a:endParaRPr lang="en-US" sz="4200" b="1" kern="1200" dirty="0"/>
            </a:p>
          </p:txBody>
        </p:sp>
      </p:grpSp>
      <p:sp>
        <p:nvSpPr>
          <p:cNvPr id="5" name="Rectangle 4"/>
          <p:cNvSpPr/>
          <p:nvPr/>
        </p:nvSpPr>
        <p:spPr>
          <a:xfrm>
            <a:off x="304800" y="1524003"/>
            <a:ext cx="7010400" cy="461665"/>
          </a:xfrm>
          <a:prstGeom prst="rect">
            <a:avLst/>
          </a:prstGeom>
        </p:spPr>
        <p:txBody>
          <a:bodyPr wrap="square">
            <a:spAutoFit/>
          </a:bodyPr>
          <a:lstStyle/>
          <a:p>
            <a:r>
              <a:rPr lang="en-US" sz="2400" b="1" dirty="0" smtClean="0">
                <a:effectLst>
                  <a:glow rad="139700">
                    <a:schemeClr val="accent1">
                      <a:satMod val="175000"/>
                      <a:alpha val="40000"/>
                    </a:schemeClr>
                  </a:glow>
                </a:effectLst>
              </a:rPr>
              <a:t>      </a:t>
            </a:r>
            <a:r>
              <a:rPr lang="en-US" sz="2400" b="1" dirty="0" smtClean="0">
                <a:ln w="1905"/>
                <a:effectLst>
                  <a:glow rad="228600">
                    <a:schemeClr val="accent2">
                      <a:satMod val="175000"/>
                      <a:alpha val="40000"/>
                    </a:schemeClr>
                  </a:glow>
                  <a:innerShdw blurRad="69850" dist="43180" dir="5400000">
                    <a:srgbClr val="000000">
                      <a:alpha val="65000"/>
                    </a:srgbClr>
                  </a:innerShdw>
                </a:effectLst>
              </a:rPr>
              <a:t>DMADV project methodology  has Five phase:</a:t>
            </a:r>
            <a:endParaRPr lang="en-US" sz="2400" b="1" dirty="0">
              <a:effectLst>
                <a:glow rad="228600">
                  <a:schemeClr val="accent2">
                    <a:satMod val="175000"/>
                    <a:alpha val="40000"/>
                  </a:schemeClr>
                </a:glow>
                <a:innerShdw blurRad="69850" dist="43180" dir="5400000">
                  <a:srgbClr val="000000">
                    <a:alpha val="65000"/>
                  </a:srgbClr>
                </a:innerShdw>
              </a:effectLst>
            </a:endParaRPr>
          </a:p>
        </p:txBody>
      </p:sp>
      <p:graphicFrame>
        <p:nvGraphicFramePr>
          <p:cNvPr id="9" name="Diagram 8"/>
          <p:cNvGraphicFramePr/>
          <p:nvPr/>
        </p:nvGraphicFramePr>
        <p:xfrm>
          <a:off x="762000" y="2057400"/>
          <a:ext cx="19050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Down Arrow 9"/>
          <p:cNvSpPr/>
          <p:nvPr/>
        </p:nvSpPr>
        <p:spPr>
          <a:xfrm>
            <a:off x="1524000" y="2590800"/>
            <a:ext cx="228600" cy="304800"/>
          </a:xfrm>
          <a:prstGeom prst="downArrow">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1524000" y="5181600"/>
            <a:ext cx="228600" cy="304800"/>
          </a:xfrm>
          <a:prstGeom prst="downArrow">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a:off x="1524000" y="4343400"/>
            <a:ext cx="228600" cy="304800"/>
          </a:xfrm>
          <a:prstGeom prst="downArrow">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a:off x="1524000" y="3505200"/>
            <a:ext cx="228600" cy="304800"/>
          </a:xfrm>
          <a:prstGeom prst="downArrow">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3795" name="Picture 3" descr="C:\Users\zakaria\Desktop\woman_tape_measure_md_wm.jpg"/>
          <p:cNvPicPr>
            <a:picLocks noChangeAspect="1" noChangeArrowheads="1"/>
          </p:cNvPicPr>
          <p:nvPr/>
        </p:nvPicPr>
        <p:blipFill>
          <a:blip r:embed="rId3" cstate="print"/>
          <a:srcRect/>
          <a:stretch>
            <a:fillRect/>
          </a:stretch>
        </p:blipFill>
        <p:spPr bwMode="auto">
          <a:xfrm>
            <a:off x="76200" y="3581400"/>
            <a:ext cx="2286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794" name="Picture 2" descr="C:\Users\zakaria\Desktop\5219802-344779-3d-person-giving-a-speech.jpg"/>
          <p:cNvPicPr>
            <a:picLocks noChangeAspect="1" noChangeArrowheads="1"/>
          </p:cNvPicPr>
          <p:nvPr/>
        </p:nvPicPr>
        <p:blipFill>
          <a:blip r:embed="rId4" cstate="print"/>
          <a:srcRect/>
          <a:stretch>
            <a:fillRect/>
          </a:stretch>
        </p:blipFill>
        <p:spPr bwMode="auto">
          <a:xfrm>
            <a:off x="76200" y="457200"/>
            <a:ext cx="2057400" cy="2440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152400" y="381000"/>
            <a:ext cx="8763000" cy="1569660"/>
          </a:xfrm>
          <a:prstGeom prst="rect">
            <a:avLst/>
          </a:prstGeom>
        </p:spPr>
        <p:txBody>
          <a:bodyPr wrap="square">
            <a:spAutoFit/>
          </a:bodyPr>
          <a:lstStyle/>
          <a:p>
            <a:r>
              <a:rPr lang="en-US" sz="2400" b="1" dirty="0" smtClean="0"/>
              <a:t>1.</a:t>
            </a:r>
            <a:r>
              <a:rPr lang="en-US" sz="2400" b="1" u="sng" dirty="0" smtClean="0"/>
              <a:t>Define </a:t>
            </a:r>
            <a:r>
              <a:rPr lang="en-US" sz="2400" b="1" dirty="0" smtClean="0"/>
              <a:t>:</a:t>
            </a:r>
          </a:p>
          <a:p>
            <a:r>
              <a:rPr lang="en-US" sz="2400" b="1" dirty="0" smtClean="0"/>
              <a:t>                                </a:t>
            </a:r>
          </a:p>
          <a:p>
            <a:r>
              <a:rPr lang="en-US" sz="2400" b="1" dirty="0" smtClean="0"/>
              <a:t>                              </a:t>
            </a:r>
            <a:r>
              <a:rPr lang="en-US" sz="2400" dirty="0" smtClean="0"/>
              <a:t>Define design goals that are consistent with</a:t>
            </a:r>
          </a:p>
          <a:p>
            <a:r>
              <a:rPr lang="en-US" sz="2400" dirty="0" smtClean="0"/>
              <a:t>                                customer demands and the enterprise strategy.</a:t>
            </a:r>
          </a:p>
        </p:txBody>
      </p:sp>
      <p:sp>
        <p:nvSpPr>
          <p:cNvPr id="3" name="Rectangle 2"/>
          <p:cNvSpPr/>
          <p:nvPr/>
        </p:nvSpPr>
        <p:spPr>
          <a:xfrm>
            <a:off x="228600" y="2926140"/>
            <a:ext cx="8763000" cy="2308324"/>
          </a:xfrm>
          <a:prstGeom prst="rect">
            <a:avLst/>
          </a:prstGeom>
        </p:spPr>
        <p:txBody>
          <a:bodyPr wrap="square">
            <a:spAutoFit/>
          </a:bodyPr>
          <a:lstStyle/>
          <a:p>
            <a:r>
              <a:rPr lang="en-US" sz="2400" b="1" dirty="0" smtClean="0"/>
              <a:t>2.</a:t>
            </a:r>
            <a:r>
              <a:rPr lang="en-US" sz="2400" b="1" u="sng" dirty="0" smtClean="0"/>
              <a:t>Measure</a:t>
            </a:r>
            <a:r>
              <a:rPr lang="en-US" sz="2400" dirty="0" smtClean="0"/>
              <a:t> </a:t>
            </a:r>
          </a:p>
          <a:p>
            <a:r>
              <a:rPr lang="en-US" sz="2400" dirty="0" smtClean="0"/>
              <a:t>                                </a:t>
            </a:r>
          </a:p>
          <a:p>
            <a:endParaRPr lang="en-US" sz="2400" dirty="0" smtClean="0"/>
          </a:p>
          <a:p>
            <a:r>
              <a:rPr lang="en-US" sz="2400" dirty="0" smtClean="0"/>
              <a:t>                                Measure and identify CTQs (characteristics that</a:t>
            </a:r>
          </a:p>
          <a:p>
            <a:r>
              <a:rPr lang="en-US" sz="2400" dirty="0" smtClean="0"/>
              <a:t>                                 are Critical To Quality), product capabilities,</a:t>
            </a:r>
          </a:p>
          <a:p>
            <a:r>
              <a:rPr lang="en-US" sz="2400" dirty="0" smtClean="0"/>
              <a:t>                               production process capability, and risks.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4819" name="Picture 3" descr="C:\Users\zakaria\Desktop\clipart_of_10868_sm_2.jpg"/>
          <p:cNvPicPr>
            <a:picLocks noChangeAspect="1" noChangeArrowheads="1"/>
          </p:cNvPicPr>
          <p:nvPr/>
        </p:nvPicPr>
        <p:blipFill>
          <a:blip r:embed="rId3" cstate="print"/>
          <a:srcRect/>
          <a:stretch>
            <a:fillRect/>
          </a:stretch>
        </p:blipFill>
        <p:spPr bwMode="auto">
          <a:xfrm>
            <a:off x="228600" y="4114800"/>
            <a:ext cx="2286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818" name="Picture 2" descr="C:\Users\zakaria\Desktop\woman_flipboard_disscion_md_wm.jpg"/>
          <p:cNvPicPr>
            <a:picLocks noChangeAspect="1" noChangeArrowheads="1"/>
          </p:cNvPicPr>
          <p:nvPr/>
        </p:nvPicPr>
        <p:blipFill>
          <a:blip r:embed="rId4" cstate="print"/>
          <a:srcRect/>
          <a:stretch>
            <a:fillRect/>
          </a:stretch>
        </p:blipFill>
        <p:spPr bwMode="auto">
          <a:xfrm>
            <a:off x="254000" y="838200"/>
            <a:ext cx="2336800" cy="233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228600" y="457200"/>
            <a:ext cx="8610600" cy="1569660"/>
          </a:xfrm>
          <a:prstGeom prst="rect">
            <a:avLst/>
          </a:prstGeom>
        </p:spPr>
        <p:txBody>
          <a:bodyPr wrap="square">
            <a:spAutoFit/>
          </a:bodyPr>
          <a:lstStyle/>
          <a:p>
            <a:r>
              <a:rPr lang="en-US" sz="2400" b="1" dirty="0" smtClean="0"/>
              <a:t>3.</a:t>
            </a:r>
            <a:r>
              <a:rPr lang="en-US" sz="2400" b="1" u="sng" dirty="0" smtClean="0"/>
              <a:t>Analyze</a:t>
            </a:r>
          </a:p>
          <a:p>
            <a:r>
              <a:rPr lang="en-US" sz="2400" dirty="0" smtClean="0"/>
              <a:t>                                 </a:t>
            </a:r>
          </a:p>
          <a:p>
            <a:r>
              <a:rPr lang="en-US" sz="2400" dirty="0" smtClean="0"/>
              <a:t>                                      Analyze to develop and design alternatives.</a:t>
            </a:r>
          </a:p>
          <a:p>
            <a:endParaRPr lang="en-US" sz="2400" dirty="0" smtClean="0"/>
          </a:p>
        </p:txBody>
      </p:sp>
      <p:sp>
        <p:nvSpPr>
          <p:cNvPr id="3" name="Rectangle 2"/>
          <p:cNvSpPr/>
          <p:nvPr/>
        </p:nvSpPr>
        <p:spPr>
          <a:xfrm>
            <a:off x="228600" y="3295472"/>
            <a:ext cx="8610600" cy="2308324"/>
          </a:xfrm>
          <a:prstGeom prst="rect">
            <a:avLst/>
          </a:prstGeom>
        </p:spPr>
        <p:txBody>
          <a:bodyPr wrap="square">
            <a:spAutoFit/>
          </a:bodyPr>
          <a:lstStyle/>
          <a:p>
            <a:endParaRPr lang="en-US" sz="2400" dirty="0" smtClean="0"/>
          </a:p>
          <a:p>
            <a:r>
              <a:rPr lang="en-US" sz="2400" dirty="0" smtClean="0"/>
              <a:t> </a:t>
            </a:r>
            <a:r>
              <a:rPr lang="en-US" sz="2400" b="1" dirty="0" smtClean="0"/>
              <a:t>4</a:t>
            </a:r>
            <a:r>
              <a:rPr lang="en-US" sz="2400" dirty="0" smtClean="0"/>
              <a:t>. </a:t>
            </a:r>
            <a:r>
              <a:rPr lang="en-US" sz="2400" b="1" u="sng" dirty="0" smtClean="0"/>
              <a:t>Design</a:t>
            </a:r>
            <a:r>
              <a:rPr lang="en-US" sz="2400" dirty="0" smtClean="0"/>
              <a:t>                               </a:t>
            </a:r>
          </a:p>
          <a:p>
            <a:r>
              <a:rPr lang="en-US" sz="2400" dirty="0" smtClean="0"/>
              <a:t>                                </a:t>
            </a:r>
          </a:p>
          <a:p>
            <a:r>
              <a:rPr lang="en-US" sz="2400" dirty="0" smtClean="0"/>
              <a:t>                                  </a:t>
            </a:r>
          </a:p>
          <a:p>
            <a:r>
              <a:rPr lang="en-US" sz="2400" dirty="0" smtClean="0"/>
              <a:t>                                 Design an improved alternative, best suited per</a:t>
            </a:r>
          </a:p>
          <a:p>
            <a:r>
              <a:rPr lang="en-US" sz="2400" dirty="0" smtClean="0"/>
              <a:t>                                   analysis in the previous step</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5843" name="Picture 3" descr="C:\Users\zakaria\Desktop\stick_figure_holding_check_mark_md_wm.jpg"/>
          <p:cNvPicPr>
            <a:picLocks noChangeAspect="1" noChangeArrowheads="1"/>
          </p:cNvPicPr>
          <p:nvPr/>
        </p:nvPicPr>
        <p:blipFill>
          <a:blip r:embed="rId3" cstate="print"/>
          <a:srcRect/>
          <a:stretch>
            <a:fillRect/>
          </a:stretch>
        </p:blipFill>
        <p:spPr bwMode="auto">
          <a:xfrm>
            <a:off x="228600" y="1143000"/>
            <a:ext cx="26670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304800" y="228600"/>
            <a:ext cx="8839200" cy="2677656"/>
          </a:xfrm>
          <a:prstGeom prst="rect">
            <a:avLst/>
          </a:prstGeom>
        </p:spPr>
        <p:txBody>
          <a:bodyPr wrap="square">
            <a:spAutoFit/>
          </a:bodyPr>
          <a:lstStyle/>
          <a:p>
            <a:endParaRPr lang="en-US" sz="2400" b="1" dirty="0" smtClean="0"/>
          </a:p>
          <a:p>
            <a:r>
              <a:rPr lang="en-US" sz="2400" b="1" dirty="0" smtClean="0"/>
              <a:t>5. </a:t>
            </a:r>
            <a:r>
              <a:rPr lang="en-US" sz="2400" b="1" u="sng" dirty="0" smtClean="0"/>
              <a:t>Verify</a:t>
            </a:r>
            <a:r>
              <a:rPr lang="en-US" sz="2400" b="1" dirty="0" smtClean="0"/>
              <a:t>                </a:t>
            </a:r>
          </a:p>
          <a:p>
            <a:endParaRPr lang="en-US" sz="2400" b="1" dirty="0" smtClean="0"/>
          </a:p>
          <a:p>
            <a:endParaRPr lang="en-US" sz="2400" b="1" dirty="0" smtClean="0"/>
          </a:p>
          <a:p>
            <a:r>
              <a:rPr lang="en-US" sz="2400" b="1" dirty="0" smtClean="0"/>
              <a:t>                                            </a:t>
            </a:r>
            <a:r>
              <a:rPr lang="en-US" sz="2400" dirty="0" smtClean="0"/>
              <a:t>Verify the design, set up pilot runs,</a:t>
            </a:r>
          </a:p>
          <a:p>
            <a:r>
              <a:rPr lang="en-US" sz="2400" dirty="0" smtClean="0"/>
              <a:t>                                          implement the production process and</a:t>
            </a:r>
          </a:p>
          <a:p>
            <a:r>
              <a:rPr lang="en-US" sz="2400" dirty="0" smtClean="0"/>
              <a:t>                                          hand it over to the process owner(s).</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9219" name="Picture 3" descr="C:\Users\zakaria\Desktop\clipart01.gif"/>
          <p:cNvPicPr>
            <a:picLocks noChangeAspect="1" noChangeArrowheads="1"/>
          </p:cNvPicPr>
          <p:nvPr/>
        </p:nvPicPr>
        <p:blipFill>
          <a:blip r:embed="rId3" cstate="print"/>
          <a:srcRect/>
          <a:stretch>
            <a:fillRect/>
          </a:stretch>
        </p:blipFill>
        <p:spPr bwMode="auto">
          <a:xfrm>
            <a:off x="6080060" y="0"/>
            <a:ext cx="3140145" cy="4419600"/>
          </a:xfrm>
          <a:prstGeom prst="rect">
            <a:avLst/>
          </a:prstGeom>
          <a:ln>
            <a:noFill/>
          </a:ln>
          <a:effectLst>
            <a:softEdge rad="112500"/>
          </a:effectLst>
        </p:spPr>
      </p:pic>
      <p:sp>
        <p:nvSpPr>
          <p:cNvPr id="3" name="Rectangle 2"/>
          <p:cNvSpPr/>
          <p:nvPr/>
        </p:nvSpPr>
        <p:spPr>
          <a:xfrm>
            <a:off x="2106209" y="228603"/>
            <a:ext cx="3872599" cy="646331"/>
          </a:xfrm>
          <a:prstGeom prst="rect">
            <a:avLst/>
          </a:prstGeom>
        </p:spPr>
        <p:txBody>
          <a:bodyPr wrap="none">
            <a:spAutoFit/>
          </a:bodyPr>
          <a:lstStyle/>
          <a:p>
            <a:r>
              <a:rPr lang="en-US" sz="3600" b="1" dirty="0" smtClean="0">
                <a:cs typeface="David" pitchFamily="34" charset="-79"/>
              </a:rPr>
              <a:t>I</a:t>
            </a:r>
            <a:r>
              <a:rPr lang="en-US" sz="3200" b="1" dirty="0" smtClean="0">
                <a:cs typeface="David" pitchFamily="34" charset="-79"/>
              </a:rPr>
              <a:t>mplementation roles</a:t>
            </a:r>
            <a:endParaRPr lang="en-US" sz="3200" b="1" dirty="0">
              <a:cs typeface="David" pitchFamily="34" charset="-79"/>
            </a:endParaRPr>
          </a:p>
        </p:txBody>
      </p:sp>
      <p:sp>
        <p:nvSpPr>
          <p:cNvPr id="4" name="Rectangle 3"/>
          <p:cNvSpPr/>
          <p:nvPr/>
        </p:nvSpPr>
        <p:spPr>
          <a:xfrm>
            <a:off x="228600" y="838200"/>
            <a:ext cx="8839200" cy="400110"/>
          </a:xfrm>
          <a:prstGeom prst="rect">
            <a:avLst/>
          </a:prstGeom>
        </p:spPr>
        <p:txBody>
          <a:bodyPr wrap="square">
            <a:spAutoFit/>
          </a:bodyPr>
          <a:lstStyle/>
          <a:p>
            <a:r>
              <a:rPr lang="en-US" sz="2000" b="1" dirty="0" smtClean="0">
                <a:cs typeface="Alvi Nastaleeq" pitchFamily="2" charset="-78"/>
              </a:rPr>
              <a:t>Six Sigma </a:t>
            </a:r>
            <a:r>
              <a:rPr lang="en-US" sz="2000" dirty="0" smtClean="0">
                <a:cs typeface="Alvi Nastaleeq" pitchFamily="2" charset="-78"/>
              </a:rPr>
              <a:t>identifies several key roles for its successful implementation:-</a:t>
            </a:r>
          </a:p>
        </p:txBody>
      </p:sp>
      <p:sp>
        <p:nvSpPr>
          <p:cNvPr id="5" name="Rectangle 4"/>
          <p:cNvSpPr/>
          <p:nvPr/>
        </p:nvSpPr>
        <p:spPr>
          <a:xfrm>
            <a:off x="152400" y="1371603"/>
            <a:ext cx="8763000" cy="1200329"/>
          </a:xfrm>
          <a:prstGeom prst="rect">
            <a:avLst/>
          </a:prstGeom>
        </p:spPr>
        <p:txBody>
          <a:bodyPr wrap="square">
            <a:spAutoFit/>
          </a:bodyPr>
          <a:lstStyle/>
          <a:p>
            <a:pPr>
              <a:buFont typeface="Courier New" pitchFamily="49" charset="0"/>
              <a:buChar char="o"/>
            </a:pPr>
            <a:r>
              <a:rPr lang="en-US" sz="2400" b="1" i="1" u="sng" dirty="0" smtClean="0">
                <a:cs typeface="Alvi Nastaleeq" pitchFamily="2" charset="-78"/>
              </a:rPr>
              <a:t>Executive Leadership</a:t>
            </a:r>
            <a:r>
              <a:rPr lang="en-US" sz="2400" u="sng" dirty="0" smtClean="0">
                <a:cs typeface="Alvi Nastaleeq" pitchFamily="2" charset="-78"/>
              </a:rPr>
              <a:t>, </a:t>
            </a:r>
            <a:r>
              <a:rPr lang="en-US" sz="2400" dirty="0" smtClean="0">
                <a:cs typeface="Alvi Nastaleeq" pitchFamily="2" charset="-78"/>
              </a:rPr>
              <a:t>includes the CEO and other </a:t>
            </a:r>
            <a:r>
              <a:rPr lang="en-US" sz="2400" dirty="0" smtClean="0">
                <a:effectLst/>
                <a:cs typeface="Alvi Nastaleeq" pitchFamily="2" charset="-78"/>
              </a:rPr>
              <a:t>members of top </a:t>
            </a:r>
            <a:r>
              <a:rPr lang="en-US" sz="2400" dirty="0" smtClean="0">
                <a:cs typeface="Alvi Nastaleeq" pitchFamily="2" charset="-78"/>
              </a:rPr>
              <a:t>management. They are responsible for setting up a </a:t>
            </a:r>
            <a:r>
              <a:rPr lang="en-US" sz="2400" dirty="0" smtClean="0">
                <a:effectLst/>
                <a:cs typeface="Alvi Nastaleeq" pitchFamily="2" charset="-78"/>
              </a:rPr>
              <a:t>vision for Six Sigma </a:t>
            </a:r>
            <a:r>
              <a:rPr lang="en-US" sz="2400" dirty="0" smtClean="0">
                <a:cs typeface="Alvi Nastaleeq" pitchFamily="2" charset="-78"/>
              </a:rPr>
              <a:t>implementation.</a:t>
            </a:r>
            <a:endParaRPr lang="en-US" sz="2400" dirty="0">
              <a:cs typeface="Alvi Nastaleeq" pitchFamily="2" charset="-78"/>
            </a:endParaRPr>
          </a:p>
        </p:txBody>
      </p:sp>
      <p:sp>
        <p:nvSpPr>
          <p:cNvPr id="6" name="Rectangle 5"/>
          <p:cNvSpPr/>
          <p:nvPr/>
        </p:nvSpPr>
        <p:spPr>
          <a:xfrm>
            <a:off x="152400" y="2514603"/>
            <a:ext cx="8763000" cy="830997"/>
          </a:xfrm>
          <a:prstGeom prst="rect">
            <a:avLst/>
          </a:prstGeom>
        </p:spPr>
        <p:txBody>
          <a:bodyPr wrap="square">
            <a:spAutoFit/>
          </a:bodyPr>
          <a:lstStyle/>
          <a:p>
            <a:pPr>
              <a:buFont typeface="Courier New" pitchFamily="49" charset="0"/>
              <a:buChar char="o"/>
            </a:pPr>
            <a:r>
              <a:rPr lang="en-US" sz="2400" b="1" i="1" u="sng" dirty="0" smtClean="0">
                <a:cs typeface="Alvi Nastaleeq" pitchFamily="2" charset="-78"/>
              </a:rPr>
              <a:t>Champions</a:t>
            </a:r>
            <a:r>
              <a:rPr lang="en-US" sz="2400" b="1" u="sng" dirty="0" smtClean="0">
                <a:cs typeface="Alvi Nastaleeq" pitchFamily="2" charset="-78"/>
              </a:rPr>
              <a:t>, </a:t>
            </a:r>
            <a:r>
              <a:rPr lang="en-US" sz="2400" dirty="0" smtClean="0">
                <a:cs typeface="Alvi Nastaleeq" pitchFamily="2" charset="-78"/>
              </a:rPr>
              <a:t>take responsibility for Six Sigma implementation across the organization in an integrated manner</a:t>
            </a:r>
            <a:endParaRPr lang="en-US" sz="2400" dirty="0">
              <a:cs typeface="Alvi Nastaleeq" pitchFamily="2" charset="-78"/>
            </a:endParaRPr>
          </a:p>
        </p:txBody>
      </p:sp>
      <p:sp>
        <p:nvSpPr>
          <p:cNvPr id="7" name="Rectangle 6"/>
          <p:cNvSpPr/>
          <p:nvPr/>
        </p:nvSpPr>
        <p:spPr>
          <a:xfrm>
            <a:off x="152400" y="3429001"/>
            <a:ext cx="8839200" cy="1200329"/>
          </a:xfrm>
          <a:prstGeom prst="rect">
            <a:avLst/>
          </a:prstGeom>
        </p:spPr>
        <p:txBody>
          <a:bodyPr wrap="square">
            <a:spAutoFit/>
          </a:bodyPr>
          <a:lstStyle/>
          <a:p>
            <a:pPr>
              <a:buFont typeface="Courier New" pitchFamily="49" charset="0"/>
              <a:buChar char="o"/>
            </a:pPr>
            <a:r>
              <a:rPr lang="en-US" sz="2400" b="1" i="1" u="sng" dirty="0" smtClean="0">
                <a:cs typeface="Alvi Nastaleeq" pitchFamily="2" charset="-78"/>
              </a:rPr>
              <a:t>Master Black Belts</a:t>
            </a:r>
            <a:r>
              <a:rPr lang="en-US" sz="2400" dirty="0" smtClean="0">
                <a:cs typeface="Alvi Nastaleeq" pitchFamily="2" charset="-78"/>
              </a:rPr>
              <a:t>, identified by champions, act as in-house coaches on Six Sigma. They devote 100% of their time to Six Sigma. They assist champions and guide Black Belts and Green Belts.</a:t>
            </a:r>
            <a:endParaRPr lang="en-US" sz="2400" dirty="0">
              <a:cs typeface="Alvi Nastaleeq" pitchFamily="2" charset="-78"/>
            </a:endParaRPr>
          </a:p>
        </p:txBody>
      </p:sp>
      <p:sp>
        <p:nvSpPr>
          <p:cNvPr id="8" name="Rectangle 7"/>
          <p:cNvSpPr/>
          <p:nvPr/>
        </p:nvSpPr>
        <p:spPr>
          <a:xfrm>
            <a:off x="152400" y="4648203"/>
            <a:ext cx="8915400" cy="830997"/>
          </a:xfrm>
          <a:prstGeom prst="rect">
            <a:avLst/>
          </a:prstGeom>
        </p:spPr>
        <p:txBody>
          <a:bodyPr wrap="square">
            <a:spAutoFit/>
          </a:bodyPr>
          <a:lstStyle/>
          <a:p>
            <a:pPr>
              <a:buFont typeface="Courier New" pitchFamily="49" charset="0"/>
              <a:buChar char="o"/>
            </a:pPr>
            <a:r>
              <a:rPr lang="en-US" sz="2400" b="1" i="1" u="sng" dirty="0" smtClean="0">
                <a:cs typeface="Alvi Nastaleeq" pitchFamily="2" charset="-78"/>
              </a:rPr>
              <a:t>Black Belts</a:t>
            </a:r>
            <a:r>
              <a:rPr lang="en-US" sz="2400" b="1" i="1" dirty="0" smtClean="0">
                <a:cs typeface="Alvi Nastaleeq" pitchFamily="2" charset="-78"/>
              </a:rPr>
              <a:t>,</a:t>
            </a:r>
            <a:r>
              <a:rPr lang="en-US" sz="2400" dirty="0" smtClean="0">
                <a:cs typeface="Alvi Nastaleeq" pitchFamily="2" charset="-78"/>
              </a:rPr>
              <a:t> operate under Master Black Belts to apply Six Sigma methodology to specific projects. </a:t>
            </a:r>
            <a:endParaRPr lang="en-US" sz="2400" dirty="0">
              <a:cs typeface="Alvi Nastaleeq" pitchFamily="2" charset="-78"/>
            </a:endParaRPr>
          </a:p>
        </p:txBody>
      </p:sp>
      <p:sp>
        <p:nvSpPr>
          <p:cNvPr id="9" name="Rectangle 8"/>
          <p:cNvSpPr/>
          <p:nvPr/>
        </p:nvSpPr>
        <p:spPr>
          <a:xfrm>
            <a:off x="152400" y="5486403"/>
            <a:ext cx="8839200" cy="1200329"/>
          </a:xfrm>
          <a:prstGeom prst="rect">
            <a:avLst/>
          </a:prstGeom>
        </p:spPr>
        <p:txBody>
          <a:bodyPr wrap="square">
            <a:spAutoFit/>
          </a:bodyPr>
          <a:lstStyle/>
          <a:p>
            <a:pPr>
              <a:buFont typeface="Courier New" pitchFamily="49" charset="0"/>
              <a:buChar char="o"/>
            </a:pPr>
            <a:r>
              <a:rPr lang="en-US" sz="2400" b="1" i="1" u="sng" dirty="0" smtClean="0">
                <a:cs typeface="Alvi Nastaleeq" pitchFamily="2" charset="-78"/>
              </a:rPr>
              <a:t>Green Belts</a:t>
            </a:r>
            <a:r>
              <a:rPr lang="en-US" sz="2400" b="1" i="1" dirty="0" smtClean="0">
                <a:cs typeface="Alvi Nastaleeq" pitchFamily="2" charset="-78"/>
              </a:rPr>
              <a:t>,</a:t>
            </a:r>
            <a:r>
              <a:rPr lang="en-US" sz="2400" dirty="0" smtClean="0">
                <a:cs typeface="Alvi Nastaleeq" pitchFamily="2" charset="-78"/>
              </a:rPr>
              <a:t> are the employees who take up Six Sigma implementation along with their other job responsibilities, operating under the guidance of Black Belts.</a:t>
            </a:r>
            <a:endParaRPr lang="en-US" sz="2400" dirty="0">
              <a:cs typeface="Alvi Nastaleeq"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zakaria\Desktop\5155-curves-1920x1080-abstract-wallpaper.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1026" name="Picture 2" descr="C:\Users\zakaria\Desktop\quality_bellcurve.jpg"/>
          <p:cNvPicPr>
            <a:picLocks noChangeAspect="1" noChangeArrowheads="1"/>
          </p:cNvPicPr>
          <p:nvPr/>
        </p:nvPicPr>
        <p:blipFill>
          <a:blip r:embed="rId5" cstate="print"/>
          <a:srcRect/>
          <a:stretch>
            <a:fillRect/>
          </a:stretch>
        </p:blipFill>
        <p:spPr bwMode="auto">
          <a:xfrm>
            <a:off x="1143000" y="990600"/>
            <a:ext cx="7696200" cy="5181600"/>
          </a:xfrm>
          <a:prstGeom prst="rect">
            <a:avLst/>
          </a:prstGeom>
          <a:ln>
            <a:noFill/>
          </a:ln>
          <a:effectLst>
            <a:softEdge rad="112500"/>
          </a:effectLst>
        </p:spPr>
      </p:pic>
      <p:sp>
        <p:nvSpPr>
          <p:cNvPr id="3" name="TextBox 2"/>
          <p:cNvSpPr txBox="1"/>
          <p:nvPr/>
        </p:nvSpPr>
        <p:spPr>
          <a:xfrm>
            <a:off x="3048005" y="228600"/>
            <a:ext cx="2858475" cy="707886"/>
          </a:xfrm>
          <a:prstGeom prst="rect">
            <a:avLst/>
          </a:prstGeom>
          <a:noFill/>
        </p:spPr>
        <p:txBody>
          <a:bodyPr wrap="none" rtlCol="0">
            <a:spAutoFit/>
          </a:bodyPr>
          <a:lstStyle/>
          <a:p>
            <a:r>
              <a:rPr lang="en-US" sz="4000" b="1" dirty="0" smtClean="0">
                <a:latin typeface="Agency FB" pitchFamily="34" charset="0"/>
              </a:rPr>
              <a:t>Learning Curve</a:t>
            </a:r>
            <a:endParaRPr lang="en-US" sz="4000" b="1" dirty="0">
              <a:latin typeface="Agency FB" pitchFamily="34" charset="0"/>
            </a:endParaRPr>
          </a:p>
        </p:txBody>
      </p:sp>
    </p:spTree>
  </p:cSld>
  <p:clrMapOvr>
    <a:masterClrMapping/>
  </p:clrMapOvr>
  <p:transition spd="med">
    <p:wheel spokes="1"/>
    <p:sndAc>
      <p:stSnd>
        <p:snd r:embed="rId3" name="voltage.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147" name="Picture 3" descr="C:\Users\zakaria\Desktop\Mail_clip_art.jpg"/>
          <p:cNvPicPr>
            <a:picLocks noChangeAspect="1" noChangeArrowheads="1"/>
          </p:cNvPicPr>
          <p:nvPr/>
        </p:nvPicPr>
        <p:blipFill>
          <a:blip r:embed="rId3" cstate="print"/>
          <a:srcRect/>
          <a:stretch>
            <a:fillRect/>
          </a:stretch>
        </p:blipFill>
        <p:spPr bwMode="auto">
          <a:xfrm>
            <a:off x="3124200" y="914400"/>
            <a:ext cx="6019800" cy="4419600"/>
          </a:xfrm>
          <a:prstGeom prst="ellipse">
            <a:avLst/>
          </a:prstGeom>
          <a:ln>
            <a:noFill/>
          </a:ln>
          <a:effectLst>
            <a:softEdge rad="112500"/>
          </a:effectLst>
        </p:spPr>
      </p:pic>
      <p:sp>
        <p:nvSpPr>
          <p:cNvPr id="2" name="Rectangle 1"/>
          <p:cNvSpPr/>
          <p:nvPr/>
        </p:nvSpPr>
        <p:spPr>
          <a:xfrm>
            <a:off x="2311106" y="228600"/>
            <a:ext cx="5161991" cy="707886"/>
          </a:xfrm>
          <a:prstGeom prst="rect">
            <a:avLst/>
          </a:prstGeom>
        </p:spPr>
        <p:txBody>
          <a:bodyPr wrap="none">
            <a:spAutoFit/>
          </a:bodyPr>
          <a:lstStyle/>
          <a:p>
            <a:r>
              <a:rPr lang="en-US" sz="4000" b="1" dirty="0" smtClean="0">
                <a:latin typeface="Agency FB" pitchFamily="34" charset="0"/>
                <a:cs typeface="David" pitchFamily="34" charset="-79"/>
              </a:rPr>
              <a:t>Software used for Six Sigma</a:t>
            </a:r>
            <a:endParaRPr lang="en-US" sz="4000" b="1" dirty="0">
              <a:latin typeface="Agency FB" pitchFamily="34" charset="0"/>
              <a:cs typeface="David" pitchFamily="34" charset="-79"/>
            </a:endParaRPr>
          </a:p>
        </p:txBody>
      </p:sp>
      <p:sp>
        <p:nvSpPr>
          <p:cNvPr id="3" name="Rectangle 2"/>
          <p:cNvSpPr/>
          <p:nvPr/>
        </p:nvSpPr>
        <p:spPr>
          <a:xfrm>
            <a:off x="0" y="914403"/>
            <a:ext cx="8382000" cy="6494085"/>
          </a:xfrm>
          <a:prstGeom prst="rect">
            <a:avLst/>
          </a:prstGeom>
        </p:spPr>
        <p:txBody>
          <a:bodyPr wrap="square">
            <a:spAutoFit/>
          </a:bodyPr>
          <a:lstStyle/>
          <a:p>
            <a:pPr>
              <a:buFont typeface="Arial" pitchFamily="34" charset="0"/>
              <a:buChar char="•"/>
            </a:pPr>
            <a:r>
              <a:rPr lang="en-US" sz="2800" b="1" dirty="0" smtClean="0"/>
              <a:t>Arena</a:t>
            </a:r>
          </a:p>
          <a:p>
            <a:pPr>
              <a:buFont typeface="Arial" pitchFamily="34" charset="0"/>
              <a:buChar char="•"/>
            </a:pPr>
            <a:r>
              <a:rPr lang="en-US" sz="2800" b="1" dirty="0" smtClean="0"/>
              <a:t>ARIS Six Sigma</a:t>
            </a:r>
          </a:p>
          <a:p>
            <a:pPr>
              <a:buFont typeface="Arial" pitchFamily="34" charset="0"/>
              <a:buChar char="•"/>
            </a:pPr>
            <a:r>
              <a:rPr lang="en-US" sz="2800" b="1" dirty="0" smtClean="0"/>
              <a:t>Bonita Open Solution BPMN2 standard and</a:t>
            </a:r>
          </a:p>
          <a:p>
            <a:r>
              <a:rPr lang="en-US" sz="2800" b="1" dirty="0" smtClean="0"/>
              <a:t>  KPIs for statistic monitoring</a:t>
            </a:r>
          </a:p>
          <a:p>
            <a:pPr>
              <a:buFont typeface="Arial" pitchFamily="34" charset="0"/>
              <a:buChar char="•"/>
            </a:pPr>
            <a:r>
              <a:rPr lang="en-US" sz="2800" b="1" dirty="0" smtClean="0"/>
              <a:t>JMP</a:t>
            </a:r>
          </a:p>
          <a:p>
            <a:pPr>
              <a:buFont typeface="Arial" pitchFamily="34" charset="0"/>
              <a:buChar char="•"/>
            </a:pPr>
            <a:r>
              <a:rPr lang="en-US" sz="2800" b="1" dirty="0" smtClean="0"/>
              <a:t>Mathematical</a:t>
            </a:r>
          </a:p>
          <a:p>
            <a:pPr>
              <a:buFont typeface="Arial" pitchFamily="34" charset="0"/>
              <a:buChar char="•"/>
            </a:pPr>
            <a:r>
              <a:rPr lang="en-US" sz="2800" b="1" dirty="0" smtClean="0"/>
              <a:t>MATLAB or GNU Octave</a:t>
            </a:r>
          </a:p>
          <a:p>
            <a:pPr>
              <a:buFont typeface="Arial" pitchFamily="34" charset="0"/>
              <a:buChar char="•"/>
            </a:pPr>
            <a:r>
              <a:rPr lang="en-US" sz="2800" b="1" dirty="0" smtClean="0"/>
              <a:t>Microsoft Visio</a:t>
            </a:r>
          </a:p>
          <a:p>
            <a:pPr>
              <a:buFont typeface="Arial" pitchFamily="34" charset="0"/>
              <a:buChar char="•"/>
            </a:pPr>
            <a:r>
              <a:rPr lang="en-US" sz="2800" b="1" dirty="0" smtClean="0"/>
              <a:t>STATA</a:t>
            </a:r>
          </a:p>
          <a:p>
            <a:pPr>
              <a:buFont typeface="Arial" pitchFamily="34" charset="0"/>
              <a:buChar char="•"/>
            </a:pPr>
            <a:r>
              <a:rPr lang="en-US" sz="2800" b="1" dirty="0" smtClean="0"/>
              <a:t>STATISTICA</a:t>
            </a:r>
          </a:p>
          <a:p>
            <a:r>
              <a:rPr lang="en-US" sz="2800" b="1" dirty="0" smtClean="0"/>
              <a:t>                            </a:t>
            </a:r>
          </a:p>
          <a:p>
            <a:r>
              <a:rPr lang="en-US" sz="2800" b="1" dirty="0" smtClean="0"/>
              <a:t>          And   Many more…..</a:t>
            </a:r>
          </a:p>
          <a:p>
            <a:pPr>
              <a:buFont typeface="Arial" pitchFamily="34" charset="0"/>
              <a:buChar char="•"/>
            </a:pPr>
            <a:endParaRPr lang="en-US" sz="2800" b="1" dirty="0" smtClean="0"/>
          </a:p>
          <a:p>
            <a:pPr>
              <a:buFont typeface="Arial" pitchFamily="34" charset="0"/>
              <a:buChar char="•"/>
            </a:pPr>
            <a:endParaRPr lang="en-US" sz="2800" dirty="0" smtClean="0"/>
          </a:p>
          <a:p>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zakaria\Desktop\5155-curves-1920x1080-abstract-wallpape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4098" name="Picture 2" descr="C:\Users\zakaria\Desktop\CLIPART_OF_25186_SMJPG.jpg"/>
          <p:cNvPicPr>
            <a:picLocks noChangeAspect="1" noChangeArrowheads="1"/>
          </p:cNvPicPr>
          <p:nvPr/>
        </p:nvPicPr>
        <p:blipFill>
          <a:blip r:embed="rId4" cstate="print"/>
          <a:srcRect/>
          <a:stretch>
            <a:fillRect/>
          </a:stretch>
        </p:blipFill>
        <p:spPr bwMode="auto">
          <a:xfrm>
            <a:off x="3505200" y="152400"/>
            <a:ext cx="5638800" cy="4876800"/>
          </a:xfrm>
          <a:prstGeom prst="ellipse">
            <a:avLst/>
          </a:prstGeom>
          <a:ln>
            <a:noFill/>
          </a:ln>
          <a:effectLst>
            <a:softEdge rad="112500"/>
          </a:effectLst>
        </p:spPr>
      </p:pic>
      <p:sp>
        <p:nvSpPr>
          <p:cNvPr id="2" name="TextBox 1"/>
          <p:cNvSpPr txBox="1"/>
          <p:nvPr/>
        </p:nvSpPr>
        <p:spPr>
          <a:xfrm>
            <a:off x="2667000" y="-104238"/>
            <a:ext cx="3200400" cy="1323439"/>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sz="8000" b="1" dirty="0" smtClean="0">
                <a:latin typeface="Agency FB" pitchFamily="34" charset="0"/>
              </a:rPr>
              <a:t>H</a:t>
            </a:r>
            <a:r>
              <a:rPr lang="en-US" sz="8000" dirty="0" smtClean="0">
                <a:latin typeface="Agency FB" pitchFamily="34" charset="0"/>
              </a:rPr>
              <a:t>istory</a:t>
            </a:r>
            <a:endParaRPr lang="en-US" sz="8000" dirty="0">
              <a:latin typeface="Agency FB" pitchFamily="34" charset="0"/>
            </a:endParaRPr>
          </a:p>
        </p:txBody>
      </p:sp>
      <p:sp>
        <p:nvSpPr>
          <p:cNvPr id="4" name="TextBox 3"/>
          <p:cNvSpPr txBox="1"/>
          <p:nvPr/>
        </p:nvSpPr>
        <p:spPr>
          <a:xfrm>
            <a:off x="152405" y="2590803"/>
            <a:ext cx="8991599" cy="4893647"/>
          </a:xfrm>
          <a:prstGeom prst="rect">
            <a:avLst/>
          </a:prstGeom>
          <a:noFill/>
          <a:effectLst>
            <a:glow rad="228600">
              <a:schemeClr val="accent1">
                <a:satMod val="175000"/>
                <a:alpha val="40000"/>
              </a:schemeClr>
            </a:glow>
          </a:effectLst>
        </p:spPr>
        <p:txBody>
          <a:bodyPr wrap="square" rtlCol="0">
            <a:spAutoFit/>
          </a:bodyPr>
          <a:lstStyle/>
          <a:p>
            <a:pPr>
              <a:buFont typeface="Wingdings" pitchFamily="2" charset="2"/>
              <a:buChar char="§"/>
            </a:pPr>
            <a:endParaRPr lang="en-US" sz="2400" b="1" dirty="0" smtClean="0"/>
          </a:p>
          <a:p>
            <a:pPr>
              <a:buFont typeface="Wingdings" pitchFamily="2" charset="2"/>
              <a:buChar char="q"/>
            </a:pPr>
            <a:r>
              <a:rPr lang="en-US" sz="2400" dirty="0" smtClean="0"/>
              <a:t>Since the </a:t>
            </a:r>
            <a:r>
              <a:rPr lang="en-US" sz="2400" b="1" dirty="0" smtClean="0"/>
              <a:t>1920's</a:t>
            </a:r>
            <a:r>
              <a:rPr lang="en-US" sz="2400" dirty="0" smtClean="0"/>
              <a:t> the word “</a:t>
            </a:r>
            <a:r>
              <a:rPr lang="en-US" sz="2400" b="1" u="sng" dirty="0" smtClean="0"/>
              <a:t>sigma</a:t>
            </a:r>
            <a:r>
              <a:rPr lang="en-US" sz="2400" b="1" dirty="0" smtClean="0">
                <a:solidFill>
                  <a:schemeClr val="bg1"/>
                </a:solidFill>
              </a:rPr>
              <a:t>”(s) </a:t>
            </a:r>
            <a:r>
              <a:rPr lang="en-US" sz="2400" b="1" dirty="0" smtClean="0">
                <a:solidFill>
                  <a:schemeClr val="bg1"/>
                </a:solidFill>
                <a:effectLst>
                  <a:glow rad="228600">
                    <a:schemeClr val="accent4">
                      <a:satMod val="175000"/>
                      <a:alpha val="40000"/>
                    </a:schemeClr>
                  </a:glow>
                </a:effectLst>
              </a:rPr>
              <a:t>has been used by</a:t>
            </a:r>
          </a:p>
          <a:p>
            <a:r>
              <a:rPr lang="en-US" sz="2400" dirty="0" smtClean="0"/>
              <a:t> mathematicians and engineers as a </a:t>
            </a:r>
            <a:r>
              <a:rPr lang="en-US" sz="2400" b="1" dirty="0" smtClean="0">
                <a:solidFill>
                  <a:schemeClr val="bg1"/>
                </a:solidFill>
                <a:effectLst>
                  <a:glow rad="228600">
                    <a:schemeClr val="accent4">
                      <a:satMod val="175000"/>
                      <a:alpha val="40000"/>
                    </a:schemeClr>
                  </a:glow>
                </a:effectLst>
              </a:rPr>
              <a:t>symbol  for a unit of </a:t>
            </a:r>
          </a:p>
          <a:p>
            <a:r>
              <a:rPr lang="en-US" sz="2400" b="1" dirty="0" smtClean="0"/>
              <a:t>Measurement  in product quality </a:t>
            </a:r>
            <a:r>
              <a:rPr lang="en-US" sz="2400" b="1" dirty="0" smtClean="0">
                <a:solidFill>
                  <a:schemeClr val="bg1"/>
                </a:solidFill>
                <a:effectLst>
                  <a:glow rad="228600">
                    <a:schemeClr val="accent4">
                      <a:satMod val="175000"/>
                      <a:alpha val="40000"/>
                    </a:schemeClr>
                  </a:glow>
                </a:effectLst>
              </a:rPr>
              <a:t>variation</a:t>
            </a:r>
            <a:r>
              <a:rPr lang="en-US" sz="2400" dirty="0" smtClean="0"/>
              <a:t>.</a:t>
            </a:r>
          </a:p>
          <a:p>
            <a:endParaRPr lang="en-US" sz="2400" dirty="0" smtClean="0"/>
          </a:p>
          <a:p>
            <a:pPr>
              <a:buFont typeface="Wingdings" pitchFamily="2" charset="2"/>
              <a:buChar char="q"/>
            </a:pPr>
            <a:r>
              <a:rPr lang="en-US" sz="2400" u="sng" dirty="0" smtClean="0"/>
              <a:t>In the </a:t>
            </a:r>
            <a:r>
              <a:rPr lang="en-US" sz="2400" b="1" u="sng" dirty="0" smtClean="0"/>
              <a:t>mid-1980's</a:t>
            </a:r>
            <a:r>
              <a:rPr lang="en-US" sz="2400" dirty="0" smtClean="0"/>
              <a:t> engineers in Motorola in the USA used </a:t>
            </a:r>
          </a:p>
          <a:p>
            <a:r>
              <a:rPr lang="en-US" sz="2400" dirty="0" smtClean="0"/>
              <a:t>“</a:t>
            </a:r>
            <a:r>
              <a:rPr lang="en-US" sz="2400" b="1" dirty="0" smtClean="0"/>
              <a:t>Six Sigma</a:t>
            </a:r>
            <a:r>
              <a:rPr lang="en-US" sz="2400" dirty="0" smtClean="0"/>
              <a:t>”(S) an </a:t>
            </a:r>
            <a:r>
              <a:rPr lang="en-US" sz="2400" b="1" dirty="0" smtClean="0"/>
              <a:t>informal name for an in-house initiative for reducing defects in production processes</a:t>
            </a:r>
            <a:r>
              <a:rPr lang="en-US" sz="2400" dirty="0" smtClean="0"/>
              <a:t>, because it represented a suitably high level of quality.</a:t>
            </a:r>
          </a:p>
          <a:p>
            <a:pPr>
              <a:buFont typeface="Wingdings" pitchFamily="2" charset="2"/>
              <a:buChar char="q"/>
            </a:pPr>
            <a:endParaRPr lang="en-US" sz="2400" dirty="0" smtClean="0"/>
          </a:p>
          <a:p>
            <a:pPr>
              <a:buFont typeface="Wingdings" pitchFamily="2" charset="2"/>
              <a:buChar char="q"/>
            </a:pPr>
            <a:endParaRPr lang="en-US" sz="2400" dirty="0" smtClean="0"/>
          </a:p>
          <a:p>
            <a:endParaRPr lang="en-US" sz="2400" dirty="0" smtClean="0"/>
          </a:p>
          <a:p>
            <a:r>
              <a:rPr lang="en-US" sz="2400" dirty="0" smtClean="0"/>
              <a:t> </a:t>
            </a:r>
            <a:endParaRPr lang="en-US" sz="2400" dirty="0"/>
          </a:p>
        </p:txBody>
      </p:sp>
    </p:spTree>
  </p:cSld>
  <p:clrMapOvr>
    <a:masterClrMapping/>
  </p:clrMapOvr>
  <p:transition>
    <p:sndAc>
      <p:stSnd>
        <p:snd r:embed="rId2" name="suction.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7170" name="Picture 2" descr="C:\Users\zakaria\Desktop\Software-Development.jpg"/>
          <p:cNvPicPr>
            <a:picLocks noChangeAspect="1" noChangeArrowheads="1"/>
          </p:cNvPicPr>
          <p:nvPr/>
        </p:nvPicPr>
        <p:blipFill>
          <a:blip r:embed="rId3" cstate="print"/>
          <a:srcRect/>
          <a:stretch>
            <a:fillRect/>
          </a:stretch>
        </p:blipFill>
        <p:spPr bwMode="auto">
          <a:xfrm>
            <a:off x="4267200" y="0"/>
            <a:ext cx="4876800" cy="5410200"/>
          </a:xfrm>
          <a:prstGeom prst="rect">
            <a:avLst/>
          </a:prstGeom>
          <a:ln>
            <a:noFill/>
          </a:ln>
          <a:effectLst>
            <a:softEdge rad="112500"/>
          </a:effectLst>
        </p:spPr>
      </p:pic>
      <p:sp>
        <p:nvSpPr>
          <p:cNvPr id="2" name="Rectangle 1"/>
          <p:cNvSpPr/>
          <p:nvPr/>
        </p:nvSpPr>
        <p:spPr>
          <a:xfrm>
            <a:off x="646784" y="162583"/>
            <a:ext cx="4599336" cy="584775"/>
          </a:xfrm>
          <a:prstGeom prst="rect">
            <a:avLst/>
          </a:prstGeom>
        </p:spPr>
        <p:txBody>
          <a:bodyPr wrap="none">
            <a:spAutoFit/>
          </a:bodyPr>
          <a:lstStyle/>
          <a:p>
            <a:r>
              <a:rPr lang="en-US" sz="3200" b="1" i="1" dirty="0" smtClean="0">
                <a:latin typeface="+mj-lt"/>
              </a:rPr>
              <a:t>S</a:t>
            </a:r>
            <a:r>
              <a:rPr lang="en-US" sz="2800" b="1" i="1" dirty="0" smtClean="0">
                <a:latin typeface="+mj-lt"/>
              </a:rPr>
              <a:t>ome of the Explanation are :</a:t>
            </a:r>
            <a:endParaRPr lang="en-US" sz="2800" b="1" i="1" dirty="0">
              <a:latin typeface="+mj-lt"/>
            </a:endParaRPr>
          </a:p>
        </p:txBody>
      </p:sp>
      <p:sp>
        <p:nvSpPr>
          <p:cNvPr id="3" name="Rectangle 2"/>
          <p:cNvSpPr/>
          <p:nvPr/>
        </p:nvSpPr>
        <p:spPr>
          <a:xfrm>
            <a:off x="304806" y="990600"/>
            <a:ext cx="1203343" cy="523220"/>
          </a:xfrm>
          <a:prstGeom prst="rect">
            <a:avLst/>
          </a:prstGeom>
        </p:spPr>
        <p:txBody>
          <a:bodyPr wrap="none">
            <a:spAutoFit/>
          </a:bodyPr>
          <a:lstStyle/>
          <a:p>
            <a:pPr>
              <a:buFont typeface="Arial" pitchFamily="34" charset="0"/>
              <a:buChar char="•"/>
            </a:pPr>
            <a:r>
              <a:rPr lang="en-US" sz="2800" b="1" u="sng" dirty="0" smtClean="0">
                <a:latin typeface="+mj-lt"/>
              </a:rPr>
              <a:t>Arena</a:t>
            </a:r>
          </a:p>
        </p:txBody>
      </p:sp>
      <p:sp>
        <p:nvSpPr>
          <p:cNvPr id="4" name="Rectangle 3"/>
          <p:cNvSpPr/>
          <p:nvPr/>
        </p:nvSpPr>
        <p:spPr>
          <a:xfrm>
            <a:off x="381000" y="1524003"/>
            <a:ext cx="8229600" cy="1200329"/>
          </a:xfrm>
          <a:prstGeom prst="rect">
            <a:avLst/>
          </a:prstGeom>
        </p:spPr>
        <p:txBody>
          <a:bodyPr wrap="square">
            <a:spAutoFit/>
          </a:bodyPr>
          <a:lstStyle/>
          <a:p>
            <a:r>
              <a:rPr lang="en-US" sz="2400" dirty="0" smtClean="0">
                <a:latin typeface="+mj-lt"/>
                <a:cs typeface="Alvi Nastaleeq" pitchFamily="2" charset="-78"/>
              </a:rPr>
              <a:t>is a discrete event simulation and automation software developed by Systems Modeling and acquired by Rockwell Automation in 2000.</a:t>
            </a:r>
            <a:endParaRPr lang="en-US" sz="2400" dirty="0">
              <a:latin typeface="+mj-lt"/>
              <a:cs typeface="Alvi Nastaleeq" pitchFamily="2" charset="-78"/>
            </a:endParaRPr>
          </a:p>
        </p:txBody>
      </p:sp>
      <p:sp>
        <p:nvSpPr>
          <p:cNvPr id="5" name="Rectangle 4"/>
          <p:cNvSpPr/>
          <p:nvPr/>
        </p:nvSpPr>
        <p:spPr>
          <a:xfrm>
            <a:off x="339233" y="2514600"/>
            <a:ext cx="2480166" cy="523220"/>
          </a:xfrm>
          <a:prstGeom prst="rect">
            <a:avLst/>
          </a:prstGeom>
        </p:spPr>
        <p:txBody>
          <a:bodyPr wrap="none">
            <a:spAutoFit/>
          </a:bodyPr>
          <a:lstStyle/>
          <a:p>
            <a:pPr>
              <a:buFont typeface="Arial" pitchFamily="34" charset="0"/>
              <a:buChar char="•"/>
            </a:pPr>
            <a:r>
              <a:rPr lang="en-US" sz="2800" b="1" u="sng" dirty="0" smtClean="0">
                <a:latin typeface="+mj-lt"/>
              </a:rPr>
              <a:t>ARIS Six Sigma</a:t>
            </a:r>
          </a:p>
        </p:txBody>
      </p:sp>
      <p:sp>
        <p:nvSpPr>
          <p:cNvPr id="6" name="Rectangle 5"/>
          <p:cNvSpPr/>
          <p:nvPr/>
        </p:nvSpPr>
        <p:spPr>
          <a:xfrm>
            <a:off x="228600" y="3048000"/>
            <a:ext cx="8763000" cy="1569660"/>
          </a:xfrm>
          <a:prstGeom prst="rect">
            <a:avLst/>
          </a:prstGeom>
        </p:spPr>
        <p:txBody>
          <a:bodyPr wrap="square">
            <a:spAutoFit/>
          </a:bodyPr>
          <a:lstStyle/>
          <a:p>
            <a:r>
              <a:rPr lang="en-US" sz="2400" dirty="0" smtClean="0">
                <a:latin typeface="+mj-lt"/>
              </a:rPr>
              <a:t>(</a:t>
            </a:r>
            <a:r>
              <a:rPr lang="en-US" sz="2400" b="1" dirty="0" smtClean="0">
                <a:latin typeface="+mj-lt"/>
              </a:rPr>
              <a:t>Architecture of Integrated Information Systems</a:t>
            </a:r>
            <a:r>
              <a:rPr lang="en-US" sz="2400" dirty="0" smtClean="0">
                <a:latin typeface="+mj-lt"/>
              </a:rPr>
              <a:t>) </a:t>
            </a:r>
            <a:r>
              <a:rPr lang="en-US" sz="2400" dirty="0" smtClean="0">
                <a:latin typeface="+mj-lt"/>
                <a:cs typeface="Alvi Nastaleeq" pitchFamily="2" charset="-78"/>
              </a:rPr>
              <a:t>is an approach to enterprise modeling. It offers </a:t>
            </a:r>
            <a:r>
              <a:rPr lang="en-US" sz="2400" b="1" dirty="0" smtClean="0">
                <a:latin typeface="+mj-lt"/>
                <a:cs typeface="Alvi Nastaleeq" pitchFamily="2" charset="-78"/>
              </a:rPr>
              <a:t>methods for analyzing </a:t>
            </a:r>
            <a:r>
              <a:rPr lang="en-US" sz="2400" dirty="0" smtClean="0">
                <a:latin typeface="+mj-lt"/>
                <a:cs typeface="Alvi Nastaleeq" pitchFamily="2" charset="-78"/>
              </a:rPr>
              <a:t>processes and taking a holistic view of process design, </a:t>
            </a:r>
            <a:r>
              <a:rPr lang="en-US" sz="2400" b="1" dirty="0" smtClean="0">
                <a:latin typeface="+mj-lt"/>
                <a:cs typeface="Alvi Nastaleeq" pitchFamily="2" charset="-78"/>
              </a:rPr>
              <a:t>management, work flow</a:t>
            </a:r>
            <a:r>
              <a:rPr lang="en-US" sz="2400" dirty="0" smtClean="0">
                <a:latin typeface="+mj-lt"/>
                <a:cs typeface="Alvi Nastaleeq" pitchFamily="2" charset="-78"/>
              </a:rPr>
              <a:t>, and application processing.</a:t>
            </a:r>
            <a:endParaRPr lang="en-US" sz="2400" dirty="0">
              <a:latin typeface="+mj-lt"/>
              <a:cs typeface="Alvi Nastaleeq" pitchFamily="2" charset="-78"/>
            </a:endParaRPr>
          </a:p>
        </p:txBody>
      </p:sp>
      <p:sp>
        <p:nvSpPr>
          <p:cNvPr id="7" name="Rectangle 6"/>
          <p:cNvSpPr/>
          <p:nvPr/>
        </p:nvSpPr>
        <p:spPr>
          <a:xfrm>
            <a:off x="304800" y="4505980"/>
            <a:ext cx="2639312" cy="523220"/>
          </a:xfrm>
          <a:prstGeom prst="rect">
            <a:avLst/>
          </a:prstGeom>
        </p:spPr>
        <p:txBody>
          <a:bodyPr wrap="none">
            <a:spAutoFit/>
          </a:bodyPr>
          <a:lstStyle/>
          <a:p>
            <a:pPr>
              <a:buFont typeface="Arial" pitchFamily="34" charset="0"/>
              <a:buChar char="•"/>
            </a:pPr>
            <a:r>
              <a:rPr lang="en-US" sz="2800" b="1" u="sng" dirty="0" smtClean="0">
                <a:latin typeface="+mj-lt"/>
              </a:rPr>
              <a:t>Microsoft Visio</a:t>
            </a:r>
            <a:r>
              <a:rPr lang="en-US" sz="2800" dirty="0" smtClean="0">
                <a:latin typeface="+mj-lt"/>
              </a:rPr>
              <a:t> </a:t>
            </a:r>
            <a:endParaRPr lang="en-US" sz="2800" dirty="0">
              <a:latin typeface="+mj-lt"/>
            </a:endParaRPr>
          </a:p>
        </p:txBody>
      </p:sp>
      <p:sp>
        <p:nvSpPr>
          <p:cNvPr id="8" name="Rectangle 7"/>
          <p:cNvSpPr/>
          <p:nvPr/>
        </p:nvSpPr>
        <p:spPr>
          <a:xfrm>
            <a:off x="152400" y="5048072"/>
            <a:ext cx="8686800" cy="1569660"/>
          </a:xfrm>
          <a:prstGeom prst="rect">
            <a:avLst/>
          </a:prstGeom>
        </p:spPr>
        <p:txBody>
          <a:bodyPr wrap="square">
            <a:spAutoFit/>
          </a:bodyPr>
          <a:lstStyle/>
          <a:p>
            <a:r>
              <a:rPr lang="en-US" sz="2400" dirty="0" smtClean="0">
                <a:latin typeface="+mj-lt"/>
                <a:cs typeface="Alvi Nastaleeq" pitchFamily="2" charset="-78"/>
              </a:rPr>
              <a:t>is a diagramming and vector graphics application and is part of the Microsoft Office suite. The product was first introduced in 1992, made by the Shapeware corporation. It was acquired by Microsoft in 2000.</a:t>
            </a:r>
            <a:endParaRPr lang="en-US" sz="2400" dirty="0">
              <a:latin typeface="+mj-lt"/>
              <a:cs typeface="Alvi Nastaleeq"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0" name="Picture 2" descr="C:\Users\zakaria\Desktop\Fear_of_Criticism.jpg"/>
          <p:cNvPicPr>
            <a:picLocks noChangeAspect="1" noChangeArrowheads="1"/>
          </p:cNvPicPr>
          <p:nvPr/>
        </p:nvPicPr>
        <p:blipFill>
          <a:blip r:embed="rId3" cstate="print"/>
          <a:srcRect/>
          <a:stretch>
            <a:fillRect/>
          </a:stretch>
        </p:blipFill>
        <p:spPr bwMode="auto">
          <a:xfrm>
            <a:off x="1" y="3352800"/>
            <a:ext cx="9144000" cy="3505200"/>
          </a:xfrm>
          <a:prstGeom prst="rect">
            <a:avLst/>
          </a:prstGeom>
          <a:ln>
            <a:noFill/>
          </a:ln>
          <a:effectLst>
            <a:softEdge rad="112500"/>
          </a:effectLst>
        </p:spPr>
      </p:pic>
      <p:sp>
        <p:nvSpPr>
          <p:cNvPr id="2" name="Rectangle 1"/>
          <p:cNvSpPr/>
          <p:nvPr/>
        </p:nvSpPr>
        <p:spPr>
          <a:xfrm>
            <a:off x="3276603" y="76203"/>
            <a:ext cx="2302233" cy="646331"/>
          </a:xfrm>
          <a:prstGeom prst="rect">
            <a:avLst/>
          </a:prstGeom>
        </p:spPr>
        <p:txBody>
          <a:bodyPr wrap="none">
            <a:spAutoFit/>
          </a:bodyPr>
          <a:lstStyle/>
          <a:p>
            <a:r>
              <a:rPr lang="en-US" sz="3600" dirty="0" smtClean="0">
                <a:latin typeface="Algerian" pitchFamily="82" charset="0"/>
                <a:cs typeface="David" pitchFamily="34" charset="-79"/>
              </a:rPr>
              <a:t>Criticism</a:t>
            </a:r>
            <a:endParaRPr lang="en-US" sz="3600" dirty="0">
              <a:latin typeface="Algerian" pitchFamily="82" charset="0"/>
              <a:cs typeface="David" pitchFamily="34" charset="-79"/>
            </a:endParaRPr>
          </a:p>
        </p:txBody>
      </p:sp>
      <p:sp>
        <p:nvSpPr>
          <p:cNvPr id="4" name="Rectangle 3"/>
          <p:cNvSpPr/>
          <p:nvPr/>
        </p:nvSpPr>
        <p:spPr>
          <a:xfrm>
            <a:off x="228600" y="1066800"/>
            <a:ext cx="8686800" cy="2677656"/>
          </a:xfrm>
          <a:prstGeom prst="rect">
            <a:avLst/>
          </a:prstGeom>
        </p:spPr>
        <p:txBody>
          <a:bodyPr wrap="square">
            <a:spAutoFit/>
          </a:bodyPr>
          <a:lstStyle/>
          <a:p>
            <a:r>
              <a:rPr lang="en-US" sz="2400" dirty="0" smtClean="0">
                <a:latin typeface="+mj-lt"/>
                <a:cs typeface="Alvi Nastaleeq" pitchFamily="2" charset="-78"/>
              </a:rPr>
              <a:t>The use of "Black Belts" as itinerant change agents has (controversially) fostered an industry of training and certification. Critics argue there is overselling of Six Sigma by too great a number of consulting firms, many of which claim expertise in Six Sigma when they have only a rudimentary understanding of the tools and techniques involved, or the markets or industries in which they are acting.</a:t>
            </a:r>
            <a:endParaRPr lang="en-US" sz="2400" dirty="0">
              <a:latin typeface="+mj-lt"/>
              <a:cs typeface="Alvi Nastaleeq" pitchFamily="2" charset="-78"/>
            </a:endParaRPr>
          </a:p>
        </p:txBody>
      </p:sp>
      <p:sp>
        <p:nvSpPr>
          <p:cNvPr id="5" name="Rectangle 4"/>
          <p:cNvSpPr/>
          <p:nvPr/>
        </p:nvSpPr>
        <p:spPr>
          <a:xfrm>
            <a:off x="304803" y="609603"/>
            <a:ext cx="2864951" cy="461665"/>
          </a:xfrm>
          <a:prstGeom prst="rect">
            <a:avLst/>
          </a:prstGeom>
        </p:spPr>
        <p:txBody>
          <a:bodyPr wrap="none">
            <a:spAutoFit/>
          </a:bodyPr>
          <a:lstStyle/>
          <a:p>
            <a:pPr>
              <a:buFont typeface="Wingdings" pitchFamily="2" charset="2"/>
              <a:buChar char="Ø"/>
            </a:pPr>
            <a:r>
              <a:rPr lang="en-US" sz="2400" b="1" dirty="0" smtClean="0">
                <a:latin typeface="+mj-lt"/>
                <a:cs typeface="Alvi Nastaleeq" pitchFamily="2" charset="-78"/>
              </a:rPr>
              <a:t>Role of consultants</a:t>
            </a:r>
            <a:endParaRPr lang="en-US" sz="2400" b="1" dirty="0">
              <a:latin typeface="+mj-lt"/>
              <a:cs typeface="Alvi Nastaleeq"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074" name="Picture 2" descr="C:\Users\zakaria\Desktop\15431320-acusado-criticar-una-mano-en-el-acusado-una-persona.jpg"/>
          <p:cNvPicPr>
            <a:picLocks noChangeAspect="1" noChangeArrowheads="1"/>
          </p:cNvPicPr>
          <p:nvPr/>
        </p:nvPicPr>
        <p:blipFill>
          <a:blip r:embed="rId3" cstate="print"/>
          <a:srcRect/>
          <a:stretch>
            <a:fillRect/>
          </a:stretch>
        </p:blipFill>
        <p:spPr bwMode="auto">
          <a:xfrm>
            <a:off x="3810005" y="-76200"/>
            <a:ext cx="5410199" cy="5638801"/>
          </a:xfrm>
          <a:prstGeom prst="rect">
            <a:avLst/>
          </a:prstGeom>
          <a:ln>
            <a:noFill/>
          </a:ln>
          <a:effectLst>
            <a:softEdge rad="112500"/>
          </a:effectLst>
        </p:spPr>
      </p:pic>
      <p:sp>
        <p:nvSpPr>
          <p:cNvPr id="2" name="Rectangle 1"/>
          <p:cNvSpPr/>
          <p:nvPr/>
        </p:nvSpPr>
        <p:spPr>
          <a:xfrm>
            <a:off x="179281" y="685803"/>
            <a:ext cx="3249719" cy="461665"/>
          </a:xfrm>
          <a:prstGeom prst="rect">
            <a:avLst/>
          </a:prstGeom>
        </p:spPr>
        <p:txBody>
          <a:bodyPr wrap="square">
            <a:spAutoFit/>
          </a:bodyPr>
          <a:lstStyle/>
          <a:p>
            <a:pPr>
              <a:buFont typeface="Wingdings" pitchFamily="2" charset="2"/>
              <a:buChar char="Ø"/>
            </a:pPr>
            <a:r>
              <a:rPr lang="en-US" sz="2400" b="1" dirty="0" err="1" smtClean="0">
                <a:latin typeface="Alvi Nastaleeq" pitchFamily="2" charset="-78"/>
                <a:cs typeface="Alvi Nastaleeq" pitchFamily="2" charset="-78"/>
              </a:rPr>
              <a:t>PPPpotential</a:t>
            </a:r>
            <a:r>
              <a:rPr lang="en-US" sz="2400" b="1" dirty="0" smtClean="0">
                <a:latin typeface="Alvi Nastaleeq" pitchFamily="2" charset="-78"/>
                <a:cs typeface="Alvi Nastaleeq" pitchFamily="2" charset="-78"/>
              </a:rPr>
              <a:t> negative effects</a:t>
            </a:r>
            <a:endParaRPr lang="en-US" sz="2400" b="1" dirty="0">
              <a:latin typeface="Alvi Nastaleeq" pitchFamily="2" charset="-78"/>
              <a:cs typeface="Alvi Nastaleeq" pitchFamily="2" charset="-78"/>
            </a:endParaRPr>
          </a:p>
        </p:txBody>
      </p:sp>
      <p:sp>
        <p:nvSpPr>
          <p:cNvPr id="3" name="Rectangle 2"/>
          <p:cNvSpPr/>
          <p:nvPr/>
        </p:nvSpPr>
        <p:spPr>
          <a:xfrm>
            <a:off x="228600" y="1219200"/>
            <a:ext cx="8686800" cy="1569660"/>
          </a:xfrm>
          <a:prstGeom prst="rect">
            <a:avLst/>
          </a:prstGeom>
        </p:spPr>
        <p:txBody>
          <a:bodyPr wrap="square">
            <a:spAutoFit/>
          </a:bodyPr>
          <a:lstStyle/>
          <a:p>
            <a:r>
              <a:rPr lang="en-US" sz="2400" dirty="0" err="1" smtClean="0">
                <a:latin typeface="Alvi Nastaleeq" pitchFamily="2" charset="-78"/>
                <a:cs typeface="Alvi Nastaleeq" pitchFamily="2" charset="-78"/>
              </a:rPr>
              <a:t>A</a:t>
            </a:r>
            <a:r>
              <a:rPr lang="en-US" sz="2400" dirty="0" err="1" smtClean="0">
                <a:latin typeface="+mj-lt"/>
                <a:cs typeface="Alvi Nastaleeq" pitchFamily="2" charset="-78"/>
              </a:rPr>
              <a:t>F</a:t>
            </a:r>
            <a:r>
              <a:rPr lang="en-US" sz="2400" i="1" dirty="0" err="1" smtClean="0">
                <a:latin typeface="+mj-lt"/>
                <a:cs typeface="Alvi Nastaleeq" pitchFamily="2" charset="-78"/>
              </a:rPr>
              <a:t>ortune</a:t>
            </a:r>
            <a:r>
              <a:rPr lang="en-US" sz="2400" dirty="0" smtClean="0">
                <a:latin typeface="Alvi Nastaleeq" pitchFamily="2" charset="-78"/>
                <a:cs typeface="Alvi Nastaleeq" pitchFamily="2" charset="-78"/>
              </a:rPr>
              <a:t> article stated that number of 58large companies have announced </a:t>
            </a:r>
            <a:r>
              <a:rPr lang="en-US" sz="2400" dirty="0" err="1" smtClean="0">
                <a:latin typeface="Alvi Nastaleeq" pitchFamily="2" charset="-78"/>
                <a:cs typeface="Alvi Nastaleeq" pitchFamily="2" charset="-78"/>
              </a:rPr>
              <a:t>sSix</a:t>
            </a:r>
            <a:r>
              <a:rPr lang="en-US" sz="2400" dirty="0" smtClean="0">
                <a:latin typeface="Alvi Nastaleeq" pitchFamily="2" charset="-78"/>
                <a:cs typeface="Alvi Nastaleeq" pitchFamily="2" charset="-78"/>
              </a:rPr>
              <a:t> </a:t>
            </a:r>
            <a:r>
              <a:rPr lang="en-US" sz="2400" dirty="0" err="1" smtClean="0">
                <a:latin typeface="Alvi Nastaleeq" pitchFamily="2" charset="-78"/>
                <a:cs typeface="Alvi Nastaleeq" pitchFamily="2" charset="-78"/>
              </a:rPr>
              <a:t>sSigma</a:t>
            </a:r>
            <a:r>
              <a:rPr lang="en-US" sz="2400" dirty="0" smtClean="0">
                <a:latin typeface="Alvi Nastaleeq" pitchFamily="2" charset="-78"/>
                <a:cs typeface="Alvi Nastaleeq" pitchFamily="2" charset="-78"/>
              </a:rPr>
              <a:t> programs (”</a:t>
            </a:r>
            <a:r>
              <a:rPr lang="en-US" sz="2400" b="1" i="1" dirty="0" err="1" smtClean="0">
                <a:latin typeface="Alvi Nastaleeq" pitchFamily="2" charset="-78"/>
                <a:cs typeface="Alvi Nastaleeq" pitchFamily="2" charset="-78"/>
              </a:rPr>
              <a:t>Sstandard</a:t>
            </a:r>
            <a:r>
              <a:rPr lang="en-US" sz="2400" b="1" i="1" dirty="0" smtClean="0">
                <a:latin typeface="Alvi Nastaleeq" pitchFamily="2" charset="-78"/>
                <a:cs typeface="Alvi Nastaleeq" pitchFamily="2" charset="-78"/>
              </a:rPr>
              <a:t> &amp; </a:t>
            </a:r>
            <a:r>
              <a:rPr lang="en-US" sz="2400" b="1" i="1" dirty="0" err="1" smtClean="0">
                <a:latin typeface="Alvi Nastaleeq" pitchFamily="2" charset="-78"/>
                <a:cs typeface="Alvi Nastaleeq" pitchFamily="2" charset="-78"/>
              </a:rPr>
              <a:t>Ppoor's</a:t>
            </a:r>
            <a:r>
              <a:rPr lang="en-US" sz="2400" b="1" i="1" dirty="0" smtClean="0">
                <a:latin typeface="Alvi Nastaleeq" pitchFamily="2" charset="-78"/>
                <a:cs typeface="Alvi Nastaleeq" pitchFamily="2" charset="-78"/>
              </a:rPr>
              <a:t> 500</a:t>
            </a:r>
            <a:r>
              <a:rPr lang="en-US" sz="2400" i="1" dirty="0" smtClean="0">
                <a:latin typeface="Alvi Nastaleeq" pitchFamily="2" charset="-78"/>
                <a:cs typeface="Alvi Nastaleeq" pitchFamily="2" charset="-78"/>
              </a:rPr>
              <a:t>“, is a stock market index based on the market capitalizations of 500 large companies having common stock.)</a:t>
            </a:r>
            <a:endParaRPr lang="en-US" sz="2400" i="1" dirty="0">
              <a:latin typeface="Alvi Nastaleeq" pitchFamily="2" charset="-78"/>
              <a:cs typeface="Alvi Nastaleeq" pitchFamily="2" charset="-78"/>
            </a:endParaRPr>
          </a:p>
        </p:txBody>
      </p:sp>
      <p:sp>
        <p:nvSpPr>
          <p:cNvPr id="4" name="Rectangle 3"/>
          <p:cNvSpPr/>
          <p:nvPr/>
        </p:nvSpPr>
        <p:spPr>
          <a:xfrm>
            <a:off x="304800" y="3307140"/>
            <a:ext cx="8610600" cy="1569660"/>
          </a:xfrm>
          <a:prstGeom prst="rect">
            <a:avLst/>
          </a:prstGeom>
        </p:spPr>
        <p:txBody>
          <a:bodyPr wrap="square">
            <a:spAutoFit/>
          </a:bodyPr>
          <a:lstStyle/>
          <a:p>
            <a:pPr>
              <a:buFont typeface="Wingdings" pitchFamily="2" charset="2"/>
              <a:buChar char="Ø"/>
            </a:pPr>
            <a:r>
              <a:rPr lang="en-US" sz="2400" b="1" dirty="0" smtClean="0">
                <a:cs typeface="Alvi Nastaleeq" pitchFamily="2" charset="-78"/>
              </a:rPr>
              <a:t>lack of originality</a:t>
            </a:r>
          </a:p>
          <a:p>
            <a:r>
              <a:rPr lang="en-US" sz="2400" dirty="0" smtClean="0">
                <a:cs typeface="Alvi Nastaleeq" pitchFamily="2" charset="-78"/>
              </a:rPr>
              <a:t>Noted quality expert </a:t>
            </a:r>
            <a:r>
              <a:rPr lang="en-US" sz="2400" b="1" dirty="0" smtClean="0">
                <a:solidFill>
                  <a:srgbClr val="002060"/>
                </a:solidFill>
                <a:cs typeface="Alvi Nastaleeq" pitchFamily="2" charset="-78"/>
              </a:rPr>
              <a:t>Mr. Joseph M. Juran</a:t>
            </a:r>
            <a:r>
              <a:rPr lang="en-US" sz="2400" dirty="0" smtClean="0">
                <a:cs typeface="Alvi Nastaleeq" pitchFamily="2" charset="-78"/>
              </a:rPr>
              <a:t> has described Six Sigma as "a basic version of quality improvement", stating that "there is nothing new there</a:t>
            </a:r>
            <a:r>
              <a:rPr lang="en-US" dirty="0" smtClean="0"/>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zakaria\Desktop\5155-curves-1920x1080-abstract-wallpaper.jpg"/>
          <p:cNvPicPr>
            <a:picLocks noChangeAspect="1" noChangeArrowheads="1"/>
          </p:cNvPicPr>
          <p:nvPr/>
        </p:nvPicPr>
        <p:blipFill>
          <a:blip r:embed="rId2" cstate="print"/>
          <a:srcRect/>
          <a:stretch>
            <a:fillRect/>
          </a:stretch>
        </p:blipFill>
        <p:spPr bwMode="auto">
          <a:xfrm>
            <a:off x="2875" y="0"/>
            <a:ext cx="9144000" cy="6858000"/>
          </a:xfrm>
          <a:prstGeom prst="rect">
            <a:avLst/>
          </a:prstGeom>
          <a:noFill/>
        </p:spPr>
      </p:pic>
      <p:pic>
        <p:nvPicPr>
          <p:cNvPr id="1026" name="Picture 2" descr="C:\Documents and Settings\WIN\Desktop\Energy-Saving-Samsung-SMD5252-T8-LED-Tub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62200" y="21336"/>
            <a:ext cx="6745224" cy="630326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4" name="Picture 2" descr="C:\Documents and Settings\WIN\Desktop\samsung_small.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34817" y="83403"/>
            <a:ext cx="3427303" cy="990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133600" y="21615"/>
            <a:ext cx="3326552" cy="830997"/>
          </a:xfrm>
          <a:prstGeom prst="rect">
            <a:avLst/>
          </a:prstGeom>
          <a:noFill/>
        </p:spPr>
        <p:txBody>
          <a:bodyPr wrap="none" rtlCol="0">
            <a:spAutoFit/>
          </a:bodyPr>
          <a:lstStyle/>
          <a:p>
            <a:r>
              <a:rPr lang="en-US" sz="3600" dirty="0" smtClean="0">
                <a:latin typeface="Algerian" pitchFamily="82" charset="0"/>
              </a:rPr>
              <a:t>Case Study </a:t>
            </a:r>
            <a:r>
              <a:rPr lang="en-US" sz="4800" dirty="0" smtClean="0">
                <a:latin typeface="Algerian" pitchFamily="82" charset="0"/>
              </a:rPr>
              <a:t>1</a:t>
            </a:r>
            <a:endParaRPr lang="en-US" sz="4800" dirty="0">
              <a:latin typeface="Algerian" pitchFamily="82" charset="0"/>
            </a:endParaRPr>
          </a:p>
        </p:txBody>
      </p:sp>
      <p:sp>
        <p:nvSpPr>
          <p:cNvPr id="5" name="Rectangle 4"/>
          <p:cNvSpPr/>
          <p:nvPr/>
        </p:nvSpPr>
        <p:spPr>
          <a:xfrm>
            <a:off x="152400" y="821831"/>
            <a:ext cx="8839200" cy="1692771"/>
          </a:xfrm>
          <a:prstGeom prst="rect">
            <a:avLst/>
          </a:prstGeom>
        </p:spPr>
        <p:txBody>
          <a:bodyPr wrap="square">
            <a:spAutoFit/>
          </a:bodyPr>
          <a:lstStyle/>
          <a:p>
            <a:r>
              <a:rPr lang="en-US" sz="3200" b="1" dirty="0"/>
              <a:t>Six Sigma </a:t>
            </a:r>
            <a:r>
              <a:rPr lang="en-US" sz="3200" dirty="0"/>
              <a:t>was introduced into </a:t>
            </a:r>
            <a:r>
              <a:rPr lang="en-US" sz="3200" dirty="0">
                <a:solidFill>
                  <a:schemeClr val="accent2">
                    <a:lumMod val="50000"/>
                  </a:schemeClr>
                </a:solidFill>
              </a:rPr>
              <a:t>Korea </a:t>
            </a:r>
            <a:r>
              <a:rPr lang="en-US" sz="3200" dirty="0"/>
              <a:t>in </a:t>
            </a:r>
            <a:r>
              <a:rPr lang="en-US" sz="3200" b="1" i="1" dirty="0"/>
              <a:t>1997. </a:t>
            </a:r>
            <a:endParaRPr lang="en-US" sz="3200" b="1" i="1" dirty="0" smtClean="0"/>
          </a:p>
          <a:p>
            <a:r>
              <a:rPr lang="en-US" sz="2400" i="1" u="sng" dirty="0" smtClean="0"/>
              <a:t>The </a:t>
            </a:r>
            <a:r>
              <a:rPr lang="en-US" sz="2400" i="1" u="sng" dirty="0"/>
              <a:t>First National Quality Prize of Six Sigma was given </a:t>
            </a:r>
            <a:r>
              <a:rPr lang="en-US" sz="2400" i="1" u="sng" dirty="0" smtClean="0"/>
              <a:t>to two </a:t>
            </a:r>
            <a:r>
              <a:rPr lang="en-US" sz="2400" i="1" u="sng" dirty="0"/>
              <a:t>companies</a:t>
            </a:r>
            <a:r>
              <a:rPr lang="en-US" sz="2400" i="1" u="sng" dirty="0" smtClean="0"/>
              <a:t>. One is </a:t>
            </a:r>
            <a:r>
              <a:rPr lang="en-US" sz="2400" b="1" i="1" u="sng" dirty="0" smtClean="0"/>
              <a:t>Samsung </a:t>
            </a:r>
            <a:r>
              <a:rPr lang="en-US" sz="2400" i="1" u="sng" dirty="0" smtClean="0"/>
              <a:t>and other is </a:t>
            </a:r>
            <a:r>
              <a:rPr lang="en-US" sz="2400" b="1" i="1" u="sng" dirty="0" smtClean="0"/>
              <a:t>LG </a:t>
            </a:r>
            <a:r>
              <a:rPr lang="en-US" sz="2400" i="1" u="sng" dirty="0" smtClean="0"/>
              <a:t>electronics</a:t>
            </a:r>
            <a:r>
              <a:rPr lang="en-US" sz="2400" dirty="0" smtClean="0"/>
              <a:t> ;  which are virtually the leader of six sigma in Korea.</a:t>
            </a:r>
            <a:endParaRPr lang="en-US" sz="2400" dirty="0"/>
          </a:p>
        </p:txBody>
      </p:sp>
      <p:sp>
        <p:nvSpPr>
          <p:cNvPr id="6" name="Rectangle 5"/>
          <p:cNvSpPr/>
          <p:nvPr/>
        </p:nvSpPr>
        <p:spPr>
          <a:xfrm>
            <a:off x="152400" y="2521806"/>
            <a:ext cx="8839200" cy="830997"/>
          </a:xfrm>
          <a:prstGeom prst="rect">
            <a:avLst/>
          </a:prstGeom>
        </p:spPr>
        <p:txBody>
          <a:bodyPr wrap="square">
            <a:spAutoFit/>
          </a:bodyPr>
          <a:lstStyle/>
          <a:p>
            <a:r>
              <a:rPr lang="en-US" sz="2400" i="1" dirty="0"/>
              <a:t>Samsung</a:t>
            </a:r>
            <a:r>
              <a:rPr lang="en-US" sz="2400" dirty="0"/>
              <a:t> SDI was founded in </a:t>
            </a:r>
            <a:r>
              <a:rPr lang="en-US" sz="2400" b="1" dirty="0"/>
              <a:t>1970</a:t>
            </a:r>
            <a:r>
              <a:rPr lang="en-US" sz="2400" dirty="0"/>
              <a:t> as a producer of the</a:t>
            </a:r>
          </a:p>
          <a:p>
            <a:r>
              <a:rPr lang="en-US" sz="2400" u="sng" dirty="0">
                <a:latin typeface="David"/>
              </a:rPr>
              <a:t>black/white Braun </a:t>
            </a:r>
            <a:r>
              <a:rPr lang="en-US" sz="2400" u="sng" dirty="0" smtClean="0">
                <a:latin typeface="David"/>
              </a:rPr>
              <a:t>tube</a:t>
            </a:r>
            <a:r>
              <a:rPr lang="en-US" sz="2400" dirty="0" smtClean="0"/>
              <a:t>.</a:t>
            </a:r>
            <a:endParaRPr lang="en-US" sz="2400" dirty="0"/>
          </a:p>
        </p:txBody>
      </p:sp>
      <p:sp>
        <p:nvSpPr>
          <p:cNvPr id="7" name="Rectangle 6"/>
          <p:cNvSpPr/>
          <p:nvPr/>
        </p:nvSpPr>
        <p:spPr>
          <a:xfrm>
            <a:off x="121920" y="3365483"/>
            <a:ext cx="8839200" cy="3416320"/>
          </a:xfrm>
          <a:prstGeom prst="rect">
            <a:avLst/>
          </a:prstGeom>
        </p:spPr>
        <p:txBody>
          <a:bodyPr wrap="square">
            <a:spAutoFit/>
          </a:bodyPr>
          <a:lstStyle/>
          <a:p>
            <a:r>
              <a:rPr lang="en-US" sz="2400" dirty="0"/>
              <a:t>It began to produce the color </a:t>
            </a:r>
            <a:r>
              <a:rPr lang="en-US" sz="2400" dirty="0" smtClean="0"/>
              <a:t>Braun tube </a:t>
            </a:r>
            <a:r>
              <a:rPr lang="en-US" sz="2400" dirty="0"/>
              <a:t>from 1980, and now it is the number one company </a:t>
            </a:r>
            <a:r>
              <a:rPr lang="en-US" sz="2400" dirty="0" smtClean="0"/>
              <a:t>for braun </a:t>
            </a:r>
            <a:r>
              <a:rPr lang="en-US" sz="2400" dirty="0"/>
              <a:t>tubes in the world. The market share of Braun </a:t>
            </a:r>
            <a:r>
              <a:rPr lang="en-US" sz="2400" dirty="0" smtClean="0"/>
              <a:t>tubes is </a:t>
            </a:r>
            <a:r>
              <a:rPr lang="en-US" sz="2400" dirty="0"/>
              <a:t>22%. The major products are CDT (color display tube</a:t>
            </a:r>
            <a:r>
              <a:rPr lang="en-US" sz="2400" dirty="0" smtClean="0"/>
              <a:t>), CPT </a:t>
            </a:r>
            <a:r>
              <a:rPr lang="en-US" sz="2400" dirty="0"/>
              <a:t>(color picture tube), LCD (liquid crystal display), VFD</a:t>
            </a:r>
          </a:p>
          <a:p>
            <a:r>
              <a:rPr lang="en-US" sz="2400" dirty="0"/>
              <a:t>(vacuum fluorescent display), C/F (color filter), li-ion </a:t>
            </a:r>
            <a:r>
              <a:rPr lang="en-US" sz="2400" dirty="0" smtClean="0"/>
              <a:t>battery and </a:t>
            </a:r>
            <a:r>
              <a:rPr lang="en-US" sz="2400" dirty="0"/>
              <a:t>PDP (plasma display panel). The total sales volume </a:t>
            </a:r>
            <a:r>
              <a:rPr lang="en-US" sz="2400" dirty="0" smtClean="0"/>
              <a:t>is about </a:t>
            </a:r>
            <a:r>
              <a:rPr lang="en-US" sz="2400" dirty="0"/>
              <a:t>$4.4 billion and the total number of employees </a:t>
            </a:r>
            <a:r>
              <a:rPr lang="en-US" sz="2400" dirty="0" smtClean="0"/>
              <a:t>is about </a:t>
            </a:r>
            <a:r>
              <a:rPr lang="en-US" sz="2400" dirty="0"/>
              <a:t>18,000 including 8,000 domestic employees. It has </a:t>
            </a:r>
            <a:r>
              <a:rPr lang="en-US" sz="2400" dirty="0" smtClean="0"/>
              <a:t>six overseas </a:t>
            </a:r>
            <a:r>
              <a:rPr lang="en-US" sz="2400" dirty="0"/>
              <a:t>subsidiaries in Mexico, China, Germany, </a:t>
            </a:r>
            <a:r>
              <a:rPr lang="en-US" sz="2400" dirty="0" smtClean="0"/>
              <a:t>Malaysia and </a:t>
            </a:r>
            <a:r>
              <a:rPr lang="en-US" sz="2400" dirty="0"/>
              <a:t>Brazil. </a:t>
            </a:r>
          </a:p>
        </p:txBody>
      </p:sp>
    </p:spTree>
    <p:extLst>
      <p:ext uri="{BB962C8B-B14F-4D97-AF65-F5344CB8AC3E}">
        <p14:creationId xmlns:p14="http://schemas.microsoft.com/office/powerpoint/2010/main" xmlns="" val="3163153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zakaria\Desktop\5155-curves-1920x1080-abstract-wallpaper.jpg"/>
          <p:cNvPicPr>
            <a:picLocks noChangeAspect="1" noChangeArrowheads="1"/>
          </p:cNvPicPr>
          <p:nvPr/>
        </p:nvPicPr>
        <p:blipFill>
          <a:blip r:embed="rId2" cstate="print"/>
          <a:srcRect/>
          <a:stretch>
            <a:fillRect/>
          </a:stretch>
        </p:blipFill>
        <p:spPr bwMode="auto">
          <a:xfrm>
            <a:off x="-30480" y="21336"/>
            <a:ext cx="9144000" cy="6858000"/>
          </a:xfrm>
          <a:prstGeom prst="rect">
            <a:avLst/>
          </a:prstGeom>
          <a:noFill/>
        </p:spPr>
      </p:pic>
      <p:pic>
        <p:nvPicPr>
          <p:cNvPr id="4098" name="Picture 2" descr="C:\Documents and Settings\WIN\Desktop\74-Free-Retro-Clipart-Illustration-Of-Man-Using-Binocular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2" y="4568524"/>
            <a:ext cx="1891884" cy="2034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1955199" y="774192"/>
            <a:ext cx="6324600" cy="533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STRATEGY FOR TOTAL CHANGE</a:t>
            </a:r>
            <a:endParaRPr lang="en-US" dirty="0"/>
          </a:p>
        </p:txBody>
      </p:sp>
      <p:sp>
        <p:nvSpPr>
          <p:cNvPr id="8" name="Right Arrow Callout 7"/>
          <p:cNvSpPr/>
          <p:nvPr/>
        </p:nvSpPr>
        <p:spPr>
          <a:xfrm>
            <a:off x="36576" y="790956"/>
            <a:ext cx="1855304" cy="609600"/>
          </a:xfrm>
          <a:prstGeom prst="right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WHY</a:t>
            </a:r>
            <a:r>
              <a:rPr lang="en-US" dirty="0"/>
              <a:t>?</a:t>
            </a:r>
          </a:p>
          <a:p>
            <a:pPr algn="ctr"/>
            <a:endParaRPr lang="en-US" dirty="0"/>
          </a:p>
        </p:txBody>
      </p:sp>
      <p:sp>
        <p:nvSpPr>
          <p:cNvPr id="9" name="Right Arrow Callout 8"/>
          <p:cNvSpPr/>
          <p:nvPr/>
        </p:nvSpPr>
        <p:spPr>
          <a:xfrm>
            <a:off x="95421" y="1874520"/>
            <a:ext cx="1855303" cy="1066800"/>
          </a:xfrm>
          <a:prstGeom prst="right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Direction </a:t>
            </a:r>
            <a:r>
              <a:rPr lang="en-US" dirty="0"/>
              <a:t>of</a:t>
            </a:r>
          </a:p>
          <a:p>
            <a:pPr algn="ctr"/>
            <a:r>
              <a:rPr lang="en-US" dirty="0"/>
              <a:t>problem-solving</a:t>
            </a:r>
          </a:p>
          <a:p>
            <a:pPr algn="ctr"/>
            <a:endParaRPr lang="en-US" dirty="0"/>
          </a:p>
          <a:p>
            <a:pPr algn="ctr"/>
            <a:endParaRPr lang="en-US" dirty="0"/>
          </a:p>
        </p:txBody>
      </p:sp>
      <p:sp>
        <p:nvSpPr>
          <p:cNvPr id="10" name="Right Arrow Callout 9"/>
          <p:cNvSpPr/>
          <p:nvPr/>
        </p:nvSpPr>
        <p:spPr>
          <a:xfrm>
            <a:off x="152400" y="3810000"/>
            <a:ext cx="1828800" cy="609600"/>
          </a:xfrm>
          <a:prstGeom prst="right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r>
              <a:rPr lang="en-US" dirty="0" smtClean="0"/>
              <a:t>Problems</a:t>
            </a:r>
            <a:endParaRPr lang="en-US" dirty="0"/>
          </a:p>
          <a:p>
            <a:pPr algn="ctr"/>
            <a:endParaRPr lang="en-US" dirty="0"/>
          </a:p>
          <a:p>
            <a:pPr algn="ctr"/>
            <a:endParaRPr lang="en-US" dirty="0"/>
          </a:p>
        </p:txBody>
      </p:sp>
      <p:sp>
        <p:nvSpPr>
          <p:cNvPr id="11" name="Rectangle 10"/>
          <p:cNvSpPr/>
          <p:nvPr/>
        </p:nvSpPr>
        <p:spPr>
          <a:xfrm>
            <a:off x="2286000" y="1752600"/>
            <a:ext cx="1752600" cy="1447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Scientific &amp;</a:t>
            </a:r>
          </a:p>
          <a:p>
            <a:pPr algn="ctr"/>
            <a:r>
              <a:rPr lang="en-US" dirty="0"/>
              <a:t>statistical</a:t>
            </a:r>
          </a:p>
          <a:p>
            <a:pPr algn="ctr"/>
            <a:r>
              <a:rPr lang="en-US" dirty="0"/>
              <a:t>approaches are</a:t>
            </a:r>
          </a:p>
          <a:p>
            <a:pPr algn="ctr"/>
            <a:r>
              <a:rPr lang="en-US" dirty="0"/>
              <a:t>necessary</a:t>
            </a:r>
          </a:p>
        </p:txBody>
      </p:sp>
      <p:sp>
        <p:nvSpPr>
          <p:cNvPr id="12" name="Rectangle 11"/>
          <p:cNvSpPr/>
          <p:nvPr/>
        </p:nvSpPr>
        <p:spPr>
          <a:xfrm>
            <a:off x="4572000" y="1752600"/>
            <a:ext cx="1752600" cy="1447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Elimination of</a:t>
            </a:r>
          </a:p>
          <a:p>
            <a:pPr algn="ctr"/>
            <a:r>
              <a:rPr lang="en-US" dirty="0"/>
              <a:t>waste elements</a:t>
            </a:r>
          </a:p>
        </p:txBody>
      </p:sp>
      <p:sp>
        <p:nvSpPr>
          <p:cNvPr id="13" name="Rectangle 12"/>
          <p:cNvSpPr/>
          <p:nvPr/>
        </p:nvSpPr>
        <p:spPr>
          <a:xfrm>
            <a:off x="6819900" y="1828800"/>
            <a:ext cx="1752600" cy="1447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Continuous</a:t>
            </a:r>
          </a:p>
          <a:p>
            <a:pPr algn="ctr"/>
            <a:r>
              <a:rPr lang="en-US" dirty="0"/>
              <a:t>learning</a:t>
            </a:r>
          </a:p>
        </p:txBody>
      </p:sp>
      <p:sp>
        <p:nvSpPr>
          <p:cNvPr id="14" name="Rectangle 13"/>
          <p:cNvSpPr/>
          <p:nvPr/>
        </p:nvSpPr>
        <p:spPr>
          <a:xfrm>
            <a:off x="1950723" y="4903470"/>
            <a:ext cx="2068831" cy="170688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Big quality </a:t>
            </a:r>
          </a:p>
          <a:p>
            <a:pPr algn="ctr"/>
            <a:r>
              <a:rPr lang="en-US" dirty="0"/>
              <a:t>variation</a:t>
            </a:r>
          </a:p>
          <a:p>
            <a:pPr algn="ctr"/>
            <a:r>
              <a:rPr lang="en-US" dirty="0"/>
              <a:t>2. Occurrence of </a:t>
            </a:r>
          </a:p>
          <a:p>
            <a:pPr algn="ctr"/>
            <a:r>
              <a:rPr lang="en-US" dirty="0"/>
              <a:t>same defects</a:t>
            </a:r>
          </a:p>
        </p:txBody>
      </p:sp>
      <p:sp>
        <p:nvSpPr>
          <p:cNvPr id="15" name="Rectangle 14"/>
          <p:cNvSpPr/>
          <p:nvPr/>
        </p:nvSpPr>
        <p:spPr>
          <a:xfrm>
            <a:off x="4343400" y="4876800"/>
            <a:ext cx="2209800" cy="17259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US" dirty="0" smtClean="0"/>
              <a:t>High </a:t>
            </a:r>
            <a:r>
              <a:rPr lang="en-US" dirty="0"/>
              <a:t>quality </a:t>
            </a:r>
            <a:r>
              <a:rPr lang="en-US" dirty="0" smtClean="0"/>
              <a:t>cost</a:t>
            </a:r>
          </a:p>
          <a:p>
            <a:pPr marL="342900" indent="-342900" algn="ctr">
              <a:buAutoNum type="arabicPeriod"/>
            </a:pPr>
            <a:r>
              <a:rPr lang="en-US" dirty="0"/>
              <a:t>Not </a:t>
            </a:r>
            <a:r>
              <a:rPr lang="en-US" dirty="0" smtClean="0"/>
              <a:t>enough</a:t>
            </a:r>
          </a:p>
          <a:p>
            <a:pPr algn="ctr"/>
            <a:r>
              <a:rPr lang="en-US" dirty="0" smtClean="0"/>
              <a:t>provision of unified information</a:t>
            </a:r>
            <a:endParaRPr lang="en-US" dirty="0"/>
          </a:p>
          <a:p>
            <a:pPr marL="342900" indent="-342900" algn="ctr">
              <a:buAutoNum type="arabicPeriod"/>
            </a:pPr>
            <a:endParaRPr lang="en-US" dirty="0" smtClean="0"/>
          </a:p>
        </p:txBody>
      </p:sp>
      <p:sp>
        <p:nvSpPr>
          <p:cNvPr id="16" name="Rectangle 15"/>
          <p:cNvSpPr/>
          <p:nvPr/>
        </p:nvSpPr>
        <p:spPr>
          <a:xfrm>
            <a:off x="6819903" y="4903470"/>
            <a:ext cx="2171700" cy="170688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High quality cost</a:t>
            </a:r>
          </a:p>
          <a:p>
            <a:pPr algn="ctr"/>
            <a:r>
              <a:rPr lang="en-US" dirty="0" smtClean="0"/>
              <a:t>2. Not enough </a:t>
            </a:r>
          </a:p>
          <a:p>
            <a:pPr algn="ctr"/>
            <a:r>
              <a:rPr lang="en-US" dirty="0" smtClean="0"/>
              <a:t>provision of </a:t>
            </a:r>
          </a:p>
          <a:p>
            <a:pPr algn="ctr"/>
            <a:r>
              <a:rPr lang="en-US" dirty="0" smtClean="0"/>
              <a:t>unified </a:t>
            </a:r>
          </a:p>
          <a:p>
            <a:pPr algn="ctr"/>
            <a:r>
              <a:rPr lang="en-US" dirty="0" smtClean="0"/>
              <a:t>information</a:t>
            </a:r>
            <a:endParaRPr lang="en-US" dirty="0"/>
          </a:p>
        </p:txBody>
      </p:sp>
      <p:sp>
        <p:nvSpPr>
          <p:cNvPr id="18" name="Up Arrow 17"/>
          <p:cNvSpPr/>
          <p:nvPr/>
        </p:nvSpPr>
        <p:spPr>
          <a:xfrm>
            <a:off x="2286000" y="3322320"/>
            <a:ext cx="304800" cy="15811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Up Arrow 18"/>
          <p:cNvSpPr/>
          <p:nvPr/>
        </p:nvSpPr>
        <p:spPr>
          <a:xfrm>
            <a:off x="4584192" y="3276600"/>
            <a:ext cx="304800" cy="15811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Up Arrow 19"/>
          <p:cNvSpPr/>
          <p:nvPr/>
        </p:nvSpPr>
        <p:spPr>
          <a:xfrm>
            <a:off x="7086600" y="3295650"/>
            <a:ext cx="304800" cy="15811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590800" y="4192264"/>
            <a:ext cx="1295400" cy="369332"/>
          </a:xfrm>
          <a:prstGeom prst="rect">
            <a:avLst/>
          </a:prstGeom>
          <a:noFill/>
        </p:spPr>
        <p:txBody>
          <a:bodyPr wrap="square" rtlCol="0">
            <a:spAutoFit/>
          </a:bodyPr>
          <a:lstStyle/>
          <a:p>
            <a:r>
              <a:rPr lang="en-US" b="1" dirty="0" smtClean="0"/>
              <a:t>PRODUCT</a:t>
            </a:r>
            <a:endParaRPr lang="en-US" b="1" dirty="0"/>
          </a:p>
        </p:txBody>
      </p:sp>
      <p:sp>
        <p:nvSpPr>
          <p:cNvPr id="22" name="TextBox 21"/>
          <p:cNvSpPr txBox="1"/>
          <p:nvPr/>
        </p:nvSpPr>
        <p:spPr>
          <a:xfrm>
            <a:off x="4800600" y="4191001"/>
            <a:ext cx="1295400" cy="369332"/>
          </a:xfrm>
          <a:prstGeom prst="rect">
            <a:avLst/>
          </a:prstGeom>
          <a:noFill/>
        </p:spPr>
        <p:txBody>
          <a:bodyPr wrap="square" rtlCol="0">
            <a:spAutoFit/>
          </a:bodyPr>
          <a:lstStyle/>
          <a:p>
            <a:r>
              <a:rPr lang="en-US" b="1" dirty="0" smtClean="0"/>
              <a:t>PROCESS</a:t>
            </a:r>
            <a:endParaRPr lang="en-US" b="1" dirty="0"/>
          </a:p>
        </p:txBody>
      </p:sp>
      <p:sp>
        <p:nvSpPr>
          <p:cNvPr id="23" name="TextBox 22"/>
          <p:cNvSpPr txBox="1"/>
          <p:nvPr/>
        </p:nvSpPr>
        <p:spPr>
          <a:xfrm>
            <a:off x="7336536" y="4191000"/>
            <a:ext cx="1295400" cy="369332"/>
          </a:xfrm>
          <a:prstGeom prst="rect">
            <a:avLst/>
          </a:prstGeom>
          <a:noFill/>
        </p:spPr>
        <p:txBody>
          <a:bodyPr wrap="square" rtlCol="0">
            <a:spAutoFit/>
          </a:bodyPr>
          <a:lstStyle/>
          <a:p>
            <a:r>
              <a:rPr lang="en-US" b="1" dirty="0" smtClean="0"/>
              <a:t>PEOPLE</a:t>
            </a:r>
            <a:endParaRPr lang="en-US" b="1" dirty="0"/>
          </a:p>
        </p:txBody>
      </p:sp>
      <p:sp>
        <p:nvSpPr>
          <p:cNvPr id="24" name="TextBox 23"/>
          <p:cNvSpPr txBox="1"/>
          <p:nvPr/>
        </p:nvSpPr>
        <p:spPr>
          <a:xfrm>
            <a:off x="734423" y="224444"/>
            <a:ext cx="6615914" cy="523220"/>
          </a:xfrm>
          <a:prstGeom prst="rect">
            <a:avLst/>
          </a:prstGeom>
          <a:noFill/>
        </p:spPr>
        <p:txBody>
          <a:bodyPr wrap="none" rtlCol="0">
            <a:spAutoFit/>
          </a:bodyPr>
          <a:lstStyle/>
          <a:p>
            <a:r>
              <a:rPr lang="en-US" sz="2800" dirty="0">
                <a:latin typeface="David"/>
              </a:rPr>
              <a:t>The necessity of Six </a:t>
            </a:r>
            <a:r>
              <a:rPr lang="en-US" sz="2800" dirty="0" smtClean="0">
                <a:latin typeface="David"/>
              </a:rPr>
              <a:t>Sigma in </a:t>
            </a:r>
            <a:r>
              <a:rPr lang="en-US" sz="2800" b="1" i="1" u="sng" dirty="0" smtClean="0">
                <a:latin typeface="David"/>
              </a:rPr>
              <a:t>Samsung</a:t>
            </a:r>
            <a:endParaRPr lang="en-US" sz="2800" b="1" i="1" u="sng" dirty="0">
              <a:latin typeface="David"/>
            </a:endParaRPr>
          </a:p>
        </p:txBody>
      </p:sp>
    </p:spTree>
    <p:extLst>
      <p:ext uri="{BB962C8B-B14F-4D97-AF65-F5344CB8AC3E}">
        <p14:creationId xmlns:p14="http://schemas.microsoft.com/office/powerpoint/2010/main" xmlns="" val="857038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zakaria\Desktop\5155-curves-1920x1080-abstract-wallpaper.jpg"/>
          <p:cNvPicPr>
            <a:picLocks noChangeAspect="1" noChangeArrowheads="1"/>
          </p:cNvPicPr>
          <p:nvPr/>
        </p:nvPicPr>
        <p:blipFill>
          <a:blip r:embed="rId2" cstate="print"/>
          <a:srcRect/>
          <a:stretch>
            <a:fillRect/>
          </a:stretch>
        </p:blipFill>
        <p:spPr bwMode="auto">
          <a:xfrm>
            <a:off x="0" y="21336"/>
            <a:ext cx="9144000" cy="6858000"/>
          </a:xfrm>
          <a:prstGeom prst="rect">
            <a:avLst/>
          </a:prstGeom>
          <a:noFill/>
        </p:spPr>
      </p:pic>
      <p:pic>
        <p:nvPicPr>
          <p:cNvPr id="1026" name="Picture 2" descr="C:\Documents and Settings\WIN\Desktop\toonvectors-12268-94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8400" y="381000"/>
            <a:ext cx="2865437" cy="2865438"/>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Documents and Settings\WIN\Desktop\image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07094" y="4429127"/>
            <a:ext cx="2470943" cy="2200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Rectangle 5"/>
          <p:cNvSpPr/>
          <p:nvPr/>
        </p:nvSpPr>
        <p:spPr>
          <a:xfrm>
            <a:off x="84110" y="534921"/>
            <a:ext cx="7840692" cy="4524315"/>
          </a:xfrm>
          <a:prstGeom prst="rect">
            <a:avLst/>
          </a:prstGeom>
        </p:spPr>
        <p:txBody>
          <a:bodyPr wrap="square">
            <a:spAutoFit/>
          </a:bodyPr>
          <a:lstStyle/>
          <a:p>
            <a:r>
              <a:rPr lang="en-US" sz="2400" b="1" dirty="0" smtClean="0">
                <a:latin typeface="Bradley Hand ITC" pitchFamily="66" charset="0"/>
              </a:rPr>
              <a:t>The </a:t>
            </a:r>
            <a:r>
              <a:rPr lang="en-US" sz="2400" b="1" dirty="0">
                <a:latin typeface="Bradley Hand ITC" pitchFamily="66" charset="0"/>
              </a:rPr>
              <a:t>problems </a:t>
            </a:r>
            <a:r>
              <a:rPr lang="en-US" sz="2400" dirty="0">
                <a:latin typeface="+mj-lt"/>
              </a:rPr>
              <a:t>were </a:t>
            </a:r>
            <a:r>
              <a:rPr lang="en-US" sz="2400" dirty="0" smtClean="0">
                <a:latin typeface="+mj-lt"/>
              </a:rPr>
              <a:t>in the </a:t>
            </a:r>
            <a:r>
              <a:rPr lang="en-US" sz="2400" i="1" dirty="0">
                <a:latin typeface="+mj-lt"/>
              </a:rPr>
              <a:t>large quality variations </a:t>
            </a:r>
            <a:r>
              <a:rPr lang="en-US" sz="2400" dirty="0">
                <a:latin typeface="+mj-lt"/>
              </a:rPr>
              <a:t>in many products, repeated </a:t>
            </a:r>
            <a:r>
              <a:rPr lang="en-US" sz="2400" dirty="0" smtClean="0">
                <a:latin typeface="+mj-lt"/>
              </a:rPr>
              <a:t>occurrences of the </a:t>
            </a:r>
            <a:r>
              <a:rPr lang="en-US" sz="2400" i="1" u="sng" dirty="0" smtClean="0">
                <a:latin typeface="+mj-lt"/>
              </a:rPr>
              <a:t>same defects</a:t>
            </a:r>
            <a:r>
              <a:rPr lang="en-US" sz="2400" dirty="0" smtClean="0">
                <a:latin typeface="+mj-lt"/>
              </a:rPr>
              <a:t>,</a:t>
            </a:r>
            <a:r>
              <a:rPr lang="en-US" sz="2400" u="sng" dirty="0" smtClean="0">
                <a:latin typeface="+mj-lt"/>
              </a:rPr>
              <a:t> </a:t>
            </a:r>
            <a:r>
              <a:rPr lang="en-US" sz="2400" i="1" u="sng" dirty="0" smtClean="0">
                <a:latin typeface="+mj-lt"/>
              </a:rPr>
              <a:t>high quality costs</a:t>
            </a:r>
            <a:r>
              <a:rPr lang="en-US" sz="2400" u="sng" dirty="0" smtClean="0">
                <a:latin typeface="+mj-lt"/>
              </a:rPr>
              <a:t>(in </a:t>
            </a:r>
            <a:r>
              <a:rPr lang="en-US" sz="2400" dirty="0" smtClean="0">
                <a:latin typeface="+mj-lt"/>
              </a:rPr>
              <a:t>particular, high failure costs), </a:t>
            </a:r>
            <a:r>
              <a:rPr lang="en-US" sz="2400" i="1" u="sng" dirty="0" smtClean="0">
                <a:latin typeface="+mj-lt"/>
              </a:rPr>
              <a:t>insufficient unified information </a:t>
            </a:r>
            <a:r>
              <a:rPr lang="en-US" sz="2400" dirty="0" smtClean="0">
                <a:latin typeface="+mj-lt"/>
              </a:rPr>
              <a:t>for quality and productivity, manufacturing-oriented </a:t>
            </a:r>
            <a:r>
              <a:rPr lang="en-US" sz="2400" i="1" u="sng" dirty="0">
                <a:latin typeface="+mj-lt"/>
              </a:rPr>
              <a:t>small group </a:t>
            </a:r>
            <a:r>
              <a:rPr lang="en-US" sz="2400" i="1" u="sng" dirty="0" smtClean="0">
                <a:latin typeface="+mj-lt"/>
              </a:rPr>
              <a:t>activities</a:t>
            </a:r>
            <a:r>
              <a:rPr lang="en-US" sz="2400" dirty="0">
                <a:latin typeface="+mj-lt"/>
              </a:rPr>
              <a:t>, and </a:t>
            </a:r>
            <a:endParaRPr lang="en-US" sz="2400" dirty="0" smtClean="0">
              <a:latin typeface="+mj-lt"/>
            </a:endParaRPr>
          </a:p>
          <a:p>
            <a:r>
              <a:rPr lang="en-US" sz="2400" i="1" u="sng" dirty="0" smtClean="0">
                <a:latin typeface="+mj-lt"/>
              </a:rPr>
              <a:t>infrequent </a:t>
            </a:r>
            <a:r>
              <a:rPr lang="en-US" sz="2400" i="1" u="sng" dirty="0">
                <a:latin typeface="+mj-lt"/>
              </a:rPr>
              <a:t>use of advanced scientific methods</a:t>
            </a:r>
            <a:r>
              <a:rPr lang="en-US" sz="2400" dirty="0">
                <a:latin typeface="+mj-lt"/>
              </a:rPr>
              <a:t>. </a:t>
            </a:r>
            <a:endParaRPr lang="en-US" sz="2400" dirty="0" smtClean="0">
              <a:latin typeface="+mj-lt"/>
            </a:endParaRPr>
          </a:p>
          <a:p>
            <a:r>
              <a:rPr lang="en-US" sz="2400" b="1" dirty="0" smtClean="0">
                <a:latin typeface="Bradley Hand ITC" pitchFamily="66" charset="0"/>
              </a:rPr>
              <a:t>The company </a:t>
            </a:r>
            <a:r>
              <a:rPr lang="en-US" sz="2400" dirty="0">
                <a:latin typeface="+mj-lt"/>
              </a:rPr>
              <a:t>concluded that the directions for solving these </a:t>
            </a:r>
            <a:r>
              <a:rPr lang="en-US" sz="2400" dirty="0" smtClean="0">
                <a:latin typeface="+mj-lt"/>
              </a:rPr>
              <a:t>problems </a:t>
            </a:r>
            <a:r>
              <a:rPr lang="en-US" sz="2400" dirty="0">
                <a:latin typeface="+mj-lt"/>
              </a:rPr>
              <a:t>lay in scientific and statistical approaches for </a:t>
            </a:r>
            <a:r>
              <a:rPr lang="en-US" sz="2400" dirty="0" smtClean="0">
                <a:latin typeface="+mj-lt"/>
              </a:rPr>
              <a:t>product quality</a:t>
            </a:r>
            <a:r>
              <a:rPr lang="en-US" sz="2400" dirty="0">
                <a:latin typeface="+mj-lt"/>
              </a:rPr>
              <a:t>, elimination of waste elements for process </a:t>
            </a:r>
            <a:r>
              <a:rPr lang="en-US" sz="2400" dirty="0" smtClean="0">
                <a:latin typeface="+mj-lt"/>
              </a:rPr>
              <a:t>innovation, and </a:t>
            </a:r>
            <a:r>
              <a:rPr lang="en-US" sz="2400" dirty="0">
                <a:latin typeface="+mj-lt"/>
              </a:rPr>
              <a:t>continuous learning system for </a:t>
            </a:r>
            <a:r>
              <a:rPr lang="en-US" sz="2400" dirty="0" smtClean="0">
                <a:latin typeface="+mj-lt"/>
              </a:rPr>
              <a:t>people. These </a:t>
            </a:r>
            <a:r>
              <a:rPr lang="en-US" sz="2400" dirty="0">
                <a:latin typeface="+mj-lt"/>
              </a:rPr>
              <a:t>directions </a:t>
            </a:r>
            <a:r>
              <a:rPr lang="en-US" sz="2400" dirty="0" smtClean="0">
                <a:latin typeface="+mj-lt"/>
              </a:rPr>
              <a:t>in turn </a:t>
            </a:r>
            <a:r>
              <a:rPr lang="en-US" sz="2400" dirty="0">
                <a:latin typeface="+mj-lt"/>
              </a:rPr>
              <a:t>demanded a firm strategy for a complete overhaul, </a:t>
            </a:r>
            <a:r>
              <a:rPr lang="en-US" sz="2400" dirty="0" smtClean="0">
                <a:latin typeface="+mj-lt"/>
              </a:rPr>
              <a:t>implying </a:t>
            </a:r>
            <a:r>
              <a:rPr lang="en-US" sz="2400" dirty="0">
                <a:latin typeface="+mj-lt"/>
              </a:rPr>
              <a:t>a new paradigm shift to Six Sigma.</a:t>
            </a:r>
          </a:p>
        </p:txBody>
      </p:sp>
      <p:sp>
        <p:nvSpPr>
          <p:cNvPr id="7" name="Rectangle 6"/>
          <p:cNvSpPr/>
          <p:nvPr/>
        </p:nvSpPr>
        <p:spPr>
          <a:xfrm>
            <a:off x="46008" y="5059740"/>
            <a:ext cx="8915400" cy="1569660"/>
          </a:xfrm>
          <a:prstGeom prst="rect">
            <a:avLst/>
          </a:prstGeom>
        </p:spPr>
        <p:txBody>
          <a:bodyPr wrap="square">
            <a:spAutoFit/>
          </a:bodyPr>
          <a:lstStyle/>
          <a:p>
            <a:r>
              <a:rPr lang="en-US" sz="2400" b="1" dirty="0">
                <a:latin typeface="Bradley Hand ITC" pitchFamily="66" charset="0"/>
              </a:rPr>
              <a:t>Samsung SDI </a:t>
            </a:r>
            <a:r>
              <a:rPr lang="en-US" sz="2400" dirty="0"/>
              <a:t>made a contract with SBTI (Six Sigma </a:t>
            </a:r>
            <a:r>
              <a:rPr lang="en-US" sz="2400" dirty="0" smtClean="0"/>
              <a:t>Break-through </a:t>
            </a:r>
            <a:r>
              <a:rPr lang="en-US" sz="2400" dirty="0"/>
              <a:t>Inc.) for Six Sigma consultation in 1999. It was a </a:t>
            </a:r>
            <a:r>
              <a:rPr lang="en-US" sz="2400" dirty="0" smtClean="0"/>
              <a:t>one-year</a:t>
            </a:r>
            <a:r>
              <a:rPr lang="en-US" sz="2400" dirty="0"/>
              <a:t>, </a:t>
            </a:r>
            <a:r>
              <a:rPr lang="en-US" sz="2400" b="1" i="1" dirty="0"/>
              <a:t>$3.4 million </a:t>
            </a:r>
            <a:r>
              <a:rPr lang="en-US" sz="2400" dirty="0"/>
              <a:t>contract in which SBTI was supposed </a:t>
            </a:r>
            <a:r>
              <a:rPr lang="en-US" sz="2400" dirty="0" smtClean="0"/>
              <a:t>to help </a:t>
            </a:r>
            <a:r>
              <a:rPr lang="en-US" sz="2400" dirty="0"/>
              <a:t>the company in every aspect of Six Sigma.</a:t>
            </a:r>
          </a:p>
        </p:txBody>
      </p:sp>
    </p:spTree>
    <p:extLst>
      <p:ext uri="{BB962C8B-B14F-4D97-AF65-F5344CB8AC3E}">
        <p14:creationId xmlns:p14="http://schemas.microsoft.com/office/powerpoint/2010/main" xmlns="" val="14817054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zakaria\Desktop\5155-curves-1920x1080-abstract-wallpaper.jpg"/>
          <p:cNvPicPr>
            <a:picLocks noChangeAspect="1" noChangeArrowheads="1"/>
          </p:cNvPicPr>
          <p:nvPr/>
        </p:nvPicPr>
        <p:blipFill>
          <a:blip r:embed="rId2" cstate="print"/>
          <a:srcRect/>
          <a:stretch>
            <a:fillRect/>
          </a:stretch>
        </p:blipFill>
        <p:spPr bwMode="auto">
          <a:xfrm>
            <a:off x="0" y="-1024"/>
            <a:ext cx="9144000" cy="6858000"/>
          </a:xfrm>
          <a:prstGeom prst="rect">
            <a:avLst/>
          </a:prstGeom>
          <a:noFill/>
        </p:spPr>
      </p:pic>
      <p:pic>
        <p:nvPicPr>
          <p:cNvPr id="2050" name="Picture 2" descr="C:\Documents and Settings\WIN\Desktop\43175-Clipart-Illustration-Of-A-Motivated-Man-Trying-To-Hit-A-Tennis-Ball-Failing-Over-And-Over-Agai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59965" y="333348"/>
            <a:ext cx="2084039" cy="2044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Isosceles Triangle 5"/>
          <p:cNvSpPr/>
          <p:nvPr/>
        </p:nvSpPr>
        <p:spPr>
          <a:xfrm>
            <a:off x="62261" y="1043402"/>
            <a:ext cx="8915400" cy="2233201"/>
          </a:xfrm>
          <a:prstGeom prst="triangl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1573603" y="583203"/>
            <a:ext cx="5943600" cy="559799"/>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TRUE LEADER IN DIGITAL WORLD</a:t>
            </a:r>
          </a:p>
        </p:txBody>
      </p:sp>
      <p:cxnSp>
        <p:nvCxnSpPr>
          <p:cNvPr id="9" name="Straight Connector 8"/>
          <p:cNvCxnSpPr/>
          <p:nvPr/>
        </p:nvCxnSpPr>
        <p:spPr>
          <a:xfrm>
            <a:off x="2230581" y="2209800"/>
            <a:ext cx="4703619" cy="15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33800" y="2259554"/>
            <a:ext cx="0" cy="10170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57800" y="2262426"/>
            <a:ext cx="0" cy="10141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33802" y="1487269"/>
            <a:ext cx="1866900" cy="646331"/>
          </a:xfrm>
          <a:prstGeom prst="rect">
            <a:avLst/>
          </a:prstGeom>
          <a:noFill/>
        </p:spPr>
        <p:txBody>
          <a:bodyPr wrap="square" rtlCol="0">
            <a:spAutoFit/>
          </a:bodyPr>
          <a:lstStyle/>
          <a:p>
            <a:r>
              <a:rPr lang="en-US" dirty="0" smtClean="0">
                <a:solidFill>
                  <a:schemeClr val="bg1"/>
                </a:solidFill>
              </a:rPr>
              <a:t>   World-best</a:t>
            </a:r>
            <a:endParaRPr lang="en-US" dirty="0">
              <a:solidFill>
                <a:schemeClr val="bg1"/>
              </a:solidFill>
            </a:endParaRPr>
          </a:p>
          <a:p>
            <a:r>
              <a:rPr lang="en-US" dirty="0">
                <a:solidFill>
                  <a:schemeClr val="bg1"/>
                </a:solidFill>
              </a:rPr>
              <a:t>profit realization</a:t>
            </a:r>
          </a:p>
        </p:txBody>
      </p:sp>
      <p:sp>
        <p:nvSpPr>
          <p:cNvPr id="24" name="TextBox 23"/>
          <p:cNvSpPr txBox="1"/>
          <p:nvPr/>
        </p:nvSpPr>
        <p:spPr>
          <a:xfrm>
            <a:off x="1676400" y="2338626"/>
            <a:ext cx="2590800" cy="861774"/>
          </a:xfrm>
          <a:prstGeom prst="rect">
            <a:avLst/>
          </a:prstGeom>
          <a:noFill/>
        </p:spPr>
        <p:txBody>
          <a:bodyPr wrap="square" rtlCol="0">
            <a:spAutoFit/>
          </a:bodyPr>
          <a:lstStyle/>
          <a:p>
            <a:r>
              <a:rPr lang="en-US" sz="1600" dirty="0">
                <a:solidFill>
                  <a:schemeClr val="bg1"/>
                </a:solidFill>
              </a:rPr>
              <a:t>•</a:t>
            </a:r>
            <a:r>
              <a:rPr lang="en-US" dirty="0"/>
              <a:t> </a:t>
            </a:r>
            <a:r>
              <a:rPr lang="en-US" sz="1600" dirty="0">
                <a:solidFill>
                  <a:schemeClr val="bg1"/>
                </a:solidFill>
              </a:rPr>
              <a:t>World </a:t>
            </a:r>
            <a:r>
              <a:rPr lang="en-US" sz="1600" dirty="0" smtClean="0">
                <a:solidFill>
                  <a:schemeClr val="bg1"/>
                </a:solidFill>
              </a:rPr>
              <a:t>no.1 </a:t>
            </a:r>
            <a:r>
              <a:rPr lang="en-US" sz="1600" dirty="0">
                <a:solidFill>
                  <a:schemeClr val="bg1"/>
                </a:solidFill>
              </a:rPr>
              <a:t>products</a:t>
            </a:r>
          </a:p>
          <a:p>
            <a:r>
              <a:rPr lang="en-US" sz="1600" dirty="0">
                <a:solidFill>
                  <a:schemeClr val="bg1"/>
                </a:solidFill>
              </a:rPr>
              <a:t>• Achievement of 6σ</a:t>
            </a:r>
          </a:p>
          <a:p>
            <a:r>
              <a:rPr lang="en-US" sz="1600" dirty="0">
                <a:solidFill>
                  <a:schemeClr val="bg1"/>
                </a:solidFill>
              </a:rPr>
              <a:t>  quality level</a:t>
            </a:r>
          </a:p>
        </p:txBody>
      </p:sp>
      <p:sp>
        <p:nvSpPr>
          <p:cNvPr id="28" name="TextBox 27"/>
          <p:cNvSpPr txBox="1"/>
          <p:nvPr/>
        </p:nvSpPr>
        <p:spPr>
          <a:xfrm>
            <a:off x="3886200" y="2286001"/>
            <a:ext cx="1295400" cy="584775"/>
          </a:xfrm>
          <a:prstGeom prst="rect">
            <a:avLst/>
          </a:prstGeom>
          <a:noFill/>
        </p:spPr>
        <p:txBody>
          <a:bodyPr wrap="square" rtlCol="0">
            <a:spAutoFit/>
          </a:bodyPr>
          <a:lstStyle/>
          <a:p>
            <a:r>
              <a:rPr lang="en-US" sz="1600" dirty="0">
                <a:solidFill>
                  <a:schemeClr val="bg1"/>
                </a:solidFill>
              </a:rPr>
              <a:t>Reduction of</a:t>
            </a:r>
          </a:p>
          <a:p>
            <a:r>
              <a:rPr lang="en-US" sz="1600" dirty="0">
                <a:solidFill>
                  <a:schemeClr val="bg1"/>
                </a:solidFill>
              </a:rPr>
              <a:t>quality cost</a:t>
            </a:r>
          </a:p>
        </p:txBody>
      </p:sp>
      <p:sp>
        <p:nvSpPr>
          <p:cNvPr id="29" name="TextBox 28"/>
          <p:cNvSpPr txBox="1"/>
          <p:nvPr/>
        </p:nvSpPr>
        <p:spPr>
          <a:xfrm>
            <a:off x="5467349" y="2217005"/>
            <a:ext cx="1695451" cy="830997"/>
          </a:xfrm>
          <a:prstGeom prst="rect">
            <a:avLst/>
          </a:prstGeom>
          <a:noFill/>
        </p:spPr>
        <p:txBody>
          <a:bodyPr wrap="square" rtlCol="0">
            <a:spAutoFit/>
          </a:bodyPr>
          <a:lstStyle/>
          <a:p>
            <a:r>
              <a:rPr lang="en-US" sz="1600" dirty="0">
                <a:solidFill>
                  <a:schemeClr val="bg1"/>
                </a:solidFill>
              </a:rPr>
              <a:t>Cultivation of</a:t>
            </a:r>
          </a:p>
          <a:p>
            <a:r>
              <a:rPr lang="en-US" sz="1600" dirty="0">
                <a:solidFill>
                  <a:schemeClr val="bg1"/>
                </a:solidFill>
              </a:rPr>
              <a:t>global professionals</a:t>
            </a:r>
          </a:p>
        </p:txBody>
      </p:sp>
      <p:sp>
        <p:nvSpPr>
          <p:cNvPr id="30" name="Rectangle 29"/>
          <p:cNvSpPr/>
          <p:nvPr/>
        </p:nvSpPr>
        <p:spPr>
          <a:xfrm>
            <a:off x="430536" y="3810003"/>
            <a:ext cx="2541589" cy="136333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3276603" y="3810002"/>
            <a:ext cx="2537604" cy="135018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PROCESS</a:t>
            </a:r>
          </a:p>
          <a:p>
            <a:pPr algn="ctr"/>
            <a:r>
              <a:rPr lang="en-US" sz="1600" dirty="0">
                <a:solidFill>
                  <a:schemeClr val="bg1"/>
                </a:solidFill>
              </a:rPr>
              <a:t>• Global standard</a:t>
            </a:r>
          </a:p>
          <a:p>
            <a:pPr algn="ctr"/>
            <a:r>
              <a:rPr lang="en-US" sz="1600" dirty="0">
                <a:solidFill>
                  <a:schemeClr val="bg1"/>
                </a:solidFill>
              </a:rPr>
              <a:t>• Improvement of</a:t>
            </a:r>
          </a:p>
          <a:p>
            <a:pPr algn="ctr"/>
            <a:r>
              <a:rPr lang="en-US" sz="1600" dirty="0">
                <a:solidFill>
                  <a:schemeClr val="bg1"/>
                </a:solidFill>
              </a:rPr>
              <a:t>process effectiveness</a:t>
            </a:r>
          </a:p>
        </p:txBody>
      </p:sp>
      <p:sp>
        <p:nvSpPr>
          <p:cNvPr id="32" name="Rectangle 31"/>
          <p:cNvSpPr/>
          <p:nvPr/>
        </p:nvSpPr>
        <p:spPr>
          <a:xfrm>
            <a:off x="6324600" y="3810000"/>
            <a:ext cx="2438400" cy="135019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PEOPLE</a:t>
            </a:r>
          </a:p>
          <a:p>
            <a:pPr algn="ctr"/>
            <a:r>
              <a:rPr lang="en-US" dirty="0"/>
              <a:t>• Learning </a:t>
            </a:r>
            <a:r>
              <a:rPr lang="en-US" dirty="0" smtClean="0"/>
              <a:t>organization</a:t>
            </a:r>
            <a:endParaRPr lang="en-US" dirty="0"/>
          </a:p>
          <a:p>
            <a:pPr algn="ctr"/>
            <a:r>
              <a:rPr lang="en-US" dirty="0"/>
              <a:t>• Good working habit</a:t>
            </a:r>
          </a:p>
          <a:p>
            <a:pPr algn="ctr"/>
            <a:r>
              <a:rPr lang="en-US" dirty="0"/>
              <a:t>• 7 values</a:t>
            </a:r>
          </a:p>
        </p:txBody>
      </p:sp>
      <p:sp>
        <p:nvSpPr>
          <p:cNvPr id="33" name="Rectangle 32"/>
          <p:cNvSpPr/>
          <p:nvPr/>
        </p:nvSpPr>
        <p:spPr>
          <a:xfrm>
            <a:off x="609600" y="5638800"/>
            <a:ext cx="8153400" cy="112166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Well equipped with Six Sigma philosophy, systems and methodologies</a:t>
            </a:r>
          </a:p>
          <a:p>
            <a:pPr algn="ctr"/>
            <a:r>
              <a:rPr lang="en-US" dirty="0"/>
              <a:t>• Project team activities  • Belt system</a:t>
            </a:r>
          </a:p>
          <a:p>
            <a:pPr algn="ctr"/>
            <a:r>
              <a:rPr lang="en-US" dirty="0"/>
              <a:t>• Six Sigma academy (education) • Reward system</a:t>
            </a:r>
          </a:p>
        </p:txBody>
      </p:sp>
      <p:sp>
        <p:nvSpPr>
          <p:cNvPr id="34" name="TextBox 33"/>
          <p:cNvSpPr txBox="1"/>
          <p:nvPr/>
        </p:nvSpPr>
        <p:spPr>
          <a:xfrm>
            <a:off x="403221" y="3858164"/>
            <a:ext cx="2644779" cy="1323439"/>
          </a:xfrm>
          <a:prstGeom prst="rect">
            <a:avLst/>
          </a:prstGeom>
          <a:noFill/>
        </p:spPr>
        <p:txBody>
          <a:bodyPr wrap="square" rtlCol="0">
            <a:spAutoFit/>
          </a:bodyPr>
          <a:lstStyle/>
          <a:p>
            <a:r>
              <a:rPr lang="en-US" sz="1600" dirty="0">
                <a:solidFill>
                  <a:schemeClr val="bg1"/>
                </a:solidFill>
              </a:rPr>
              <a:t>PRODUCT</a:t>
            </a:r>
          </a:p>
          <a:p>
            <a:r>
              <a:rPr lang="en-US" sz="1600" dirty="0">
                <a:solidFill>
                  <a:schemeClr val="bg1"/>
                </a:solidFill>
              </a:rPr>
              <a:t>• 4 world #1 products</a:t>
            </a:r>
          </a:p>
          <a:p>
            <a:r>
              <a:rPr lang="en-US" sz="1600" dirty="0">
                <a:solidFill>
                  <a:schemeClr val="bg1"/>
                </a:solidFill>
              </a:rPr>
              <a:t>• Improvement of R&amp;D power</a:t>
            </a:r>
          </a:p>
          <a:p>
            <a:r>
              <a:rPr lang="en-US" sz="1600" dirty="0">
                <a:solidFill>
                  <a:schemeClr val="bg1"/>
                </a:solidFill>
              </a:rPr>
              <a:t>• Customer-oriented quality</a:t>
            </a:r>
          </a:p>
        </p:txBody>
      </p:sp>
      <p:cxnSp>
        <p:nvCxnSpPr>
          <p:cNvPr id="38" name="Straight Arrow Connector 37"/>
          <p:cNvCxnSpPr/>
          <p:nvPr/>
        </p:nvCxnSpPr>
        <p:spPr>
          <a:xfrm flipV="1">
            <a:off x="1698501" y="5160190"/>
            <a:ext cx="0" cy="440666"/>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flipV="1">
            <a:off x="7543800" y="5190061"/>
            <a:ext cx="0" cy="440666"/>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flipV="1">
            <a:off x="4506191" y="5173333"/>
            <a:ext cx="0" cy="440666"/>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flipV="1">
            <a:off x="1878011" y="3276603"/>
            <a:ext cx="0" cy="566617"/>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flipV="1">
            <a:off x="4545403" y="3243386"/>
            <a:ext cx="0" cy="566617"/>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a:xfrm flipV="1">
            <a:off x="7367239" y="3243386"/>
            <a:ext cx="0" cy="566617"/>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47" name="TextBox 46"/>
          <p:cNvSpPr txBox="1"/>
          <p:nvPr/>
        </p:nvSpPr>
        <p:spPr>
          <a:xfrm>
            <a:off x="1981200" y="71737"/>
            <a:ext cx="3657600" cy="523220"/>
          </a:xfrm>
          <a:prstGeom prst="rect">
            <a:avLst/>
          </a:prstGeom>
          <a:noFill/>
        </p:spPr>
        <p:txBody>
          <a:bodyPr wrap="square" rtlCol="0">
            <a:spAutoFit/>
          </a:bodyPr>
          <a:lstStyle/>
          <a:p>
            <a:r>
              <a:rPr lang="en-US" sz="2800" b="1" dirty="0"/>
              <a:t>The vision of Six Sigma</a:t>
            </a:r>
          </a:p>
        </p:txBody>
      </p:sp>
    </p:spTree>
    <p:extLst>
      <p:ext uri="{BB962C8B-B14F-4D97-AF65-F5344CB8AC3E}">
        <p14:creationId xmlns:p14="http://schemas.microsoft.com/office/powerpoint/2010/main" xmlns="" val="300361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zakaria\Desktop\5155-curves-1920x1080-abstract-wallpaper.jpg"/>
          <p:cNvPicPr>
            <a:picLocks noChangeAspect="1" noChangeArrowheads="1"/>
          </p:cNvPicPr>
          <p:nvPr/>
        </p:nvPicPr>
        <p:blipFill>
          <a:blip r:embed="rId2" cstate="print"/>
          <a:srcRect/>
          <a:stretch>
            <a:fillRect/>
          </a:stretch>
        </p:blipFill>
        <p:spPr bwMode="auto">
          <a:xfrm>
            <a:off x="0" y="-1024"/>
            <a:ext cx="9144000" cy="6858000"/>
          </a:xfrm>
          <a:prstGeom prst="rect">
            <a:avLst/>
          </a:prstGeom>
          <a:noFill/>
        </p:spPr>
      </p:pic>
      <p:pic>
        <p:nvPicPr>
          <p:cNvPr id="2054" name="Picture 6" descr="C:\Documents and Settings\WIN\Desktop\medium0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43200" y="1181818"/>
            <a:ext cx="6400800" cy="50665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3" name="Picture 5" descr="C:\Documents and Settings\WIN\Desktop\LG_electronics_by_sofiane42.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10201" y="83406"/>
            <a:ext cx="3653883" cy="1449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3" y="1009886"/>
            <a:ext cx="7871065" cy="523220"/>
          </a:xfrm>
          <a:prstGeom prst="rect">
            <a:avLst/>
          </a:prstGeom>
          <a:noFill/>
        </p:spPr>
        <p:txBody>
          <a:bodyPr wrap="none" rtlCol="0">
            <a:spAutoFit/>
          </a:bodyPr>
          <a:lstStyle/>
          <a:p>
            <a:r>
              <a:rPr lang="en-US" sz="2400" b="1" dirty="0">
                <a:latin typeface="+mj-lt"/>
              </a:rPr>
              <a:t>Six sigma </a:t>
            </a:r>
            <a:r>
              <a:rPr lang="en-US" sz="2400" dirty="0">
                <a:latin typeface="+mj-lt"/>
              </a:rPr>
              <a:t>in </a:t>
            </a:r>
            <a:r>
              <a:rPr lang="en-US" sz="2400" i="1" dirty="0">
                <a:latin typeface="+mj-lt"/>
              </a:rPr>
              <a:t>Digital Appliance Company </a:t>
            </a:r>
            <a:r>
              <a:rPr lang="en-US" sz="2400" i="1" dirty="0" smtClean="0">
                <a:latin typeface="+mj-lt"/>
              </a:rPr>
              <a:t> </a:t>
            </a:r>
            <a:r>
              <a:rPr lang="en-US" sz="2400" dirty="0" smtClean="0">
                <a:latin typeface="+mj-lt"/>
              </a:rPr>
              <a:t>of     </a:t>
            </a:r>
            <a:r>
              <a:rPr lang="en-US" sz="2800" b="1" i="1" u="sng" dirty="0" smtClean="0">
                <a:latin typeface="+mj-lt"/>
              </a:rPr>
              <a:t>LG </a:t>
            </a:r>
            <a:r>
              <a:rPr lang="en-US" sz="2800" b="1" i="1" u="sng" dirty="0">
                <a:latin typeface="+mj-lt"/>
              </a:rPr>
              <a:t>Electronics</a:t>
            </a:r>
          </a:p>
        </p:txBody>
      </p:sp>
      <p:sp>
        <p:nvSpPr>
          <p:cNvPr id="5" name="Rectangle 4"/>
          <p:cNvSpPr/>
          <p:nvPr/>
        </p:nvSpPr>
        <p:spPr>
          <a:xfrm>
            <a:off x="76200" y="1752601"/>
            <a:ext cx="8991600" cy="4893647"/>
          </a:xfrm>
          <a:prstGeom prst="rect">
            <a:avLst/>
          </a:prstGeom>
        </p:spPr>
        <p:txBody>
          <a:bodyPr wrap="square">
            <a:spAutoFit/>
          </a:bodyPr>
          <a:lstStyle/>
          <a:p>
            <a:r>
              <a:rPr lang="en-US" sz="2400" dirty="0"/>
              <a:t>The Digital Appliance company of LG </a:t>
            </a:r>
            <a:r>
              <a:rPr lang="en-US" sz="2400" dirty="0" smtClean="0"/>
              <a:t>Electronics </a:t>
            </a:r>
            <a:r>
              <a:rPr lang="en-US" sz="2400" dirty="0"/>
              <a:t>is another company which received the first national </a:t>
            </a:r>
            <a:r>
              <a:rPr lang="en-US" sz="2400" dirty="0" smtClean="0"/>
              <a:t>Six Sigma </a:t>
            </a:r>
            <a:r>
              <a:rPr lang="en-US" sz="2400" dirty="0"/>
              <a:t>quality prize in 2000. </a:t>
            </a:r>
            <a:endParaRPr lang="en-US" sz="2400" dirty="0" smtClean="0"/>
          </a:p>
          <a:p>
            <a:r>
              <a:rPr lang="en-US" sz="2400" dirty="0" smtClean="0"/>
              <a:t>LGE </a:t>
            </a:r>
            <a:r>
              <a:rPr lang="en-US" sz="2400" dirty="0"/>
              <a:t>was founded in 1958 </a:t>
            </a:r>
            <a:r>
              <a:rPr lang="en-US" sz="2400" dirty="0" smtClean="0"/>
              <a:t>under the </a:t>
            </a:r>
            <a:r>
              <a:rPr lang="en-US" sz="2400" dirty="0"/>
              <a:t>name of </a:t>
            </a:r>
            <a:r>
              <a:rPr lang="en-US" sz="2400" dirty="0" smtClean="0"/>
              <a:t>Gold star, </a:t>
            </a:r>
            <a:r>
              <a:rPr lang="en-US" sz="2400" dirty="0"/>
              <a:t>and later became LGE in 1995. </a:t>
            </a:r>
            <a:r>
              <a:rPr lang="en-US" sz="2400" dirty="0" smtClean="0"/>
              <a:t>LGE consists </a:t>
            </a:r>
            <a:r>
              <a:rPr lang="en-US" sz="2400" dirty="0"/>
              <a:t>of three companies: </a:t>
            </a:r>
            <a:endParaRPr lang="en-US" sz="2400" dirty="0" smtClean="0"/>
          </a:p>
          <a:p>
            <a:r>
              <a:rPr lang="en-US" sz="2400" b="1" u="sng" dirty="0" smtClean="0"/>
              <a:t>Digital </a:t>
            </a:r>
            <a:r>
              <a:rPr lang="en-US" sz="2400" b="1" u="sng" dirty="0"/>
              <a:t>Appliance, Digital </a:t>
            </a:r>
            <a:r>
              <a:rPr lang="en-US" sz="2400" b="1" u="sng" dirty="0" smtClean="0"/>
              <a:t>Media, and </a:t>
            </a:r>
            <a:r>
              <a:rPr lang="en-US" sz="2400" b="1" u="sng" dirty="0"/>
              <a:t>Digital Multimedia. </a:t>
            </a:r>
            <a:endParaRPr lang="en-US" sz="2400" b="1" u="sng" dirty="0" smtClean="0"/>
          </a:p>
          <a:p>
            <a:endParaRPr lang="en-US" sz="2400" b="1" u="sng" dirty="0" smtClean="0"/>
          </a:p>
          <a:p>
            <a:r>
              <a:rPr lang="en-US" sz="2400" dirty="0" smtClean="0"/>
              <a:t>LGE-DA </a:t>
            </a:r>
            <a:r>
              <a:rPr lang="en-US" sz="2400" dirty="0"/>
              <a:t>received the first </a:t>
            </a:r>
            <a:r>
              <a:rPr lang="en-US" sz="2400" dirty="0" smtClean="0"/>
              <a:t>national Six </a:t>
            </a:r>
            <a:r>
              <a:rPr lang="en-US" sz="2400" dirty="0"/>
              <a:t>Sigma quality award. The major products of LGE-DA </a:t>
            </a:r>
            <a:r>
              <a:rPr lang="en-US" sz="2400" dirty="0" smtClean="0"/>
              <a:t>are air </a:t>
            </a:r>
            <a:r>
              <a:rPr lang="en-US" sz="2400" dirty="0"/>
              <a:t>conditioners, washing machines, vacuum </a:t>
            </a:r>
            <a:r>
              <a:rPr lang="en-US" sz="2400" dirty="0" smtClean="0"/>
              <a:t>cleaners, microwave </a:t>
            </a:r>
            <a:r>
              <a:rPr lang="en-US" sz="2400" dirty="0"/>
              <a:t>ovens, air compressors, refrigerators and motors.</a:t>
            </a:r>
          </a:p>
          <a:p>
            <a:r>
              <a:rPr lang="en-US" sz="2400" b="1" u="sng" dirty="0"/>
              <a:t>As of 2000</a:t>
            </a:r>
            <a:r>
              <a:rPr lang="en-US" sz="2400" dirty="0"/>
              <a:t>, the company had </a:t>
            </a:r>
            <a:r>
              <a:rPr lang="en-US" sz="2400" b="1" u="sng" dirty="0"/>
              <a:t>4,800</a:t>
            </a:r>
            <a:r>
              <a:rPr lang="en-US" sz="2400" u="sng" dirty="0"/>
              <a:t> employees</a:t>
            </a:r>
            <a:r>
              <a:rPr lang="en-US" sz="2400" dirty="0"/>
              <a:t> with </a:t>
            </a:r>
            <a:r>
              <a:rPr lang="en-US" sz="2400" dirty="0" smtClean="0"/>
              <a:t>total sales </a:t>
            </a:r>
            <a:r>
              <a:rPr lang="en-US" sz="2400" dirty="0"/>
              <a:t>of </a:t>
            </a:r>
            <a:endParaRPr lang="en-US" sz="2400" dirty="0" smtClean="0"/>
          </a:p>
          <a:p>
            <a:r>
              <a:rPr lang="en-US" sz="2400" b="1" dirty="0" smtClean="0"/>
              <a:t>$</a:t>
            </a:r>
            <a:r>
              <a:rPr lang="en-US" sz="2400" b="1" dirty="0"/>
              <a:t>2.5 billion</a:t>
            </a:r>
            <a:r>
              <a:rPr lang="en-US" sz="2400" dirty="0"/>
              <a:t>. LGE now has </a:t>
            </a:r>
            <a:r>
              <a:rPr lang="en-US" sz="2400" b="1" dirty="0">
                <a:ea typeface="Arial Unicode MS" pitchFamily="34" charset="-128"/>
                <a:cs typeface="Arial Unicode MS" pitchFamily="34" charset="-128"/>
              </a:rPr>
              <a:t>3</a:t>
            </a:r>
            <a:r>
              <a:rPr lang="en-US" sz="2400" b="1" dirty="0"/>
              <a:t>0</a:t>
            </a:r>
            <a:r>
              <a:rPr lang="en-US" sz="2400" dirty="0"/>
              <a:t> different overseas </a:t>
            </a:r>
            <a:r>
              <a:rPr lang="en-US" sz="2400" dirty="0" smtClean="0"/>
              <a:t>subsidiaries </a:t>
            </a:r>
            <a:r>
              <a:rPr lang="en-US" sz="2400" dirty="0"/>
              <a:t>in China, Turkey, England, Mexico, Hungary, </a:t>
            </a:r>
            <a:r>
              <a:rPr lang="en-US" sz="2400" dirty="0" smtClean="0"/>
              <a:t>India, Vietnam</a:t>
            </a:r>
            <a:r>
              <a:rPr lang="en-US" sz="2400" dirty="0"/>
              <a:t>, Indonesia, and other countries</a:t>
            </a:r>
          </a:p>
        </p:txBody>
      </p:sp>
      <p:sp>
        <p:nvSpPr>
          <p:cNvPr id="6" name="TextBox 5"/>
          <p:cNvSpPr txBox="1"/>
          <p:nvPr/>
        </p:nvSpPr>
        <p:spPr>
          <a:xfrm>
            <a:off x="2209800" y="2"/>
            <a:ext cx="3326552" cy="830997"/>
          </a:xfrm>
          <a:prstGeom prst="rect">
            <a:avLst/>
          </a:prstGeom>
          <a:noFill/>
        </p:spPr>
        <p:txBody>
          <a:bodyPr wrap="none" rtlCol="0">
            <a:spAutoFit/>
          </a:bodyPr>
          <a:lstStyle/>
          <a:p>
            <a:r>
              <a:rPr lang="en-US" sz="3600" dirty="0" smtClean="0">
                <a:latin typeface="Algerian" pitchFamily="82" charset="0"/>
              </a:rPr>
              <a:t>Case Study </a:t>
            </a:r>
            <a:r>
              <a:rPr lang="en-US" sz="4800" dirty="0">
                <a:latin typeface="Algerian" pitchFamily="82" charset="0"/>
              </a:rPr>
              <a:t>2</a:t>
            </a:r>
          </a:p>
        </p:txBody>
      </p:sp>
    </p:spTree>
    <p:extLst>
      <p:ext uri="{BB962C8B-B14F-4D97-AF65-F5344CB8AC3E}">
        <p14:creationId xmlns:p14="http://schemas.microsoft.com/office/powerpoint/2010/main" xmlns="" val="18261017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zakaria\Desktop\5155-curves-1920x1080-abstract-wallpaper.jpg"/>
          <p:cNvPicPr>
            <a:picLocks noChangeAspect="1" noChangeArrowheads="1"/>
          </p:cNvPicPr>
          <p:nvPr/>
        </p:nvPicPr>
        <p:blipFill>
          <a:blip r:embed="rId2" cstate="print"/>
          <a:srcRect/>
          <a:stretch>
            <a:fillRect/>
          </a:stretch>
        </p:blipFill>
        <p:spPr bwMode="auto">
          <a:xfrm>
            <a:off x="0" y="-1024"/>
            <a:ext cx="9144000" cy="6858000"/>
          </a:xfrm>
          <a:prstGeom prst="rect">
            <a:avLst/>
          </a:prstGeom>
          <a:noFill/>
        </p:spPr>
      </p:pic>
      <p:pic>
        <p:nvPicPr>
          <p:cNvPr id="3076" name="Picture 4" descr="C:\Documents and Settings\WIN\Desktop\Mr. Hassan Shaker &amp; Mr. Tae Hun Ryu cutting the cak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15004" y="2362200"/>
            <a:ext cx="3358761"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195532" y="3"/>
            <a:ext cx="8915400" cy="2739211"/>
          </a:xfrm>
          <a:prstGeom prst="rect">
            <a:avLst/>
          </a:prstGeom>
        </p:spPr>
        <p:txBody>
          <a:bodyPr wrap="square">
            <a:spAutoFit/>
          </a:bodyPr>
          <a:lstStyle/>
          <a:p>
            <a:r>
              <a:rPr lang="en-US" sz="2800" b="1" u="sng" dirty="0" smtClean="0"/>
              <a:t>In </a:t>
            </a:r>
            <a:r>
              <a:rPr lang="en-US" sz="2800" b="1" u="sng" dirty="0"/>
              <a:t>early 1990s</a:t>
            </a:r>
            <a:r>
              <a:rPr lang="en-US" sz="2400" dirty="0"/>
              <a:t>, for </a:t>
            </a:r>
            <a:r>
              <a:rPr lang="en-US" sz="2400" dirty="0" smtClean="0"/>
              <a:t>business reasons </a:t>
            </a:r>
            <a:r>
              <a:rPr lang="en-US" sz="2400" dirty="0"/>
              <a:t>the company concentrated on cooperation of </a:t>
            </a:r>
            <a:r>
              <a:rPr lang="en-US" sz="2400" dirty="0" smtClean="0"/>
              <a:t>capital and </a:t>
            </a:r>
            <a:r>
              <a:rPr lang="en-US" sz="2400" dirty="0"/>
              <a:t>labor, since there were numerous labor strikes in the </a:t>
            </a:r>
            <a:r>
              <a:rPr lang="en-US" sz="2400" dirty="0" smtClean="0"/>
              <a:t>late 1980s</a:t>
            </a:r>
            <a:r>
              <a:rPr lang="en-US" sz="2400" dirty="0"/>
              <a:t>. After they overcame the labor problems, the </a:t>
            </a:r>
            <a:r>
              <a:rPr lang="en-US" sz="2400" dirty="0" smtClean="0"/>
              <a:t>price reduction </a:t>
            </a:r>
            <a:r>
              <a:rPr lang="en-US" sz="2400" dirty="0"/>
              <a:t>movement became the major business issue for </a:t>
            </a:r>
            <a:r>
              <a:rPr lang="en-US" sz="2400" dirty="0" smtClean="0"/>
              <a:t>   competitiveness </a:t>
            </a:r>
            <a:r>
              <a:rPr lang="en-US" sz="2400" dirty="0"/>
              <a:t>in the international </a:t>
            </a:r>
            <a:r>
              <a:rPr lang="en-US" sz="2400" dirty="0" smtClean="0"/>
              <a:t>market.</a:t>
            </a:r>
          </a:p>
          <a:p>
            <a:r>
              <a:rPr lang="en-US" sz="2400" b="1" u="sng" dirty="0" smtClean="0">
                <a:latin typeface="Baskerville Old Face" pitchFamily="18" charset="0"/>
              </a:rPr>
              <a:t>LGE-DA </a:t>
            </a:r>
            <a:r>
              <a:rPr lang="en-US" sz="2400" b="1" u="sng" dirty="0">
                <a:latin typeface="Baskerville Old Face" pitchFamily="18" charset="0"/>
              </a:rPr>
              <a:t>adopted the Six Sigma concept </a:t>
            </a:r>
            <a:r>
              <a:rPr lang="en-US" sz="2400" b="1" u="sng" dirty="0" smtClean="0">
                <a:latin typeface="Baskerville Old Face" pitchFamily="18" charset="0"/>
              </a:rPr>
              <a:t>from 1996.</a:t>
            </a:r>
          </a:p>
          <a:p>
            <a:endParaRPr lang="en-US" sz="2400" dirty="0"/>
          </a:p>
        </p:txBody>
      </p:sp>
      <p:sp>
        <p:nvSpPr>
          <p:cNvPr id="3" name="Rectangle 2"/>
          <p:cNvSpPr/>
          <p:nvPr/>
        </p:nvSpPr>
        <p:spPr>
          <a:xfrm>
            <a:off x="17253" y="2479216"/>
            <a:ext cx="6002547" cy="3785652"/>
          </a:xfrm>
          <a:prstGeom prst="rect">
            <a:avLst/>
          </a:prstGeom>
        </p:spPr>
        <p:txBody>
          <a:bodyPr wrap="square">
            <a:spAutoFit/>
          </a:bodyPr>
          <a:lstStyle/>
          <a:p>
            <a:r>
              <a:rPr lang="en-US" sz="2400" dirty="0"/>
              <a:t> From 2000 Six Sigma </a:t>
            </a:r>
            <a:r>
              <a:rPr lang="en-US" sz="2400" dirty="0" smtClean="0"/>
              <a:t>and e-business </a:t>
            </a:r>
            <a:r>
              <a:rPr lang="en-US" sz="2400" dirty="0"/>
              <a:t>strategies became the major innovation </a:t>
            </a:r>
            <a:r>
              <a:rPr lang="en-US" sz="2400" dirty="0" smtClean="0"/>
              <a:t>activities for </a:t>
            </a:r>
            <a:r>
              <a:rPr lang="en-US" sz="2400" dirty="0"/>
              <a:t>this company. As far as quality management is </a:t>
            </a:r>
            <a:r>
              <a:rPr lang="en-US" sz="2400" dirty="0" smtClean="0"/>
              <a:t>concerned, the </a:t>
            </a:r>
            <a:r>
              <a:rPr lang="en-US" sz="2400" dirty="0"/>
              <a:t>AQL was approximately at the 3σ level until 1991. </a:t>
            </a:r>
            <a:r>
              <a:rPr lang="en-US" sz="2400" dirty="0" smtClean="0"/>
              <a:t>Owing to </a:t>
            </a:r>
            <a:r>
              <a:rPr lang="en-US" sz="2400" dirty="0"/>
              <a:t>the 100PPM movement since 1992, the company became</a:t>
            </a:r>
          </a:p>
          <a:p>
            <a:r>
              <a:rPr lang="en-US" sz="2400" dirty="0"/>
              <a:t>successful in enhancing its quality level to 4σ. In 1996 </a:t>
            </a:r>
            <a:r>
              <a:rPr lang="en-US" sz="2400" dirty="0" smtClean="0"/>
              <a:t>it adopted </a:t>
            </a:r>
            <a:r>
              <a:rPr lang="en-US" sz="2400" dirty="0"/>
              <a:t>Six Sigma, challenging itself to achieving the goal of 6σ quality level in a few years.</a:t>
            </a:r>
          </a:p>
        </p:txBody>
      </p:sp>
    </p:spTree>
    <p:extLst>
      <p:ext uri="{BB962C8B-B14F-4D97-AF65-F5344CB8AC3E}">
        <p14:creationId xmlns:p14="http://schemas.microsoft.com/office/powerpoint/2010/main" xmlns="" val="31567944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099" name="Picture 3" descr="C:\Users\zakaria\Desktop\url.jpg"/>
          <p:cNvPicPr>
            <a:picLocks noChangeAspect="1" noChangeArrowheads="1"/>
          </p:cNvPicPr>
          <p:nvPr/>
        </p:nvPicPr>
        <p:blipFill>
          <a:blip r:embed="rId3" cstate="print"/>
          <a:srcRect/>
          <a:stretch>
            <a:fillRect/>
          </a:stretch>
        </p:blipFill>
        <p:spPr bwMode="auto">
          <a:xfrm>
            <a:off x="4495800" y="-76200"/>
            <a:ext cx="4648200" cy="5486400"/>
          </a:xfrm>
          <a:prstGeom prst="rect">
            <a:avLst/>
          </a:prstGeom>
          <a:ln>
            <a:noFill/>
          </a:ln>
          <a:effectLst>
            <a:softEdge rad="112500"/>
          </a:effectLst>
        </p:spPr>
      </p:pic>
      <p:pic>
        <p:nvPicPr>
          <p:cNvPr id="4098" name="Picture 2" descr="C:\Users\zakaria\Desktop\Zydis-Tabs.jpg"/>
          <p:cNvPicPr>
            <a:picLocks noChangeAspect="1" noChangeArrowheads="1"/>
          </p:cNvPicPr>
          <p:nvPr/>
        </p:nvPicPr>
        <p:blipFill>
          <a:blip r:embed="rId4" cstate="print"/>
          <a:srcRect/>
          <a:stretch>
            <a:fillRect/>
          </a:stretch>
        </p:blipFill>
        <p:spPr bwMode="auto">
          <a:xfrm>
            <a:off x="0" y="4419600"/>
            <a:ext cx="4419600" cy="2438400"/>
          </a:xfrm>
          <a:prstGeom prst="ellipse">
            <a:avLst/>
          </a:prstGeom>
          <a:ln>
            <a:noFill/>
          </a:ln>
          <a:effectLst>
            <a:softEdge rad="112500"/>
          </a:effectLst>
        </p:spPr>
      </p:pic>
      <p:sp>
        <p:nvSpPr>
          <p:cNvPr id="2" name="Rectangle 1"/>
          <p:cNvSpPr/>
          <p:nvPr/>
        </p:nvSpPr>
        <p:spPr>
          <a:xfrm>
            <a:off x="152400" y="1155682"/>
            <a:ext cx="8763000" cy="4154984"/>
          </a:xfrm>
          <a:prstGeom prst="rect">
            <a:avLst/>
          </a:prstGeom>
        </p:spPr>
        <p:txBody>
          <a:bodyPr wrap="square">
            <a:spAutoFit/>
          </a:bodyPr>
          <a:lstStyle/>
          <a:p>
            <a:r>
              <a:rPr lang="en-US" sz="2400" b="1" i="1" u="sng" dirty="0" smtClean="0">
                <a:latin typeface="+mj-lt"/>
                <a:cs typeface="Alvi Nastaleeq" pitchFamily="2" charset="-78"/>
              </a:rPr>
              <a:t>Catalent Pharma Solutions,</a:t>
            </a:r>
            <a:r>
              <a:rPr lang="en-US" sz="2400" b="1" i="1" dirty="0" smtClean="0">
                <a:latin typeface="+mj-lt"/>
                <a:cs typeface="Alvi Nastaleeq" pitchFamily="2" charset="-78"/>
              </a:rPr>
              <a:t> </a:t>
            </a:r>
            <a:r>
              <a:rPr lang="en-US" sz="2400" dirty="0" smtClean="0">
                <a:latin typeface="+mj-lt"/>
                <a:cs typeface="Alvi Nastaleeq" pitchFamily="2" charset="-78"/>
              </a:rPr>
              <a:t>is a leader in developing solutions for the pharmaceutical, veterinary, biological and consumer health industries. The company was faced with high numbers of defects after producing millions of units. The process flow was slow because of the time required to analyze the samples. Six Sigma processes were applied to address these issues.</a:t>
            </a:r>
          </a:p>
          <a:p>
            <a:r>
              <a:rPr lang="en-US" sz="2400" dirty="0" smtClean="0">
                <a:latin typeface="+mj-lt"/>
                <a:cs typeface="Alvi Nastaleeq" pitchFamily="2" charset="-78"/>
              </a:rPr>
              <a:t>                                     </a:t>
            </a:r>
            <a:r>
              <a:rPr lang="en-US" sz="2400" b="1" dirty="0" smtClean="0">
                <a:latin typeface="+mj-lt"/>
                <a:cs typeface="Alvi Nastaleeq" pitchFamily="2" charset="-78"/>
              </a:rPr>
              <a:t>T</a:t>
            </a:r>
            <a:r>
              <a:rPr lang="en-US" sz="2400" dirty="0" smtClean="0">
                <a:latin typeface="+mj-lt"/>
                <a:cs typeface="Alvi Nastaleeq" pitchFamily="2" charset="-78"/>
              </a:rPr>
              <a:t>he company specifically required a solution for their proprietary product known as </a:t>
            </a:r>
            <a:r>
              <a:rPr lang="en-US" sz="2400" b="1" dirty="0" smtClean="0">
                <a:latin typeface="+mj-lt"/>
                <a:cs typeface="Alvi Nastaleeq" pitchFamily="2" charset="-78"/>
              </a:rPr>
              <a:t>Zydis</a:t>
            </a:r>
            <a:r>
              <a:rPr lang="en-US" sz="2400" dirty="0" smtClean="0">
                <a:latin typeface="+mj-lt"/>
                <a:cs typeface="Alvi Nastaleeq" pitchFamily="2" charset="-78"/>
              </a:rPr>
              <a:t>. The company needed new systems that would help to predict the process variation. The improvements are also supposed to help operators understand statistical analyses.</a:t>
            </a:r>
            <a:endParaRPr lang="en-US" sz="2400" dirty="0">
              <a:latin typeface="+mj-lt"/>
              <a:cs typeface="Alvi Nastaleeq" pitchFamily="2" charset="-78"/>
            </a:endParaRPr>
          </a:p>
        </p:txBody>
      </p:sp>
      <p:sp>
        <p:nvSpPr>
          <p:cNvPr id="3" name="TextBox 2"/>
          <p:cNvSpPr txBox="1"/>
          <p:nvPr/>
        </p:nvSpPr>
        <p:spPr>
          <a:xfrm>
            <a:off x="2590803" y="3"/>
            <a:ext cx="3235181" cy="646331"/>
          </a:xfrm>
          <a:prstGeom prst="rect">
            <a:avLst/>
          </a:prstGeom>
          <a:noFill/>
        </p:spPr>
        <p:txBody>
          <a:bodyPr wrap="none" rtlCol="0">
            <a:spAutoFit/>
          </a:bodyPr>
          <a:lstStyle/>
          <a:p>
            <a:r>
              <a:rPr lang="en-US" sz="3600" dirty="0" smtClean="0">
                <a:latin typeface="Algerian" pitchFamily="82" charset="0"/>
              </a:rPr>
              <a:t>Case Study 3</a:t>
            </a:r>
            <a:endParaRPr lang="en-US" sz="3600" dirty="0">
              <a:latin typeface="Algerian" pitchFamily="82" charset="0"/>
            </a:endParaRPr>
          </a:p>
        </p:txBody>
      </p:sp>
      <p:sp>
        <p:nvSpPr>
          <p:cNvPr id="6" name="TextBox 5"/>
          <p:cNvSpPr txBox="1"/>
          <p:nvPr/>
        </p:nvSpPr>
        <p:spPr>
          <a:xfrm>
            <a:off x="5029205" y="6019803"/>
            <a:ext cx="1779911" cy="461665"/>
          </a:xfrm>
          <a:prstGeom prst="rect">
            <a:avLst/>
          </a:prstGeom>
          <a:noFill/>
        </p:spPr>
        <p:txBody>
          <a:bodyPr wrap="none" rtlCol="0">
            <a:spAutoFit/>
          </a:bodyPr>
          <a:lstStyle/>
          <a:p>
            <a:r>
              <a:rPr lang="en-US" sz="2400" b="1" i="1" dirty="0" smtClean="0"/>
              <a:t>Zydis tablets</a:t>
            </a:r>
            <a:endParaRPr lang="en-US" b="1" i="1" dirty="0"/>
          </a:p>
        </p:txBody>
      </p:sp>
      <p:sp>
        <p:nvSpPr>
          <p:cNvPr id="8" name="Left Arrow 7"/>
          <p:cNvSpPr/>
          <p:nvPr/>
        </p:nvSpPr>
        <p:spPr>
          <a:xfrm>
            <a:off x="4114800" y="6096000"/>
            <a:ext cx="838200" cy="381000"/>
          </a:xfrm>
          <a:prstGeom prst="lef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42" name="Picture 2" descr="C:\Users\zakaria\Desktop\announcements-3d-business-team-leader-20375165.jpg"/>
          <p:cNvPicPr>
            <a:picLocks noChangeAspect="1" noChangeArrowheads="1"/>
          </p:cNvPicPr>
          <p:nvPr/>
        </p:nvPicPr>
        <p:blipFill>
          <a:blip r:embed="rId3" cstate="print"/>
          <a:srcRect/>
          <a:stretch>
            <a:fillRect/>
          </a:stretch>
        </p:blipFill>
        <p:spPr bwMode="auto">
          <a:xfrm>
            <a:off x="2590800" y="0"/>
            <a:ext cx="6553200" cy="6096000"/>
          </a:xfrm>
          <a:prstGeom prst="rect">
            <a:avLst/>
          </a:prstGeom>
          <a:ln>
            <a:noFill/>
          </a:ln>
          <a:effectLst>
            <a:softEdge rad="112500"/>
          </a:effectLst>
        </p:spPr>
      </p:pic>
      <p:sp>
        <p:nvSpPr>
          <p:cNvPr id="2" name="TextBox 1"/>
          <p:cNvSpPr txBox="1"/>
          <p:nvPr/>
        </p:nvSpPr>
        <p:spPr>
          <a:xfrm>
            <a:off x="228601" y="1752600"/>
            <a:ext cx="8738203" cy="3416320"/>
          </a:xfrm>
          <a:prstGeom prst="rect">
            <a:avLst/>
          </a:prstGeom>
          <a:noFill/>
        </p:spPr>
        <p:txBody>
          <a:bodyPr wrap="square" rtlCol="0">
            <a:spAutoFit/>
          </a:bodyPr>
          <a:lstStyle/>
          <a:p>
            <a:pPr>
              <a:buFont typeface="Wingdings" pitchFamily="2" charset="2"/>
              <a:buChar char="q"/>
            </a:pPr>
            <a:r>
              <a:rPr lang="en-US" sz="2400" u="sng" dirty="0" smtClean="0"/>
              <a:t> In the</a:t>
            </a:r>
            <a:r>
              <a:rPr lang="en-US" sz="2400" b="1" u="sng" dirty="0" smtClean="0"/>
              <a:t> late-1980's </a:t>
            </a:r>
            <a:r>
              <a:rPr lang="en-US" sz="2400" b="1" dirty="0" smtClean="0"/>
              <a:t>Motorola extended the Six Sigma methods to its critical business processes</a:t>
            </a:r>
            <a:r>
              <a:rPr lang="en-US" sz="2400" dirty="0" smtClean="0"/>
              <a:t>, and significantly Six Sigma became a formalized in-house 'branded' name for a </a:t>
            </a:r>
            <a:r>
              <a:rPr lang="en-US" sz="2400" b="1" dirty="0" smtClean="0"/>
              <a:t>performance improvement methodology</a:t>
            </a:r>
            <a:r>
              <a:rPr lang="en-US" sz="2400" dirty="0" smtClean="0"/>
              <a:t>, i.e, beyond purely 'defect reduction.‘</a:t>
            </a:r>
          </a:p>
          <a:p>
            <a:endParaRPr lang="en-US" sz="2400" dirty="0" smtClean="0"/>
          </a:p>
          <a:p>
            <a:pPr>
              <a:buFont typeface="Wingdings" pitchFamily="2" charset="2"/>
              <a:buChar char="q"/>
            </a:pPr>
            <a:r>
              <a:rPr lang="en-US" sz="2400" u="sng" dirty="0" smtClean="0"/>
              <a:t>In </a:t>
            </a:r>
            <a:r>
              <a:rPr lang="en-US" sz="2400" b="1" u="sng" dirty="0" smtClean="0"/>
              <a:t>1991</a:t>
            </a:r>
            <a:r>
              <a:rPr lang="en-US" sz="2400" dirty="0" smtClean="0"/>
              <a:t> Motorola certified its </a:t>
            </a:r>
            <a:r>
              <a:rPr lang="en-US" sz="2400" b="1" dirty="0" smtClean="0"/>
              <a:t>first 'Black Belt' Six Sigma experts</a:t>
            </a:r>
            <a:r>
              <a:rPr lang="en-US" sz="2400" dirty="0" smtClean="0"/>
              <a:t>, which indicates the beginnings of the </a:t>
            </a:r>
            <a:r>
              <a:rPr lang="en-US" sz="2400" b="1" dirty="0" smtClean="0"/>
              <a:t>formalization of the accredited training of Six Sigma methods</a:t>
            </a:r>
            <a:r>
              <a:rPr lang="en-US" sz="2400" dirty="0" smtClean="0"/>
              <a:t>.</a:t>
            </a:r>
          </a:p>
          <a:p>
            <a:r>
              <a:rPr lang="en-US" sz="2400" dirty="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122" name="Picture 2" descr="C:\Users\zakaria\Desktop\Profit.jpg"/>
          <p:cNvPicPr>
            <a:picLocks noChangeAspect="1" noChangeArrowheads="1"/>
          </p:cNvPicPr>
          <p:nvPr/>
        </p:nvPicPr>
        <p:blipFill>
          <a:blip r:embed="rId3" cstate="print"/>
          <a:srcRect/>
          <a:stretch>
            <a:fillRect/>
          </a:stretch>
        </p:blipFill>
        <p:spPr bwMode="auto">
          <a:xfrm>
            <a:off x="3886200" y="0"/>
            <a:ext cx="5257800" cy="5562600"/>
          </a:xfrm>
          <a:prstGeom prst="rect">
            <a:avLst/>
          </a:prstGeom>
          <a:ln>
            <a:noFill/>
          </a:ln>
          <a:effectLst>
            <a:softEdge rad="112500"/>
          </a:effectLst>
        </p:spPr>
      </p:pic>
      <p:sp>
        <p:nvSpPr>
          <p:cNvPr id="2" name="Rectangle 1"/>
          <p:cNvSpPr/>
          <p:nvPr/>
        </p:nvSpPr>
        <p:spPr>
          <a:xfrm>
            <a:off x="228600" y="3875544"/>
            <a:ext cx="8686800" cy="2677656"/>
          </a:xfrm>
          <a:prstGeom prst="rect">
            <a:avLst/>
          </a:prstGeom>
        </p:spPr>
        <p:txBody>
          <a:bodyPr wrap="square">
            <a:spAutoFit/>
          </a:bodyPr>
          <a:lstStyle/>
          <a:p>
            <a:pPr>
              <a:buFont typeface="Wingdings" pitchFamily="2" charset="2"/>
              <a:buChar char="§"/>
            </a:pPr>
            <a:r>
              <a:rPr lang="en-US" sz="2800" dirty="0" smtClean="0">
                <a:latin typeface="+mj-lt"/>
                <a:cs typeface="Alvi Nastaleeq" pitchFamily="2" charset="-78"/>
              </a:rPr>
              <a:t>This case study demonstrates how companies can improve processes to meet Six Sigma standards, prevent loses and save money. Companies that save money can reallocate the funds towards research and design or improvement of other processes. Every company should try six sigma processes.</a:t>
            </a:r>
            <a:endParaRPr lang="en-US" sz="2800" dirty="0">
              <a:latin typeface="+mj-lt"/>
              <a:cs typeface="Alvi Nastaleeq" pitchFamily="2" charset="-78"/>
            </a:endParaRPr>
          </a:p>
        </p:txBody>
      </p:sp>
      <p:sp>
        <p:nvSpPr>
          <p:cNvPr id="3" name="Rectangle 2"/>
          <p:cNvSpPr/>
          <p:nvPr/>
        </p:nvSpPr>
        <p:spPr>
          <a:xfrm>
            <a:off x="228600" y="838201"/>
            <a:ext cx="8763000" cy="3046988"/>
          </a:xfrm>
          <a:prstGeom prst="rect">
            <a:avLst/>
          </a:prstGeom>
        </p:spPr>
        <p:txBody>
          <a:bodyPr wrap="square">
            <a:spAutoFit/>
          </a:bodyPr>
          <a:lstStyle/>
          <a:p>
            <a:r>
              <a:rPr lang="en-US" sz="2400" b="1" dirty="0" smtClean="0">
                <a:latin typeface="+mj-lt"/>
                <a:cs typeface="Alvi Nastaleeq" pitchFamily="2" charset="-78"/>
              </a:rPr>
              <a:t>T</a:t>
            </a:r>
            <a:r>
              <a:rPr lang="en-US" sz="2400" dirty="0" smtClean="0">
                <a:latin typeface="+mj-lt"/>
                <a:cs typeface="Alvi Nastaleeq" pitchFamily="2" charset="-78"/>
              </a:rPr>
              <a:t>he project team devised a database to collect information. Control charts were also completed and entered automatically. The programming language used for automation was flexible and easy to replicate. The efficiency was improved by making these changes. </a:t>
            </a:r>
            <a:r>
              <a:rPr lang="en-US" sz="2400" i="1" dirty="0" smtClean="0">
                <a:latin typeface="+mj-lt"/>
                <a:cs typeface="Alvi Nastaleeq" pitchFamily="2" charset="-78"/>
              </a:rPr>
              <a:t>After two weeks of implementing Six Sigma processes</a:t>
            </a:r>
            <a:r>
              <a:rPr lang="en-US" sz="2400" dirty="0" smtClean="0">
                <a:latin typeface="+mj-lt"/>
                <a:cs typeface="Alvi Nastaleeq" pitchFamily="2" charset="-78"/>
              </a:rPr>
              <a:t>, the company prevented the loss of two batches of product, which was worth </a:t>
            </a:r>
            <a:r>
              <a:rPr lang="en-US" sz="2400" b="1" u="sng" dirty="0" smtClean="0">
                <a:latin typeface="+mj-lt"/>
                <a:cs typeface="Alvi Nastaleeq" pitchFamily="2" charset="-78"/>
              </a:rPr>
              <a:t>50,000 pounds</a:t>
            </a:r>
            <a:r>
              <a:rPr lang="en-US" sz="2400" dirty="0" smtClean="0">
                <a:latin typeface="+mj-lt"/>
                <a:cs typeface="Alvi Nastaleeq" pitchFamily="2" charset="-78"/>
              </a:rPr>
              <a:t>.(</a:t>
            </a:r>
            <a:r>
              <a:rPr lang="en-US" sz="2400" dirty="0" smtClean="0">
                <a:latin typeface="+mj-lt"/>
              </a:rPr>
              <a:t>5101500.00  Indian Rupee</a:t>
            </a:r>
            <a:r>
              <a:rPr lang="en-US" sz="2400" dirty="0" smtClean="0">
                <a:latin typeface="+mj-lt"/>
                <a:cs typeface="Alvi Nastaleeq" pitchFamily="2" charset="-78"/>
              </a:rPr>
              <a:t>)</a:t>
            </a:r>
          </a:p>
          <a:p>
            <a:r>
              <a:rPr lang="en-US" sz="2400" dirty="0" smtClean="0">
                <a:latin typeface="+mj-lt"/>
                <a:cs typeface="Alvi Nastaleeq" pitchFamily="2" charset="-78"/>
              </a:rPr>
              <a:t>Which is </a:t>
            </a:r>
            <a:r>
              <a:rPr lang="en-US" sz="2400" i="1" dirty="0" smtClean="0">
                <a:latin typeface="+mj-lt"/>
                <a:cs typeface="Alvi Nastaleeq" pitchFamily="2" charset="-78"/>
              </a:rPr>
              <a:t>”</a:t>
            </a:r>
            <a:r>
              <a:rPr lang="en-US" sz="2400" b="1" i="1" dirty="0" smtClean="0">
                <a:latin typeface="+mj-lt"/>
                <a:cs typeface="Alvi Nastaleeq" pitchFamily="2" charset="-78"/>
              </a:rPr>
              <a:t>Five million one hundred one thousand Five hundred“</a:t>
            </a:r>
            <a:endParaRPr lang="en-US" sz="2400" b="1" i="1" dirty="0">
              <a:latin typeface="+mj-lt"/>
              <a:cs typeface="Alvi Nastaleeq"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30" name="Picture 6" descr="C:\Users\zakaria\Desktop\can-stock-photo_csp7682792.jpg"/>
          <p:cNvPicPr>
            <a:picLocks noChangeAspect="1" noChangeArrowheads="1"/>
          </p:cNvPicPr>
          <p:nvPr/>
        </p:nvPicPr>
        <p:blipFill>
          <a:blip r:embed="rId3" cstate="print"/>
          <a:srcRect/>
          <a:stretch>
            <a:fillRect/>
          </a:stretch>
        </p:blipFill>
        <p:spPr bwMode="auto">
          <a:xfrm>
            <a:off x="2590800" y="1828800"/>
            <a:ext cx="6553200" cy="4343400"/>
          </a:xfrm>
          <a:prstGeom prst="rect">
            <a:avLst/>
          </a:prstGeom>
          <a:ln>
            <a:noFill/>
          </a:ln>
          <a:effectLst>
            <a:softEdge rad="112500"/>
          </a:effectLst>
        </p:spPr>
      </p:pic>
      <p:sp>
        <p:nvSpPr>
          <p:cNvPr id="11" name="TextBox 10"/>
          <p:cNvSpPr txBox="1"/>
          <p:nvPr/>
        </p:nvSpPr>
        <p:spPr>
          <a:xfrm>
            <a:off x="1313236" y="1249740"/>
            <a:ext cx="6001964" cy="1569660"/>
          </a:xfrm>
          <a:prstGeom prst="rect">
            <a:avLst/>
          </a:prstGeom>
          <a:noFill/>
        </p:spPr>
        <p:txBody>
          <a:bodyPr wrap="none" rtlCol="0">
            <a:spAutoFit/>
          </a:bodyPr>
          <a:lstStyle/>
          <a:p>
            <a:r>
              <a:rPr lang="en-US" sz="9600" b="1" i="1" dirty="0" smtClean="0">
                <a:latin typeface="Bradley Hand ITC" pitchFamily="66" charset="0"/>
              </a:rPr>
              <a:t>Thank You</a:t>
            </a:r>
            <a:endParaRPr lang="en-US" sz="2000" b="1" i="1" dirty="0">
              <a:latin typeface="Bradley Hand ITC"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147" name="Picture 3" descr="C:\Users\zakaria\Desktop\753076-PIM0115.gif"/>
          <p:cNvPicPr>
            <a:picLocks noChangeAspect="1" noChangeArrowheads="1"/>
          </p:cNvPicPr>
          <p:nvPr/>
        </p:nvPicPr>
        <p:blipFill>
          <a:blip r:embed="rId3" cstate="print"/>
          <a:srcRect/>
          <a:stretch>
            <a:fillRect/>
          </a:stretch>
        </p:blipFill>
        <p:spPr bwMode="auto">
          <a:xfrm>
            <a:off x="3276600" y="1048258"/>
            <a:ext cx="5791200" cy="5752592"/>
          </a:xfrm>
          <a:prstGeom prst="rect">
            <a:avLst/>
          </a:prstGeom>
          <a:noFill/>
        </p:spPr>
      </p:pic>
      <p:sp>
        <p:nvSpPr>
          <p:cNvPr id="2" name="Rectangle 1"/>
          <p:cNvSpPr/>
          <p:nvPr/>
        </p:nvSpPr>
        <p:spPr>
          <a:xfrm>
            <a:off x="228600" y="990603"/>
            <a:ext cx="8763000" cy="4224233"/>
          </a:xfrm>
          <a:prstGeom prst="rect">
            <a:avLst/>
          </a:prstGeom>
        </p:spPr>
        <p:txBody>
          <a:bodyPr wrap="square">
            <a:spAutoFit/>
          </a:bodyPr>
          <a:lstStyle/>
          <a:p>
            <a:pPr>
              <a:buFont typeface="Wingdings" pitchFamily="2" charset="2"/>
              <a:buChar char="q"/>
            </a:pPr>
            <a:r>
              <a:rPr lang="en-US" sz="2400" u="sng" dirty="0" smtClean="0"/>
              <a:t>In</a:t>
            </a:r>
            <a:r>
              <a:rPr lang="en-US" sz="2400" b="1" u="sng" dirty="0" smtClean="0"/>
              <a:t> 1995</a:t>
            </a:r>
            <a:r>
              <a:rPr lang="en-US" sz="2400" b="1" dirty="0" smtClean="0"/>
              <a:t>, Six Sigma </a:t>
            </a:r>
            <a:r>
              <a:rPr lang="en-US" sz="2400" dirty="0" smtClean="0"/>
              <a:t>became well known after</a:t>
            </a:r>
            <a:r>
              <a:rPr lang="en-US" sz="2400" b="1" dirty="0" smtClean="0">
                <a:solidFill>
                  <a:schemeClr val="tx2">
                    <a:lumMod val="75000"/>
                  </a:schemeClr>
                </a:solidFill>
              </a:rPr>
              <a:t> Mr.</a:t>
            </a:r>
            <a:r>
              <a:rPr lang="en-US" sz="2400" dirty="0" smtClean="0"/>
              <a:t> </a:t>
            </a:r>
            <a:r>
              <a:rPr lang="en-US" sz="2400" b="1" dirty="0" smtClean="0">
                <a:solidFill>
                  <a:schemeClr val="tx2">
                    <a:lumMod val="75000"/>
                  </a:schemeClr>
                </a:solidFill>
              </a:rPr>
              <a:t>Jack Welch </a:t>
            </a:r>
            <a:r>
              <a:rPr lang="en-US" sz="2400" dirty="0" smtClean="0"/>
              <a:t>made</a:t>
            </a:r>
          </a:p>
          <a:p>
            <a:r>
              <a:rPr lang="en-US" sz="2400" dirty="0" smtClean="0"/>
              <a:t> it a central focus of his business strategy at  </a:t>
            </a:r>
            <a:r>
              <a:rPr lang="en-US" sz="2400" b="1" dirty="0" smtClean="0">
                <a:latin typeface="Batang" pitchFamily="18" charset="-127"/>
                <a:ea typeface="Batang" pitchFamily="18" charset="-127"/>
              </a:rPr>
              <a:t>General Electric</a:t>
            </a:r>
            <a:r>
              <a:rPr lang="en-US" sz="2400" dirty="0" smtClean="0"/>
              <a:t>, and</a:t>
            </a:r>
          </a:p>
          <a:p>
            <a:r>
              <a:rPr lang="en-US" sz="2400" dirty="0" smtClean="0"/>
              <a:t> today it is used in different sectors of industry.</a:t>
            </a:r>
          </a:p>
          <a:p>
            <a:r>
              <a:rPr lang="en-US" sz="2400" dirty="0" smtClean="0"/>
              <a:t> (</a:t>
            </a:r>
            <a:r>
              <a:rPr lang="en-US" sz="2400" b="1" dirty="0" smtClean="0"/>
              <a:t>General Electric</a:t>
            </a:r>
            <a:r>
              <a:rPr lang="en-US" sz="2400" dirty="0" smtClean="0"/>
              <a:t>, or </a:t>
            </a:r>
            <a:r>
              <a:rPr lang="en-US" sz="2400" b="1" dirty="0" smtClean="0"/>
              <a:t>GE</a:t>
            </a:r>
            <a:r>
              <a:rPr lang="en-US" sz="2400" dirty="0" smtClean="0">
                <a:solidFill>
                  <a:schemeClr val="accent4">
                    <a:lumMod val="75000"/>
                  </a:schemeClr>
                </a:solidFill>
              </a:rPr>
              <a:t>, is an American multinational conglomerate</a:t>
            </a:r>
          </a:p>
          <a:p>
            <a:r>
              <a:rPr lang="en-US" sz="2400" dirty="0" smtClean="0">
                <a:solidFill>
                  <a:schemeClr val="accent4">
                    <a:lumMod val="75000"/>
                  </a:schemeClr>
                </a:solidFill>
              </a:rPr>
              <a:t> corporation incorporated in New York</a:t>
            </a:r>
            <a:r>
              <a:rPr lang="en-US" sz="2400" dirty="0" smtClean="0"/>
              <a:t> )</a:t>
            </a:r>
          </a:p>
          <a:p>
            <a:endParaRPr lang="en-US" sz="2400" u="sng" dirty="0" smtClean="0"/>
          </a:p>
          <a:p>
            <a:pPr>
              <a:buFont typeface="Wingdings" pitchFamily="2" charset="2"/>
              <a:buChar char="q"/>
            </a:pPr>
            <a:endParaRPr lang="en-US" sz="2400" u="sng" dirty="0" smtClean="0"/>
          </a:p>
          <a:p>
            <a:pPr>
              <a:buFont typeface="Wingdings" pitchFamily="2" charset="2"/>
              <a:buChar char="q"/>
            </a:pPr>
            <a:r>
              <a:rPr lang="en-US" sz="2400" u="sng" dirty="0" smtClean="0"/>
              <a:t>By the year </a:t>
            </a:r>
            <a:r>
              <a:rPr lang="en-US" sz="2400" b="1" u="sng" dirty="0" smtClean="0"/>
              <a:t>2000</a:t>
            </a:r>
            <a:r>
              <a:rPr lang="en-US" sz="2400" dirty="0" smtClean="0"/>
              <a:t>, Six Sigma was effectively established as an </a:t>
            </a:r>
            <a:r>
              <a:rPr lang="en-US" sz="2400" b="1" dirty="0" smtClean="0"/>
              <a:t>industry in its own right, involving the training, consultancy and implementation of Six Sigma methodology.</a:t>
            </a:r>
          </a:p>
          <a:p>
            <a:endParaRPr lang="en-US" sz="24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075" name="Picture 3" descr="C:\Users\zakaria\Desktop\broken-chain.jpg"/>
          <p:cNvPicPr>
            <a:picLocks noChangeAspect="1" noChangeArrowheads="1"/>
          </p:cNvPicPr>
          <p:nvPr/>
        </p:nvPicPr>
        <p:blipFill>
          <a:blip r:embed="rId3" cstate="print"/>
          <a:srcRect/>
          <a:stretch>
            <a:fillRect/>
          </a:stretch>
        </p:blipFill>
        <p:spPr bwMode="auto">
          <a:xfrm>
            <a:off x="6172200" y="0"/>
            <a:ext cx="2971800" cy="2228850"/>
          </a:xfrm>
          <a:prstGeom prst="rect">
            <a:avLst/>
          </a:prstGeom>
          <a:ln>
            <a:noFill/>
          </a:ln>
          <a:effectLst>
            <a:softEdge rad="112500"/>
          </a:effectLst>
        </p:spPr>
      </p:pic>
      <p:sp>
        <p:nvSpPr>
          <p:cNvPr id="4" name="TextBox 3"/>
          <p:cNvSpPr txBox="1"/>
          <p:nvPr/>
        </p:nvSpPr>
        <p:spPr>
          <a:xfrm>
            <a:off x="2133600" y="4"/>
            <a:ext cx="4312976" cy="13234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8000" b="1" dirty="0"/>
              <a:t>D</a:t>
            </a:r>
            <a:r>
              <a:rPr lang="en-US" sz="8000" dirty="0" smtClean="0"/>
              <a:t>efinition</a:t>
            </a:r>
            <a:endParaRPr lang="en-US" sz="8000" dirty="0"/>
          </a:p>
        </p:txBody>
      </p:sp>
      <p:sp>
        <p:nvSpPr>
          <p:cNvPr id="5" name="TextBox 4"/>
          <p:cNvSpPr txBox="1"/>
          <p:nvPr/>
        </p:nvSpPr>
        <p:spPr>
          <a:xfrm>
            <a:off x="46820" y="2644438"/>
            <a:ext cx="8868583" cy="3908762"/>
          </a:xfrm>
          <a:prstGeom prst="rect">
            <a:avLst/>
          </a:prstGeom>
          <a:noFill/>
        </p:spPr>
        <p:txBody>
          <a:bodyPr wrap="square" rtlCol="0">
            <a:spAutoFit/>
          </a:bodyPr>
          <a:lstStyle/>
          <a:p>
            <a:pPr>
              <a:buFont typeface="Wingdings" pitchFamily="2" charset="2"/>
              <a:buChar char="§"/>
            </a:pPr>
            <a:r>
              <a:rPr lang="en-US" sz="2400" b="1" dirty="0" smtClean="0"/>
              <a:t> Six Sigma </a:t>
            </a:r>
            <a:r>
              <a:rPr lang="en-US" sz="2400" dirty="0" smtClean="0"/>
              <a:t>seeks </a:t>
            </a:r>
            <a:r>
              <a:rPr lang="en-US" sz="2400" dirty="0"/>
              <a:t>to improve the quality </a:t>
            </a:r>
            <a:r>
              <a:rPr lang="en-US" sz="2400" dirty="0" smtClean="0"/>
              <a:t>of  process </a:t>
            </a:r>
            <a:r>
              <a:rPr lang="en-US" sz="2400" dirty="0"/>
              <a:t>outputs by </a:t>
            </a:r>
            <a:r>
              <a:rPr lang="en-US" sz="2400" dirty="0" smtClean="0"/>
              <a:t>identifying  and </a:t>
            </a:r>
            <a:r>
              <a:rPr lang="en-US" sz="2400" dirty="0"/>
              <a:t>removing the causes of </a:t>
            </a:r>
            <a:r>
              <a:rPr lang="en-US" sz="2400" dirty="0" smtClean="0"/>
              <a:t>defects.</a:t>
            </a:r>
          </a:p>
          <a:p>
            <a:pPr>
              <a:buFont typeface="Wingdings" pitchFamily="2" charset="2"/>
              <a:buChar char="§"/>
            </a:pPr>
            <a:r>
              <a:rPr lang="en-US" sz="2400" b="1" dirty="0" smtClean="0"/>
              <a:t>Six Sigma </a:t>
            </a:r>
            <a:r>
              <a:rPr lang="en-US" sz="2400" dirty="0" smtClean="0">
                <a:ln w="11430"/>
                <a:effectLst>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t>approach</a:t>
            </a:r>
            <a:r>
              <a:rPr lang="en-US" sz="2400" dirty="0" smtClean="0">
                <a:ln w="11430"/>
                <a:solidFill>
                  <a:schemeClr val="bg2">
                    <a:lumMod val="10000"/>
                  </a:schemeClr>
                </a:solidFill>
                <a:effectLst>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t> is a collection of managerial and statistical</a:t>
            </a:r>
          </a:p>
          <a:p>
            <a:r>
              <a:rPr lang="en-US" sz="2400" dirty="0" smtClean="0">
                <a:ln w="11430"/>
                <a:solidFill>
                  <a:schemeClr val="bg2">
                    <a:lumMod val="10000"/>
                  </a:schemeClr>
                </a:solidFill>
                <a:effectLst>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t> concept and techniques that focuses on reducing variation in</a:t>
            </a:r>
          </a:p>
          <a:p>
            <a:r>
              <a:rPr lang="en-US" sz="2400" dirty="0" smtClean="0">
                <a:ln w="11430"/>
                <a:solidFill>
                  <a:schemeClr val="bg2">
                    <a:lumMod val="10000"/>
                  </a:schemeClr>
                </a:solidFill>
                <a:effectLst>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t>  processes and preventing deficiencies in product.</a:t>
            </a:r>
          </a:p>
          <a:p>
            <a:pPr>
              <a:buFont typeface="Wingdings" pitchFamily="2" charset="2"/>
              <a:buChar char="§"/>
            </a:pPr>
            <a:r>
              <a:rPr lang="en-US" sz="2400" b="1" dirty="0" smtClean="0">
                <a:ln w="11430"/>
                <a:solidFill>
                  <a:schemeClr val="bg2">
                    <a:lumMod val="10000"/>
                  </a:schemeClr>
                </a:solidFill>
                <a:effectLst>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t> </a:t>
            </a:r>
            <a:r>
              <a:rPr lang="en-US" sz="2400" dirty="0" smtClean="0">
                <a:ln w="11430"/>
                <a:solidFill>
                  <a:schemeClr val="bg2">
                    <a:lumMod val="1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concept of Variation states </a:t>
            </a:r>
            <a:r>
              <a:rPr lang="en-US" sz="2400" u="sng" dirty="0" smtClean="0">
                <a:ln w="11430"/>
                <a:solidFill>
                  <a:schemeClr val="bg2">
                    <a:lumMod val="1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 two items will be perfectly</a:t>
            </a:r>
          </a:p>
          <a:p>
            <a:r>
              <a:rPr lang="en-US" sz="2400" u="sng" dirty="0" smtClean="0">
                <a:ln w="11430"/>
                <a:solidFill>
                  <a:schemeClr val="bg2">
                    <a:lumMod val="1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identical.”</a:t>
            </a:r>
          </a:p>
          <a:p>
            <a:endParaRPr lang="en-US" sz="3200" dirty="0" smtClean="0">
              <a:ln w="11430"/>
              <a:solidFill>
                <a:schemeClr val="bg2">
                  <a:lumMod val="1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Font typeface="Wingdings" pitchFamily="2" charset="2"/>
              <a:buChar char="§"/>
            </a:pPr>
            <a:endParaRPr lang="en-US" sz="2400" dirty="0" smtClean="0"/>
          </a:p>
          <a:p>
            <a:pPr marL="457200" indent="-457200">
              <a:buFont typeface="Wingdings" pitchFamily="2" charset="2"/>
              <a:buChar char="§"/>
            </a:pPr>
            <a:endParaRPr lang="en-US" sz="2400" dirty="0"/>
          </a:p>
        </p:txBody>
      </p:sp>
      <p:pic>
        <p:nvPicPr>
          <p:cNvPr id="3074" name="Picture 2" descr="C:\Users\zakaria\Desktop\url.jpg"/>
          <p:cNvPicPr>
            <a:picLocks noChangeAspect="1" noChangeArrowheads="1"/>
          </p:cNvPicPr>
          <p:nvPr/>
        </p:nvPicPr>
        <p:blipFill>
          <a:blip r:embed="rId4" cstate="print"/>
          <a:srcRect/>
          <a:stretch>
            <a:fillRect/>
          </a:stretch>
        </p:blipFill>
        <p:spPr bwMode="auto">
          <a:xfrm flipH="1">
            <a:off x="76200" y="0"/>
            <a:ext cx="847725" cy="20764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zakaria\Desktop\5155-curves-1920x1080-abstract-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266" name="Picture 2" descr="C:\Users\zakaria\Desktop\CLIPART_OF_26972_SMJPG.jpg"/>
          <p:cNvPicPr>
            <a:picLocks noChangeAspect="1" noChangeArrowheads="1"/>
          </p:cNvPicPr>
          <p:nvPr/>
        </p:nvPicPr>
        <p:blipFill>
          <a:blip r:embed="rId3" cstate="print"/>
          <a:srcRect/>
          <a:stretch>
            <a:fillRect/>
          </a:stretch>
        </p:blipFill>
        <p:spPr bwMode="auto">
          <a:xfrm>
            <a:off x="2667000" y="1676400"/>
            <a:ext cx="6477000" cy="4419600"/>
          </a:xfrm>
          <a:prstGeom prst="rect">
            <a:avLst/>
          </a:prstGeom>
          <a:ln>
            <a:noFill/>
          </a:ln>
          <a:effectLst>
            <a:softEdge rad="112500"/>
          </a:effectLst>
        </p:spPr>
      </p:pic>
      <p:sp>
        <p:nvSpPr>
          <p:cNvPr id="8" name="TextBox 7"/>
          <p:cNvSpPr txBox="1"/>
          <p:nvPr/>
        </p:nvSpPr>
        <p:spPr>
          <a:xfrm>
            <a:off x="285856" y="762002"/>
            <a:ext cx="8858144" cy="7602081"/>
          </a:xfrm>
          <a:prstGeom prst="rect">
            <a:avLst/>
          </a:prstGeom>
          <a:noFill/>
        </p:spPr>
        <p:txBody>
          <a:bodyPr wrap="square" rtlCol="0">
            <a:spAutoFit/>
          </a:bodyPr>
          <a:lstStyle/>
          <a:p>
            <a:pPr>
              <a:buFont typeface="Wingdings" pitchFamily="2" charset="2"/>
              <a:buChar char="§"/>
            </a:pPr>
            <a:r>
              <a:rPr lang="en-US" sz="2400" dirty="0" smtClean="0"/>
              <a:t>In a process that has achieved six sigma capability, the variation is</a:t>
            </a:r>
          </a:p>
          <a:p>
            <a:r>
              <a:rPr lang="en-US" sz="2400" dirty="0" smtClean="0"/>
              <a:t> small compared to the range of specification limit.</a:t>
            </a:r>
          </a:p>
          <a:p>
            <a:pPr>
              <a:buFont typeface="Wingdings" pitchFamily="2" charset="2"/>
              <a:buChar char="§"/>
            </a:pPr>
            <a:r>
              <a:rPr lang="en-US" sz="2400" dirty="0" smtClean="0"/>
              <a:t>A six sigma process is one in which  </a:t>
            </a:r>
            <a:r>
              <a:rPr lang="en-US" sz="2800" b="1" dirty="0" smtClean="0">
                <a:solidFill>
                  <a:srgbClr val="008000"/>
                </a:solidFill>
                <a:latin typeface="GungsuhChe" pitchFamily="49" charset="-127"/>
                <a:ea typeface="GungsuhChe" pitchFamily="49" charset="-127"/>
              </a:rPr>
              <a:t>99.9999966</a:t>
            </a:r>
            <a:r>
              <a:rPr lang="en-US" sz="2800" b="1" dirty="0" smtClean="0"/>
              <a:t>%  </a:t>
            </a:r>
            <a:r>
              <a:rPr lang="en-US" sz="2400" dirty="0" smtClean="0"/>
              <a:t>of the products</a:t>
            </a:r>
          </a:p>
          <a:p>
            <a:r>
              <a:rPr lang="en-US" sz="2400" dirty="0" smtClean="0"/>
              <a:t> manufactured are statistically expected to be free of defects</a:t>
            </a:r>
          </a:p>
          <a:p>
            <a:r>
              <a:rPr lang="en-US" sz="2400" dirty="0" smtClean="0"/>
              <a:t> (</a:t>
            </a:r>
            <a:r>
              <a:rPr lang="en-US" sz="2800" b="1" u="sng" dirty="0" smtClean="0">
                <a:solidFill>
                  <a:srgbClr val="008000"/>
                </a:solidFill>
                <a:latin typeface="Agency FB" pitchFamily="34" charset="0"/>
              </a:rPr>
              <a:t>3.4</a:t>
            </a:r>
            <a:r>
              <a:rPr lang="en-US" sz="2400" b="1" u="sng" dirty="0" smtClean="0">
                <a:latin typeface="Agency FB" pitchFamily="34" charset="0"/>
              </a:rPr>
              <a:t> defects per million</a:t>
            </a:r>
            <a:r>
              <a:rPr lang="en-US" sz="2400" dirty="0" smtClean="0"/>
              <a:t>).</a:t>
            </a:r>
          </a:p>
          <a:p>
            <a:pPr>
              <a:buFont typeface="Wingdings" pitchFamily="2" charset="2"/>
              <a:buChar char="§"/>
            </a:pPr>
            <a:r>
              <a:rPr lang="en-US" sz="2400" dirty="0" smtClean="0"/>
              <a:t>Six Sigma is a very clever way of branding and packaging many</a:t>
            </a:r>
          </a:p>
          <a:p>
            <a:r>
              <a:rPr lang="en-US" sz="2400" dirty="0" smtClean="0"/>
              <a:t>  aspects of Total Quality Management (TQM).</a:t>
            </a:r>
          </a:p>
          <a:p>
            <a:r>
              <a:rPr lang="en-US" sz="2400" dirty="0" smtClean="0"/>
              <a:t> ( </a:t>
            </a:r>
            <a:r>
              <a:rPr lang="en-US" sz="2400" dirty="0" smtClean="0">
                <a:solidFill>
                  <a:srgbClr val="0070C0"/>
                </a:solidFill>
                <a:latin typeface="Baskerville Old Face" pitchFamily="18" charset="0"/>
              </a:rPr>
              <a:t>TQM</a:t>
            </a:r>
            <a:r>
              <a:rPr lang="en-US" sz="2400" dirty="0" smtClean="0">
                <a:solidFill>
                  <a:schemeClr val="accent5">
                    <a:lumMod val="50000"/>
                  </a:schemeClr>
                </a:solidFill>
                <a:latin typeface="Baskerville Old Face" pitchFamily="18" charset="0"/>
              </a:rPr>
              <a:t> is a management approach to long–term success through  customer satisfaction.</a:t>
            </a:r>
            <a:r>
              <a:rPr lang="en-US" sz="2400" dirty="0" smtClean="0"/>
              <a:t>)</a:t>
            </a:r>
          </a:p>
          <a:p>
            <a:pPr>
              <a:buFont typeface="Wingdings" pitchFamily="2" charset="2"/>
              <a:buChar char="§"/>
            </a:pPr>
            <a:r>
              <a:rPr lang="en-US" sz="2400" dirty="0" smtClean="0"/>
              <a:t>Manufacturing methods of six sigma are used in Batch production, Job production &amp;  Mass production.</a:t>
            </a:r>
          </a:p>
          <a:p>
            <a:pPr>
              <a:buFont typeface="Wingdings" pitchFamily="2" charset="2"/>
              <a:buChar char="§"/>
            </a:pPr>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 </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C:\Users\zakaria\Desktop\5155-curves-1920x1080-abstract-wallpape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Rectangle 1"/>
          <p:cNvSpPr/>
          <p:nvPr/>
        </p:nvSpPr>
        <p:spPr>
          <a:xfrm>
            <a:off x="304800" y="1137826"/>
            <a:ext cx="8839200" cy="4955203"/>
          </a:xfrm>
          <a:prstGeom prst="rect">
            <a:avLst/>
          </a:prstGeom>
        </p:spPr>
        <p:txBody>
          <a:bodyPr wrap="square">
            <a:spAutoFit/>
          </a:bodyPr>
          <a:lstStyle/>
          <a:p>
            <a:pPr>
              <a:buFont typeface="Wingdings" pitchFamily="2" charset="2"/>
              <a:buChar char="Ø"/>
            </a:pPr>
            <a:endParaRPr lang="en-US" sz="2400" b="1" dirty="0" smtClean="0">
              <a:solidFill>
                <a:schemeClr val="tx2">
                  <a:lumMod val="75000"/>
                </a:schemeClr>
              </a:solidFill>
            </a:endParaRPr>
          </a:p>
          <a:p>
            <a:pPr>
              <a:buFont typeface="Wingdings" pitchFamily="2" charset="2"/>
              <a:buChar char="Ø"/>
            </a:pPr>
            <a:endParaRPr lang="en-US" sz="2400" b="1" dirty="0" smtClean="0">
              <a:solidFill>
                <a:schemeClr val="tx2">
                  <a:lumMod val="75000"/>
                </a:schemeClr>
              </a:solidFill>
            </a:endParaRPr>
          </a:p>
          <a:p>
            <a:pPr>
              <a:buFont typeface="Wingdings" pitchFamily="2" charset="2"/>
              <a:buChar char="Ø"/>
            </a:pPr>
            <a:endParaRPr lang="en-US" sz="2400" b="1" dirty="0" smtClean="0">
              <a:solidFill>
                <a:schemeClr val="tx2">
                  <a:lumMod val="75000"/>
                </a:schemeClr>
              </a:solidFill>
            </a:endParaRPr>
          </a:p>
          <a:p>
            <a:pPr>
              <a:buFont typeface="Wingdings" pitchFamily="2" charset="2"/>
              <a:buChar char="Ø"/>
            </a:pPr>
            <a:endParaRPr lang="en-US" sz="2400" b="1" dirty="0" smtClean="0">
              <a:solidFill>
                <a:schemeClr val="tx2">
                  <a:lumMod val="75000"/>
                </a:schemeClr>
              </a:solidFill>
            </a:endParaRPr>
          </a:p>
          <a:p>
            <a:pPr>
              <a:buFont typeface="Wingdings" pitchFamily="2" charset="2"/>
              <a:buChar char="Ø"/>
            </a:pPr>
            <a:endParaRPr lang="en-US" sz="2400" b="1" dirty="0" smtClean="0">
              <a:solidFill>
                <a:schemeClr val="tx2">
                  <a:lumMod val="75000"/>
                </a:schemeClr>
              </a:solidFill>
            </a:endParaRPr>
          </a:p>
          <a:p>
            <a:pPr>
              <a:buFont typeface="Wingdings" pitchFamily="2" charset="2"/>
              <a:buChar char="Ø"/>
            </a:pPr>
            <a:endParaRPr lang="en-US" sz="2400" b="1" dirty="0" smtClean="0">
              <a:solidFill>
                <a:schemeClr val="tx2">
                  <a:lumMod val="75000"/>
                </a:schemeClr>
              </a:solidFill>
            </a:endParaRPr>
          </a:p>
          <a:p>
            <a:endParaRPr lang="en-US" sz="2400" b="1" dirty="0" smtClean="0">
              <a:solidFill>
                <a:schemeClr val="tx2">
                  <a:lumMod val="75000"/>
                </a:schemeClr>
              </a:solidFill>
            </a:endParaRPr>
          </a:p>
          <a:p>
            <a:endParaRPr lang="en-US" sz="2400" b="1" dirty="0" smtClean="0">
              <a:solidFill>
                <a:schemeClr val="tx2">
                  <a:lumMod val="75000"/>
                </a:schemeClr>
              </a:solidFill>
            </a:endParaRPr>
          </a:p>
          <a:p>
            <a:endParaRPr lang="en-US" sz="2400" b="1" dirty="0" smtClean="0">
              <a:solidFill>
                <a:schemeClr val="tx2">
                  <a:lumMod val="75000"/>
                </a:schemeClr>
              </a:solidFill>
            </a:endParaRPr>
          </a:p>
          <a:p>
            <a:endParaRPr lang="en-US" sz="2400" b="1" dirty="0" smtClean="0">
              <a:solidFill>
                <a:schemeClr val="tx2">
                  <a:lumMod val="75000"/>
                </a:schemeClr>
              </a:solidFill>
            </a:endParaRPr>
          </a:p>
          <a:p>
            <a:endParaRPr lang="en-US" sz="2400" b="1" dirty="0" smtClean="0">
              <a:solidFill>
                <a:schemeClr val="tx2">
                  <a:lumMod val="75000"/>
                </a:schemeClr>
              </a:solidFill>
            </a:endParaRPr>
          </a:p>
          <a:p>
            <a:r>
              <a:rPr lang="en-US" sz="2800" b="1" dirty="0" smtClean="0">
                <a:solidFill>
                  <a:schemeClr val="tx2">
                    <a:lumMod val="75000"/>
                  </a:schemeClr>
                </a:solidFill>
              </a:rPr>
              <a:t>                                          Sir Bill Smith</a:t>
            </a:r>
            <a:endParaRPr lang="en-US" sz="2400" dirty="0" smtClean="0"/>
          </a:p>
          <a:p>
            <a:r>
              <a:rPr lang="en-US" sz="2400" dirty="0" smtClean="0"/>
              <a:t>                                      “ </a:t>
            </a:r>
            <a:r>
              <a:rPr lang="en-US" sz="2400" i="1" dirty="0" smtClean="0"/>
              <a:t>the Father of six sigma</a:t>
            </a:r>
            <a:r>
              <a:rPr lang="en-US" sz="2400" dirty="0" smtClean="0"/>
              <a:t>”</a:t>
            </a:r>
          </a:p>
        </p:txBody>
      </p:sp>
      <p:pic>
        <p:nvPicPr>
          <p:cNvPr id="5122" name="Picture 2" descr="C:\Users\zakaria\Desktop\clip_BillS.jpg"/>
          <p:cNvPicPr>
            <a:picLocks noChangeAspect="1" noChangeArrowheads="1"/>
          </p:cNvPicPr>
          <p:nvPr/>
        </p:nvPicPr>
        <p:blipFill>
          <a:blip r:embed="rId4" cstate="print"/>
          <a:srcRect/>
          <a:stretch>
            <a:fillRect/>
          </a:stretch>
        </p:blipFill>
        <p:spPr bwMode="auto">
          <a:xfrm>
            <a:off x="3200400" y="1110345"/>
            <a:ext cx="2743200" cy="3918857"/>
          </a:xfrm>
          <a:prstGeom prst="rect">
            <a:avLst/>
          </a:prstGeom>
          <a:noFill/>
          <a:effectLst>
            <a:glow rad="228600">
              <a:schemeClr val="accent1">
                <a:satMod val="175000"/>
                <a:alpha val="40000"/>
              </a:schemeClr>
            </a:glow>
          </a:effectLst>
        </p:spPr>
      </p:pic>
      <p:sp>
        <p:nvSpPr>
          <p:cNvPr id="4" name="TextBox 3"/>
          <p:cNvSpPr txBox="1"/>
          <p:nvPr/>
        </p:nvSpPr>
        <p:spPr>
          <a:xfrm>
            <a:off x="2895603" y="152403"/>
            <a:ext cx="3816173"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600" b="1" dirty="0" smtClean="0"/>
              <a:t>Father of Six Sigma</a:t>
            </a:r>
            <a:endParaRPr lang="en-US" sz="3600" b="1" dirty="0"/>
          </a:p>
        </p:txBody>
      </p:sp>
      <p:pic>
        <p:nvPicPr>
          <p:cNvPr id="1029" name="Picture 5" descr="C:\Users\zakaria\Desktop\occupations_detective.gif"/>
          <p:cNvPicPr>
            <a:picLocks noChangeAspect="1" noChangeArrowheads="1"/>
          </p:cNvPicPr>
          <p:nvPr/>
        </p:nvPicPr>
        <p:blipFill>
          <a:blip r:embed="rId5" cstate="print"/>
          <a:srcRect/>
          <a:stretch>
            <a:fillRect/>
          </a:stretch>
        </p:blipFill>
        <p:spPr bwMode="auto">
          <a:xfrm>
            <a:off x="588437" y="4419604"/>
            <a:ext cx="2230967" cy="2362199"/>
          </a:xfrm>
          <a:prstGeom prst="rect">
            <a:avLst/>
          </a:prstGeom>
          <a:noFill/>
        </p:spPr>
      </p:pic>
    </p:spTree>
  </p:cSld>
  <p:clrMapOvr>
    <a:masterClrMapping/>
  </p:clrMapOvr>
  <p:transition>
    <p:sndAc>
      <p:stSnd>
        <p:snd r:embed="rId2" name="applause.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zakaria\Desktop\5155-curves-1920x1080-abstract-wallpape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026" name="Picture 2" descr="C:\Users\zakaria\Desktop\CLIPART_OF_25611_SMJPG.jpg"/>
          <p:cNvPicPr>
            <a:picLocks noChangeAspect="1" noChangeArrowheads="1"/>
          </p:cNvPicPr>
          <p:nvPr/>
        </p:nvPicPr>
        <p:blipFill>
          <a:blip r:embed="rId4" cstate="print"/>
          <a:srcRect/>
          <a:stretch>
            <a:fillRect/>
          </a:stretch>
        </p:blipFill>
        <p:spPr bwMode="auto">
          <a:xfrm>
            <a:off x="5029200" y="0"/>
            <a:ext cx="4114800" cy="5486400"/>
          </a:xfrm>
          <a:prstGeom prst="rect">
            <a:avLst/>
          </a:prstGeom>
          <a:ln>
            <a:noFill/>
          </a:ln>
          <a:effectLst>
            <a:softEdge rad="112500"/>
          </a:effectLst>
        </p:spPr>
      </p:pic>
      <p:sp>
        <p:nvSpPr>
          <p:cNvPr id="3" name="Rectangle 2"/>
          <p:cNvSpPr/>
          <p:nvPr/>
        </p:nvSpPr>
        <p:spPr>
          <a:xfrm>
            <a:off x="2133600" y="304803"/>
            <a:ext cx="5576142" cy="646331"/>
          </a:xfrm>
          <a:prstGeom prst="rect">
            <a:avLst/>
          </a:prstGeom>
          <a:effectLst>
            <a:outerShdw blurRad="50800" dist="38100" dir="8100000" algn="tr" rotWithShape="0">
              <a:prstClr val="black">
                <a:alpha val="40000"/>
              </a:prstClr>
            </a:outerShdw>
          </a:effectLst>
        </p:spPr>
        <p:txBody>
          <a:bodyPr wrap="none">
            <a:spAutoFit/>
          </a:bodyPr>
          <a:lstStyle/>
          <a:p>
            <a:r>
              <a:rPr lang="en-US" sz="3600" b="1" dirty="0" smtClean="0">
                <a:latin typeface="+mj-lt"/>
              </a:rPr>
              <a:t>T</a:t>
            </a:r>
            <a:r>
              <a:rPr lang="en-US" sz="3200" b="1" dirty="0" smtClean="0">
                <a:latin typeface="+mj-lt"/>
              </a:rPr>
              <a:t>he </a:t>
            </a:r>
            <a:r>
              <a:rPr lang="en-US" sz="3600" b="1" dirty="0" smtClean="0">
                <a:latin typeface="+mj-lt"/>
              </a:rPr>
              <a:t>C</a:t>
            </a:r>
            <a:r>
              <a:rPr lang="en-US" sz="3200" b="1" dirty="0" smtClean="0">
                <a:latin typeface="+mj-lt"/>
              </a:rPr>
              <a:t>haracteristics of Six Sigma</a:t>
            </a:r>
            <a:endParaRPr lang="en-US" sz="3200" b="1" dirty="0">
              <a:latin typeface="+mj-lt"/>
            </a:endParaRPr>
          </a:p>
        </p:txBody>
      </p:sp>
      <p:sp>
        <p:nvSpPr>
          <p:cNvPr id="4" name="Rectangle 3"/>
          <p:cNvSpPr/>
          <p:nvPr/>
        </p:nvSpPr>
        <p:spPr>
          <a:xfrm>
            <a:off x="152400" y="1219203"/>
            <a:ext cx="8763000" cy="5632311"/>
          </a:xfrm>
          <a:prstGeom prst="rect">
            <a:avLst/>
          </a:prstGeom>
        </p:spPr>
        <p:txBody>
          <a:bodyPr wrap="square">
            <a:spAutoFit/>
          </a:bodyPr>
          <a:lstStyle/>
          <a:p>
            <a:pPr>
              <a:buFont typeface="Wingdings" pitchFamily="2" charset="2"/>
              <a:buChar char="Ø"/>
            </a:pPr>
            <a:r>
              <a:rPr lang="en-US" sz="2400" b="1" u="sng" dirty="0" smtClean="0">
                <a:latin typeface="David" pitchFamily="34" charset="-79"/>
                <a:cs typeface="David" pitchFamily="34" charset="-79"/>
              </a:rPr>
              <a:t>Statistical Quality Control </a:t>
            </a:r>
          </a:p>
          <a:p>
            <a:r>
              <a:rPr lang="en-US" sz="2400" dirty="0" smtClean="0">
                <a:ln>
                  <a:solidFill>
                    <a:schemeClr val="tx1"/>
                  </a:solidFill>
                </a:ln>
                <a:solidFill>
                  <a:schemeClr val="accent6">
                    <a:lumMod val="75000"/>
                  </a:schemeClr>
                </a:solidFill>
                <a:effectLst>
                  <a:glow rad="63500">
                    <a:schemeClr val="accent6">
                      <a:satMod val="175000"/>
                      <a:alpha val="40000"/>
                    </a:schemeClr>
                  </a:glow>
                </a:effectLst>
              </a:rPr>
              <a:t>Six Sigma is clearly derived from the Greek letter σ (Sigma) from the Greek alphabet, which is used to denote Standard Deviation            </a:t>
            </a:r>
          </a:p>
          <a:p>
            <a:r>
              <a:rPr lang="en-US" sz="2400" dirty="0" smtClean="0">
                <a:ln>
                  <a:solidFill>
                    <a:schemeClr val="tx1"/>
                  </a:solidFill>
                </a:ln>
                <a:solidFill>
                  <a:schemeClr val="accent6">
                    <a:lumMod val="75000"/>
                  </a:schemeClr>
                </a:solidFill>
                <a:effectLst>
                  <a:glow rad="63500">
                    <a:schemeClr val="accent6">
                      <a:satMod val="175000"/>
                      <a:alpha val="40000"/>
                    </a:schemeClr>
                  </a:glow>
                </a:effectLst>
              </a:rPr>
              <a:t>in Statistics. Standard Deviation is used to measure variance, which is an important tool for measuring non-conformance as far as the quality of the output is concerned. </a:t>
            </a:r>
          </a:p>
          <a:p>
            <a:endParaRPr lang="en-US" sz="2400" u="sng" dirty="0" smtClean="0">
              <a:ln>
                <a:solidFill>
                  <a:schemeClr val="tx1"/>
                </a:solidFill>
              </a:ln>
              <a:solidFill>
                <a:schemeClr val="tx1">
                  <a:lumMod val="95000"/>
                  <a:lumOff val="5000"/>
                </a:schemeClr>
              </a:solidFill>
              <a:effectLst/>
              <a:latin typeface="Footlight MT Light" pitchFamily="18" charset="0"/>
            </a:endParaRPr>
          </a:p>
          <a:p>
            <a:pPr>
              <a:buFont typeface="Wingdings" pitchFamily="2" charset="2"/>
              <a:buChar char="Ø"/>
            </a:pPr>
            <a:r>
              <a:rPr lang="en-US" sz="2400" b="1" u="sng" dirty="0" smtClean="0">
                <a:solidFill>
                  <a:schemeClr val="tx1">
                    <a:lumMod val="95000"/>
                    <a:lumOff val="5000"/>
                  </a:schemeClr>
                </a:solidFill>
                <a:effectLst/>
                <a:latin typeface="David" pitchFamily="34" charset="-79"/>
                <a:cs typeface="David" pitchFamily="34" charset="-79"/>
              </a:rPr>
              <a:t>Methodical Approach</a:t>
            </a:r>
            <a:r>
              <a:rPr lang="en-US" sz="2400" b="1" dirty="0" smtClean="0">
                <a:solidFill>
                  <a:schemeClr val="tx1">
                    <a:lumMod val="95000"/>
                    <a:lumOff val="5000"/>
                  </a:schemeClr>
                </a:solidFill>
                <a:effectLst/>
                <a:latin typeface="David" pitchFamily="34" charset="-79"/>
                <a:cs typeface="David" pitchFamily="34" charset="-79"/>
              </a:rPr>
              <a:t> </a:t>
            </a:r>
          </a:p>
          <a:p>
            <a:r>
              <a:rPr lang="en-US" sz="2400" dirty="0" smtClean="0">
                <a:ln>
                  <a:solidFill>
                    <a:schemeClr val="tx1"/>
                  </a:solidFill>
                </a:ln>
                <a:solidFill>
                  <a:schemeClr val="accent6">
                    <a:lumMod val="75000"/>
                  </a:schemeClr>
                </a:solidFill>
                <a:effectLst>
                  <a:glow rad="63500">
                    <a:schemeClr val="accent6">
                      <a:satMod val="175000"/>
                      <a:alpha val="40000"/>
                    </a:schemeClr>
                  </a:glow>
                </a:effectLst>
              </a:rPr>
              <a:t>The Six Sigma is not merely a quality improvement strategy in theory, as it features a well defined methodical approach of application in DMAIC and DMADV which can be used to improve the quality of production. DMAIC is an acronym for Design-Measure-Analyze-Improve-Control. The alternative method DMADV stands for Design-Measure-Analyze-Design-Verify.</a:t>
            </a:r>
            <a:r>
              <a:rPr lang="en-US" sz="2400" dirty="0" smtClean="0"/>
              <a:t/>
            </a:r>
            <a:br>
              <a:rPr lang="en-US" sz="2400" dirty="0" smtClean="0"/>
            </a:br>
            <a:endParaRPr lang="en-US" sz="2400" u="sng" dirty="0">
              <a:latin typeface="Footlight MT Light" pitchFamily="18" charset="0"/>
            </a:endParaRPr>
          </a:p>
        </p:txBody>
      </p:sp>
    </p:spTree>
  </p:cSld>
  <p:clrMapOvr>
    <a:masterClrMapping/>
  </p:clrMapOvr>
  <p:transition>
    <p:wipe dir="d"/>
    <p:sndAc>
      <p:stSnd>
        <p:snd r:embed="rId2" name="camera.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2000</TotalTime>
  <Words>1857</Words>
  <Application>Microsoft Office PowerPoint</Application>
  <PresentationFormat>On-screen Show (4:3)</PresentationFormat>
  <Paragraphs>320</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zakaria</dc:creator>
  <cp:lastModifiedBy>aadav</cp:lastModifiedBy>
  <cp:revision>206</cp:revision>
  <dcterms:created xsi:type="dcterms:W3CDTF">2013-12-23T15:10:24Z</dcterms:created>
  <dcterms:modified xsi:type="dcterms:W3CDTF">2020-02-05T09:34:52Z</dcterms:modified>
</cp:coreProperties>
</file>