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74" r:id="rId4"/>
    <p:sldId id="258" r:id="rId5"/>
    <p:sldId id="275" r:id="rId6"/>
    <p:sldId id="265" r:id="rId7"/>
    <p:sldId id="259" r:id="rId8"/>
    <p:sldId id="266" r:id="rId9"/>
    <p:sldId id="267" r:id="rId10"/>
    <p:sldId id="269" r:id="rId11"/>
    <p:sldId id="260" r:id="rId12"/>
    <p:sldId id="268" r:id="rId13"/>
    <p:sldId id="276" r:id="rId14"/>
    <p:sldId id="261" r:id="rId15"/>
    <p:sldId id="270" r:id="rId16"/>
    <p:sldId id="273" r:id="rId17"/>
    <p:sldId id="262" r:id="rId18"/>
    <p:sldId id="271" r:id="rId19"/>
    <p:sldId id="272" r:id="rId20"/>
    <p:sldId id="26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53025" autoAdjust="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186413-03BE-4546-A184-D4190C2E45D2}" type="datetimeFigureOut">
              <a:rPr lang="en-IN" smtClean="0"/>
              <a:t>23-May-2020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B4EA2A-0860-4F86-A952-874B3A6B77E3}" type="slidenum">
              <a:rPr lang="en-IN" smtClean="0"/>
              <a:t>‹#›</a:t>
            </a:fld>
            <a:endParaRPr lang="en-IN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6413-03BE-4546-A184-D4190C2E45D2}" type="datetimeFigureOut">
              <a:rPr lang="en-IN" smtClean="0"/>
              <a:t>23-May-2020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EA2A-0860-4F86-A952-874B3A6B77E3}" type="slidenum">
              <a:rPr lang="en-IN" smtClean="0"/>
              <a:t>‹#›</a:t>
            </a:fld>
            <a:endParaRPr lang="en-IN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6413-03BE-4546-A184-D4190C2E45D2}" type="datetimeFigureOut">
              <a:rPr lang="en-IN" smtClean="0"/>
              <a:t>23-May-2020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EA2A-0860-4F86-A952-874B3A6B77E3}" type="slidenum">
              <a:rPr lang="en-IN" smtClean="0"/>
              <a:t>‹#›</a:t>
            </a:fld>
            <a:endParaRPr lang="en-IN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6413-03BE-4546-A184-D4190C2E45D2}" type="datetimeFigureOut">
              <a:rPr lang="en-IN" smtClean="0"/>
              <a:t>23-May-2020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EA2A-0860-4F86-A952-874B3A6B77E3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6413-03BE-4546-A184-D4190C2E45D2}" type="datetimeFigureOut">
              <a:rPr lang="en-IN" smtClean="0"/>
              <a:t>23-May-2020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EA2A-0860-4F86-A952-874B3A6B77E3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6413-03BE-4546-A184-D4190C2E45D2}" type="datetimeFigureOut">
              <a:rPr lang="en-IN" smtClean="0"/>
              <a:t>23-May-2020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EA2A-0860-4F86-A952-874B3A6B77E3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6413-03BE-4546-A184-D4190C2E45D2}" type="datetimeFigureOut">
              <a:rPr lang="en-IN" smtClean="0"/>
              <a:t>23-May-2020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EA2A-0860-4F86-A952-874B3A6B77E3}" type="slidenum">
              <a:rPr lang="en-IN" smtClean="0"/>
              <a:t>‹#›</a:t>
            </a:fld>
            <a:endParaRPr lang="en-IN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6413-03BE-4546-A184-D4190C2E45D2}" type="datetimeFigureOut">
              <a:rPr lang="en-IN" smtClean="0"/>
              <a:t>23-May-2020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EA2A-0860-4F86-A952-874B3A6B77E3}" type="slidenum">
              <a:rPr lang="en-IN" smtClean="0"/>
              <a:t>‹#›</a:t>
            </a:fld>
            <a:endParaRPr lang="en-IN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6413-03BE-4546-A184-D4190C2E45D2}" type="datetimeFigureOut">
              <a:rPr lang="en-IN" smtClean="0"/>
              <a:t>23-May-2020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EA2A-0860-4F86-A952-874B3A6B77E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6413-03BE-4546-A184-D4190C2E45D2}" type="datetimeFigureOut">
              <a:rPr lang="en-IN" smtClean="0"/>
              <a:t>23-May-2020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EA2A-0860-4F86-A952-874B3A6B77E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6413-03BE-4546-A184-D4190C2E45D2}" type="datetimeFigureOut">
              <a:rPr lang="en-IN" smtClean="0"/>
              <a:t>23-May-2020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EA2A-0860-4F86-A952-874B3A6B77E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E186413-03BE-4546-A184-D4190C2E45D2}" type="datetimeFigureOut">
              <a:rPr lang="en-IN" smtClean="0"/>
              <a:t>23-May-2020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CB4EA2A-0860-4F86-A952-874B3A6B77E3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Panchayat</a:t>
            </a:r>
            <a:r>
              <a:rPr lang="en-US" dirty="0">
                <a:solidFill>
                  <a:srgbClr val="FF0000"/>
                </a:solidFill>
              </a:rPr>
              <a:t> Raj System in Tamil Nadu 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767862"/>
            <a:ext cx="792088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latin typeface="Lucida Calligraphy" pitchFamily="66" charset="0"/>
                <a:ea typeface="Batang" pitchFamily="18" charset="-127"/>
              </a:rPr>
              <a:t>Mrs. </a:t>
            </a:r>
            <a:r>
              <a:rPr lang="en-US" b="1" dirty="0" smtClean="0">
                <a:latin typeface="Lucida Calligraphy" pitchFamily="66" charset="0"/>
                <a:ea typeface="Batang" pitchFamily="18" charset="-127"/>
              </a:rPr>
              <a:t>R. </a:t>
            </a:r>
            <a:r>
              <a:rPr lang="en-US" b="1" dirty="0" err="1" smtClean="0">
                <a:latin typeface="Lucida Calligraphy" pitchFamily="66" charset="0"/>
                <a:ea typeface="Batang" pitchFamily="18" charset="-127"/>
              </a:rPr>
              <a:t>Brahathambal</a:t>
            </a:r>
            <a:r>
              <a:rPr lang="en-US" b="1" dirty="0" smtClean="0">
                <a:solidFill>
                  <a:schemeClr val="tx1"/>
                </a:solidFill>
                <a:latin typeface="Lucida Calligraphy" pitchFamily="66" charset="0"/>
                <a:ea typeface="Batang" pitchFamily="18" charset="-127"/>
              </a:rPr>
              <a:t>.,M.A.,B.Ed.,M.PHIL.,</a:t>
            </a:r>
            <a:r>
              <a:rPr lang="en-US" b="1" dirty="0" err="1" smtClean="0">
                <a:solidFill>
                  <a:schemeClr val="tx1"/>
                </a:solidFill>
                <a:latin typeface="Lucida Calligraphy" pitchFamily="66" charset="0"/>
                <a:ea typeface="Batang" pitchFamily="18" charset="-127"/>
              </a:rPr>
              <a:t>Ph.D</a:t>
            </a:r>
            <a:r>
              <a:rPr lang="en-US" b="1" dirty="0" smtClean="0">
                <a:solidFill>
                  <a:schemeClr val="tx1"/>
                </a:solidFill>
                <a:latin typeface="Lucida Calligraphy" pitchFamily="66" charset="0"/>
                <a:ea typeface="Batang" pitchFamily="18" charset="-127"/>
              </a:rPr>
              <a:t>.,</a:t>
            </a:r>
            <a:br>
              <a:rPr lang="en-US" b="1" dirty="0" smtClean="0">
                <a:solidFill>
                  <a:schemeClr val="tx1"/>
                </a:solidFill>
                <a:latin typeface="Lucida Calligraphy" pitchFamily="66" charset="0"/>
                <a:ea typeface="Batang" pitchFamily="18" charset="-127"/>
              </a:rPr>
            </a:br>
            <a:r>
              <a:rPr lang="en-US" b="1" dirty="0" smtClean="0">
                <a:solidFill>
                  <a:schemeClr val="tx1"/>
                </a:solidFill>
                <a:latin typeface="Lucida Calligraphy" pitchFamily="66" charset="0"/>
                <a:ea typeface="Batang" pitchFamily="18" charset="-127"/>
              </a:rPr>
              <a:t>Head &amp;  </a:t>
            </a:r>
            <a:r>
              <a:rPr lang="en-US" b="1" dirty="0" err="1" smtClean="0">
                <a:solidFill>
                  <a:schemeClr val="tx1"/>
                </a:solidFill>
                <a:latin typeface="Lucida Calligraphy" pitchFamily="66" charset="0"/>
                <a:ea typeface="Batang" pitchFamily="18" charset="-127"/>
              </a:rPr>
              <a:t>Asst.Professor</a:t>
            </a:r>
            <a:r>
              <a:rPr lang="en-US" b="1" dirty="0" smtClean="0">
                <a:solidFill>
                  <a:schemeClr val="tx1"/>
                </a:solidFill>
                <a:latin typeface="Lucida Calligraphy" pitchFamily="66" charset="0"/>
                <a:ea typeface="Batang" pitchFamily="18" charset="-127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Lucida Calligraphy" pitchFamily="66" charset="0"/>
                <a:ea typeface="Batang" pitchFamily="18" charset="-127"/>
              </a:rPr>
            </a:br>
            <a:r>
              <a:rPr lang="en-US" b="1" dirty="0" smtClean="0">
                <a:solidFill>
                  <a:schemeClr val="tx1"/>
                </a:solidFill>
                <a:latin typeface="Lucida Calligraphy" pitchFamily="66" charset="0"/>
                <a:ea typeface="Batang" pitchFamily="18" charset="-127"/>
              </a:rPr>
              <a:t>Department of History</a:t>
            </a:r>
            <a:br>
              <a:rPr lang="en-US" b="1" dirty="0" smtClean="0">
                <a:solidFill>
                  <a:schemeClr val="tx1"/>
                </a:solidFill>
                <a:latin typeface="Lucida Calligraphy" pitchFamily="66" charset="0"/>
                <a:ea typeface="Batang" pitchFamily="18" charset="-127"/>
              </a:rPr>
            </a:br>
            <a:r>
              <a:rPr lang="en-US" b="1" dirty="0" smtClean="0">
                <a:solidFill>
                  <a:schemeClr val="tx1"/>
                </a:solidFill>
                <a:latin typeface="Lucida Calligraphy" pitchFamily="66" charset="0"/>
                <a:ea typeface="Batang" pitchFamily="18" charset="-127"/>
              </a:rPr>
              <a:t>Bon Secours College for Women</a:t>
            </a:r>
            <a:br>
              <a:rPr lang="en-US" b="1" dirty="0" smtClean="0">
                <a:solidFill>
                  <a:schemeClr val="tx1"/>
                </a:solidFill>
                <a:latin typeface="Lucida Calligraphy" pitchFamily="66" charset="0"/>
                <a:ea typeface="Batang" pitchFamily="18" charset="-127"/>
              </a:rPr>
            </a:br>
            <a:r>
              <a:rPr lang="en-US" b="1" dirty="0" err="1" smtClean="0">
                <a:solidFill>
                  <a:schemeClr val="tx1"/>
                </a:solidFill>
                <a:latin typeface="Lucida Calligraphy" pitchFamily="66" charset="0"/>
                <a:ea typeface="Batang" pitchFamily="18" charset="-127"/>
              </a:rPr>
              <a:t>Thanjavur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IN" dirty="0" smtClean="0"/>
          </a:p>
          <a:p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62071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7"/>
            <a:ext cx="7632848" cy="5460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286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The </a:t>
            </a:r>
            <a:r>
              <a:rPr lang="en-US" dirty="0"/>
              <a:t>committee was appointed in 1977 to suggest measures to revive and strengthen the declining </a:t>
            </a:r>
            <a:r>
              <a:rPr lang="en-US" dirty="0" err="1"/>
              <a:t>Panchayati</a:t>
            </a:r>
            <a:r>
              <a:rPr lang="en-US" dirty="0"/>
              <a:t> Raj system in India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Ashok Mehta Committee &amp; </a:t>
            </a:r>
            <a:r>
              <a:rPr lang="en-US" sz="4000" dirty="0" err="1"/>
              <a:t>Panchayati</a:t>
            </a:r>
            <a:r>
              <a:rPr lang="en-US" sz="4000" dirty="0"/>
              <a:t> </a:t>
            </a:r>
            <a:r>
              <a:rPr lang="en-US" sz="4000" dirty="0" smtClean="0"/>
              <a:t>Raj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2746755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key recommendations are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three-tier system should be replaced with two-tier: </a:t>
            </a:r>
            <a:r>
              <a:rPr lang="en-US" dirty="0" err="1"/>
              <a:t>Zila</a:t>
            </a:r>
            <a:r>
              <a:rPr lang="en-US" dirty="0"/>
              <a:t> </a:t>
            </a:r>
            <a:r>
              <a:rPr lang="en-US" dirty="0" err="1"/>
              <a:t>Parishad</a:t>
            </a:r>
            <a:r>
              <a:rPr lang="en-US" dirty="0"/>
              <a:t> (district level) and the </a:t>
            </a:r>
            <a:r>
              <a:rPr lang="en-US" dirty="0" err="1"/>
              <a:t>Mandal</a:t>
            </a:r>
            <a:r>
              <a:rPr lang="en-US" dirty="0"/>
              <a:t> </a:t>
            </a:r>
            <a:r>
              <a:rPr lang="en-US" dirty="0" err="1"/>
              <a:t>Panchayat</a:t>
            </a:r>
            <a:r>
              <a:rPr lang="en-US" dirty="0"/>
              <a:t> (a group of villages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District level as the first level of supervision after the state level.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Ashok Mehta Committee &amp; </a:t>
            </a:r>
            <a:r>
              <a:rPr lang="en-US" sz="4000" dirty="0" err="1"/>
              <a:t>Panchayati</a:t>
            </a:r>
            <a:r>
              <a:rPr lang="en-US" sz="4000" dirty="0"/>
              <a:t> </a:t>
            </a:r>
            <a:r>
              <a:rPr lang="en-US" sz="4000" dirty="0" smtClean="0"/>
              <a:t>Raj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1145027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key recommendations are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Zila</a:t>
            </a:r>
            <a:r>
              <a:rPr lang="en-US" dirty="0" smtClean="0"/>
              <a:t> </a:t>
            </a:r>
            <a:r>
              <a:rPr lang="en-US" dirty="0" err="1"/>
              <a:t>Parishad</a:t>
            </a:r>
            <a:r>
              <a:rPr lang="en-US" dirty="0"/>
              <a:t> should be the executive body and responsible for planning at the district level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institutions (</a:t>
            </a:r>
            <a:r>
              <a:rPr lang="en-US" dirty="0" err="1"/>
              <a:t>Zila</a:t>
            </a:r>
            <a:r>
              <a:rPr lang="en-US" dirty="0"/>
              <a:t> </a:t>
            </a:r>
            <a:r>
              <a:rPr lang="en-US" dirty="0" err="1"/>
              <a:t>Parishad</a:t>
            </a:r>
            <a:r>
              <a:rPr lang="en-US" dirty="0"/>
              <a:t> and the </a:t>
            </a:r>
            <a:r>
              <a:rPr lang="en-US" dirty="0" err="1"/>
              <a:t>Mandal</a:t>
            </a:r>
            <a:r>
              <a:rPr lang="en-US" dirty="0"/>
              <a:t> </a:t>
            </a:r>
            <a:r>
              <a:rPr lang="en-US" dirty="0" err="1"/>
              <a:t>Panchayat</a:t>
            </a:r>
            <a:r>
              <a:rPr lang="en-US" dirty="0"/>
              <a:t>) to have compulsory taxation powers to </a:t>
            </a:r>
            <a:r>
              <a:rPr lang="en-US" dirty="0" err="1"/>
              <a:t>mobilise</a:t>
            </a:r>
            <a:r>
              <a:rPr lang="en-US" dirty="0"/>
              <a:t> their own financial resources.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Ashok Mehta Committee &amp; </a:t>
            </a:r>
            <a:r>
              <a:rPr lang="en-US" sz="4000" dirty="0" err="1"/>
              <a:t>Panchayati</a:t>
            </a:r>
            <a:r>
              <a:rPr lang="en-US" sz="4000" dirty="0"/>
              <a:t> </a:t>
            </a:r>
            <a:r>
              <a:rPr lang="en-US" sz="4000" dirty="0" smtClean="0"/>
              <a:t>Raj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221228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    	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The </a:t>
            </a:r>
            <a:r>
              <a:rPr lang="en-US" dirty="0"/>
              <a:t>committee was appointed by the planning commission in 1985. It </a:t>
            </a:r>
            <a:r>
              <a:rPr lang="en-US" dirty="0" err="1"/>
              <a:t>recognised</a:t>
            </a:r>
            <a:r>
              <a:rPr lang="en-US" dirty="0"/>
              <a:t> that development was not seen at the </a:t>
            </a:r>
            <a:r>
              <a:rPr lang="en-US" dirty="0" err="1"/>
              <a:t>grassroot</a:t>
            </a:r>
            <a:r>
              <a:rPr lang="en-US" dirty="0"/>
              <a:t> level due to </a:t>
            </a:r>
            <a:r>
              <a:rPr lang="en-US" dirty="0" err="1"/>
              <a:t>bureaucratisation</a:t>
            </a:r>
            <a:r>
              <a:rPr lang="en-US" dirty="0"/>
              <a:t> resulting in </a:t>
            </a:r>
            <a:r>
              <a:rPr lang="en-US" dirty="0" err="1"/>
              <a:t>Panchayat</a:t>
            </a:r>
            <a:r>
              <a:rPr lang="en-US" dirty="0"/>
              <a:t> Raj Institutions addressed as ‘grass without roots’.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G V K </a:t>
            </a:r>
            <a:r>
              <a:rPr lang="en-US" sz="4000" dirty="0" err="1"/>
              <a:t>Rao</a:t>
            </a:r>
            <a:r>
              <a:rPr lang="en-US" sz="4000" dirty="0"/>
              <a:t> Committee &amp; </a:t>
            </a:r>
            <a:r>
              <a:rPr lang="en-US" sz="4000" dirty="0" err="1"/>
              <a:t>Panchayati</a:t>
            </a:r>
            <a:r>
              <a:rPr lang="en-US" sz="4000" dirty="0"/>
              <a:t> </a:t>
            </a:r>
            <a:r>
              <a:rPr lang="en-US" sz="4000" dirty="0" smtClean="0"/>
              <a:t>Raj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3796233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Hence </a:t>
            </a:r>
            <a:r>
              <a:rPr lang="en-US" dirty="0"/>
              <a:t>it made some key recommendations which are as follows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Post </a:t>
            </a:r>
            <a:r>
              <a:rPr lang="en-US" dirty="0"/>
              <a:t>of District Development Commissioner to be created. He will be the chief executive officer of the </a:t>
            </a:r>
            <a:r>
              <a:rPr lang="en-US" dirty="0" err="1"/>
              <a:t>Zila</a:t>
            </a:r>
            <a:r>
              <a:rPr lang="en-US" dirty="0"/>
              <a:t> </a:t>
            </a:r>
            <a:r>
              <a:rPr lang="en-US" dirty="0" err="1"/>
              <a:t>Parishad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Elections to the levels of </a:t>
            </a:r>
            <a:r>
              <a:rPr lang="en-US" dirty="0" err="1"/>
              <a:t>Panchayati</a:t>
            </a:r>
            <a:r>
              <a:rPr lang="en-US" dirty="0"/>
              <a:t> Raj systems should be held regularly.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G V K </a:t>
            </a:r>
            <a:r>
              <a:rPr lang="en-US" sz="4000" dirty="0" err="1"/>
              <a:t>Rao</a:t>
            </a:r>
            <a:r>
              <a:rPr lang="en-US" sz="4000" dirty="0"/>
              <a:t> Committee &amp; </a:t>
            </a:r>
            <a:r>
              <a:rPr lang="en-US" sz="4000" dirty="0" err="1"/>
              <a:t>Panchayati</a:t>
            </a:r>
            <a:r>
              <a:rPr lang="en-US" sz="4000" dirty="0"/>
              <a:t> </a:t>
            </a:r>
            <a:r>
              <a:rPr lang="en-US" sz="4000" dirty="0" smtClean="0"/>
              <a:t>Raj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36081905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Hence </a:t>
            </a:r>
            <a:r>
              <a:rPr lang="en-US" dirty="0"/>
              <a:t>it made some key recommendations which are as follows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Post </a:t>
            </a:r>
            <a:r>
              <a:rPr lang="en-US" dirty="0"/>
              <a:t>of District Development Commissioner to be created. He will be the chief executive officer of the </a:t>
            </a:r>
            <a:r>
              <a:rPr lang="en-US" dirty="0" err="1"/>
              <a:t>Zila</a:t>
            </a:r>
            <a:r>
              <a:rPr lang="en-US" dirty="0"/>
              <a:t> </a:t>
            </a:r>
            <a:r>
              <a:rPr lang="en-US" dirty="0" err="1"/>
              <a:t>Parishad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Elections to the levels of </a:t>
            </a:r>
            <a:r>
              <a:rPr lang="en-US" dirty="0" err="1"/>
              <a:t>Panchayati</a:t>
            </a:r>
            <a:r>
              <a:rPr lang="en-US" dirty="0"/>
              <a:t> Raj systems should be held regularly.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G V K </a:t>
            </a:r>
            <a:r>
              <a:rPr lang="en-US" sz="4000" dirty="0" err="1"/>
              <a:t>Rao</a:t>
            </a:r>
            <a:r>
              <a:rPr lang="en-US" sz="4000" dirty="0"/>
              <a:t> Committee &amp; </a:t>
            </a:r>
            <a:r>
              <a:rPr lang="en-US" sz="4000" dirty="0" err="1"/>
              <a:t>Panchayati</a:t>
            </a:r>
            <a:r>
              <a:rPr lang="en-US" sz="4000" dirty="0"/>
              <a:t> </a:t>
            </a:r>
            <a:r>
              <a:rPr lang="en-US" sz="4000" dirty="0" smtClean="0"/>
              <a:t>Raj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16344901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The </a:t>
            </a:r>
            <a:r>
              <a:rPr lang="en-US" dirty="0"/>
              <a:t>committee was appointed by the government of India in 1986 with the main objective to recommend steps to </a:t>
            </a:r>
            <a:r>
              <a:rPr lang="en-US" dirty="0" err="1"/>
              <a:t>revitalise</a:t>
            </a:r>
            <a:r>
              <a:rPr lang="en-US" dirty="0"/>
              <a:t> the </a:t>
            </a:r>
            <a:r>
              <a:rPr lang="en-US" dirty="0" err="1"/>
              <a:t>Panchayati</a:t>
            </a:r>
            <a:r>
              <a:rPr lang="en-US" dirty="0"/>
              <a:t> Raj systems for democracy and development.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L M </a:t>
            </a:r>
            <a:r>
              <a:rPr lang="en-US" sz="4000" dirty="0" err="1"/>
              <a:t>Singhvi</a:t>
            </a:r>
            <a:r>
              <a:rPr lang="en-US" sz="4000" dirty="0"/>
              <a:t> Committee &amp; </a:t>
            </a:r>
            <a:r>
              <a:rPr lang="en-US" sz="4000" dirty="0" err="1"/>
              <a:t>Panchayati</a:t>
            </a:r>
            <a:r>
              <a:rPr lang="en-US" sz="4000" dirty="0"/>
              <a:t> </a:t>
            </a:r>
            <a:r>
              <a:rPr lang="en-US" sz="4000" dirty="0" smtClean="0"/>
              <a:t>Raj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30871829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following recommendations were made by the committee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committee recommended that the </a:t>
            </a:r>
            <a:r>
              <a:rPr lang="en-US" dirty="0" err="1"/>
              <a:t>Panchayati</a:t>
            </a:r>
            <a:r>
              <a:rPr lang="en-US" dirty="0"/>
              <a:t> Raj systems should be constitutionally </a:t>
            </a:r>
            <a:r>
              <a:rPr lang="en-US" dirty="0" err="1"/>
              <a:t>recognised</a:t>
            </a:r>
            <a:r>
              <a:rPr lang="en-US" dirty="0"/>
              <a:t>. It also recommended constitutional provisions to </a:t>
            </a:r>
            <a:r>
              <a:rPr lang="en-US" dirty="0" err="1"/>
              <a:t>recognise</a:t>
            </a:r>
            <a:r>
              <a:rPr lang="en-US" dirty="0"/>
              <a:t> free and fair elections for the </a:t>
            </a:r>
            <a:r>
              <a:rPr lang="en-US" dirty="0" err="1"/>
              <a:t>Panchayati</a:t>
            </a:r>
            <a:r>
              <a:rPr lang="en-US" dirty="0"/>
              <a:t> Raj systems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The committee recommended </a:t>
            </a:r>
            <a:r>
              <a:rPr lang="en-US" dirty="0" err="1"/>
              <a:t>reorganisation</a:t>
            </a:r>
            <a:r>
              <a:rPr lang="en-US" dirty="0"/>
              <a:t> of villages to make the gram </a:t>
            </a:r>
            <a:r>
              <a:rPr lang="en-US" dirty="0" err="1"/>
              <a:t>panchayat</a:t>
            </a:r>
            <a:r>
              <a:rPr lang="en-US" dirty="0"/>
              <a:t> more viable.</a:t>
            </a:r>
          </a:p>
          <a:p>
            <a:pPr marL="0" indent="0">
              <a:buNone/>
            </a:pPr>
            <a:endParaRPr lang="en-US" dirty="0"/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L M </a:t>
            </a:r>
            <a:r>
              <a:rPr lang="en-US" sz="4000" dirty="0" err="1"/>
              <a:t>Singhvi</a:t>
            </a:r>
            <a:r>
              <a:rPr lang="en-US" sz="4000" dirty="0"/>
              <a:t> Committee &amp; </a:t>
            </a:r>
            <a:r>
              <a:rPr lang="en-US" sz="4000" dirty="0" err="1"/>
              <a:t>Panchayati</a:t>
            </a:r>
            <a:r>
              <a:rPr lang="en-US" sz="4000" dirty="0"/>
              <a:t> </a:t>
            </a:r>
            <a:r>
              <a:rPr lang="en-US" sz="4000" dirty="0" smtClean="0"/>
              <a:t>Raj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6058674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following recommendations were made by the committee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recommended that village </a:t>
            </a:r>
            <a:r>
              <a:rPr lang="en-US" dirty="0" err="1"/>
              <a:t>panchayats</a:t>
            </a:r>
            <a:r>
              <a:rPr lang="en-US" dirty="0"/>
              <a:t> should have more finances for its activities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Judicial tribunals to be set-up in each state to adjudicate matters relating to the elections to the </a:t>
            </a:r>
            <a:r>
              <a:rPr lang="en-US" dirty="0" err="1"/>
              <a:t>Panchayati</a:t>
            </a:r>
            <a:r>
              <a:rPr lang="en-US" dirty="0"/>
              <a:t> Raj institutions and other matters relating to their functioning.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L M </a:t>
            </a:r>
            <a:r>
              <a:rPr lang="en-US" sz="4000" dirty="0" err="1"/>
              <a:t>Singhvi</a:t>
            </a:r>
            <a:r>
              <a:rPr lang="en-US" sz="4000" dirty="0"/>
              <a:t> Committee &amp; </a:t>
            </a:r>
            <a:r>
              <a:rPr lang="en-US" sz="4000" dirty="0" err="1"/>
              <a:t>Panchayati</a:t>
            </a:r>
            <a:r>
              <a:rPr lang="en-US" sz="4000" dirty="0"/>
              <a:t> </a:t>
            </a:r>
            <a:r>
              <a:rPr lang="en-US" sz="4000" dirty="0" smtClean="0"/>
              <a:t>Raj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2232650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Rural </a:t>
            </a:r>
            <a:r>
              <a:rPr lang="en-US" dirty="0"/>
              <a:t>development is one of the main objectives of </a:t>
            </a:r>
            <a:r>
              <a:rPr lang="en-US" dirty="0" err="1"/>
              <a:t>Panchayati</a:t>
            </a:r>
            <a:r>
              <a:rPr lang="en-US" dirty="0"/>
              <a:t> Raj and this has been established in all states of India except Nagaland, Meghalaya and Mizoram, in all Union Territories except Delhi. and certain other areas. </a:t>
            </a:r>
            <a:endParaRPr lang="en-US" dirty="0" smtClean="0"/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to </a:t>
            </a:r>
            <a:r>
              <a:rPr lang="en-US" dirty="0" err="1" smtClean="0"/>
              <a:t>Panchayati</a:t>
            </a:r>
            <a:r>
              <a:rPr lang="en-US" dirty="0" smtClean="0"/>
              <a:t> Raj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343429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704856" cy="5539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8866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These </a:t>
            </a:r>
            <a:r>
              <a:rPr lang="en-US" dirty="0"/>
              <a:t>areas include,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scheduled areas and the tribal areas in the states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hill area of Manipur for which a district council exists and</a:t>
            </a:r>
          </a:p>
          <a:p>
            <a:endParaRPr lang="en-US" dirty="0" smtClean="0"/>
          </a:p>
          <a:p>
            <a:r>
              <a:rPr lang="en-US" dirty="0" smtClean="0"/>
              <a:t>Darjeeling </a:t>
            </a:r>
            <a:r>
              <a:rPr lang="en-US" dirty="0"/>
              <a:t>district of West Bengal for which Darjeeling </a:t>
            </a:r>
            <a:r>
              <a:rPr lang="en-US" dirty="0" err="1"/>
              <a:t>Gorkha</a:t>
            </a:r>
            <a:r>
              <a:rPr lang="en-US" dirty="0"/>
              <a:t> Hill Council exists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to </a:t>
            </a:r>
            <a:r>
              <a:rPr lang="en-US" dirty="0" err="1" smtClean="0"/>
              <a:t>Panchayati</a:t>
            </a:r>
            <a:r>
              <a:rPr lang="en-US" dirty="0" smtClean="0"/>
              <a:t> Raj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20879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were a number of committees appointed by the government of India to study the implementation of self-government at the rural level and also recommend steps in achieving this goal.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Evolution of </a:t>
            </a:r>
            <a:r>
              <a:rPr lang="en-US" sz="4800" dirty="0" err="1"/>
              <a:t>Panchayati</a:t>
            </a:r>
            <a:r>
              <a:rPr lang="en-US" sz="4800" dirty="0"/>
              <a:t> </a:t>
            </a:r>
            <a:r>
              <a:rPr lang="en-US" sz="4800" dirty="0" smtClean="0"/>
              <a:t>Raj</a:t>
            </a:r>
            <a:endParaRPr lang="en-IN" sz="4800" dirty="0"/>
          </a:p>
        </p:txBody>
      </p:sp>
    </p:spTree>
    <p:extLst>
      <p:ext uri="{BB962C8B-B14F-4D97-AF65-F5344CB8AC3E}">
        <p14:creationId xmlns:p14="http://schemas.microsoft.com/office/powerpoint/2010/main" val="677048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committees appointed are as follows:</a:t>
            </a:r>
          </a:p>
          <a:p>
            <a:endParaRPr lang="en-US" dirty="0" smtClean="0"/>
          </a:p>
          <a:p>
            <a:r>
              <a:rPr lang="en-US" dirty="0" err="1" smtClean="0"/>
              <a:t>Balwant</a:t>
            </a:r>
            <a:r>
              <a:rPr lang="en-US" dirty="0" smtClean="0"/>
              <a:t> </a:t>
            </a:r>
            <a:r>
              <a:rPr lang="en-US" dirty="0" err="1" smtClean="0"/>
              <a:t>Rai</a:t>
            </a:r>
            <a:r>
              <a:rPr lang="en-US" dirty="0" smtClean="0"/>
              <a:t> Mehta Committee</a:t>
            </a:r>
          </a:p>
          <a:p>
            <a:endParaRPr lang="en-US" dirty="0" smtClean="0"/>
          </a:p>
          <a:p>
            <a:r>
              <a:rPr lang="en-US" dirty="0" smtClean="0"/>
              <a:t>Ashok Mehta Committee</a:t>
            </a:r>
          </a:p>
          <a:p>
            <a:endParaRPr lang="en-US" dirty="0" smtClean="0"/>
          </a:p>
          <a:p>
            <a:r>
              <a:rPr lang="en-US" dirty="0" smtClean="0"/>
              <a:t>G V K </a:t>
            </a:r>
            <a:r>
              <a:rPr lang="en-US" dirty="0" err="1" smtClean="0"/>
              <a:t>Rao</a:t>
            </a:r>
            <a:r>
              <a:rPr lang="en-US" dirty="0" smtClean="0"/>
              <a:t> Committee</a:t>
            </a:r>
          </a:p>
          <a:p>
            <a:endParaRPr lang="en-US" dirty="0" smtClean="0"/>
          </a:p>
          <a:p>
            <a:r>
              <a:rPr lang="en-US" dirty="0" smtClean="0"/>
              <a:t>L M </a:t>
            </a:r>
            <a:r>
              <a:rPr lang="en-US" dirty="0" err="1" smtClean="0"/>
              <a:t>Singhvi</a:t>
            </a:r>
            <a:r>
              <a:rPr lang="en-US" dirty="0" smtClean="0"/>
              <a:t> Committee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Evolution of </a:t>
            </a:r>
            <a:r>
              <a:rPr lang="en-US" sz="4800" dirty="0" err="1"/>
              <a:t>Panchayati</a:t>
            </a:r>
            <a:r>
              <a:rPr lang="en-US" sz="4800" dirty="0"/>
              <a:t> </a:t>
            </a:r>
            <a:r>
              <a:rPr lang="en-US" sz="4800" dirty="0" smtClean="0"/>
              <a:t>Raj</a:t>
            </a:r>
            <a:endParaRPr lang="en-IN" sz="4800" dirty="0"/>
          </a:p>
        </p:txBody>
      </p:sp>
    </p:spTree>
    <p:extLst>
      <p:ext uri="{BB962C8B-B14F-4D97-AF65-F5344CB8AC3E}">
        <p14:creationId xmlns:p14="http://schemas.microsoft.com/office/powerpoint/2010/main" val="3592887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7776864" cy="5568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2977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The </a:t>
            </a:r>
            <a:r>
              <a:rPr lang="en-US" dirty="0"/>
              <a:t>committee was appointed in 1957, to examine and suggest measures for better working of the Community Development </a:t>
            </a:r>
            <a:r>
              <a:rPr lang="en-US" dirty="0" err="1"/>
              <a:t>Programme</a:t>
            </a:r>
            <a:r>
              <a:rPr lang="en-US" dirty="0"/>
              <a:t> and the National Extension Service. The committee suggested the establishment of democratic </a:t>
            </a:r>
            <a:r>
              <a:rPr lang="en-US" dirty="0" err="1"/>
              <a:t>decentralised</a:t>
            </a:r>
            <a:r>
              <a:rPr lang="en-US" dirty="0"/>
              <a:t> local government which came to be known as the </a:t>
            </a:r>
            <a:r>
              <a:rPr lang="en-US" dirty="0" err="1"/>
              <a:t>Panchayati</a:t>
            </a:r>
            <a:r>
              <a:rPr lang="en-US" dirty="0"/>
              <a:t> </a:t>
            </a:r>
            <a:r>
              <a:rPr lang="en-US" dirty="0" smtClean="0"/>
              <a:t>Raj.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/>
              <a:t>Balwant</a:t>
            </a:r>
            <a:r>
              <a:rPr lang="en-US" sz="4000" dirty="0"/>
              <a:t> </a:t>
            </a:r>
            <a:r>
              <a:rPr lang="en-US" sz="4000" dirty="0" err="1"/>
              <a:t>Rai</a:t>
            </a:r>
            <a:r>
              <a:rPr lang="en-US" sz="4000" dirty="0"/>
              <a:t> Mehta Committee &amp; </a:t>
            </a:r>
            <a:r>
              <a:rPr lang="en-US" sz="4000" dirty="0" err="1"/>
              <a:t>Panchayati</a:t>
            </a:r>
            <a:r>
              <a:rPr lang="en-US" sz="4000" dirty="0"/>
              <a:t> </a:t>
            </a:r>
            <a:r>
              <a:rPr lang="en-US" sz="4000" dirty="0" smtClean="0"/>
              <a:t>Raj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2983330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Recommendations </a:t>
            </a:r>
            <a:r>
              <a:rPr lang="en-US" dirty="0"/>
              <a:t>by the committee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/>
              <a:t>Three-tier </a:t>
            </a:r>
            <a:r>
              <a:rPr lang="en-US" dirty="0" err="1"/>
              <a:t>Panchayati</a:t>
            </a:r>
            <a:r>
              <a:rPr lang="en-US" dirty="0"/>
              <a:t> Raj system: gram </a:t>
            </a:r>
            <a:r>
              <a:rPr lang="en-US" dirty="0" err="1"/>
              <a:t>panchayat</a:t>
            </a:r>
            <a:r>
              <a:rPr lang="en-US" dirty="0"/>
              <a:t>, </a:t>
            </a:r>
            <a:r>
              <a:rPr lang="en-US" dirty="0" err="1"/>
              <a:t>Panchayati</a:t>
            </a:r>
            <a:r>
              <a:rPr lang="en-US" dirty="0"/>
              <a:t> </a:t>
            </a:r>
            <a:r>
              <a:rPr lang="en-US" dirty="0" err="1"/>
              <a:t>Samiti</a:t>
            </a:r>
            <a:r>
              <a:rPr lang="en-US" dirty="0"/>
              <a:t> and </a:t>
            </a:r>
            <a:r>
              <a:rPr lang="en-US" dirty="0" err="1"/>
              <a:t>Zila</a:t>
            </a:r>
            <a:r>
              <a:rPr lang="en-US" dirty="0"/>
              <a:t> </a:t>
            </a:r>
            <a:r>
              <a:rPr lang="en-US" dirty="0" err="1"/>
              <a:t>Parishad</a:t>
            </a:r>
            <a:r>
              <a:rPr lang="en-US" dirty="0"/>
              <a:t>.</a:t>
            </a:r>
          </a:p>
          <a:p>
            <a:r>
              <a:rPr lang="en-US" dirty="0"/>
              <a:t>Directly elected representatives to constitute the gram </a:t>
            </a:r>
            <a:r>
              <a:rPr lang="en-US" dirty="0" err="1"/>
              <a:t>panchayat</a:t>
            </a:r>
            <a:r>
              <a:rPr lang="en-US" dirty="0"/>
              <a:t> and indirectly elected representatives to constitute the </a:t>
            </a:r>
            <a:r>
              <a:rPr lang="en-US" dirty="0" err="1"/>
              <a:t>Panchayat</a:t>
            </a:r>
            <a:r>
              <a:rPr lang="en-US" dirty="0"/>
              <a:t> </a:t>
            </a:r>
            <a:r>
              <a:rPr lang="en-US" dirty="0" err="1"/>
              <a:t>Samiti</a:t>
            </a:r>
            <a:r>
              <a:rPr lang="en-US" dirty="0"/>
              <a:t> and </a:t>
            </a:r>
            <a:r>
              <a:rPr lang="en-US" dirty="0" err="1"/>
              <a:t>Zila</a:t>
            </a:r>
            <a:r>
              <a:rPr lang="en-US" dirty="0"/>
              <a:t> </a:t>
            </a:r>
            <a:r>
              <a:rPr lang="en-US" dirty="0" err="1"/>
              <a:t>Parishad</a:t>
            </a:r>
            <a:r>
              <a:rPr lang="en-US" dirty="0"/>
              <a:t>.</a:t>
            </a:r>
          </a:p>
          <a:p>
            <a:r>
              <a:rPr lang="en-US" dirty="0"/>
              <a:t>Planning and development are the primary objectives of the </a:t>
            </a:r>
            <a:r>
              <a:rPr lang="en-US" dirty="0" err="1"/>
              <a:t>Panchayati</a:t>
            </a:r>
            <a:r>
              <a:rPr lang="en-US" dirty="0"/>
              <a:t> Raj system.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/>
              <a:t>Balwant</a:t>
            </a:r>
            <a:r>
              <a:rPr lang="en-US" sz="4000" dirty="0"/>
              <a:t> </a:t>
            </a:r>
            <a:r>
              <a:rPr lang="en-US" sz="4000" dirty="0" err="1"/>
              <a:t>Rai</a:t>
            </a:r>
            <a:r>
              <a:rPr lang="en-US" sz="4000" dirty="0"/>
              <a:t> Mehta Committee &amp; </a:t>
            </a:r>
            <a:r>
              <a:rPr lang="en-US" sz="4000" dirty="0" err="1"/>
              <a:t>Panchayati</a:t>
            </a:r>
            <a:r>
              <a:rPr lang="en-US" sz="4000" dirty="0"/>
              <a:t> </a:t>
            </a:r>
            <a:r>
              <a:rPr lang="en-US" sz="4000" dirty="0" smtClean="0"/>
              <a:t>Raj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38769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Recommendations </a:t>
            </a:r>
            <a:r>
              <a:rPr lang="en-US" dirty="0"/>
              <a:t>by the committee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 err="1" smtClean="0"/>
              <a:t>Panchayat</a:t>
            </a:r>
            <a:r>
              <a:rPr lang="en-US" dirty="0" smtClean="0"/>
              <a:t> </a:t>
            </a:r>
            <a:r>
              <a:rPr lang="en-US" dirty="0" err="1" smtClean="0"/>
              <a:t>Samiti</a:t>
            </a:r>
            <a:r>
              <a:rPr lang="en-US" dirty="0" smtClean="0"/>
              <a:t> should be the executive body and </a:t>
            </a:r>
            <a:r>
              <a:rPr lang="en-US" dirty="0" err="1" smtClean="0"/>
              <a:t>Zila</a:t>
            </a:r>
            <a:r>
              <a:rPr lang="en-US" dirty="0" smtClean="0"/>
              <a:t> </a:t>
            </a:r>
            <a:r>
              <a:rPr lang="en-US" dirty="0" err="1" smtClean="0"/>
              <a:t>Parishad</a:t>
            </a:r>
            <a:r>
              <a:rPr lang="en-US" dirty="0" smtClean="0"/>
              <a:t> will act as the advisory and supervisory body.</a:t>
            </a:r>
          </a:p>
          <a:p>
            <a:r>
              <a:rPr lang="en-US" dirty="0" smtClean="0"/>
              <a:t>District collector to be made as the chairman of the </a:t>
            </a:r>
            <a:r>
              <a:rPr lang="en-US" dirty="0" err="1" smtClean="0"/>
              <a:t>Zila</a:t>
            </a:r>
            <a:r>
              <a:rPr lang="en-US" dirty="0" smtClean="0"/>
              <a:t> </a:t>
            </a:r>
            <a:r>
              <a:rPr lang="en-US" dirty="0" err="1" smtClean="0"/>
              <a:t>Parishad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also requested for provisioning resources so as to help them discharge their duties and responsibilities.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/>
              <a:t>Balwant</a:t>
            </a:r>
            <a:r>
              <a:rPr lang="en-US" sz="4000" dirty="0"/>
              <a:t> </a:t>
            </a:r>
            <a:r>
              <a:rPr lang="en-US" sz="4000" dirty="0" err="1"/>
              <a:t>Rai</a:t>
            </a:r>
            <a:r>
              <a:rPr lang="en-US" sz="4000" dirty="0"/>
              <a:t> Mehta Committee &amp; </a:t>
            </a:r>
            <a:r>
              <a:rPr lang="en-US" sz="4000" dirty="0" err="1"/>
              <a:t>Panchayati</a:t>
            </a:r>
            <a:r>
              <a:rPr lang="en-US" sz="4000" dirty="0"/>
              <a:t> </a:t>
            </a:r>
            <a:r>
              <a:rPr lang="en-US" sz="4000" dirty="0" smtClean="0"/>
              <a:t>Raj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38436872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44</TotalTime>
  <Words>612</Words>
  <Application>Microsoft Office PowerPoint</Application>
  <PresentationFormat>On-screen Show (4:3)</PresentationFormat>
  <Paragraphs>90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Hardcover</vt:lpstr>
      <vt:lpstr>Panchayat Raj System in Tamil Nadu </vt:lpstr>
      <vt:lpstr>Introduction to Panchayati Raj</vt:lpstr>
      <vt:lpstr>Introduction to Panchayati Raj</vt:lpstr>
      <vt:lpstr>Evolution of Panchayati Raj</vt:lpstr>
      <vt:lpstr>Evolution of Panchayati Raj</vt:lpstr>
      <vt:lpstr>PowerPoint Presentation</vt:lpstr>
      <vt:lpstr>Balwant Rai Mehta Committee &amp; Panchayati Raj</vt:lpstr>
      <vt:lpstr>Balwant Rai Mehta Committee &amp; Panchayati Raj</vt:lpstr>
      <vt:lpstr>Balwant Rai Mehta Committee &amp; Panchayati Raj</vt:lpstr>
      <vt:lpstr>PowerPoint Presentation</vt:lpstr>
      <vt:lpstr>Ashok Mehta Committee &amp; Panchayati Raj</vt:lpstr>
      <vt:lpstr>Ashok Mehta Committee &amp; Panchayati Raj</vt:lpstr>
      <vt:lpstr>Ashok Mehta Committee &amp; Panchayati Raj</vt:lpstr>
      <vt:lpstr>G V K Rao Committee &amp; Panchayati Raj</vt:lpstr>
      <vt:lpstr>G V K Rao Committee &amp; Panchayati Raj</vt:lpstr>
      <vt:lpstr>G V K Rao Committee &amp; Panchayati Raj</vt:lpstr>
      <vt:lpstr>L M Singhvi Committee &amp; Panchayati Raj</vt:lpstr>
      <vt:lpstr>L M Singhvi Committee &amp; Panchayati Raj</vt:lpstr>
      <vt:lpstr>L M Singhvi Committee &amp; Panchayati Raj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BSC</dc:creator>
  <cp:lastModifiedBy>BSC</cp:lastModifiedBy>
  <cp:revision>5</cp:revision>
  <dcterms:created xsi:type="dcterms:W3CDTF">2020-05-23T16:34:11Z</dcterms:created>
  <dcterms:modified xsi:type="dcterms:W3CDTF">2020-05-23T17:19:06Z</dcterms:modified>
</cp:coreProperties>
</file>