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20B272-8857-42B5-9E39-AB93BFC5DE2C}" type="datetimeFigureOut">
              <a:rPr lang="en-IN" smtClean="0"/>
              <a:t>23-May-2020</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9CB0AD6-BDE8-4B76-9DB6-945988AC3DE4}" type="slidenum">
              <a:rPr lang="en-IN" smtClean="0"/>
              <a:t>‹#›</a:t>
            </a:fld>
            <a:endParaRPr lang="en-IN"/>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0B272-8857-42B5-9E39-AB93BFC5DE2C}" type="datetimeFigureOut">
              <a:rPr lang="en-IN" smtClean="0"/>
              <a:t>23-May-2020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CB0AD6-BDE8-4B76-9DB6-945988AC3DE4}" type="slidenum">
              <a:rPr lang="en-IN" smtClean="0"/>
              <a:t>‹#›</a:t>
            </a:fld>
            <a:endParaRPr lang="en-IN"/>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0B272-8857-42B5-9E39-AB93BFC5DE2C}" type="datetimeFigureOut">
              <a:rPr lang="en-IN" smtClean="0"/>
              <a:t>23-May-2020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CB0AD6-BDE8-4B76-9DB6-945988AC3DE4}" type="slidenum">
              <a:rPr lang="en-IN" smtClean="0"/>
              <a:t>‹#›</a:t>
            </a:fld>
            <a:endParaRPr lang="en-IN"/>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0B272-8857-42B5-9E39-AB93BFC5DE2C}" type="datetimeFigureOut">
              <a:rPr lang="en-IN" smtClean="0"/>
              <a:t>23-May-2020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CB0AD6-BDE8-4B76-9DB6-945988AC3DE4}" type="slidenum">
              <a:rPr lang="en-IN" smtClean="0"/>
              <a:t>‹#›</a:t>
            </a:fld>
            <a:endParaRPr lang="en-IN"/>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0B272-8857-42B5-9E39-AB93BFC5DE2C}" type="datetimeFigureOut">
              <a:rPr lang="en-IN" smtClean="0"/>
              <a:t>23-May-2020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CB0AD6-BDE8-4B76-9DB6-945988AC3DE4}"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20B272-8857-42B5-9E39-AB93BFC5DE2C}" type="datetimeFigureOut">
              <a:rPr lang="en-IN" smtClean="0"/>
              <a:t>23-May-2020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CB0AD6-BDE8-4B76-9DB6-945988AC3DE4}" type="slidenum">
              <a:rPr lang="en-IN" smtClean="0"/>
              <a:t>‹#›</a:t>
            </a:fld>
            <a:endParaRPr lang="en-IN"/>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20B272-8857-42B5-9E39-AB93BFC5DE2C}" type="datetimeFigureOut">
              <a:rPr lang="en-IN" smtClean="0"/>
              <a:t>23-May-2020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9CB0AD6-BDE8-4B76-9DB6-945988AC3DE4}" type="slidenum">
              <a:rPr lang="en-IN" smtClean="0"/>
              <a:t>‹#›</a:t>
            </a:fld>
            <a:endParaRPr lang="en-IN"/>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20B272-8857-42B5-9E39-AB93BFC5DE2C}" type="datetimeFigureOut">
              <a:rPr lang="en-IN" smtClean="0"/>
              <a:t>23-May-2020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9CB0AD6-BDE8-4B76-9DB6-945988AC3DE4}" type="slidenum">
              <a:rPr lang="en-IN" smtClean="0"/>
              <a:t>‹#›</a:t>
            </a:fld>
            <a:endParaRPr lang="en-IN"/>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0B272-8857-42B5-9E39-AB93BFC5DE2C}" type="datetimeFigureOut">
              <a:rPr lang="en-IN" smtClean="0"/>
              <a:t>23-May-2020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9CB0AD6-BDE8-4B76-9DB6-945988AC3DE4}"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0B272-8857-42B5-9E39-AB93BFC5DE2C}" type="datetimeFigureOut">
              <a:rPr lang="en-IN" smtClean="0"/>
              <a:t>23-May-2020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CB0AD6-BDE8-4B76-9DB6-945988AC3DE4}"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0B272-8857-42B5-9E39-AB93BFC5DE2C}" type="datetimeFigureOut">
              <a:rPr lang="en-IN" smtClean="0"/>
              <a:t>23-May-2020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CB0AD6-BDE8-4B76-9DB6-945988AC3DE4}"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20B272-8857-42B5-9E39-AB93BFC5DE2C}" type="datetimeFigureOut">
              <a:rPr lang="en-IN" smtClean="0"/>
              <a:t>23-May-2020</a:t>
            </a:fld>
            <a:endParaRPr lang="en-IN"/>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IN"/>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9CB0AD6-BDE8-4B76-9DB6-945988AC3DE4}"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byjus.com/free-ias-prep/this-day-in-history-dec1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yjus.com/free-ias-prep/speaker-roles-responsibility-rstv-in-depth/" TargetMode="External"/><Relationship Id="rId2" Type="http://schemas.openxmlformats.org/officeDocument/2006/relationships/hyperlink" Target="https://byjus.com/free-ias-prep/prime-minister-and-council-of-minist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yjus.com/free-ias-prep/presid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latin typeface="Arial Black" pitchFamily="34" charset="0"/>
              </a:rPr>
              <a:t>National Human Rights Commission (NHRC)</a:t>
            </a:r>
            <a:endParaRPr lang="en-IN" sz="4800" dirty="0">
              <a:latin typeface="Arial Black" pitchFamily="34" charset="0"/>
            </a:endParaRPr>
          </a:p>
        </p:txBody>
      </p:sp>
      <p:sp>
        <p:nvSpPr>
          <p:cNvPr id="3" name="Subtitle 2"/>
          <p:cNvSpPr>
            <a:spLocks noGrp="1"/>
          </p:cNvSpPr>
          <p:nvPr>
            <p:ph type="subTitle" idx="1"/>
          </p:nvPr>
        </p:nvSpPr>
        <p:spPr/>
        <p:txBody>
          <a:bodyPr>
            <a:normAutofit fontScale="92500" lnSpcReduction="10000"/>
          </a:bodyPr>
          <a:lstStyle/>
          <a:p>
            <a:r>
              <a:rPr lang="en-IN" dirty="0" smtClean="0">
                <a:solidFill>
                  <a:srgbClr val="002060"/>
                </a:solidFill>
                <a:latin typeface="Arial Black" pitchFamily="34" charset="0"/>
              </a:rPr>
              <a:t>Dr.AGHALYA.,M.A.,M.Ed.,M.PHIL.,</a:t>
            </a:r>
            <a:r>
              <a:rPr lang="en-IN" dirty="0" err="1" smtClean="0">
                <a:solidFill>
                  <a:srgbClr val="002060"/>
                </a:solidFill>
                <a:latin typeface="Arial Black" pitchFamily="34" charset="0"/>
              </a:rPr>
              <a:t>Ph.D</a:t>
            </a:r>
            <a:r>
              <a:rPr lang="en-IN" dirty="0" smtClean="0">
                <a:solidFill>
                  <a:srgbClr val="002060"/>
                </a:solidFill>
                <a:latin typeface="Arial Black" pitchFamily="34" charset="0"/>
              </a:rPr>
              <a:t>.,</a:t>
            </a:r>
            <a:br>
              <a:rPr lang="en-IN" dirty="0" smtClean="0">
                <a:solidFill>
                  <a:srgbClr val="002060"/>
                </a:solidFill>
                <a:latin typeface="Arial Black" pitchFamily="34" charset="0"/>
              </a:rPr>
            </a:br>
            <a:r>
              <a:rPr lang="en-IN" dirty="0" smtClean="0">
                <a:solidFill>
                  <a:srgbClr val="002060"/>
                </a:solidFill>
                <a:latin typeface="Arial Black" pitchFamily="34" charset="0"/>
              </a:rPr>
              <a:t>Head &amp;  </a:t>
            </a:r>
            <a:r>
              <a:rPr lang="en-IN" dirty="0" err="1" smtClean="0">
                <a:solidFill>
                  <a:srgbClr val="002060"/>
                </a:solidFill>
                <a:latin typeface="Arial Black" pitchFamily="34" charset="0"/>
              </a:rPr>
              <a:t>Asst.Professor</a:t>
            </a:r>
            <a:r>
              <a:rPr lang="en-IN" dirty="0" smtClean="0">
                <a:solidFill>
                  <a:srgbClr val="002060"/>
                </a:solidFill>
                <a:latin typeface="Arial Black" pitchFamily="34" charset="0"/>
              </a:rPr>
              <a:t/>
            </a:r>
            <a:br>
              <a:rPr lang="en-IN" dirty="0" smtClean="0">
                <a:solidFill>
                  <a:srgbClr val="002060"/>
                </a:solidFill>
                <a:latin typeface="Arial Black" pitchFamily="34" charset="0"/>
              </a:rPr>
            </a:br>
            <a:r>
              <a:rPr lang="en-IN" dirty="0" smtClean="0">
                <a:solidFill>
                  <a:srgbClr val="002060"/>
                </a:solidFill>
                <a:latin typeface="Arial Black" pitchFamily="34" charset="0"/>
              </a:rPr>
              <a:t>Department of History</a:t>
            </a:r>
            <a:br>
              <a:rPr lang="en-IN" dirty="0" smtClean="0">
                <a:solidFill>
                  <a:srgbClr val="002060"/>
                </a:solidFill>
                <a:latin typeface="Arial Black" pitchFamily="34" charset="0"/>
              </a:rPr>
            </a:br>
            <a:r>
              <a:rPr lang="en-IN" dirty="0" smtClean="0">
                <a:solidFill>
                  <a:srgbClr val="002060"/>
                </a:solidFill>
                <a:latin typeface="Arial Black" pitchFamily="34" charset="0"/>
              </a:rPr>
              <a:t>Bon Secours College for Women</a:t>
            </a:r>
            <a:br>
              <a:rPr lang="en-IN" dirty="0" smtClean="0">
                <a:solidFill>
                  <a:srgbClr val="002060"/>
                </a:solidFill>
                <a:latin typeface="Arial Black" pitchFamily="34" charset="0"/>
              </a:rPr>
            </a:br>
            <a:r>
              <a:rPr lang="en-IN" dirty="0" err="1" smtClean="0">
                <a:solidFill>
                  <a:srgbClr val="002060"/>
                </a:solidFill>
                <a:latin typeface="Arial Black" pitchFamily="34" charset="0"/>
              </a:rPr>
              <a:t>Thanjavur</a:t>
            </a:r>
            <a:endParaRPr lang="en-IN" dirty="0" smtClean="0">
              <a:solidFill>
                <a:srgbClr val="002060"/>
              </a:solidFill>
              <a:latin typeface="Arial Black" pitchFamily="34" charset="0"/>
            </a:endParaRPr>
          </a:p>
          <a:p>
            <a:endParaRPr lang="en-IN" dirty="0" smtClean="0"/>
          </a:p>
          <a:p>
            <a:endParaRPr lang="en-IN" dirty="0"/>
          </a:p>
        </p:txBody>
      </p:sp>
    </p:spTree>
    <p:extLst>
      <p:ext uri="{BB962C8B-B14F-4D97-AF65-F5344CB8AC3E}">
        <p14:creationId xmlns:p14="http://schemas.microsoft.com/office/powerpoint/2010/main" val="398777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buNone/>
            </a:pPr>
            <a:r>
              <a:rPr lang="en-US" dirty="0" smtClean="0"/>
              <a:t>It </a:t>
            </a:r>
            <a:r>
              <a:rPr lang="en-US" dirty="0"/>
              <a:t>is important to know the limitations of NHRC  for UPSC exam. They are mentioned below</a:t>
            </a:r>
            <a:r>
              <a:rPr lang="en-US" dirty="0" smtClean="0"/>
              <a:t>:</a:t>
            </a:r>
          </a:p>
          <a:p>
            <a:pPr marL="0" indent="0">
              <a:buNone/>
            </a:pPr>
            <a:endParaRPr lang="en-US" dirty="0"/>
          </a:p>
          <a:p>
            <a:r>
              <a:rPr lang="en-US" dirty="0"/>
              <a:t>The Recommendations made by the NHRC are not binding.</a:t>
            </a:r>
          </a:p>
          <a:p>
            <a:r>
              <a:rPr lang="en-US" dirty="0"/>
              <a:t>Violation of Human rights by private parties cannot be considered under NHRC Jurisdiction.</a:t>
            </a:r>
          </a:p>
          <a:p>
            <a:r>
              <a:rPr lang="en-US" dirty="0"/>
              <a:t>NHRC doesn’t have the power to </a:t>
            </a:r>
            <a:r>
              <a:rPr lang="en-US" dirty="0" err="1"/>
              <a:t>penalise</a:t>
            </a:r>
            <a:r>
              <a:rPr lang="en-US" dirty="0"/>
              <a:t> the authorities that don’t implement its recommended orders.</a:t>
            </a:r>
          </a:p>
          <a:p>
            <a:r>
              <a:rPr lang="en-US" dirty="0"/>
              <a:t>3 of the NHRC members are judges which gives the functioning of the Commission a judicial touch.</a:t>
            </a:r>
          </a:p>
          <a:p>
            <a:r>
              <a:rPr lang="en-US" dirty="0"/>
              <a:t>The other members that are recommended by the Selection Committee may not necessarily be Human Rights experts.</a:t>
            </a:r>
          </a:p>
          <a:p>
            <a:endParaRPr lang="en-IN" dirty="0"/>
          </a:p>
        </p:txBody>
      </p:sp>
      <p:sp>
        <p:nvSpPr>
          <p:cNvPr id="3" name="Title 2"/>
          <p:cNvSpPr>
            <a:spLocks noGrp="1"/>
          </p:cNvSpPr>
          <p:nvPr>
            <p:ph type="title"/>
          </p:nvPr>
        </p:nvSpPr>
        <p:spPr/>
        <p:txBody>
          <a:bodyPr/>
          <a:lstStyle/>
          <a:p>
            <a:r>
              <a:rPr lang="en-US" dirty="0"/>
              <a:t>Limitations of NHRC </a:t>
            </a:r>
            <a:endParaRPr lang="en-IN" dirty="0"/>
          </a:p>
        </p:txBody>
      </p:sp>
    </p:spTree>
    <p:extLst>
      <p:ext uri="{BB962C8B-B14F-4D97-AF65-F5344CB8AC3E}">
        <p14:creationId xmlns:p14="http://schemas.microsoft.com/office/powerpoint/2010/main" val="31740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a:t>
            </a:r>
            <a:r>
              <a:rPr lang="en-US" dirty="0"/>
              <a:t>NHRC does not consider the following cases: </a:t>
            </a:r>
          </a:p>
          <a:p>
            <a:pPr lvl="1"/>
            <a:r>
              <a:rPr lang="en-US" dirty="0"/>
              <a:t>Cases that are older than one year. </a:t>
            </a:r>
          </a:p>
          <a:p>
            <a:pPr lvl="1"/>
            <a:r>
              <a:rPr lang="en-US" dirty="0"/>
              <a:t>Cases that are anonymous, pseudonymous or vague.</a:t>
            </a:r>
          </a:p>
          <a:p>
            <a:pPr lvl="1"/>
            <a:r>
              <a:rPr lang="en-US" dirty="0"/>
              <a:t>Frivolous cases.</a:t>
            </a:r>
          </a:p>
          <a:p>
            <a:pPr lvl="1"/>
            <a:r>
              <a:rPr lang="en-US" dirty="0"/>
              <a:t>Cases pertaining to service matters.</a:t>
            </a:r>
          </a:p>
          <a:p>
            <a:r>
              <a:rPr lang="en-US" dirty="0"/>
              <a:t>The NHRC has limited jurisdiction over cases related to armed forces.</a:t>
            </a:r>
          </a:p>
          <a:p>
            <a:r>
              <a:rPr lang="en-US" dirty="0"/>
              <a:t>The NHRC faces other issues like excess cases/complaints, insufficient funds, bureaucratic functioning style, etc.</a:t>
            </a:r>
          </a:p>
          <a:p>
            <a:endParaRPr lang="en-IN" dirty="0"/>
          </a:p>
        </p:txBody>
      </p:sp>
      <p:sp>
        <p:nvSpPr>
          <p:cNvPr id="3" name="Title 2"/>
          <p:cNvSpPr>
            <a:spLocks noGrp="1"/>
          </p:cNvSpPr>
          <p:nvPr>
            <p:ph type="title"/>
          </p:nvPr>
        </p:nvSpPr>
        <p:spPr/>
        <p:txBody>
          <a:bodyPr/>
          <a:lstStyle/>
          <a:p>
            <a:r>
              <a:rPr lang="en-US" dirty="0"/>
              <a:t>Limitations of NHRC </a:t>
            </a:r>
            <a:endParaRPr lang="en-IN" dirty="0"/>
          </a:p>
        </p:txBody>
      </p:sp>
    </p:spTree>
    <p:extLst>
      <p:ext uri="{BB962C8B-B14F-4D97-AF65-F5344CB8AC3E}">
        <p14:creationId xmlns:p14="http://schemas.microsoft.com/office/powerpoint/2010/main" val="36935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704856" cy="5553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77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The National Human Rights Commission (NHRC) established in 1993, is an independent statutory body as per the provisions of the Protection of Human Rights Act of 1993 which was amended in 2006. </a:t>
            </a:r>
          </a:p>
          <a:p>
            <a:r>
              <a:rPr lang="en-US" dirty="0" smtClean="0"/>
              <a:t>Human Rights are an indispensable part of society.</a:t>
            </a:r>
          </a:p>
          <a:p>
            <a:r>
              <a:rPr lang="en-US" dirty="0" smtClean="0"/>
              <a:t>NHRC acts as a watchdog of human rights in the country.</a:t>
            </a:r>
          </a:p>
          <a:p>
            <a:r>
              <a:rPr lang="en-US" dirty="0" smtClean="0"/>
              <a:t>NHRC looks over the rights that are related to life, dignity, liberty and equality of the individual that is defined in Section 2(1) of the PHR Act. </a:t>
            </a:r>
          </a:p>
          <a:p>
            <a:r>
              <a:rPr lang="en-US" dirty="0" smtClean="0"/>
              <a:t>They are guaranteed by the Constitution of India, embodied in the international covenants and are enforceable by the courts of India as well. </a:t>
            </a:r>
          </a:p>
          <a:p>
            <a:r>
              <a:rPr lang="en-US" dirty="0" smtClean="0"/>
              <a:t>NHRC was established in compliance with the Paris Principles of Human Rights, 1991 which were adopted for the promotion and protection of Human Rights and were endorsed by United Nations at its General Assembly of 1993</a:t>
            </a:r>
            <a:endParaRPr lang="en-IN" dirty="0"/>
          </a:p>
        </p:txBody>
      </p:sp>
      <p:sp>
        <p:nvSpPr>
          <p:cNvPr id="2" name="Title 1"/>
          <p:cNvSpPr>
            <a:spLocks noGrp="1"/>
          </p:cNvSpPr>
          <p:nvPr>
            <p:ph type="title"/>
          </p:nvPr>
        </p:nvSpPr>
        <p:spPr/>
        <p:txBody>
          <a:bodyPr>
            <a:noAutofit/>
          </a:bodyPr>
          <a:lstStyle/>
          <a:p>
            <a:r>
              <a:rPr lang="en-US" sz="4400" dirty="0" smtClean="0"/>
              <a:t>What is the National Human Rights Commission (NHRC)?</a:t>
            </a:r>
            <a:endParaRPr lang="en-IN" sz="4400" dirty="0"/>
          </a:p>
        </p:txBody>
      </p:sp>
    </p:spTree>
    <p:extLst>
      <p:ext uri="{BB962C8B-B14F-4D97-AF65-F5344CB8AC3E}">
        <p14:creationId xmlns:p14="http://schemas.microsoft.com/office/powerpoint/2010/main" val="4047215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In </a:t>
            </a:r>
            <a:r>
              <a:rPr lang="en-US" dirty="0"/>
              <a:t>1948, the UN adopted the UDHR (</a:t>
            </a:r>
            <a:r>
              <a:rPr lang="en-US" dirty="0">
                <a:hlinkClick r:id="rId2"/>
              </a:rPr>
              <a:t>Universal Declaration of Human Rights</a:t>
            </a:r>
            <a:r>
              <a:rPr lang="en-US" dirty="0"/>
              <a:t>).</a:t>
            </a:r>
          </a:p>
          <a:p>
            <a:r>
              <a:rPr lang="en-US" dirty="0"/>
              <a:t>In 1991, the Paris Principles were established by the National Human Rights Institutions (NHRIs).</a:t>
            </a:r>
          </a:p>
          <a:p>
            <a:r>
              <a:rPr lang="en-US" dirty="0"/>
              <a:t>In 1993, the UN adopted these Paris Principles at its General Assembly.</a:t>
            </a:r>
          </a:p>
          <a:p>
            <a:r>
              <a:rPr lang="en-US" dirty="0"/>
              <a:t>In 1993, India enacted the Protection of Human Rights Act.</a:t>
            </a:r>
          </a:p>
          <a:p>
            <a:r>
              <a:rPr lang="en-US" dirty="0"/>
              <a:t>This led to the formation of the National Human Rights Commission (NHRC).</a:t>
            </a:r>
          </a:p>
          <a:p>
            <a:r>
              <a:rPr lang="en-US" dirty="0"/>
              <a:t>The Protection of Human Rights Act also allowed state governments to establish State Human Rights Commission.</a:t>
            </a:r>
          </a:p>
          <a:p>
            <a:endParaRPr lang="en-IN" dirty="0"/>
          </a:p>
        </p:txBody>
      </p:sp>
      <p:sp>
        <p:nvSpPr>
          <p:cNvPr id="3" name="Title 2"/>
          <p:cNvSpPr>
            <a:spLocks noGrp="1"/>
          </p:cNvSpPr>
          <p:nvPr>
            <p:ph type="title"/>
          </p:nvPr>
        </p:nvSpPr>
        <p:spPr/>
        <p:txBody>
          <a:bodyPr/>
          <a:lstStyle/>
          <a:p>
            <a:r>
              <a:rPr lang="en-US" sz="4800" dirty="0"/>
              <a:t>NHRC History </a:t>
            </a:r>
            <a:endParaRPr lang="en-IN" dirty="0"/>
          </a:p>
        </p:txBody>
      </p:sp>
    </p:spTree>
    <p:extLst>
      <p:ext uri="{BB962C8B-B14F-4D97-AF65-F5344CB8AC3E}">
        <p14:creationId xmlns:p14="http://schemas.microsoft.com/office/powerpoint/2010/main" val="426971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National Human Rights Commission (NHRC) is composed of a Chairperson and eight other members.</a:t>
            </a:r>
          </a:p>
          <a:p>
            <a:endParaRPr lang="en-US" dirty="0" smtClean="0"/>
          </a:p>
          <a:p>
            <a:r>
              <a:rPr lang="en-US" dirty="0" smtClean="0"/>
              <a:t>Those </a:t>
            </a:r>
            <a:r>
              <a:rPr lang="en-US" dirty="0"/>
              <a:t>eight members are: </a:t>
            </a:r>
          </a:p>
          <a:p>
            <a:pPr lvl="1"/>
            <a:endParaRPr lang="en-US" dirty="0" smtClean="0"/>
          </a:p>
          <a:p>
            <a:pPr lvl="1"/>
            <a:r>
              <a:rPr lang="en-US" dirty="0" smtClean="0"/>
              <a:t>Four </a:t>
            </a:r>
            <a:r>
              <a:rPr lang="en-US" dirty="0"/>
              <a:t>full-time members.</a:t>
            </a:r>
          </a:p>
          <a:p>
            <a:pPr lvl="1"/>
            <a:endParaRPr lang="en-US" dirty="0" smtClean="0"/>
          </a:p>
          <a:p>
            <a:pPr lvl="1"/>
            <a:r>
              <a:rPr lang="en-US" dirty="0" smtClean="0"/>
              <a:t>Four </a:t>
            </a:r>
            <a:r>
              <a:rPr lang="en-US" dirty="0"/>
              <a:t>deemed members.</a:t>
            </a:r>
          </a:p>
          <a:p>
            <a:endParaRPr lang="en-IN" dirty="0"/>
          </a:p>
        </p:txBody>
      </p:sp>
      <p:sp>
        <p:nvSpPr>
          <p:cNvPr id="3" name="Title 2"/>
          <p:cNvSpPr>
            <a:spLocks noGrp="1"/>
          </p:cNvSpPr>
          <p:nvPr>
            <p:ph type="title"/>
          </p:nvPr>
        </p:nvSpPr>
        <p:spPr/>
        <p:txBody>
          <a:bodyPr/>
          <a:lstStyle/>
          <a:p>
            <a:r>
              <a:rPr lang="en-US" sz="4000" dirty="0"/>
              <a:t>NHRC Composition – Members of </a:t>
            </a:r>
            <a:r>
              <a:rPr lang="en-US" sz="4000" dirty="0" smtClean="0"/>
              <a:t>NHRC</a:t>
            </a:r>
            <a:endParaRPr lang="en-IN" sz="4000" dirty="0"/>
          </a:p>
        </p:txBody>
      </p:sp>
    </p:spTree>
    <p:extLst>
      <p:ext uri="{BB962C8B-B14F-4D97-AF65-F5344CB8AC3E}">
        <p14:creationId xmlns:p14="http://schemas.microsoft.com/office/powerpoint/2010/main" val="2906812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43554693"/>
              </p:ext>
            </p:extLst>
          </p:nvPr>
        </p:nvGraphicFramePr>
        <p:xfrm>
          <a:off x="251519" y="2060848"/>
          <a:ext cx="8712968" cy="4464496"/>
        </p:xfrm>
        <a:graphic>
          <a:graphicData uri="http://schemas.openxmlformats.org/drawingml/2006/table">
            <a:tbl>
              <a:tblPr/>
              <a:tblGrid>
                <a:gridCol w="4356484"/>
                <a:gridCol w="4356484"/>
              </a:tblGrid>
              <a:tr h="350361">
                <a:tc>
                  <a:txBody>
                    <a:bodyPr/>
                    <a:lstStyle/>
                    <a:p>
                      <a:pPr algn="just" fontAlgn="t"/>
                      <a:r>
                        <a:rPr lang="en-IN" sz="1300" b="1" dirty="0">
                          <a:effectLst/>
                        </a:rPr>
                        <a:t>Chairman of NHRC</a:t>
                      </a:r>
                      <a:endParaRPr lang="en-IN" sz="1300" dirty="0">
                        <a:effectLst/>
                      </a:endParaRPr>
                    </a:p>
                  </a:txBody>
                  <a:tcPr marL="54470" marR="54470" marT="54470" marB="544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just" fontAlgn="t"/>
                      <a:r>
                        <a:rPr lang="en-US" sz="1300" b="0">
                          <a:effectLst/>
                        </a:rPr>
                        <a:t>Retired Chief Justice of India</a:t>
                      </a:r>
                      <a:endParaRPr lang="en-US" sz="1300">
                        <a:effectLst/>
                      </a:endParaRPr>
                    </a:p>
                  </a:txBody>
                  <a:tcPr marL="54470" marR="54470" marT="54470" marB="544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76418">
                <a:tc>
                  <a:txBody>
                    <a:bodyPr/>
                    <a:lstStyle/>
                    <a:p>
                      <a:pPr fontAlgn="t"/>
                      <a:r>
                        <a:rPr lang="en-IN" sz="1300" b="1">
                          <a:effectLst/>
                        </a:rPr>
                        <a:t>Member 1</a:t>
                      </a:r>
                      <a:endParaRPr lang="en-IN" sz="1300">
                        <a:effectLst/>
                      </a:endParaRPr>
                    </a:p>
                  </a:txBody>
                  <a:tcPr marL="54470" marR="54470" marT="54470" marB="544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300" b="0">
                          <a:effectLst/>
                        </a:rPr>
                        <a:t>One who is/has been a Judge of Supreme Court of India</a:t>
                      </a:r>
                      <a:endParaRPr lang="en-US" sz="1300">
                        <a:effectLst/>
                      </a:endParaRPr>
                    </a:p>
                  </a:txBody>
                  <a:tcPr marL="54470" marR="54470" marT="54470" marB="544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76418">
                <a:tc>
                  <a:txBody>
                    <a:bodyPr/>
                    <a:lstStyle/>
                    <a:p>
                      <a:pPr fontAlgn="t"/>
                      <a:r>
                        <a:rPr lang="en-IN" sz="1300" b="1">
                          <a:effectLst/>
                        </a:rPr>
                        <a:t>Member 2</a:t>
                      </a:r>
                      <a:endParaRPr lang="en-IN" sz="1300">
                        <a:effectLst/>
                      </a:endParaRPr>
                    </a:p>
                  </a:txBody>
                  <a:tcPr marL="54470" marR="54470" marT="54470" marB="544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300" b="0">
                          <a:effectLst/>
                        </a:rPr>
                        <a:t>One who is/has been a Chief Justice of a High Court</a:t>
                      </a:r>
                      <a:endParaRPr lang="en-US" sz="1300">
                        <a:effectLst/>
                      </a:endParaRPr>
                    </a:p>
                  </a:txBody>
                  <a:tcPr marL="54470" marR="54470" marT="54470" marB="544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02476">
                <a:tc>
                  <a:txBody>
                    <a:bodyPr/>
                    <a:lstStyle/>
                    <a:p>
                      <a:pPr fontAlgn="t"/>
                      <a:r>
                        <a:rPr lang="en-IN" sz="1300" b="1">
                          <a:effectLst/>
                        </a:rPr>
                        <a:t>Two Members</a:t>
                      </a:r>
                      <a:endParaRPr lang="en-IN" sz="1300">
                        <a:effectLst/>
                      </a:endParaRPr>
                    </a:p>
                  </a:txBody>
                  <a:tcPr marL="54470" marR="54470" marT="54470" marB="544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300" b="0">
                          <a:effectLst/>
                        </a:rPr>
                        <a:t>Candidates with knowledge or practical experience in the matters of Human Rights</a:t>
                      </a:r>
                      <a:endParaRPr lang="en-US" sz="1300">
                        <a:effectLst/>
                      </a:endParaRPr>
                    </a:p>
                  </a:txBody>
                  <a:tcPr marL="54470" marR="54470" marT="54470" marB="544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158823">
                <a:tc>
                  <a:txBody>
                    <a:bodyPr/>
                    <a:lstStyle/>
                    <a:p>
                      <a:pPr algn="just" fontAlgn="t"/>
                      <a:r>
                        <a:rPr lang="en-IN" sz="1300" b="1" dirty="0">
                          <a:effectLst/>
                        </a:rPr>
                        <a:t>Deemed Members (Ex-officio Members)</a:t>
                      </a:r>
                      <a:endParaRPr lang="en-IN" sz="1300" dirty="0">
                        <a:effectLst/>
                      </a:endParaRPr>
                    </a:p>
                  </a:txBody>
                  <a:tcPr marL="54470" marR="54470" marT="54470" marB="544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just" fontAlgn="t"/>
                      <a:r>
                        <a:rPr lang="en-US" sz="1300" b="0" dirty="0">
                          <a:effectLst/>
                        </a:rPr>
                        <a:t>Deemed members are chairpersons of the below national commissions:</a:t>
                      </a:r>
                      <a:endParaRPr lang="en-US" sz="1300" dirty="0">
                        <a:effectLst/>
                      </a:endParaRPr>
                    </a:p>
                    <a:p>
                      <a:pPr algn="just" fontAlgn="t">
                        <a:buFont typeface="+mj-lt"/>
                        <a:buAutoNum type="arabicPeriod"/>
                      </a:pPr>
                      <a:r>
                        <a:rPr lang="en-US" sz="1300" b="0" dirty="0">
                          <a:effectLst/>
                        </a:rPr>
                        <a:t>National Commission for Minorities</a:t>
                      </a:r>
                    </a:p>
                    <a:p>
                      <a:pPr algn="just" fontAlgn="t">
                        <a:buFont typeface="+mj-lt"/>
                        <a:buAutoNum type="arabicPeriod"/>
                      </a:pPr>
                      <a:r>
                        <a:rPr lang="en-US" sz="1300" b="0" dirty="0">
                          <a:effectLst/>
                        </a:rPr>
                        <a:t>National Commission for Scheduled Castes</a:t>
                      </a:r>
                    </a:p>
                    <a:p>
                      <a:pPr algn="just" fontAlgn="t">
                        <a:buFont typeface="+mj-lt"/>
                        <a:buAutoNum type="arabicPeriod"/>
                      </a:pPr>
                      <a:r>
                        <a:rPr lang="en-US" sz="1300" b="0" dirty="0">
                          <a:effectLst/>
                        </a:rPr>
                        <a:t>National Commission for Scheduled Tribes</a:t>
                      </a:r>
                    </a:p>
                    <a:p>
                      <a:pPr algn="just" fontAlgn="t">
                        <a:buFont typeface="+mj-lt"/>
                        <a:buAutoNum type="arabicPeriod"/>
                      </a:pPr>
                      <a:r>
                        <a:rPr lang="en-US" sz="1300" b="0" dirty="0">
                          <a:effectLst/>
                        </a:rPr>
                        <a:t>National Commission for Women</a:t>
                      </a:r>
                    </a:p>
                  </a:txBody>
                  <a:tcPr marL="54470" marR="54470" marT="54470" marB="544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
        <p:nvSpPr>
          <p:cNvPr id="3" name="Title 2"/>
          <p:cNvSpPr>
            <a:spLocks noGrp="1"/>
          </p:cNvSpPr>
          <p:nvPr>
            <p:ph type="title"/>
          </p:nvPr>
        </p:nvSpPr>
        <p:spPr/>
        <p:txBody>
          <a:bodyPr/>
          <a:lstStyle/>
          <a:p>
            <a:r>
              <a:rPr lang="en-IN" b="1" dirty="0"/>
              <a:t>Members of NHRC</a:t>
            </a:r>
            <a:endParaRPr lang="en-IN" dirty="0"/>
          </a:p>
        </p:txBody>
      </p:sp>
      <p:sp>
        <p:nvSpPr>
          <p:cNvPr id="5" name="Rectangle 1"/>
          <p:cNvSpPr>
            <a:spLocks noChangeArrowheads="1"/>
          </p:cNvSpPr>
          <p:nvPr/>
        </p:nvSpPr>
        <p:spPr bwMode="auto">
          <a:xfrm>
            <a:off x="1803400" y="2230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000" b="1" i="0" u="none" strike="noStrike" cap="none" normalizeH="0" baseline="0" dirty="0" smtClean="0">
                <a:ln>
                  <a:noFill/>
                </a:ln>
                <a:solidFill>
                  <a:srgbClr val="333333"/>
                </a:solidFill>
                <a:effectLst/>
                <a:latin typeface="Roboto"/>
                <a:cs typeface="Arial" pitchFamily="34" charset="0"/>
              </a:rPr>
              <a:t>Members of NHRC</a:t>
            </a:r>
            <a:r>
              <a:rPr kumimoji="0" lang="en-US" sz="1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2055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 </a:t>
            </a:r>
            <a:r>
              <a:rPr lang="en-US" dirty="0"/>
              <a:t>Selection Committee will recommend the candidates to the President.</a:t>
            </a:r>
          </a:p>
          <a:p>
            <a:r>
              <a:rPr lang="en-US" dirty="0"/>
              <a:t>The Selection Committee includes: </a:t>
            </a:r>
          </a:p>
          <a:p>
            <a:pPr lvl="1"/>
            <a:r>
              <a:rPr lang="en-US" dirty="0">
                <a:hlinkClick r:id="rId2"/>
              </a:rPr>
              <a:t>Prime Minister</a:t>
            </a:r>
            <a:r>
              <a:rPr lang="en-US" dirty="0"/>
              <a:t> (Chairman)</a:t>
            </a:r>
          </a:p>
          <a:p>
            <a:pPr lvl="1"/>
            <a:r>
              <a:rPr lang="en-US" u="sng" dirty="0">
                <a:hlinkClick r:id="rId3"/>
              </a:rPr>
              <a:t>Speaker of </a:t>
            </a:r>
            <a:r>
              <a:rPr lang="en-US" u="sng" dirty="0" err="1">
                <a:hlinkClick r:id="rId3"/>
              </a:rPr>
              <a:t>Lok</a:t>
            </a:r>
            <a:r>
              <a:rPr lang="en-US" u="sng" dirty="0">
                <a:hlinkClick r:id="rId3"/>
              </a:rPr>
              <a:t> </a:t>
            </a:r>
            <a:r>
              <a:rPr lang="en-US" u="sng" dirty="0" err="1">
                <a:hlinkClick r:id="rId3"/>
              </a:rPr>
              <a:t>Sabha</a:t>
            </a:r>
            <a:endParaRPr lang="en-US" dirty="0"/>
          </a:p>
          <a:p>
            <a:pPr lvl="1"/>
            <a:r>
              <a:rPr lang="en-US" dirty="0"/>
              <a:t>Union Home Minister</a:t>
            </a:r>
          </a:p>
          <a:p>
            <a:pPr lvl="1"/>
            <a:r>
              <a:rPr lang="en-US" dirty="0"/>
              <a:t>Deputy Chairman of </a:t>
            </a:r>
            <a:r>
              <a:rPr lang="en-US" dirty="0" err="1"/>
              <a:t>Rajya</a:t>
            </a:r>
            <a:r>
              <a:rPr lang="en-US" dirty="0"/>
              <a:t> </a:t>
            </a:r>
            <a:r>
              <a:rPr lang="en-US" dirty="0" err="1"/>
              <a:t>Sabha</a:t>
            </a:r>
            <a:endParaRPr lang="en-US" dirty="0"/>
          </a:p>
          <a:p>
            <a:pPr lvl="1"/>
            <a:r>
              <a:rPr lang="en-US" dirty="0"/>
              <a:t>Leaders of the Opposition in both Houses of the Parliament</a:t>
            </a:r>
          </a:p>
          <a:p>
            <a:endParaRPr lang="en-IN" dirty="0"/>
          </a:p>
        </p:txBody>
      </p:sp>
      <p:sp>
        <p:nvSpPr>
          <p:cNvPr id="3" name="Title 2"/>
          <p:cNvSpPr>
            <a:spLocks noGrp="1"/>
          </p:cNvSpPr>
          <p:nvPr>
            <p:ph type="title"/>
          </p:nvPr>
        </p:nvSpPr>
        <p:spPr>
          <a:xfrm>
            <a:off x="683568" y="548680"/>
            <a:ext cx="7756263" cy="1054250"/>
          </a:xfrm>
        </p:spPr>
        <p:txBody>
          <a:bodyPr/>
          <a:lstStyle/>
          <a:p>
            <a:r>
              <a:rPr lang="en-US" sz="4400" dirty="0"/>
              <a:t>Appointment of NHRC </a:t>
            </a:r>
            <a:r>
              <a:rPr lang="en-US" sz="4400" dirty="0" smtClean="0"/>
              <a:t>Members</a:t>
            </a:r>
            <a:endParaRPr lang="en-IN" sz="4400" dirty="0"/>
          </a:p>
        </p:txBody>
      </p:sp>
    </p:spTree>
    <p:extLst>
      <p:ext uri="{BB962C8B-B14F-4D97-AF65-F5344CB8AC3E}">
        <p14:creationId xmlns:p14="http://schemas.microsoft.com/office/powerpoint/2010/main" val="247757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The </a:t>
            </a:r>
            <a:r>
              <a:rPr lang="en-US" dirty="0"/>
              <a:t>functions of the National Human Rights Commission (NHRC) as stated in Section 12 of the Protection of Human Rights Act,1993 includes enquiry into complaints of violation of human rights or negligence in the prevention of such violation by a public servant. The Commission also studies treaties and international instruments on human rights and makes recommendations for their effective implementation to the Government.</a:t>
            </a:r>
          </a:p>
          <a:p>
            <a:endParaRPr lang="en-IN" dirty="0"/>
          </a:p>
        </p:txBody>
      </p:sp>
      <p:sp>
        <p:nvSpPr>
          <p:cNvPr id="3" name="Title 2"/>
          <p:cNvSpPr>
            <a:spLocks noGrp="1"/>
          </p:cNvSpPr>
          <p:nvPr>
            <p:ph type="title"/>
          </p:nvPr>
        </p:nvSpPr>
        <p:spPr/>
        <p:txBody>
          <a:bodyPr/>
          <a:lstStyle/>
          <a:p>
            <a:r>
              <a:rPr lang="en-US" sz="4400" dirty="0"/>
              <a:t>Functions &amp; Powers of NHRC </a:t>
            </a:r>
            <a:endParaRPr lang="en-IN" sz="4400" dirty="0"/>
          </a:p>
        </p:txBody>
      </p:sp>
    </p:spTree>
    <p:extLst>
      <p:ext uri="{BB962C8B-B14F-4D97-AF65-F5344CB8AC3E}">
        <p14:creationId xmlns:p14="http://schemas.microsoft.com/office/powerpoint/2010/main" val="214437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NHRC </a:t>
            </a:r>
            <a:r>
              <a:rPr lang="en-US" dirty="0"/>
              <a:t>can investigate any complaints related to violation of Human Rights either </a:t>
            </a:r>
            <a:r>
              <a:rPr lang="en-US" dirty="0" err="1"/>
              <a:t>suo</a:t>
            </a:r>
            <a:r>
              <a:rPr lang="en-US" dirty="0"/>
              <a:t> </a:t>
            </a:r>
            <a:r>
              <a:rPr lang="en-US" dirty="0" err="1"/>
              <a:t>moto</a:t>
            </a:r>
            <a:r>
              <a:rPr lang="en-US" dirty="0"/>
              <a:t> or after receiving a petition.</a:t>
            </a:r>
          </a:p>
          <a:p>
            <a:r>
              <a:rPr lang="en-US" dirty="0"/>
              <a:t>NHRC can interfere in any judicial process that involves any allegation of violation of Human Rights.</a:t>
            </a:r>
          </a:p>
          <a:p>
            <a:r>
              <a:rPr lang="en-US" dirty="0"/>
              <a:t>It can visit any prison/institute under the control of the state governments to observe the living conditions of inmates. It can further make recommendations based on its observations to the authorities.</a:t>
            </a:r>
          </a:p>
          <a:p>
            <a:r>
              <a:rPr lang="en-US" dirty="0" smtClean="0"/>
              <a:t>NHRC can review the provisions of the Constitution that safeguard Human Rights and can suggest necessary restorative measures.</a:t>
            </a:r>
          </a:p>
          <a:p>
            <a:endParaRPr lang="en-IN" dirty="0"/>
          </a:p>
        </p:txBody>
      </p:sp>
      <p:sp>
        <p:nvSpPr>
          <p:cNvPr id="3" name="Title 2"/>
          <p:cNvSpPr>
            <a:spLocks noGrp="1"/>
          </p:cNvSpPr>
          <p:nvPr>
            <p:ph type="title"/>
          </p:nvPr>
        </p:nvSpPr>
        <p:spPr/>
        <p:txBody>
          <a:bodyPr/>
          <a:lstStyle/>
          <a:p>
            <a:r>
              <a:rPr lang="en-US" sz="4400" dirty="0"/>
              <a:t>Functions &amp; Powers of NHRC </a:t>
            </a:r>
            <a:endParaRPr lang="en-IN" sz="4400" dirty="0"/>
          </a:p>
        </p:txBody>
      </p:sp>
    </p:spTree>
    <p:extLst>
      <p:ext uri="{BB962C8B-B14F-4D97-AF65-F5344CB8AC3E}">
        <p14:creationId xmlns:p14="http://schemas.microsoft.com/office/powerpoint/2010/main" val="205499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Constitution that safeguard Human Rights and can suggest necessary restorative measures.</a:t>
            </a:r>
          </a:p>
          <a:p>
            <a:r>
              <a:rPr lang="en-US" dirty="0" smtClean="0"/>
              <a:t>Research in the field of Human Rights is also promoted by the NHRC.</a:t>
            </a:r>
          </a:p>
          <a:p>
            <a:r>
              <a:rPr lang="en-US" dirty="0" smtClean="0"/>
              <a:t>Human Rights awareness and literacy through different media is promoted by NHRC in various sectors of the society.</a:t>
            </a:r>
          </a:p>
          <a:p>
            <a:r>
              <a:rPr lang="en-US" dirty="0" smtClean="0"/>
              <a:t>NHRC has the power to recommend suitable steps that can prevent violation of Human Rights to both Central as well as State Governments.</a:t>
            </a:r>
          </a:p>
          <a:p>
            <a:r>
              <a:rPr lang="en-US" dirty="0" smtClean="0"/>
              <a:t>The </a:t>
            </a:r>
            <a:r>
              <a:rPr lang="en-US" dirty="0" smtClean="0">
                <a:hlinkClick r:id="rId2"/>
              </a:rPr>
              <a:t>President of India</a:t>
            </a:r>
            <a:r>
              <a:rPr lang="en-US" dirty="0" smtClean="0"/>
              <a:t> gets an annual report from NHRC which is laid before both the Houses of the Parliament.</a:t>
            </a:r>
          </a:p>
          <a:p>
            <a:endParaRPr lang="en-IN" dirty="0"/>
          </a:p>
        </p:txBody>
      </p:sp>
      <p:sp>
        <p:nvSpPr>
          <p:cNvPr id="3" name="Title 2"/>
          <p:cNvSpPr>
            <a:spLocks noGrp="1"/>
          </p:cNvSpPr>
          <p:nvPr>
            <p:ph type="title"/>
          </p:nvPr>
        </p:nvSpPr>
        <p:spPr/>
        <p:txBody>
          <a:bodyPr/>
          <a:lstStyle/>
          <a:p>
            <a:r>
              <a:rPr lang="en-US" sz="4400" dirty="0"/>
              <a:t>Functions &amp; Powers of NHRC </a:t>
            </a:r>
            <a:endParaRPr lang="en-IN" sz="4400" dirty="0"/>
          </a:p>
        </p:txBody>
      </p:sp>
    </p:spTree>
    <p:extLst>
      <p:ext uri="{BB962C8B-B14F-4D97-AF65-F5344CB8AC3E}">
        <p14:creationId xmlns:p14="http://schemas.microsoft.com/office/powerpoint/2010/main" val="20549978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17</TotalTime>
  <Words>733</Words>
  <Application>Microsoft Office PowerPoint</Application>
  <PresentationFormat>On-screen Show (4:3)</PresentationFormat>
  <Paragraphs>78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Hardcover</vt:lpstr>
      <vt:lpstr>National Human Rights Commission (NHRC)</vt:lpstr>
      <vt:lpstr>What is the National Human Rights Commission (NHRC)?</vt:lpstr>
      <vt:lpstr>NHRC History </vt:lpstr>
      <vt:lpstr>NHRC Composition – Members of NHRC</vt:lpstr>
      <vt:lpstr>Members of NHRC</vt:lpstr>
      <vt:lpstr>Appointment of NHRC Members</vt:lpstr>
      <vt:lpstr>Functions &amp; Powers of NHRC </vt:lpstr>
      <vt:lpstr>Functions &amp; Powers of NHRC </vt:lpstr>
      <vt:lpstr>Functions &amp; Powers of NHRC </vt:lpstr>
      <vt:lpstr>Limitations of NHRC </vt:lpstr>
      <vt:lpstr>Limitations of NHRC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Human Rights Commission (NHRC)</dc:title>
  <dc:creator>BSC</dc:creator>
  <cp:lastModifiedBy>BSC</cp:lastModifiedBy>
  <cp:revision>2</cp:revision>
  <dcterms:created xsi:type="dcterms:W3CDTF">2020-05-23T16:09:11Z</dcterms:created>
  <dcterms:modified xsi:type="dcterms:W3CDTF">2020-05-23T16:26:34Z</dcterms:modified>
</cp:coreProperties>
</file>