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61" r:id="rId6"/>
    <p:sldId id="262" r:id="rId7"/>
    <p:sldId id="259" r:id="rId8"/>
    <p:sldId id="263" r:id="rId9"/>
    <p:sldId id="264" r:id="rId10"/>
    <p:sldId id="265" r:id="rId11"/>
    <p:sldId id="266" r:id="rId12"/>
    <p:sldId id="267" r:id="rId13"/>
    <p:sldId id="269" r:id="rId14"/>
    <p:sldId id="270" r:id="rId15"/>
    <p:sldId id="271" r:id="rId16"/>
    <p:sldId id="273" r:id="rId17"/>
    <p:sldId id="272"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236" y="-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63845CA1-4973-4D77-93C2-449A3DE07D61}" type="datetimeFigureOut">
              <a:rPr lang="en-US" smtClean="0"/>
              <a:t>15-May-20</a:t>
            </a:fld>
            <a:endParaRPr lang="en-US"/>
          </a:p>
        </p:txBody>
      </p:sp>
      <p:sp>
        <p:nvSpPr>
          <p:cNvPr id="5" name="Footer Placeholder 4"/>
          <p:cNvSpPr>
            <a:spLocks noGrp="1"/>
          </p:cNvSpPr>
          <p:nvPr>
            <p:ph type="ftr" sz="quarter" idx="11"/>
          </p:nvPr>
        </p:nvSpPr>
        <p:spPr>
          <a:xfrm>
            <a:off x="1174044" y="5357592"/>
            <a:ext cx="5034845" cy="365125"/>
          </a:xfrm>
        </p:spPr>
        <p:txBody>
          <a:bodyPr/>
          <a:lstStyle/>
          <a:p>
            <a:endParaRPr lang="en-US"/>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92CFF7D5-15E1-45BE-A570-BC7ACC7110B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845CA1-4973-4D77-93C2-449A3DE07D61}" type="datetimeFigureOut">
              <a:rPr lang="en-US" smtClean="0"/>
              <a:t>15-May-20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FF7D5-15E1-45BE-A570-BC7ACC7110B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845CA1-4973-4D77-93C2-449A3DE07D61}" type="datetimeFigureOut">
              <a:rPr lang="en-US" smtClean="0"/>
              <a:t>15-May-20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FF7D5-15E1-45BE-A570-BC7ACC7110B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845CA1-4973-4D77-93C2-449A3DE07D61}" type="datetimeFigureOut">
              <a:rPr lang="en-US" smtClean="0"/>
              <a:t>15-May-20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FF7D5-15E1-45BE-A570-BC7ACC7110B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845CA1-4973-4D77-93C2-449A3DE07D61}" type="datetimeFigureOut">
              <a:rPr lang="en-US" smtClean="0"/>
              <a:t>15-May-20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FF7D5-15E1-45BE-A570-BC7ACC7110B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63845CA1-4973-4D77-93C2-449A3DE07D61}" type="datetimeFigureOut">
              <a:rPr lang="en-US" smtClean="0"/>
              <a:t>15-May-20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FF7D5-15E1-45BE-A570-BC7ACC7110BB}" type="slidenum">
              <a:rPr lang="en-US" smtClean="0"/>
              <a:t>‹#›</a:t>
            </a:fld>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63845CA1-4973-4D77-93C2-449A3DE07D61}" type="datetimeFigureOut">
              <a:rPr lang="en-US" smtClean="0"/>
              <a:t>15-May-20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CFF7D5-15E1-45BE-A570-BC7ACC7110BB}" type="slidenum">
              <a:rPr lang="en-US" smtClean="0"/>
              <a:t>‹#›</a:t>
            </a:fld>
            <a:endParaRPr lang="en-US"/>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845CA1-4973-4D77-93C2-449A3DE07D61}" type="datetimeFigureOut">
              <a:rPr lang="en-US" smtClean="0"/>
              <a:t>15-May-20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CFF7D5-15E1-45BE-A570-BC7ACC7110B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845CA1-4973-4D77-93C2-449A3DE07D61}" type="datetimeFigureOut">
              <a:rPr lang="en-US" smtClean="0"/>
              <a:t>15-May-20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CFF7D5-15E1-45BE-A570-BC7ACC7110B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63845CA1-4973-4D77-93C2-449A3DE07D61}" type="datetimeFigureOut">
              <a:rPr lang="en-US" smtClean="0"/>
              <a:t>15-May-20</a:t>
            </a:fld>
            <a:endParaRPr lang="en-US"/>
          </a:p>
        </p:txBody>
      </p:sp>
      <p:sp>
        <p:nvSpPr>
          <p:cNvPr id="6" name="Footer Placeholder 5"/>
          <p:cNvSpPr>
            <a:spLocks noGrp="1"/>
          </p:cNvSpPr>
          <p:nvPr>
            <p:ph type="ftr" sz="quarter" idx="11"/>
          </p:nvPr>
        </p:nvSpPr>
        <p:spPr>
          <a:xfrm rot="-60000">
            <a:off x="914554" y="5829261"/>
            <a:ext cx="3522607" cy="365125"/>
          </a:xfrm>
        </p:spPr>
        <p:txBody>
          <a:bodyPr/>
          <a:lstStyle/>
          <a:p>
            <a:endParaRPr lang="en-US"/>
          </a:p>
        </p:txBody>
      </p:sp>
      <p:sp>
        <p:nvSpPr>
          <p:cNvPr id="7" name="Slide Number Placeholder 6"/>
          <p:cNvSpPr>
            <a:spLocks noGrp="1"/>
          </p:cNvSpPr>
          <p:nvPr>
            <p:ph type="sldNum" sz="quarter" idx="12"/>
          </p:nvPr>
        </p:nvSpPr>
        <p:spPr>
          <a:xfrm rot="60000">
            <a:off x="7557313" y="5896961"/>
            <a:ext cx="554023" cy="365125"/>
          </a:xfrm>
        </p:spPr>
        <p:txBody>
          <a:bodyPr/>
          <a:lstStyle/>
          <a:p>
            <a:fld id="{92CFF7D5-15E1-45BE-A570-BC7ACC7110B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63845CA1-4973-4D77-93C2-449A3DE07D61}" type="datetimeFigureOut">
              <a:rPr lang="en-US" smtClean="0"/>
              <a:t>15-May-20</a:t>
            </a:fld>
            <a:endParaRPr lang="en-US"/>
          </a:p>
        </p:txBody>
      </p:sp>
      <p:sp>
        <p:nvSpPr>
          <p:cNvPr id="6" name="Footer Placeholder 5"/>
          <p:cNvSpPr>
            <a:spLocks noGrp="1"/>
          </p:cNvSpPr>
          <p:nvPr>
            <p:ph type="ftr" sz="quarter" idx="11"/>
          </p:nvPr>
        </p:nvSpPr>
        <p:spPr>
          <a:xfrm rot="-60000">
            <a:off x="914569" y="5831037"/>
            <a:ext cx="3319043" cy="365125"/>
          </a:xfrm>
        </p:spPr>
        <p:txBody>
          <a:bodyPr/>
          <a:lstStyle/>
          <a:p>
            <a:endParaRPr lang="en-US"/>
          </a:p>
        </p:txBody>
      </p:sp>
      <p:sp>
        <p:nvSpPr>
          <p:cNvPr id="7" name="Slide Number Placeholder 6"/>
          <p:cNvSpPr>
            <a:spLocks noGrp="1"/>
          </p:cNvSpPr>
          <p:nvPr>
            <p:ph type="sldNum" sz="quarter" idx="12"/>
          </p:nvPr>
        </p:nvSpPr>
        <p:spPr>
          <a:xfrm rot="60000">
            <a:off x="7562089" y="5900026"/>
            <a:ext cx="554023" cy="365125"/>
          </a:xfrm>
        </p:spPr>
        <p:txBody>
          <a:bodyPr/>
          <a:lstStyle/>
          <a:p>
            <a:fld id="{92CFF7D5-15E1-45BE-A570-BC7ACC7110B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63845CA1-4973-4D77-93C2-449A3DE07D61}" type="datetimeFigureOut">
              <a:rPr lang="en-US" smtClean="0"/>
              <a:t>15-May-20</a:t>
            </a:fld>
            <a:endParaRPr lang="en-US"/>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US"/>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92CFF7D5-15E1-45BE-A570-BC7ACC7110B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5.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Algerian" panose="04020705040A02060702" pitchFamily="82" charset="0"/>
              </a:rPr>
              <a:t>Indifference curve analysis</a:t>
            </a:r>
            <a:endParaRPr lang="en-US" dirty="0">
              <a:latin typeface="Algerian" panose="04020705040A02060702" pitchFamily="82" charset="0"/>
            </a:endParaRPr>
          </a:p>
        </p:txBody>
      </p:sp>
      <p:sp>
        <p:nvSpPr>
          <p:cNvPr id="3" name="Subtitle 2"/>
          <p:cNvSpPr>
            <a:spLocks noGrp="1"/>
          </p:cNvSpPr>
          <p:nvPr>
            <p:ph type="subTitle" idx="1"/>
          </p:nvPr>
        </p:nvSpPr>
        <p:spPr/>
        <p:txBody>
          <a:bodyPr/>
          <a:lstStyle/>
          <a:p>
            <a:r>
              <a:rPr lang="en-US" dirty="0" smtClean="0">
                <a:latin typeface="Algerian" panose="04020705040A02060702" pitchFamily="82" charset="0"/>
              </a:rPr>
              <a:t>                         M. Maria Jessica</a:t>
            </a:r>
            <a:endParaRPr lang="en-US" dirty="0">
              <a:latin typeface="Algerian" panose="04020705040A02060702" pitchFamily="82" charset="0"/>
            </a:endParaRPr>
          </a:p>
        </p:txBody>
      </p:sp>
      <p:pic>
        <p:nvPicPr>
          <p:cNvPr id="4" name="2020_05_15_09_21_0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10000" y="1066800"/>
            <a:ext cx="406400" cy="406400"/>
          </a:xfrm>
          <a:prstGeom prst="rect">
            <a:avLst/>
          </a:prstGeom>
        </p:spPr>
      </p:pic>
    </p:spTree>
    <p:extLst>
      <p:ext uri="{BB962C8B-B14F-4D97-AF65-F5344CB8AC3E}">
        <p14:creationId xmlns:p14="http://schemas.microsoft.com/office/powerpoint/2010/main" val="102735186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par>
                          <p:cTn id="13" fill="hold">
                            <p:stCondLst>
                              <p:cond delay="2000"/>
                            </p:stCondLst>
                            <p:childTnLst>
                              <p:par>
                                <p:cTn id="14" presetID="1" presetClass="mediacall" presetSubtype="0" fill="hold" nodeType="afterEffect">
                                  <p:stCondLst>
                                    <p:cond delay="0"/>
                                  </p:stCondLst>
                                  <p:childTnLst>
                                    <p:cmd type="call" cmd="playFrom(0.0)">
                                      <p:cBhvr>
                                        <p:cTn id="15" dur="68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Autofit/>
          </a:bodyPr>
          <a:lstStyle/>
          <a:p>
            <a:pPr algn="just"/>
            <a:r>
              <a:rPr lang="en-US" sz="2400" dirty="0" smtClean="0">
                <a:latin typeface="Times New Roman" panose="02020603050405020304" pitchFamily="18" charset="0"/>
                <a:cs typeface="Times New Roman" panose="02020603050405020304" pitchFamily="18" charset="0"/>
              </a:rPr>
              <a:t>If the IC is a straight descending line, the rate of substitution will be constant. This occurs only if the two commodities are equal substitute or perfect substitutes, which is impossible in practical life. </a:t>
            </a:r>
            <a:endParaRPr lang="en-US" sz="2400" dirty="0">
              <a:latin typeface="Times New Roman" panose="02020603050405020304" pitchFamily="18" charset="0"/>
              <a:cs typeface="Times New Roman" panose="02020603050405020304" pitchFamily="18" charset="0"/>
            </a:endParaRPr>
          </a:p>
        </p:txBody>
      </p:sp>
      <p:sp>
        <p:nvSpPr>
          <p:cNvPr id="17" name="Content Placeholder 16"/>
          <p:cNvSpPr>
            <a:spLocks noGrp="1"/>
          </p:cNvSpPr>
          <p:nvPr>
            <p:ph idx="1"/>
          </p:nvPr>
        </p:nvSpPr>
        <p:spPr/>
        <p:txBody>
          <a:bodyPr/>
          <a:lstStyle/>
          <a:p>
            <a:pPr marL="0" indent="0">
              <a:buNone/>
            </a:pPr>
            <a:endParaRPr lang="en-US" dirty="0" smtClean="0"/>
          </a:p>
          <a:p>
            <a:pPr marL="0" indent="0" fontAlgn="t">
              <a:spcBef>
                <a:spcPts val="0"/>
              </a:spcBef>
              <a:buNone/>
            </a:pPr>
            <a:r>
              <a:rPr lang="en-US" dirty="0" smtClean="0"/>
              <a:t>                  </a:t>
            </a:r>
            <a:endParaRPr lang="en-US" dirty="0">
              <a:latin typeface="Arial"/>
            </a:endParaRPr>
          </a:p>
          <a:p>
            <a:pPr marL="0" indent="0">
              <a:buNone/>
            </a:pPr>
            <a:endParaRPr lang="en-US" dirty="0"/>
          </a:p>
        </p:txBody>
      </p:sp>
      <p:cxnSp>
        <p:nvCxnSpPr>
          <p:cNvPr id="5" name="Straight Arrow Connector 4"/>
          <p:cNvCxnSpPr/>
          <p:nvPr/>
        </p:nvCxnSpPr>
        <p:spPr>
          <a:xfrm flipV="1">
            <a:off x="2667000" y="1981200"/>
            <a:ext cx="0" cy="3048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667000" y="5029200"/>
            <a:ext cx="4419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276600" y="2286000"/>
            <a:ext cx="3048000" cy="228600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6" name="Table 15"/>
          <p:cNvGraphicFramePr>
            <a:graphicFrameLocks noGrp="1"/>
          </p:cNvGraphicFramePr>
          <p:nvPr>
            <p:extLst>
              <p:ext uri="{D42A27DB-BD31-4B8C-83A1-F6EECF244321}">
                <p14:modId xmlns:p14="http://schemas.microsoft.com/office/powerpoint/2010/main" val="482431455"/>
              </p:ext>
            </p:extLst>
          </p:nvPr>
        </p:nvGraphicFramePr>
        <p:xfrm>
          <a:off x="4156142" y="5257800"/>
          <a:ext cx="1441315" cy="370840"/>
        </p:xfrm>
        <a:graphic>
          <a:graphicData uri="http://schemas.openxmlformats.org/drawingml/2006/table">
            <a:tbl>
              <a:tblPr firstRow="1" bandRow="1">
                <a:tableStyleId>{2D5ABB26-0587-4C30-8999-92F81FD0307C}</a:tableStyleId>
              </a:tblPr>
              <a:tblGrid>
                <a:gridCol w="1441315"/>
              </a:tblGrid>
              <a:tr h="370840">
                <a:tc>
                  <a:txBody>
                    <a:bodyPr/>
                    <a:lstStyle/>
                    <a:p>
                      <a:r>
                        <a:rPr lang="en-US" dirty="0" smtClean="0"/>
                        <a:t>X commodity</a:t>
                      </a:r>
                      <a:endParaRPr lang="en-US" dirty="0"/>
                    </a:p>
                  </a:txBody>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567308930"/>
              </p:ext>
            </p:extLst>
          </p:nvPr>
        </p:nvGraphicFramePr>
        <p:xfrm>
          <a:off x="1752600" y="2514600"/>
          <a:ext cx="381000" cy="2286000"/>
        </p:xfrm>
        <a:graphic>
          <a:graphicData uri="http://schemas.openxmlformats.org/drawingml/2006/table">
            <a:tbl>
              <a:tblPr firstRow="1" bandRow="1">
                <a:tableStyleId>{2D5ABB26-0587-4C30-8999-92F81FD0307C}</a:tableStyleId>
              </a:tblPr>
              <a:tblGrid>
                <a:gridCol w="381000"/>
              </a:tblGrid>
              <a:tr h="1524001">
                <a:tc>
                  <a:txBody>
                    <a:bodyPr/>
                    <a:lstStyle/>
                    <a:p>
                      <a:r>
                        <a:rPr lang="en-US" dirty="0" smtClean="0"/>
                        <a:t>Y commodity</a:t>
                      </a:r>
                      <a:endParaRPr lang="en-US" dirty="0"/>
                    </a:p>
                  </a:txBody>
                  <a:tcPr/>
                </a:tc>
              </a:tr>
            </a:tbl>
          </a:graphicData>
        </a:graphic>
      </p:graphicFrame>
      <p:sp>
        <p:nvSpPr>
          <p:cNvPr id="19" name="Freeform 18"/>
          <p:cNvSpPr/>
          <p:nvPr/>
        </p:nvSpPr>
        <p:spPr>
          <a:xfrm>
            <a:off x="3540868" y="2480553"/>
            <a:ext cx="2850204" cy="2334638"/>
          </a:xfrm>
          <a:custGeom>
            <a:avLst/>
            <a:gdLst>
              <a:gd name="connsiteX0" fmla="*/ 0 w 2850204"/>
              <a:gd name="connsiteY0" fmla="*/ 0 h 2334638"/>
              <a:gd name="connsiteX1" fmla="*/ 19455 w 2850204"/>
              <a:gd name="connsiteY1" fmla="*/ 291830 h 2334638"/>
              <a:gd name="connsiteX2" fmla="*/ 29183 w 2850204"/>
              <a:gd name="connsiteY2" fmla="*/ 321013 h 2334638"/>
              <a:gd name="connsiteX3" fmla="*/ 68094 w 2850204"/>
              <a:gd name="connsiteY3" fmla="*/ 389107 h 2334638"/>
              <a:gd name="connsiteX4" fmla="*/ 77821 w 2850204"/>
              <a:gd name="connsiteY4" fmla="*/ 583660 h 2334638"/>
              <a:gd name="connsiteX5" fmla="*/ 321013 w 2850204"/>
              <a:gd name="connsiteY5" fmla="*/ 554477 h 2334638"/>
              <a:gd name="connsiteX6" fmla="*/ 379379 w 2850204"/>
              <a:gd name="connsiteY6" fmla="*/ 544749 h 2334638"/>
              <a:gd name="connsiteX7" fmla="*/ 408562 w 2850204"/>
              <a:gd name="connsiteY7" fmla="*/ 535021 h 2334638"/>
              <a:gd name="connsiteX8" fmla="*/ 690664 w 2850204"/>
              <a:gd name="connsiteY8" fmla="*/ 544749 h 2334638"/>
              <a:gd name="connsiteX9" fmla="*/ 700392 w 2850204"/>
              <a:gd name="connsiteY9" fmla="*/ 583660 h 2334638"/>
              <a:gd name="connsiteX10" fmla="*/ 719847 w 2850204"/>
              <a:gd name="connsiteY10" fmla="*/ 778213 h 2334638"/>
              <a:gd name="connsiteX11" fmla="*/ 749030 w 2850204"/>
              <a:gd name="connsiteY11" fmla="*/ 875490 h 2334638"/>
              <a:gd name="connsiteX12" fmla="*/ 758758 w 2850204"/>
              <a:gd name="connsiteY12" fmla="*/ 904673 h 2334638"/>
              <a:gd name="connsiteX13" fmla="*/ 768485 w 2850204"/>
              <a:gd name="connsiteY13" fmla="*/ 953311 h 2334638"/>
              <a:gd name="connsiteX14" fmla="*/ 778213 w 2850204"/>
              <a:gd name="connsiteY14" fmla="*/ 982494 h 2334638"/>
              <a:gd name="connsiteX15" fmla="*/ 787941 w 2850204"/>
              <a:gd name="connsiteY15" fmla="*/ 1031132 h 2334638"/>
              <a:gd name="connsiteX16" fmla="*/ 807396 w 2850204"/>
              <a:gd name="connsiteY16" fmla="*/ 1070043 h 2334638"/>
              <a:gd name="connsiteX17" fmla="*/ 817123 w 2850204"/>
              <a:gd name="connsiteY17" fmla="*/ 1118681 h 2334638"/>
              <a:gd name="connsiteX18" fmla="*/ 836579 w 2850204"/>
              <a:gd name="connsiteY18" fmla="*/ 1177047 h 2334638"/>
              <a:gd name="connsiteX19" fmla="*/ 846306 w 2850204"/>
              <a:gd name="connsiteY19" fmla="*/ 1206230 h 2334638"/>
              <a:gd name="connsiteX20" fmla="*/ 856034 w 2850204"/>
              <a:gd name="connsiteY20" fmla="*/ 1245141 h 2334638"/>
              <a:gd name="connsiteX21" fmla="*/ 885217 w 2850204"/>
              <a:gd name="connsiteY21" fmla="*/ 1264596 h 2334638"/>
              <a:gd name="connsiteX22" fmla="*/ 1021404 w 2850204"/>
              <a:gd name="connsiteY22" fmla="*/ 1235413 h 2334638"/>
              <a:gd name="connsiteX23" fmla="*/ 1050587 w 2850204"/>
              <a:gd name="connsiteY23" fmla="*/ 1225685 h 2334638"/>
              <a:gd name="connsiteX24" fmla="*/ 1099226 w 2850204"/>
              <a:gd name="connsiteY24" fmla="*/ 1196502 h 2334638"/>
              <a:gd name="connsiteX25" fmla="*/ 1157592 w 2850204"/>
              <a:gd name="connsiteY25" fmla="*/ 1167319 h 2334638"/>
              <a:gd name="connsiteX26" fmla="*/ 1186775 w 2850204"/>
              <a:gd name="connsiteY26" fmla="*/ 1147864 h 2334638"/>
              <a:gd name="connsiteX27" fmla="*/ 1342417 w 2850204"/>
              <a:gd name="connsiteY27" fmla="*/ 1128409 h 2334638"/>
              <a:gd name="connsiteX28" fmla="*/ 1420238 w 2850204"/>
              <a:gd name="connsiteY28" fmla="*/ 1147864 h 2334638"/>
              <a:gd name="connsiteX29" fmla="*/ 1429966 w 2850204"/>
              <a:gd name="connsiteY29" fmla="*/ 1400783 h 2334638"/>
              <a:gd name="connsiteX30" fmla="*/ 1449421 w 2850204"/>
              <a:gd name="connsiteY30" fmla="*/ 1449421 h 2334638"/>
              <a:gd name="connsiteX31" fmla="*/ 1459149 w 2850204"/>
              <a:gd name="connsiteY31" fmla="*/ 1478604 h 2334638"/>
              <a:gd name="connsiteX32" fmla="*/ 1478604 w 2850204"/>
              <a:gd name="connsiteY32" fmla="*/ 1556426 h 2334638"/>
              <a:gd name="connsiteX33" fmla="*/ 1488332 w 2850204"/>
              <a:gd name="connsiteY33" fmla="*/ 1595336 h 2334638"/>
              <a:gd name="connsiteX34" fmla="*/ 1507787 w 2850204"/>
              <a:gd name="connsiteY34" fmla="*/ 1614792 h 2334638"/>
              <a:gd name="connsiteX35" fmla="*/ 1517515 w 2850204"/>
              <a:gd name="connsiteY35" fmla="*/ 1692613 h 2334638"/>
              <a:gd name="connsiteX36" fmla="*/ 1556426 w 2850204"/>
              <a:gd name="connsiteY36" fmla="*/ 1828800 h 2334638"/>
              <a:gd name="connsiteX37" fmla="*/ 1566153 w 2850204"/>
              <a:gd name="connsiteY37" fmla="*/ 1857983 h 2334638"/>
              <a:gd name="connsiteX38" fmla="*/ 1575881 w 2850204"/>
              <a:gd name="connsiteY38" fmla="*/ 1896894 h 2334638"/>
              <a:gd name="connsiteX39" fmla="*/ 1595336 w 2850204"/>
              <a:gd name="connsiteY39" fmla="*/ 1926077 h 2334638"/>
              <a:gd name="connsiteX40" fmla="*/ 1673158 w 2850204"/>
              <a:gd name="connsiteY40" fmla="*/ 1916349 h 2334638"/>
              <a:gd name="connsiteX41" fmla="*/ 1702341 w 2850204"/>
              <a:gd name="connsiteY41" fmla="*/ 1906621 h 2334638"/>
              <a:gd name="connsiteX42" fmla="*/ 1867711 w 2850204"/>
              <a:gd name="connsiteY42" fmla="*/ 1887166 h 2334638"/>
              <a:gd name="connsiteX43" fmla="*/ 1935804 w 2850204"/>
              <a:gd name="connsiteY43" fmla="*/ 1867711 h 2334638"/>
              <a:gd name="connsiteX44" fmla="*/ 1974715 w 2850204"/>
              <a:gd name="connsiteY44" fmla="*/ 1857983 h 2334638"/>
              <a:gd name="connsiteX45" fmla="*/ 2013626 w 2850204"/>
              <a:gd name="connsiteY45" fmla="*/ 1838528 h 2334638"/>
              <a:gd name="connsiteX46" fmla="*/ 2091447 w 2850204"/>
              <a:gd name="connsiteY46" fmla="*/ 1809345 h 2334638"/>
              <a:gd name="connsiteX47" fmla="*/ 2130358 w 2850204"/>
              <a:gd name="connsiteY47" fmla="*/ 1799617 h 2334638"/>
              <a:gd name="connsiteX48" fmla="*/ 2247089 w 2850204"/>
              <a:gd name="connsiteY48" fmla="*/ 1789890 h 2334638"/>
              <a:gd name="connsiteX49" fmla="*/ 2295728 w 2850204"/>
              <a:gd name="connsiteY49" fmla="*/ 1760707 h 2334638"/>
              <a:gd name="connsiteX50" fmla="*/ 2324911 w 2850204"/>
              <a:gd name="connsiteY50" fmla="*/ 1780162 h 2334638"/>
              <a:gd name="connsiteX51" fmla="*/ 2334638 w 2850204"/>
              <a:gd name="connsiteY51" fmla="*/ 1994170 h 2334638"/>
              <a:gd name="connsiteX52" fmla="*/ 2344366 w 2850204"/>
              <a:gd name="connsiteY52" fmla="*/ 2033081 h 2334638"/>
              <a:gd name="connsiteX53" fmla="*/ 2373549 w 2850204"/>
              <a:gd name="connsiteY53" fmla="*/ 2169268 h 2334638"/>
              <a:gd name="connsiteX54" fmla="*/ 2393004 w 2850204"/>
              <a:gd name="connsiteY54" fmla="*/ 2227634 h 2334638"/>
              <a:gd name="connsiteX55" fmla="*/ 2422187 w 2850204"/>
              <a:gd name="connsiteY55" fmla="*/ 2324911 h 2334638"/>
              <a:gd name="connsiteX56" fmla="*/ 2461098 w 2850204"/>
              <a:gd name="connsiteY56" fmla="*/ 2334638 h 2334638"/>
              <a:gd name="connsiteX57" fmla="*/ 2519464 w 2850204"/>
              <a:gd name="connsiteY57" fmla="*/ 2324911 h 2334638"/>
              <a:gd name="connsiteX58" fmla="*/ 2548647 w 2850204"/>
              <a:gd name="connsiteY58" fmla="*/ 2295728 h 2334638"/>
              <a:gd name="connsiteX59" fmla="*/ 2587558 w 2850204"/>
              <a:gd name="connsiteY59" fmla="*/ 2276273 h 2334638"/>
              <a:gd name="connsiteX60" fmla="*/ 2616741 w 2850204"/>
              <a:gd name="connsiteY60" fmla="*/ 2256817 h 2334638"/>
              <a:gd name="connsiteX61" fmla="*/ 2655651 w 2850204"/>
              <a:gd name="connsiteY61" fmla="*/ 2247090 h 2334638"/>
              <a:gd name="connsiteX62" fmla="*/ 2714017 w 2850204"/>
              <a:gd name="connsiteY62" fmla="*/ 2227634 h 2334638"/>
              <a:gd name="connsiteX63" fmla="*/ 2743200 w 2850204"/>
              <a:gd name="connsiteY63" fmla="*/ 2217907 h 2334638"/>
              <a:gd name="connsiteX64" fmla="*/ 2791838 w 2850204"/>
              <a:gd name="connsiteY64" fmla="*/ 2188724 h 2334638"/>
              <a:gd name="connsiteX65" fmla="*/ 2811294 w 2850204"/>
              <a:gd name="connsiteY65" fmla="*/ 2169268 h 2334638"/>
              <a:gd name="connsiteX66" fmla="*/ 2850204 w 2850204"/>
              <a:gd name="connsiteY66" fmla="*/ 2159541 h 233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850204" h="2334638">
                <a:moveTo>
                  <a:pt x="0" y="0"/>
                </a:moveTo>
                <a:cubicBezTo>
                  <a:pt x="3111" y="65326"/>
                  <a:pt x="5652" y="209011"/>
                  <a:pt x="19455" y="291830"/>
                </a:cubicBezTo>
                <a:cubicBezTo>
                  <a:pt x="21141" y="301944"/>
                  <a:pt x="25144" y="311588"/>
                  <a:pt x="29183" y="321013"/>
                </a:cubicBezTo>
                <a:cubicBezTo>
                  <a:pt x="43995" y="355574"/>
                  <a:pt x="48553" y="359796"/>
                  <a:pt x="68094" y="389107"/>
                </a:cubicBezTo>
                <a:cubicBezTo>
                  <a:pt x="71336" y="453958"/>
                  <a:pt x="27566" y="542543"/>
                  <a:pt x="77821" y="583660"/>
                </a:cubicBezTo>
                <a:cubicBezTo>
                  <a:pt x="126649" y="623610"/>
                  <a:pt x="248728" y="568934"/>
                  <a:pt x="321013" y="554477"/>
                </a:cubicBezTo>
                <a:cubicBezTo>
                  <a:pt x="340354" y="550609"/>
                  <a:pt x="360125" y="549028"/>
                  <a:pt x="379379" y="544749"/>
                </a:cubicBezTo>
                <a:cubicBezTo>
                  <a:pt x="389389" y="542525"/>
                  <a:pt x="398834" y="538264"/>
                  <a:pt x="408562" y="535021"/>
                </a:cubicBezTo>
                <a:lnTo>
                  <a:pt x="690664" y="544749"/>
                </a:lnTo>
                <a:cubicBezTo>
                  <a:pt x="703852" y="546947"/>
                  <a:pt x="698734" y="570394"/>
                  <a:pt x="700392" y="583660"/>
                </a:cubicBezTo>
                <a:cubicBezTo>
                  <a:pt x="708476" y="648331"/>
                  <a:pt x="699237" y="716383"/>
                  <a:pt x="719847" y="778213"/>
                </a:cubicBezTo>
                <a:cubicBezTo>
                  <a:pt x="766088" y="916939"/>
                  <a:pt x="719622" y="772563"/>
                  <a:pt x="749030" y="875490"/>
                </a:cubicBezTo>
                <a:cubicBezTo>
                  <a:pt x="751847" y="885349"/>
                  <a:pt x="756271" y="894725"/>
                  <a:pt x="758758" y="904673"/>
                </a:cubicBezTo>
                <a:cubicBezTo>
                  <a:pt x="762768" y="920713"/>
                  <a:pt x="764475" y="937271"/>
                  <a:pt x="768485" y="953311"/>
                </a:cubicBezTo>
                <a:cubicBezTo>
                  <a:pt x="770972" y="963259"/>
                  <a:pt x="775726" y="972546"/>
                  <a:pt x="778213" y="982494"/>
                </a:cubicBezTo>
                <a:cubicBezTo>
                  <a:pt x="782223" y="998534"/>
                  <a:pt x="782713" y="1015447"/>
                  <a:pt x="787941" y="1031132"/>
                </a:cubicBezTo>
                <a:cubicBezTo>
                  <a:pt x="792527" y="1044889"/>
                  <a:pt x="800911" y="1057073"/>
                  <a:pt x="807396" y="1070043"/>
                </a:cubicBezTo>
                <a:cubicBezTo>
                  <a:pt x="810638" y="1086256"/>
                  <a:pt x="812773" y="1102730"/>
                  <a:pt x="817123" y="1118681"/>
                </a:cubicBezTo>
                <a:cubicBezTo>
                  <a:pt x="822519" y="1138466"/>
                  <a:pt x="830094" y="1157592"/>
                  <a:pt x="836579" y="1177047"/>
                </a:cubicBezTo>
                <a:cubicBezTo>
                  <a:pt x="839822" y="1186775"/>
                  <a:pt x="843819" y="1196282"/>
                  <a:pt x="846306" y="1206230"/>
                </a:cubicBezTo>
                <a:cubicBezTo>
                  <a:pt x="849549" y="1219200"/>
                  <a:pt x="848618" y="1234017"/>
                  <a:pt x="856034" y="1245141"/>
                </a:cubicBezTo>
                <a:cubicBezTo>
                  <a:pt x="862519" y="1254869"/>
                  <a:pt x="875489" y="1258111"/>
                  <a:pt x="885217" y="1264596"/>
                </a:cubicBezTo>
                <a:cubicBezTo>
                  <a:pt x="983384" y="1252325"/>
                  <a:pt x="938240" y="1263134"/>
                  <a:pt x="1021404" y="1235413"/>
                </a:cubicBezTo>
                <a:lnTo>
                  <a:pt x="1050587" y="1225685"/>
                </a:lnTo>
                <a:cubicBezTo>
                  <a:pt x="1084071" y="1192203"/>
                  <a:pt x="1053765" y="1216707"/>
                  <a:pt x="1099226" y="1196502"/>
                </a:cubicBezTo>
                <a:cubicBezTo>
                  <a:pt x="1119103" y="1187668"/>
                  <a:pt x="1138578" y="1177883"/>
                  <a:pt x="1157592" y="1167319"/>
                </a:cubicBezTo>
                <a:cubicBezTo>
                  <a:pt x="1167812" y="1161641"/>
                  <a:pt x="1175684" y="1151561"/>
                  <a:pt x="1186775" y="1147864"/>
                </a:cubicBezTo>
                <a:cubicBezTo>
                  <a:pt x="1212639" y="1139243"/>
                  <a:pt x="1332321" y="1129418"/>
                  <a:pt x="1342417" y="1128409"/>
                </a:cubicBezTo>
                <a:cubicBezTo>
                  <a:pt x="1368357" y="1134894"/>
                  <a:pt x="1412056" y="1122408"/>
                  <a:pt x="1420238" y="1147864"/>
                </a:cubicBezTo>
                <a:cubicBezTo>
                  <a:pt x="1446056" y="1228185"/>
                  <a:pt x="1421839" y="1316807"/>
                  <a:pt x="1429966" y="1400783"/>
                </a:cubicBezTo>
                <a:cubicBezTo>
                  <a:pt x="1431648" y="1418163"/>
                  <a:pt x="1443290" y="1433071"/>
                  <a:pt x="1449421" y="1449421"/>
                </a:cubicBezTo>
                <a:cubicBezTo>
                  <a:pt x="1453021" y="1459022"/>
                  <a:pt x="1456451" y="1468711"/>
                  <a:pt x="1459149" y="1478604"/>
                </a:cubicBezTo>
                <a:cubicBezTo>
                  <a:pt x="1466184" y="1504401"/>
                  <a:pt x="1472119" y="1530485"/>
                  <a:pt x="1478604" y="1556426"/>
                </a:cubicBezTo>
                <a:cubicBezTo>
                  <a:pt x="1481847" y="1569396"/>
                  <a:pt x="1478879" y="1585882"/>
                  <a:pt x="1488332" y="1595336"/>
                </a:cubicBezTo>
                <a:lnTo>
                  <a:pt x="1507787" y="1614792"/>
                </a:lnTo>
                <a:cubicBezTo>
                  <a:pt x="1511030" y="1640732"/>
                  <a:pt x="1512697" y="1666919"/>
                  <a:pt x="1517515" y="1692613"/>
                </a:cubicBezTo>
                <a:cubicBezTo>
                  <a:pt x="1527987" y="1748462"/>
                  <a:pt x="1539219" y="1777179"/>
                  <a:pt x="1556426" y="1828800"/>
                </a:cubicBezTo>
                <a:cubicBezTo>
                  <a:pt x="1559669" y="1838528"/>
                  <a:pt x="1563666" y="1848035"/>
                  <a:pt x="1566153" y="1857983"/>
                </a:cubicBezTo>
                <a:cubicBezTo>
                  <a:pt x="1569396" y="1870953"/>
                  <a:pt x="1570615" y="1884605"/>
                  <a:pt x="1575881" y="1896894"/>
                </a:cubicBezTo>
                <a:cubicBezTo>
                  <a:pt x="1580486" y="1907640"/>
                  <a:pt x="1588851" y="1916349"/>
                  <a:pt x="1595336" y="1926077"/>
                </a:cubicBezTo>
                <a:cubicBezTo>
                  <a:pt x="1621277" y="1922834"/>
                  <a:pt x="1647437" y="1921026"/>
                  <a:pt x="1673158" y="1916349"/>
                </a:cubicBezTo>
                <a:cubicBezTo>
                  <a:pt x="1683246" y="1914515"/>
                  <a:pt x="1692201" y="1908142"/>
                  <a:pt x="1702341" y="1906621"/>
                </a:cubicBezTo>
                <a:cubicBezTo>
                  <a:pt x="1757230" y="1898388"/>
                  <a:pt x="1812588" y="1893651"/>
                  <a:pt x="1867711" y="1887166"/>
                </a:cubicBezTo>
                <a:lnTo>
                  <a:pt x="1935804" y="1867711"/>
                </a:lnTo>
                <a:cubicBezTo>
                  <a:pt x="1948702" y="1864193"/>
                  <a:pt x="1962197" y="1862677"/>
                  <a:pt x="1974715" y="1857983"/>
                </a:cubicBezTo>
                <a:cubicBezTo>
                  <a:pt x="1988293" y="1852891"/>
                  <a:pt x="2000375" y="1844417"/>
                  <a:pt x="2013626" y="1838528"/>
                </a:cubicBezTo>
                <a:cubicBezTo>
                  <a:pt x="2032124" y="1830307"/>
                  <a:pt x="2068988" y="1815762"/>
                  <a:pt x="2091447" y="1809345"/>
                </a:cubicBezTo>
                <a:cubicBezTo>
                  <a:pt x="2104302" y="1805672"/>
                  <a:pt x="2117092" y="1801275"/>
                  <a:pt x="2130358" y="1799617"/>
                </a:cubicBezTo>
                <a:cubicBezTo>
                  <a:pt x="2169102" y="1794774"/>
                  <a:pt x="2208179" y="1793132"/>
                  <a:pt x="2247089" y="1789890"/>
                </a:cubicBezTo>
                <a:cubicBezTo>
                  <a:pt x="2259274" y="1777705"/>
                  <a:pt x="2274079" y="1757099"/>
                  <a:pt x="2295728" y="1760707"/>
                </a:cubicBezTo>
                <a:cubicBezTo>
                  <a:pt x="2307260" y="1762629"/>
                  <a:pt x="2315183" y="1773677"/>
                  <a:pt x="2324911" y="1780162"/>
                </a:cubicBezTo>
                <a:cubicBezTo>
                  <a:pt x="2328153" y="1851498"/>
                  <a:pt x="2329161" y="1922971"/>
                  <a:pt x="2334638" y="1994170"/>
                </a:cubicBezTo>
                <a:cubicBezTo>
                  <a:pt x="2335663" y="2007500"/>
                  <a:pt x="2341466" y="2020030"/>
                  <a:pt x="2344366" y="2033081"/>
                </a:cubicBezTo>
                <a:cubicBezTo>
                  <a:pt x="2354437" y="2078402"/>
                  <a:pt x="2362289" y="2124228"/>
                  <a:pt x="2373549" y="2169268"/>
                </a:cubicBezTo>
                <a:cubicBezTo>
                  <a:pt x="2378523" y="2189163"/>
                  <a:pt x="2388030" y="2207739"/>
                  <a:pt x="2393004" y="2227634"/>
                </a:cubicBezTo>
                <a:cubicBezTo>
                  <a:pt x="2396383" y="2241150"/>
                  <a:pt x="2415872" y="2323332"/>
                  <a:pt x="2422187" y="2324911"/>
                </a:cubicBezTo>
                <a:lnTo>
                  <a:pt x="2461098" y="2334638"/>
                </a:lnTo>
                <a:cubicBezTo>
                  <a:pt x="2480553" y="2331396"/>
                  <a:pt x="2501440" y="2332921"/>
                  <a:pt x="2519464" y="2324911"/>
                </a:cubicBezTo>
                <a:cubicBezTo>
                  <a:pt x="2532035" y="2319324"/>
                  <a:pt x="2537452" y="2303724"/>
                  <a:pt x="2548647" y="2295728"/>
                </a:cubicBezTo>
                <a:cubicBezTo>
                  <a:pt x="2560447" y="2287299"/>
                  <a:pt x="2574967" y="2283468"/>
                  <a:pt x="2587558" y="2276273"/>
                </a:cubicBezTo>
                <a:cubicBezTo>
                  <a:pt x="2597709" y="2270472"/>
                  <a:pt x="2605995" y="2261422"/>
                  <a:pt x="2616741" y="2256817"/>
                </a:cubicBezTo>
                <a:cubicBezTo>
                  <a:pt x="2629029" y="2251551"/>
                  <a:pt x="2642846" y="2250932"/>
                  <a:pt x="2655651" y="2247090"/>
                </a:cubicBezTo>
                <a:cubicBezTo>
                  <a:pt x="2675294" y="2241197"/>
                  <a:pt x="2694562" y="2234119"/>
                  <a:pt x="2714017" y="2227634"/>
                </a:cubicBezTo>
                <a:lnTo>
                  <a:pt x="2743200" y="2217907"/>
                </a:lnTo>
                <a:cubicBezTo>
                  <a:pt x="2792493" y="2168611"/>
                  <a:pt x="2728701" y="2226606"/>
                  <a:pt x="2791838" y="2188724"/>
                </a:cubicBezTo>
                <a:cubicBezTo>
                  <a:pt x="2799703" y="2184005"/>
                  <a:pt x="2803091" y="2173370"/>
                  <a:pt x="2811294" y="2169268"/>
                </a:cubicBezTo>
                <a:cubicBezTo>
                  <a:pt x="2823252" y="2163289"/>
                  <a:pt x="2850204" y="2159541"/>
                  <a:pt x="2850204" y="215954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2020_05_15_10_11_0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2800" y="2082800"/>
            <a:ext cx="406400" cy="406400"/>
          </a:xfrm>
          <a:prstGeom prst="rect">
            <a:avLst/>
          </a:prstGeom>
        </p:spPr>
      </p:pic>
    </p:spTree>
    <p:extLst>
      <p:ext uri="{BB962C8B-B14F-4D97-AF65-F5344CB8AC3E}">
        <p14:creationId xmlns:p14="http://schemas.microsoft.com/office/powerpoint/2010/main" val="325948520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par>
                          <p:cTn id="28" fill="hold">
                            <p:stCondLst>
                              <p:cond delay="2000"/>
                            </p:stCondLst>
                            <p:childTnLst>
                              <p:par>
                                <p:cTn id="29" presetID="1" presetClass="mediacall" presetSubtype="0" fill="hold" nodeType="afterEffect">
                                  <p:stCondLst>
                                    <p:cond delay="0"/>
                                  </p:stCondLst>
                                  <p:childTnLst>
                                    <p:cmd type="call" cmd="playFrom(0.0)">
                                      <p:cBhvr>
                                        <p:cTn id="30" dur="52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bldLst>
      <p:bldP spid="2" grpId="0"/>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400" dirty="0" smtClean="0">
                <a:latin typeface="Times New Roman" panose="02020603050405020304" pitchFamily="18" charset="0"/>
                <a:cs typeface="Times New Roman" panose="02020603050405020304" pitchFamily="18" charset="0"/>
              </a:rPr>
              <a:t>If the IC happens to be concave to the origin (abnormal and imaginary cases) the rate of substitution will be increasing. This is only an abnormal case and impossible in practical life.</a:t>
            </a:r>
            <a:endParaRPr lang="en-US" sz="2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lvl="0" indent="0">
              <a:spcBef>
                <a:spcPts val="0"/>
              </a:spcBef>
              <a:buNone/>
            </a:pPr>
            <a:endParaRPr lang="en-US" sz="1800" dirty="0">
              <a:solidFill>
                <a:prstClr val="black"/>
              </a:solidFill>
            </a:endParaRPr>
          </a:p>
          <a:p>
            <a:pPr marL="0" indent="0">
              <a:buNone/>
            </a:pPr>
            <a:endParaRPr lang="en-US" dirty="0"/>
          </a:p>
        </p:txBody>
      </p:sp>
      <p:cxnSp>
        <p:nvCxnSpPr>
          <p:cNvPr id="5" name="Straight Arrow Connector 4"/>
          <p:cNvCxnSpPr/>
          <p:nvPr/>
        </p:nvCxnSpPr>
        <p:spPr>
          <a:xfrm flipV="1">
            <a:off x="1905000" y="1905000"/>
            <a:ext cx="0" cy="2971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905000" y="4876800"/>
            <a:ext cx="4267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2500009" y="2480553"/>
            <a:ext cx="2324910" cy="1984443"/>
          </a:xfrm>
          <a:custGeom>
            <a:avLst/>
            <a:gdLst>
              <a:gd name="connsiteX0" fmla="*/ 0 w 2324910"/>
              <a:gd name="connsiteY0" fmla="*/ 19456 h 1984443"/>
              <a:gd name="connsiteX1" fmla="*/ 126459 w 2324910"/>
              <a:gd name="connsiteY1" fmla="*/ 0 h 1984443"/>
              <a:gd name="connsiteX2" fmla="*/ 544748 w 2324910"/>
              <a:gd name="connsiteY2" fmla="*/ 9728 h 1984443"/>
              <a:gd name="connsiteX3" fmla="*/ 622570 w 2324910"/>
              <a:gd name="connsiteY3" fmla="*/ 19456 h 1984443"/>
              <a:gd name="connsiteX4" fmla="*/ 710119 w 2324910"/>
              <a:gd name="connsiteY4" fmla="*/ 29183 h 1984443"/>
              <a:gd name="connsiteX5" fmla="*/ 768485 w 2324910"/>
              <a:gd name="connsiteY5" fmla="*/ 48638 h 1984443"/>
              <a:gd name="connsiteX6" fmla="*/ 807395 w 2324910"/>
              <a:gd name="connsiteY6" fmla="*/ 58366 h 1984443"/>
              <a:gd name="connsiteX7" fmla="*/ 846306 w 2324910"/>
              <a:gd name="connsiteY7" fmla="*/ 77821 h 1984443"/>
              <a:gd name="connsiteX8" fmla="*/ 914400 w 2324910"/>
              <a:gd name="connsiteY8" fmla="*/ 97277 h 1984443"/>
              <a:gd name="connsiteX9" fmla="*/ 943582 w 2324910"/>
              <a:gd name="connsiteY9" fmla="*/ 107004 h 1984443"/>
              <a:gd name="connsiteX10" fmla="*/ 1001948 w 2324910"/>
              <a:gd name="connsiteY10" fmla="*/ 136187 h 1984443"/>
              <a:gd name="connsiteX11" fmla="*/ 1040859 w 2324910"/>
              <a:gd name="connsiteY11" fmla="*/ 155643 h 1984443"/>
              <a:gd name="connsiteX12" fmla="*/ 1070042 w 2324910"/>
              <a:gd name="connsiteY12" fmla="*/ 165370 h 1984443"/>
              <a:gd name="connsiteX13" fmla="*/ 1138136 w 2324910"/>
              <a:gd name="connsiteY13" fmla="*/ 214009 h 1984443"/>
              <a:gd name="connsiteX14" fmla="*/ 1167319 w 2324910"/>
              <a:gd name="connsiteY14" fmla="*/ 233464 h 1984443"/>
              <a:gd name="connsiteX15" fmla="*/ 1196502 w 2324910"/>
              <a:gd name="connsiteY15" fmla="*/ 243192 h 1984443"/>
              <a:gd name="connsiteX16" fmla="*/ 1274323 w 2324910"/>
              <a:gd name="connsiteY16" fmla="*/ 282102 h 1984443"/>
              <a:gd name="connsiteX17" fmla="*/ 1332689 w 2324910"/>
              <a:gd name="connsiteY17" fmla="*/ 359924 h 1984443"/>
              <a:gd name="connsiteX18" fmla="*/ 1478604 w 2324910"/>
              <a:gd name="connsiteY18" fmla="*/ 496111 h 1984443"/>
              <a:gd name="connsiteX19" fmla="*/ 1536970 w 2324910"/>
              <a:gd name="connsiteY19" fmla="*/ 573932 h 1984443"/>
              <a:gd name="connsiteX20" fmla="*/ 1556425 w 2324910"/>
              <a:gd name="connsiteY20" fmla="*/ 622570 h 1984443"/>
              <a:gd name="connsiteX21" fmla="*/ 1595336 w 2324910"/>
              <a:gd name="connsiteY21" fmla="*/ 642026 h 1984443"/>
              <a:gd name="connsiteX22" fmla="*/ 1624519 w 2324910"/>
              <a:gd name="connsiteY22" fmla="*/ 680936 h 1984443"/>
              <a:gd name="connsiteX23" fmla="*/ 1682885 w 2324910"/>
              <a:gd name="connsiteY23" fmla="*/ 729575 h 1984443"/>
              <a:gd name="connsiteX24" fmla="*/ 1750978 w 2324910"/>
              <a:gd name="connsiteY24" fmla="*/ 758758 h 1984443"/>
              <a:gd name="connsiteX25" fmla="*/ 1780161 w 2324910"/>
              <a:gd name="connsiteY25" fmla="*/ 787941 h 1984443"/>
              <a:gd name="connsiteX26" fmla="*/ 1838527 w 2324910"/>
              <a:gd name="connsiteY26" fmla="*/ 826851 h 1984443"/>
              <a:gd name="connsiteX27" fmla="*/ 1867710 w 2324910"/>
              <a:gd name="connsiteY27" fmla="*/ 865762 h 1984443"/>
              <a:gd name="connsiteX28" fmla="*/ 1955259 w 2324910"/>
              <a:gd name="connsiteY28" fmla="*/ 943583 h 1984443"/>
              <a:gd name="connsiteX29" fmla="*/ 1994170 w 2324910"/>
              <a:gd name="connsiteY29" fmla="*/ 1011677 h 1984443"/>
              <a:gd name="connsiteX30" fmla="*/ 2023353 w 2324910"/>
              <a:gd name="connsiteY30" fmla="*/ 1040860 h 1984443"/>
              <a:gd name="connsiteX31" fmla="*/ 2052536 w 2324910"/>
              <a:gd name="connsiteY31" fmla="*/ 1099226 h 1984443"/>
              <a:gd name="connsiteX32" fmla="*/ 2091446 w 2324910"/>
              <a:gd name="connsiteY32" fmla="*/ 1157592 h 1984443"/>
              <a:gd name="connsiteX33" fmla="*/ 2101174 w 2324910"/>
              <a:gd name="connsiteY33" fmla="*/ 1196502 h 1984443"/>
              <a:gd name="connsiteX34" fmla="*/ 2110902 w 2324910"/>
              <a:gd name="connsiteY34" fmla="*/ 1225685 h 1984443"/>
              <a:gd name="connsiteX35" fmla="*/ 2120629 w 2324910"/>
              <a:gd name="connsiteY35" fmla="*/ 1303507 h 1984443"/>
              <a:gd name="connsiteX36" fmla="*/ 2130357 w 2324910"/>
              <a:gd name="connsiteY36" fmla="*/ 1332690 h 1984443"/>
              <a:gd name="connsiteX37" fmla="*/ 2149812 w 2324910"/>
              <a:gd name="connsiteY37" fmla="*/ 1420238 h 1984443"/>
              <a:gd name="connsiteX38" fmla="*/ 2169268 w 2324910"/>
              <a:gd name="connsiteY38" fmla="*/ 1449421 h 1984443"/>
              <a:gd name="connsiteX39" fmla="*/ 2217906 w 2324910"/>
              <a:gd name="connsiteY39" fmla="*/ 1546698 h 1984443"/>
              <a:gd name="connsiteX40" fmla="*/ 2227634 w 2324910"/>
              <a:gd name="connsiteY40" fmla="*/ 1605064 h 1984443"/>
              <a:gd name="connsiteX41" fmla="*/ 2266544 w 2324910"/>
              <a:gd name="connsiteY41" fmla="*/ 1663430 h 1984443"/>
              <a:gd name="connsiteX42" fmla="*/ 2286000 w 2324910"/>
              <a:gd name="connsiteY42" fmla="*/ 1750979 h 1984443"/>
              <a:gd name="connsiteX43" fmla="*/ 2295727 w 2324910"/>
              <a:gd name="connsiteY43" fmla="*/ 1780162 h 1984443"/>
              <a:gd name="connsiteX44" fmla="*/ 2305455 w 2324910"/>
              <a:gd name="connsiteY44" fmla="*/ 1828800 h 1984443"/>
              <a:gd name="connsiteX45" fmla="*/ 2315182 w 2324910"/>
              <a:gd name="connsiteY45" fmla="*/ 1867711 h 1984443"/>
              <a:gd name="connsiteX46" fmla="*/ 2324910 w 2324910"/>
              <a:gd name="connsiteY46" fmla="*/ 1984443 h 198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324910" h="1984443">
                <a:moveTo>
                  <a:pt x="0" y="19456"/>
                </a:moveTo>
                <a:cubicBezTo>
                  <a:pt x="37026" y="12050"/>
                  <a:pt x="91124" y="0"/>
                  <a:pt x="126459" y="0"/>
                </a:cubicBezTo>
                <a:cubicBezTo>
                  <a:pt x="265926" y="0"/>
                  <a:pt x="405318" y="6485"/>
                  <a:pt x="544748" y="9728"/>
                </a:cubicBezTo>
                <a:lnTo>
                  <a:pt x="622570" y="19456"/>
                </a:lnTo>
                <a:cubicBezTo>
                  <a:pt x="651731" y="22887"/>
                  <a:pt x="681327" y="23425"/>
                  <a:pt x="710119" y="29183"/>
                </a:cubicBezTo>
                <a:cubicBezTo>
                  <a:pt x="730228" y="33205"/>
                  <a:pt x="748590" y="43664"/>
                  <a:pt x="768485" y="48638"/>
                </a:cubicBezTo>
                <a:cubicBezTo>
                  <a:pt x="781455" y="51881"/>
                  <a:pt x="794877" y="53672"/>
                  <a:pt x="807395" y="58366"/>
                </a:cubicBezTo>
                <a:cubicBezTo>
                  <a:pt x="820973" y="63458"/>
                  <a:pt x="832977" y="72109"/>
                  <a:pt x="846306" y="77821"/>
                </a:cubicBezTo>
                <a:cubicBezTo>
                  <a:pt x="869631" y="87818"/>
                  <a:pt x="889716" y="90224"/>
                  <a:pt x="914400" y="97277"/>
                </a:cubicBezTo>
                <a:cubicBezTo>
                  <a:pt x="924259" y="100094"/>
                  <a:pt x="933855" y="103762"/>
                  <a:pt x="943582" y="107004"/>
                </a:cubicBezTo>
                <a:cubicBezTo>
                  <a:pt x="979052" y="142474"/>
                  <a:pt x="944577" y="114673"/>
                  <a:pt x="1001948" y="136187"/>
                </a:cubicBezTo>
                <a:cubicBezTo>
                  <a:pt x="1015526" y="141279"/>
                  <a:pt x="1027530" y="149931"/>
                  <a:pt x="1040859" y="155643"/>
                </a:cubicBezTo>
                <a:cubicBezTo>
                  <a:pt x="1050284" y="159682"/>
                  <a:pt x="1060314" y="162128"/>
                  <a:pt x="1070042" y="165370"/>
                </a:cubicBezTo>
                <a:cubicBezTo>
                  <a:pt x="1138836" y="211234"/>
                  <a:pt x="1053648" y="153661"/>
                  <a:pt x="1138136" y="214009"/>
                </a:cubicBezTo>
                <a:cubicBezTo>
                  <a:pt x="1147650" y="220804"/>
                  <a:pt x="1156862" y="228236"/>
                  <a:pt x="1167319" y="233464"/>
                </a:cubicBezTo>
                <a:cubicBezTo>
                  <a:pt x="1176490" y="238050"/>
                  <a:pt x="1187167" y="238949"/>
                  <a:pt x="1196502" y="243192"/>
                </a:cubicBezTo>
                <a:cubicBezTo>
                  <a:pt x="1222905" y="255193"/>
                  <a:pt x="1274323" y="282102"/>
                  <a:pt x="1274323" y="282102"/>
                </a:cubicBezTo>
                <a:cubicBezTo>
                  <a:pt x="1293778" y="308043"/>
                  <a:pt x="1310564" y="336219"/>
                  <a:pt x="1332689" y="359924"/>
                </a:cubicBezTo>
                <a:cubicBezTo>
                  <a:pt x="1492391" y="531034"/>
                  <a:pt x="1332380" y="327392"/>
                  <a:pt x="1478604" y="496111"/>
                </a:cubicBezTo>
                <a:cubicBezTo>
                  <a:pt x="1499840" y="520615"/>
                  <a:pt x="1519976" y="546317"/>
                  <a:pt x="1536970" y="573932"/>
                </a:cubicBezTo>
                <a:cubicBezTo>
                  <a:pt x="1546122" y="588803"/>
                  <a:pt x="1545061" y="609312"/>
                  <a:pt x="1556425" y="622570"/>
                </a:cubicBezTo>
                <a:cubicBezTo>
                  <a:pt x="1565862" y="633580"/>
                  <a:pt x="1582366" y="635541"/>
                  <a:pt x="1595336" y="642026"/>
                </a:cubicBezTo>
                <a:cubicBezTo>
                  <a:pt x="1605064" y="654996"/>
                  <a:pt x="1613968" y="668627"/>
                  <a:pt x="1624519" y="680936"/>
                </a:cubicBezTo>
                <a:cubicBezTo>
                  <a:pt x="1640653" y="699759"/>
                  <a:pt x="1660371" y="718318"/>
                  <a:pt x="1682885" y="729575"/>
                </a:cubicBezTo>
                <a:cubicBezTo>
                  <a:pt x="1725230" y="750748"/>
                  <a:pt x="1703738" y="725014"/>
                  <a:pt x="1750978" y="758758"/>
                </a:cubicBezTo>
                <a:cubicBezTo>
                  <a:pt x="1762172" y="766754"/>
                  <a:pt x="1769302" y="779495"/>
                  <a:pt x="1780161" y="787941"/>
                </a:cubicBezTo>
                <a:cubicBezTo>
                  <a:pt x="1798618" y="802296"/>
                  <a:pt x="1838527" y="826851"/>
                  <a:pt x="1838527" y="826851"/>
                </a:cubicBezTo>
                <a:cubicBezTo>
                  <a:pt x="1848255" y="839821"/>
                  <a:pt x="1857034" y="853561"/>
                  <a:pt x="1867710" y="865762"/>
                </a:cubicBezTo>
                <a:cubicBezTo>
                  <a:pt x="1898972" y="901490"/>
                  <a:pt x="1917573" y="913434"/>
                  <a:pt x="1955259" y="943583"/>
                </a:cubicBezTo>
                <a:cubicBezTo>
                  <a:pt x="1967154" y="967374"/>
                  <a:pt x="1976980" y="991050"/>
                  <a:pt x="1994170" y="1011677"/>
                </a:cubicBezTo>
                <a:cubicBezTo>
                  <a:pt x="2002977" y="1022245"/>
                  <a:pt x="2015722" y="1029413"/>
                  <a:pt x="2023353" y="1040860"/>
                </a:cubicBezTo>
                <a:cubicBezTo>
                  <a:pt x="2035419" y="1058959"/>
                  <a:pt x="2041576" y="1080437"/>
                  <a:pt x="2052536" y="1099226"/>
                </a:cubicBezTo>
                <a:cubicBezTo>
                  <a:pt x="2064318" y="1119423"/>
                  <a:pt x="2091446" y="1157592"/>
                  <a:pt x="2091446" y="1157592"/>
                </a:cubicBezTo>
                <a:cubicBezTo>
                  <a:pt x="2094689" y="1170562"/>
                  <a:pt x="2097501" y="1183647"/>
                  <a:pt x="2101174" y="1196502"/>
                </a:cubicBezTo>
                <a:cubicBezTo>
                  <a:pt x="2103991" y="1206361"/>
                  <a:pt x="2109068" y="1215596"/>
                  <a:pt x="2110902" y="1225685"/>
                </a:cubicBezTo>
                <a:cubicBezTo>
                  <a:pt x="2115578" y="1251406"/>
                  <a:pt x="2115953" y="1277786"/>
                  <a:pt x="2120629" y="1303507"/>
                </a:cubicBezTo>
                <a:cubicBezTo>
                  <a:pt x="2122463" y="1313596"/>
                  <a:pt x="2128133" y="1322680"/>
                  <a:pt x="2130357" y="1332690"/>
                </a:cubicBezTo>
                <a:cubicBezTo>
                  <a:pt x="2136333" y="1359583"/>
                  <a:pt x="2136675" y="1393964"/>
                  <a:pt x="2149812" y="1420238"/>
                </a:cubicBezTo>
                <a:cubicBezTo>
                  <a:pt x="2155041" y="1430695"/>
                  <a:pt x="2162783" y="1439693"/>
                  <a:pt x="2169268" y="1449421"/>
                </a:cubicBezTo>
                <a:cubicBezTo>
                  <a:pt x="2196368" y="1584933"/>
                  <a:pt x="2151963" y="1401625"/>
                  <a:pt x="2217906" y="1546698"/>
                </a:cubicBezTo>
                <a:cubicBezTo>
                  <a:pt x="2226068" y="1564654"/>
                  <a:pt x="2220048" y="1586857"/>
                  <a:pt x="2227634" y="1605064"/>
                </a:cubicBezTo>
                <a:cubicBezTo>
                  <a:pt x="2236627" y="1626648"/>
                  <a:pt x="2266544" y="1663430"/>
                  <a:pt x="2266544" y="1663430"/>
                </a:cubicBezTo>
                <a:cubicBezTo>
                  <a:pt x="2273232" y="1696868"/>
                  <a:pt x="2276840" y="1718920"/>
                  <a:pt x="2286000" y="1750979"/>
                </a:cubicBezTo>
                <a:cubicBezTo>
                  <a:pt x="2288817" y="1760838"/>
                  <a:pt x="2293240" y="1770214"/>
                  <a:pt x="2295727" y="1780162"/>
                </a:cubicBezTo>
                <a:cubicBezTo>
                  <a:pt x="2299737" y="1796202"/>
                  <a:pt x="2301868" y="1812660"/>
                  <a:pt x="2305455" y="1828800"/>
                </a:cubicBezTo>
                <a:cubicBezTo>
                  <a:pt x="2308355" y="1841851"/>
                  <a:pt x="2311940" y="1854741"/>
                  <a:pt x="2315182" y="1867711"/>
                </a:cubicBezTo>
                <a:cubicBezTo>
                  <a:pt x="2325204" y="1977944"/>
                  <a:pt x="2324910" y="1938900"/>
                  <a:pt x="2324910" y="198444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2986391" y="2500009"/>
            <a:ext cx="1770435" cy="1645646"/>
          </a:xfrm>
          <a:custGeom>
            <a:avLst/>
            <a:gdLst>
              <a:gd name="connsiteX0" fmla="*/ 0 w 1770435"/>
              <a:gd name="connsiteY0" fmla="*/ 0 h 1645646"/>
              <a:gd name="connsiteX1" fmla="*/ 9728 w 1770435"/>
              <a:gd name="connsiteY1" fmla="*/ 77821 h 1645646"/>
              <a:gd name="connsiteX2" fmla="*/ 19456 w 1770435"/>
              <a:gd name="connsiteY2" fmla="*/ 116731 h 1645646"/>
              <a:gd name="connsiteX3" fmla="*/ 48639 w 1770435"/>
              <a:gd name="connsiteY3" fmla="*/ 252919 h 1645646"/>
              <a:gd name="connsiteX4" fmla="*/ 369652 w 1770435"/>
              <a:gd name="connsiteY4" fmla="*/ 243191 h 1645646"/>
              <a:gd name="connsiteX5" fmla="*/ 710120 w 1770435"/>
              <a:gd name="connsiteY5" fmla="*/ 252919 h 1645646"/>
              <a:gd name="connsiteX6" fmla="*/ 739303 w 1770435"/>
              <a:gd name="connsiteY6" fmla="*/ 321012 h 1645646"/>
              <a:gd name="connsiteX7" fmla="*/ 749030 w 1770435"/>
              <a:gd name="connsiteY7" fmla="*/ 359923 h 1645646"/>
              <a:gd name="connsiteX8" fmla="*/ 758758 w 1770435"/>
              <a:gd name="connsiteY8" fmla="*/ 389106 h 1645646"/>
              <a:gd name="connsiteX9" fmla="*/ 768486 w 1770435"/>
              <a:gd name="connsiteY9" fmla="*/ 447472 h 1645646"/>
              <a:gd name="connsiteX10" fmla="*/ 787941 w 1770435"/>
              <a:gd name="connsiteY10" fmla="*/ 505838 h 1645646"/>
              <a:gd name="connsiteX11" fmla="*/ 797669 w 1770435"/>
              <a:gd name="connsiteY11" fmla="*/ 535021 h 1645646"/>
              <a:gd name="connsiteX12" fmla="*/ 807396 w 1770435"/>
              <a:gd name="connsiteY12" fmla="*/ 573931 h 1645646"/>
              <a:gd name="connsiteX13" fmla="*/ 817124 w 1770435"/>
              <a:gd name="connsiteY13" fmla="*/ 680936 h 1645646"/>
              <a:gd name="connsiteX14" fmla="*/ 826852 w 1770435"/>
              <a:gd name="connsiteY14" fmla="*/ 710119 h 1645646"/>
              <a:gd name="connsiteX15" fmla="*/ 846307 w 1770435"/>
              <a:gd name="connsiteY15" fmla="*/ 914400 h 1645646"/>
              <a:gd name="connsiteX16" fmla="*/ 914400 w 1770435"/>
              <a:gd name="connsiteY16" fmla="*/ 894944 h 1645646"/>
              <a:gd name="connsiteX17" fmla="*/ 992222 w 1770435"/>
              <a:gd name="connsiteY17" fmla="*/ 865761 h 1645646"/>
              <a:gd name="connsiteX18" fmla="*/ 1079771 w 1770435"/>
              <a:gd name="connsiteY18" fmla="*/ 856034 h 1645646"/>
              <a:gd name="connsiteX19" fmla="*/ 1245141 w 1770435"/>
              <a:gd name="connsiteY19" fmla="*/ 836578 h 1645646"/>
              <a:gd name="connsiteX20" fmla="*/ 1371600 w 1770435"/>
              <a:gd name="connsiteY20" fmla="*/ 846306 h 1645646"/>
              <a:gd name="connsiteX21" fmla="*/ 1381328 w 1770435"/>
              <a:gd name="connsiteY21" fmla="*/ 1254868 h 1645646"/>
              <a:gd name="connsiteX22" fmla="*/ 1391056 w 1770435"/>
              <a:gd name="connsiteY22" fmla="*/ 1293778 h 1645646"/>
              <a:gd name="connsiteX23" fmla="*/ 1400783 w 1770435"/>
              <a:gd name="connsiteY23" fmla="*/ 1614791 h 1645646"/>
              <a:gd name="connsiteX24" fmla="*/ 1410511 w 1770435"/>
              <a:gd name="connsiteY24" fmla="*/ 1643974 h 1645646"/>
              <a:gd name="connsiteX25" fmla="*/ 1614792 w 1770435"/>
              <a:gd name="connsiteY25" fmla="*/ 1634246 h 1645646"/>
              <a:gd name="connsiteX26" fmla="*/ 1673158 w 1770435"/>
              <a:gd name="connsiteY26" fmla="*/ 1624519 h 1645646"/>
              <a:gd name="connsiteX27" fmla="*/ 1702341 w 1770435"/>
              <a:gd name="connsiteY27" fmla="*/ 1614791 h 1645646"/>
              <a:gd name="connsiteX28" fmla="*/ 1770435 w 1770435"/>
              <a:gd name="connsiteY28" fmla="*/ 1614791 h 164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0435" h="1645646">
                <a:moveTo>
                  <a:pt x="0" y="0"/>
                </a:moveTo>
                <a:cubicBezTo>
                  <a:pt x="3243" y="25940"/>
                  <a:pt x="5430" y="52035"/>
                  <a:pt x="9728" y="77821"/>
                </a:cubicBezTo>
                <a:cubicBezTo>
                  <a:pt x="11926" y="91008"/>
                  <a:pt x="17798" y="103465"/>
                  <a:pt x="19456" y="116731"/>
                </a:cubicBezTo>
                <a:cubicBezTo>
                  <a:pt x="35939" y="248597"/>
                  <a:pt x="166" y="204446"/>
                  <a:pt x="48639" y="252919"/>
                </a:cubicBezTo>
                <a:cubicBezTo>
                  <a:pt x="155643" y="249676"/>
                  <a:pt x="262599" y="243191"/>
                  <a:pt x="369652" y="243191"/>
                </a:cubicBezTo>
                <a:cubicBezTo>
                  <a:pt x="483188" y="243191"/>
                  <a:pt x="597607" y="237715"/>
                  <a:pt x="710120" y="252919"/>
                </a:cubicBezTo>
                <a:cubicBezTo>
                  <a:pt x="717828" y="253961"/>
                  <a:pt x="736538" y="311335"/>
                  <a:pt x="739303" y="321012"/>
                </a:cubicBezTo>
                <a:cubicBezTo>
                  <a:pt x="742976" y="333867"/>
                  <a:pt x="745357" y="347068"/>
                  <a:pt x="749030" y="359923"/>
                </a:cubicBezTo>
                <a:cubicBezTo>
                  <a:pt x="751847" y="369782"/>
                  <a:pt x="756534" y="379096"/>
                  <a:pt x="758758" y="389106"/>
                </a:cubicBezTo>
                <a:cubicBezTo>
                  <a:pt x="763037" y="408360"/>
                  <a:pt x="763702" y="428337"/>
                  <a:pt x="768486" y="447472"/>
                </a:cubicBezTo>
                <a:cubicBezTo>
                  <a:pt x="773460" y="467367"/>
                  <a:pt x="781456" y="486383"/>
                  <a:pt x="787941" y="505838"/>
                </a:cubicBezTo>
                <a:cubicBezTo>
                  <a:pt x="791184" y="515566"/>
                  <a:pt x="795182" y="525073"/>
                  <a:pt x="797669" y="535021"/>
                </a:cubicBezTo>
                <a:lnTo>
                  <a:pt x="807396" y="573931"/>
                </a:lnTo>
                <a:cubicBezTo>
                  <a:pt x="810639" y="609599"/>
                  <a:pt x="812059" y="645481"/>
                  <a:pt x="817124" y="680936"/>
                </a:cubicBezTo>
                <a:cubicBezTo>
                  <a:pt x="818574" y="691087"/>
                  <a:pt x="825580" y="699944"/>
                  <a:pt x="826852" y="710119"/>
                </a:cubicBezTo>
                <a:cubicBezTo>
                  <a:pt x="835336" y="777993"/>
                  <a:pt x="839822" y="846306"/>
                  <a:pt x="846307" y="914400"/>
                </a:cubicBezTo>
                <a:cubicBezTo>
                  <a:pt x="866057" y="909462"/>
                  <a:pt x="894859" y="903319"/>
                  <a:pt x="914400" y="894944"/>
                </a:cubicBezTo>
                <a:cubicBezTo>
                  <a:pt x="958378" y="876096"/>
                  <a:pt x="945596" y="872934"/>
                  <a:pt x="992222" y="865761"/>
                </a:cubicBezTo>
                <a:cubicBezTo>
                  <a:pt x="1021243" y="861296"/>
                  <a:pt x="1050635" y="859676"/>
                  <a:pt x="1079771" y="856034"/>
                </a:cubicBezTo>
                <a:cubicBezTo>
                  <a:pt x="1251850" y="834524"/>
                  <a:pt x="1023107" y="858782"/>
                  <a:pt x="1245141" y="836578"/>
                </a:cubicBezTo>
                <a:cubicBezTo>
                  <a:pt x="1287294" y="839821"/>
                  <a:pt x="1358512" y="806105"/>
                  <a:pt x="1371600" y="846306"/>
                </a:cubicBezTo>
                <a:cubicBezTo>
                  <a:pt x="1413774" y="975839"/>
                  <a:pt x="1375411" y="1118771"/>
                  <a:pt x="1381328" y="1254868"/>
                </a:cubicBezTo>
                <a:cubicBezTo>
                  <a:pt x="1381909" y="1268225"/>
                  <a:pt x="1387813" y="1280808"/>
                  <a:pt x="1391056" y="1293778"/>
                </a:cubicBezTo>
                <a:cubicBezTo>
                  <a:pt x="1394298" y="1400782"/>
                  <a:pt x="1394845" y="1507902"/>
                  <a:pt x="1400783" y="1614791"/>
                </a:cubicBezTo>
                <a:cubicBezTo>
                  <a:pt x="1401352" y="1625029"/>
                  <a:pt x="1400299" y="1643046"/>
                  <a:pt x="1410511" y="1643974"/>
                </a:cubicBezTo>
                <a:cubicBezTo>
                  <a:pt x="1478402" y="1650146"/>
                  <a:pt x="1546698" y="1637489"/>
                  <a:pt x="1614792" y="1634246"/>
                </a:cubicBezTo>
                <a:cubicBezTo>
                  <a:pt x="1634247" y="1631004"/>
                  <a:pt x="1653904" y="1628798"/>
                  <a:pt x="1673158" y="1624519"/>
                </a:cubicBezTo>
                <a:cubicBezTo>
                  <a:pt x="1683168" y="1622295"/>
                  <a:pt x="1692138" y="1615811"/>
                  <a:pt x="1702341" y="1614791"/>
                </a:cubicBezTo>
                <a:cubicBezTo>
                  <a:pt x="1724926" y="1612532"/>
                  <a:pt x="1747737" y="1614791"/>
                  <a:pt x="1770435" y="161479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12"/>
          <p:cNvGraphicFramePr>
            <a:graphicFrameLocks noGrp="1"/>
          </p:cNvGraphicFramePr>
          <p:nvPr>
            <p:extLst>
              <p:ext uri="{D42A27DB-BD31-4B8C-83A1-F6EECF244321}">
                <p14:modId xmlns:p14="http://schemas.microsoft.com/office/powerpoint/2010/main" val="2790985021"/>
              </p:ext>
            </p:extLst>
          </p:nvPr>
        </p:nvGraphicFramePr>
        <p:xfrm>
          <a:off x="3200400" y="5105400"/>
          <a:ext cx="1441315" cy="370840"/>
        </p:xfrm>
        <a:graphic>
          <a:graphicData uri="http://schemas.openxmlformats.org/drawingml/2006/table">
            <a:tbl>
              <a:tblPr firstRow="1" bandRow="1">
                <a:tableStyleId>{2D5ABB26-0587-4C30-8999-92F81FD0307C}</a:tableStyleId>
              </a:tblPr>
              <a:tblGrid>
                <a:gridCol w="1441315"/>
              </a:tblGrid>
              <a:tr h="370840">
                <a:tc>
                  <a:txBody>
                    <a:bodyPr/>
                    <a:lstStyle/>
                    <a:p>
                      <a:r>
                        <a:rPr lang="en-US" dirty="0" smtClean="0"/>
                        <a:t>X commodity</a:t>
                      </a:r>
                      <a:endParaRPr lang="en-US" dirty="0"/>
                    </a:p>
                  </a:txBody>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44112641"/>
              </p:ext>
            </p:extLst>
          </p:nvPr>
        </p:nvGraphicFramePr>
        <p:xfrm>
          <a:off x="1371600" y="2480553"/>
          <a:ext cx="381000" cy="2286000"/>
        </p:xfrm>
        <a:graphic>
          <a:graphicData uri="http://schemas.openxmlformats.org/drawingml/2006/table">
            <a:tbl>
              <a:tblPr firstRow="1" bandRow="1">
                <a:tableStyleId>{2D5ABB26-0587-4C30-8999-92F81FD0307C}</a:tableStyleId>
              </a:tblPr>
              <a:tblGrid>
                <a:gridCol w="381000"/>
              </a:tblGrid>
              <a:tr h="2243847">
                <a:tc>
                  <a:txBody>
                    <a:bodyPr/>
                    <a:lstStyle/>
                    <a:p>
                      <a:r>
                        <a:rPr lang="en-US" dirty="0" smtClean="0"/>
                        <a:t>Y commodity</a:t>
                      </a:r>
                      <a:endParaRPr lang="en-US" dirty="0"/>
                    </a:p>
                  </a:txBody>
                  <a:tcPr/>
                </a:tc>
              </a:tr>
            </a:tbl>
          </a:graphicData>
        </a:graphic>
      </p:graphicFrame>
      <p:pic>
        <p:nvPicPr>
          <p:cNvPr id="4" name="2020_05_15_10_12_0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77000" y="1701800"/>
            <a:ext cx="406400" cy="406400"/>
          </a:xfrm>
          <a:prstGeom prst="rect">
            <a:avLst/>
          </a:prstGeom>
        </p:spPr>
      </p:pic>
    </p:spTree>
    <p:extLst>
      <p:ext uri="{BB962C8B-B14F-4D97-AF65-F5344CB8AC3E}">
        <p14:creationId xmlns:p14="http://schemas.microsoft.com/office/powerpoint/2010/main" val="324148509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childTnLst>
                          </p:cTn>
                        </p:par>
                        <p:par>
                          <p:cTn id="29" fill="hold">
                            <p:stCondLst>
                              <p:cond delay="2000"/>
                            </p:stCondLst>
                            <p:childTnLst>
                              <p:par>
                                <p:cTn id="30" presetID="1" presetClass="mediacall" presetSubtype="0" fill="hold" nodeType="afterEffect">
                                  <p:stCondLst>
                                    <p:cond delay="0"/>
                                  </p:stCondLst>
                                  <p:childTnLst>
                                    <p:cmd type="call" cmd="playFrom(0.0)">
                                      <p:cBhvr>
                                        <p:cTn id="31" dur="551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4"/>
                </p:tgtEl>
              </p:cMediaNode>
            </p:audio>
          </p:childTnLst>
        </p:cTn>
      </p:par>
    </p:tnLst>
    <p:bldLst>
      <p:bldP spid="2" grpId="0"/>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000"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principle has been elevated to the status of law by Prof. Hicks and it has come to be known as the law of Diminishing Marginal Rate of Substitution.</a:t>
            </a:r>
            <a:br>
              <a:rPr lang="en-US" sz="2000"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000"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law rests on three important principles.</a:t>
            </a:r>
            <a:endParaRPr lang="en-US" sz="20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85000" lnSpcReduction="10000"/>
          </a:bodyPr>
          <a:lstStyle/>
          <a:p>
            <a:pPr algn="just"/>
            <a:r>
              <a:rPr lang="en-US" sz="2400" dirty="0" smtClean="0">
                <a:latin typeface="Times New Roman" panose="02020603050405020304" pitchFamily="18" charset="0"/>
                <a:cs typeface="Times New Roman" panose="02020603050405020304" pitchFamily="18" charset="0"/>
              </a:rPr>
              <a:t>One commodity will have to increased while the other will have to be decreased if the consumer has to remain in the same curve which means the same curve which means the same satisfaction.</a:t>
            </a:r>
          </a:p>
          <a:p>
            <a:pPr algn="just"/>
            <a:r>
              <a:rPr lang="en-US" sz="2400" dirty="0" smtClean="0">
                <a:latin typeface="Times New Roman" panose="02020603050405020304" pitchFamily="18" charset="0"/>
                <a:cs typeface="Times New Roman" panose="02020603050405020304" pitchFamily="18" charset="0"/>
              </a:rPr>
              <a:t>The commodity which is increased has lower marginal significance and as such it cannot substitute for the same amount of other commodity, but only for less of the other. </a:t>
            </a:r>
          </a:p>
          <a:p>
            <a:pPr algn="just"/>
            <a:r>
              <a:rPr lang="en-US" sz="2400" dirty="0" smtClean="0">
                <a:latin typeface="Times New Roman" panose="02020603050405020304" pitchFamily="18" charset="0"/>
                <a:cs typeface="Times New Roman" panose="02020603050405020304" pitchFamily="18" charset="0"/>
              </a:rPr>
              <a:t>The commodity which is decreased has higher marginal significance and therefore cannot be substituted in  the same ratio by the other commodity; the rate of substitution will have to decline. </a:t>
            </a:r>
            <a:endParaRPr lang="en-US" sz="2400" dirty="0">
              <a:latin typeface="Times New Roman" panose="02020603050405020304" pitchFamily="18" charset="0"/>
              <a:cs typeface="Times New Roman" panose="02020603050405020304" pitchFamily="18" charset="0"/>
            </a:endParaRPr>
          </a:p>
        </p:txBody>
      </p:sp>
      <p:pic>
        <p:nvPicPr>
          <p:cNvPr id="4" name="2020_05_15_10_13_3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72200" y="1219200"/>
            <a:ext cx="406400" cy="406400"/>
          </a:xfrm>
          <a:prstGeom prst="rect">
            <a:avLst/>
          </a:prstGeom>
        </p:spPr>
      </p:pic>
    </p:spTree>
    <p:extLst>
      <p:ext uri="{BB962C8B-B14F-4D97-AF65-F5344CB8AC3E}">
        <p14:creationId xmlns:p14="http://schemas.microsoft.com/office/powerpoint/2010/main" val="314004298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par>
                          <p:cTn id="23" fill="hold">
                            <p:stCondLst>
                              <p:cond delay="2000"/>
                            </p:stCondLst>
                            <p:childTnLst>
                              <p:par>
                                <p:cTn id="24" presetID="1" presetClass="mediacall" presetSubtype="0" fill="hold" nodeType="afterEffect">
                                  <p:stCondLst>
                                    <p:cond delay="0"/>
                                  </p:stCondLst>
                                  <p:childTnLst>
                                    <p:cmd type="call" cmd="playFrom(0.0)">
                                      <p:cBhvr>
                                        <p:cTn id="25" dur="1591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Times New Roman" panose="02020603050405020304" pitchFamily="18" charset="0"/>
                <a:cs typeface="Times New Roman" panose="02020603050405020304" pitchFamily="18" charset="0"/>
              </a:rPr>
              <a:t>CONSUMER’S EQUILIBRIUM </a:t>
            </a:r>
            <a:br>
              <a:rPr lang="en-US" sz="2800" b="1" dirty="0" smtClean="0">
                <a:latin typeface="Times New Roman" panose="02020603050405020304" pitchFamily="18" charset="0"/>
                <a:cs typeface="Times New Roman" panose="02020603050405020304" pitchFamily="18" charset="0"/>
              </a:rPr>
            </a:br>
            <a:endParaRPr lang="en-US" sz="28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a:bodyPr>
          <a:lstStyle/>
          <a:p>
            <a:pPr marL="0" lvl="0" indent="0" algn="just">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smtClean="0">
                <a:solidFill>
                  <a:prstClr val="black"/>
                </a:solidFill>
                <a:latin typeface="Times New Roman" panose="02020603050405020304" pitchFamily="18" charset="0"/>
                <a:cs typeface="Times New Roman" panose="02020603050405020304" pitchFamily="18" charset="0"/>
              </a:rPr>
              <a:t>The </a:t>
            </a:r>
            <a:r>
              <a:rPr lang="en-US" sz="2400" dirty="0">
                <a:solidFill>
                  <a:prstClr val="black"/>
                </a:solidFill>
                <a:latin typeface="Times New Roman" panose="02020603050405020304" pitchFamily="18" charset="0"/>
                <a:cs typeface="Times New Roman" panose="02020603050405020304" pitchFamily="18" charset="0"/>
              </a:rPr>
              <a:t>consumer attains equilibrium when he gets the maximum satisfaction with the available income and price of the two commodities</a:t>
            </a:r>
            <a:r>
              <a:rPr lang="en-US" sz="2400" dirty="0" smtClean="0">
                <a:solidFill>
                  <a:prstClr val="black"/>
                </a:solidFill>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A consumer is in equilibrium when he maximizes his utility, given income and market price.</a:t>
            </a:r>
          </a:p>
          <a:p>
            <a:pPr algn="just"/>
            <a:r>
              <a:rPr lang="en-US" sz="2400" dirty="0" smtClean="0">
                <a:latin typeface="Times New Roman" panose="02020603050405020304" pitchFamily="18" charset="0"/>
                <a:cs typeface="Times New Roman" panose="02020603050405020304" pitchFamily="18" charset="0"/>
              </a:rPr>
              <a:t>In other words, equilibrium in attained where the consumer reaches the highest possible IC given the budget constraint.</a:t>
            </a:r>
          </a:p>
          <a:p>
            <a:pPr marL="0" indent="0" algn="just">
              <a:buNone/>
            </a:pP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pic>
        <p:nvPicPr>
          <p:cNvPr id="4" name="2020_05_15_10_23_3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81800" y="1143000"/>
            <a:ext cx="406400" cy="406400"/>
          </a:xfrm>
          <a:prstGeom prst="rect">
            <a:avLst/>
          </a:prstGeom>
        </p:spPr>
      </p:pic>
    </p:spTree>
    <p:extLst>
      <p:ext uri="{BB962C8B-B14F-4D97-AF65-F5344CB8AC3E}">
        <p14:creationId xmlns:p14="http://schemas.microsoft.com/office/powerpoint/2010/main" val="263510422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par>
                                <p:cTn id="18" presetID="21" presetClass="entr" presetSubtype="1"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heel(1)">
                                      <p:cBhvr>
                                        <p:cTn id="20" dur="2000"/>
                                        <p:tgtEl>
                                          <p:spTgt spid="3">
                                            <p:txEl>
                                              <p:pRg st="3" end="3"/>
                                            </p:txEl>
                                          </p:spTgt>
                                        </p:tgtEl>
                                      </p:cBhvr>
                                    </p:animEffect>
                                  </p:childTnLst>
                                </p:cTn>
                              </p:par>
                            </p:childTnLst>
                          </p:cTn>
                        </p:par>
                        <p:par>
                          <p:cTn id="21" fill="hold">
                            <p:stCondLst>
                              <p:cond delay="2000"/>
                            </p:stCondLst>
                            <p:childTnLst>
                              <p:par>
                                <p:cTn id="22" presetID="1" presetClass="mediacall" presetSubtype="0" fill="hold" nodeType="afterEffect">
                                  <p:stCondLst>
                                    <p:cond delay="0"/>
                                  </p:stCondLst>
                                  <p:childTnLst>
                                    <p:cmd type="call" cmd="playFrom(0.0)">
                                      <p:cBhvr>
                                        <p:cTn id="23" dur="1131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2400" b="1" i="1" dirty="0">
                <a:latin typeface="Times New Roman" panose="02020603050405020304" pitchFamily="18" charset="0"/>
                <a:cs typeface="Times New Roman" panose="02020603050405020304" pitchFamily="18" charset="0"/>
              </a:rPr>
              <a:t>Stonier and Hague make some categorical assumption before proceeding to analyse the equilibrium of the consumer.</a:t>
            </a:r>
            <a:r>
              <a:rPr lang="en-US" sz="2400" b="1" dirty="0">
                <a:latin typeface="Times New Roman" panose="02020603050405020304" pitchFamily="18" charset="0"/>
                <a:cs typeface="Times New Roman" panose="02020603050405020304" pitchFamily="18" charset="0"/>
              </a:rPr>
              <a:t/>
            </a:r>
            <a:br>
              <a:rPr lang="en-US" sz="2400" b="1" dirty="0">
                <a:latin typeface="Times New Roman" panose="02020603050405020304" pitchFamily="18" charset="0"/>
                <a:cs typeface="Times New Roman" panose="02020603050405020304" pitchFamily="18" charset="0"/>
              </a:rPr>
            </a:br>
            <a:endParaRPr lang="en-US" sz="2400" b="1" dirty="0"/>
          </a:p>
        </p:txBody>
      </p:sp>
      <p:sp>
        <p:nvSpPr>
          <p:cNvPr id="3" name="Content Placeholder 2"/>
          <p:cNvSpPr>
            <a:spLocks noGrp="1"/>
          </p:cNvSpPr>
          <p:nvPr>
            <p:ph idx="1"/>
          </p:nvPr>
        </p:nvSpPr>
        <p:spPr>
          <a:xfrm>
            <a:off x="457200" y="1219200"/>
            <a:ext cx="8229600" cy="4906963"/>
          </a:xfrm>
        </p:spPr>
        <p:txBody>
          <a:bodyPr>
            <a:normAutofit/>
          </a:bodyPr>
          <a:lstStyle/>
          <a:p>
            <a:pPr marL="0" indent="0">
              <a:buNone/>
            </a:pPr>
            <a:r>
              <a:rPr lang="en-US" sz="2800" dirty="0" smtClean="0">
                <a:latin typeface="Times New Roman" panose="02020603050405020304" pitchFamily="18" charset="0"/>
                <a:cs typeface="Times New Roman" panose="02020603050405020304" pitchFamily="18" charset="0"/>
              </a:rPr>
              <a:t>These assumption are:</a:t>
            </a:r>
          </a:p>
          <a:p>
            <a:pPr marL="514350" indent="-514350">
              <a:buAutoNum type="romanLcParenR"/>
            </a:pPr>
            <a:r>
              <a:rPr lang="en-US" sz="2400" dirty="0" smtClean="0">
                <a:latin typeface="Times New Roman" panose="02020603050405020304" pitchFamily="18" charset="0"/>
                <a:cs typeface="Times New Roman" panose="02020603050405020304" pitchFamily="18" charset="0"/>
              </a:rPr>
              <a:t>The consumer has an indifference map showing his scale of preferences for combinations of the goods in question and money. </a:t>
            </a:r>
          </a:p>
          <a:p>
            <a:pPr marL="514350" indent="-514350">
              <a:buAutoNum type="romanLcParenR"/>
            </a:pPr>
            <a:r>
              <a:rPr lang="en-US" sz="2400" dirty="0" smtClean="0">
                <a:latin typeface="Times New Roman" panose="02020603050405020304" pitchFamily="18" charset="0"/>
                <a:cs typeface="Times New Roman" panose="02020603050405020304" pitchFamily="18" charset="0"/>
              </a:rPr>
              <a:t>This scale of preferences remains the same throughout the analysis.</a:t>
            </a:r>
          </a:p>
          <a:p>
            <a:pPr marL="514350" indent="-514350">
              <a:buAutoNum type="romanLcParenR"/>
            </a:pPr>
            <a:r>
              <a:rPr lang="en-US" sz="2400" dirty="0" smtClean="0">
                <a:latin typeface="Times New Roman" panose="02020603050405020304" pitchFamily="18" charset="0"/>
                <a:cs typeface="Times New Roman" panose="02020603050405020304" pitchFamily="18" charset="0"/>
              </a:rPr>
              <a:t>He has a given amount of money to spend.</a:t>
            </a:r>
          </a:p>
          <a:p>
            <a:pPr marL="514350" indent="-514350">
              <a:buAutoNum type="romanLcParenR"/>
            </a:pPr>
            <a:r>
              <a:rPr lang="en-US" sz="2400" dirty="0" smtClean="0">
                <a:latin typeface="Times New Roman" panose="02020603050405020304" pitchFamily="18" charset="0"/>
                <a:cs typeface="Times New Roman" panose="02020603050405020304" pitchFamily="18" charset="0"/>
              </a:rPr>
              <a:t>He is one who knowns the prices of all goods. All prices are assumed to be given and constant so that money can be shown as representing command over all goods expect the one the consumer is buying.</a:t>
            </a:r>
            <a:endParaRPr lang="en-US" sz="2400" dirty="0">
              <a:latin typeface="Times New Roman" panose="02020603050405020304" pitchFamily="18" charset="0"/>
              <a:cs typeface="Times New Roman" panose="02020603050405020304" pitchFamily="18" charset="0"/>
            </a:endParaRPr>
          </a:p>
        </p:txBody>
      </p:sp>
      <p:pic>
        <p:nvPicPr>
          <p:cNvPr id="4" name="2020_05_15_10_26_4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38800" y="1295400"/>
            <a:ext cx="406400" cy="406400"/>
          </a:xfrm>
          <a:prstGeom prst="rect">
            <a:avLst/>
          </a:prstGeom>
        </p:spPr>
      </p:pic>
    </p:spTree>
    <p:extLst>
      <p:ext uri="{BB962C8B-B14F-4D97-AF65-F5344CB8AC3E}">
        <p14:creationId xmlns:p14="http://schemas.microsoft.com/office/powerpoint/2010/main" val="129287806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500"/>
                                        <p:tgtEl>
                                          <p:spTgt spid="3">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down)">
                                      <p:cBhvr>
                                        <p:cTn id="21" dur="500"/>
                                        <p:tgtEl>
                                          <p:spTgt spid="3">
                                            <p:txEl>
                                              <p:pRg st="3" end="3"/>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down)">
                                      <p:cBhvr>
                                        <p:cTn id="24" dur="500"/>
                                        <p:tgtEl>
                                          <p:spTgt spid="3">
                                            <p:txEl>
                                              <p:pRg st="4" end="4"/>
                                            </p:txEl>
                                          </p:spTgt>
                                        </p:tgtEl>
                                      </p:cBhvr>
                                    </p:animEffec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169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smtClean="0">
                <a:latin typeface="Times New Roman" panose="02020603050405020304" pitchFamily="18" charset="0"/>
                <a:cs typeface="Times New Roman" panose="02020603050405020304" pitchFamily="18" charset="0"/>
              </a:rPr>
              <a:t>Contd</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r>
              <a:rPr lang="en-US" sz="2400" dirty="0" smtClean="0">
                <a:latin typeface="Times New Roman" panose="02020603050405020304" pitchFamily="18" charset="0"/>
                <a:cs typeface="Times New Roman" panose="02020603050405020304" pitchFamily="18" charset="0"/>
              </a:rPr>
              <a:t>All goods are homogeneous and divisible.</a:t>
            </a:r>
          </a:p>
          <a:p>
            <a:r>
              <a:rPr lang="en-US" sz="2400" dirty="0" smtClean="0">
                <a:latin typeface="Times New Roman" panose="02020603050405020304" pitchFamily="18" charset="0"/>
                <a:cs typeface="Times New Roman" panose="02020603050405020304" pitchFamily="18" charset="0"/>
              </a:rPr>
              <a:t>The consumer acts rationally and maximizes his satisfaction.</a:t>
            </a:r>
            <a:endParaRPr lang="en-US" sz="24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590799"/>
            <a:ext cx="6019800" cy="3904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2020_05_15_10_30_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38800" y="914400"/>
            <a:ext cx="406400" cy="406400"/>
          </a:xfrm>
          <a:prstGeom prst="rect">
            <a:avLst/>
          </a:prstGeom>
        </p:spPr>
      </p:pic>
    </p:spTree>
    <p:extLst>
      <p:ext uri="{BB962C8B-B14F-4D97-AF65-F5344CB8AC3E}">
        <p14:creationId xmlns:p14="http://schemas.microsoft.com/office/powerpoint/2010/main" val="97189516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wheel(1)">
                                      <p:cBhvr>
                                        <p:cTn id="20" dur="2000"/>
                                        <p:tgtEl>
                                          <p:spTgt spid="1026"/>
                                        </p:tgtEl>
                                      </p:cBhvr>
                                    </p:animEffect>
                                  </p:childTnLst>
                                </p:cTn>
                              </p:par>
                            </p:childTnLst>
                          </p:cTn>
                        </p:par>
                        <p:par>
                          <p:cTn id="21" fill="hold">
                            <p:stCondLst>
                              <p:cond delay="2000"/>
                            </p:stCondLst>
                            <p:childTnLst>
                              <p:par>
                                <p:cTn id="22" presetID="1" presetClass="mediacall" presetSubtype="0" fill="hold" nodeType="afterEffect">
                                  <p:stCondLst>
                                    <p:cond delay="0"/>
                                  </p:stCondLst>
                                  <p:childTnLst>
                                    <p:cmd type="call" cmd="playFrom(0.0)">
                                      <p:cBhvr>
                                        <p:cTn id="23" dur="1474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latin typeface="Agency FB" panose="020B0503020202020204" pitchFamily="34" charset="0"/>
              </a:rPr>
              <a:t>Meaning </a:t>
            </a:r>
            <a:endParaRPr lang="en-US" b="1" i="1" dirty="0">
              <a:latin typeface="Agency FB" panose="020B0503020202020204" pitchFamily="34" charset="0"/>
            </a:endParaRPr>
          </a:p>
        </p:txBody>
      </p:sp>
      <p:sp>
        <p:nvSpPr>
          <p:cNvPr id="3" name="Content Placeholder 2"/>
          <p:cNvSpPr>
            <a:spLocks noGrp="1"/>
          </p:cNvSpPr>
          <p:nvPr>
            <p:ph idx="1"/>
          </p:nvPr>
        </p:nvSpPr>
        <p:spPr/>
        <p:txBody>
          <a:bodyPr/>
          <a:lstStyle/>
          <a:p>
            <a:r>
              <a:rPr lang="en-US" dirty="0" smtClean="0">
                <a:solidFill>
                  <a:prstClr val="black"/>
                </a:solidFill>
                <a:latin typeface="Times New Roman" panose="02020603050405020304" pitchFamily="18" charset="0"/>
                <a:ea typeface="+mj-ea"/>
                <a:cs typeface="Times New Roman" panose="02020603050405020304" pitchFamily="18" charset="0"/>
              </a:rPr>
              <a:t>Convex - Turned in</a:t>
            </a:r>
          </a:p>
          <a:p>
            <a:r>
              <a:rPr lang="en-US" sz="2200" dirty="0" smtClean="0">
                <a:solidFill>
                  <a:prstClr val="black"/>
                </a:solidFill>
                <a:latin typeface="Times New Roman" panose="02020603050405020304" pitchFamily="18" charset="0"/>
                <a:ea typeface="+mj-ea"/>
                <a:cs typeface="Times New Roman" panose="02020603050405020304" pitchFamily="18" charset="0"/>
              </a:rPr>
              <a:t>Concave - Curved in</a:t>
            </a:r>
          </a:p>
          <a:p>
            <a:r>
              <a:rPr lang="en-US" dirty="0" smtClean="0">
                <a:solidFill>
                  <a:prstClr val="black"/>
                </a:solidFill>
                <a:latin typeface="Times New Roman" panose="02020603050405020304" pitchFamily="18" charset="0"/>
                <a:ea typeface="+mj-ea"/>
                <a:cs typeface="Times New Roman" panose="02020603050405020304" pitchFamily="18" charset="0"/>
              </a:rPr>
              <a:t>Equilibrium</a:t>
            </a:r>
            <a:r>
              <a:rPr lang="en-US" b="1" i="1" dirty="0" smtClean="0">
                <a:solidFill>
                  <a:prstClr val="black"/>
                </a:solidFill>
                <a:latin typeface="Times New Roman" panose="02020603050405020304" pitchFamily="18" charset="0"/>
                <a:ea typeface="+mj-ea"/>
                <a:cs typeface="Times New Roman" panose="02020603050405020304" pitchFamily="18" charset="0"/>
              </a:rPr>
              <a:t> – </a:t>
            </a:r>
            <a:r>
              <a:rPr lang="en-US" dirty="0" smtClean="0">
                <a:solidFill>
                  <a:prstClr val="black"/>
                </a:solidFill>
                <a:latin typeface="Times New Roman" panose="02020603050405020304" pitchFamily="18" charset="0"/>
                <a:ea typeface="+mj-ea"/>
                <a:cs typeface="Times New Roman" panose="02020603050405020304" pitchFamily="18" charset="0"/>
              </a:rPr>
              <a:t>Evenness or Balance</a:t>
            </a:r>
            <a:endParaRPr lang="en-US" dirty="0"/>
          </a:p>
        </p:txBody>
      </p:sp>
    </p:spTree>
    <p:extLst>
      <p:ext uri="{BB962C8B-B14F-4D97-AF65-F5344CB8AC3E}">
        <p14:creationId xmlns:p14="http://schemas.microsoft.com/office/powerpoint/2010/main" val="2716719166"/>
      </p:ext>
    </p:extLst>
  </p:cSld>
  <p:clrMapOvr>
    <a:masterClrMapping/>
  </p:clrMapOvr>
  <p:transition spd="slow" advClick="0" advTm="1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88586" y="2967335"/>
            <a:ext cx="3166829" cy="923330"/>
          </a:xfrm>
          <a:prstGeom prst="rect">
            <a:avLst/>
          </a:prstGeom>
          <a:noFill/>
        </p:spPr>
        <p:txBody>
          <a:bodyPr wrap="none" lIns="91440" tIns="45720" rIns="91440" bIns="45720">
            <a:spAutoFit/>
          </a:bodyPr>
          <a:lstStyle/>
          <a:p>
            <a:pPr algn="ctr"/>
            <a:r>
              <a:rPr lang="en-US" sz="54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Thank you</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3" name="2020_05_15_10_32_5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46017" y="2286000"/>
            <a:ext cx="406400" cy="406400"/>
          </a:xfrm>
          <a:prstGeom prst="rect">
            <a:avLst/>
          </a:prstGeom>
        </p:spPr>
      </p:pic>
    </p:spTree>
    <p:extLst>
      <p:ext uri="{BB962C8B-B14F-4D97-AF65-F5344CB8AC3E}">
        <p14:creationId xmlns:p14="http://schemas.microsoft.com/office/powerpoint/2010/main" val="413851265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Contents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lvl="1"/>
            <a:r>
              <a:rPr lang="en-US" dirty="0" smtClean="0">
                <a:latin typeface="Times New Roman" panose="02020603050405020304" pitchFamily="18" charset="0"/>
                <a:cs typeface="Times New Roman" panose="02020603050405020304" pitchFamily="18" charset="0"/>
              </a:rPr>
              <a:t>Marginal Rate of Substitution</a:t>
            </a:r>
          </a:p>
          <a:p>
            <a:pPr lvl="1"/>
            <a:r>
              <a:rPr lang="en-US" dirty="0" smtClean="0">
                <a:latin typeface="Times New Roman" panose="02020603050405020304" pitchFamily="18" charset="0"/>
                <a:cs typeface="Times New Roman" panose="02020603050405020304" pitchFamily="18" charset="0"/>
              </a:rPr>
              <a:t>Consumer’s Equilibrium</a:t>
            </a:r>
            <a:endParaRPr lang="en-US" dirty="0">
              <a:latin typeface="Times New Roman" panose="02020603050405020304" pitchFamily="18" charset="0"/>
              <a:cs typeface="Times New Roman" panose="02020603050405020304" pitchFamily="18" charset="0"/>
            </a:endParaRPr>
          </a:p>
        </p:txBody>
      </p:sp>
      <p:pic>
        <p:nvPicPr>
          <p:cNvPr id="4" name="2020_05_15_09_21_2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96542899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 presetClass="mediacall" presetSubtype="0" fill="hold" nodeType="afterEffect">
                                  <p:stCondLst>
                                    <p:cond delay="0"/>
                                  </p:stCondLst>
                                  <p:childTnLst>
                                    <p:cmd type="call" cmd="playFrom(0.0)">
                                      <p:cBhvr>
                                        <p:cTn id="24" dur="103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i="1" dirty="0" smtClean="0">
                <a:latin typeface="Times New Roman" panose="02020603050405020304" pitchFamily="18" charset="0"/>
                <a:cs typeface="Times New Roman" panose="02020603050405020304" pitchFamily="18" charset="0"/>
              </a:rPr>
              <a:t>MARGINAL RATE OF SUBSTITUTION</a:t>
            </a:r>
            <a:endParaRPr lang="en-US" sz="2800" b="1" i="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95400"/>
            <a:ext cx="8229600" cy="4830763"/>
          </a:xfrm>
        </p:spPr>
        <p:txBody>
          <a:bodyPr>
            <a:normAutofit/>
          </a:bodyPr>
          <a:lstStyle/>
          <a:p>
            <a:pPr marL="0" indent="0">
              <a:buNone/>
            </a:pPr>
            <a:r>
              <a:rPr lang="en-US" sz="2400" b="1" i="1" dirty="0" smtClean="0">
                <a:latin typeface="Times New Roman" panose="02020603050405020304" pitchFamily="18" charset="0"/>
                <a:cs typeface="Times New Roman" panose="02020603050405020304" pitchFamily="18" charset="0"/>
              </a:rPr>
              <a:t>MEANING:</a:t>
            </a:r>
          </a:p>
          <a:p>
            <a:pPr marL="0" indent="0" algn="just">
              <a:buNone/>
            </a:pPr>
            <a:r>
              <a:rPr lang="en-US" sz="2400" b="1" i="1"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The marginal rate of substitution (MRS) is the rate at which a consumer can give up some amount of one good in exchange for another good while maintaining in same level of utility.</a:t>
            </a:r>
            <a:endParaRPr lang="en-US" sz="2400" b="1" i="1" dirty="0">
              <a:latin typeface="Times New Roman" panose="02020603050405020304" pitchFamily="18" charset="0"/>
              <a:cs typeface="Times New Roman" panose="02020603050405020304" pitchFamily="18" charset="0"/>
            </a:endParaRPr>
          </a:p>
          <a:p>
            <a:pPr marL="0" indent="0">
              <a:buNone/>
            </a:pPr>
            <a:r>
              <a:rPr lang="en-US" sz="2400" b="1" i="1" dirty="0" smtClean="0">
                <a:latin typeface="Times New Roman" panose="02020603050405020304" pitchFamily="18" charset="0"/>
                <a:cs typeface="Times New Roman" panose="02020603050405020304" pitchFamily="18" charset="0"/>
              </a:rPr>
              <a:t>DEFINITION: </a:t>
            </a:r>
          </a:p>
          <a:p>
            <a:pPr marL="0" marR="0" indent="0" algn="just">
              <a:lnSpc>
                <a:spcPct val="115000"/>
              </a:lnSpc>
              <a:spcBef>
                <a:spcPts val="0"/>
              </a:spcBef>
              <a:spcAft>
                <a:spcPts val="1000"/>
              </a:spcAft>
              <a:buNone/>
            </a:pPr>
            <a:r>
              <a:rPr lang="en-US"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According to Prof. Bilas “the marginal rate of substitution of Y for X </a:t>
            </a:r>
            <a:r>
              <a:rPr lang="en-US" sz="2400" dirty="0" smtClean="0">
                <a:effectLst/>
                <a:latin typeface="Times New Roman" panose="02020603050405020304" pitchFamily="18" charset="0"/>
                <a:ea typeface="Calibri"/>
                <a:cs typeface="Times New Roman" panose="02020603050405020304" pitchFamily="18" charset="0"/>
              </a:rPr>
              <a:t>[MRS</a:t>
            </a:r>
            <a:r>
              <a:rPr lang="en-US" sz="2400" baseline="-25000" dirty="0" smtClean="0">
                <a:effectLst/>
                <a:latin typeface="Times New Roman" panose="02020603050405020304" pitchFamily="18" charset="0"/>
                <a:ea typeface="Calibri"/>
                <a:cs typeface="Times New Roman" panose="02020603050405020304" pitchFamily="18" charset="0"/>
              </a:rPr>
              <a:t>YX</a:t>
            </a:r>
            <a:r>
              <a:rPr lang="en-US" sz="2400" dirty="0" smtClean="0">
                <a:effectLst/>
                <a:latin typeface="Times New Roman" panose="02020603050405020304" pitchFamily="18" charset="0"/>
                <a:ea typeface="Calibri"/>
                <a:cs typeface="Times New Roman" panose="02020603050405020304" pitchFamily="18" charset="0"/>
              </a:rPr>
              <a:t>] is defined as the amount of Y the consumer is just willing to give up to get one additional units of X and maintain the same level of satisfaction”.</a:t>
            </a:r>
            <a:endParaRPr lang="en-US" sz="2400" dirty="0">
              <a:latin typeface="Times New Roman" panose="02020603050405020304" pitchFamily="18" charset="0"/>
              <a:ea typeface="Calibri"/>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pic>
        <p:nvPicPr>
          <p:cNvPr id="4" name="2020_05_15_09_31_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15000" y="1066800"/>
            <a:ext cx="406400" cy="406400"/>
          </a:xfrm>
          <a:prstGeom prst="rect">
            <a:avLst/>
          </a:prstGeom>
        </p:spPr>
      </p:pic>
    </p:spTree>
    <p:extLst>
      <p:ext uri="{BB962C8B-B14F-4D97-AF65-F5344CB8AC3E}">
        <p14:creationId xmlns:p14="http://schemas.microsoft.com/office/powerpoint/2010/main" val="183953500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par>
                          <p:cTn id="29" fill="hold">
                            <p:stCondLst>
                              <p:cond delay="500"/>
                            </p:stCondLst>
                            <p:childTnLst>
                              <p:par>
                                <p:cTn id="30" presetID="1" presetClass="mediacall" presetSubtype="0" fill="hold" nodeType="afterEffect">
                                  <p:stCondLst>
                                    <p:cond delay="0"/>
                                  </p:stCondLst>
                                  <p:childTnLst>
                                    <p:cmd type="call" cmd="playFrom(0.0)">
                                      <p:cBhvr>
                                        <p:cTn id="31" dur="2316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i="1" dirty="0" smtClean="0">
                <a:latin typeface="Agency FB" panose="020B0503020202020204" pitchFamily="34" charset="0"/>
              </a:rPr>
              <a:t>MRS can be explained with help of IC approach table and diagram</a:t>
            </a:r>
            <a:endParaRPr lang="en-US" sz="3200" i="1" dirty="0">
              <a:latin typeface="Agency FB" panose="020B05030202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25356924"/>
              </p:ext>
            </p:extLst>
          </p:nvPr>
        </p:nvGraphicFramePr>
        <p:xfrm>
          <a:off x="1371600" y="2209799"/>
          <a:ext cx="6629400" cy="3124203"/>
        </p:xfrm>
        <a:graphic>
          <a:graphicData uri="http://schemas.openxmlformats.org/drawingml/2006/table">
            <a:tbl>
              <a:tblPr firstRow="1" bandRow="1">
                <a:tableStyleId>{22838BEF-8BB2-4498-84A7-C5851F593DF1}</a:tableStyleId>
              </a:tblPr>
              <a:tblGrid>
                <a:gridCol w="1657350"/>
                <a:gridCol w="1657350"/>
                <a:gridCol w="1657350"/>
                <a:gridCol w="1657350"/>
              </a:tblGrid>
              <a:tr h="809978">
                <a:tc>
                  <a:txBody>
                    <a:bodyPr/>
                    <a:lstStyle/>
                    <a:p>
                      <a:pPr algn="ctr"/>
                      <a:r>
                        <a:rPr lang="en-US" dirty="0" smtClean="0">
                          <a:latin typeface="Agency FB" panose="020B0503020202020204" pitchFamily="34" charset="0"/>
                        </a:rPr>
                        <a:t>COMBINATION</a:t>
                      </a:r>
                      <a:endParaRPr lang="en-US" dirty="0">
                        <a:latin typeface="Agency FB" panose="020B0503020202020204" pitchFamily="34" charset="0"/>
                      </a:endParaRPr>
                    </a:p>
                  </a:txBody>
                  <a:tcPr/>
                </a:tc>
                <a:tc>
                  <a:txBody>
                    <a:bodyPr/>
                    <a:lstStyle/>
                    <a:p>
                      <a:pPr algn="ctr"/>
                      <a:r>
                        <a:rPr lang="en-US" dirty="0" smtClean="0">
                          <a:latin typeface="Agency FB" panose="020B0503020202020204" pitchFamily="34" charset="0"/>
                        </a:rPr>
                        <a:t>BANANA</a:t>
                      </a:r>
                    </a:p>
                    <a:p>
                      <a:pPr algn="ctr"/>
                      <a:r>
                        <a:rPr lang="en-US" dirty="0" smtClean="0">
                          <a:latin typeface="Agency FB" panose="020B0503020202020204" pitchFamily="34" charset="0"/>
                        </a:rPr>
                        <a:t>(X)</a:t>
                      </a:r>
                      <a:endParaRPr lang="en-US" dirty="0">
                        <a:latin typeface="Agency FB" panose="020B0503020202020204" pitchFamily="34" charset="0"/>
                      </a:endParaRPr>
                    </a:p>
                  </a:txBody>
                  <a:tcPr/>
                </a:tc>
                <a:tc>
                  <a:txBody>
                    <a:bodyPr/>
                    <a:lstStyle/>
                    <a:p>
                      <a:pPr algn="ctr"/>
                      <a:r>
                        <a:rPr lang="en-US" dirty="0" smtClean="0">
                          <a:latin typeface="Agency FB" panose="020B0503020202020204" pitchFamily="34" charset="0"/>
                        </a:rPr>
                        <a:t>MANGO</a:t>
                      </a:r>
                    </a:p>
                    <a:p>
                      <a:pPr algn="ctr"/>
                      <a:r>
                        <a:rPr lang="en-US" dirty="0" smtClean="0">
                          <a:latin typeface="Agency FB" panose="020B0503020202020204" pitchFamily="34" charset="0"/>
                        </a:rPr>
                        <a:t>(Y)</a:t>
                      </a:r>
                      <a:endParaRPr lang="en-US" dirty="0">
                        <a:latin typeface="Agency FB" panose="020B0503020202020204" pitchFamily="34" charset="0"/>
                      </a:endParaRPr>
                    </a:p>
                  </a:txBody>
                  <a:tcPr/>
                </a:tc>
                <a:tc>
                  <a:txBody>
                    <a:bodyPr/>
                    <a:lstStyle/>
                    <a:p>
                      <a:pPr algn="ctr"/>
                      <a:r>
                        <a:rPr kumimoji="0" lang="en-US" sz="2400" b="1" i="0" u="none" strike="noStrike" kern="1200" cap="none" spc="0" normalizeH="0" baseline="0" noProof="0" dirty="0" smtClean="0">
                          <a:ln>
                            <a:noFill/>
                          </a:ln>
                          <a:solidFill>
                            <a:prstClr val="black"/>
                          </a:solidFill>
                          <a:effectLst/>
                          <a:uLnTx/>
                          <a:uFillTx/>
                          <a:latin typeface="Agency FB" panose="020B0503020202020204" pitchFamily="34" charset="0"/>
                          <a:ea typeface="Calibri"/>
                          <a:cs typeface="Times New Roman" panose="02020603050405020304" pitchFamily="18" charset="0"/>
                        </a:rPr>
                        <a:t>[MRS</a:t>
                      </a:r>
                      <a:r>
                        <a:rPr kumimoji="0" lang="en-US" sz="2400" b="1" i="0" u="none" strike="noStrike" kern="1200" cap="none" spc="0" normalizeH="0" baseline="-25000" noProof="0" dirty="0" smtClean="0">
                          <a:ln>
                            <a:noFill/>
                          </a:ln>
                          <a:solidFill>
                            <a:prstClr val="black"/>
                          </a:solidFill>
                          <a:effectLst/>
                          <a:uLnTx/>
                          <a:uFillTx/>
                          <a:latin typeface="Agency FB" panose="020B0503020202020204" pitchFamily="34" charset="0"/>
                          <a:ea typeface="Calibri"/>
                          <a:cs typeface="Times New Roman" panose="02020603050405020304" pitchFamily="18" charset="0"/>
                        </a:rPr>
                        <a:t>YX</a:t>
                      </a:r>
                      <a:r>
                        <a:rPr kumimoji="0" lang="en-US" sz="2400" b="1" i="0" u="none" strike="noStrike" kern="1200" cap="none" spc="0" normalizeH="0" baseline="0" noProof="0" dirty="0" smtClean="0">
                          <a:ln>
                            <a:noFill/>
                          </a:ln>
                          <a:solidFill>
                            <a:prstClr val="black"/>
                          </a:solidFill>
                          <a:effectLst/>
                          <a:uLnTx/>
                          <a:uFillTx/>
                          <a:latin typeface="Agency FB" panose="020B0503020202020204" pitchFamily="34" charset="0"/>
                          <a:ea typeface="Calibri"/>
                          <a:cs typeface="Times New Roman" panose="02020603050405020304" pitchFamily="18" charset="0"/>
                        </a:rPr>
                        <a:t>] </a:t>
                      </a:r>
                      <a:endParaRPr lang="en-US" b="1" dirty="0">
                        <a:latin typeface="Agency FB" panose="020B0503020202020204" pitchFamily="34" charset="0"/>
                      </a:endParaRPr>
                    </a:p>
                  </a:txBody>
                  <a:tcPr/>
                </a:tc>
              </a:tr>
              <a:tr h="462845">
                <a:tc>
                  <a:txBody>
                    <a:bodyPr/>
                    <a:lstStyle/>
                    <a:p>
                      <a:pPr algn="ctr"/>
                      <a:r>
                        <a:rPr lang="en-US" dirty="0" smtClean="0"/>
                        <a:t>A</a:t>
                      </a:r>
                    </a:p>
                  </a:txBody>
                  <a:tcPr/>
                </a:tc>
                <a:tc>
                  <a:txBody>
                    <a:bodyPr/>
                    <a:lstStyle/>
                    <a:p>
                      <a:pPr algn="ctr"/>
                      <a:r>
                        <a:rPr lang="en-US" dirty="0" smtClean="0"/>
                        <a:t>1</a:t>
                      </a:r>
                      <a:endParaRPr lang="en-US" dirty="0"/>
                    </a:p>
                  </a:txBody>
                  <a:tcPr/>
                </a:tc>
                <a:tc>
                  <a:txBody>
                    <a:bodyPr/>
                    <a:lstStyle/>
                    <a:p>
                      <a:pPr algn="ctr"/>
                      <a:r>
                        <a:rPr lang="en-US" dirty="0" smtClean="0"/>
                        <a:t>15</a:t>
                      </a:r>
                      <a:endParaRPr lang="en-US" dirty="0"/>
                    </a:p>
                  </a:txBody>
                  <a:tcPr/>
                </a:tc>
                <a:tc>
                  <a:txBody>
                    <a:bodyPr/>
                    <a:lstStyle/>
                    <a:p>
                      <a:pPr algn="ctr"/>
                      <a:r>
                        <a:rPr lang="en-US" dirty="0" smtClean="0"/>
                        <a:t>       -</a:t>
                      </a:r>
                      <a:endParaRPr lang="en-US" dirty="0"/>
                    </a:p>
                  </a:txBody>
                  <a:tcPr/>
                </a:tc>
              </a:tr>
              <a:tr h="462845">
                <a:tc>
                  <a:txBody>
                    <a:bodyPr/>
                    <a:lstStyle/>
                    <a:p>
                      <a:pPr algn="ctr"/>
                      <a:r>
                        <a:rPr lang="en-US" dirty="0" smtClean="0"/>
                        <a:t>B</a:t>
                      </a:r>
                      <a:endParaRPr lang="en-US" dirty="0"/>
                    </a:p>
                  </a:txBody>
                  <a:tcPr/>
                </a:tc>
                <a:tc>
                  <a:txBody>
                    <a:bodyPr/>
                    <a:lstStyle/>
                    <a:p>
                      <a:pPr algn="ctr"/>
                      <a:r>
                        <a:rPr lang="en-US" dirty="0" smtClean="0"/>
                        <a:t>2</a:t>
                      </a:r>
                      <a:endParaRPr lang="en-US" dirty="0"/>
                    </a:p>
                  </a:txBody>
                  <a:tcPr/>
                </a:tc>
                <a:tc>
                  <a:txBody>
                    <a:bodyPr/>
                    <a:lstStyle/>
                    <a:p>
                      <a:pPr algn="ctr"/>
                      <a:r>
                        <a:rPr lang="en-US" dirty="0" smtClean="0"/>
                        <a:t>11</a:t>
                      </a:r>
                      <a:endParaRPr lang="en-US" dirty="0"/>
                    </a:p>
                  </a:txBody>
                  <a:tcPr/>
                </a:tc>
                <a:tc>
                  <a:txBody>
                    <a:bodyPr/>
                    <a:lstStyle/>
                    <a:p>
                      <a:pPr algn="ctr"/>
                      <a:r>
                        <a:rPr lang="en-US" dirty="0" smtClean="0"/>
                        <a:t>1:4</a:t>
                      </a:r>
                      <a:endParaRPr lang="en-US" dirty="0"/>
                    </a:p>
                  </a:txBody>
                  <a:tcPr/>
                </a:tc>
              </a:tr>
              <a:tr h="462845">
                <a:tc>
                  <a:txBody>
                    <a:bodyPr/>
                    <a:lstStyle/>
                    <a:p>
                      <a:pPr algn="ctr"/>
                      <a:r>
                        <a:rPr lang="en-US" dirty="0" smtClean="0"/>
                        <a:t>C</a:t>
                      </a:r>
                      <a:endParaRPr lang="en-US" dirty="0"/>
                    </a:p>
                  </a:txBody>
                  <a:tcPr/>
                </a:tc>
                <a:tc>
                  <a:txBody>
                    <a:bodyPr/>
                    <a:lstStyle/>
                    <a:p>
                      <a:pPr algn="ctr"/>
                      <a:r>
                        <a:rPr lang="en-US" dirty="0" smtClean="0"/>
                        <a:t>3</a:t>
                      </a:r>
                      <a:endParaRPr lang="en-US" dirty="0"/>
                    </a:p>
                  </a:txBody>
                  <a:tcPr/>
                </a:tc>
                <a:tc>
                  <a:txBody>
                    <a:bodyPr/>
                    <a:lstStyle/>
                    <a:p>
                      <a:pPr algn="ctr"/>
                      <a:r>
                        <a:rPr lang="en-US" dirty="0" smtClean="0"/>
                        <a:t>8</a:t>
                      </a:r>
                      <a:endParaRPr lang="en-US" dirty="0"/>
                    </a:p>
                  </a:txBody>
                  <a:tcPr/>
                </a:tc>
                <a:tc>
                  <a:txBody>
                    <a:bodyPr/>
                    <a:lstStyle/>
                    <a:p>
                      <a:pPr algn="ctr"/>
                      <a:r>
                        <a:rPr lang="en-US" dirty="0" smtClean="0"/>
                        <a:t>1:3</a:t>
                      </a:r>
                      <a:endParaRPr lang="en-US" dirty="0"/>
                    </a:p>
                  </a:txBody>
                  <a:tcPr/>
                </a:tc>
              </a:tr>
              <a:tr h="462845">
                <a:tc>
                  <a:txBody>
                    <a:bodyPr/>
                    <a:lstStyle/>
                    <a:p>
                      <a:pPr algn="ctr"/>
                      <a:r>
                        <a:rPr lang="en-US" dirty="0" smtClean="0"/>
                        <a:t>D</a:t>
                      </a:r>
                      <a:endParaRPr lang="en-US" dirty="0"/>
                    </a:p>
                  </a:txBody>
                  <a:tcPr/>
                </a:tc>
                <a:tc>
                  <a:txBody>
                    <a:bodyPr/>
                    <a:lstStyle/>
                    <a:p>
                      <a:pPr algn="ctr"/>
                      <a:r>
                        <a:rPr lang="en-US" dirty="0" smtClean="0"/>
                        <a:t>4</a:t>
                      </a:r>
                      <a:endParaRPr lang="en-US" dirty="0"/>
                    </a:p>
                  </a:txBody>
                  <a:tcPr/>
                </a:tc>
                <a:tc>
                  <a:txBody>
                    <a:bodyPr/>
                    <a:lstStyle/>
                    <a:p>
                      <a:pPr algn="ctr"/>
                      <a:r>
                        <a:rPr lang="en-US" dirty="0" smtClean="0"/>
                        <a:t>6</a:t>
                      </a:r>
                      <a:endParaRPr lang="en-US" dirty="0"/>
                    </a:p>
                  </a:txBody>
                  <a:tcPr/>
                </a:tc>
                <a:tc>
                  <a:txBody>
                    <a:bodyPr/>
                    <a:lstStyle/>
                    <a:p>
                      <a:pPr algn="ctr"/>
                      <a:r>
                        <a:rPr lang="en-US" dirty="0" smtClean="0"/>
                        <a:t>1:2</a:t>
                      </a:r>
                      <a:endParaRPr lang="en-US" dirty="0"/>
                    </a:p>
                  </a:txBody>
                  <a:tcPr/>
                </a:tc>
              </a:tr>
              <a:tr h="462845">
                <a:tc>
                  <a:txBody>
                    <a:bodyPr/>
                    <a:lstStyle/>
                    <a:p>
                      <a:pPr algn="ctr"/>
                      <a:r>
                        <a:rPr lang="en-US" dirty="0" smtClean="0"/>
                        <a:t>E</a:t>
                      </a:r>
                      <a:endParaRPr lang="en-US" dirty="0"/>
                    </a:p>
                  </a:txBody>
                  <a:tcPr/>
                </a:tc>
                <a:tc>
                  <a:txBody>
                    <a:bodyPr/>
                    <a:lstStyle/>
                    <a:p>
                      <a:pPr algn="ctr"/>
                      <a:r>
                        <a:rPr lang="en-US" dirty="0" smtClean="0"/>
                        <a:t>5</a:t>
                      </a:r>
                      <a:endParaRPr lang="en-US" dirty="0"/>
                    </a:p>
                  </a:txBody>
                  <a:tcPr/>
                </a:tc>
                <a:tc>
                  <a:txBody>
                    <a:bodyPr/>
                    <a:lstStyle/>
                    <a:p>
                      <a:pPr algn="ctr"/>
                      <a:r>
                        <a:rPr lang="en-US" dirty="0" smtClean="0"/>
                        <a:t>5</a:t>
                      </a:r>
                      <a:endParaRPr lang="en-US" dirty="0"/>
                    </a:p>
                  </a:txBody>
                  <a:tcPr/>
                </a:tc>
                <a:tc>
                  <a:txBody>
                    <a:bodyPr/>
                    <a:lstStyle/>
                    <a:p>
                      <a:pPr algn="ctr"/>
                      <a:r>
                        <a:rPr lang="en-US" dirty="0" smtClean="0"/>
                        <a:t>1:1</a:t>
                      </a:r>
                    </a:p>
                  </a:txBody>
                  <a:tcPr/>
                </a:tc>
              </a:tr>
            </a:tbl>
          </a:graphicData>
        </a:graphic>
      </p:graphicFrame>
      <p:pic>
        <p:nvPicPr>
          <p:cNvPr id="3" name="2020_05_15_09_58_3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53200" y="1066800"/>
            <a:ext cx="406400" cy="406400"/>
          </a:xfrm>
          <a:prstGeom prst="rect">
            <a:avLst/>
          </a:prstGeom>
        </p:spPr>
      </p:pic>
    </p:spTree>
    <p:extLst>
      <p:ext uri="{BB962C8B-B14F-4D97-AF65-F5344CB8AC3E}">
        <p14:creationId xmlns:p14="http://schemas.microsoft.com/office/powerpoint/2010/main" val="281264670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1024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err="1" smtClean="0">
                <a:latin typeface="Agency FB" panose="020B0503020202020204" pitchFamily="34" charset="0"/>
              </a:rPr>
              <a:t>Contd</a:t>
            </a:r>
            <a:r>
              <a:rPr lang="en-US" sz="3600" dirty="0" smtClean="0">
                <a:latin typeface="Agency FB" panose="020B0503020202020204" pitchFamily="34" charset="0"/>
              </a:rPr>
              <a:t>…</a:t>
            </a:r>
            <a:endParaRPr lang="en-US" sz="3600" dirty="0">
              <a:latin typeface="Agency FB" panose="020B0503020202020204" pitchFamily="34" charset="0"/>
            </a:endParaRPr>
          </a:p>
        </p:txBody>
      </p:sp>
      <p:sp>
        <p:nvSpPr>
          <p:cNvPr id="3" name="Content Placeholder 2"/>
          <p:cNvSpPr>
            <a:spLocks noGrp="1"/>
          </p:cNvSpPr>
          <p:nvPr>
            <p:ph idx="1"/>
          </p:nvPr>
        </p:nvSpPr>
        <p:spPr>
          <a:xfrm>
            <a:off x="1066800" y="2067696"/>
            <a:ext cx="6196405" cy="3603812"/>
          </a:xfrm>
        </p:spPr>
        <p:txBody>
          <a:bodyPr>
            <a:normAutofit fontScale="77500" lnSpcReduction="20000"/>
          </a:bodyPr>
          <a:lstStyle/>
          <a:p>
            <a:pPr lvl="1"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When the consumer moves from combination A to B,  the consumer foregoes 4 units of mango (y) for unit gain of banana (x).</a:t>
            </a:r>
          </a:p>
          <a:p>
            <a:pPr lvl="1"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Thus, MRS comes 4.</a:t>
            </a:r>
          </a:p>
          <a:p>
            <a:pPr lvl="1"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In this way, when the consumer moves from B to C, the consumer foregoes three units of mango (y) for another unit of banana (x).</a:t>
            </a:r>
          </a:p>
          <a:p>
            <a:pPr lvl="1"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Thus the consumer has more and more units of  banana (X), and the consumer is willing to a forego less units of mango (y) as of 2 and 1.</a:t>
            </a:r>
          </a:p>
          <a:p>
            <a:pPr lvl="1"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In E combination, satisfaction of the consumer is 1:1.</a:t>
            </a:r>
          </a:p>
          <a:p>
            <a:pPr lvl="1"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Thus banana utility gained = Mango utility lost.</a:t>
            </a:r>
          </a:p>
          <a:p>
            <a:pPr lvl="1"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It can be expressed as:</a:t>
            </a:r>
          </a:p>
          <a:p>
            <a:pPr marL="457200" lvl="1" indent="0" algn="just">
              <a:buNone/>
            </a:pPr>
            <a:r>
              <a:rPr lang="en-US" dirty="0" smtClean="0">
                <a:latin typeface="Times New Roman" panose="02020603050405020304" pitchFamily="18" charset="0"/>
                <a:cs typeface="Times New Roman" panose="02020603050405020304" pitchFamily="18" charset="0"/>
              </a:rPr>
              <a:t>                               </a:t>
            </a:r>
            <a:r>
              <a:rPr lang="en-US" sz="2400" dirty="0" smtClean="0">
                <a:solidFill>
                  <a:prstClr val="black"/>
                </a:solidFill>
                <a:latin typeface="Times New Roman" panose="02020603050405020304" pitchFamily="18" charset="0"/>
                <a:ea typeface="Calibri"/>
                <a:cs typeface="Times New Roman" panose="02020603050405020304" pitchFamily="18" charset="0"/>
              </a:rPr>
              <a:t>MRS</a:t>
            </a:r>
            <a:r>
              <a:rPr lang="en-US" sz="2400" baseline="-25000" dirty="0" smtClean="0">
                <a:solidFill>
                  <a:prstClr val="black"/>
                </a:solidFill>
                <a:latin typeface="Times New Roman" panose="02020603050405020304" pitchFamily="18" charset="0"/>
                <a:ea typeface="Calibri"/>
                <a:cs typeface="Times New Roman" panose="02020603050405020304" pitchFamily="18" charset="0"/>
              </a:rPr>
              <a:t>YX</a:t>
            </a:r>
            <a:r>
              <a:rPr lang="en-US" sz="2400" dirty="0" smtClean="0">
                <a:solidFill>
                  <a:prstClr val="black"/>
                </a:solidFill>
                <a:latin typeface="Times New Roman" panose="02020603050405020304" pitchFamily="18" charset="0"/>
                <a:ea typeface="Calibri"/>
                <a:cs typeface="Times New Roman" panose="02020603050405020304" pitchFamily="18" charset="0"/>
              </a:rPr>
              <a:t>=        Y/     X</a:t>
            </a:r>
            <a:endParaRPr lang="en-US" dirty="0">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4214" y="5105400"/>
            <a:ext cx="22860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3273" y="5105399"/>
            <a:ext cx="22860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2020_05_15_10_00_4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5081" y="891702"/>
            <a:ext cx="406400" cy="406400"/>
          </a:xfrm>
          <a:prstGeom prst="rect">
            <a:avLst/>
          </a:prstGeom>
        </p:spPr>
      </p:pic>
    </p:spTree>
    <p:extLst>
      <p:ext uri="{BB962C8B-B14F-4D97-AF65-F5344CB8AC3E}">
        <p14:creationId xmlns:p14="http://schemas.microsoft.com/office/powerpoint/2010/main" val="183654504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par>
                          <p:cTn id="33" fill="hold">
                            <p:stCondLst>
                              <p:cond delay="500"/>
                            </p:stCondLst>
                            <p:childTnLst>
                              <p:par>
                                <p:cTn id="34" presetID="1" presetClass="mediacall" presetSubtype="0" fill="hold" nodeType="afterEffect">
                                  <p:stCondLst>
                                    <p:cond delay="0"/>
                                  </p:stCondLst>
                                  <p:childTnLst>
                                    <p:cmd type="call" cmd="playFrom(0.0)">
                                      <p:cBhvr>
                                        <p:cTn id="35" dur="259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pPr algn="l"/>
            <a:r>
              <a:rPr lang="en-US" dirty="0" err="1" smtClean="0"/>
              <a:t>Contd</a:t>
            </a:r>
            <a:r>
              <a:rPr lang="en-US" dirty="0" smtClean="0"/>
              <a:t>….</a:t>
            </a:r>
            <a:endParaRPr lang="en-US" dirty="0"/>
          </a:p>
        </p:txBody>
      </p:sp>
      <p:sp>
        <p:nvSpPr>
          <p:cNvPr id="3" name="Content Placeholder 2"/>
          <p:cNvSpPr>
            <a:spLocks noGrp="1"/>
          </p:cNvSpPr>
          <p:nvPr>
            <p:ph idx="1"/>
          </p:nvPr>
        </p:nvSpPr>
        <p:spPr>
          <a:xfrm>
            <a:off x="457200" y="990600"/>
            <a:ext cx="8229600" cy="5135563"/>
          </a:xfrm>
        </p:spPr>
        <p:txBody>
          <a:bodyPr>
            <a:normAutofit/>
          </a:bodyPr>
          <a:lstStyle/>
          <a:p>
            <a:pPr algn="just"/>
            <a:r>
              <a:rPr lang="en-US" sz="2800" dirty="0" smtClean="0">
                <a:latin typeface="Times New Roman" panose="02020603050405020304" pitchFamily="18" charset="0"/>
                <a:cs typeface="Times New Roman" panose="02020603050405020304" pitchFamily="18" charset="0"/>
              </a:rPr>
              <a:t>In short, as the stock of X increases the amount Y in exchange will decrease [for gaining one more unit of X].</a:t>
            </a:r>
          </a:p>
        </p:txBody>
      </p:sp>
      <p:pic>
        <p:nvPicPr>
          <p:cNvPr id="4" name="2020_05_15_10_05_13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48544066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416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42900" lvl="0" indent="-342900">
              <a:spcBef>
                <a:spcPct val="20000"/>
              </a:spcBef>
            </a:pPr>
            <a:r>
              <a:rPr lang="en-US" sz="3200" dirty="0" smtClean="0">
                <a:solidFill>
                  <a:prstClr val="black"/>
                </a:solidFill>
                <a:ea typeface="+mn-ea"/>
                <a:cs typeface="+mn-cs"/>
              </a:rPr>
              <a:t>  </a:t>
            </a:r>
            <a:r>
              <a:rPr lang="en-US" sz="3200" b="1" dirty="0">
                <a:solidFill>
                  <a:prstClr val="black"/>
                </a:solidFill>
                <a:latin typeface="Times New Roman" panose="02020603050405020304" pitchFamily="18" charset="0"/>
                <a:ea typeface="+mn-ea"/>
                <a:cs typeface="Times New Roman" panose="02020603050405020304" pitchFamily="18" charset="0"/>
              </a:rPr>
              <a:t>MRS diminishes and slope of IC indicate the </a:t>
            </a:r>
            <a:r>
              <a:rPr lang="en-US" sz="3200" b="1" dirty="0" smtClean="0">
                <a:solidFill>
                  <a:prstClr val="black"/>
                </a:solidFill>
                <a:latin typeface="Times New Roman" panose="02020603050405020304" pitchFamily="18" charset="0"/>
                <a:ea typeface="+mn-ea"/>
                <a:cs typeface="Times New Roman" panose="02020603050405020304" pitchFamily="18" charset="0"/>
              </a:rPr>
              <a:t>same</a:t>
            </a:r>
            <a:r>
              <a:rPr lang="en-US" sz="3200" b="1" dirty="0">
                <a:solidFill>
                  <a:prstClr val="black"/>
                </a:solidFill>
                <a:latin typeface="Times New Roman" panose="02020603050405020304" pitchFamily="18" charset="0"/>
                <a:ea typeface="+mn-ea"/>
                <a:cs typeface="Times New Roman" panose="02020603050405020304" pitchFamily="18" charset="0"/>
              </a:rPr>
              <a:t/>
            </a:r>
            <a:br>
              <a:rPr lang="en-US" sz="3200" b="1" dirty="0">
                <a:solidFill>
                  <a:prstClr val="black"/>
                </a:solidFill>
                <a:latin typeface="Times New Roman" panose="02020603050405020304" pitchFamily="18" charset="0"/>
                <a:ea typeface="+mn-ea"/>
                <a:cs typeface="Times New Roman" panose="02020603050405020304" pitchFamily="18" charset="0"/>
              </a:rPr>
            </a:br>
            <a:r>
              <a:rPr lang="en-US" sz="3200" b="1" dirty="0" smtClean="0">
                <a:solidFill>
                  <a:prstClr val="black"/>
                </a:solidFill>
                <a:latin typeface="Times New Roman" panose="02020603050405020304" pitchFamily="18" charset="0"/>
                <a:ea typeface="+mn-ea"/>
                <a:cs typeface="Times New Roman" panose="02020603050405020304" pitchFamily="18" charset="0"/>
              </a:rPr>
              <a:t>through the diagram</a:t>
            </a:r>
            <a:endParaRPr lang="en-US" b="1" dirty="0">
              <a:latin typeface="Times New Roman" panose="02020603050405020304" pitchFamily="18" charset="0"/>
              <a:cs typeface="Times New Roman" panose="02020603050405020304" pitchFamily="18" charset="0"/>
            </a:endParaRPr>
          </a:p>
        </p:txBody>
      </p:sp>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72539" y="2119313"/>
            <a:ext cx="5578285" cy="3603625"/>
          </a:xfrm>
        </p:spPr>
      </p:pic>
      <p:pic>
        <p:nvPicPr>
          <p:cNvPr id="3" name="2020_05_15_10_06_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34200" y="1295400"/>
            <a:ext cx="406400" cy="406400"/>
          </a:xfrm>
          <a:prstGeom prst="rect">
            <a:avLst/>
          </a:prstGeom>
        </p:spPr>
      </p:pic>
    </p:spTree>
    <p:extLst>
      <p:ext uri="{BB962C8B-B14F-4D97-AF65-F5344CB8AC3E}">
        <p14:creationId xmlns:p14="http://schemas.microsoft.com/office/powerpoint/2010/main" val="131872080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577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l"/>
            <a:r>
              <a:rPr lang="en-US" dirty="0" smtClean="0"/>
              <a:t>     </a:t>
            </a:r>
            <a:r>
              <a:rPr lang="en-US" dirty="0" err="1" smtClean="0"/>
              <a:t>Contd</a:t>
            </a:r>
            <a:r>
              <a:rPr lang="en-US" dirty="0" smtClean="0"/>
              <a:t>…</a:t>
            </a:r>
            <a:endParaRPr lang="en-US" dirty="0"/>
          </a:p>
        </p:txBody>
      </p:sp>
      <p:sp>
        <p:nvSpPr>
          <p:cNvPr id="3" name="Content Placeholder 2"/>
          <p:cNvSpPr>
            <a:spLocks noGrp="1"/>
          </p:cNvSpPr>
          <p:nvPr>
            <p:ph idx="1"/>
          </p:nvPr>
        </p:nvSpPr>
        <p:spPr>
          <a:xfrm>
            <a:off x="1463040" y="1600200"/>
            <a:ext cx="6196405" cy="4122869"/>
          </a:xfrm>
        </p:spPr>
        <p:txBody>
          <a:bodyPr>
            <a:normAutofit fontScale="92500" lnSpcReduction="10000"/>
          </a:bodyPr>
          <a:lstStyle/>
          <a:p>
            <a:pPr algn="just"/>
            <a:r>
              <a:rPr lang="en-US" sz="2400" dirty="0" smtClean="0">
                <a:latin typeface="Times New Roman" panose="02020603050405020304" pitchFamily="18" charset="0"/>
                <a:cs typeface="Times New Roman" panose="02020603050405020304" pitchFamily="18" charset="0"/>
              </a:rPr>
              <a:t>At point A, consumer has 1 unit of  banana and 15 units of  mango.</a:t>
            </a:r>
          </a:p>
          <a:p>
            <a:pPr algn="just"/>
            <a:r>
              <a:rPr lang="en-US" sz="2400" dirty="0" smtClean="0">
                <a:latin typeface="Times New Roman" panose="02020603050405020304" pitchFamily="18" charset="0"/>
                <a:cs typeface="Times New Roman" panose="02020603050405020304" pitchFamily="18" charset="0"/>
              </a:rPr>
              <a:t>At point B, he has 2 units of  banana and 11 units of mango.</a:t>
            </a:r>
          </a:p>
          <a:p>
            <a:pPr algn="just"/>
            <a:r>
              <a:rPr lang="en-US" sz="2400" dirty="0" smtClean="0">
                <a:latin typeface="Times New Roman" panose="02020603050405020304" pitchFamily="18" charset="0"/>
                <a:cs typeface="Times New Roman" panose="02020603050405020304" pitchFamily="18" charset="0"/>
              </a:rPr>
              <a:t>According to the law of DMU, MU of additional units of banana is diminishing and MU of mango starts increasing.</a:t>
            </a:r>
          </a:p>
          <a:p>
            <a:pPr algn="just"/>
            <a:r>
              <a:rPr lang="en-US" sz="2400" dirty="0" smtClean="0">
                <a:latin typeface="Times New Roman" panose="02020603050405020304" pitchFamily="18" charset="0"/>
                <a:cs typeface="Times New Roman" panose="02020603050405020304" pitchFamily="18" charset="0"/>
              </a:rPr>
              <a:t>Therefore, consumer will be willing to give up less and less of banana for every additional units of mango.</a:t>
            </a:r>
          </a:p>
          <a:p>
            <a:pPr algn="just"/>
            <a:r>
              <a:rPr lang="en-US" sz="2400" dirty="0" smtClean="0">
                <a:latin typeface="Times New Roman" panose="02020603050405020304" pitchFamily="18" charset="0"/>
                <a:cs typeface="Times New Roman" panose="02020603050405020304" pitchFamily="18" charset="0"/>
              </a:rPr>
              <a:t>In other words, MRS of mango for banana diminishes.</a:t>
            </a:r>
            <a:endParaRPr lang="en-US" sz="2400" dirty="0">
              <a:latin typeface="Times New Roman" panose="02020603050405020304" pitchFamily="18" charset="0"/>
              <a:cs typeface="Times New Roman" panose="02020603050405020304" pitchFamily="18" charset="0"/>
            </a:endParaRPr>
          </a:p>
        </p:txBody>
      </p:sp>
      <p:pic>
        <p:nvPicPr>
          <p:cNvPr id="4" name="2020_05_15_10_09_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15000" y="685800"/>
            <a:ext cx="406400" cy="406400"/>
          </a:xfrm>
          <a:prstGeom prst="rect">
            <a:avLst/>
          </a:prstGeom>
        </p:spPr>
      </p:pic>
    </p:spTree>
    <p:extLst>
      <p:ext uri="{BB962C8B-B14F-4D97-AF65-F5344CB8AC3E}">
        <p14:creationId xmlns:p14="http://schemas.microsoft.com/office/powerpoint/2010/main" val="345372031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1" presetClass="mediacall" presetSubtype="0" fill="hold" nodeType="afterEffect">
                                  <p:stCondLst>
                                    <p:cond delay="0"/>
                                  </p:stCondLst>
                                  <p:childTnLst>
                                    <p:cmd type="call" cmd="playFrom(0.0)">
                                      <p:cBhvr>
                                        <p:cTn id="47" dur="767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latin typeface="Times New Roman" panose="02020603050405020304" pitchFamily="18" charset="0"/>
                <a:cs typeface="Times New Roman" panose="02020603050405020304" pitchFamily="18" charset="0"/>
              </a:rPr>
              <a:t>If the IC is convex to the origin, then the MRS will be diminishing. This is the normal feature.</a:t>
            </a:r>
            <a:endParaRPr lang="en-US" sz="2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marL="0" indent="0">
              <a:buNone/>
            </a:pPr>
            <a:r>
              <a:rPr lang="en-US" dirty="0" smtClean="0"/>
              <a:t>         </a:t>
            </a:r>
            <a:endParaRPr lang="en-US" dirty="0"/>
          </a:p>
        </p:txBody>
      </p:sp>
      <p:cxnSp>
        <p:nvCxnSpPr>
          <p:cNvPr id="13" name="Straight Arrow Connector 12"/>
          <p:cNvCxnSpPr/>
          <p:nvPr/>
        </p:nvCxnSpPr>
        <p:spPr>
          <a:xfrm flipV="1">
            <a:off x="2438400" y="2057400"/>
            <a:ext cx="0" cy="2895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438400" y="4953000"/>
            <a:ext cx="4343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2957209" y="2159540"/>
            <a:ext cx="2947480" cy="2395355"/>
          </a:xfrm>
          <a:custGeom>
            <a:avLst/>
            <a:gdLst>
              <a:gd name="connsiteX0" fmla="*/ 0 w 2947480"/>
              <a:gd name="connsiteY0" fmla="*/ 0 h 2395355"/>
              <a:gd name="connsiteX1" fmla="*/ 38910 w 2947480"/>
              <a:gd name="connsiteY1" fmla="*/ 48639 h 2395355"/>
              <a:gd name="connsiteX2" fmla="*/ 48638 w 2947480"/>
              <a:gd name="connsiteY2" fmla="*/ 77822 h 2395355"/>
              <a:gd name="connsiteX3" fmla="*/ 68093 w 2947480"/>
              <a:gd name="connsiteY3" fmla="*/ 233464 h 2395355"/>
              <a:gd name="connsiteX4" fmla="*/ 87548 w 2947480"/>
              <a:gd name="connsiteY4" fmla="*/ 262647 h 2395355"/>
              <a:gd name="connsiteX5" fmla="*/ 97276 w 2947480"/>
              <a:gd name="connsiteY5" fmla="*/ 291830 h 2395355"/>
              <a:gd name="connsiteX6" fmla="*/ 107004 w 2947480"/>
              <a:gd name="connsiteY6" fmla="*/ 573932 h 2395355"/>
              <a:gd name="connsiteX7" fmla="*/ 126459 w 2947480"/>
              <a:gd name="connsiteY7" fmla="*/ 593388 h 2395355"/>
              <a:gd name="connsiteX8" fmla="*/ 145914 w 2947480"/>
              <a:gd name="connsiteY8" fmla="*/ 622571 h 2395355"/>
              <a:gd name="connsiteX9" fmla="*/ 165370 w 2947480"/>
              <a:gd name="connsiteY9" fmla="*/ 680937 h 2395355"/>
              <a:gd name="connsiteX10" fmla="*/ 194553 w 2947480"/>
              <a:gd name="connsiteY10" fmla="*/ 749030 h 2395355"/>
              <a:gd name="connsiteX11" fmla="*/ 204280 w 2947480"/>
              <a:gd name="connsiteY11" fmla="*/ 865762 h 2395355"/>
              <a:gd name="connsiteX12" fmla="*/ 214008 w 2947480"/>
              <a:gd name="connsiteY12" fmla="*/ 1147864 h 2395355"/>
              <a:gd name="connsiteX13" fmla="*/ 252919 w 2947480"/>
              <a:gd name="connsiteY13" fmla="*/ 1186775 h 2395355"/>
              <a:gd name="connsiteX14" fmla="*/ 272374 w 2947480"/>
              <a:gd name="connsiteY14" fmla="*/ 1215958 h 2395355"/>
              <a:gd name="connsiteX15" fmla="*/ 301557 w 2947480"/>
              <a:gd name="connsiteY15" fmla="*/ 1274324 h 2395355"/>
              <a:gd name="connsiteX16" fmla="*/ 311285 w 2947480"/>
              <a:gd name="connsiteY16" fmla="*/ 1313234 h 2395355"/>
              <a:gd name="connsiteX17" fmla="*/ 330740 w 2947480"/>
              <a:gd name="connsiteY17" fmla="*/ 1332690 h 2395355"/>
              <a:gd name="connsiteX18" fmla="*/ 350195 w 2947480"/>
              <a:gd name="connsiteY18" fmla="*/ 1361873 h 2395355"/>
              <a:gd name="connsiteX19" fmla="*/ 359923 w 2947480"/>
              <a:gd name="connsiteY19" fmla="*/ 1391056 h 2395355"/>
              <a:gd name="connsiteX20" fmla="*/ 398834 w 2947480"/>
              <a:gd name="connsiteY20" fmla="*/ 1449422 h 2395355"/>
              <a:gd name="connsiteX21" fmla="*/ 418289 w 2947480"/>
              <a:gd name="connsiteY21" fmla="*/ 1478605 h 2395355"/>
              <a:gd name="connsiteX22" fmla="*/ 457200 w 2947480"/>
              <a:gd name="connsiteY22" fmla="*/ 1527243 h 2395355"/>
              <a:gd name="connsiteX23" fmla="*/ 486382 w 2947480"/>
              <a:gd name="connsiteY23" fmla="*/ 1546698 h 2395355"/>
              <a:gd name="connsiteX24" fmla="*/ 564204 w 2947480"/>
              <a:gd name="connsiteY24" fmla="*/ 1614792 h 2395355"/>
              <a:gd name="connsiteX25" fmla="*/ 583659 w 2947480"/>
              <a:gd name="connsiteY25" fmla="*/ 1682886 h 2395355"/>
              <a:gd name="connsiteX26" fmla="*/ 593387 w 2947480"/>
              <a:gd name="connsiteY26" fmla="*/ 1712069 h 2395355"/>
              <a:gd name="connsiteX27" fmla="*/ 622570 w 2947480"/>
              <a:gd name="connsiteY27" fmla="*/ 1741251 h 2395355"/>
              <a:gd name="connsiteX28" fmla="*/ 632297 w 2947480"/>
              <a:gd name="connsiteY28" fmla="*/ 1780162 h 2395355"/>
              <a:gd name="connsiteX29" fmla="*/ 651753 w 2947480"/>
              <a:gd name="connsiteY29" fmla="*/ 1809345 h 2395355"/>
              <a:gd name="connsiteX30" fmla="*/ 680936 w 2947480"/>
              <a:gd name="connsiteY30" fmla="*/ 1848256 h 2395355"/>
              <a:gd name="connsiteX31" fmla="*/ 700391 w 2947480"/>
              <a:gd name="connsiteY31" fmla="*/ 1877439 h 2395355"/>
              <a:gd name="connsiteX32" fmla="*/ 729574 w 2947480"/>
              <a:gd name="connsiteY32" fmla="*/ 1906622 h 2395355"/>
              <a:gd name="connsiteX33" fmla="*/ 749029 w 2947480"/>
              <a:gd name="connsiteY33" fmla="*/ 1935805 h 2395355"/>
              <a:gd name="connsiteX34" fmla="*/ 797668 w 2947480"/>
              <a:gd name="connsiteY34" fmla="*/ 1974715 h 2395355"/>
              <a:gd name="connsiteX35" fmla="*/ 817123 w 2947480"/>
              <a:gd name="connsiteY35" fmla="*/ 1994171 h 2395355"/>
              <a:gd name="connsiteX36" fmla="*/ 875489 w 2947480"/>
              <a:gd name="connsiteY36" fmla="*/ 2033081 h 2395355"/>
              <a:gd name="connsiteX37" fmla="*/ 894944 w 2947480"/>
              <a:gd name="connsiteY37" fmla="*/ 2052537 h 2395355"/>
              <a:gd name="connsiteX38" fmla="*/ 933855 w 2947480"/>
              <a:gd name="connsiteY38" fmla="*/ 2062264 h 2395355"/>
              <a:gd name="connsiteX39" fmla="*/ 963038 w 2947480"/>
              <a:gd name="connsiteY39" fmla="*/ 2071992 h 2395355"/>
              <a:gd name="connsiteX40" fmla="*/ 1001948 w 2947480"/>
              <a:gd name="connsiteY40" fmla="*/ 2081720 h 2395355"/>
              <a:gd name="connsiteX41" fmla="*/ 1060314 w 2947480"/>
              <a:gd name="connsiteY41" fmla="*/ 2101175 h 2395355"/>
              <a:gd name="connsiteX42" fmla="*/ 1099225 w 2947480"/>
              <a:gd name="connsiteY42" fmla="*/ 2110903 h 2395355"/>
              <a:gd name="connsiteX43" fmla="*/ 1206229 w 2947480"/>
              <a:gd name="connsiteY43" fmla="*/ 2140086 h 2395355"/>
              <a:gd name="connsiteX44" fmla="*/ 1274323 w 2947480"/>
              <a:gd name="connsiteY44" fmla="*/ 2149813 h 2395355"/>
              <a:gd name="connsiteX45" fmla="*/ 1313234 w 2947480"/>
              <a:gd name="connsiteY45" fmla="*/ 2159541 h 2395355"/>
              <a:gd name="connsiteX46" fmla="*/ 1410510 w 2947480"/>
              <a:gd name="connsiteY46" fmla="*/ 2169269 h 2395355"/>
              <a:gd name="connsiteX47" fmla="*/ 1449421 w 2947480"/>
              <a:gd name="connsiteY47" fmla="*/ 2188724 h 2395355"/>
              <a:gd name="connsiteX48" fmla="*/ 1527242 w 2947480"/>
              <a:gd name="connsiteY48" fmla="*/ 2208179 h 2395355"/>
              <a:gd name="connsiteX49" fmla="*/ 1566153 w 2947480"/>
              <a:gd name="connsiteY49" fmla="*/ 2217907 h 2395355"/>
              <a:gd name="connsiteX50" fmla="*/ 1614791 w 2947480"/>
              <a:gd name="connsiteY50" fmla="*/ 2227634 h 2395355"/>
              <a:gd name="connsiteX51" fmla="*/ 1643974 w 2947480"/>
              <a:gd name="connsiteY51" fmla="*/ 2237362 h 2395355"/>
              <a:gd name="connsiteX52" fmla="*/ 1731523 w 2947480"/>
              <a:gd name="connsiteY52" fmla="*/ 2247090 h 2395355"/>
              <a:gd name="connsiteX53" fmla="*/ 1780161 w 2947480"/>
              <a:gd name="connsiteY53" fmla="*/ 2256817 h 2395355"/>
              <a:gd name="connsiteX54" fmla="*/ 2023353 w 2947480"/>
              <a:gd name="connsiteY54" fmla="*/ 2286000 h 2395355"/>
              <a:gd name="connsiteX55" fmla="*/ 2149812 w 2947480"/>
              <a:gd name="connsiteY55" fmla="*/ 2305456 h 2395355"/>
              <a:gd name="connsiteX56" fmla="*/ 2208178 w 2947480"/>
              <a:gd name="connsiteY56" fmla="*/ 2315183 h 2395355"/>
              <a:gd name="connsiteX57" fmla="*/ 2305455 w 2947480"/>
              <a:gd name="connsiteY57" fmla="*/ 2334639 h 2395355"/>
              <a:gd name="connsiteX58" fmla="*/ 2548646 w 2947480"/>
              <a:gd name="connsiteY58" fmla="*/ 2354094 h 2395355"/>
              <a:gd name="connsiteX59" fmla="*/ 2607012 w 2947480"/>
              <a:gd name="connsiteY59" fmla="*/ 2373549 h 2395355"/>
              <a:gd name="connsiteX60" fmla="*/ 2947480 w 2947480"/>
              <a:gd name="connsiteY60" fmla="*/ 2383277 h 2395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947480" h="2395355">
                <a:moveTo>
                  <a:pt x="0" y="0"/>
                </a:moveTo>
                <a:cubicBezTo>
                  <a:pt x="12970" y="16213"/>
                  <a:pt x="27906" y="31032"/>
                  <a:pt x="38910" y="48639"/>
                </a:cubicBezTo>
                <a:cubicBezTo>
                  <a:pt x="44344" y="57334"/>
                  <a:pt x="47079" y="67687"/>
                  <a:pt x="48638" y="77822"/>
                </a:cubicBezTo>
                <a:cubicBezTo>
                  <a:pt x="50657" y="90947"/>
                  <a:pt x="58861" y="205767"/>
                  <a:pt x="68093" y="233464"/>
                </a:cubicBezTo>
                <a:cubicBezTo>
                  <a:pt x="71790" y="244555"/>
                  <a:pt x="82320" y="252190"/>
                  <a:pt x="87548" y="262647"/>
                </a:cubicBezTo>
                <a:cubicBezTo>
                  <a:pt x="92134" y="271818"/>
                  <a:pt x="94033" y="282102"/>
                  <a:pt x="97276" y="291830"/>
                </a:cubicBezTo>
                <a:cubicBezTo>
                  <a:pt x="100519" y="385864"/>
                  <a:pt x="97941" y="480280"/>
                  <a:pt x="107004" y="573932"/>
                </a:cubicBezTo>
                <a:cubicBezTo>
                  <a:pt x="107887" y="583061"/>
                  <a:pt x="120730" y="586226"/>
                  <a:pt x="126459" y="593388"/>
                </a:cubicBezTo>
                <a:cubicBezTo>
                  <a:pt x="133762" y="602517"/>
                  <a:pt x="141166" y="611888"/>
                  <a:pt x="145914" y="622571"/>
                </a:cubicBezTo>
                <a:cubicBezTo>
                  <a:pt x="154243" y="641311"/>
                  <a:pt x="156199" y="662594"/>
                  <a:pt x="165370" y="680937"/>
                </a:cubicBezTo>
                <a:cubicBezTo>
                  <a:pt x="189411" y="729018"/>
                  <a:pt x="180239" y="706090"/>
                  <a:pt x="194553" y="749030"/>
                </a:cubicBezTo>
                <a:cubicBezTo>
                  <a:pt x="197795" y="787941"/>
                  <a:pt x="202378" y="826763"/>
                  <a:pt x="204280" y="865762"/>
                </a:cubicBezTo>
                <a:cubicBezTo>
                  <a:pt x="208864" y="959740"/>
                  <a:pt x="199913" y="1054836"/>
                  <a:pt x="214008" y="1147864"/>
                </a:cubicBezTo>
                <a:cubicBezTo>
                  <a:pt x="216756" y="1166000"/>
                  <a:pt x="242744" y="1171513"/>
                  <a:pt x="252919" y="1186775"/>
                </a:cubicBezTo>
                <a:cubicBezTo>
                  <a:pt x="259404" y="1196503"/>
                  <a:pt x="267146" y="1205501"/>
                  <a:pt x="272374" y="1215958"/>
                </a:cubicBezTo>
                <a:cubicBezTo>
                  <a:pt x="312648" y="1296506"/>
                  <a:pt x="245802" y="1190690"/>
                  <a:pt x="301557" y="1274324"/>
                </a:cubicBezTo>
                <a:cubicBezTo>
                  <a:pt x="304800" y="1287294"/>
                  <a:pt x="305306" y="1301276"/>
                  <a:pt x="311285" y="1313234"/>
                </a:cubicBezTo>
                <a:cubicBezTo>
                  <a:pt x="315387" y="1321437"/>
                  <a:pt x="325011" y="1325528"/>
                  <a:pt x="330740" y="1332690"/>
                </a:cubicBezTo>
                <a:cubicBezTo>
                  <a:pt x="338043" y="1341819"/>
                  <a:pt x="344967" y="1351416"/>
                  <a:pt x="350195" y="1361873"/>
                </a:cubicBezTo>
                <a:cubicBezTo>
                  <a:pt x="354781" y="1371044"/>
                  <a:pt x="354943" y="1382093"/>
                  <a:pt x="359923" y="1391056"/>
                </a:cubicBezTo>
                <a:cubicBezTo>
                  <a:pt x="371279" y="1411496"/>
                  <a:pt x="385864" y="1429967"/>
                  <a:pt x="398834" y="1449422"/>
                </a:cubicBezTo>
                <a:lnTo>
                  <a:pt x="418289" y="1478605"/>
                </a:lnTo>
                <a:cubicBezTo>
                  <a:pt x="432737" y="1500277"/>
                  <a:pt x="437396" y="1511400"/>
                  <a:pt x="457200" y="1527243"/>
                </a:cubicBezTo>
                <a:cubicBezTo>
                  <a:pt x="466329" y="1534546"/>
                  <a:pt x="477584" y="1538999"/>
                  <a:pt x="486382" y="1546698"/>
                </a:cubicBezTo>
                <a:cubicBezTo>
                  <a:pt x="577426" y="1626362"/>
                  <a:pt x="498536" y="1571014"/>
                  <a:pt x="564204" y="1614792"/>
                </a:cubicBezTo>
                <a:cubicBezTo>
                  <a:pt x="587533" y="1684783"/>
                  <a:pt x="559222" y="1597357"/>
                  <a:pt x="583659" y="1682886"/>
                </a:cubicBezTo>
                <a:cubicBezTo>
                  <a:pt x="586476" y="1692745"/>
                  <a:pt x="587699" y="1703537"/>
                  <a:pt x="593387" y="1712069"/>
                </a:cubicBezTo>
                <a:cubicBezTo>
                  <a:pt x="601018" y="1723515"/>
                  <a:pt x="612842" y="1731524"/>
                  <a:pt x="622570" y="1741251"/>
                </a:cubicBezTo>
                <a:cubicBezTo>
                  <a:pt x="625812" y="1754221"/>
                  <a:pt x="627031" y="1767874"/>
                  <a:pt x="632297" y="1780162"/>
                </a:cubicBezTo>
                <a:cubicBezTo>
                  <a:pt x="636902" y="1790908"/>
                  <a:pt x="644958" y="1799831"/>
                  <a:pt x="651753" y="1809345"/>
                </a:cubicBezTo>
                <a:cubicBezTo>
                  <a:pt x="661177" y="1822538"/>
                  <a:pt x="671513" y="1835063"/>
                  <a:pt x="680936" y="1848256"/>
                </a:cubicBezTo>
                <a:cubicBezTo>
                  <a:pt x="687731" y="1857770"/>
                  <a:pt x="692907" y="1868458"/>
                  <a:pt x="700391" y="1877439"/>
                </a:cubicBezTo>
                <a:cubicBezTo>
                  <a:pt x="709198" y="1888007"/>
                  <a:pt x="720767" y="1896054"/>
                  <a:pt x="729574" y="1906622"/>
                </a:cubicBezTo>
                <a:cubicBezTo>
                  <a:pt x="737058" y="1915603"/>
                  <a:pt x="741726" y="1926676"/>
                  <a:pt x="749029" y="1935805"/>
                </a:cubicBezTo>
                <a:cubicBezTo>
                  <a:pt x="769906" y="1961901"/>
                  <a:pt x="769580" y="1952245"/>
                  <a:pt x="797668" y="1974715"/>
                </a:cubicBezTo>
                <a:cubicBezTo>
                  <a:pt x="804830" y="1980444"/>
                  <a:pt x="809786" y="1988668"/>
                  <a:pt x="817123" y="1994171"/>
                </a:cubicBezTo>
                <a:cubicBezTo>
                  <a:pt x="835829" y="2008200"/>
                  <a:pt x="858956" y="2016547"/>
                  <a:pt x="875489" y="2033081"/>
                </a:cubicBezTo>
                <a:cubicBezTo>
                  <a:pt x="881974" y="2039566"/>
                  <a:pt x="886741" y="2048435"/>
                  <a:pt x="894944" y="2052537"/>
                </a:cubicBezTo>
                <a:cubicBezTo>
                  <a:pt x="906902" y="2058516"/>
                  <a:pt x="921000" y="2058591"/>
                  <a:pt x="933855" y="2062264"/>
                </a:cubicBezTo>
                <a:cubicBezTo>
                  <a:pt x="943714" y="2065081"/>
                  <a:pt x="953179" y="2069175"/>
                  <a:pt x="963038" y="2071992"/>
                </a:cubicBezTo>
                <a:cubicBezTo>
                  <a:pt x="975893" y="2075665"/>
                  <a:pt x="989143" y="2077878"/>
                  <a:pt x="1001948" y="2081720"/>
                </a:cubicBezTo>
                <a:cubicBezTo>
                  <a:pt x="1021591" y="2087613"/>
                  <a:pt x="1040419" y="2096201"/>
                  <a:pt x="1060314" y="2101175"/>
                </a:cubicBezTo>
                <a:cubicBezTo>
                  <a:pt x="1073284" y="2104418"/>
                  <a:pt x="1086370" y="2107230"/>
                  <a:pt x="1099225" y="2110903"/>
                </a:cubicBezTo>
                <a:cubicBezTo>
                  <a:pt x="1146704" y="2124468"/>
                  <a:pt x="1136899" y="2130182"/>
                  <a:pt x="1206229" y="2140086"/>
                </a:cubicBezTo>
                <a:cubicBezTo>
                  <a:pt x="1228927" y="2143328"/>
                  <a:pt x="1251764" y="2145712"/>
                  <a:pt x="1274323" y="2149813"/>
                </a:cubicBezTo>
                <a:cubicBezTo>
                  <a:pt x="1287477" y="2152205"/>
                  <a:pt x="1299999" y="2157650"/>
                  <a:pt x="1313234" y="2159541"/>
                </a:cubicBezTo>
                <a:cubicBezTo>
                  <a:pt x="1345494" y="2164150"/>
                  <a:pt x="1378085" y="2166026"/>
                  <a:pt x="1410510" y="2169269"/>
                </a:cubicBezTo>
                <a:cubicBezTo>
                  <a:pt x="1423480" y="2175754"/>
                  <a:pt x="1435664" y="2184138"/>
                  <a:pt x="1449421" y="2188724"/>
                </a:cubicBezTo>
                <a:cubicBezTo>
                  <a:pt x="1474788" y="2197179"/>
                  <a:pt x="1501302" y="2201694"/>
                  <a:pt x="1527242" y="2208179"/>
                </a:cubicBezTo>
                <a:cubicBezTo>
                  <a:pt x="1540212" y="2211422"/>
                  <a:pt x="1553043" y="2215285"/>
                  <a:pt x="1566153" y="2217907"/>
                </a:cubicBezTo>
                <a:cubicBezTo>
                  <a:pt x="1582366" y="2221149"/>
                  <a:pt x="1598751" y="2223624"/>
                  <a:pt x="1614791" y="2227634"/>
                </a:cubicBezTo>
                <a:cubicBezTo>
                  <a:pt x="1624739" y="2230121"/>
                  <a:pt x="1633860" y="2235676"/>
                  <a:pt x="1643974" y="2237362"/>
                </a:cubicBezTo>
                <a:cubicBezTo>
                  <a:pt x="1672937" y="2242189"/>
                  <a:pt x="1702455" y="2242938"/>
                  <a:pt x="1731523" y="2247090"/>
                </a:cubicBezTo>
                <a:cubicBezTo>
                  <a:pt x="1747891" y="2249428"/>
                  <a:pt x="1763948" y="2253575"/>
                  <a:pt x="1780161" y="2256817"/>
                </a:cubicBezTo>
                <a:cubicBezTo>
                  <a:pt x="1882350" y="2307913"/>
                  <a:pt x="1793752" y="2270166"/>
                  <a:pt x="2023353" y="2286000"/>
                </a:cubicBezTo>
                <a:cubicBezTo>
                  <a:pt x="2089720" y="2290577"/>
                  <a:pt x="2093160" y="2295156"/>
                  <a:pt x="2149812" y="2305456"/>
                </a:cubicBezTo>
                <a:cubicBezTo>
                  <a:pt x="2169218" y="2308984"/>
                  <a:pt x="2188837" y="2311315"/>
                  <a:pt x="2208178" y="2315183"/>
                </a:cubicBezTo>
                <a:cubicBezTo>
                  <a:pt x="2315642" y="2336675"/>
                  <a:pt x="2160996" y="2312415"/>
                  <a:pt x="2305455" y="2334639"/>
                </a:cubicBezTo>
                <a:cubicBezTo>
                  <a:pt x="2417325" y="2351850"/>
                  <a:pt x="2386582" y="2345090"/>
                  <a:pt x="2548646" y="2354094"/>
                </a:cubicBezTo>
                <a:lnTo>
                  <a:pt x="2607012" y="2373549"/>
                </a:lnTo>
                <a:cubicBezTo>
                  <a:pt x="2734636" y="2416090"/>
                  <a:pt x="2625897" y="2383277"/>
                  <a:pt x="2947480" y="238327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Table 20"/>
          <p:cNvGraphicFramePr>
            <a:graphicFrameLocks noGrp="1"/>
          </p:cNvGraphicFramePr>
          <p:nvPr>
            <p:extLst>
              <p:ext uri="{D42A27DB-BD31-4B8C-83A1-F6EECF244321}">
                <p14:modId xmlns:p14="http://schemas.microsoft.com/office/powerpoint/2010/main" val="1477243447"/>
              </p:ext>
            </p:extLst>
          </p:nvPr>
        </p:nvGraphicFramePr>
        <p:xfrm>
          <a:off x="3364149" y="5181600"/>
          <a:ext cx="1441315" cy="370840"/>
        </p:xfrm>
        <a:graphic>
          <a:graphicData uri="http://schemas.openxmlformats.org/drawingml/2006/table">
            <a:tbl>
              <a:tblPr firstRow="1" bandRow="1">
                <a:tableStyleId>{2D5ABB26-0587-4C30-8999-92F81FD0307C}</a:tableStyleId>
              </a:tblPr>
              <a:tblGrid>
                <a:gridCol w="1441315"/>
              </a:tblGrid>
              <a:tr h="370840">
                <a:tc>
                  <a:txBody>
                    <a:bodyPr/>
                    <a:lstStyle/>
                    <a:p>
                      <a:r>
                        <a:rPr lang="en-US" dirty="0" smtClean="0"/>
                        <a:t>X commodity</a:t>
                      </a:r>
                      <a:endParaRPr lang="en-US" dirty="0"/>
                    </a:p>
                  </a:txBody>
                  <a:tcPr/>
                </a:tc>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1128893298"/>
              </p:ext>
            </p:extLst>
          </p:nvPr>
        </p:nvGraphicFramePr>
        <p:xfrm>
          <a:off x="1752600" y="2514600"/>
          <a:ext cx="381000" cy="2286000"/>
        </p:xfrm>
        <a:graphic>
          <a:graphicData uri="http://schemas.openxmlformats.org/drawingml/2006/table">
            <a:tbl>
              <a:tblPr firstRow="1" bandRow="1">
                <a:tableStyleId>{2D5ABB26-0587-4C30-8999-92F81FD0307C}</a:tableStyleId>
              </a:tblPr>
              <a:tblGrid>
                <a:gridCol w="381000"/>
              </a:tblGrid>
              <a:tr h="1524001">
                <a:tc>
                  <a:txBody>
                    <a:bodyPr/>
                    <a:lstStyle/>
                    <a:p>
                      <a:r>
                        <a:rPr lang="en-US" dirty="0" smtClean="0"/>
                        <a:t>Y commodity</a:t>
                      </a:r>
                      <a:endParaRPr lang="en-US" dirty="0"/>
                    </a:p>
                  </a:txBody>
                  <a:tcPr/>
                </a:tc>
              </a:tr>
            </a:tbl>
          </a:graphicData>
        </a:graphic>
      </p:graphicFrame>
      <p:sp>
        <p:nvSpPr>
          <p:cNvPr id="25" name="Freeform 24"/>
          <p:cNvSpPr/>
          <p:nvPr/>
        </p:nvSpPr>
        <p:spPr>
          <a:xfrm>
            <a:off x="3005847" y="2451370"/>
            <a:ext cx="583659" cy="1605064"/>
          </a:xfrm>
          <a:custGeom>
            <a:avLst/>
            <a:gdLst>
              <a:gd name="connsiteX0" fmla="*/ 0 w 583659"/>
              <a:gd name="connsiteY0" fmla="*/ 0 h 1605064"/>
              <a:gd name="connsiteX1" fmla="*/ 9727 w 583659"/>
              <a:gd name="connsiteY1" fmla="*/ 204281 h 1605064"/>
              <a:gd name="connsiteX2" fmla="*/ 19455 w 583659"/>
              <a:gd name="connsiteY2" fmla="*/ 272375 h 1605064"/>
              <a:gd name="connsiteX3" fmla="*/ 29183 w 583659"/>
              <a:gd name="connsiteY3" fmla="*/ 418290 h 1605064"/>
              <a:gd name="connsiteX4" fmla="*/ 38910 w 583659"/>
              <a:gd name="connsiteY4" fmla="*/ 817124 h 1605064"/>
              <a:gd name="connsiteX5" fmla="*/ 145915 w 583659"/>
              <a:gd name="connsiteY5" fmla="*/ 826851 h 1605064"/>
              <a:gd name="connsiteX6" fmla="*/ 155642 w 583659"/>
              <a:gd name="connsiteY6" fmla="*/ 924128 h 1605064"/>
              <a:gd name="connsiteX7" fmla="*/ 175098 w 583659"/>
              <a:gd name="connsiteY7" fmla="*/ 1011677 h 1605064"/>
              <a:gd name="connsiteX8" fmla="*/ 184825 w 583659"/>
              <a:gd name="connsiteY8" fmla="*/ 1118681 h 1605064"/>
              <a:gd name="connsiteX9" fmla="*/ 204281 w 583659"/>
              <a:gd name="connsiteY9" fmla="*/ 1138136 h 1605064"/>
              <a:gd name="connsiteX10" fmla="*/ 214008 w 583659"/>
              <a:gd name="connsiteY10" fmla="*/ 1177047 h 1605064"/>
              <a:gd name="connsiteX11" fmla="*/ 252919 w 583659"/>
              <a:gd name="connsiteY11" fmla="*/ 1215958 h 1605064"/>
              <a:gd name="connsiteX12" fmla="*/ 262647 w 583659"/>
              <a:gd name="connsiteY12" fmla="*/ 1254868 h 1605064"/>
              <a:gd name="connsiteX13" fmla="*/ 272374 w 583659"/>
              <a:gd name="connsiteY13" fmla="*/ 1284051 h 1605064"/>
              <a:gd name="connsiteX14" fmla="*/ 291830 w 583659"/>
              <a:gd name="connsiteY14" fmla="*/ 1546698 h 1605064"/>
              <a:gd name="connsiteX15" fmla="*/ 311285 w 583659"/>
              <a:gd name="connsiteY15" fmla="*/ 1605064 h 1605064"/>
              <a:gd name="connsiteX16" fmla="*/ 457200 w 583659"/>
              <a:gd name="connsiteY16" fmla="*/ 1585609 h 1605064"/>
              <a:gd name="connsiteX17" fmla="*/ 515566 w 583659"/>
              <a:gd name="connsiteY17" fmla="*/ 1575881 h 1605064"/>
              <a:gd name="connsiteX18" fmla="*/ 583659 w 583659"/>
              <a:gd name="connsiteY18" fmla="*/ 1566153 h 160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659" h="1605064">
                <a:moveTo>
                  <a:pt x="0" y="0"/>
                </a:moveTo>
                <a:cubicBezTo>
                  <a:pt x="3242" y="68094"/>
                  <a:pt x="4870" y="136283"/>
                  <a:pt x="9727" y="204281"/>
                </a:cubicBezTo>
                <a:cubicBezTo>
                  <a:pt x="11361" y="227151"/>
                  <a:pt x="17379" y="249541"/>
                  <a:pt x="19455" y="272375"/>
                </a:cubicBezTo>
                <a:cubicBezTo>
                  <a:pt x="23868" y="320921"/>
                  <a:pt x="25940" y="369652"/>
                  <a:pt x="29183" y="418290"/>
                </a:cubicBezTo>
                <a:cubicBezTo>
                  <a:pt x="32425" y="551235"/>
                  <a:pt x="2376" y="689257"/>
                  <a:pt x="38910" y="817124"/>
                </a:cubicBezTo>
                <a:cubicBezTo>
                  <a:pt x="48749" y="851561"/>
                  <a:pt x="119513" y="802650"/>
                  <a:pt x="145915" y="826851"/>
                </a:cubicBezTo>
                <a:cubicBezTo>
                  <a:pt x="169937" y="848871"/>
                  <a:pt x="151335" y="891826"/>
                  <a:pt x="155642" y="924128"/>
                </a:cubicBezTo>
                <a:cubicBezTo>
                  <a:pt x="159170" y="950588"/>
                  <a:pt x="168494" y="985260"/>
                  <a:pt x="175098" y="1011677"/>
                </a:cubicBezTo>
                <a:cubicBezTo>
                  <a:pt x="178340" y="1047345"/>
                  <a:pt x="176772" y="1083783"/>
                  <a:pt x="184825" y="1118681"/>
                </a:cubicBezTo>
                <a:cubicBezTo>
                  <a:pt x="186887" y="1127618"/>
                  <a:pt x="200179" y="1129933"/>
                  <a:pt x="204281" y="1138136"/>
                </a:cubicBezTo>
                <a:cubicBezTo>
                  <a:pt x="210260" y="1150094"/>
                  <a:pt x="206922" y="1165710"/>
                  <a:pt x="214008" y="1177047"/>
                </a:cubicBezTo>
                <a:cubicBezTo>
                  <a:pt x="223730" y="1192602"/>
                  <a:pt x="252919" y="1215958"/>
                  <a:pt x="252919" y="1215958"/>
                </a:cubicBezTo>
                <a:cubicBezTo>
                  <a:pt x="256162" y="1228928"/>
                  <a:pt x="258974" y="1242013"/>
                  <a:pt x="262647" y="1254868"/>
                </a:cubicBezTo>
                <a:cubicBezTo>
                  <a:pt x="265464" y="1264727"/>
                  <a:pt x="271446" y="1273839"/>
                  <a:pt x="272374" y="1284051"/>
                </a:cubicBezTo>
                <a:cubicBezTo>
                  <a:pt x="275913" y="1322977"/>
                  <a:pt x="277654" y="1480546"/>
                  <a:pt x="291830" y="1546698"/>
                </a:cubicBezTo>
                <a:cubicBezTo>
                  <a:pt x="296127" y="1566750"/>
                  <a:pt x="304800" y="1585609"/>
                  <a:pt x="311285" y="1605064"/>
                </a:cubicBezTo>
                <a:cubicBezTo>
                  <a:pt x="446599" y="1582511"/>
                  <a:pt x="278613" y="1609420"/>
                  <a:pt x="457200" y="1585609"/>
                </a:cubicBezTo>
                <a:cubicBezTo>
                  <a:pt x="476751" y="1583002"/>
                  <a:pt x="496160" y="1579409"/>
                  <a:pt x="515566" y="1575881"/>
                </a:cubicBezTo>
                <a:cubicBezTo>
                  <a:pt x="576063" y="1564881"/>
                  <a:pt x="545513" y="1566153"/>
                  <a:pt x="583659" y="156615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3560323" y="4017209"/>
            <a:ext cx="1663430" cy="710434"/>
          </a:xfrm>
          <a:custGeom>
            <a:avLst/>
            <a:gdLst>
              <a:gd name="connsiteX0" fmla="*/ 0 w 1663430"/>
              <a:gd name="connsiteY0" fmla="*/ 10042 h 710434"/>
              <a:gd name="connsiteX1" fmla="*/ 48639 w 1663430"/>
              <a:gd name="connsiteY1" fmla="*/ 314 h 710434"/>
              <a:gd name="connsiteX2" fmla="*/ 87549 w 1663430"/>
              <a:gd name="connsiteY2" fmla="*/ 97591 h 710434"/>
              <a:gd name="connsiteX3" fmla="*/ 107005 w 1663430"/>
              <a:gd name="connsiteY3" fmla="*/ 126774 h 710434"/>
              <a:gd name="connsiteX4" fmla="*/ 126460 w 1663430"/>
              <a:gd name="connsiteY4" fmla="*/ 165685 h 710434"/>
              <a:gd name="connsiteX5" fmla="*/ 145915 w 1663430"/>
              <a:gd name="connsiteY5" fmla="*/ 194868 h 710434"/>
              <a:gd name="connsiteX6" fmla="*/ 175098 w 1663430"/>
              <a:gd name="connsiteY6" fmla="*/ 301872 h 710434"/>
              <a:gd name="connsiteX7" fmla="*/ 194554 w 1663430"/>
              <a:gd name="connsiteY7" fmla="*/ 331055 h 710434"/>
              <a:gd name="connsiteX8" fmla="*/ 214009 w 1663430"/>
              <a:gd name="connsiteY8" fmla="*/ 369965 h 710434"/>
              <a:gd name="connsiteX9" fmla="*/ 252920 w 1663430"/>
              <a:gd name="connsiteY9" fmla="*/ 408876 h 710434"/>
              <a:gd name="connsiteX10" fmla="*/ 262647 w 1663430"/>
              <a:gd name="connsiteY10" fmla="*/ 438059 h 710434"/>
              <a:gd name="connsiteX11" fmla="*/ 282103 w 1663430"/>
              <a:gd name="connsiteY11" fmla="*/ 457514 h 710434"/>
              <a:gd name="connsiteX12" fmla="*/ 311286 w 1663430"/>
              <a:gd name="connsiteY12" fmla="*/ 554791 h 710434"/>
              <a:gd name="connsiteX13" fmla="*/ 330741 w 1663430"/>
              <a:gd name="connsiteY13" fmla="*/ 583974 h 710434"/>
              <a:gd name="connsiteX14" fmla="*/ 350196 w 1663430"/>
              <a:gd name="connsiteY14" fmla="*/ 622885 h 710434"/>
              <a:gd name="connsiteX15" fmla="*/ 379379 w 1663430"/>
              <a:gd name="connsiteY15" fmla="*/ 613157 h 710434"/>
              <a:gd name="connsiteX16" fmla="*/ 428017 w 1663430"/>
              <a:gd name="connsiteY16" fmla="*/ 574246 h 710434"/>
              <a:gd name="connsiteX17" fmla="*/ 457200 w 1663430"/>
              <a:gd name="connsiteY17" fmla="*/ 554791 h 710434"/>
              <a:gd name="connsiteX18" fmla="*/ 476656 w 1663430"/>
              <a:gd name="connsiteY18" fmla="*/ 525608 h 710434"/>
              <a:gd name="connsiteX19" fmla="*/ 505839 w 1663430"/>
              <a:gd name="connsiteY19" fmla="*/ 515880 h 710434"/>
              <a:gd name="connsiteX20" fmla="*/ 535022 w 1663430"/>
              <a:gd name="connsiteY20" fmla="*/ 496425 h 710434"/>
              <a:gd name="connsiteX21" fmla="*/ 573932 w 1663430"/>
              <a:gd name="connsiteY21" fmla="*/ 476970 h 710434"/>
              <a:gd name="connsiteX22" fmla="*/ 603115 w 1663430"/>
              <a:gd name="connsiteY22" fmla="*/ 457514 h 710434"/>
              <a:gd name="connsiteX23" fmla="*/ 622571 w 1663430"/>
              <a:gd name="connsiteY23" fmla="*/ 438059 h 710434"/>
              <a:gd name="connsiteX24" fmla="*/ 680937 w 1663430"/>
              <a:gd name="connsiteY24" fmla="*/ 418604 h 710434"/>
              <a:gd name="connsiteX25" fmla="*/ 739303 w 1663430"/>
              <a:gd name="connsiteY25" fmla="*/ 399148 h 710434"/>
              <a:gd name="connsiteX26" fmla="*/ 768486 w 1663430"/>
              <a:gd name="connsiteY26" fmla="*/ 389421 h 710434"/>
              <a:gd name="connsiteX27" fmla="*/ 787941 w 1663430"/>
              <a:gd name="connsiteY27" fmla="*/ 369965 h 710434"/>
              <a:gd name="connsiteX28" fmla="*/ 817124 w 1663430"/>
              <a:gd name="connsiteY28" fmla="*/ 350510 h 710434"/>
              <a:gd name="connsiteX29" fmla="*/ 846307 w 1663430"/>
              <a:gd name="connsiteY29" fmla="*/ 311600 h 710434"/>
              <a:gd name="connsiteX30" fmla="*/ 865762 w 1663430"/>
              <a:gd name="connsiteY30" fmla="*/ 292144 h 710434"/>
              <a:gd name="connsiteX31" fmla="*/ 846307 w 1663430"/>
              <a:gd name="connsiteY31" fmla="*/ 379693 h 710434"/>
              <a:gd name="connsiteX32" fmla="*/ 856034 w 1663430"/>
              <a:gd name="connsiteY32" fmla="*/ 593702 h 710434"/>
              <a:gd name="connsiteX33" fmla="*/ 894945 w 1663430"/>
              <a:gd name="connsiteY33" fmla="*/ 603429 h 710434"/>
              <a:gd name="connsiteX34" fmla="*/ 924128 w 1663430"/>
              <a:gd name="connsiteY34" fmla="*/ 613157 h 710434"/>
              <a:gd name="connsiteX35" fmla="*/ 953311 w 1663430"/>
              <a:gd name="connsiteY35" fmla="*/ 632612 h 710434"/>
              <a:gd name="connsiteX36" fmla="*/ 1167320 w 1663430"/>
              <a:gd name="connsiteY36" fmla="*/ 642340 h 710434"/>
              <a:gd name="connsiteX37" fmla="*/ 1206230 w 1663430"/>
              <a:gd name="connsiteY37" fmla="*/ 652068 h 710434"/>
              <a:gd name="connsiteX38" fmla="*/ 1235413 w 1663430"/>
              <a:gd name="connsiteY38" fmla="*/ 661795 h 710434"/>
              <a:gd name="connsiteX39" fmla="*/ 1293779 w 1663430"/>
              <a:gd name="connsiteY39" fmla="*/ 671523 h 710434"/>
              <a:gd name="connsiteX40" fmla="*/ 1352145 w 1663430"/>
              <a:gd name="connsiteY40" fmla="*/ 690978 h 710434"/>
              <a:gd name="connsiteX41" fmla="*/ 1371600 w 1663430"/>
              <a:gd name="connsiteY41" fmla="*/ 710434 h 710434"/>
              <a:gd name="connsiteX42" fmla="*/ 1527243 w 1663430"/>
              <a:gd name="connsiteY42" fmla="*/ 690978 h 710434"/>
              <a:gd name="connsiteX43" fmla="*/ 1536971 w 1663430"/>
              <a:gd name="connsiteY43" fmla="*/ 661795 h 710434"/>
              <a:gd name="connsiteX44" fmla="*/ 1595337 w 1663430"/>
              <a:gd name="connsiteY44" fmla="*/ 583974 h 710434"/>
              <a:gd name="connsiteX45" fmla="*/ 1614792 w 1663430"/>
              <a:gd name="connsiteY45" fmla="*/ 545063 h 710434"/>
              <a:gd name="connsiteX46" fmla="*/ 1643975 w 1663430"/>
              <a:gd name="connsiteY46" fmla="*/ 535336 h 710434"/>
              <a:gd name="connsiteX47" fmla="*/ 1663430 w 1663430"/>
              <a:gd name="connsiteY47" fmla="*/ 506153 h 710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663430" h="710434">
                <a:moveTo>
                  <a:pt x="0" y="10042"/>
                </a:moveTo>
                <a:cubicBezTo>
                  <a:pt x="16213" y="6799"/>
                  <a:pt x="32233" y="-1737"/>
                  <a:pt x="48639" y="314"/>
                </a:cubicBezTo>
                <a:cubicBezTo>
                  <a:pt x="97900" y="6472"/>
                  <a:pt x="80114" y="70330"/>
                  <a:pt x="87549" y="97591"/>
                </a:cubicBezTo>
                <a:cubicBezTo>
                  <a:pt x="90625" y="108870"/>
                  <a:pt x="101204" y="116623"/>
                  <a:pt x="107005" y="126774"/>
                </a:cubicBezTo>
                <a:cubicBezTo>
                  <a:pt x="114200" y="139365"/>
                  <a:pt x="119266" y="153094"/>
                  <a:pt x="126460" y="165685"/>
                </a:cubicBezTo>
                <a:cubicBezTo>
                  <a:pt x="132260" y="175836"/>
                  <a:pt x="140687" y="184411"/>
                  <a:pt x="145915" y="194868"/>
                </a:cubicBezTo>
                <a:cubicBezTo>
                  <a:pt x="158389" y="219817"/>
                  <a:pt x="168044" y="291292"/>
                  <a:pt x="175098" y="301872"/>
                </a:cubicBezTo>
                <a:cubicBezTo>
                  <a:pt x="181583" y="311600"/>
                  <a:pt x="188753" y="320904"/>
                  <a:pt x="194554" y="331055"/>
                </a:cubicBezTo>
                <a:cubicBezTo>
                  <a:pt x="201749" y="343645"/>
                  <a:pt x="205308" y="358364"/>
                  <a:pt x="214009" y="369965"/>
                </a:cubicBezTo>
                <a:cubicBezTo>
                  <a:pt x="225015" y="384639"/>
                  <a:pt x="252920" y="408876"/>
                  <a:pt x="252920" y="408876"/>
                </a:cubicBezTo>
                <a:cubicBezTo>
                  <a:pt x="256162" y="418604"/>
                  <a:pt x="257371" y="429266"/>
                  <a:pt x="262647" y="438059"/>
                </a:cubicBezTo>
                <a:cubicBezTo>
                  <a:pt x="267366" y="445923"/>
                  <a:pt x="278001" y="449311"/>
                  <a:pt x="282103" y="457514"/>
                </a:cubicBezTo>
                <a:cubicBezTo>
                  <a:pt x="347477" y="588261"/>
                  <a:pt x="269404" y="457066"/>
                  <a:pt x="311286" y="554791"/>
                </a:cubicBezTo>
                <a:cubicBezTo>
                  <a:pt x="315891" y="565537"/>
                  <a:pt x="324941" y="573823"/>
                  <a:pt x="330741" y="583974"/>
                </a:cubicBezTo>
                <a:cubicBezTo>
                  <a:pt x="337935" y="596565"/>
                  <a:pt x="343711" y="609915"/>
                  <a:pt x="350196" y="622885"/>
                </a:cubicBezTo>
                <a:cubicBezTo>
                  <a:pt x="359924" y="619642"/>
                  <a:pt x="370208" y="617743"/>
                  <a:pt x="379379" y="613157"/>
                </a:cubicBezTo>
                <a:cubicBezTo>
                  <a:pt x="419305" y="593194"/>
                  <a:pt x="397854" y="598377"/>
                  <a:pt x="428017" y="574246"/>
                </a:cubicBezTo>
                <a:cubicBezTo>
                  <a:pt x="437146" y="566943"/>
                  <a:pt x="447472" y="561276"/>
                  <a:pt x="457200" y="554791"/>
                </a:cubicBezTo>
                <a:cubicBezTo>
                  <a:pt x="463685" y="545063"/>
                  <a:pt x="467527" y="532911"/>
                  <a:pt x="476656" y="525608"/>
                </a:cubicBezTo>
                <a:cubicBezTo>
                  <a:pt x="484663" y="519202"/>
                  <a:pt x="496668" y="520466"/>
                  <a:pt x="505839" y="515880"/>
                </a:cubicBezTo>
                <a:cubicBezTo>
                  <a:pt x="516296" y="510652"/>
                  <a:pt x="524871" y="502225"/>
                  <a:pt x="535022" y="496425"/>
                </a:cubicBezTo>
                <a:cubicBezTo>
                  <a:pt x="547612" y="489231"/>
                  <a:pt x="561342" y="484165"/>
                  <a:pt x="573932" y="476970"/>
                </a:cubicBezTo>
                <a:cubicBezTo>
                  <a:pt x="584083" y="471169"/>
                  <a:pt x="593986" y="464817"/>
                  <a:pt x="603115" y="457514"/>
                </a:cubicBezTo>
                <a:cubicBezTo>
                  <a:pt x="610277" y="451785"/>
                  <a:pt x="614368" y="442160"/>
                  <a:pt x="622571" y="438059"/>
                </a:cubicBezTo>
                <a:cubicBezTo>
                  <a:pt x="640914" y="428888"/>
                  <a:pt x="661482" y="425089"/>
                  <a:pt x="680937" y="418604"/>
                </a:cubicBezTo>
                <a:lnTo>
                  <a:pt x="739303" y="399148"/>
                </a:lnTo>
                <a:lnTo>
                  <a:pt x="768486" y="389421"/>
                </a:lnTo>
                <a:cubicBezTo>
                  <a:pt x="774971" y="382936"/>
                  <a:pt x="780779" y="375694"/>
                  <a:pt x="787941" y="369965"/>
                </a:cubicBezTo>
                <a:cubicBezTo>
                  <a:pt x="797070" y="362662"/>
                  <a:pt x="808857" y="358777"/>
                  <a:pt x="817124" y="350510"/>
                </a:cubicBezTo>
                <a:cubicBezTo>
                  <a:pt x="828588" y="339046"/>
                  <a:pt x="835928" y="324055"/>
                  <a:pt x="846307" y="311600"/>
                </a:cubicBezTo>
                <a:cubicBezTo>
                  <a:pt x="852178" y="304554"/>
                  <a:pt x="859277" y="298629"/>
                  <a:pt x="865762" y="292144"/>
                </a:cubicBezTo>
                <a:cubicBezTo>
                  <a:pt x="862009" y="307154"/>
                  <a:pt x="846307" y="367339"/>
                  <a:pt x="846307" y="379693"/>
                </a:cubicBezTo>
                <a:cubicBezTo>
                  <a:pt x="846307" y="451103"/>
                  <a:pt x="840864" y="523922"/>
                  <a:pt x="856034" y="593702"/>
                </a:cubicBezTo>
                <a:cubicBezTo>
                  <a:pt x="858874" y="606766"/>
                  <a:pt x="882090" y="599756"/>
                  <a:pt x="894945" y="603429"/>
                </a:cubicBezTo>
                <a:cubicBezTo>
                  <a:pt x="904804" y="606246"/>
                  <a:pt x="914957" y="608571"/>
                  <a:pt x="924128" y="613157"/>
                </a:cubicBezTo>
                <a:cubicBezTo>
                  <a:pt x="934585" y="618385"/>
                  <a:pt x="941703" y="631219"/>
                  <a:pt x="953311" y="632612"/>
                </a:cubicBezTo>
                <a:cubicBezTo>
                  <a:pt x="1024212" y="641120"/>
                  <a:pt x="1095984" y="639097"/>
                  <a:pt x="1167320" y="642340"/>
                </a:cubicBezTo>
                <a:cubicBezTo>
                  <a:pt x="1180290" y="645583"/>
                  <a:pt x="1193375" y="648395"/>
                  <a:pt x="1206230" y="652068"/>
                </a:cubicBezTo>
                <a:cubicBezTo>
                  <a:pt x="1216089" y="654885"/>
                  <a:pt x="1225403" y="659571"/>
                  <a:pt x="1235413" y="661795"/>
                </a:cubicBezTo>
                <a:cubicBezTo>
                  <a:pt x="1254667" y="666074"/>
                  <a:pt x="1274644" y="666739"/>
                  <a:pt x="1293779" y="671523"/>
                </a:cubicBezTo>
                <a:cubicBezTo>
                  <a:pt x="1313674" y="676497"/>
                  <a:pt x="1352145" y="690978"/>
                  <a:pt x="1352145" y="690978"/>
                </a:cubicBezTo>
                <a:cubicBezTo>
                  <a:pt x="1358630" y="697463"/>
                  <a:pt x="1362429" y="710434"/>
                  <a:pt x="1371600" y="710434"/>
                </a:cubicBezTo>
                <a:cubicBezTo>
                  <a:pt x="1423885" y="710434"/>
                  <a:pt x="1477083" y="705731"/>
                  <a:pt x="1527243" y="690978"/>
                </a:cubicBezTo>
                <a:cubicBezTo>
                  <a:pt x="1537080" y="688085"/>
                  <a:pt x="1531991" y="670759"/>
                  <a:pt x="1536971" y="661795"/>
                </a:cubicBezTo>
                <a:cubicBezTo>
                  <a:pt x="1564471" y="612294"/>
                  <a:pt x="1565818" y="613492"/>
                  <a:pt x="1595337" y="583974"/>
                </a:cubicBezTo>
                <a:cubicBezTo>
                  <a:pt x="1601822" y="571004"/>
                  <a:pt x="1604538" y="555317"/>
                  <a:pt x="1614792" y="545063"/>
                </a:cubicBezTo>
                <a:cubicBezTo>
                  <a:pt x="1622043" y="537812"/>
                  <a:pt x="1636724" y="542586"/>
                  <a:pt x="1643975" y="535336"/>
                </a:cubicBezTo>
                <a:cubicBezTo>
                  <a:pt x="1676235" y="503077"/>
                  <a:pt x="1636649" y="506153"/>
                  <a:pt x="1663430" y="50615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2020_05_15_10_10_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2518" y="1956340"/>
            <a:ext cx="406400" cy="406400"/>
          </a:xfrm>
          <a:prstGeom prst="rect">
            <a:avLst/>
          </a:prstGeom>
        </p:spPr>
      </p:pic>
    </p:spTree>
    <p:extLst>
      <p:ext uri="{BB962C8B-B14F-4D97-AF65-F5344CB8AC3E}">
        <p14:creationId xmlns:p14="http://schemas.microsoft.com/office/powerpoint/2010/main" val="377189977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242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P spid="18" grpId="0" animBg="1"/>
      <p:bldP spid="25" grpId="0" animBg="1"/>
      <p:bldP spid="26"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1042</TotalTime>
  <Words>703</Words>
  <Application>Microsoft Office PowerPoint</Application>
  <PresentationFormat>On-screen Show (4:3)</PresentationFormat>
  <Paragraphs>91</Paragraphs>
  <Slides>17</Slides>
  <Notes>0</Notes>
  <HiddenSlides>0</HiddenSlides>
  <MMClips>16</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Pushpin</vt:lpstr>
      <vt:lpstr>Indifference curve analysis</vt:lpstr>
      <vt:lpstr>Contents</vt:lpstr>
      <vt:lpstr>MARGINAL RATE OF SUBSTITUTION</vt:lpstr>
      <vt:lpstr>MRS can be explained with help of IC approach table and diagram</vt:lpstr>
      <vt:lpstr>Contd…</vt:lpstr>
      <vt:lpstr>Contd….</vt:lpstr>
      <vt:lpstr>  MRS diminishes and slope of IC indicate the same through the diagram</vt:lpstr>
      <vt:lpstr>     Contd…</vt:lpstr>
      <vt:lpstr>If the IC is convex to the origin, then the MRS will be diminishing. This is the normal feature.</vt:lpstr>
      <vt:lpstr>If the IC is a straight descending line, the rate of substitution will be constant. This occurs only if the two commodities are equal substitute or perfect substitutes, which is impossible in practical life. </vt:lpstr>
      <vt:lpstr>If the IC happens to be concave to the origin (abnormal and imaginary cases) the rate of substitution will be increasing. This is only an abnormal case and impossible in practical life.</vt:lpstr>
      <vt:lpstr>This principle has been elevated to the status of law by Prof. Hicks and it has come to be known as the law of Diminishing Marginal Rate of Substitution. This law rests on three important principles.</vt:lpstr>
      <vt:lpstr>CONSUMER’S EQUILIBRIUM  </vt:lpstr>
      <vt:lpstr>Stonier and Hague make some categorical assumption before proceeding to analyse the equilibrium of the consumer. </vt:lpstr>
      <vt:lpstr>Contd…</vt:lpstr>
      <vt:lpstr>Meaning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Indifference curve analysis</dc:title>
  <dc:creator>ammu</dc:creator>
  <cp:lastModifiedBy>ammu</cp:lastModifiedBy>
  <cp:revision>85</cp:revision>
  <dcterms:created xsi:type="dcterms:W3CDTF">2020-05-12T06:59:37Z</dcterms:created>
  <dcterms:modified xsi:type="dcterms:W3CDTF">2020-05-15T11:31:51Z</dcterms:modified>
</cp:coreProperties>
</file>