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E7AA32-97DD-4D56-90D5-BDFEEDC7E91F}" type="datetimeFigureOut">
              <a:rPr lang="en-US" smtClean="0"/>
              <a:t>02-Jun-20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03FF88-B3B0-4ED2-A4E1-EFEE43B4273F}" type="slidenum">
              <a:rPr lang="en-US" smtClean="0"/>
              <a:t>‹#›</a:t>
            </a:fld>
            <a:endParaRPr lang="en-US"/>
          </a:p>
        </p:txBody>
      </p:sp>
    </p:spTree>
    <p:extLst>
      <p:ext uri="{BB962C8B-B14F-4D97-AF65-F5344CB8AC3E}">
        <p14:creationId xmlns:p14="http://schemas.microsoft.com/office/powerpoint/2010/main" val="1514533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48EE3C-4168-4A9F-8EDC-1831150148BB}" type="datetimeFigureOut">
              <a:rPr lang="en-US" smtClean="0"/>
              <a:t>02-Jun-20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C991FA-1FBB-4BBE-AAC4-8ABC8B2F9A1E}" type="slidenum">
              <a:rPr lang="en-US" smtClean="0"/>
              <a:t>‹#›</a:t>
            </a:fld>
            <a:endParaRPr lang="en-US"/>
          </a:p>
        </p:txBody>
      </p:sp>
    </p:spTree>
    <p:extLst>
      <p:ext uri="{BB962C8B-B14F-4D97-AF65-F5344CB8AC3E}">
        <p14:creationId xmlns:p14="http://schemas.microsoft.com/office/powerpoint/2010/main" val="116696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48EE3C-4168-4A9F-8EDC-1831150148BB}" type="datetimeFigureOut">
              <a:rPr lang="en-US" smtClean="0"/>
              <a:t>02-Jun-20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C991FA-1FBB-4BBE-AAC4-8ABC8B2F9A1E}" type="slidenum">
              <a:rPr lang="en-US" smtClean="0"/>
              <a:t>‹#›</a:t>
            </a:fld>
            <a:endParaRPr lang="en-US"/>
          </a:p>
        </p:txBody>
      </p:sp>
    </p:spTree>
    <p:extLst>
      <p:ext uri="{BB962C8B-B14F-4D97-AF65-F5344CB8AC3E}">
        <p14:creationId xmlns:p14="http://schemas.microsoft.com/office/powerpoint/2010/main" val="875058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48EE3C-4168-4A9F-8EDC-1831150148BB}" type="datetimeFigureOut">
              <a:rPr lang="en-US" smtClean="0"/>
              <a:t>02-Jun-20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C991FA-1FBB-4BBE-AAC4-8ABC8B2F9A1E}" type="slidenum">
              <a:rPr lang="en-US" smtClean="0"/>
              <a:t>‹#›</a:t>
            </a:fld>
            <a:endParaRPr lang="en-US"/>
          </a:p>
        </p:txBody>
      </p:sp>
    </p:spTree>
    <p:extLst>
      <p:ext uri="{BB962C8B-B14F-4D97-AF65-F5344CB8AC3E}">
        <p14:creationId xmlns:p14="http://schemas.microsoft.com/office/powerpoint/2010/main" val="1179942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48EE3C-4168-4A9F-8EDC-1831150148BB}" type="datetimeFigureOut">
              <a:rPr lang="en-US" smtClean="0"/>
              <a:t>02-Jun-20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C991FA-1FBB-4BBE-AAC4-8ABC8B2F9A1E}" type="slidenum">
              <a:rPr lang="en-US" smtClean="0"/>
              <a:t>‹#›</a:t>
            </a:fld>
            <a:endParaRPr lang="en-US"/>
          </a:p>
        </p:txBody>
      </p:sp>
    </p:spTree>
    <p:extLst>
      <p:ext uri="{BB962C8B-B14F-4D97-AF65-F5344CB8AC3E}">
        <p14:creationId xmlns:p14="http://schemas.microsoft.com/office/powerpoint/2010/main" val="584868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48EE3C-4168-4A9F-8EDC-1831150148BB}" type="datetimeFigureOut">
              <a:rPr lang="en-US" smtClean="0"/>
              <a:t>02-Jun-20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C991FA-1FBB-4BBE-AAC4-8ABC8B2F9A1E}" type="slidenum">
              <a:rPr lang="en-US" smtClean="0"/>
              <a:t>‹#›</a:t>
            </a:fld>
            <a:endParaRPr lang="en-US"/>
          </a:p>
        </p:txBody>
      </p:sp>
    </p:spTree>
    <p:extLst>
      <p:ext uri="{BB962C8B-B14F-4D97-AF65-F5344CB8AC3E}">
        <p14:creationId xmlns:p14="http://schemas.microsoft.com/office/powerpoint/2010/main" val="548970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48EE3C-4168-4A9F-8EDC-1831150148BB}" type="datetimeFigureOut">
              <a:rPr lang="en-US" smtClean="0"/>
              <a:t>02-Jun-20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C991FA-1FBB-4BBE-AAC4-8ABC8B2F9A1E}" type="slidenum">
              <a:rPr lang="en-US" smtClean="0"/>
              <a:t>‹#›</a:t>
            </a:fld>
            <a:endParaRPr lang="en-US"/>
          </a:p>
        </p:txBody>
      </p:sp>
    </p:spTree>
    <p:extLst>
      <p:ext uri="{BB962C8B-B14F-4D97-AF65-F5344CB8AC3E}">
        <p14:creationId xmlns:p14="http://schemas.microsoft.com/office/powerpoint/2010/main" val="3374403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48EE3C-4168-4A9F-8EDC-1831150148BB}" type="datetimeFigureOut">
              <a:rPr lang="en-US" smtClean="0"/>
              <a:t>02-Jun-20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C991FA-1FBB-4BBE-AAC4-8ABC8B2F9A1E}" type="slidenum">
              <a:rPr lang="en-US" smtClean="0"/>
              <a:t>‹#›</a:t>
            </a:fld>
            <a:endParaRPr lang="en-US"/>
          </a:p>
        </p:txBody>
      </p:sp>
    </p:spTree>
    <p:extLst>
      <p:ext uri="{BB962C8B-B14F-4D97-AF65-F5344CB8AC3E}">
        <p14:creationId xmlns:p14="http://schemas.microsoft.com/office/powerpoint/2010/main" val="2236130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48EE3C-4168-4A9F-8EDC-1831150148BB}" type="datetimeFigureOut">
              <a:rPr lang="en-US" smtClean="0"/>
              <a:t>02-Jun-20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C991FA-1FBB-4BBE-AAC4-8ABC8B2F9A1E}" type="slidenum">
              <a:rPr lang="en-US" smtClean="0"/>
              <a:t>‹#›</a:t>
            </a:fld>
            <a:endParaRPr lang="en-US"/>
          </a:p>
        </p:txBody>
      </p:sp>
    </p:spTree>
    <p:extLst>
      <p:ext uri="{BB962C8B-B14F-4D97-AF65-F5344CB8AC3E}">
        <p14:creationId xmlns:p14="http://schemas.microsoft.com/office/powerpoint/2010/main" val="1495755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48EE3C-4168-4A9F-8EDC-1831150148BB}" type="datetimeFigureOut">
              <a:rPr lang="en-US" smtClean="0"/>
              <a:t>02-Jun-20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C991FA-1FBB-4BBE-AAC4-8ABC8B2F9A1E}" type="slidenum">
              <a:rPr lang="en-US" smtClean="0"/>
              <a:t>‹#›</a:t>
            </a:fld>
            <a:endParaRPr lang="en-US"/>
          </a:p>
        </p:txBody>
      </p:sp>
    </p:spTree>
    <p:extLst>
      <p:ext uri="{BB962C8B-B14F-4D97-AF65-F5344CB8AC3E}">
        <p14:creationId xmlns:p14="http://schemas.microsoft.com/office/powerpoint/2010/main" val="2555826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48EE3C-4168-4A9F-8EDC-1831150148BB}" type="datetimeFigureOut">
              <a:rPr lang="en-US" smtClean="0"/>
              <a:t>02-Jun-20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C991FA-1FBB-4BBE-AAC4-8ABC8B2F9A1E}" type="slidenum">
              <a:rPr lang="en-US" smtClean="0"/>
              <a:t>‹#›</a:t>
            </a:fld>
            <a:endParaRPr lang="en-US"/>
          </a:p>
        </p:txBody>
      </p:sp>
    </p:spTree>
    <p:extLst>
      <p:ext uri="{BB962C8B-B14F-4D97-AF65-F5344CB8AC3E}">
        <p14:creationId xmlns:p14="http://schemas.microsoft.com/office/powerpoint/2010/main" val="3610088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48EE3C-4168-4A9F-8EDC-1831150148BB}" type="datetimeFigureOut">
              <a:rPr lang="en-US" smtClean="0"/>
              <a:t>02-Jun-20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C991FA-1FBB-4BBE-AAC4-8ABC8B2F9A1E}" type="slidenum">
              <a:rPr lang="en-US" smtClean="0"/>
              <a:t>‹#›</a:t>
            </a:fld>
            <a:endParaRPr lang="en-US"/>
          </a:p>
        </p:txBody>
      </p:sp>
    </p:spTree>
    <p:extLst>
      <p:ext uri="{BB962C8B-B14F-4D97-AF65-F5344CB8AC3E}">
        <p14:creationId xmlns:p14="http://schemas.microsoft.com/office/powerpoint/2010/main" val="1543767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48EE3C-4168-4A9F-8EDC-1831150148BB}" type="datetimeFigureOut">
              <a:rPr lang="en-US" smtClean="0"/>
              <a:t>02-Jun-20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C991FA-1FBB-4BBE-AAC4-8ABC8B2F9A1E}" type="slidenum">
              <a:rPr lang="en-US" smtClean="0"/>
              <a:t>‹#›</a:t>
            </a:fld>
            <a:endParaRPr lang="en-US"/>
          </a:p>
        </p:txBody>
      </p:sp>
    </p:spTree>
    <p:extLst>
      <p:ext uri="{BB962C8B-B14F-4D97-AF65-F5344CB8AC3E}">
        <p14:creationId xmlns:p14="http://schemas.microsoft.com/office/powerpoint/2010/main" val="73400968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7000" b="-3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2130425"/>
            <a:ext cx="3810000" cy="1470025"/>
          </a:xfrm>
        </p:spPr>
        <p:style>
          <a:lnRef idx="2">
            <a:schemeClr val="accent5"/>
          </a:lnRef>
          <a:fillRef idx="1">
            <a:schemeClr val="lt1"/>
          </a:fillRef>
          <a:effectRef idx="0">
            <a:schemeClr val="accent5"/>
          </a:effectRef>
          <a:fontRef idx="minor">
            <a:schemeClr val="dk1"/>
          </a:fontRef>
        </p:style>
        <p:txBody>
          <a:bodyPr/>
          <a:lstStyle/>
          <a:p>
            <a:r>
              <a:rPr lang="en-US"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PRODUCTION</a:t>
            </a:r>
            <a:endParaRPr lang="en-US"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3429000" y="4191000"/>
            <a:ext cx="3962400" cy="1752600"/>
          </a:xfrm>
        </p:spPr>
        <p:style>
          <a:lnRef idx="2">
            <a:schemeClr val="accent6"/>
          </a:lnRef>
          <a:fillRef idx="1">
            <a:schemeClr val="lt1"/>
          </a:fillRef>
          <a:effectRef idx="0">
            <a:schemeClr val="accent6"/>
          </a:effectRef>
          <a:fontRef idx="minor">
            <a:schemeClr val="dk1"/>
          </a:fontRef>
        </p:style>
        <p:txBody>
          <a:bodyPr>
            <a:normAutofit fontScale="62500" lnSpcReduction="20000"/>
          </a:bodyPr>
          <a:lstStyle/>
          <a:p>
            <a:r>
              <a:rPr lang="en-US" dirty="0" smtClean="0">
                <a:solidFill>
                  <a:schemeClr val="tx1"/>
                </a:solidFill>
                <a:latin typeface="Times New Roman" panose="02020603050405020304" pitchFamily="18" charset="0"/>
                <a:cs typeface="Times New Roman" panose="02020603050405020304" pitchFamily="18" charset="0"/>
              </a:rPr>
              <a:t>M. MARIA JESSICA</a:t>
            </a:r>
          </a:p>
          <a:p>
            <a:r>
              <a:rPr lang="en-US" dirty="0" smtClean="0">
                <a:solidFill>
                  <a:schemeClr val="tx1"/>
                </a:solidFill>
                <a:latin typeface="Times New Roman" panose="02020603050405020304" pitchFamily="18" charset="0"/>
                <a:cs typeface="Times New Roman" panose="02020603050405020304" pitchFamily="18" charset="0"/>
              </a:rPr>
              <a:t>PG AND RESEARCH DEPARTMENT OF COMMERCE</a:t>
            </a:r>
          </a:p>
          <a:p>
            <a:r>
              <a:rPr lang="en-US" dirty="0" smtClean="0">
                <a:solidFill>
                  <a:schemeClr val="tx1"/>
                </a:solidFill>
                <a:latin typeface="Times New Roman" panose="02020603050405020304" pitchFamily="18" charset="0"/>
                <a:cs typeface="Times New Roman" panose="02020603050405020304" pitchFamily="18" charset="0"/>
              </a:rPr>
              <a:t>BON SECOURS COLLEGE FOR WOMEN </a:t>
            </a:r>
          </a:p>
          <a:p>
            <a:r>
              <a:rPr lang="en-US" dirty="0" smtClean="0">
                <a:solidFill>
                  <a:schemeClr val="tx1"/>
                </a:solidFill>
                <a:latin typeface="Times New Roman" panose="02020603050405020304" pitchFamily="18" charset="0"/>
                <a:cs typeface="Times New Roman" panose="02020603050405020304" pitchFamily="18" charset="0"/>
              </a:rPr>
              <a:t>THANJAVUR </a:t>
            </a: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43127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anose="02020603050405020304" pitchFamily="18" charset="0"/>
                <a:cs typeface="Times New Roman" panose="02020603050405020304" pitchFamily="18" charset="0"/>
              </a:rPr>
              <a:t>SHIFT OF ISO - QUANTS</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00200"/>
            <a:ext cx="8229600" cy="4953000"/>
          </a:xfrm>
        </p:spPr>
        <p:txBody>
          <a:bodyPr>
            <a:normAutofit/>
          </a:bodyPr>
          <a:lstStyle/>
          <a:p>
            <a:pPr algn="just"/>
            <a:r>
              <a:rPr lang="en-US" sz="2400" dirty="0" smtClean="0">
                <a:latin typeface="Times New Roman" panose="02020603050405020304" pitchFamily="18" charset="0"/>
                <a:cs typeface="Times New Roman" panose="02020603050405020304" pitchFamily="18" charset="0"/>
              </a:rPr>
              <a:t>The </a:t>
            </a:r>
            <a:r>
              <a:rPr lang="en-US" sz="2400" dirty="0" err="1" smtClean="0">
                <a:latin typeface="Times New Roman" panose="02020603050405020304" pitchFamily="18" charset="0"/>
                <a:cs typeface="Times New Roman" panose="02020603050405020304" pitchFamily="18" charset="0"/>
              </a:rPr>
              <a:t>Iso</a:t>
            </a:r>
            <a:r>
              <a:rPr lang="en-US" sz="2400" dirty="0" smtClean="0">
                <a:latin typeface="Times New Roman" panose="02020603050405020304" pitchFamily="18" charset="0"/>
                <a:cs typeface="Times New Roman" panose="02020603050405020304" pitchFamily="18" charset="0"/>
              </a:rPr>
              <a:t> – product curve can shift to a higher level or to a lower level as in the case of demand curves.</a:t>
            </a:r>
          </a:p>
          <a:p>
            <a:pPr algn="just"/>
            <a:r>
              <a:rPr lang="en-US" sz="2400" dirty="0" smtClean="0">
                <a:latin typeface="Times New Roman" panose="02020603050405020304" pitchFamily="18" charset="0"/>
                <a:cs typeface="Times New Roman" panose="02020603050405020304" pitchFamily="18" charset="0"/>
              </a:rPr>
              <a:t>A catalogue of different combinations of inputs with different levels of output can be indicated in a graph which is called Equal Product Map or Equal Product Contours.</a:t>
            </a:r>
          </a:p>
          <a:p>
            <a:pPr marL="0" indent="0" algn="just">
              <a:buNone/>
            </a:pPr>
            <a:r>
              <a:rPr lang="en-US" sz="2400" dirty="0" smtClean="0">
                <a:latin typeface="Times New Roman" panose="02020603050405020304" pitchFamily="18" charset="0"/>
                <a:cs typeface="Times New Roman" panose="02020603050405020304" pitchFamily="18" charset="0"/>
              </a:rPr>
              <a:t>                        Y  </a:t>
            </a:r>
            <a:r>
              <a:rPr lang="en-US" sz="2000" dirty="0" smtClean="0">
                <a:latin typeface="Times New Roman" panose="02020603050405020304" pitchFamily="18" charset="0"/>
                <a:cs typeface="Times New Roman" panose="02020603050405020304" pitchFamily="18" charset="0"/>
              </a:rPr>
              <a:t>IQ1 IQ2 IQ3                           </a:t>
            </a:r>
            <a:endParaRPr lang="en-US" sz="2000" dirty="0">
              <a:latin typeface="Times New Roman" panose="02020603050405020304" pitchFamily="18" charset="0"/>
              <a:cs typeface="Times New Roman" panose="02020603050405020304" pitchFamily="18" charset="0"/>
            </a:endParaRPr>
          </a:p>
        </p:txBody>
      </p:sp>
      <p:cxnSp>
        <p:nvCxnSpPr>
          <p:cNvPr id="5" name="Straight Arrow Connector 4"/>
          <p:cNvCxnSpPr/>
          <p:nvPr/>
        </p:nvCxnSpPr>
        <p:spPr>
          <a:xfrm flipV="1">
            <a:off x="2590800" y="3733800"/>
            <a:ext cx="0" cy="1676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590800" y="5410200"/>
            <a:ext cx="3124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909505" y="4698619"/>
            <a:ext cx="708848" cy="369332"/>
          </a:xfrm>
          <a:prstGeom prst="rect">
            <a:avLst/>
          </a:prstGeom>
          <a:noFill/>
        </p:spPr>
        <p:txBody>
          <a:bodyPr wrap="none" rtlCol="0">
            <a:spAutoFit/>
          </a:bodyPr>
          <a:lstStyle/>
          <a:p>
            <a:r>
              <a:rPr lang="en-US" dirty="0" smtClean="0"/>
              <a:t>X 150</a:t>
            </a:r>
            <a:endParaRPr lang="en-US" dirty="0"/>
          </a:p>
        </p:txBody>
      </p:sp>
      <p:sp>
        <p:nvSpPr>
          <p:cNvPr id="13" name="TextBox 12"/>
          <p:cNvSpPr txBox="1"/>
          <p:nvPr/>
        </p:nvSpPr>
        <p:spPr>
          <a:xfrm>
            <a:off x="5530269" y="4935918"/>
            <a:ext cx="708848" cy="369332"/>
          </a:xfrm>
          <a:prstGeom prst="rect">
            <a:avLst/>
          </a:prstGeom>
          <a:noFill/>
        </p:spPr>
        <p:txBody>
          <a:bodyPr wrap="none" rtlCol="0">
            <a:spAutoFit/>
          </a:bodyPr>
          <a:lstStyle/>
          <a:p>
            <a:r>
              <a:rPr lang="en-US" dirty="0" smtClean="0"/>
              <a:t>X 100</a:t>
            </a:r>
            <a:endParaRPr lang="en-US" dirty="0"/>
          </a:p>
        </p:txBody>
      </p:sp>
      <p:sp>
        <p:nvSpPr>
          <p:cNvPr id="14" name="TextBox 13"/>
          <p:cNvSpPr txBox="1"/>
          <p:nvPr/>
        </p:nvSpPr>
        <p:spPr>
          <a:xfrm>
            <a:off x="4910878" y="5170251"/>
            <a:ext cx="591829" cy="369332"/>
          </a:xfrm>
          <a:prstGeom prst="rect">
            <a:avLst/>
          </a:prstGeom>
          <a:noFill/>
        </p:spPr>
        <p:txBody>
          <a:bodyPr wrap="none" rtlCol="0">
            <a:spAutoFit/>
          </a:bodyPr>
          <a:lstStyle/>
          <a:p>
            <a:r>
              <a:rPr lang="en-US" dirty="0" smtClean="0"/>
              <a:t>X 50</a:t>
            </a:r>
            <a:endParaRPr lang="en-US" dirty="0"/>
          </a:p>
        </p:txBody>
      </p:sp>
      <p:sp>
        <p:nvSpPr>
          <p:cNvPr id="15" name="TextBox 14"/>
          <p:cNvSpPr txBox="1"/>
          <p:nvPr/>
        </p:nvSpPr>
        <p:spPr>
          <a:xfrm>
            <a:off x="5520000" y="5424472"/>
            <a:ext cx="304892" cy="369332"/>
          </a:xfrm>
          <a:prstGeom prst="rect">
            <a:avLst/>
          </a:prstGeom>
          <a:noFill/>
        </p:spPr>
        <p:txBody>
          <a:bodyPr wrap="none" rtlCol="0">
            <a:spAutoFit/>
          </a:bodyPr>
          <a:lstStyle/>
          <a:p>
            <a:r>
              <a:rPr lang="en-US" dirty="0" smtClean="0"/>
              <a:t>X</a:t>
            </a:r>
            <a:endParaRPr lang="en-US" dirty="0"/>
          </a:p>
        </p:txBody>
      </p:sp>
      <p:sp>
        <p:nvSpPr>
          <p:cNvPr id="28" name="Freeform 27"/>
          <p:cNvSpPr/>
          <p:nvPr/>
        </p:nvSpPr>
        <p:spPr>
          <a:xfrm>
            <a:off x="2937737" y="4124687"/>
            <a:ext cx="1887166" cy="1147864"/>
          </a:xfrm>
          <a:custGeom>
            <a:avLst/>
            <a:gdLst>
              <a:gd name="connsiteX0" fmla="*/ 1887166 w 1887166"/>
              <a:gd name="connsiteY0" fmla="*/ 1147864 h 1147864"/>
              <a:gd name="connsiteX1" fmla="*/ 1575881 w 1887166"/>
              <a:gd name="connsiteY1" fmla="*/ 1118681 h 1147864"/>
              <a:gd name="connsiteX2" fmla="*/ 1517515 w 1887166"/>
              <a:gd name="connsiteY2" fmla="*/ 1089498 h 1147864"/>
              <a:gd name="connsiteX3" fmla="*/ 1459149 w 1887166"/>
              <a:gd name="connsiteY3" fmla="*/ 1070042 h 1147864"/>
              <a:gd name="connsiteX4" fmla="*/ 1429966 w 1887166"/>
              <a:gd name="connsiteY4" fmla="*/ 1050587 h 1147864"/>
              <a:gd name="connsiteX5" fmla="*/ 1400783 w 1887166"/>
              <a:gd name="connsiteY5" fmla="*/ 1040859 h 1147864"/>
              <a:gd name="connsiteX6" fmla="*/ 1342417 w 1887166"/>
              <a:gd name="connsiteY6" fmla="*/ 1001949 h 1147864"/>
              <a:gd name="connsiteX7" fmla="*/ 1284051 w 1887166"/>
              <a:gd name="connsiteY7" fmla="*/ 972766 h 1147864"/>
              <a:gd name="connsiteX8" fmla="*/ 1254868 w 1887166"/>
              <a:gd name="connsiteY8" fmla="*/ 963038 h 1147864"/>
              <a:gd name="connsiteX9" fmla="*/ 1215957 w 1887166"/>
              <a:gd name="connsiteY9" fmla="*/ 943583 h 1147864"/>
              <a:gd name="connsiteX10" fmla="*/ 1118681 w 1887166"/>
              <a:gd name="connsiteY10" fmla="*/ 914400 h 1147864"/>
              <a:gd name="connsiteX11" fmla="*/ 1040859 w 1887166"/>
              <a:gd name="connsiteY11" fmla="*/ 875489 h 1147864"/>
              <a:gd name="connsiteX12" fmla="*/ 1001949 w 1887166"/>
              <a:gd name="connsiteY12" fmla="*/ 846306 h 1147864"/>
              <a:gd name="connsiteX13" fmla="*/ 953311 w 1887166"/>
              <a:gd name="connsiteY13" fmla="*/ 836578 h 1147864"/>
              <a:gd name="connsiteX14" fmla="*/ 924128 w 1887166"/>
              <a:gd name="connsiteY14" fmla="*/ 826851 h 1147864"/>
              <a:gd name="connsiteX15" fmla="*/ 894945 w 1887166"/>
              <a:gd name="connsiteY15" fmla="*/ 787940 h 1147864"/>
              <a:gd name="connsiteX16" fmla="*/ 826851 w 1887166"/>
              <a:gd name="connsiteY16" fmla="*/ 749030 h 1147864"/>
              <a:gd name="connsiteX17" fmla="*/ 749030 w 1887166"/>
              <a:gd name="connsiteY17" fmla="*/ 680936 h 1147864"/>
              <a:gd name="connsiteX18" fmla="*/ 690664 w 1887166"/>
              <a:gd name="connsiteY18" fmla="*/ 622570 h 1147864"/>
              <a:gd name="connsiteX19" fmla="*/ 573932 w 1887166"/>
              <a:gd name="connsiteY19" fmla="*/ 535021 h 1147864"/>
              <a:gd name="connsiteX20" fmla="*/ 496111 w 1887166"/>
              <a:gd name="connsiteY20" fmla="*/ 428017 h 1147864"/>
              <a:gd name="connsiteX21" fmla="*/ 457200 w 1887166"/>
              <a:gd name="connsiteY21" fmla="*/ 418289 h 1147864"/>
              <a:gd name="connsiteX22" fmla="*/ 398834 w 1887166"/>
              <a:gd name="connsiteY22" fmla="*/ 398834 h 1147864"/>
              <a:gd name="connsiteX23" fmla="*/ 291830 w 1887166"/>
              <a:gd name="connsiteY23" fmla="*/ 321012 h 1147864"/>
              <a:gd name="connsiteX24" fmla="*/ 243191 w 1887166"/>
              <a:gd name="connsiteY24" fmla="*/ 262647 h 1147864"/>
              <a:gd name="connsiteX25" fmla="*/ 214008 w 1887166"/>
              <a:gd name="connsiteY25" fmla="*/ 243191 h 1147864"/>
              <a:gd name="connsiteX26" fmla="*/ 194553 w 1887166"/>
              <a:gd name="connsiteY26" fmla="*/ 214008 h 1147864"/>
              <a:gd name="connsiteX27" fmla="*/ 175098 w 1887166"/>
              <a:gd name="connsiteY27" fmla="*/ 175098 h 1147864"/>
              <a:gd name="connsiteX28" fmla="*/ 126459 w 1887166"/>
              <a:gd name="connsiteY28" fmla="*/ 126459 h 1147864"/>
              <a:gd name="connsiteX29" fmla="*/ 87549 w 1887166"/>
              <a:gd name="connsiteY29" fmla="*/ 68093 h 1147864"/>
              <a:gd name="connsiteX30" fmla="*/ 29183 w 1887166"/>
              <a:gd name="connsiteY30" fmla="*/ 29183 h 1147864"/>
              <a:gd name="connsiteX31" fmla="*/ 0 w 1887166"/>
              <a:gd name="connsiteY31" fmla="*/ 0 h 1147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87166" h="1147864">
                <a:moveTo>
                  <a:pt x="1887166" y="1147864"/>
                </a:moveTo>
                <a:cubicBezTo>
                  <a:pt x="1807468" y="1144241"/>
                  <a:pt x="1665689" y="1148618"/>
                  <a:pt x="1575881" y="1118681"/>
                </a:cubicBezTo>
                <a:cubicBezTo>
                  <a:pt x="1469450" y="1083203"/>
                  <a:pt x="1630659" y="1139785"/>
                  <a:pt x="1517515" y="1089498"/>
                </a:cubicBezTo>
                <a:cubicBezTo>
                  <a:pt x="1498775" y="1081169"/>
                  <a:pt x="1476213" y="1081418"/>
                  <a:pt x="1459149" y="1070042"/>
                </a:cubicBezTo>
                <a:cubicBezTo>
                  <a:pt x="1449421" y="1063557"/>
                  <a:pt x="1440423" y="1055815"/>
                  <a:pt x="1429966" y="1050587"/>
                </a:cubicBezTo>
                <a:cubicBezTo>
                  <a:pt x="1420795" y="1046001"/>
                  <a:pt x="1409747" y="1045839"/>
                  <a:pt x="1400783" y="1040859"/>
                </a:cubicBezTo>
                <a:cubicBezTo>
                  <a:pt x="1380343" y="1029504"/>
                  <a:pt x="1364599" y="1009343"/>
                  <a:pt x="1342417" y="1001949"/>
                </a:cubicBezTo>
                <a:cubicBezTo>
                  <a:pt x="1269064" y="977497"/>
                  <a:pt x="1359481" y="1010481"/>
                  <a:pt x="1284051" y="972766"/>
                </a:cubicBezTo>
                <a:cubicBezTo>
                  <a:pt x="1274880" y="968180"/>
                  <a:pt x="1264293" y="967077"/>
                  <a:pt x="1254868" y="963038"/>
                </a:cubicBezTo>
                <a:cubicBezTo>
                  <a:pt x="1241539" y="957326"/>
                  <a:pt x="1229421" y="948969"/>
                  <a:pt x="1215957" y="943583"/>
                </a:cubicBezTo>
                <a:cubicBezTo>
                  <a:pt x="1176478" y="927791"/>
                  <a:pt x="1156906" y="923956"/>
                  <a:pt x="1118681" y="914400"/>
                </a:cubicBezTo>
                <a:cubicBezTo>
                  <a:pt x="1092740" y="901430"/>
                  <a:pt x="1064061" y="892891"/>
                  <a:pt x="1040859" y="875489"/>
                </a:cubicBezTo>
                <a:cubicBezTo>
                  <a:pt x="1027889" y="865761"/>
                  <a:pt x="1016764" y="852891"/>
                  <a:pt x="1001949" y="846306"/>
                </a:cubicBezTo>
                <a:cubicBezTo>
                  <a:pt x="986840" y="839591"/>
                  <a:pt x="969351" y="840588"/>
                  <a:pt x="953311" y="836578"/>
                </a:cubicBezTo>
                <a:cubicBezTo>
                  <a:pt x="943363" y="834091"/>
                  <a:pt x="933856" y="830093"/>
                  <a:pt x="924128" y="826851"/>
                </a:cubicBezTo>
                <a:cubicBezTo>
                  <a:pt x="914400" y="813881"/>
                  <a:pt x="906409" y="799404"/>
                  <a:pt x="894945" y="787940"/>
                </a:cubicBezTo>
                <a:cubicBezTo>
                  <a:pt x="881196" y="774191"/>
                  <a:pt x="842110" y="756659"/>
                  <a:pt x="826851" y="749030"/>
                </a:cubicBezTo>
                <a:cubicBezTo>
                  <a:pt x="735773" y="657952"/>
                  <a:pt x="879667" y="799698"/>
                  <a:pt x="749030" y="680936"/>
                </a:cubicBezTo>
                <a:cubicBezTo>
                  <a:pt x="728671" y="662428"/>
                  <a:pt x="711023" y="641078"/>
                  <a:pt x="690664" y="622570"/>
                </a:cubicBezTo>
                <a:cubicBezTo>
                  <a:pt x="659681" y="594403"/>
                  <a:pt x="605940" y="557884"/>
                  <a:pt x="573932" y="535021"/>
                </a:cubicBezTo>
                <a:cubicBezTo>
                  <a:pt x="563686" y="519652"/>
                  <a:pt x="513948" y="441395"/>
                  <a:pt x="496111" y="428017"/>
                </a:cubicBezTo>
                <a:cubicBezTo>
                  <a:pt x="485415" y="419995"/>
                  <a:pt x="470006" y="422131"/>
                  <a:pt x="457200" y="418289"/>
                </a:cubicBezTo>
                <a:cubicBezTo>
                  <a:pt x="437557" y="412396"/>
                  <a:pt x="398834" y="398834"/>
                  <a:pt x="398834" y="398834"/>
                </a:cubicBezTo>
                <a:cubicBezTo>
                  <a:pt x="370175" y="379727"/>
                  <a:pt x="302725" y="335538"/>
                  <a:pt x="291830" y="321012"/>
                </a:cubicBezTo>
                <a:cubicBezTo>
                  <a:pt x="277637" y="302088"/>
                  <a:pt x="262519" y="278109"/>
                  <a:pt x="243191" y="262647"/>
                </a:cubicBezTo>
                <a:cubicBezTo>
                  <a:pt x="234062" y="255344"/>
                  <a:pt x="223736" y="249676"/>
                  <a:pt x="214008" y="243191"/>
                </a:cubicBezTo>
                <a:cubicBezTo>
                  <a:pt x="207523" y="233463"/>
                  <a:pt x="200353" y="224159"/>
                  <a:pt x="194553" y="214008"/>
                </a:cubicBezTo>
                <a:cubicBezTo>
                  <a:pt x="187359" y="201418"/>
                  <a:pt x="184001" y="186544"/>
                  <a:pt x="175098" y="175098"/>
                </a:cubicBezTo>
                <a:cubicBezTo>
                  <a:pt x="161021" y="156999"/>
                  <a:pt x="139177" y="145537"/>
                  <a:pt x="126459" y="126459"/>
                </a:cubicBezTo>
                <a:cubicBezTo>
                  <a:pt x="113489" y="107004"/>
                  <a:pt x="107004" y="81063"/>
                  <a:pt x="87549" y="68093"/>
                </a:cubicBezTo>
                <a:cubicBezTo>
                  <a:pt x="68094" y="55123"/>
                  <a:pt x="45716" y="45717"/>
                  <a:pt x="29183" y="29183"/>
                </a:cubicBezTo>
                <a:lnTo>
                  <a:pt x="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a:off x="3586430" y="4124687"/>
            <a:ext cx="1984453" cy="1011677"/>
          </a:xfrm>
          <a:custGeom>
            <a:avLst/>
            <a:gdLst>
              <a:gd name="connsiteX0" fmla="*/ 1984453 w 1984453"/>
              <a:gd name="connsiteY0" fmla="*/ 1011677 h 1011677"/>
              <a:gd name="connsiteX1" fmla="*/ 1760717 w 1984453"/>
              <a:gd name="connsiteY1" fmla="*/ 1001949 h 1011677"/>
              <a:gd name="connsiteX2" fmla="*/ 1682896 w 1984453"/>
              <a:gd name="connsiteY2" fmla="*/ 972766 h 1011677"/>
              <a:gd name="connsiteX3" fmla="*/ 1556436 w 1984453"/>
              <a:gd name="connsiteY3" fmla="*/ 943583 h 1011677"/>
              <a:gd name="connsiteX4" fmla="*/ 1517525 w 1984453"/>
              <a:gd name="connsiteY4" fmla="*/ 924128 h 1011677"/>
              <a:gd name="connsiteX5" fmla="*/ 1449432 w 1984453"/>
              <a:gd name="connsiteY5" fmla="*/ 904673 h 1011677"/>
              <a:gd name="connsiteX6" fmla="*/ 1420249 w 1984453"/>
              <a:gd name="connsiteY6" fmla="*/ 894945 h 1011677"/>
              <a:gd name="connsiteX7" fmla="*/ 1381338 w 1984453"/>
              <a:gd name="connsiteY7" fmla="*/ 885217 h 1011677"/>
              <a:gd name="connsiteX8" fmla="*/ 1322972 w 1984453"/>
              <a:gd name="connsiteY8" fmla="*/ 865762 h 1011677"/>
              <a:gd name="connsiteX9" fmla="*/ 1284062 w 1984453"/>
              <a:gd name="connsiteY9" fmla="*/ 856034 h 1011677"/>
              <a:gd name="connsiteX10" fmla="*/ 1196513 w 1984453"/>
              <a:gd name="connsiteY10" fmla="*/ 826851 h 1011677"/>
              <a:gd name="connsiteX11" fmla="*/ 1138147 w 1984453"/>
              <a:gd name="connsiteY11" fmla="*/ 807396 h 1011677"/>
              <a:gd name="connsiteX12" fmla="*/ 1099236 w 1984453"/>
              <a:gd name="connsiteY12" fmla="*/ 787941 h 1011677"/>
              <a:gd name="connsiteX13" fmla="*/ 1021415 w 1984453"/>
              <a:gd name="connsiteY13" fmla="*/ 749030 h 1011677"/>
              <a:gd name="connsiteX14" fmla="*/ 992232 w 1984453"/>
              <a:gd name="connsiteY14" fmla="*/ 719847 h 1011677"/>
              <a:gd name="connsiteX15" fmla="*/ 924138 w 1984453"/>
              <a:gd name="connsiteY15" fmla="*/ 710120 h 1011677"/>
              <a:gd name="connsiteX16" fmla="*/ 894955 w 1984453"/>
              <a:gd name="connsiteY16" fmla="*/ 700392 h 1011677"/>
              <a:gd name="connsiteX17" fmla="*/ 856045 w 1984453"/>
              <a:gd name="connsiteY17" fmla="*/ 690664 h 1011677"/>
              <a:gd name="connsiteX18" fmla="*/ 807406 w 1984453"/>
              <a:gd name="connsiteY18" fmla="*/ 651754 h 1011677"/>
              <a:gd name="connsiteX19" fmla="*/ 787951 w 1984453"/>
              <a:gd name="connsiteY19" fmla="*/ 632298 h 1011677"/>
              <a:gd name="connsiteX20" fmla="*/ 749040 w 1984453"/>
              <a:gd name="connsiteY20" fmla="*/ 612843 h 1011677"/>
              <a:gd name="connsiteX21" fmla="*/ 690674 w 1984453"/>
              <a:gd name="connsiteY21" fmla="*/ 573932 h 1011677"/>
              <a:gd name="connsiteX22" fmla="*/ 661491 w 1984453"/>
              <a:gd name="connsiteY22" fmla="*/ 554477 h 1011677"/>
              <a:gd name="connsiteX23" fmla="*/ 632308 w 1984453"/>
              <a:gd name="connsiteY23" fmla="*/ 535022 h 1011677"/>
              <a:gd name="connsiteX24" fmla="*/ 603125 w 1984453"/>
              <a:gd name="connsiteY24" fmla="*/ 525294 h 1011677"/>
              <a:gd name="connsiteX25" fmla="*/ 573942 w 1984453"/>
              <a:gd name="connsiteY25" fmla="*/ 505839 h 1011677"/>
              <a:gd name="connsiteX26" fmla="*/ 554487 w 1984453"/>
              <a:gd name="connsiteY26" fmla="*/ 486383 h 1011677"/>
              <a:gd name="connsiteX27" fmla="*/ 525304 w 1984453"/>
              <a:gd name="connsiteY27" fmla="*/ 476656 h 1011677"/>
              <a:gd name="connsiteX28" fmla="*/ 496121 w 1984453"/>
              <a:gd name="connsiteY28" fmla="*/ 457200 h 1011677"/>
              <a:gd name="connsiteX29" fmla="*/ 437755 w 1984453"/>
              <a:gd name="connsiteY29" fmla="*/ 437745 h 1011677"/>
              <a:gd name="connsiteX30" fmla="*/ 350206 w 1984453"/>
              <a:gd name="connsiteY30" fmla="*/ 389107 h 1011677"/>
              <a:gd name="connsiteX31" fmla="*/ 330751 w 1984453"/>
              <a:gd name="connsiteY31" fmla="*/ 369651 h 1011677"/>
              <a:gd name="connsiteX32" fmla="*/ 301568 w 1984453"/>
              <a:gd name="connsiteY32" fmla="*/ 359924 h 1011677"/>
              <a:gd name="connsiteX33" fmla="*/ 233474 w 1984453"/>
              <a:gd name="connsiteY33" fmla="*/ 291830 h 1011677"/>
              <a:gd name="connsiteX34" fmla="*/ 214019 w 1984453"/>
              <a:gd name="connsiteY34" fmla="*/ 262647 h 1011677"/>
              <a:gd name="connsiteX35" fmla="*/ 184836 w 1984453"/>
              <a:gd name="connsiteY35" fmla="*/ 243192 h 1011677"/>
              <a:gd name="connsiteX36" fmla="*/ 165381 w 1984453"/>
              <a:gd name="connsiteY36" fmla="*/ 214009 h 1011677"/>
              <a:gd name="connsiteX37" fmla="*/ 126470 w 1984453"/>
              <a:gd name="connsiteY37" fmla="*/ 175098 h 1011677"/>
              <a:gd name="connsiteX38" fmla="*/ 107015 w 1984453"/>
              <a:gd name="connsiteY38" fmla="*/ 145915 h 1011677"/>
              <a:gd name="connsiteX39" fmla="*/ 48649 w 1984453"/>
              <a:gd name="connsiteY39" fmla="*/ 97277 h 1011677"/>
              <a:gd name="connsiteX40" fmla="*/ 38921 w 1984453"/>
              <a:gd name="connsiteY40" fmla="*/ 68094 h 1011677"/>
              <a:gd name="connsiteX41" fmla="*/ 11 w 1984453"/>
              <a:gd name="connsiteY41" fmla="*/ 0 h 1011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984453" h="1011677">
                <a:moveTo>
                  <a:pt x="1984453" y="1011677"/>
                </a:moveTo>
                <a:cubicBezTo>
                  <a:pt x="1909874" y="1008434"/>
                  <a:pt x="1835162" y="1007463"/>
                  <a:pt x="1760717" y="1001949"/>
                </a:cubicBezTo>
                <a:cubicBezTo>
                  <a:pt x="1721939" y="999077"/>
                  <a:pt x="1718361" y="986952"/>
                  <a:pt x="1682896" y="972766"/>
                </a:cubicBezTo>
                <a:cubicBezTo>
                  <a:pt x="1623553" y="949028"/>
                  <a:pt x="1621604" y="952893"/>
                  <a:pt x="1556436" y="943583"/>
                </a:cubicBezTo>
                <a:cubicBezTo>
                  <a:pt x="1543466" y="937098"/>
                  <a:pt x="1530854" y="929840"/>
                  <a:pt x="1517525" y="924128"/>
                </a:cubicBezTo>
                <a:cubicBezTo>
                  <a:pt x="1494195" y="914129"/>
                  <a:pt x="1474123" y="911727"/>
                  <a:pt x="1449432" y="904673"/>
                </a:cubicBezTo>
                <a:cubicBezTo>
                  <a:pt x="1439573" y="901856"/>
                  <a:pt x="1430108" y="897762"/>
                  <a:pt x="1420249" y="894945"/>
                </a:cubicBezTo>
                <a:cubicBezTo>
                  <a:pt x="1407394" y="891272"/>
                  <a:pt x="1394144" y="889059"/>
                  <a:pt x="1381338" y="885217"/>
                </a:cubicBezTo>
                <a:cubicBezTo>
                  <a:pt x="1361695" y="879324"/>
                  <a:pt x="1342867" y="870736"/>
                  <a:pt x="1322972" y="865762"/>
                </a:cubicBezTo>
                <a:cubicBezTo>
                  <a:pt x="1310002" y="862519"/>
                  <a:pt x="1296867" y="859876"/>
                  <a:pt x="1284062" y="856034"/>
                </a:cubicBezTo>
                <a:cubicBezTo>
                  <a:pt x="1284012" y="856019"/>
                  <a:pt x="1211129" y="831723"/>
                  <a:pt x="1196513" y="826851"/>
                </a:cubicBezTo>
                <a:lnTo>
                  <a:pt x="1138147" y="807396"/>
                </a:lnTo>
                <a:cubicBezTo>
                  <a:pt x="1125177" y="800911"/>
                  <a:pt x="1111533" y="795627"/>
                  <a:pt x="1099236" y="787941"/>
                </a:cubicBezTo>
                <a:cubicBezTo>
                  <a:pt x="1033093" y="746602"/>
                  <a:pt x="1089690" y="766100"/>
                  <a:pt x="1021415" y="749030"/>
                </a:cubicBezTo>
                <a:cubicBezTo>
                  <a:pt x="1011687" y="739302"/>
                  <a:pt x="1005005" y="724956"/>
                  <a:pt x="992232" y="719847"/>
                </a:cubicBezTo>
                <a:cubicBezTo>
                  <a:pt x="970943" y="711332"/>
                  <a:pt x="946621" y="714617"/>
                  <a:pt x="924138" y="710120"/>
                </a:cubicBezTo>
                <a:cubicBezTo>
                  <a:pt x="914083" y="708109"/>
                  <a:pt x="904814" y="703209"/>
                  <a:pt x="894955" y="700392"/>
                </a:cubicBezTo>
                <a:cubicBezTo>
                  <a:pt x="882100" y="696719"/>
                  <a:pt x="869015" y="693907"/>
                  <a:pt x="856045" y="690664"/>
                </a:cubicBezTo>
                <a:cubicBezTo>
                  <a:pt x="809059" y="643681"/>
                  <a:pt x="868775" y="700850"/>
                  <a:pt x="807406" y="651754"/>
                </a:cubicBezTo>
                <a:cubicBezTo>
                  <a:pt x="800244" y="646025"/>
                  <a:pt x="795582" y="637385"/>
                  <a:pt x="787951" y="632298"/>
                </a:cubicBezTo>
                <a:cubicBezTo>
                  <a:pt x="775885" y="624254"/>
                  <a:pt x="761475" y="620304"/>
                  <a:pt x="749040" y="612843"/>
                </a:cubicBezTo>
                <a:cubicBezTo>
                  <a:pt x="728990" y="600813"/>
                  <a:pt x="710129" y="586902"/>
                  <a:pt x="690674" y="573932"/>
                </a:cubicBezTo>
                <a:lnTo>
                  <a:pt x="661491" y="554477"/>
                </a:lnTo>
                <a:cubicBezTo>
                  <a:pt x="651763" y="547992"/>
                  <a:pt x="643399" y="538719"/>
                  <a:pt x="632308" y="535022"/>
                </a:cubicBezTo>
                <a:cubicBezTo>
                  <a:pt x="622580" y="531779"/>
                  <a:pt x="612296" y="529880"/>
                  <a:pt x="603125" y="525294"/>
                </a:cubicBezTo>
                <a:cubicBezTo>
                  <a:pt x="592668" y="520066"/>
                  <a:pt x="583071" y="513142"/>
                  <a:pt x="573942" y="505839"/>
                </a:cubicBezTo>
                <a:cubicBezTo>
                  <a:pt x="566780" y="500110"/>
                  <a:pt x="562351" y="491102"/>
                  <a:pt x="554487" y="486383"/>
                </a:cubicBezTo>
                <a:cubicBezTo>
                  <a:pt x="545694" y="481107"/>
                  <a:pt x="535032" y="479898"/>
                  <a:pt x="525304" y="476656"/>
                </a:cubicBezTo>
                <a:cubicBezTo>
                  <a:pt x="515576" y="470171"/>
                  <a:pt x="506805" y="461948"/>
                  <a:pt x="496121" y="457200"/>
                </a:cubicBezTo>
                <a:cubicBezTo>
                  <a:pt x="477381" y="448871"/>
                  <a:pt x="454818" y="449121"/>
                  <a:pt x="437755" y="437745"/>
                </a:cubicBezTo>
                <a:cubicBezTo>
                  <a:pt x="370857" y="393146"/>
                  <a:pt x="401572" y="406228"/>
                  <a:pt x="350206" y="389107"/>
                </a:cubicBezTo>
                <a:cubicBezTo>
                  <a:pt x="343721" y="382622"/>
                  <a:pt x="338615" y="374370"/>
                  <a:pt x="330751" y="369651"/>
                </a:cubicBezTo>
                <a:cubicBezTo>
                  <a:pt x="321958" y="364375"/>
                  <a:pt x="309575" y="366329"/>
                  <a:pt x="301568" y="359924"/>
                </a:cubicBezTo>
                <a:cubicBezTo>
                  <a:pt x="276502" y="339871"/>
                  <a:pt x="251280" y="318539"/>
                  <a:pt x="233474" y="291830"/>
                </a:cubicBezTo>
                <a:cubicBezTo>
                  <a:pt x="226989" y="282102"/>
                  <a:pt x="222286" y="270914"/>
                  <a:pt x="214019" y="262647"/>
                </a:cubicBezTo>
                <a:cubicBezTo>
                  <a:pt x="205752" y="254380"/>
                  <a:pt x="194564" y="249677"/>
                  <a:pt x="184836" y="243192"/>
                </a:cubicBezTo>
                <a:cubicBezTo>
                  <a:pt x="178351" y="233464"/>
                  <a:pt x="172989" y="222886"/>
                  <a:pt x="165381" y="214009"/>
                </a:cubicBezTo>
                <a:cubicBezTo>
                  <a:pt x="153444" y="200082"/>
                  <a:pt x="136645" y="190360"/>
                  <a:pt x="126470" y="175098"/>
                </a:cubicBezTo>
                <a:cubicBezTo>
                  <a:pt x="119985" y="165370"/>
                  <a:pt x="114499" y="154896"/>
                  <a:pt x="107015" y="145915"/>
                </a:cubicBezTo>
                <a:cubicBezTo>
                  <a:pt x="83609" y="117827"/>
                  <a:pt x="77344" y="116406"/>
                  <a:pt x="48649" y="97277"/>
                </a:cubicBezTo>
                <a:cubicBezTo>
                  <a:pt x="45406" y="87549"/>
                  <a:pt x="43901" y="77058"/>
                  <a:pt x="38921" y="68094"/>
                </a:cubicBezTo>
                <a:cubicBezTo>
                  <a:pt x="-1788" y="-5182"/>
                  <a:pt x="11" y="34804"/>
                  <a:pt x="11"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a:off x="4038552" y="4140900"/>
            <a:ext cx="1906621" cy="710322"/>
          </a:xfrm>
          <a:custGeom>
            <a:avLst/>
            <a:gdLst>
              <a:gd name="connsiteX0" fmla="*/ 1906621 w 1906621"/>
              <a:gd name="connsiteY0" fmla="*/ 710322 h 710322"/>
              <a:gd name="connsiteX1" fmla="*/ 1799617 w 1906621"/>
              <a:gd name="connsiteY1" fmla="*/ 700594 h 710322"/>
              <a:gd name="connsiteX2" fmla="*/ 1614791 w 1906621"/>
              <a:gd name="connsiteY2" fmla="*/ 681139 h 710322"/>
              <a:gd name="connsiteX3" fmla="*/ 1517515 w 1906621"/>
              <a:gd name="connsiteY3" fmla="*/ 651956 h 710322"/>
              <a:gd name="connsiteX4" fmla="*/ 1488332 w 1906621"/>
              <a:gd name="connsiteY4" fmla="*/ 642228 h 710322"/>
              <a:gd name="connsiteX5" fmla="*/ 1449421 w 1906621"/>
              <a:gd name="connsiteY5" fmla="*/ 632501 h 710322"/>
              <a:gd name="connsiteX6" fmla="*/ 1400783 w 1906621"/>
              <a:gd name="connsiteY6" fmla="*/ 622773 h 710322"/>
              <a:gd name="connsiteX7" fmla="*/ 1371600 w 1906621"/>
              <a:gd name="connsiteY7" fmla="*/ 613045 h 710322"/>
              <a:gd name="connsiteX8" fmla="*/ 1332689 w 1906621"/>
              <a:gd name="connsiteY8" fmla="*/ 603318 h 710322"/>
              <a:gd name="connsiteX9" fmla="*/ 1303506 w 1906621"/>
              <a:gd name="connsiteY9" fmla="*/ 583862 h 710322"/>
              <a:gd name="connsiteX10" fmla="*/ 1177047 w 1906621"/>
              <a:gd name="connsiteY10" fmla="*/ 564407 h 710322"/>
              <a:gd name="connsiteX11" fmla="*/ 1128408 w 1906621"/>
              <a:gd name="connsiteY11" fmla="*/ 535224 h 710322"/>
              <a:gd name="connsiteX12" fmla="*/ 1050587 w 1906621"/>
              <a:gd name="connsiteY12" fmla="*/ 515769 h 710322"/>
              <a:gd name="connsiteX13" fmla="*/ 992221 w 1906621"/>
              <a:gd name="connsiteY13" fmla="*/ 496313 h 710322"/>
              <a:gd name="connsiteX14" fmla="*/ 933855 w 1906621"/>
              <a:gd name="connsiteY14" fmla="*/ 476858 h 710322"/>
              <a:gd name="connsiteX15" fmla="*/ 904672 w 1906621"/>
              <a:gd name="connsiteY15" fmla="*/ 467130 h 710322"/>
              <a:gd name="connsiteX16" fmla="*/ 865762 w 1906621"/>
              <a:gd name="connsiteY16" fmla="*/ 457403 h 710322"/>
              <a:gd name="connsiteX17" fmla="*/ 817123 w 1906621"/>
              <a:gd name="connsiteY17" fmla="*/ 447675 h 710322"/>
              <a:gd name="connsiteX18" fmla="*/ 787940 w 1906621"/>
              <a:gd name="connsiteY18" fmla="*/ 437947 h 710322"/>
              <a:gd name="connsiteX19" fmla="*/ 749030 w 1906621"/>
              <a:gd name="connsiteY19" fmla="*/ 428220 h 710322"/>
              <a:gd name="connsiteX20" fmla="*/ 680936 w 1906621"/>
              <a:gd name="connsiteY20" fmla="*/ 399037 h 710322"/>
              <a:gd name="connsiteX21" fmla="*/ 661481 w 1906621"/>
              <a:gd name="connsiteY21" fmla="*/ 379581 h 710322"/>
              <a:gd name="connsiteX22" fmla="*/ 632298 w 1906621"/>
              <a:gd name="connsiteY22" fmla="*/ 369854 h 710322"/>
              <a:gd name="connsiteX23" fmla="*/ 525294 w 1906621"/>
              <a:gd name="connsiteY23" fmla="*/ 321216 h 710322"/>
              <a:gd name="connsiteX24" fmla="*/ 496111 w 1906621"/>
              <a:gd name="connsiteY24" fmla="*/ 301760 h 710322"/>
              <a:gd name="connsiteX25" fmla="*/ 476655 w 1906621"/>
              <a:gd name="connsiteY25" fmla="*/ 282305 h 710322"/>
              <a:gd name="connsiteX26" fmla="*/ 408562 w 1906621"/>
              <a:gd name="connsiteY26" fmla="*/ 253122 h 710322"/>
              <a:gd name="connsiteX27" fmla="*/ 379379 w 1906621"/>
              <a:gd name="connsiteY27" fmla="*/ 233667 h 710322"/>
              <a:gd name="connsiteX28" fmla="*/ 321013 w 1906621"/>
              <a:gd name="connsiteY28" fmla="*/ 214211 h 710322"/>
              <a:gd name="connsiteX29" fmla="*/ 272374 w 1906621"/>
              <a:gd name="connsiteY29" fmla="*/ 185028 h 710322"/>
              <a:gd name="connsiteX30" fmla="*/ 243191 w 1906621"/>
              <a:gd name="connsiteY30" fmla="*/ 155845 h 710322"/>
              <a:gd name="connsiteX31" fmla="*/ 214008 w 1906621"/>
              <a:gd name="connsiteY31" fmla="*/ 136390 h 710322"/>
              <a:gd name="connsiteX32" fmla="*/ 184825 w 1906621"/>
              <a:gd name="connsiteY32" fmla="*/ 107207 h 710322"/>
              <a:gd name="connsiteX33" fmla="*/ 145915 w 1906621"/>
              <a:gd name="connsiteY33" fmla="*/ 87752 h 710322"/>
              <a:gd name="connsiteX34" fmla="*/ 126459 w 1906621"/>
              <a:gd name="connsiteY34" fmla="*/ 68296 h 710322"/>
              <a:gd name="connsiteX35" fmla="*/ 97277 w 1906621"/>
              <a:gd name="connsiteY35" fmla="*/ 48841 h 710322"/>
              <a:gd name="connsiteX36" fmla="*/ 77821 w 1906621"/>
              <a:gd name="connsiteY36" fmla="*/ 29386 h 710322"/>
              <a:gd name="connsiteX37" fmla="*/ 48638 w 1906621"/>
              <a:gd name="connsiteY37" fmla="*/ 19658 h 710322"/>
              <a:gd name="connsiteX38" fmla="*/ 0 w 1906621"/>
              <a:gd name="connsiteY38" fmla="*/ 203 h 710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906621" h="710322">
                <a:moveTo>
                  <a:pt x="1906621" y="710322"/>
                </a:moveTo>
                <a:lnTo>
                  <a:pt x="1799617" y="700594"/>
                </a:lnTo>
                <a:cubicBezTo>
                  <a:pt x="1706743" y="692855"/>
                  <a:pt x="1690016" y="696185"/>
                  <a:pt x="1614791" y="681139"/>
                </a:cubicBezTo>
                <a:cubicBezTo>
                  <a:pt x="1578043" y="673789"/>
                  <a:pt x="1554729" y="664361"/>
                  <a:pt x="1517515" y="651956"/>
                </a:cubicBezTo>
                <a:cubicBezTo>
                  <a:pt x="1507787" y="648713"/>
                  <a:pt x="1498280" y="644715"/>
                  <a:pt x="1488332" y="642228"/>
                </a:cubicBezTo>
                <a:cubicBezTo>
                  <a:pt x="1475362" y="638986"/>
                  <a:pt x="1462472" y="635401"/>
                  <a:pt x="1449421" y="632501"/>
                </a:cubicBezTo>
                <a:cubicBezTo>
                  <a:pt x="1433281" y="628914"/>
                  <a:pt x="1416823" y="626783"/>
                  <a:pt x="1400783" y="622773"/>
                </a:cubicBezTo>
                <a:cubicBezTo>
                  <a:pt x="1390835" y="620286"/>
                  <a:pt x="1381459" y="615862"/>
                  <a:pt x="1371600" y="613045"/>
                </a:cubicBezTo>
                <a:cubicBezTo>
                  <a:pt x="1358745" y="609372"/>
                  <a:pt x="1345659" y="606560"/>
                  <a:pt x="1332689" y="603318"/>
                </a:cubicBezTo>
                <a:cubicBezTo>
                  <a:pt x="1322961" y="596833"/>
                  <a:pt x="1313963" y="589091"/>
                  <a:pt x="1303506" y="583862"/>
                </a:cubicBezTo>
                <a:cubicBezTo>
                  <a:pt x="1268453" y="566335"/>
                  <a:pt x="1204933" y="567196"/>
                  <a:pt x="1177047" y="564407"/>
                </a:cubicBezTo>
                <a:cubicBezTo>
                  <a:pt x="1094376" y="536849"/>
                  <a:pt x="1195174" y="575283"/>
                  <a:pt x="1128408" y="535224"/>
                </a:cubicBezTo>
                <a:cubicBezTo>
                  <a:pt x="1112007" y="525383"/>
                  <a:pt x="1063379" y="519258"/>
                  <a:pt x="1050587" y="515769"/>
                </a:cubicBezTo>
                <a:cubicBezTo>
                  <a:pt x="1030802" y="510373"/>
                  <a:pt x="1011676" y="502798"/>
                  <a:pt x="992221" y="496313"/>
                </a:cubicBezTo>
                <a:lnTo>
                  <a:pt x="933855" y="476858"/>
                </a:lnTo>
                <a:cubicBezTo>
                  <a:pt x="924127" y="473615"/>
                  <a:pt x="914620" y="469617"/>
                  <a:pt x="904672" y="467130"/>
                </a:cubicBezTo>
                <a:cubicBezTo>
                  <a:pt x="891702" y="463888"/>
                  <a:pt x="878813" y="460303"/>
                  <a:pt x="865762" y="457403"/>
                </a:cubicBezTo>
                <a:cubicBezTo>
                  <a:pt x="849622" y="453816"/>
                  <a:pt x="833163" y="451685"/>
                  <a:pt x="817123" y="447675"/>
                </a:cubicBezTo>
                <a:cubicBezTo>
                  <a:pt x="807175" y="445188"/>
                  <a:pt x="797799" y="440764"/>
                  <a:pt x="787940" y="437947"/>
                </a:cubicBezTo>
                <a:cubicBezTo>
                  <a:pt x="775085" y="434274"/>
                  <a:pt x="762000" y="431462"/>
                  <a:pt x="749030" y="428220"/>
                </a:cubicBezTo>
                <a:cubicBezTo>
                  <a:pt x="642809" y="357403"/>
                  <a:pt x="806565" y="461851"/>
                  <a:pt x="680936" y="399037"/>
                </a:cubicBezTo>
                <a:cubicBezTo>
                  <a:pt x="672733" y="394935"/>
                  <a:pt x="669345" y="384300"/>
                  <a:pt x="661481" y="379581"/>
                </a:cubicBezTo>
                <a:cubicBezTo>
                  <a:pt x="652688" y="374305"/>
                  <a:pt x="641633" y="374097"/>
                  <a:pt x="632298" y="369854"/>
                </a:cubicBezTo>
                <a:cubicBezTo>
                  <a:pt x="512684" y="315484"/>
                  <a:pt x="593525" y="343958"/>
                  <a:pt x="525294" y="321216"/>
                </a:cubicBezTo>
                <a:cubicBezTo>
                  <a:pt x="515566" y="314731"/>
                  <a:pt x="505240" y="309063"/>
                  <a:pt x="496111" y="301760"/>
                </a:cubicBezTo>
                <a:cubicBezTo>
                  <a:pt x="488949" y="296031"/>
                  <a:pt x="484286" y="287392"/>
                  <a:pt x="476655" y="282305"/>
                </a:cubicBezTo>
                <a:cubicBezTo>
                  <a:pt x="415930" y="241823"/>
                  <a:pt x="460442" y="279062"/>
                  <a:pt x="408562" y="253122"/>
                </a:cubicBezTo>
                <a:cubicBezTo>
                  <a:pt x="398105" y="247894"/>
                  <a:pt x="390062" y="238415"/>
                  <a:pt x="379379" y="233667"/>
                </a:cubicBezTo>
                <a:cubicBezTo>
                  <a:pt x="360639" y="225338"/>
                  <a:pt x="321013" y="214211"/>
                  <a:pt x="321013" y="214211"/>
                </a:cubicBezTo>
                <a:cubicBezTo>
                  <a:pt x="260417" y="153618"/>
                  <a:pt x="348147" y="235544"/>
                  <a:pt x="272374" y="185028"/>
                </a:cubicBezTo>
                <a:cubicBezTo>
                  <a:pt x="260928" y="177397"/>
                  <a:pt x="253759" y="164652"/>
                  <a:pt x="243191" y="155845"/>
                </a:cubicBezTo>
                <a:cubicBezTo>
                  <a:pt x="234210" y="148361"/>
                  <a:pt x="222989" y="143874"/>
                  <a:pt x="214008" y="136390"/>
                </a:cubicBezTo>
                <a:cubicBezTo>
                  <a:pt x="203440" y="127583"/>
                  <a:pt x="196020" y="115203"/>
                  <a:pt x="184825" y="107207"/>
                </a:cubicBezTo>
                <a:cubicBezTo>
                  <a:pt x="173025" y="98779"/>
                  <a:pt x="157980" y="95796"/>
                  <a:pt x="145915" y="87752"/>
                </a:cubicBezTo>
                <a:cubicBezTo>
                  <a:pt x="138284" y="82664"/>
                  <a:pt x="133621" y="74026"/>
                  <a:pt x="126459" y="68296"/>
                </a:cubicBezTo>
                <a:cubicBezTo>
                  <a:pt x="117330" y="60993"/>
                  <a:pt x="106406" y="56144"/>
                  <a:pt x="97277" y="48841"/>
                </a:cubicBezTo>
                <a:cubicBezTo>
                  <a:pt x="90115" y="43112"/>
                  <a:pt x="85685" y="34105"/>
                  <a:pt x="77821" y="29386"/>
                </a:cubicBezTo>
                <a:cubicBezTo>
                  <a:pt x="69028" y="24110"/>
                  <a:pt x="57809" y="24244"/>
                  <a:pt x="48638" y="19658"/>
                </a:cubicBezTo>
                <a:cubicBezTo>
                  <a:pt x="2534" y="-3394"/>
                  <a:pt x="37539" y="203"/>
                  <a:pt x="0" y="20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3727142" y="5539583"/>
            <a:ext cx="851515" cy="369332"/>
          </a:xfrm>
          <a:prstGeom prst="rect">
            <a:avLst/>
          </a:prstGeom>
          <a:noFill/>
        </p:spPr>
        <p:txBody>
          <a:bodyPr wrap="none" rtlCol="0">
            <a:spAutoFit/>
          </a:bodyPr>
          <a:lstStyle/>
          <a:p>
            <a:r>
              <a:rPr lang="en-US" dirty="0" smtClean="0">
                <a:latin typeface="Times New Roman" panose="02020603050405020304" pitchFamily="18" charset="0"/>
                <a:cs typeface="Times New Roman" panose="02020603050405020304" pitchFamily="18" charset="0"/>
              </a:rPr>
              <a:t>Labour</a:t>
            </a:r>
            <a:endParaRPr lang="en-US" dirty="0">
              <a:latin typeface="Times New Roman" panose="02020603050405020304" pitchFamily="18" charset="0"/>
              <a:cs typeface="Times New Roman" panose="02020603050405020304" pitchFamily="18" charset="0"/>
            </a:endParaRPr>
          </a:p>
        </p:txBody>
      </p:sp>
      <p:sp>
        <p:nvSpPr>
          <p:cNvPr id="33" name="TextBox 32"/>
          <p:cNvSpPr txBox="1"/>
          <p:nvPr/>
        </p:nvSpPr>
        <p:spPr>
          <a:xfrm>
            <a:off x="1963019" y="4381007"/>
            <a:ext cx="461665" cy="759182"/>
          </a:xfrm>
          <a:prstGeom prst="rect">
            <a:avLst/>
          </a:prstGeom>
          <a:noFill/>
        </p:spPr>
        <p:txBody>
          <a:bodyPr vert="vert270" wrap="none" rtlCol="0">
            <a:spAutoFit/>
          </a:bodyPr>
          <a:lstStyle/>
          <a:p>
            <a:r>
              <a:rPr lang="en-US" dirty="0" smtClean="0">
                <a:latin typeface="Times New Roman" panose="02020603050405020304" pitchFamily="18" charset="0"/>
                <a:cs typeface="Times New Roman" panose="02020603050405020304" pitchFamily="18" charset="0"/>
              </a:rPr>
              <a:t>Capital</a:t>
            </a:r>
            <a:endParaRPr lang="en-US" dirty="0">
              <a:latin typeface="Times New Roman" panose="02020603050405020304" pitchFamily="18" charset="0"/>
              <a:cs typeface="Times New Roman" panose="02020603050405020304" pitchFamily="18" charset="0"/>
            </a:endParaRPr>
          </a:p>
        </p:txBody>
      </p:sp>
      <p:sp>
        <p:nvSpPr>
          <p:cNvPr id="34" name="TextBox 33"/>
          <p:cNvSpPr txBox="1"/>
          <p:nvPr/>
        </p:nvSpPr>
        <p:spPr>
          <a:xfrm>
            <a:off x="2084384" y="5857034"/>
            <a:ext cx="5434501" cy="461665"/>
          </a:xfrm>
          <a:prstGeom prst="rect">
            <a:avLst/>
          </a:prstGeom>
          <a:noFill/>
        </p:spPr>
        <p:txBody>
          <a:bodyPr wrap="none" rtlCol="0">
            <a:spAutoFit/>
          </a:bodyPr>
          <a:lstStyle/>
          <a:p>
            <a:r>
              <a:rPr lang="en-US" sz="2400" dirty="0" smtClean="0">
                <a:latin typeface="Times New Roman" panose="02020603050405020304" pitchFamily="18" charset="0"/>
                <a:cs typeface="Times New Roman" panose="02020603050405020304" pitchFamily="18" charset="0"/>
              </a:rPr>
              <a:t>Higher </a:t>
            </a:r>
            <a:r>
              <a:rPr lang="en-US" sz="2400" dirty="0" err="1" smtClean="0">
                <a:latin typeface="Times New Roman" panose="02020603050405020304" pitchFamily="18" charset="0"/>
                <a:cs typeface="Times New Roman" panose="02020603050405020304" pitchFamily="18" charset="0"/>
              </a:rPr>
              <a:t>Iso</a:t>
            </a:r>
            <a:r>
              <a:rPr lang="en-US" sz="2400" dirty="0" smtClean="0">
                <a:latin typeface="Times New Roman" panose="02020603050405020304" pitchFamily="18" charset="0"/>
                <a:cs typeface="Times New Roman" panose="02020603050405020304" pitchFamily="18" charset="0"/>
              </a:rPr>
              <a:t> – quant indicates higher output</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35" name="Rectangle 34"/>
          <p:cNvSpPr/>
          <p:nvPr/>
        </p:nvSpPr>
        <p:spPr>
          <a:xfrm>
            <a:off x="4824903" y="3702995"/>
            <a:ext cx="2414097" cy="79306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latin typeface="Times New Roman" panose="02020603050405020304" pitchFamily="18" charset="0"/>
                <a:cs typeface="Times New Roman" panose="02020603050405020304" pitchFamily="18" charset="0"/>
              </a:rPr>
              <a:t>On IQ output level is same on each combination of factors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53520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anose="02020603050405020304" pitchFamily="18" charset="0"/>
                <a:cs typeface="Times New Roman" panose="02020603050405020304" pitchFamily="18" charset="0"/>
              </a:rPr>
              <a:t>Difference between Indifference curve and Isoquant</a:t>
            </a:r>
            <a:endParaRPr lang="en-US" dirty="0">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1"/>
          </p:nvPr>
        </p:nvSpPr>
        <p:spPr/>
        <p:txBody>
          <a:bodyPr>
            <a:normAutofit lnSpcReduction="10000"/>
          </a:bodyPr>
          <a:lstStyle/>
          <a:p>
            <a:pPr marL="0" indent="0" algn="just">
              <a:buNone/>
            </a:pPr>
            <a:r>
              <a:rPr lang="en-US" sz="2400" dirty="0" smtClean="0"/>
              <a:t>	a) - </a:t>
            </a:r>
            <a:r>
              <a:rPr lang="en-US" sz="2400" dirty="0" smtClean="0">
                <a:latin typeface="Times New Roman" panose="02020603050405020304" pitchFamily="18" charset="0"/>
                <a:cs typeface="Times New Roman" panose="02020603050405020304" pitchFamily="18" charset="0"/>
              </a:rPr>
              <a:t>Under indifference curve analysis, the curves are indicated as first curve, second curve and so on, as precise measurement of satisfaction of the consumer is not possible.</a:t>
            </a:r>
          </a:p>
          <a:p>
            <a:pPr marL="0" indent="0" algn="just">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 But in </a:t>
            </a:r>
            <a:r>
              <a:rPr lang="en-US" sz="2400" dirty="0" err="1" smtClean="0">
                <a:latin typeface="Times New Roman" panose="02020603050405020304" pitchFamily="18" charset="0"/>
                <a:cs typeface="Times New Roman" panose="02020603050405020304" pitchFamily="18" charset="0"/>
              </a:rPr>
              <a:t>Iso</a:t>
            </a:r>
            <a:r>
              <a:rPr lang="en-US" sz="2400" dirty="0" smtClean="0">
                <a:latin typeface="Times New Roman" panose="02020603050405020304" pitchFamily="18" charset="0"/>
                <a:cs typeface="Times New Roman" panose="02020603050405020304" pitchFamily="18" charset="0"/>
              </a:rPr>
              <a:t> – quant analysis, each curve represents a particular level of output and so it is represented in terms of output. </a:t>
            </a:r>
          </a:p>
          <a:p>
            <a:pPr marL="0" indent="0" algn="just">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b)  - In Indifference Curve analysis, we can only say whether the consumer gets more satisfaction or less satisfaction but not exactly how much more or how much less.</a:t>
            </a:r>
          </a:p>
          <a:p>
            <a:pPr marL="0" indent="0" algn="just">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 But under the </a:t>
            </a:r>
            <a:r>
              <a:rPr lang="en-US" sz="2400" dirty="0" err="1">
                <a:latin typeface="Times New Roman" panose="02020603050405020304" pitchFamily="18" charset="0"/>
                <a:cs typeface="Times New Roman" panose="02020603050405020304" pitchFamily="18" charset="0"/>
              </a:rPr>
              <a:t>I</a:t>
            </a:r>
            <a:r>
              <a:rPr lang="en-US" sz="2400" dirty="0" err="1" smtClean="0">
                <a:latin typeface="Times New Roman" panose="02020603050405020304" pitchFamily="18" charset="0"/>
                <a:cs typeface="Times New Roman" panose="02020603050405020304" pitchFamily="18" charset="0"/>
              </a:rPr>
              <a:t>so</a:t>
            </a:r>
            <a:r>
              <a:rPr lang="en-US" sz="2400" dirty="0" smtClean="0">
                <a:latin typeface="Times New Roman" panose="02020603050405020304" pitchFamily="18" charset="0"/>
                <a:cs typeface="Times New Roman" panose="02020603050405020304" pitchFamily="18" charset="0"/>
              </a:rPr>
              <a:t> – quant analysis, comparison between lower and higher levels of output is possible, as each </a:t>
            </a:r>
            <a:r>
              <a:rPr lang="en-US" sz="2400" dirty="0" err="1">
                <a:latin typeface="Times New Roman" panose="02020603050405020304" pitchFamily="18" charset="0"/>
                <a:cs typeface="Times New Roman" panose="02020603050405020304" pitchFamily="18" charset="0"/>
              </a:rPr>
              <a:t>I</a:t>
            </a:r>
            <a:r>
              <a:rPr lang="en-US" sz="2400" dirty="0" err="1" smtClean="0">
                <a:latin typeface="Times New Roman" panose="02020603050405020304" pitchFamily="18" charset="0"/>
                <a:cs typeface="Times New Roman" panose="02020603050405020304" pitchFamily="18" charset="0"/>
              </a:rPr>
              <a:t>so</a:t>
            </a:r>
            <a:r>
              <a:rPr lang="en-US" sz="2400" dirty="0" smtClean="0">
                <a:latin typeface="Times New Roman" panose="02020603050405020304" pitchFamily="18" charset="0"/>
                <a:cs typeface="Times New Roman" panose="02020603050405020304" pitchFamily="18" charset="0"/>
              </a:rPr>
              <a:t> – quant represents a particular level of output.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59424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latin typeface="Times New Roman" panose="02020603050405020304" pitchFamily="18" charset="0"/>
                <a:cs typeface="Times New Roman" panose="02020603050405020304" pitchFamily="18" charset="0"/>
              </a:rPr>
              <a:t>Properties of </a:t>
            </a:r>
            <a:r>
              <a:rPr lang="en-US" i="1" dirty="0" err="1" smtClean="0">
                <a:latin typeface="Times New Roman" panose="02020603050405020304" pitchFamily="18" charset="0"/>
                <a:cs typeface="Times New Roman" panose="02020603050405020304" pitchFamily="18" charset="0"/>
              </a:rPr>
              <a:t>Iso</a:t>
            </a:r>
            <a:r>
              <a:rPr lang="en-US" i="1" dirty="0" smtClean="0">
                <a:latin typeface="Times New Roman" panose="02020603050405020304" pitchFamily="18" charset="0"/>
                <a:cs typeface="Times New Roman" panose="02020603050405020304" pitchFamily="18" charset="0"/>
              </a:rPr>
              <a:t> -quants</a:t>
            </a:r>
            <a:endParaRPr lang="en-US"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algn="just"/>
            <a:r>
              <a:rPr lang="en-US" sz="2400" dirty="0" smtClean="0">
                <a:latin typeface="Times New Roman" panose="02020603050405020304" pitchFamily="18" charset="0"/>
                <a:cs typeface="Times New Roman" panose="02020603050405020304" pitchFamily="18" charset="0"/>
              </a:rPr>
              <a:t>An </a:t>
            </a:r>
            <a:r>
              <a:rPr lang="en-US" sz="2400" dirty="0" err="1" smtClean="0">
                <a:latin typeface="Times New Roman" panose="02020603050405020304" pitchFamily="18" charset="0"/>
                <a:cs typeface="Times New Roman" panose="02020603050405020304" pitchFamily="18" charset="0"/>
              </a:rPr>
              <a:t>Iso</a:t>
            </a:r>
            <a:r>
              <a:rPr lang="en-US" sz="2400" dirty="0" smtClean="0">
                <a:latin typeface="Times New Roman" panose="02020603050405020304" pitchFamily="18" charset="0"/>
                <a:cs typeface="Times New Roman" panose="02020603050405020304" pitchFamily="18" charset="0"/>
              </a:rPr>
              <a:t> – quants slopes downwards from left to right, i.e. </a:t>
            </a:r>
            <a:r>
              <a:rPr lang="en-US" sz="2400" b="1" dirty="0" smtClean="0">
                <a:latin typeface="Times New Roman" panose="02020603050405020304" pitchFamily="18" charset="0"/>
                <a:cs typeface="Times New Roman" panose="02020603050405020304" pitchFamily="18" charset="0"/>
              </a:rPr>
              <a:t>negatively inclined.</a:t>
            </a:r>
          </a:p>
          <a:p>
            <a:pPr algn="just"/>
            <a:r>
              <a:rPr lang="en-US" sz="2400" dirty="0" smtClean="0">
                <a:latin typeface="Times New Roman" panose="02020603050405020304" pitchFamily="18" charset="0"/>
                <a:cs typeface="Times New Roman" panose="02020603050405020304" pitchFamily="18" charset="0"/>
              </a:rPr>
              <a:t>This implied that for the same level of output, the quantity of one variable will have to be reduced in order to increase the quantity of other variable.</a:t>
            </a:r>
          </a:p>
          <a:p>
            <a:pPr algn="just"/>
            <a:r>
              <a:rPr lang="en-US" sz="2400" dirty="0" smtClean="0">
                <a:latin typeface="Times New Roman" panose="02020603050405020304" pitchFamily="18" charset="0"/>
                <a:cs typeface="Times New Roman" panose="02020603050405020304" pitchFamily="18" charset="0"/>
              </a:rPr>
              <a:t>The </a:t>
            </a:r>
            <a:r>
              <a:rPr lang="en-US" sz="2400" dirty="0" err="1" smtClean="0">
                <a:latin typeface="Times New Roman" panose="02020603050405020304" pitchFamily="18" charset="0"/>
                <a:cs typeface="Times New Roman" panose="02020603050405020304" pitchFamily="18" charset="0"/>
              </a:rPr>
              <a:t>Iso</a:t>
            </a:r>
            <a:r>
              <a:rPr lang="en-US" sz="2400" dirty="0" smtClean="0">
                <a:latin typeface="Times New Roman" panose="02020603050405020304" pitchFamily="18" charset="0"/>
                <a:cs typeface="Times New Roman" panose="02020603050405020304" pitchFamily="18" charset="0"/>
              </a:rPr>
              <a:t> – quant cannot </a:t>
            </a:r>
            <a:r>
              <a:rPr lang="en-US" sz="2400" dirty="0" err="1" smtClean="0">
                <a:latin typeface="Times New Roman" panose="02020603050405020304" pitchFamily="18" charset="0"/>
                <a:cs typeface="Times New Roman" panose="02020603050405020304" pitchFamily="18" charset="0"/>
              </a:rPr>
              <a:t>i</a:t>
            </a:r>
            <a:r>
              <a:rPr lang="en-US" sz="2400" dirty="0" smtClean="0">
                <a:latin typeface="Times New Roman" panose="02020603050405020304" pitchFamily="18" charset="0"/>
                <a:cs typeface="Times New Roman" panose="02020603050405020304" pitchFamily="18" charset="0"/>
              </a:rPr>
              <a:t>) slope upwards, ii) be vertical and iii) be horizontal.</a:t>
            </a:r>
          </a:p>
          <a:p>
            <a:pPr algn="just"/>
            <a:r>
              <a:rPr lang="en-US" sz="2400" dirty="0" smtClean="0">
                <a:latin typeface="Times New Roman" panose="02020603050405020304" pitchFamily="18" charset="0"/>
                <a:cs typeface="Times New Roman" panose="02020603050405020304" pitchFamily="18" charset="0"/>
              </a:rPr>
              <a:t>No two </a:t>
            </a:r>
            <a:r>
              <a:rPr lang="en-US" sz="2400" dirty="0" err="1" smtClean="0">
                <a:latin typeface="Times New Roman" panose="02020603050405020304" pitchFamily="18" charset="0"/>
                <a:cs typeface="Times New Roman" panose="02020603050405020304" pitchFamily="18" charset="0"/>
              </a:rPr>
              <a:t>Iso</a:t>
            </a:r>
            <a:r>
              <a:rPr lang="en-US" sz="2400" dirty="0" smtClean="0">
                <a:latin typeface="Times New Roman" panose="02020603050405020304" pitchFamily="18" charset="0"/>
                <a:cs typeface="Times New Roman" panose="02020603050405020304" pitchFamily="18" charset="0"/>
              </a:rPr>
              <a:t> – quants can cut each other or intersect.</a:t>
            </a:r>
          </a:p>
          <a:p>
            <a:pPr algn="just"/>
            <a:r>
              <a:rPr lang="en-US" sz="2400" dirty="0" smtClean="0">
                <a:latin typeface="Times New Roman" panose="02020603050405020304" pitchFamily="18" charset="0"/>
                <a:cs typeface="Times New Roman" panose="02020603050405020304" pitchFamily="18" charset="0"/>
              </a:rPr>
              <a:t>If it happens so, this would mean that there will be a common point on the two curves, and this would imply that the same amount of two inputs can produce two different levels of output, which is not possible.</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95759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latin typeface="Times New Roman" panose="02020603050405020304" pitchFamily="18" charset="0"/>
                <a:cs typeface="Times New Roman" panose="02020603050405020304" pitchFamily="18" charset="0"/>
              </a:rPr>
              <a:t>Contd</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dirty="0" err="1" smtClean="0">
                <a:latin typeface="Times New Roman" panose="02020603050405020304" pitchFamily="18" charset="0"/>
                <a:cs typeface="Times New Roman" panose="02020603050405020304" pitchFamily="18" charset="0"/>
              </a:rPr>
              <a:t>Iso</a:t>
            </a:r>
            <a:r>
              <a:rPr lang="en-US" sz="2400" dirty="0" smtClean="0">
                <a:latin typeface="Times New Roman" panose="02020603050405020304" pitchFamily="18" charset="0"/>
                <a:cs typeface="Times New Roman" panose="02020603050405020304" pitchFamily="18" charset="0"/>
              </a:rPr>
              <a:t> – quants are convex to the origin.</a:t>
            </a:r>
          </a:p>
          <a:p>
            <a:pPr algn="just"/>
            <a:r>
              <a:rPr lang="en-US" sz="2400" dirty="0" smtClean="0">
                <a:latin typeface="Times New Roman" panose="02020603050405020304" pitchFamily="18" charset="0"/>
                <a:cs typeface="Times New Roman" panose="02020603050405020304" pitchFamily="18" charset="0"/>
              </a:rPr>
              <a:t>Because, as we increase the application of one input that of the other declines.</a:t>
            </a:r>
          </a:p>
          <a:p>
            <a:pPr algn="just"/>
            <a:r>
              <a:rPr lang="en-US" sz="2400" dirty="0" smtClean="0">
                <a:latin typeface="Times New Roman" panose="02020603050405020304" pitchFamily="18" charset="0"/>
                <a:cs typeface="Times New Roman" panose="02020603050405020304" pitchFamily="18" charset="0"/>
              </a:rPr>
              <a:t>This should result in a downward sloping curve.</a:t>
            </a:r>
          </a:p>
          <a:p>
            <a:pPr algn="just"/>
            <a:r>
              <a:rPr lang="en-US" sz="2400" dirty="0" smtClean="0">
                <a:latin typeface="Times New Roman" panose="02020603050405020304" pitchFamily="18" charset="0"/>
                <a:cs typeface="Times New Roman" panose="02020603050405020304" pitchFamily="18" charset="0"/>
              </a:rPr>
              <a:t>Higher </a:t>
            </a:r>
            <a:r>
              <a:rPr lang="en-US" sz="2400" dirty="0" err="1" smtClean="0">
                <a:latin typeface="Times New Roman" panose="02020603050405020304" pitchFamily="18" charset="0"/>
                <a:cs typeface="Times New Roman" panose="02020603050405020304" pitchFamily="18" charset="0"/>
              </a:rPr>
              <a:t>Iso</a:t>
            </a:r>
            <a:r>
              <a:rPr lang="en-US" sz="2400" dirty="0" smtClean="0">
                <a:latin typeface="Times New Roman" panose="02020603050405020304" pitchFamily="18" charset="0"/>
                <a:cs typeface="Times New Roman" panose="02020603050405020304" pitchFamily="18" charset="0"/>
              </a:rPr>
              <a:t> – quant indicates higher level of output and lower </a:t>
            </a:r>
            <a:r>
              <a:rPr lang="en-US" sz="2400" dirty="0" err="1" smtClean="0">
                <a:latin typeface="Times New Roman" panose="02020603050405020304" pitchFamily="18" charset="0"/>
                <a:cs typeface="Times New Roman" panose="02020603050405020304" pitchFamily="18" charset="0"/>
              </a:rPr>
              <a:t>Iso</a:t>
            </a:r>
            <a:r>
              <a:rPr lang="en-US" sz="2400" dirty="0" smtClean="0">
                <a:latin typeface="Times New Roman" panose="02020603050405020304" pitchFamily="18" charset="0"/>
                <a:cs typeface="Times New Roman" panose="02020603050405020304" pitchFamily="18" charset="0"/>
              </a:rPr>
              <a:t> –quant indicates lower level of output.</a:t>
            </a:r>
          </a:p>
          <a:p>
            <a:pPr algn="just"/>
            <a:r>
              <a:rPr lang="en-US" sz="2400" dirty="0" smtClean="0">
                <a:latin typeface="Times New Roman" panose="02020603050405020304" pitchFamily="18" charset="0"/>
                <a:cs typeface="Times New Roman" panose="02020603050405020304" pitchFamily="18" charset="0"/>
              </a:rPr>
              <a:t>In other words, </a:t>
            </a:r>
            <a:r>
              <a:rPr lang="en-US" sz="2400" dirty="0" err="1" smtClean="0">
                <a:latin typeface="Times New Roman" panose="02020603050405020304" pitchFamily="18" charset="0"/>
                <a:cs typeface="Times New Roman" panose="02020603050405020304" pitchFamily="18" charset="0"/>
              </a:rPr>
              <a:t>Iso</a:t>
            </a:r>
            <a:r>
              <a:rPr lang="en-US" sz="2400" dirty="0" smtClean="0">
                <a:latin typeface="Times New Roman" panose="02020603050405020304" pitchFamily="18" charset="0"/>
                <a:cs typeface="Times New Roman" panose="02020603050405020304" pitchFamily="18" charset="0"/>
              </a:rPr>
              <a:t> – quants lying to the right represent a larger output than those lying to the left, which indicate lower output.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16985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anose="02020603050405020304" pitchFamily="18" charset="0"/>
                <a:cs typeface="Times New Roman" panose="02020603050405020304" pitchFamily="18" charset="0"/>
              </a:rPr>
              <a:t>Principles of Diminishing Marginal Rate of Technical Substitution </a:t>
            </a:r>
            <a:endParaRPr lang="en-US" sz="28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lnSpcReduction="10000"/>
              </a:bodyPr>
              <a:lstStyle/>
              <a:p>
                <a:r>
                  <a:rPr lang="en-US" sz="2400" dirty="0" smtClean="0">
                    <a:latin typeface="Times New Roman" panose="02020603050405020304" pitchFamily="18" charset="0"/>
                    <a:cs typeface="Times New Roman" panose="02020603050405020304" pitchFamily="18" charset="0"/>
                  </a:rPr>
                  <a:t>The slope of the </a:t>
                </a:r>
                <a:r>
                  <a:rPr lang="en-US" sz="2400" dirty="0" err="1" smtClean="0">
                    <a:latin typeface="Times New Roman" panose="02020603050405020304" pitchFamily="18" charset="0"/>
                    <a:cs typeface="Times New Roman" panose="02020603050405020304" pitchFamily="18" charset="0"/>
                  </a:rPr>
                  <a:t>Iso</a:t>
                </a:r>
                <a:r>
                  <a:rPr lang="en-US" sz="2400" dirty="0" smtClean="0">
                    <a:latin typeface="Times New Roman" panose="02020603050405020304" pitchFamily="18" charset="0"/>
                    <a:cs typeface="Times New Roman" panose="02020603050405020304" pitchFamily="18" charset="0"/>
                  </a:rPr>
                  <a:t> –quant has a technical name i.e. marginal rate of technical substitution.</a:t>
                </a:r>
              </a:p>
              <a:p>
                <a:r>
                  <a:rPr lang="en-US" sz="2400" dirty="0" smtClean="0">
                    <a:latin typeface="Times New Roman" panose="02020603050405020304" pitchFamily="18" charset="0"/>
                    <a:cs typeface="Times New Roman" panose="02020603050405020304" pitchFamily="18" charset="0"/>
                  </a:rPr>
                  <a:t>It measures the MRTS of </a:t>
                </a:r>
                <a:r>
                  <a:rPr lang="en-US" sz="2400" b="1" dirty="0" smtClean="0">
                    <a:latin typeface="Times New Roman" panose="02020603050405020304" pitchFamily="18" charset="0"/>
                    <a:cs typeface="Times New Roman" panose="02020603050405020304" pitchFamily="18" charset="0"/>
                  </a:rPr>
                  <a:t>one factor input (labour</a:t>
                </a:r>
                <a:r>
                  <a:rPr lang="en-US" sz="2400" dirty="0" smtClean="0">
                    <a:latin typeface="Times New Roman" panose="02020603050405020304" pitchFamily="18" charset="0"/>
                    <a:cs typeface="Times New Roman" panose="02020603050405020304" pitchFamily="18" charset="0"/>
                  </a:rPr>
                  <a:t>) for the </a:t>
                </a:r>
                <a:r>
                  <a:rPr lang="en-US" sz="2400" b="1" dirty="0" smtClean="0">
                    <a:latin typeface="Times New Roman" panose="02020603050405020304" pitchFamily="18" charset="0"/>
                    <a:cs typeface="Times New Roman" panose="02020603050405020304" pitchFamily="18" charset="0"/>
                  </a:rPr>
                  <a:t>other factor input (capital).</a:t>
                </a:r>
              </a:p>
              <a:p>
                <a:pPr marL="0" indent="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MRTSLC = </a:t>
                </a:r>
                <a14:m>
                  <m:oMath xmlns:m="http://schemas.openxmlformats.org/officeDocument/2006/math">
                    <m:r>
                      <a:rPr lang="en-US" sz="2400" b="0" i="1" smtClean="0">
                        <a:latin typeface="Cambria Math"/>
                        <a:ea typeface="Cambria Math"/>
                      </a:rPr>
                      <m:t>∆</m:t>
                    </m:r>
                  </m:oMath>
                </a14:m>
                <a:r>
                  <a:rPr lang="en-US" sz="2400" b="0" dirty="0" smtClean="0">
                    <a:latin typeface="Times New Roman" panose="02020603050405020304" pitchFamily="18" charset="0"/>
                    <a:cs typeface="Times New Roman" panose="02020603050405020304" pitchFamily="18" charset="0"/>
                  </a:rPr>
                  <a:t>C/</a:t>
                </a:r>
                <a:r>
                  <a:rPr lang="en-US" sz="2400" dirty="0">
                    <a:solidFill>
                      <a:prstClr val="black"/>
                    </a:solidFill>
                    <a:latin typeface="Times New Roman" panose="02020603050405020304" pitchFamily="18" charset="0"/>
                    <a:ea typeface="Cambria Math"/>
                    <a:cs typeface="Times New Roman" panose="02020603050405020304" pitchFamily="18" charset="0"/>
                  </a:rPr>
                  <a:t> </a:t>
                </a:r>
                <a14:m>
                  <m:oMath xmlns:m="http://schemas.openxmlformats.org/officeDocument/2006/math">
                    <m:r>
                      <a:rPr lang="en-US" sz="2400" i="1">
                        <a:solidFill>
                          <a:prstClr val="black"/>
                        </a:solidFill>
                        <a:latin typeface="Cambria Math"/>
                        <a:ea typeface="Cambria Math"/>
                      </a:rPr>
                      <m:t>∆</m:t>
                    </m:r>
                  </m:oMath>
                </a14:m>
                <a:r>
                  <a:rPr lang="en-US" sz="2400" b="0" dirty="0" smtClean="0">
                    <a:latin typeface="Times New Roman" panose="02020603050405020304" pitchFamily="18" charset="0"/>
                    <a:cs typeface="Times New Roman" panose="02020603050405020304" pitchFamily="18" charset="0"/>
                  </a:rPr>
                  <a:t>L  </a:t>
                </a:r>
              </a:p>
              <a:p>
                <a:pPr marL="0" indent="0" algn="just">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Where, MRTSLC – the marginal rate of technical  substitution of factor L [Labour] for factor C [Capital].</a:t>
                </a:r>
              </a:p>
              <a:p>
                <a:pPr marL="0" indent="0" algn="just">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14:m>
                  <m:oMath xmlns:m="http://schemas.openxmlformats.org/officeDocument/2006/math">
                    <m:r>
                      <a:rPr lang="en-US" sz="2400" i="1">
                        <a:solidFill>
                          <a:prstClr val="black"/>
                        </a:solidFill>
                        <a:latin typeface="Cambria Math"/>
                        <a:ea typeface="Cambria Math"/>
                      </a:rPr>
                      <m:t>∆</m:t>
                    </m:r>
                  </m:oMath>
                </a14:m>
                <a:r>
                  <a:rPr lang="en-US" sz="2400" dirty="0" smtClean="0">
                    <a:solidFill>
                      <a:prstClr val="black"/>
                    </a:solidFill>
                    <a:latin typeface="Times New Roman" panose="02020603050405020304" pitchFamily="18" charset="0"/>
                    <a:cs typeface="Times New Roman" panose="02020603050405020304" pitchFamily="18" charset="0"/>
                  </a:rPr>
                  <a:t>C - change in Capital </a:t>
                </a:r>
              </a:p>
              <a:p>
                <a:pPr marL="0" indent="0" algn="just">
                  <a:buNone/>
                </a:pPr>
                <a14:m>
                  <m:oMath xmlns:m="http://schemas.openxmlformats.org/officeDocument/2006/math">
                    <m:r>
                      <a:rPr lang="en-US" sz="2400" b="0" i="1" smtClean="0">
                        <a:solidFill>
                          <a:prstClr val="black"/>
                        </a:solidFill>
                        <a:latin typeface="Cambria Math"/>
                        <a:ea typeface="Cambria Math"/>
                      </a:rPr>
                      <m:t>                                           </m:t>
                    </m:r>
                    <m:r>
                      <a:rPr lang="en-US" sz="2400" i="1">
                        <a:solidFill>
                          <a:prstClr val="black"/>
                        </a:solidFill>
                        <a:latin typeface="Cambria Math"/>
                        <a:ea typeface="Cambria Math"/>
                      </a:rPr>
                      <m:t>∆</m:t>
                    </m:r>
                  </m:oMath>
                </a14:m>
                <a:r>
                  <a:rPr lang="en-US" sz="2400" dirty="0" smtClean="0">
                    <a:solidFill>
                      <a:prstClr val="black"/>
                    </a:solidFill>
                    <a:latin typeface="Times New Roman" panose="02020603050405020304" pitchFamily="18" charset="0"/>
                    <a:cs typeface="Times New Roman" panose="02020603050405020304" pitchFamily="18" charset="0"/>
                  </a:rPr>
                  <a:t>L – change in Labour</a:t>
                </a:r>
              </a:p>
              <a:p>
                <a:pPr algn="just"/>
                <a:r>
                  <a:rPr lang="en-US" sz="2400" b="0" dirty="0" smtClean="0">
                    <a:solidFill>
                      <a:prstClr val="black"/>
                    </a:solidFill>
                    <a:latin typeface="Times New Roman" panose="02020603050405020304" pitchFamily="18" charset="0"/>
                    <a:cs typeface="Times New Roman" panose="02020603050405020304" pitchFamily="18" charset="0"/>
                  </a:rPr>
                  <a:t>The MRTS measures the rate of reduction in one factor for an additional unit of another factor in the combination.</a:t>
                </a:r>
                <a:endParaRPr lang="en-US" sz="2400" b="0" dirty="0" smtClean="0">
                  <a:latin typeface="Times New Roman" panose="02020603050405020304" pitchFamily="18" charset="0"/>
                  <a:cs typeface="Times New Roman" panose="02020603050405020304" pitchFamily="18" charset="0"/>
                </a:endParaRPr>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111" t="-1887" r="-1111"/>
                </a:stretch>
              </a:blipFill>
            </p:spPr>
            <p:txBody>
              <a:bodyPr/>
              <a:lstStyle/>
              <a:p>
                <a:r>
                  <a:rPr lang="en-US">
                    <a:noFill/>
                  </a:rPr>
                  <a:t> </a:t>
                </a:r>
              </a:p>
            </p:txBody>
          </p:sp>
        </mc:Fallback>
      </mc:AlternateContent>
    </p:spTree>
    <p:extLst>
      <p:ext uri="{BB962C8B-B14F-4D97-AF65-F5344CB8AC3E}">
        <p14:creationId xmlns:p14="http://schemas.microsoft.com/office/powerpoint/2010/main" val="34770049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Contd</a:t>
            </a:r>
            <a:r>
              <a:rPr lang="en-US" dirty="0" smtClean="0"/>
              <a:t>…</a:t>
            </a:r>
            <a:endParaRPr lang="en-US" dirty="0"/>
          </a:p>
        </p:txBody>
      </p:sp>
      <p:sp>
        <p:nvSpPr>
          <p:cNvPr id="3" name="Content Placeholder 2"/>
          <p:cNvSpPr>
            <a:spLocks noGrp="1"/>
          </p:cNvSpPr>
          <p:nvPr>
            <p:ph idx="1"/>
          </p:nvPr>
        </p:nvSpPr>
        <p:spPr/>
        <p:txBody>
          <a:bodyPr>
            <a:normAutofit/>
          </a:bodyPr>
          <a:lstStyle/>
          <a:p>
            <a:pPr algn="just"/>
            <a:r>
              <a:rPr lang="en-US" sz="2400" dirty="0" smtClean="0">
                <a:latin typeface="Times New Roman" panose="02020603050405020304" pitchFamily="18" charset="0"/>
                <a:cs typeface="Times New Roman" panose="02020603050405020304" pitchFamily="18" charset="0"/>
              </a:rPr>
              <a:t>This is just sufficient to produce the same quantity of output.</a:t>
            </a:r>
          </a:p>
          <a:p>
            <a:pPr algn="just"/>
            <a:r>
              <a:rPr lang="en-US" sz="2400" dirty="0" smtClean="0">
                <a:latin typeface="Times New Roman" panose="02020603050405020304" pitchFamily="18" charset="0"/>
                <a:cs typeface="Times New Roman" panose="02020603050405020304" pitchFamily="18" charset="0"/>
              </a:rPr>
              <a:t>The convexity of </a:t>
            </a:r>
            <a:r>
              <a:rPr lang="en-US" sz="2400" dirty="0" err="1">
                <a:latin typeface="Times New Roman" panose="02020603050405020304" pitchFamily="18" charset="0"/>
                <a:cs typeface="Times New Roman" panose="02020603050405020304" pitchFamily="18" charset="0"/>
              </a:rPr>
              <a:t>I</a:t>
            </a:r>
            <a:r>
              <a:rPr lang="en-US" sz="2400" dirty="0" err="1" smtClean="0">
                <a:latin typeface="Times New Roman" panose="02020603050405020304" pitchFamily="18" charset="0"/>
                <a:cs typeface="Times New Roman" panose="02020603050405020304" pitchFamily="18" charset="0"/>
              </a:rPr>
              <a:t>so</a:t>
            </a:r>
            <a:r>
              <a:rPr lang="en-US" sz="2400" dirty="0" smtClean="0">
                <a:latin typeface="Times New Roman" panose="02020603050405020304" pitchFamily="18" charset="0"/>
                <a:cs typeface="Times New Roman" panose="02020603050405020304" pitchFamily="18" charset="0"/>
              </a:rPr>
              <a:t> – quant suggests that MRTS is diminishing which means that as quantities of one factor, labour, is increased, the less of another factor, capital, will be given up, if output level is to be kept constant.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97513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Times New Roman" panose="02020603050405020304" pitchFamily="18" charset="0"/>
                <a:cs typeface="Times New Roman" panose="02020603050405020304" pitchFamily="18" charset="0"/>
              </a:rPr>
              <a:t>TYPES OF ISO - QUANTS</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gn="just">
              <a:buNone/>
            </a:pPr>
            <a:r>
              <a:rPr lang="en-US" dirty="0"/>
              <a:t>	</a:t>
            </a:r>
            <a:r>
              <a:rPr lang="en-US" dirty="0" smtClean="0"/>
              <a:t>- </a:t>
            </a:r>
            <a:r>
              <a:rPr lang="en-US" sz="2400" dirty="0" smtClean="0">
                <a:latin typeface="Times New Roman" panose="02020603050405020304" pitchFamily="18" charset="0"/>
                <a:cs typeface="Times New Roman" panose="02020603050405020304" pitchFamily="18" charset="0"/>
              </a:rPr>
              <a:t>An important assumption in the </a:t>
            </a:r>
            <a:r>
              <a:rPr lang="en-US" sz="2400" dirty="0" err="1" smtClean="0">
                <a:latin typeface="Times New Roman" panose="02020603050405020304" pitchFamily="18" charset="0"/>
                <a:cs typeface="Times New Roman" panose="02020603050405020304" pitchFamily="18" charset="0"/>
              </a:rPr>
              <a:t>iso</a:t>
            </a:r>
            <a:r>
              <a:rPr lang="en-US" sz="2400" dirty="0" smtClean="0">
                <a:latin typeface="Times New Roman" panose="02020603050405020304" pitchFamily="18" charset="0"/>
                <a:cs typeface="Times New Roman" panose="02020603050405020304" pitchFamily="18" charset="0"/>
              </a:rPr>
              <a:t> – quant diagram is that the inputs can be substituted for each other.</a:t>
            </a:r>
          </a:p>
          <a:p>
            <a:pPr marL="0" indent="0" algn="just">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The shape of the curves depends upon the degree of substitutability of inputs.</a:t>
            </a:r>
          </a:p>
          <a:p>
            <a:pPr lvl="4" algn="just">
              <a:buFont typeface="Wingdings" panose="05000000000000000000" pitchFamily="2" charset="2"/>
              <a:buChar char="ü"/>
            </a:pPr>
            <a:r>
              <a:rPr lang="en-US" sz="2800" dirty="0" smtClean="0">
                <a:latin typeface="Times New Roman" panose="02020603050405020304" pitchFamily="18" charset="0"/>
                <a:cs typeface="Times New Roman" panose="02020603050405020304" pitchFamily="18" charset="0"/>
              </a:rPr>
              <a:t>  </a:t>
            </a:r>
            <a:r>
              <a:rPr lang="en-US" sz="2800" b="1" i="1" dirty="0" smtClean="0">
                <a:latin typeface="Times New Roman" panose="02020603050405020304" pitchFamily="18" charset="0"/>
                <a:cs typeface="Times New Roman" panose="02020603050405020304" pitchFamily="18" charset="0"/>
              </a:rPr>
              <a:t>Linear </a:t>
            </a:r>
            <a:r>
              <a:rPr lang="en-US" sz="2800" b="1" i="1" dirty="0" err="1" smtClean="0">
                <a:latin typeface="Times New Roman" panose="02020603050405020304" pitchFamily="18" charset="0"/>
                <a:cs typeface="Times New Roman" panose="02020603050405020304" pitchFamily="18" charset="0"/>
              </a:rPr>
              <a:t>Iso</a:t>
            </a:r>
            <a:r>
              <a:rPr lang="en-US" sz="2800" b="1" i="1" dirty="0" smtClean="0">
                <a:latin typeface="Times New Roman" panose="02020603050405020304" pitchFamily="18" charset="0"/>
                <a:cs typeface="Times New Roman" panose="02020603050405020304" pitchFamily="18" charset="0"/>
              </a:rPr>
              <a:t> – quants</a:t>
            </a:r>
          </a:p>
          <a:p>
            <a:pPr lvl="4" algn="just">
              <a:buFont typeface="Wingdings" panose="05000000000000000000" pitchFamily="2" charset="2"/>
              <a:buChar char="ü"/>
            </a:pPr>
            <a:r>
              <a:rPr lang="en-US" sz="2800" b="1" i="1" dirty="0" smtClean="0">
                <a:latin typeface="Times New Roman" panose="02020603050405020304" pitchFamily="18" charset="0"/>
                <a:cs typeface="Times New Roman" panose="02020603050405020304" pitchFamily="18" charset="0"/>
              </a:rPr>
              <a:t>  Right – angle </a:t>
            </a:r>
            <a:r>
              <a:rPr lang="en-US" sz="2800" b="1" i="1" dirty="0" err="1" smtClean="0">
                <a:latin typeface="Times New Roman" panose="02020603050405020304" pitchFamily="18" charset="0"/>
                <a:cs typeface="Times New Roman" panose="02020603050405020304" pitchFamily="18" charset="0"/>
              </a:rPr>
              <a:t>Iso</a:t>
            </a:r>
            <a:r>
              <a:rPr lang="en-US" sz="2800" b="1" i="1" dirty="0" smtClean="0">
                <a:latin typeface="Times New Roman" panose="02020603050405020304" pitchFamily="18" charset="0"/>
                <a:cs typeface="Times New Roman" panose="02020603050405020304" pitchFamily="18" charset="0"/>
              </a:rPr>
              <a:t> – quant </a:t>
            </a:r>
          </a:p>
          <a:p>
            <a:pPr lvl="4" algn="just">
              <a:buFont typeface="Wingdings" panose="05000000000000000000" pitchFamily="2" charset="2"/>
              <a:buChar char="ü"/>
            </a:pPr>
            <a:r>
              <a:rPr lang="en-US" sz="2800" b="1" i="1" dirty="0">
                <a:latin typeface="Times New Roman" panose="02020603050405020304" pitchFamily="18" charset="0"/>
                <a:cs typeface="Times New Roman" panose="02020603050405020304" pitchFamily="18" charset="0"/>
              </a:rPr>
              <a:t> </a:t>
            </a:r>
            <a:r>
              <a:rPr lang="en-US" sz="2800" b="1" i="1" dirty="0" smtClean="0">
                <a:latin typeface="Times New Roman" panose="02020603050405020304" pitchFamily="18" charset="0"/>
                <a:cs typeface="Times New Roman" panose="02020603050405020304" pitchFamily="18" charset="0"/>
              </a:rPr>
              <a:t> Convex </a:t>
            </a:r>
            <a:r>
              <a:rPr lang="en-US" sz="2800" b="1" i="1" dirty="0" err="1" smtClean="0">
                <a:latin typeface="Times New Roman" panose="02020603050405020304" pitchFamily="18" charset="0"/>
                <a:cs typeface="Times New Roman" panose="02020603050405020304" pitchFamily="18" charset="0"/>
              </a:rPr>
              <a:t>Iso</a:t>
            </a:r>
            <a:r>
              <a:rPr lang="en-US" sz="2800" b="1" i="1" dirty="0" smtClean="0">
                <a:latin typeface="Times New Roman" panose="02020603050405020304" pitchFamily="18" charset="0"/>
                <a:cs typeface="Times New Roman" panose="02020603050405020304" pitchFamily="18" charset="0"/>
              </a:rPr>
              <a:t> – quant                         </a:t>
            </a:r>
          </a:p>
          <a:p>
            <a:pPr marL="0" indent="0" algn="just">
              <a:buNone/>
            </a:pPr>
            <a:r>
              <a:rPr lang="en-US" sz="2400" b="1" i="1" dirty="0" smtClean="0">
                <a:latin typeface="Times New Roman" panose="02020603050405020304" pitchFamily="18" charset="0"/>
                <a:cs typeface="Times New Roman" panose="02020603050405020304" pitchFamily="18" charset="0"/>
              </a:rPr>
              <a:t> </a:t>
            </a:r>
            <a:endParaRPr lang="en-US" sz="24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5909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i="1" dirty="0" smtClean="0">
                <a:latin typeface="Times New Roman" panose="02020603050405020304" pitchFamily="18" charset="0"/>
                <a:cs typeface="Times New Roman" panose="02020603050405020304" pitchFamily="18" charset="0"/>
              </a:rPr>
              <a:t>LINEAR  ISO - QUANTS</a:t>
            </a:r>
            <a:endParaRPr lang="en-US" sz="2800" b="1"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400" dirty="0" smtClean="0">
                <a:latin typeface="Times New Roman" panose="02020603050405020304" pitchFamily="18" charset="0"/>
                <a:cs typeface="Times New Roman" panose="02020603050405020304" pitchFamily="18" charset="0"/>
              </a:rPr>
              <a:t>In this, there is perfect substitutability of inputs.</a:t>
            </a:r>
          </a:p>
          <a:p>
            <a:pPr marL="0" indent="0" algn="just">
              <a:buNone/>
            </a:pPr>
            <a:r>
              <a:rPr lang="en-US" sz="2400"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For Example: </a:t>
            </a:r>
            <a:r>
              <a:rPr lang="en-US" sz="2400" i="1" dirty="0" smtClean="0">
                <a:latin typeface="Times New Roman" panose="02020603050405020304" pitchFamily="18" charset="0"/>
                <a:cs typeface="Times New Roman" panose="02020603050405020304" pitchFamily="18" charset="0"/>
              </a:rPr>
              <a:t>Given a power plant equipped to burn either oil or gas, various amounts of electric power can be produced by burning gas only, oil only or varying amounts of each. Gas and oil are perfect substitutes here. Hence, the </a:t>
            </a:r>
            <a:r>
              <a:rPr lang="en-US" sz="2400" i="1" dirty="0" err="1" smtClean="0">
                <a:latin typeface="Times New Roman" panose="02020603050405020304" pitchFamily="18" charset="0"/>
                <a:cs typeface="Times New Roman" panose="02020603050405020304" pitchFamily="18" charset="0"/>
              </a:rPr>
              <a:t>iso</a:t>
            </a:r>
            <a:r>
              <a:rPr lang="en-US" sz="2400" i="1" dirty="0" smtClean="0">
                <a:latin typeface="Times New Roman" panose="02020603050405020304" pitchFamily="18" charset="0"/>
                <a:cs typeface="Times New Roman" panose="02020603050405020304" pitchFamily="18" charset="0"/>
              </a:rPr>
              <a:t>-quants are straight lines.                                                                                                                                                        </a:t>
            </a:r>
          </a:p>
          <a:p>
            <a:pPr marL="0" indent="0" algn="just">
              <a:buNone/>
            </a:pPr>
            <a:r>
              <a:rPr lang="en-US" sz="1200" i="1" dirty="0">
                <a:latin typeface="Times New Roman" panose="02020603050405020304" pitchFamily="18" charset="0"/>
                <a:cs typeface="Times New Roman" panose="02020603050405020304" pitchFamily="18" charset="0"/>
              </a:rPr>
              <a:t> </a:t>
            </a:r>
            <a:r>
              <a:rPr lang="en-US" sz="1200" i="1" dirty="0" smtClean="0">
                <a:latin typeface="Times New Roman" panose="02020603050405020304" pitchFamily="18" charset="0"/>
                <a:cs typeface="Times New Roman" panose="02020603050405020304" pitchFamily="18" charset="0"/>
              </a:rPr>
              <a:t>                                                         y</a:t>
            </a:r>
            <a:r>
              <a:rPr lang="en-US" sz="2400" i="1" dirty="0" smtClean="0">
                <a:latin typeface="Times New Roman" panose="02020603050405020304" pitchFamily="18" charset="0"/>
                <a:cs typeface="Times New Roman" panose="02020603050405020304" pitchFamily="18" charset="0"/>
              </a:rPr>
              <a:t>                                                                                     </a:t>
            </a:r>
          </a:p>
          <a:p>
            <a:pPr marL="0" indent="0" algn="just">
              <a:buNone/>
            </a:pPr>
            <a:r>
              <a:rPr lang="en-US" sz="2400" i="1" dirty="0">
                <a:latin typeface="Times New Roman" panose="02020603050405020304" pitchFamily="18" charset="0"/>
                <a:cs typeface="Times New Roman" panose="02020603050405020304" pitchFamily="18" charset="0"/>
              </a:rPr>
              <a:t> </a:t>
            </a:r>
            <a:r>
              <a:rPr lang="en-US" sz="2400" i="1" dirty="0" smtClean="0">
                <a:latin typeface="Times New Roman" panose="02020603050405020304" pitchFamily="18" charset="0"/>
                <a:cs typeface="Times New Roman" panose="02020603050405020304" pitchFamily="18" charset="0"/>
              </a:rPr>
              <a:t>                                                </a:t>
            </a:r>
          </a:p>
          <a:p>
            <a:pPr marL="0" indent="0" algn="just">
              <a:buNone/>
            </a:pPr>
            <a:r>
              <a:rPr lang="en-US" sz="2400" i="1" dirty="0">
                <a:latin typeface="Times New Roman" panose="02020603050405020304" pitchFamily="18" charset="0"/>
                <a:cs typeface="Times New Roman" panose="02020603050405020304" pitchFamily="18" charset="0"/>
              </a:rPr>
              <a:t> </a:t>
            </a:r>
            <a:r>
              <a:rPr lang="en-US" sz="2400" i="1" dirty="0" smtClean="0">
                <a:latin typeface="Times New Roman" panose="02020603050405020304" pitchFamily="18" charset="0"/>
                <a:cs typeface="Times New Roman" panose="02020603050405020304" pitchFamily="18" charset="0"/>
              </a:rPr>
              <a:t>                                              </a:t>
            </a:r>
          </a:p>
          <a:p>
            <a:pPr marL="0" indent="0" algn="just">
              <a:buNone/>
            </a:pPr>
            <a:r>
              <a:rPr lang="en-US" sz="1400" i="1" dirty="0">
                <a:latin typeface="Times New Roman" panose="02020603050405020304" pitchFamily="18" charset="0"/>
                <a:cs typeface="Times New Roman" panose="02020603050405020304" pitchFamily="18" charset="0"/>
              </a:rPr>
              <a:t> </a:t>
            </a:r>
            <a:r>
              <a:rPr lang="en-US" sz="1400" i="1" dirty="0" smtClean="0">
                <a:latin typeface="Times New Roman" panose="02020603050405020304" pitchFamily="18" charset="0"/>
                <a:cs typeface="Times New Roman" panose="02020603050405020304" pitchFamily="18" charset="0"/>
              </a:rPr>
              <a:t>                                                                Q1    Q2 Q3    Q4   Q5                                                                    </a:t>
            </a:r>
          </a:p>
          <a:p>
            <a:pPr marL="0" indent="0" algn="just">
              <a:buNone/>
            </a:pPr>
            <a:r>
              <a:rPr lang="en-US" sz="1400" i="1" dirty="0">
                <a:latin typeface="Times New Roman" panose="02020603050405020304" pitchFamily="18" charset="0"/>
                <a:cs typeface="Times New Roman" panose="02020603050405020304" pitchFamily="18" charset="0"/>
              </a:rPr>
              <a:t> </a:t>
            </a:r>
            <a:r>
              <a:rPr lang="en-US" sz="1400" i="1" dirty="0" smtClean="0">
                <a:latin typeface="Times New Roman" panose="02020603050405020304" pitchFamily="18" charset="0"/>
                <a:cs typeface="Times New Roman" panose="02020603050405020304" pitchFamily="18" charset="0"/>
              </a:rPr>
              <a:t>                                                  o                                                      x</a:t>
            </a:r>
            <a:endParaRPr lang="en-US" sz="1400" i="1" dirty="0">
              <a:latin typeface="Times New Roman" panose="02020603050405020304" pitchFamily="18" charset="0"/>
              <a:cs typeface="Times New Roman" panose="02020603050405020304" pitchFamily="18" charset="0"/>
            </a:endParaRPr>
          </a:p>
        </p:txBody>
      </p:sp>
      <p:cxnSp>
        <p:nvCxnSpPr>
          <p:cNvPr id="5" name="Straight Arrow Connector 4"/>
          <p:cNvCxnSpPr/>
          <p:nvPr/>
        </p:nvCxnSpPr>
        <p:spPr>
          <a:xfrm flipV="1">
            <a:off x="2895600" y="4114800"/>
            <a:ext cx="0" cy="1447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2895600" y="5486400"/>
            <a:ext cx="24384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895600" y="5181600"/>
            <a:ext cx="6096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895600" y="4953000"/>
            <a:ext cx="990600" cy="609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895600" y="4762500"/>
            <a:ext cx="1295400" cy="800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895600" y="4572000"/>
            <a:ext cx="15240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895600" y="4343400"/>
            <a:ext cx="1981200" cy="1181100"/>
          </a:xfrm>
          <a:prstGeom prst="line">
            <a:avLst/>
          </a:prstGeom>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3594293" y="5674787"/>
            <a:ext cx="583814" cy="369332"/>
          </a:xfrm>
          <a:prstGeom prst="rect">
            <a:avLst/>
          </a:prstGeom>
          <a:noFill/>
        </p:spPr>
        <p:txBody>
          <a:bodyPr wrap="none" rtlCol="0">
            <a:spAutoFit/>
          </a:bodyPr>
          <a:lstStyle/>
          <a:p>
            <a:r>
              <a:rPr lang="en-US" dirty="0" smtClean="0"/>
              <a:t>Gas </a:t>
            </a:r>
            <a:endParaRPr lang="en-US" dirty="0"/>
          </a:p>
        </p:txBody>
      </p:sp>
      <p:sp>
        <p:nvSpPr>
          <p:cNvPr id="27" name="TextBox 26"/>
          <p:cNvSpPr txBox="1"/>
          <p:nvPr/>
        </p:nvSpPr>
        <p:spPr>
          <a:xfrm>
            <a:off x="2543735" y="4781415"/>
            <a:ext cx="461665" cy="350417"/>
          </a:xfrm>
          <a:prstGeom prst="rect">
            <a:avLst/>
          </a:prstGeom>
          <a:noFill/>
        </p:spPr>
        <p:txBody>
          <a:bodyPr vert="vert270" wrap="none" rtlCol="0">
            <a:spAutoFit/>
          </a:bodyPr>
          <a:lstStyle/>
          <a:p>
            <a:r>
              <a:rPr lang="en-US" dirty="0" smtClean="0"/>
              <a:t>Oil</a:t>
            </a:r>
            <a:endParaRPr lang="en-US" dirty="0"/>
          </a:p>
        </p:txBody>
      </p:sp>
    </p:spTree>
    <p:extLst>
      <p:ext uri="{BB962C8B-B14F-4D97-AF65-F5344CB8AC3E}">
        <p14:creationId xmlns:p14="http://schemas.microsoft.com/office/powerpoint/2010/main" val="3809402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2800" b="1" i="1" dirty="0" smtClean="0">
                <a:latin typeface="Times New Roman" panose="02020603050405020304" pitchFamily="18" charset="0"/>
                <a:cs typeface="Times New Roman" panose="02020603050405020304" pitchFamily="18" charset="0"/>
              </a:rPr>
              <a:t>Right – Angle </a:t>
            </a:r>
            <a:r>
              <a:rPr lang="en-US" sz="2800" b="1" i="1" dirty="0" err="1" smtClean="0">
                <a:latin typeface="Times New Roman" panose="02020603050405020304" pitchFamily="18" charset="0"/>
                <a:cs typeface="Times New Roman" panose="02020603050405020304" pitchFamily="18" charset="0"/>
              </a:rPr>
              <a:t>Iso</a:t>
            </a:r>
            <a:r>
              <a:rPr lang="en-US" sz="2800" b="1" i="1" dirty="0" smtClean="0">
                <a:latin typeface="Times New Roman" panose="02020603050405020304" pitchFamily="18" charset="0"/>
                <a:cs typeface="Times New Roman" panose="02020603050405020304" pitchFamily="18" charset="0"/>
              </a:rPr>
              <a:t> - quant</a:t>
            </a:r>
            <a:endParaRPr lang="en-US" sz="2800" b="1"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00200"/>
            <a:ext cx="8229600" cy="4724400"/>
          </a:xfrm>
        </p:spPr>
        <p:txBody>
          <a:bodyPr>
            <a:noAutofit/>
          </a:bodyPr>
          <a:lstStyle/>
          <a:p>
            <a:pPr algn="just">
              <a:lnSpc>
                <a:spcPct val="170000"/>
              </a:lnSpc>
            </a:pPr>
            <a:r>
              <a:rPr lang="en-US" sz="1800" dirty="0" smtClean="0">
                <a:latin typeface="Times New Roman" panose="02020603050405020304" pitchFamily="18" charset="0"/>
                <a:cs typeface="Times New Roman" panose="02020603050405020304" pitchFamily="18" charset="0"/>
              </a:rPr>
              <a:t>Here, there is complete non – substitutability between the inputs [ or strict complimentary].</a:t>
            </a:r>
          </a:p>
          <a:p>
            <a:pPr marL="0" indent="0" algn="just">
              <a:lnSpc>
                <a:spcPct val="170000"/>
              </a:lnSpc>
              <a:buNone/>
            </a:pPr>
            <a:r>
              <a:rPr lang="en-US" sz="1800" dirty="0">
                <a:latin typeface="Times New Roman" panose="02020603050405020304" pitchFamily="18" charset="0"/>
                <a:cs typeface="Times New Roman" panose="02020603050405020304" pitchFamily="18" charset="0"/>
              </a:rPr>
              <a:t>	</a:t>
            </a:r>
            <a:r>
              <a:rPr lang="en-US" sz="1800" b="1" dirty="0" smtClean="0">
                <a:latin typeface="Times New Roman" panose="02020603050405020304" pitchFamily="18" charset="0"/>
                <a:cs typeface="Times New Roman" panose="02020603050405020304" pitchFamily="18" charset="0"/>
              </a:rPr>
              <a:t>For example, </a:t>
            </a:r>
            <a:r>
              <a:rPr lang="en-US" sz="1800" dirty="0" smtClean="0">
                <a:latin typeface="Times New Roman" panose="02020603050405020304" pitchFamily="18" charset="0"/>
                <a:cs typeface="Times New Roman" panose="02020603050405020304" pitchFamily="18" charset="0"/>
              </a:rPr>
              <a:t>Exactly two wheels and one frame are required to produce a bicycle and in no way can wheels be substituted for frames or vice versa.                                  </a:t>
            </a:r>
          </a:p>
          <a:p>
            <a:pPr marL="0" indent="0" algn="just">
              <a:lnSpc>
                <a:spcPct val="170000"/>
              </a:lnSpc>
              <a:buNone/>
            </a:pPr>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                                      </a:t>
            </a:r>
          </a:p>
          <a:p>
            <a:pPr marL="0" indent="0" algn="just">
              <a:buNone/>
            </a:pPr>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                                                                              </a:t>
            </a:r>
          </a:p>
          <a:p>
            <a:pPr marL="0" indent="0" algn="just">
              <a:buNone/>
            </a:pPr>
            <a:r>
              <a:rPr lang="en-US" sz="1800" dirty="0">
                <a:latin typeface="Times New Roman" panose="02020603050405020304" pitchFamily="18" charset="0"/>
                <a:ea typeface="Calibri"/>
                <a:cs typeface="Times New Roman" panose="02020603050405020304" pitchFamily="18" charset="0"/>
              </a:rPr>
              <a:t> </a:t>
            </a:r>
            <a:r>
              <a:rPr lang="en-US" sz="1800" dirty="0" smtClean="0">
                <a:latin typeface="Times New Roman" panose="02020603050405020304" pitchFamily="18" charset="0"/>
                <a:ea typeface="Calibri"/>
                <a:cs typeface="Times New Roman" panose="02020603050405020304" pitchFamily="18" charset="0"/>
              </a:rPr>
              <a:t>                                                                    </a:t>
            </a:r>
            <a:r>
              <a:rPr lang="en-US" sz="1400" dirty="0" smtClean="0">
                <a:latin typeface="Times New Roman" panose="02020603050405020304" pitchFamily="18" charset="0"/>
                <a:ea typeface="Calibri"/>
                <a:cs typeface="Times New Roman" panose="02020603050405020304" pitchFamily="18" charset="0"/>
              </a:rPr>
              <a:t>Q</a:t>
            </a:r>
            <a:r>
              <a:rPr lang="en-US" sz="1400" baseline="-25000" dirty="0" smtClean="0">
                <a:latin typeface="Times New Roman" panose="02020603050405020304" pitchFamily="18" charset="0"/>
                <a:ea typeface="Calibri"/>
                <a:cs typeface="Times New Roman" panose="02020603050405020304" pitchFamily="18" charset="0"/>
              </a:rPr>
              <a:t>3 </a:t>
            </a:r>
            <a:r>
              <a:rPr lang="en-US" sz="1400" dirty="0" smtClean="0">
                <a:latin typeface="Times New Roman" panose="02020603050405020304" pitchFamily="18" charset="0"/>
                <a:ea typeface="Calibri"/>
                <a:cs typeface="Times New Roman" panose="02020603050405020304" pitchFamily="18" charset="0"/>
              </a:rPr>
              <a:t>= 3 cycle</a:t>
            </a:r>
            <a:endParaRPr lang="en-US" sz="1400" dirty="0">
              <a:latin typeface="Times New Roman" panose="02020603050405020304" pitchFamily="18" charset="0"/>
              <a:ea typeface="Calibri"/>
              <a:cs typeface="Times New Roman" panose="02020603050405020304" pitchFamily="18" charset="0"/>
            </a:endParaRPr>
          </a:p>
          <a:p>
            <a:pPr marL="0" lvl="0" indent="0" algn="just">
              <a:buNone/>
            </a:pPr>
            <a:r>
              <a:rPr lang="en-US" sz="1400" dirty="0" smtClean="0">
                <a:solidFill>
                  <a:prstClr val="black"/>
                </a:solidFill>
                <a:ea typeface="Calibri"/>
                <a:cs typeface="Times New Roman"/>
              </a:rPr>
              <a:t>                                                                                                    Q</a:t>
            </a:r>
            <a:r>
              <a:rPr lang="en-US" sz="1400" baseline="-25000" dirty="0" smtClean="0">
                <a:solidFill>
                  <a:prstClr val="black"/>
                </a:solidFill>
                <a:ea typeface="Calibri"/>
                <a:cs typeface="Times New Roman"/>
              </a:rPr>
              <a:t>2</a:t>
            </a:r>
            <a:r>
              <a:rPr lang="en-US" sz="1400" dirty="0">
                <a:solidFill>
                  <a:prstClr val="black"/>
                </a:solidFill>
                <a:latin typeface="Times New Roman" panose="02020603050405020304" pitchFamily="18" charset="0"/>
                <a:ea typeface="Calibri"/>
                <a:cs typeface="Times New Roman" panose="02020603050405020304" pitchFamily="18" charset="0"/>
              </a:rPr>
              <a:t> </a:t>
            </a:r>
            <a:r>
              <a:rPr lang="en-US" sz="1400" dirty="0" smtClean="0">
                <a:solidFill>
                  <a:prstClr val="black"/>
                </a:solidFill>
                <a:latin typeface="Times New Roman" panose="02020603050405020304" pitchFamily="18" charset="0"/>
                <a:ea typeface="Calibri"/>
                <a:cs typeface="Times New Roman" panose="02020603050405020304" pitchFamily="18" charset="0"/>
              </a:rPr>
              <a:t>= 2 cycle</a:t>
            </a:r>
          </a:p>
          <a:p>
            <a:pPr marL="0" lvl="0" indent="0" algn="just">
              <a:buNone/>
            </a:pPr>
            <a:r>
              <a:rPr lang="en-US" sz="1400" dirty="0">
                <a:solidFill>
                  <a:prstClr val="black"/>
                </a:solidFill>
                <a:latin typeface="Times New Roman" panose="02020603050405020304" pitchFamily="18" charset="0"/>
                <a:ea typeface="Calibri"/>
                <a:cs typeface="Times New Roman" panose="02020603050405020304" pitchFamily="18" charset="0"/>
              </a:rPr>
              <a:t> </a:t>
            </a:r>
            <a:r>
              <a:rPr lang="en-US" sz="1400" dirty="0" smtClean="0">
                <a:solidFill>
                  <a:prstClr val="black"/>
                </a:solidFill>
                <a:latin typeface="Times New Roman" panose="02020603050405020304" pitchFamily="18" charset="0"/>
                <a:ea typeface="Calibri"/>
                <a:cs typeface="Times New Roman" panose="02020603050405020304" pitchFamily="18" charset="0"/>
              </a:rPr>
              <a:t>                                                                                         Q</a:t>
            </a:r>
            <a:r>
              <a:rPr lang="en-US" sz="1400" baseline="-25000" dirty="0" smtClean="0">
                <a:solidFill>
                  <a:prstClr val="black"/>
                </a:solidFill>
                <a:latin typeface="Times New Roman" panose="02020603050405020304" pitchFamily="18" charset="0"/>
                <a:ea typeface="Calibri"/>
                <a:cs typeface="Times New Roman" panose="02020603050405020304" pitchFamily="18" charset="0"/>
              </a:rPr>
              <a:t>1</a:t>
            </a:r>
            <a:r>
              <a:rPr lang="en-US" sz="1400" baseline="-25000" dirty="0" smtClean="0">
                <a:solidFill>
                  <a:prstClr val="black"/>
                </a:solidFill>
                <a:ea typeface="Calibri"/>
                <a:cs typeface="Times New Roman"/>
              </a:rPr>
              <a:t> </a:t>
            </a:r>
            <a:r>
              <a:rPr lang="en-US" sz="1400" dirty="0" smtClean="0">
                <a:solidFill>
                  <a:prstClr val="black"/>
                </a:solidFill>
                <a:ea typeface="Calibri"/>
                <a:cs typeface="Times New Roman"/>
              </a:rPr>
              <a:t> = 1 cycle</a:t>
            </a:r>
            <a:endParaRPr lang="en-US" sz="1400" dirty="0">
              <a:solidFill>
                <a:prstClr val="black"/>
              </a:solidFill>
              <a:ea typeface="Calibri"/>
              <a:cs typeface="Times New Roman"/>
            </a:endParaRPr>
          </a:p>
          <a:p>
            <a:pPr marL="0" marR="0" indent="0">
              <a:lnSpc>
                <a:spcPct val="115000"/>
              </a:lnSpc>
              <a:spcBef>
                <a:spcPts val="0"/>
              </a:spcBef>
              <a:spcAft>
                <a:spcPts val="1000"/>
              </a:spcAft>
              <a:buNone/>
              <a:tabLst>
                <a:tab pos="2171700" algn="l"/>
              </a:tabLst>
            </a:pPr>
            <a:r>
              <a:rPr lang="en-US" sz="1400" dirty="0" smtClean="0">
                <a:latin typeface="Times New Roman" panose="02020603050405020304" pitchFamily="18" charset="0"/>
                <a:ea typeface="Calibri"/>
                <a:cs typeface="Times New Roman" panose="02020603050405020304" pitchFamily="18" charset="0"/>
              </a:rPr>
              <a:t>                                            o</a:t>
            </a:r>
            <a:endParaRPr lang="en-US" sz="1400" dirty="0">
              <a:latin typeface="Times New Roman" panose="02020603050405020304" pitchFamily="18" charset="0"/>
              <a:ea typeface="Calibri"/>
              <a:cs typeface="Times New Roman" panose="02020603050405020304" pitchFamily="18" charset="0"/>
            </a:endParaRPr>
          </a:p>
          <a:p>
            <a:pPr marL="0" marR="0" indent="0">
              <a:lnSpc>
                <a:spcPct val="115000"/>
              </a:lnSpc>
              <a:spcBef>
                <a:spcPts val="0"/>
              </a:spcBef>
              <a:spcAft>
                <a:spcPts val="1000"/>
              </a:spcAft>
              <a:buNone/>
              <a:tabLst>
                <a:tab pos="2171700" algn="l"/>
              </a:tabLst>
            </a:pPr>
            <a:r>
              <a:rPr lang="en-US" sz="1800" baseline="-25000" dirty="0" smtClean="0">
                <a:latin typeface="Times New Roman" panose="02020603050405020304" pitchFamily="18" charset="0"/>
                <a:ea typeface="Calibri"/>
                <a:cs typeface="Times New Roman" panose="02020603050405020304" pitchFamily="18" charset="0"/>
              </a:rPr>
              <a:t>    </a:t>
            </a:r>
            <a:endParaRPr lang="en-US" sz="1800" dirty="0" smtClean="0">
              <a:latin typeface="Times New Roman" panose="02020603050405020304" pitchFamily="18" charset="0"/>
              <a:ea typeface="Calibri"/>
              <a:cs typeface="Times New Roman" panose="02020603050405020304" pitchFamily="18" charset="0"/>
            </a:endParaRPr>
          </a:p>
          <a:p>
            <a:pPr marL="0" marR="0" indent="0">
              <a:lnSpc>
                <a:spcPct val="115000"/>
              </a:lnSpc>
              <a:spcBef>
                <a:spcPts val="0"/>
              </a:spcBef>
              <a:spcAft>
                <a:spcPts val="1000"/>
              </a:spcAft>
              <a:buNone/>
              <a:tabLst>
                <a:tab pos="2171700" algn="l"/>
              </a:tabLst>
            </a:pPr>
            <a:r>
              <a:rPr lang="en-US" sz="1800" dirty="0" smtClean="0">
                <a:latin typeface="Times New Roman" panose="02020603050405020304" pitchFamily="18" charset="0"/>
                <a:ea typeface="Calibri"/>
                <a:cs typeface="Times New Roman" panose="02020603050405020304" pitchFamily="18" charset="0"/>
              </a:rPr>
              <a:t>         </a:t>
            </a:r>
            <a:r>
              <a:rPr lang="en-US" sz="1800" dirty="0">
                <a:solidFill>
                  <a:prstClr val="black"/>
                </a:solidFill>
                <a:latin typeface="Times New Roman" panose="02020603050405020304" pitchFamily="18" charset="0"/>
                <a:ea typeface="Calibri"/>
                <a:cs typeface="Times New Roman" panose="02020603050405020304" pitchFamily="18" charset="0"/>
              </a:rPr>
              <a:t>This is also known as </a:t>
            </a:r>
            <a:r>
              <a:rPr lang="en-US" sz="1800" dirty="0" err="1">
                <a:solidFill>
                  <a:prstClr val="black"/>
                </a:solidFill>
                <a:latin typeface="Times New Roman" panose="02020603050405020304" pitchFamily="18" charset="0"/>
                <a:ea typeface="Calibri"/>
                <a:cs typeface="Times New Roman" panose="02020603050405020304" pitchFamily="18" charset="0"/>
              </a:rPr>
              <a:t>Leotief</a:t>
            </a:r>
            <a:r>
              <a:rPr lang="en-US" sz="1800" dirty="0">
                <a:solidFill>
                  <a:prstClr val="black"/>
                </a:solidFill>
                <a:latin typeface="Times New Roman" panose="02020603050405020304" pitchFamily="18" charset="0"/>
                <a:ea typeface="Calibri"/>
                <a:cs typeface="Times New Roman" panose="02020603050405020304" pitchFamily="18" charset="0"/>
              </a:rPr>
              <a:t>  </a:t>
            </a:r>
            <a:r>
              <a:rPr lang="en-US" sz="1800" dirty="0" err="1">
                <a:solidFill>
                  <a:prstClr val="black"/>
                </a:solidFill>
                <a:latin typeface="Times New Roman" panose="02020603050405020304" pitchFamily="18" charset="0"/>
                <a:ea typeface="Calibri"/>
                <a:cs typeface="Times New Roman" panose="02020603050405020304" pitchFamily="18" charset="0"/>
              </a:rPr>
              <a:t>Iso</a:t>
            </a:r>
            <a:r>
              <a:rPr lang="en-US" sz="1800" dirty="0">
                <a:solidFill>
                  <a:prstClr val="black"/>
                </a:solidFill>
                <a:latin typeface="Times New Roman" panose="02020603050405020304" pitchFamily="18" charset="0"/>
                <a:ea typeface="Calibri"/>
                <a:cs typeface="Times New Roman" panose="02020603050405020304" pitchFamily="18" charset="0"/>
              </a:rPr>
              <a:t> – quant or Input – output </a:t>
            </a:r>
            <a:r>
              <a:rPr lang="en-US" sz="1800" dirty="0" err="1">
                <a:solidFill>
                  <a:prstClr val="black"/>
                </a:solidFill>
                <a:latin typeface="Times New Roman" panose="02020603050405020304" pitchFamily="18" charset="0"/>
                <a:ea typeface="Calibri"/>
                <a:cs typeface="Times New Roman" panose="02020603050405020304" pitchFamily="18" charset="0"/>
              </a:rPr>
              <a:t>Iso</a:t>
            </a:r>
            <a:r>
              <a:rPr lang="en-US" sz="1800" dirty="0">
                <a:solidFill>
                  <a:prstClr val="black"/>
                </a:solidFill>
                <a:latin typeface="Times New Roman" panose="02020603050405020304" pitchFamily="18" charset="0"/>
                <a:ea typeface="Calibri"/>
                <a:cs typeface="Times New Roman" panose="02020603050405020304" pitchFamily="18" charset="0"/>
              </a:rPr>
              <a:t> – quant.</a:t>
            </a:r>
          </a:p>
          <a:p>
            <a:pPr marL="0" marR="0" indent="0">
              <a:lnSpc>
                <a:spcPct val="115000"/>
              </a:lnSpc>
              <a:spcBef>
                <a:spcPts val="0"/>
              </a:spcBef>
              <a:spcAft>
                <a:spcPts val="1000"/>
              </a:spcAft>
              <a:buNone/>
              <a:tabLst>
                <a:tab pos="2171700" algn="l"/>
              </a:tabLst>
            </a:pPr>
            <a:r>
              <a:rPr lang="en-US" sz="1800" dirty="0" smtClean="0">
                <a:latin typeface="Times New Roman" panose="02020603050405020304" pitchFamily="18" charset="0"/>
                <a:ea typeface="Calibri"/>
                <a:cs typeface="Times New Roman" panose="02020603050405020304" pitchFamily="18" charset="0"/>
              </a:rPr>
              <a:t>                                                                          </a:t>
            </a:r>
          </a:p>
          <a:p>
            <a:pPr marL="0" marR="0" indent="0">
              <a:lnSpc>
                <a:spcPct val="115000"/>
              </a:lnSpc>
              <a:spcBef>
                <a:spcPts val="0"/>
              </a:spcBef>
              <a:spcAft>
                <a:spcPts val="1000"/>
              </a:spcAft>
              <a:buNone/>
              <a:tabLst>
                <a:tab pos="2171700" algn="l"/>
              </a:tabLst>
            </a:pPr>
            <a:r>
              <a:rPr lang="en-US" sz="1800" dirty="0" smtClean="0">
                <a:latin typeface="Times New Roman" panose="02020603050405020304" pitchFamily="18" charset="0"/>
                <a:ea typeface="Calibri"/>
                <a:cs typeface="Times New Roman" panose="02020603050405020304" pitchFamily="18" charset="0"/>
              </a:rPr>
              <a:t>			</a:t>
            </a:r>
          </a:p>
          <a:p>
            <a:pPr marL="0" marR="0" indent="0">
              <a:lnSpc>
                <a:spcPct val="115000"/>
              </a:lnSpc>
              <a:spcBef>
                <a:spcPts val="0"/>
              </a:spcBef>
              <a:spcAft>
                <a:spcPts val="1000"/>
              </a:spcAft>
              <a:buNone/>
              <a:tabLst>
                <a:tab pos="2171700" algn="l"/>
              </a:tabLst>
            </a:pPr>
            <a:r>
              <a:rPr lang="en-US" sz="1800" baseline="-25000" dirty="0" smtClean="0">
                <a:latin typeface="Times New Roman" panose="02020603050405020304" pitchFamily="18" charset="0"/>
                <a:ea typeface="Calibri"/>
                <a:cs typeface="Times New Roman" panose="02020603050405020304" pitchFamily="18" charset="0"/>
              </a:rPr>
              <a:t> </a:t>
            </a:r>
            <a:r>
              <a:rPr lang="en-US" sz="1800" dirty="0" smtClean="0">
                <a:latin typeface="Times New Roman" panose="02020603050405020304" pitchFamily="18" charset="0"/>
                <a:ea typeface="Calibri"/>
                <a:cs typeface="Times New Roman" panose="02020603050405020304" pitchFamily="18" charset="0"/>
              </a:rPr>
              <a:t> </a:t>
            </a:r>
          </a:p>
          <a:p>
            <a:pPr marL="0" marR="0" indent="0">
              <a:lnSpc>
                <a:spcPct val="115000"/>
              </a:lnSpc>
              <a:spcBef>
                <a:spcPts val="0"/>
              </a:spcBef>
              <a:spcAft>
                <a:spcPts val="1000"/>
              </a:spcAft>
              <a:buNone/>
              <a:tabLst>
                <a:tab pos="2171700" algn="l"/>
              </a:tabLst>
            </a:pPr>
            <a:endParaRPr lang="en-US" sz="1800" dirty="0">
              <a:latin typeface="Times New Roman" panose="02020603050405020304" pitchFamily="18" charset="0"/>
              <a:ea typeface="Calibri"/>
              <a:cs typeface="Times New Roman" panose="02020603050405020304" pitchFamily="18" charset="0"/>
            </a:endParaRPr>
          </a:p>
          <a:p>
            <a:pPr marL="0" marR="0" indent="0">
              <a:lnSpc>
                <a:spcPct val="115000"/>
              </a:lnSpc>
              <a:spcBef>
                <a:spcPts val="0"/>
              </a:spcBef>
              <a:spcAft>
                <a:spcPts val="1000"/>
              </a:spcAft>
              <a:buNone/>
              <a:tabLst>
                <a:tab pos="2171700" algn="l"/>
              </a:tabLst>
            </a:pPr>
            <a:endParaRPr lang="en-US" sz="1800" dirty="0" smtClean="0">
              <a:latin typeface="Times New Roman" panose="02020603050405020304" pitchFamily="18" charset="0"/>
              <a:ea typeface="Calibri"/>
              <a:cs typeface="Times New Roman" panose="02020603050405020304" pitchFamily="18" charset="0"/>
            </a:endParaRPr>
          </a:p>
          <a:p>
            <a:pPr marL="0" marR="0" indent="0">
              <a:lnSpc>
                <a:spcPct val="115000"/>
              </a:lnSpc>
              <a:spcBef>
                <a:spcPts val="0"/>
              </a:spcBef>
              <a:spcAft>
                <a:spcPts val="1000"/>
              </a:spcAft>
              <a:buNone/>
              <a:tabLst>
                <a:tab pos="2171700" algn="l"/>
              </a:tabLst>
            </a:pPr>
            <a:r>
              <a:rPr lang="en-US" sz="1800" dirty="0" smtClean="0">
                <a:latin typeface="Times New Roman" panose="02020603050405020304" pitchFamily="18" charset="0"/>
                <a:ea typeface="Calibri"/>
                <a:cs typeface="Times New Roman" panose="02020603050405020304" pitchFamily="18" charset="0"/>
              </a:rPr>
              <a:t>            </a:t>
            </a:r>
            <a:endParaRPr lang="en-US" sz="1800" dirty="0">
              <a:latin typeface="Times New Roman" panose="02020603050405020304" pitchFamily="18" charset="0"/>
              <a:ea typeface="Calibri"/>
              <a:cs typeface="Times New Roman" panose="02020603050405020304" pitchFamily="18" charset="0"/>
            </a:endParaRPr>
          </a:p>
        </p:txBody>
      </p:sp>
      <p:cxnSp>
        <p:nvCxnSpPr>
          <p:cNvPr id="5" name="Straight Arrow Connector 4"/>
          <p:cNvCxnSpPr/>
          <p:nvPr/>
        </p:nvCxnSpPr>
        <p:spPr>
          <a:xfrm flipV="1">
            <a:off x="2590800" y="3733800"/>
            <a:ext cx="0" cy="1524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590800" y="5257800"/>
            <a:ext cx="2057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2819400" y="3810000"/>
            <a:ext cx="0" cy="1219200"/>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011038" y="5408738"/>
            <a:ext cx="960519" cy="369332"/>
          </a:xfrm>
          <a:prstGeom prst="rect">
            <a:avLst/>
          </a:prstGeom>
          <a:noFill/>
        </p:spPr>
        <p:txBody>
          <a:bodyPr wrap="none" rtlCol="0">
            <a:spAutoFit/>
          </a:bodyPr>
          <a:lstStyle/>
          <a:p>
            <a:r>
              <a:rPr lang="en-US" b="1" dirty="0" smtClean="0">
                <a:latin typeface="Times New Roman" panose="02020603050405020304" pitchFamily="18" charset="0"/>
                <a:cs typeface="Times New Roman" panose="02020603050405020304" pitchFamily="18" charset="0"/>
              </a:rPr>
              <a:t>Wheels </a:t>
            </a:r>
            <a:endParaRPr lang="en-US" b="1" dirty="0">
              <a:latin typeface="Times New Roman" panose="02020603050405020304" pitchFamily="18" charset="0"/>
              <a:cs typeface="Times New Roman" panose="02020603050405020304" pitchFamily="18" charset="0"/>
            </a:endParaRPr>
          </a:p>
        </p:txBody>
      </p:sp>
      <p:sp>
        <p:nvSpPr>
          <p:cNvPr id="25" name="TextBox 24"/>
          <p:cNvSpPr txBox="1"/>
          <p:nvPr/>
        </p:nvSpPr>
        <p:spPr>
          <a:xfrm>
            <a:off x="1970217" y="4198910"/>
            <a:ext cx="461665" cy="836126"/>
          </a:xfrm>
          <a:prstGeom prst="rect">
            <a:avLst/>
          </a:prstGeom>
          <a:noFill/>
        </p:spPr>
        <p:txBody>
          <a:bodyPr vert="vert270" wrap="none" rtlCol="0">
            <a:spAutoFit/>
          </a:bodyPr>
          <a:lstStyle/>
          <a:p>
            <a:r>
              <a:rPr lang="en-US" b="1" dirty="0" smtClean="0">
                <a:latin typeface="Times New Roman" panose="02020603050405020304" pitchFamily="18" charset="0"/>
                <a:cs typeface="Times New Roman" panose="02020603050405020304" pitchFamily="18" charset="0"/>
              </a:rPr>
              <a:t>Frames</a:t>
            </a:r>
            <a:endParaRPr lang="en-US" b="1" dirty="0">
              <a:latin typeface="Times New Roman" panose="02020603050405020304" pitchFamily="18" charset="0"/>
              <a:cs typeface="Times New Roman" panose="02020603050405020304" pitchFamily="18" charset="0"/>
            </a:endParaRPr>
          </a:p>
        </p:txBody>
      </p:sp>
      <p:cxnSp>
        <p:nvCxnSpPr>
          <p:cNvPr id="30" name="Straight Connector 29"/>
          <p:cNvCxnSpPr/>
          <p:nvPr/>
        </p:nvCxnSpPr>
        <p:spPr>
          <a:xfrm>
            <a:off x="2819400" y="5035036"/>
            <a:ext cx="167189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135549" y="3786491"/>
            <a:ext cx="0" cy="990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3124200" y="4800600"/>
            <a:ext cx="136709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3429000" y="3810000"/>
            <a:ext cx="0" cy="806973"/>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3429000" y="4616973"/>
            <a:ext cx="1062297"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32180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Times New Roman" panose="02020603050405020304" pitchFamily="18" charset="0"/>
                <a:cs typeface="Times New Roman" panose="02020603050405020304" pitchFamily="18" charset="0"/>
              </a:rPr>
              <a:t>Convex </a:t>
            </a:r>
            <a:r>
              <a:rPr lang="en-US" sz="2800" dirty="0" err="1" smtClean="0">
                <a:latin typeface="Times New Roman" panose="02020603050405020304" pitchFamily="18" charset="0"/>
                <a:cs typeface="Times New Roman" panose="02020603050405020304" pitchFamily="18" charset="0"/>
              </a:rPr>
              <a:t>Iso</a:t>
            </a:r>
            <a:r>
              <a:rPr lang="en-US" sz="2800" dirty="0" smtClean="0">
                <a:latin typeface="Times New Roman" panose="02020603050405020304" pitchFamily="18" charset="0"/>
                <a:cs typeface="Times New Roman" panose="02020603050405020304" pitchFamily="18" charset="0"/>
              </a:rPr>
              <a:t> – quant </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a:bodyPr>
          <a:lstStyle/>
          <a:p>
            <a:pPr algn="just"/>
            <a:r>
              <a:rPr lang="en-US" sz="2400" dirty="0" smtClean="0">
                <a:latin typeface="Times New Roman" panose="02020603050405020304" pitchFamily="18" charset="0"/>
                <a:cs typeface="Times New Roman" panose="02020603050405020304" pitchFamily="18" charset="0"/>
              </a:rPr>
              <a:t>This form assumes substitutability of inputs but the substitutability is not perfect.</a:t>
            </a:r>
          </a:p>
          <a:p>
            <a:pPr marL="0" indent="0" algn="just">
              <a:buNone/>
            </a:pPr>
            <a:r>
              <a:rPr lang="en-US" sz="2400"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For Example: </a:t>
            </a:r>
            <a:r>
              <a:rPr lang="en-US" sz="2400" dirty="0" smtClean="0">
                <a:latin typeface="Times New Roman" panose="02020603050405020304" pitchFamily="18" charset="0"/>
                <a:cs typeface="Times New Roman" panose="02020603050405020304" pitchFamily="18" charset="0"/>
              </a:rPr>
              <a:t>A shirt can be made with relatively small amount of labour (L1) and a large amount of cloth (C1).The same can be as well made with less cloth [C2], it more labour [L2] is used because the tailor will have to cut the cloth, more carefully and reduce wastage. Finally, the shirt can be made with still less cloth [c3] but the tailor must take extreme pains so that labour input requirement increases to L3. So, while a relatively small addition from L1  to L2 allows the input of cloth to be reduced from C1 to C2, a very large increase in labour from L2 to L3 is needed to obtain a small reduction in cloth from c2 to c3. Thus the substitutability of labour or cloth diminishes from L1 to L2 to L3.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11054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latin typeface="Times New Roman" panose="02020603050405020304" pitchFamily="18" charset="0"/>
                <a:cs typeface="Times New Roman" panose="02020603050405020304" pitchFamily="18" charset="0"/>
              </a:rPr>
              <a:t>Contents</a:t>
            </a:r>
            <a:endParaRPr lang="en-US"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800" b="1" i="1" dirty="0" smtClean="0">
                <a:latin typeface="Times New Roman" panose="02020603050405020304" pitchFamily="18" charset="0"/>
                <a:cs typeface="Times New Roman" panose="02020603050405020304" pitchFamily="18" charset="0"/>
              </a:rPr>
              <a:t>ISO – QUANT ANALYSIS</a:t>
            </a:r>
          </a:p>
          <a:p>
            <a:pPr marL="0" indent="0">
              <a:buNone/>
            </a:pPr>
            <a:r>
              <a:rPr lang="en-US" sz="2800" i="1" dirty="0" smtClean="0">
                <a:latin typeface="Times New Roman" panose="02020603050405020304" pitchFamily="18" charset="0"/>
                <a:cs typeface="Times New Roman" panose="02020603050405020304" pitchFamily="18" charset="0"/>
              </a:rPr>
              <a:t>	- Meaning</a:t>
            </a:r>
          </a:p>
          <a:p>
            <a:pPr marL="0" indent="0">
              <a:buNone/>
            </a:pPr>
            <a:r>
              <a:rPr lang="en-US" sz="2800" i="1" dirty="0" smtClean="0">
                <a:latin typeface="Times New Roman" panose="02020603050405020304" pitchFamily="18" charset="0"/>
                <a:cs typeface="Times New Roman" panose="02020603050405020304" pitchFamily="18" charset="0"/>
              </a:rPr>
              <a:t>	- Shift of ISO – quants</a:t>
            </a:r>
          </a:p>
          <a:p>
            <a:pPr marL="0" indent="0">
              <a:buNone/>
            </a:pPr>
            <a:r>
              <a:rPr lang="en-US" sz="2800" i="1" dirty="0" smtClean="0">
                <a:latin typeface="Times New Roman" panose="02020603050405020304" pitchFamily="18" charset="0"/>
                <a:cs typeface="Times New Roman" panose="02020603050405020304" pitchFamily="18" charset="0"/>
              </a:rPr>
              <a:t>	- Difference between indifference curve analysis and ISO – quant analysis.</a:t>
            </a:r>
          </a:p>
          <a:p>
            <a:pPr marL="0" indent="0">
              <a:buNone/>
            </a:pPr>
            <a:r>
              <a:rPr lang="en-US" sz="2800" i="1" dirty="0" smtClean="0">
                <a:latin typeface="Times New Roman" panose="02020603050405020304" pitchFamily="18" charset="0"/>
                <a:cs typeface="Times New Roman" panose="02020603050405020304" pitchFamily="18" charset="0"/>
              </a:rPr>
              <a:t>	- Properties of ISO – quants</a:t>
            </a:r>
          </a:p>
          <a:p>
            <a:pPr marL="0" indent="0">
              <a:buNone/>
            </a:pPr>
            <a:r>
              <a:rPr lang="en-US" sz="2800" i="1" dirty="0" smtClean="0">
                <a:latin typeface="Times New Roman" panose="02020603050405020304" pitchFamily="18" charset="0"/>
                <a:cs typeface="Times New Roman" panose="02020603050405020304" pitchFamily="18" charset="0"/>
              </a:rPr>
              <a:t>	- Principles of Diminishing Marginal Rate of Technical Substitution.</a:t>
            </a:r>
          </a:p>
          <a:p>
            <a:pPr marL="0" indent="0">
              <a:buNone/>
            </a:pPr>
            <a:r>
              <a:rPr lang="en-US" sz="2800" i="1" dirty="0">
                <a:latin typeface="Times New Roman" panose="02020603050405020304" pitchFamily="18" charset="0"/>
                <a:cs typeface="Times New Roman" panose="02020603050405020304" pitchFamily="18" charset="0"/>
              </a:rPr>
              <a:t>	</a:t>
            </a:r>
            <a:r>
              <a:rPr lang="en-US" sz="2800" i="1" dirty="0" smtClean="0">
                <a:latin typeface="Times New Roman" panose="02020603050405020304" pitchFamily="18" charset="0"/>
                <a:cs typeface="Times New Roman" panose="02020603050405020304" pitchFamily="18" charset="0"/>
              </a:rPr>
              <a:t>- Types of ISO – quants.</a:t>
            </a:r>
          </a:p>
          <a:p>
            <a:pPr marL="0" indent="0">
              <a:buNone/>
            </a:pPr>
            <a:endParaRPr lang="en-US" dirty="0"/>
          </a:p>
        </p:txBody>
      </p:sp>
    </p:spTree>
    <p:extLst>
      <p:ext uri="{BB962C8B-B14F-4D97-AF65-F5344CB8AC3E}">
        <p14:creationId xmlns:p14="http://schemas.microsoft.com/office/powerpoint/2010/main" val="15929935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Contd</a:t>
            </a:r>
            <a:r>
              <a:rPr lang="en-US" dirty="0" smtClean="0"/>
              <a:t>…</a:t>
            </a:r>
            <a:endParaRPr lang="en-US" dirty="0"/>
          </a:p>
        </p:txBody>
      </p:sp>
      <p:sp>
        <p:nvSpPr>
          <p:cNvPr id="3" name="Content Placeholder 2"/>
          <p:cNvSpPr>
            <a:spLocks noGrp="1"/>
          </p:cNvSpPr>
          <p:nvPr>
            <p:ph idx="1"/>
          </p:nvPr>
        </p:nvSpPr>
        <p:spPr/>
        <p:txBody>
          <a:bodyPr>
            <a:normAutofit/>
          </a:bodyPr>
          <a:lstStyle/>
          <a:p>
            <a:pPr marL="0" indent="0">
              <a:buNone/>
            </a:pPr>
            <a:r>
              <a:rPr lang="en-US" dirty="0"/>
              <a:t> </a:t>
            </a:r>
            <a:r>
              <a:rPr lang="en-US" dirty="0" smtClean="0"/>
              <a:t>                                                </a:t>
            </a:r>
          </a:p>
          <a:p>
            <a:pPr marL="0" indent="0">
              <a:buNone/>
            </a:pPr>
            <a:r>
              <a:rPr lang="en-US" sz="2000" dirty="0"/>
              <a:t> </a:t>
            </a:r>
            <a:r>
              <a:rPr lang="en-US" sz="2000" dirty="0" smtClean="0"/>
              <a:t>                  Y</a:t>
            </a:r>
            <a:r>
              <a:rPr lang="en-US" dirty="0" smtClean="0"/>
              <a:t>                                        </a:t>
            </a:r>
          </a:p>
          <a:p>
            <a:pPr marL="0" indent="0">
              <a:buNone/>
            </a:pPr>
            <a:r>
              <a:rPr lang="en-US" dirty="0"/>
              <a:t> </a:t>
            </a:r>
            <a:r>
              <a:rPr lang="en-US" dirty="0" smtClean="0"/>
              <a:t>                                      </a:t>
            </a:r>
            <a:r>
              <a:rPr lang="en-US" sz="1800" dirty="0" smtClean="0"/>
              <a:t>( Should be convex)  </a:t>
            </a:r>
          </a:p>
          <a:p>
            <a:pPr marL="0" indent="0">
              <a:buNone/>
            </a:pPr>
            <a:r>
              <a:rPr lang="en-US" sz="1800" dirty="0"/>
              <a:t> </a:t>
            </a:r>
            <a:r>
              <a:rPr lang="en-US" sz="1800" dirty="0" smtClean="0"/>
              <a:t>                     c1                                                     </a:t>
            </a:r>
          </a:p>
          <a:p>
            <a:pPr marL="0" indent="0">
              <a:buNone/>
            </a:pPr>
            <a:r>
              <a:rPr lang="en-US" sz="1800" dirty="0"/>
              <a:t> </a:t>
            </a:r>
            <a:r>
              <a:rPr lang="en-US" sz="1800" dirty="0" smtClean="0"/>
              <a:t>                     c2                                                                     </a:t>
            </a:r>
          </a:p>
          <a:p>
            <a:pPr marL="0" indent="0">
              <a:buNone/>
            </a:pPr>
            <a:r>
              <a:rPr lang="en-US" sz="1800" dirty="0"/>
              <a:t> </a:t>
            </a:r>
            <a:r>
              <a:rPr lang="en-US" sz="1800" dirty="0" smtClean="0"/>
              <a:t>                                                                                                Q2                                     </a:t>
            </a:r>
          </a:p>
          <a:p>
            <a:pPr marL="0" indent="0">
              <a:buNone/>
            </a:pPr>
            <a:r>
              <a:rPr lang="en-US" sz="1800" dirty="0"/>
              <a:t> </a:t>
            </a:r>
            <a:r>
              <a:rPr lang="en-US" sz="1800" dirty="0" smtClean="0"/>
              <a:t>                     c3                                                                        Q1                                                                    </a:t>
            </a:r>
          </a:p>
          <a:p>
            <a:pPr marL="0" indent="0">
              <a:buNone/>
            </a:pPr>
            <a:r>
              <a:rPr lang="en-US" sz="1800" dirty="0"/>
              <a:t> </a:t>
            </a:r>
            <a:r>
              <a:rPr lang="en-US" sz="1800" dirty="0" smtClean="0"/>
              <a:t>                                                               </a:t>
            </a:r>
          </a:p>
          <a:p>
            <a:pPr marL="0" indent="0">
              <a:buNone/>
            </a:pPr>
            <a:r>
              <a:rPr lang="en-US" sz="1800" dirty="0"/>
              <a:t> </a:t>
            </a:r>
            <a:r>
              <a:rPr lang="en-US" sz="1800" dirty="0" smtClean="0"/>
              <a:t>                                            L1        L2                L3                  X    </a:t>
            </a:r>
          </a:p>
          <a:p>
            <a:pPr marL="0" indent="0">
              <a:buNone/>
            </a:pPr>
            <a:r>
              <a:rPr lang="en-US" sz="1800" dirty="0"/>
              <a:t> </a:t>
            </a:r>
            <a:r>
              <a:rPr lang="en-US" sz="1800" dirty="0" smtClean="0"/>
              <a:t>                                                    Labour                             </a:t>
            </a:r>
            <a:endParaRPr lang="en-US" sz="1800" dirty="0"/>
          </a:p>
        </p:txBody>
      </p:sp>
      <p:cxnSp>
        <p:nvCxnSpPr>
          <p:cNvPr id="5" name="Straight Arrow Connector 4"/>
          <p:cNvCxnSpPr/>
          <p:nvPr/>
        </p:nvCxnSpPr>
        <p:spPr>
          <a:xfrm flipV="1">
            <a:off x="1905000" y="2238983"/>
            <a:ext cx="0" cy="25997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905000" y="4838700"/>
            <a:ext cx="395591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Freeform 10"/>
          <p:cNvSpPr/>
          <p:nvPr/>
        </p:nvSpPr>
        <p:spPr>
          <a:xfrm>
            <a:off x="2461098" y="2402732"/>
            <a:ext cx="3132306" cy="2013639"/>
          </a:xfrm>
          <a:custGeom>
            <a:avLst/>
            <a:gdLst>
              <a:gd name="connsiteX0" fmla="*/ 0 w 3132306"/>
              <a:gd name="connsiteY0" fmla="*/ 0 h 2013639"/>
              <a:gd name="connsiteX1" fmla="*/ 48638 w 3132306"/>
              <a:gd name="connsiteY1" fmla="*/ 145915 h 2013639"/>
              <a:gd name="connsiteX2" fmla="*/ 58366 w 3132306"/>
              <a:gd name="connsiteY2" fmla="*/ 184825 h 2013639"/>
              <a:gd name="connsiteX3" fmla="*/ 77821 w 3132306"/>
              <a:gd name="connsiteY3" fmla="*/ 204281 h 2013639"/>
              <a:gd name="connsiteX4" fmla="*/ 97276 w 3132306"/>
              <a:gd name="connsiteY4" fmla="*/ 233464 h 2013639"/>
              <a:gd name="connsiteX5" fmla="*/ 136187 w 3132306"/>
              <a:gd name="connsiteY5" fmla="*/ 282102 h 2013639"/>
              <a:gd name="connsiteX6" fmla="*/ 155642 w 3132306"/>
              <a:gd name="connsiteY6" fmla="*/ 340468 h 2013639"/>
              <a:gd name="connsiteX7" fmla="*/ 165370 w 3132306"/>
              <a:gd name="connsiteY7" fmla="*/ 369651 h 2013639"/>
              <a:gd name="connsiteX8" fmla="*/ 204281 w 3132306"/>
              <a:gd name="connsiteY8" fmla="*/ 418289 h 2013639"/>
              <a:gd name="connsiteX9" fmla="*/ 233464 w 3132306"/>
              <a:gd name="connsiteY9" fmla="*/ 496111 h 2013639"/>
              <a:gd name="connsiteX10" fmla="*/ 243191 w 3132306"/>
              <a:gd name="connsiteY10" fmla="*/ 525294 h 2013639"/>
              <a:gd name="connsiteX11" fmla="*/ 262647 w 3132306"/>
              <a:gd name="connsiteY11" fmla="*/ 544749 h 2013639"/>
              <a:gd name="connsiteX12" fmla="*/ 282102 w 3132306"/>
              <a:gd name="connsiteY12" fmla="*/ 573932 h 2013639"/>
              <a:gd name="connsiteX13" fmla="*/ 321013 w 3132306"/>
              <a:gd name="connsiteY13" fmla="*/ 642025 h 2013639"/>
              <a:gd name="connsiteX14" fmla="*/ 369651 w 3132306"/>
              <a:gd name="connsiteY14" fmla="*/ 700391 h 2013639"/>
              <a:gd name="connsiteX15" fmla="*/ 389106 w 3132306"/>
              <a:gd name="connsiteY15" fmla="*/ 739302 h 2013639"/>
              <a:gd name="connsiteX16" fmla="*/ 418289 w 3132306"/>
              <a:gd name="connsiteY16" fmla="*/ 768485 h 2013639"/>
              <a:gd name="connsiteX17" fmla="*/ 457200 w 3132306"/>
              <a:gd name="connsiteY17" fmla="*/ 846306 h 2013639"/>
              <a:gd name="connsiteX18" fmla="*/ 476655 w 3132306"/>
              <a:gd name="connsiteY18" fmla="*/ 875489 h 2013639"/>
              <a:gd name="connsiteX19" fmla="*/ 496111 w 3132306"/>
              <a:gd name="connsiteY19" fmla="*/ 894945 h 2013639"/>
              <a:gd name="connsiteX20" fmla="*/ 515566 w 3132306"/>
              <a:gd name="connsiteY20" fmla="*/ 933855 h 2013639"/>
              <a:gd name="connsiteX21" fmla="*/ 564204 w 3132306"/>
              <a:gd name="connsiteY21" fmla="*/ 982494 h 2013639"/>
              <a:gd name="connsiteX22" fmla="*/ 612842 w 3132306"/>
              <a:gd name="connsiteY22" fmla="*/ 1050587 h 2013639"/>
              <a:gd name="connsiteX23" fmla="*/ 671208 w 3132306"/>
              <a:gd name="connsiteY23" fmla="*/ 1118681 h 2013639"/>
              <a:gd name="connsiteX24" fmla="*/ 690664 w 3132306"/>
              <a:gd name="connsiteY24" fmla="*/ 1157591 h 2013639"/>
              <a:gd name="connsiteX25" fmla="*/ 719847 w 3132306"/>
              <a:gd name="connsiteY25" fmla="*/ 1186774 h 2013639"/>
              <a:gd name="connsiteX26" fmla="*/ 739302 w 3132306"/>
              <a:gd name="connsiteY26" fmla="*/ 1215957 h 2013639"/>
              <a:gd name="connsiteX27" fmla="*/ 807396 w 3132306"/>
              <a:gd name="connsiteY27" fmla="*/ 1264596 h 2013639"/>
              <a:gd name="connsiteX28" fmla="*/ 826851 w 3132306"/>
              <a:gd name="connsiteY28" fmla="*/ 1293779 h 2013639"/>
              <a:gd name="connsiteX29" fmla="*/ 856034 w 3132306"/>
              <a:gd name="connsiteY29" fmla="*/ 1313234 h 2013639"/>
              <a:gd name="connsiteX30" fmla="*/ 933855 w 3132306"/>
              <a:gd name="connsiteY30" fmla="*/ 1371600 h 2013639"/>
              <a:gd name="connsiteX31" fmla="*/ 963038 w 3132306"/>
              <a:gd name="connsiteY31" fmla="*/ 1391055 h 2013639"/>
              <a:gd name="connsiteX32" fmla="*/ 1021404 w 3132306"/>
              <a:gd name="connsiteY32" fmla="*/ 1439694 h 2013639"/>
              <a:gd name="connsiteX33" fmla="*/ 1070042 w 3132306"/>
              <a:gd name="connsiteY33" fmla="*/ 1468877 h 2013639"/>
              <a:gd name="connsiteX34" fmla="*/ 1157591 w 3132306"/>
              <a:gd name="connsiteY34" fmla="*/ 1527242 h 2013639"/>
              <a:gd name="connsiteX35" fmla="*/ 1206230 w 3132306"/>
              <a:gd name="connsiteY35" fmla="*/ 1556425 h 2013639"/>
              <a:gd name="connsiteX36" fmla="*/ 1293779 w 3132306"/>
              <a:gd name="connsiteY36" fmla="*/ 1624519 h 2013639"/>
              <a:gd name="connsiteX37" fmla="*/ 1332689 w 3132306"/>
              <a:gd name="connsiteY37" fmla="*/ 1653702 h 2013639"/>
              <a:gd name="connsiteX38" fmla="*/ 1361872 w 3132306"/>
              <a:gd name="connsiteY38" fmla="*/ 1663430 h 2013639"/>
              <a:gd name="connsiteX39" fmla="*/ 1410511 w 3132306"/>
              <a:gd name="connsiteY39" fmla="*/ 1682885 h 2013639"/>
              <a:gd name="connsiteX40" fmla="*/ 1459149 w 3132306"/>
              <a:gd name="connsiteY40" fmla="*/ 1712068 h 2013639"/>
              <a:gd name="connsiteX41" fmla="*/ 1517515 w 3132306"/>
              <a:gd name="connsiteY41" fmla="*/ 1741251 h 2013639"/>
              <a:gd name="connsiteX42" fmla="*/ 1556425 w 3132306"/>
              <a:gd name="connsiteY42" fmla="*/ 1770434 h 2013639"/>
              <a:gd name="connsiteX43" fmla="*/ 1634247 w 3132306"/>
              <a:gd name="connsiteY43" fmla="*/ 1789889 h 2013639"/>
              <a:gd name="connsiteX44" fmla="*/ 1673157 w 3132306"/>
              <a:gd name="connsiteY44" fmla="*/ 1809345 h 2013639"/>
              <a:gd name="connsiteX45" fmla="*/ 1712068 w 3132306"/>
              <a:gd name="connsiteY45" fmla="*/ 1819072 h 2013639"/>
              <a:gd name="connsiteX46" fmla="*/ 1780162 w 3132306"/>
              <a:gd name="connsiteY46" fmla="*/ 1838528 h 2013639"/>
              <a:gd name="connsiteX47" fmla="*/ 1877438 w 3132306"/>
              <a:gd name="connsiteY47" fmla="*/ 1857983 h 2013639"/>
              <a:gd name="connsiteX48" fmla="*/ 1955259 w 3132306"/>
              <a:gd name="connsiteY48" fmla="*/ 1877438 h 2013639"/>
              <a:gd name="connsiteX49" fmla="*/ 2003898 w 3132306"/>
              <a:gd name="connsiteY49" fmla="*/ 1887166 h 2013639"/>
              <a:gd name="connsiteX50" fmla="*/ 2033081 w 3132306"/>
              <a:gd name="connsiteY50" fmla="*/ 1896894 h 2013639"/>
              <a:gd name="connsiteX51" fmla="*/ 2101174 w 3132306"/>
              <a:gd name="connsiteY51" fmla="*/ 1916349 h 2013639"/>
              <a:gd name="connsiteX52" fmla="*/ 2130357 w 3132306"/>
              <a:gd name="connsiteY52" fmla="*/ 1935804 h 2013639"/>
              <a:gd name="connsiteX53" fmla="*/ 2198451 w 3132306"/>
              <a:gd name="connsiteY53" fmla="*/ 1955259 h 2013639"/>
              <a:gd name="connsiteX54" fmla="*/ 2461098 w 3132306"/>
              <a:gd name="connsiteY54" fmla="*/ 1974715 h 2013639"/>
              <a:gd name="connsiteX55" fmla="*/ 2645923 w 3132306"/>
              <a:gd name="connsiteY55" fmla="*/ 2003898 h 2013639"/>
              <a:gd name="connsiteX56" fmla="*/ 3132306 w 3132306"/>
              <a:gd name="connsiteY56" fmla="*/ 2013625 h 2013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3132306" h="2013639">
                <a:moveTo>
                  <a:pt x="0" y="0"/>
                </a:moveTo>
                <a:cubicBezTo>
                  <a:pt x="16213" y="48638"/>
                  <a:pt x="33199" y="97026"/>
                  <a:pt x="48638" y="145915"/>
                </a:cubicBezTo>
                <a:cubicBezTo>
                  <a:pt x="52664" y="158664"/>
                  <a:pt x="52387" y="172867"/>
                  <a:pt x="58366" y="184825"/>
                </a:cubicBezTo>
                <a:cubicBezTo>
                  <a:pt x="62468" y="193028"/>
                  <a:pt x="72092" y="197119"/>
                  <a:pt x="77821" y="204281"/>
                </a:cubicBezTo>
                <a:cubicBezTo>
                  <a:pt x="85124" y="213410"/>
                  <a:pt x="92048" y="223007"/>
                  <a:pt x="97276" y="233464"/>
                </a:cubicBezTo>
                <a:cubicBezTo>
                  <a:pt x="120769" y="280450"/>
                  <a:pt x="86993" y="249307"/>
                  <a:pt x="136187" y="282102"/>
                </a:cubicBezTo>
                <a:lnTo>
                  <a:pt x="155642" y="340468"/>
                </a:lnTo>
                <a:cubicBezTo>
                  <a:pt x="158885" y="350196"/>
                  <a:pt x="158964" y="361644"/>
                  <a:pt x="165370" y="369651"/>
                </a:cubicBezTo>
                <a:lnTo>
                  <a:pt x="204281" y="418289"/>
                </a:lnTo>
                <a:cubicBezTo>
                  <a:pt x="222215" y="490030"/>
                  <a:pt x="202942" y="424892"/>
                  <a:pt x="233464" y="496111"/>
                </a:cubicBezTo>
                <a:cubicBezTo>
                  <a:pt x="237503" y="505536"/>
                  <a:pt x="237915" y="516501"/>
                  <a:pt x="243191" y="525294"/>
                </a:cubicBezTo>
                <a:cubicBezTo>
                  <a:pt x="247910" y="533158"/>
                  <a:pt x="256918" y="537587"/>
                  <a:pt x="262647" y="544749"/>
                </a:cubicBezTo>
                <a:cubicBezTo>
                  <a:pt x="269950" y="553878"/>
                  <a:pt x="276302" y="563781"/>
                  <a:pt x="282102" y="573932"/>
                </a:cubicBezTo>
                <a:cubicBezTo>
                  <a:pt x="302076" y="608888"/>
                  <a:pt x="297310" y="612396"/>
                  <a:pt x="321013" y="642025"/>
                </a:cubicBezTo>
                <a:cubicBezTo>
                  <a:pt x="359061" y="689586"/>
                  <a:pt x="322362" y="624728"/>
                  <a:pt x="369651" y="700391"/>
                </a:cubicBezTo>
                <a:cubicBezTo>
                  <a:pt x="377337" y="712688"/>
                  <a:pt x="380677" y="727502"/>
                  <a:pt x="389106" y="739302"/>
                </a:cubicBezTo>
                <a:cubicBezTo>
                  <a:pt x="397102" y="750497"/>
                  <a:pt x="410903" y="756879"/>
                  <a:pt x="418289" y="768485"/>
                </a:cubicBezTo>
                <a:cubicBezTo>
                  <a:pt x="433860" y="792953"/>
                  <a:pt x="441113" y="822175"/>
                  <a:pt x="457200" y="846306"/>
                </a:cubicBezTo>
                <a:cubicBezTo>
                  <a:pt x="463685" y="856034"/>
                  <a:pt x="469352" y="866360"/>
                  <a:pt x="476655" y="875489"/>
                </a:cubicBezTo>
                <a:cubicBezTo>
                  <a:pt x="482384" y="882651"/>
                  <a:pt x="491023" y="887314"/>
                  <a:pt x="496111" y="894945"/>
                </a:cubicBezTo>
                <a:cubicBezTo>
                  <a:pt x="504155" y="907010"/>
                  <a:pt x="506663" y="922409"/>
                  <a:pt x="515566" y="933855"/>
                </a:cubicBezTo>
                <a:cubicBezTo>
                  <a:pt x="529643" y="951954"/>
                  <a:pt x="551486" y="963416"/>
                  <a:pt x="564204" y="982494"/>
                </a:cubicBezTo>
                <a:cubicBezTo>
                  <a:pt x="581052" y="1007766"/>
                  <a:pt x="592730" y="1026454"/>
                  <a:pt x="612842" y="1050587"/>
                </a:cubicBezTo>
                <a:cubicBezTo>
                  <a:pt x="653310" y="1099147"/>
                  <a:pt x="612239" y="1030228"/>
                  <a:pt x="671208" y="1118681"/>
                </a:cubicBezTo>
                <a:cubicBezTo>
                  <a:pt x="679252" y="1130747"/>
                  <a:pt x="682235" y="1145791"/>
                  <a:pt x="690664" y="1157591"/>
                </a:cubicBezTo>
                <a:cubicBezTo>
                  <a:pt x="698660" y="1168785"/>
                  <a:pt x="711040" y="1176206"/>
                  <a:pt x="719847" y="1186774"/>
                </a:cubicBezTo>
                <a:cubicBezTo>
                  <a:pt x="727331" y="1195755"/>
                  <a:pt x="731999" y="1206828"/>
                  <a:pt x="739302" y="1215957"/>
                </a:cubicBezTo>
                <a:cubicBezTo>
                  <a:pt x="759503" y="1241209"/>
                  <a:pt x="776916" y="1246308"/>
                  <a:pt x="807396" y="1264596"/>
                </a:cubicBezTo>
                <a:cubicBezTo>
                  <a:pt x="813881" y="1274324"/>
                  <a:pt x="818584" y="1285512"/>
                  <a:pt x="826851" y="1293779"/>
                </a:cubicBezTo>
                <a:cubicBezTo>
                  <a:pt x="835118" y="1302046"/>
                  <a:pt x="846579" y="1306358"/>
                  <a:pt x="856034" y="1313234"/>
                </a:cubicBezTo>
                <a:cubicBezTo>
                  <a:pt x="882258" y="1332306"/>
                  <a:pt x="906875" y="1353614"/>
                  <a:pt x="933855" y="1371600"/>
                </a:cubicBezTo>
                <a:cubicBezTo>
                  <a:pt x="943583" y="1378085"/>
                  <a:pt x="953909" y="1383752"/>
                  <a:pt x="963038" y="1391055"/>
                </a:cubicBezTo>
                <a:cubicBezTo>
                  <a:pt x="1023992" y="1439819"/>
                  <a:pt x="922062" y="1373466"/>
                  <a:pt x="1021404" y="1439694"/>
                </a:cubicBezTo>
                <a:cubicBezTo>
                  <a:pt x="1037136" y="1450182"/>
                  <a:pt x="1054138" y="1458653"/>
                  <a:pt x="1070042" y="1468877"/>
                </a:cubicBezTo>
                <a:cubicBezTo>
                  <a:pt x="1099545" y="1487843"/>
                  <a:pt x="1128088" y="1508276"/>
                  <a:pt x="1157591" y="1527242"/>
                </a:cubicBezTo>
                <a:cubicBezTo>
                  <a:pt x="1173496" y="1537466"/>
                  <a:pt x="1192860" y="1543055"/>
                  <a:pt x="1206230" y="1556425"/>
                </a:cubicBezTo>
                <a:cubicBezTo>
                  <a:pt x="1271847" y="1622042"/>
                  <a:pt x="1238494" y="1606090"/>
                  <a:pt x="1293779" y="1624519"/>
                </a:cubicBezTo>
                <a:cubicBezTo>
                  <a:pt x="1306749" y="1634247"/>
                  <a:pt x="1318613" y="1645658"/>
                  <a:pt x="1332689" y="1653702"/>
                </a:cubicBezTo>
                <a:cubicBezTo>
                  <a:pt x="1341592" y="1658789"/>
                  <a:pt x="1352271" y="1659830"/>
                  <a:pt x="1361872" y="1663430"/>
                </a:cubicBezTo>
                <a:cubicBezTo>
                  <a:pt x="1378222" y="1669561"/>
                  <a:pt x="1394893" y="1675076"/>
                  <a:pt x="1410511" y="1682885"/>
                </a:cubicBezTo>
                <a:cubicBezTo>
                  <a:pt x="1427422" y="1691340"/>
                  <a:pt x="1442551" y="1703014"/>
                  <a:pt x="1459149" y="1712068"/>
                </a:cubicBezTo>
                <a:cubicBezTo>
                  <a:pt x="1478245" y="1722484"/>
                  <a:pt x="1498863" y="1730060"/>
                  <a:pt x="1517515" y="1741251"/>
                </a:cubicBezTo>
                <a:cubicBezTo>
                  <a:pt x="1531417" y="1749592"/>
                  <a:pt x="1542349" y="1762390"/>
                  <a:pt x="1556425" y="1770434"/>
                </a:cubicBezTo>
                <a:cubicBezTo>
                  <a:pt x="1572534" y="1779639"/>
                  <a:pt x="1621927" y="1787425"/>
                  <a:pt x="1634247" y="1789889"/>
                </a:cubicBezTo>
                <a:cubicBezTo>
                  <a:pt x="1647217" y="1796374"/>
                  <a:pt x="1659579" y="1804253"/>
                  <a:pt x="1673157" y="1809345"/>
                </a:cubicBezTo>
                <a:cubicBezTo>
                  <a:pt x="1685675" y="1814039"/>
                  <a:pt x="1699213" y="1815399"/>
                  <a:pt x="1712068" y="1819072"/>
                </a:cubicBezTo>
                <a:cubicBezTo>
                  <a:pt x="1763117" y="1833657"/>
                  <a:pt x="1719330" y="1825493"/>
                  <a:pt x="1780162" y="1838528"/>
                </a:cubicBezTo>
                <a:cubicBezTo>
                  <a:pt x="1812495" y="1845457"/>
                  <a:pt x="1845358" y="1849963"/>
                  <a:pt x="1877438" y="1857983"/>
                </a:cubicBezTo>
                <a:cubicBezTo>
                  <a:pt x="1903378" y="1864468"/>
                  <a:pt x="1929040" y="1872194"/>
                  <a:pt x="1955259" y="1877438"/>
                </a:cubicBezTo>
                <a:cubicBezTo>
                  <a:pt x="1971472" y="1880681"/>
                  <a:pt x="1987858" y="1883156"/>
                  <a:pt x="2003898" y="1887166"/>
                </a:cubicBezTo>
                <a:cubicBezTo>
                  <a:pt x="2013846" y="1889653"/>
                  <a:pt x="2023260" y="1893948"/>
                  <a:pt x="2033081" y="1896894"/>
                </a:cubicBezTo>
                <a:cubicBezTo>
                  <a:pt x="2055691" y="1903677"/>
                  <a:pt x="2078476" y="1909864"/>
                  <a:pt x="2101174" y="1916349"/>
                </a:cubicBezTo>
                <a:cubicBezTo>
                  <a:pt x="2110902" y="1922834"/>
                  <a:pt x="2119900" y="1930576"/>
                  <a:pt x="2130357" y="1935804"/>
                </a:cubicBezTo>
                <a:cubicBezTo>
                  <a:pt x="2142267" y="1941759"/>
                  <a:pt x="2188650" y="1953477"/>
                  <a:pt x="2198451" y="1955259"/>
                </a:cubicBezTo>
                <a:cubicBezTo>
                  <a:pt x="2291706" y="1972214"/>
                  <a:pt x="2354426" y="1969381"/>
                  <a:pt x="2461098" y="1974715"/>
                </a:cubicBezTo>
                <a:cubicBezTo>
                  <a:pt x="2517654" y="1986026"/>
                  <a:pt x="2596122" y="2002653"/>
                  <a:pt x="2645923" y="2003898"/>
                </a:cubicBezTo>
                <a:cubicBezTo>
                  <a:pt x="3067445" y="2014435"/>
                  <a:pt x="2905287" y="2013625"/>
                  <a:pt x="3132306" y="201362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2859932" y="2208179"/>
            <a:ext cx="2782111" cy="1867842"/>
          </a:xfrm>
          <a:custGeom>
            <a:avLst/>
            <a:gdLst>
              <a:gd name="connsiteX0" fmla="*/ 0 w 2782111"/>
              <a:gd name="connsiteY0" fmla="*/ 0 h 1867842"/>
              <a:gd name="connsiteX1" fmla="*/ 68094 w 2782111"/>
              <a:gd name="connsiteY1" fmla="*/ 97276 h 1867842"/>
              <a:gd name="connsiteX2" fmla="*/ 97277 w 2782111"/>
              <a:gd name="connsiteY2" fmla="*/ 155642 h 1867842"/>
              <a:gd name="connsiteX3" fmla="*/ 107004 w 2782111"/>
              <a:gd name="connsiteY3" fmla="*/ 184825 h 1867842"/>
              <a:gd name="connsiteX4" fmla="*/ 145915 w 2782111"/>
              <a:gd name="connsiteY4" fmla="*/ 223736 h 1867842"/>
              <a:gd name="connsiteX5" fmla="*/ 175098 w 2782111"/>
              <a:gd name="connsiteY5" fmla="*/ 252919 h 1867842"/>
              <a:gd name="connsiteX6" fmla="*/ 214008 w 2782111"/>
              <a:gd name="connsiteY6" fmla="*/ 301557 h 1867842"/>
              <a:gd name="connsiteX7" fmla="*/ 233464 w 2782111"/>
              <a:gd name="connsiteY7" fmla="*/ 340468 h 1867842"/>
              <a:gd name="connsiteX8" fmla="*/ 272374 w 2782111"/>
              <a:gd name="connsiteY8" fmla="*/ 389106 h 1867842"/>
              <a:gd name="connsiteX9" fmla="*/ 311285 w 2782111"/>
              <a:gd name="connsiteY9" fmla="*/ 428017 h 1867842"/>
              <a:gd name="connsiteX10" fmla="*/ 379379 w 2782111"/>
              <a:gd name="connsiteY10" fmla="*/ 515566 h 1867842"/>
              <a:gd name="connsiteX11" fmla="*/ 408562 w 2782111"/>
              <a:gd name="connsiteY11" fmla="*/ 525293 h 1867842"/>
              <a:gd name="connsiteX12" fmla="*/ 466928 w 2782111"/>
              <a:gd name="connsiteY12" fmla="*/ 554476 h 1867842"/>
              <a:gd name="connsiteX13" fmla="*/ 496111 w 2782111"/>
              <a:gd name="connsiteY13" fmla="*/ 573932 h 1867842"/>
              <a:gd name="connsiteX14" fmla="*/ 544749 w 2782111"/>
              <a:gd name="connsiteY14" fmla="*/ 612842 h 1867842"/>
              <a:gd name="connsiteX15" fmla="*/ 564204 w 2782111"/>
              <a:gd name="connsiteY15" fmla="*/ 632298 h 1867842"/>
              <a:gd name="connsiteX16" fmla="*/ 593387 w 2782111"/>
              <a:gd name="connsiteY16" fmla="*/ 651753 h 1867842"/>
              <a:gd name="connsiteX17" fmla="*/ 642025 w 2782111"/>
              <a:gd name="connsiteY17" fmla="*/ 700391 h 1867842"/>
              <a:gd name="connsiteX18" fmla="*/ 661481 w 2782111"/>
              <a:gd name="connsiteY18" fmla="*/ 719847 h 1867842"/>
              <a:gd name="connsiteX19" fmla="*/ 680936 w 2782111"/>
              <a:gd name="connsiteY19" fmla="*/ 749030 h 1867842"/>
              <a:gd name="connsiteX20" fmla="*/ 719847 w 2782111"/>
              <a:gd name="connsiteY20" fmla="*/ 768485 h 1867842"/>
              <a:gd name="connsiteX21" fmla="*/ 749030 w 2782111"/>
              <a:gd name="connsiteY21" fmla="*/ 797668 h 1867842"/>
              <a:gd name="connsiteX22" fmla="*/ 778213 w 2782111"/>
              <a:gd name="connsiteY22" fmla="*/ 836578 h 1867842"/>
              <a:gd name="connsiteX23" fmla="*/ 817123 w 2782111"/>
              <a:gd name="connsiteY23" fmla="*/ 865761 h 1867842"/>
              <a:gd name="connsiteX24" fmla="*/ 856034 w 2782111"/>
              <a:gd name="connsiteY24" fmla="*/ 933855 h 1867842"/>
              <a:gd name="connsiteX25" fmla="*/ 885217 w 2782111"/>
              <a:gd name="connsiteY25" fmla="*/ 953310 h 1867842"/>
              <a:gd name="connsiteX26" fmla="*/ 904672 w 2782111"/>
              <a:gd name="connsiteY26" fmla="*/ 982493 h 1867842"/>
              <a:gd name="connsiteX27" fmla="*/ 933855 w 2782111"/>
              <a:gd name="connsiteY27" fmla="*/ 1011676 h 1867842"/>
              <a:gd name="connsiteX28" fmla="*/ 953311 w 2782111"/>
              <a:gd name="connsiteY28" fmla="*/ 1050587 h 1867842"/>
              <a:gd name="connsiteX29" fmla="*/ 972766 w 2782111"/>
              <a:gd name="connsiteY29" fmla="*/ 1079770 h 1867842"/>
              <a:gd name="connsiteX30" fmla="*/ 1011677 w 2782111"/>
              <a:gd name="connsiteY30" fmla="*/ 1147864 h 1867842"/>
              <a:gd name="connsiteX31" fmla="*/ 1050587 w 2782111"/>
              <a:gd name="connsiteY31" fmla="*/ 1177047 h 1867842"/>
              <a:gd name="connsiteX32" fmla="*/ 1070042 w 2782111"/>
              <a:gd name="connsiteY32" fmla="*/ 1206230 h 1867842"/>
              <a:gd name="connsiteX33" fmla="*/ 1128408 w 2782111"/>
              <a:gd name="connsiteY33" fmla="*/ 1254868 h 1867842"/>
              <a:gd name="connsiteX34" fmla="*/ 1167319 w 2782111"/>
              <a:gd name="connsiteY34" fmla="*/ 1264595 h 1867842"/>
              <a:gd name="connsiteX35" fmla="*/ 1196502 w 2782111"/>
              <a:gd name="connsiteY35" fmla="*/ 1284051 h 1867842"/>
              <a:gd name="connsiteX36" fmla="*/ 1254868 w 2782111"/>
              <a:gd name="connsiteY36" fmla="*/ 1313234 h 1867842"/>
              <a:gd name="connsiteX37" fmla="*/ 1274323 w 2782111"/>
              <a:gd name="connsiteY37" fmla="*/ 1342417 h 1867842"/>
              <a:gd name="connsiteX38" fmla="*/ 1293779 w 2782111"/>
              <a:gd name="connsiteY38" fmla="*/ 1361872 h 1867842"/>
              <a:gd name="connsiteX39" fmla="*/ 1352145 w 2782111"/>
              <a:gd name="connsiteY39" fmla="*/ 1391055 h 1867842"/>
              <a:gd name="connsiteX40" fmla="*/ 1391055 w 2782111"/>
              <a:gd name="connsiteY40" fmla="*/ 1410510 h 1867842"/>
              <a:gd name="connsiteX41" fmla="*/ 1410511 w 2782111"/>
              <a:gd name="connsiteY41" fmla="*/ 1429966 h 1867842"/>
              <a:gd name="connsiteX42" fmla="*/ 1439694 w 2782111"/>
              <a:gd name="connsiteY42" fmla="*/ 1439693 h 1867842"/>
              <a:gd name="connsiteX43" fmla="*/ 1595336 w 2782111"/>
              <a:gd name="connsiteY43" fmla="*/ 1507787 h 1867842"/>
              <a:gd name="connsiteX44" fmla="*/ 1673157 w 2782111"/>
              <a:gd name="connsiteY44" fmla="*/ 1527242 h 1867842"/>
              <a:gd name="connsiteX45" fmla="*/ 1712068 w 2782111"/>
              <a:gd name="connsiteY45" fmla="*/ 1546698 h 1867842"/>
              <a:gd name="connsiteX46" fmla="*/ 1741251 w 2782111"/>
              <a:gd name="connsiteY46" fmla="*/ 1566153 h 1867842"/>
              <a:gd name="connsiteX47" fmla="*/ 1780162 w 2782111"/>
              <a:gd name="connsiteY47" fmla="*/ 1575881 h 1867842"/>
              <a:gd name="connsiteX48" fmla="*/ 1887166 w 2782111"/>
              <a:gd name="connsiteY48" fmla="*/ 1634247 h 1867842"/>
              <a:gd name="connsiteX49" fmla="*/ 1916349 w 2782111"/>
              <a:gd name="connsiteY49" fmla="*/ 1653702 h 1867842"/>
              <a:gd name="connsiteX50" fmla="*/ 1964987 w 2782111"/>
              <a:gd name="connsiteY50" fmla="*/ 1663430 h 1867842"/>
              <a:gd name="connsiteX51" fmla="*/ 1994170 w 2782111"/>
              <a:gd name="connsiteY51" fmla="*/ 1682885 h 1867842"/>
              <a:gd name="connsiteX52" fmla="*/ 2042808 w 2782111"/>
              <a:gd name="connsiteY52" fmla="*/ 1692612 h 1867842"/>
              <a:gd name="connsiteX53" fmla="*/ 2081719 w 2782111"/>
              <a:gd name="connsiteY53" fmla="*/ 1702340 h 1867842"/>
              <a:gd name="connsiteX54" fmla="*/ 2110902 w 2782111"/>
              <a:gd name="connsiteY54" fmla="*/ 1721795 h 1867842"/>
              <a:gd name="connsiteX55" fmla="*/ 2178996 w 2782111"/>
              <a:gd name="connsiteY55" fmla="*/ 1741251 h 1867842"/>
              <a:gd name="connsiteX56" fmla="*/ 2208179 w 2782111"/>
              <a:gd name="connsiteY56" fmla="*/ 1750978 h 1867842"/>
              <a:gd name="connsiteX57" fmla="*/ 2256817 w 2782111"/>
              <a:gd name="connsiteY57" fmla="*/ 1780161 h 1867842"/>
              <a:gd name="connsiteX58" fmla="*/ 2315183 w 2782111"/>
              <a:gd name="connsiteY58" fmla="*/ 1799617 h 1867842"/>
              <a:gd name="connsiteX59" fmla="*/ 2383277 w 2782111"/>
              <a:gd name="connsiteY59" fmla="*/ 1819072 h 1867842"/>
              <a:gd name="connsiteX60" fmla="*/ 2441642 w 2782111"/>
              <a:gd name="connsiteY60" fmla="*/ 1838527 h 1867842"/>
              <a:gd name="connsiteX61" fmla="*/ 2470825 w 2782111"/>
              <a:gd name="connsiteY61" fmla="*/ 1848255 h 1867842"/>
              <a:gd name="connsiteX62" fmla="*/ 2529191 w 2782111"/>
              <a:gd name="connsiteY62" fmla="*/ 1857983 h 1867842"/>
              <a:gd name="connsiteX63" fmla="*/ 2782111 w 2782111"/>
              <a:gd name="connsiteY63" fmla="*/ 1867710 h 186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2782111" h="1867842">
                <a:moveTo>
                  <a:pt x="0" y="0"/>
                </a:moveTo>
                <a:cubicBezTo>
                  <a:pt x="53499" y="85598"/>
                  <a:pt x="27007" y="56191"/>
                  <a:pt x="68094" y="97276"/>
                </a:cubicBezTo>
                <a:cubicBezTo>
                  <a:pt x="92543" y="170628"/>
                  <a:pt x="59562" y="80213"/>
                  <a:pt x="97277" y="155642"/>
                </a:cubicBezTo>
                <a:cubicBezTo>
                  <a:pt x="101863" y="164813"/>
                  <a:pt x="101044" y="176481"/>
                  <a:pt x="107004" y="184825"/>
                </a:cubicBezTo>
                <a:cubicBezTo>
                  <a:pt x="117665" y="199751"/>
                  <a:pt x="132945" y="210766"/>
                  <a:pt x="145915" y="223736"/>
                </a:cubicBezTo>
                <a:lnTo>
                  <a:pt x="175098" y="252919"/>
                </a:lnTo>
                <a:cubicBezTo>
                  <a:pt x="198321" y="322594"/>
                  <a:pt x="165120" y="242892"/>
                  <a:pt x="214008" y="301557"/>
                </a:cubicBezTo>
                <a:cubicBezTo>
                  <a:pt x="223292" y="312697"/>
                  <a:pt x="225420" y="328402"/>
                  <a:pt x="233464" y="340468"/>
                </a:cubicBezTo>
                <a:cubicBezTo>
                  <a:pt x="244981" y="357743"/>
                  <a:pt x="258580" y="373588"/>
                  <a:pt x="272374" y="389106"/>
                </a:cubicBezTo>
                <a:cubicBezTo>
                  <a:pt x="284560" y="402816"/>
                  <a:pt x="303082" y="411611"/>
                  <a:pt x="311285" y="428017"/>
                </a:cubicBezTo>
                <a:cubicBezTo>
                  <a:pt x="326095" y="457638"/>
                  <a:pt x="344044" y="503788"/>
                  <a:pt x="379379" y="515566"/>
                </a:cubicBezTo>
                <a:lnTo>
                  <a:pt x="408562" y="525293"/>
                </a:lnTo>
                <a:cubicBezTo>
                  <a:pt x="447719" y="564452"/>
                  <a:pt x="404179" y="527584"/>
                  <a:pt x="466928" y="554476"/>
                </a:cubicBezTo>
                <a:cubicBezTo>
                  <a:pt x="477674" y="559081"/>
                  <a:pt x="486383" y="567447"/>
                  <a:pt x="496111" y="573932"/>
                </a:cubicBezTo>
                <a:cubicBezTo>
                  <a:pt x="534861" y="632057"/>
                  <a:pt x="492541" y="581517"/>
                  <a:pt x="544749" y="612842"/>
                </a:cubicBezTo>
                <a:cubicBezTo>
                  <a:pt x="552613" y="617561"/>
                  <a:pt x="557042" y="626569"/>
                  <a:pt x="564204" y="632298"/>
                </a:cubicBezTo>
                <a:cubicBezTo>
                  <a:pt x="573333" y="639601"/>
                  <a:pt x="583659" y="645268"/>
                  <a:pt x="593387" y="651753"/>
                </a:cubicBezTo>
                <a:cubicBezTo>
                  <a:pt x="626739" y="701781"/>
                  <a:pt x="595703" y="663333"/>
                  <a:pt x="642025" y="700391"/>
                </a:cubicBezTo>
                <a:cubicBezTo>
                  <a:pt x="649187" y="706120"/>
                  <a:pt x="655752" y="712685"/>
                  <a:pt x="661481" y="719847"/>
                </a:cubicBezTo>
                <a:cubicBezTo>
                  <a:pt x="668784" y="728976"/>
                  <a:pt x="671955" y="741546"/>
                  <a:pt x="680936" y="749030"/>
                </a:cubicBezTo>
                <a:cubicBezTo>
                  <a:pt x="692076" y="758313"/>
                  <a:pt x="706877" y="762000"/>
                  <a:pt x="719847" y="768485"/>
                </a:cubicBezTo>
                <a:cubicBezTo>
                  <a:pt x="729575" y="778213"/>
                  <a:pt x="740077" y="787223"/>
                  <a:pt x="749030" y="797668"/>
                </a:cubicBezTo>
                <a:cubicBezTo>
                  <a:pt x="759581" y="809977"/>
                  <a:pt x="766749" y="825114"/>
                  <a:pt x="778213" y="836578"/>
                </a:cubicBezTo>
                <a:cubicBezTo>
                  <a:pt x="789677" y="848042"/>
                  <a:pt x="804153" y="856033"/>
                  <a:pt x="817123" y="865761"/>
                </a:cubicBezTo>
                <a:cubicBezTo>
                  <a:pt x="824751" y="881017"/>
                  <a:pt x="842286" y="920107"/>
                  <a:pt x="856034" y="933855"/>
                </a:cubicBezTo>
                <a:cubicBezTo>
                  <a:pt x="864301" y="942122"/>
                  <a:pt x="875489" y="946825"/>
                  <a:pt x="885217" y="953310"/>
                </a:cubicBezTo>
                <a:cubicBezTo>
                  <a:pt x="891702" y="963038"/>
                  <a:pt x="897188" y="973512"/>
                  <a:pt x="904672" y="982493"/>
                </a:cubicBezTo>
                <a:cubicBezTo>
                  <a:pt x="913479" y="993061"/>
                  <a:pt x="925859" y="1000482"/>
                  <a:pt x="933855" y="1011676"/>
                </a:cubicBezTo>
                <a:cubicBezTo>
                  <a:pt x="942284" y="1023476"/>
                  <a:pt x="946116" y="1037996"/>
                  <a:pt x="953311" y="1050587"/>
                </a:cubicBezTo>
                <a:cubicBezTo>
                  <a:pt x="959111" y="1060738"/>
                  <a:pt x="967538" y="1069313"/>
                  <a:pt x="972766" y="1079770"/>
                </a:cubicBezTo>
                <a:cubicBezTo>
                  <a:pt x="995026" y="1124289"/>
                  <a:pt x="964634" y="1100821"/>
                  <a:pt x="1011677" y="1147864"/>
                </a:cubicBezTo>
                <a:cubicBezTo>
                  <a:pt x="1023141" y="1159328"/>
                  <a:pt x="1039123" y="1165583"/>
                  <a:pt x="1050587" y="1177047"/>
                </a:cubicBezTo>
                <a:cubicBezTo>
                  <a:pt x="1058854" y="1185314"/>
                  <a:pt x="1062739" y="1197101"/>
                  <a:pt x="1070042" y="1206230"/>
                </a:cubicBezTo>
                <a:cubicBezTo>
                  <a:pt x="1081933" y="1221093"/>
                  <a:pt x="1115800" y="1248564"/>
                  <a:pt x="1128408" y="1254868"/>
                </a:cubicBezTo>
                <a:cubicBezTo>
                  <a:pt x="1140366" y="1260847"/>
                  <a:pt x="1154349" y="1261353"/>
                  <a:pt x="1167319" y="1264595"/>
                </a:cubicBezTo>
                <a:cubicBezTo>
                  <a:pt x="1177047" y="1271080"/>
                  <a:pt x="1186282" y="1278373"/>
                  <a:pt x="1196502" y="1284051"/>
                </a:cubicBezTo>
                <a:cubicBezTo>
                  <a:pt x="1215516" y="1294615"/>
                  <a:pt x="1237467" y="1300183"/>
                  <a:pt x="1254868" y="1313234"/>
                </a:cubicBezTo>
                <a:cubicBezTo>
                  <a:pt x="1264221" y="1320249"/>
                  <a:pt x="1267020" y="1333288"/>
                  <a:pt x="1274323" y="1342417"/>
                </a:cubicBezTo>
                <a:cubicBezTo>
                  <a:pt x="1280052" y="1349579"/>
                  <a:pt x="1286617" y="1356143"/>
                  <a:pt x="1293779" y="1361872"/>
                </a:cubicBezTo>
                <a:cubicBezTo>
                  <a:pt x="1329730" y="1390632"/>
                  <a:pt x="1313418" y="1374458"/>
                  <a:pt x="1352145" y="1391055"/>
                </a:cubicBezTo>
                <a:cubicBezTo>
                  <a:pt x="1365473" y="1396767"/>
                  <a:pt x="1378990" y="1402466"/>
                  <a:pt x="1391055" y="1410510"/>
                </a:cubicBezTo>
                <a:cubicBezTo>
                  <a:pt x="1398686" y="1415598"/>
                  <a:pt x="1402646" y="1425247"/>
                  <a:pt x="1410511" y="1429966"/>
                </a:cubicBezTo>
                <a:cubicBezTo>
                  <a:pt x="1419304" y="1435241"/>
                  <a:pt x="1430384" y="1435396"/>
                  <a:pt x="1439694" y="1439693"/>
                </a:cubicBezTo>
                <a:cubicBezTo>
                  <a:pt x="1511745" y="1472948"/>
                  <a:pt x="1527223" y="1490759"/>
                  <a:pt x="1595336" y="1507787"/>
                </a:cubicBezTo>
                <a:lnTo>
                  <a:pt x="1673157" y="1527242"/>
                </a:lnTo>
                <a:cubicBezTo>
                  <a:pt x="1686127" y="1533727"/>
                  <a:pt x="1699477" y="1539503"/>
                  <a:pt x="1712068" y="1546698"/>
                </a:cubicBezTo>
                <a:cubicBezTo>
                  <a:pt x="1722219" y="1552498"/>
                  <a:pt x="1730505" y="1561548"/>
                  <a:pt x="1741251" y="1566153"/>
                </a:cubicBezTo>
                <a:cubicBezTo>
                  <a:pt x="1753540" y="1571419"/>
                  <a:pt x="1767192" y="1572638"/>
                  <a:pt x="1780162" y="1575881"/>
                </a:cubicBezTo>
                <a:cubicBezTo>
                  <a:pt x="1929222" y="1665318"/>
                  <a:pt x="1717816" y="1540164"/>
                  <a:pt x="1887166" y="1634247"/>
                </a:cubicBezTo>
                <a:cubicBezTo>
                  <a:pt x="1897386" y="1639925"/>
                  <a:pt x="1905402" y="1649597"/>
                  <a:pt x="1916349" y="1653702"/>
                </a:cubicBezTo>
                <a:cubicBezTo>
                  <a:pt x="1931830" y="1659507"/>
                  <a:pt x="1948774" y="1660187"/>
                  <a:pt x="1964987" y="1663430"/>
                </a:cubicBezTo>
                <a:cubicBezTo>
                  <a:pt x="1974715" y="1669915"/>
                  <a:pt x="1983223" y="1678780"/>
                  <a:pt x="1994170" y="1682885"/>
                </a:cubicBezTo>
                <a:cubicBezTo>
                  <a:pt x="2009651" y="1688690"/>
                  <a:pt x="2026668" y="1689025"/>
                  <a:pt x="2042808" y="1692612"/>
                </a:cubicBezTo>
                <a:cubicBezTo>
                  <a:pt x="2055859" y="1695512"/>
                  <a:pt x="2068749" y="1699097"/>
                  <a:pt x="2081719" y="1702340"/>
                </a:cubicBezTo>
                <a:cubicBezTo>
                  <a:pt x="2091447" y="1708825"/>
                  <a:pt x="2100047" y="1717453"/>
                  <a:pt x="2110902" y="1721795"/>
                </a:cubicBezTo>
                <a:cubicBezTo>
                  <a:pt x="2132820" y="1730562"/>
                  <a:pt x="2156385" y="1734468"/>
                  <a:pt x="2178996" y="1741251"/>
                </a:cubicBezTo>
                <a:cubicBezTo>
                  <a:pt x="2188817" y="1744197"/>
                  <a:pt x="2199008" y="1746392"/>
                  <a:pt x="2208179" y="1750978"/>
                </a:cubicBezTo>
                <a:cubicBezTo>
                  <a:pt x="2225090" y="1759433"/>
                  <a:pt x="2239605" y="1772337"/>
                  <a:pt x="2256817" y="1780161"/>
                </a:cubicBezTo>
                <a:cubicBezTo>
                  <a:pt x="2275487" y="1788647"/>
                  <a:pt x="2295728" y="1793132"/>
                  <a:pt x="2315183" y="1799617"/>
                </a:cubicBezTo>
                <a:cubicBezTo>
                  <a:pt x="2413228" y="1832299"/>
                  <a:pt x="2261170" y="1782440"/>
                  <a:pt x="2383277" y="1819072"/>
                </a:cubicBezTo>
                <a:cubicBezTo>
                  <a:pt x="2402919" y="1824965"/>
                  <a:pt x="2422187" y="1832042"/>
                  <a:pt x="2441642" y="1838527"/>
                </a:cubicBezTo>
                <a:cubicBezTo>
                  <a:pt x="2451370" y="1841770"/>
                  <a:pt x="2460711" y="1846569"/>
                  <a:pt x="2470825" y="1848255"/>
                </a:cubicBezTo>
                <a:cubicBezTo>
                  <a:pt x="2490280" y="1851498"/>
                  <a:pt x="2509548" y="1856197"/>
                  <a:pt x="2529191" y="1857983"/>
                </a:cubicBezTo>
                <a:cubicBezTo>
                  <a:pt x="2658438" y="1869733"/>
                  <a:pt x="2669504" y="1867710"/>
                  <a:pt x="2782111" y="186771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a:endCxn id="11" idx="21"/>
          </p:cNvCxnSpPr>
          <p:nvPr/>
        </p:nvCxnSpPr>
        <p:spPr>
          <a:xfrm flipV="1">
            <a:off x="1905000" y="3385226"/>
            <a:ext cx="1120302" cy="24325"/>
          </a:xfrm>
          <a:prstGeom prst="line">
            <a:avLst/>
          </a:prstGeom>
        </p:spPr>
        <p:style>
          <a:lnRef idx="2">
            <a:schemeClr val="dk1"/>
          </a:lnRef>
          <a:fillRef idx="0">
            <a:schemeClr val="dk1"/>
          </a:fillRef>
          <a:effectRef idx="1">
            <a:schemeClr val="dk1"/>
          </a:effectRef>
          <a:fontRef idx="minor">
            <a:schemeClr val="tx1"/>
          </a:fontRef>
        </p:style>
      </p:cxnSp>
      <p:cxnSp>
        <p:nvCxnSpPr>
          <p:cNvPr id="16" name="Straight Connector 15"/>
          <p:cNvCxnSpPr>
            <a:stCxn id="11" idx="21"/>
          </p:cNvCxnSpPr>
          <p:nvPr/>
        </p:nvCxnSpPr>
        <p:spPr>
          <a:xfrm>
            <a:off x="3025302" y="3385226"/>
            <a:ext cx="0" cy="1453474"/>
          </a:xfrm>
          <a:prstGeom prst="line">
            <a:avLst/>
          </a:prstGeom>
        </p:spPr>
        <p:style>
          <a:lnRef idx="2">
            <a:schemeClr val="dk1"/>
          </a:lnRef>
          <a:fillRef idx="0">
            <a:schemeClr val="dk1"/>
          </a:fillRef>
          <a:effectRef idx="1">
            <a:schemeClr val="dk1"/>
          </a:effectRef>
          <a:fontRef idx="minor">
            <a:schemeClr val="tx1"/>
          </a:fontRef>
        </p:style>
      </p:cxnSp>
      <p:cxnSp>
        <p:nvCxnSpPr>
          <p:cNvPr id="18" name="Straight Connector 17"/>
          <p:cNvCxnSpPr>
            <a:endCxn id="11" idx="33"/>
          </p:cNvCxnSpPr>
          <p:nvPr/>
        </p:nvCxnSpPr>
        <p:spPr>
          <a:xfrm flipV="1">
            <a:off x="1905000" y="3871609"/>
            <a:ext cx="1626140" cy="14591"/>
          </a:xfrm>
          <a:prstGeom prst="line">
            <a:avLst/>
          </a:prstGeom>
        </p:spPr>
        <p:style>
          <a:lnRef idx="2">
            <a:schemeClr val="dk1"/>
          </a:lnRef>
          <a:fillRef idx="0">
            <a:schemeClr val="dk1"/>
          </a:fillRef>
          <a:effectRef idx="1">
            <a:schemeClr val="dk1"/>
          </a:effectRef>
          <a:fontRef idx="minor">
            <a:schemeClr val="tx1"/>
          </a:fontRef>
        </p:style>
      </p:cxnSp>
      <p:cxnSp>
        <p:nvCxnSpPr>
          <p:cNvPr id="20" name="Straight Connector 19"/>
          <p:cNvCxnSpPr>
            <a:stCxn id="11" idx="33"/>
          </p:cNvCxnSpPr>
          <p:nvPr/>
        </p:nvCxnSpPr>
        <p:spPr>
          <a:xfrm>
            <a:off x="3531140" y="3871609"/>
            <a:ext cx="0" cy="967091"/>
          </a:xfrm>
          <a:prstGeom prst="line">
            <a:avLst/>
          </a:prstGeom>
        </p:spPr>
        <p:style>
          <a:lnRef idx="2">
            <a:schemeClr val="dk1"/>
          </a:lnRef>
          <a:fillRef idx="0">
            <a:schemeClr val="dk1"/>
          </a:fillRef>
          <a:effectRef idx="1">
            <a:schemeClr val="dk1"/>
          </a:effectRef>
          <a:fontRef idx="minor">
            <a:schemeClr val="tx1"/>
          </a:fontRef>
        </p:style>
      </p:cxnSp>
      <p:cxnSp>
        <p:nvCxnSpPr>
          <p:cNvPr id="22" name="Straight Connector 21"/>
          <p:cNvCxnSpPr/>
          <p:nvPr/>
        </p:nvCxnSpPr>
        <p:spPr>
          <a:xfrm>
            <a:off x="1905000" y="4416371"/>
            <a:ext cx="2743200" cy="0"/>
          </a:xfrm>
          <a:prstGeom prst="line">
            <a:avLst/>
          </a:prstGeom>
        </p:spPr>
        <p:style>
          <a:lnRef idx="2">
            <a:schemeClr val="dk1"/>
          </a:lnRef>
          <a:fillRef idx="0">
            <a:schemeClr val="dk1"/>
          </a:fillRef>
          <a:effectRef idx="1">
            <a:schemeClr val="dk1"/>
          </a:effectRef>
          <a:fontRef idx="minor">
            <a:schemeClr val="tx1"/>
          </a:fontRef>
        </p:style>
      </p:cxnSp>
      <p:cxnSp>
        <p:nvCxnSpPr>
          <p:cNvPr id="24" name="Straight Connector 23"/>
          <p:cNvCxnSpPr/>
          <p:nvPr/>
        </p:nvCxnSpPr>
        <p:spPr>
          <a:xfrm>
            <a:off x="4648200" y="4416371"/>
            <a:ext cx="0" cy="422329"/>
          </a:xfrm>
          <a:prstGeom prst="line">
            <a:avLst/>
          </a:prstGeom>
        </p:spPr>
        <p:style>
          <a:lnRef idx="2">
            <a:schemeClr val="dk1"/>
          </a:lnRef>
          <a:fillRef idx="0">
            <a:schemeClr val="dk1"/>
          </a:fillRef>
          <a:effectRef idx="1">
            <a:schemeClr val="dk1"/>
          </a:effectRef>
          <a:fontRef idx="minor">
            <a:schemeClr val="tx1"/>
          </a:fontRef>
        </p:style>
      </p:cxn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3375504"/>
            <a:ext cx="5175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75261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a:p>
          <a:p>
            <a:endParaRPr lang="en-US" dirty="0" smtClean="0"/>
          </a:p>
          <a:p>
            <a:pPr marL="0" indent="0">
              <a:buNone/>
            </a:pPr>
            <a:endParaRPr lang="en-US" dirty="0"/>
          </a:p>
        </p:txBody>
      </p:sp>
      <p:sp>
        <p:nvSpPr>
          <p:cNvPr id="4" name="Rectangle 3"/>
          <p:cNvSpPr/>
          <p:nvPr/>
        </p:nvSpPr>
        <p:spPr>
          <a:xfrm>
            <a:off x="2678086" y="2967335"/>
            <a:ext cx="3787832" cy="923330"/>
          </a:xfrm>
          <a:prstGeom prst="rect">
            <a:avLst/>
          </a:prstGeom>
          <a:noFill/>
        </p:spPr>
        <p:txBody>
          <a:bodyPr wrap="none" lIns="91440" tIns="45720" rIns="91440" bIns="45720">
            <a:spAutoFit/>
          </a:bodyPr>
          <a:lstStyle/>
          <a:p>
            <a:pPr algn="ctr"/>
            <a:r>
              <a:rPr lang="en-US" sz="54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glow rad="139700">
                    <a:schemeClr val="accent2">
                      <a:satMod val="175000"/>
                      <a:alpha val="40000"/>
                    </a:schemeClr>
                  </a:glow>
                  <a:outerShdw blurRad="38100" dist="38100" dir="7020000" algn="tl">
                    <a:srgbClr val="000000">
                      <a:alpha val="35000"/>
                    </a:srgbClr>
                  </a:outerShdw>
                </a:effectLst>
              </a:rPr>
              <a:t>THANK  YOU</a:t>
            </a:r>
            <a:endParaRPr lang="en-US"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glow rad="139700">
                  <a:schemeClr val="accent2">
                    <a:satMod val="175000"/>
                    <a:alpha val="40000"/>
                  </a:schemeClr>
                </a:glow>
                <a:outerShdw blurRad="38100" dist="38100" dir="7020000" algn="tl">
                  <a:srgbClr val="000000">
                    <a:alpha val="35000"/>
                  </a:srgbClr>
                </a:outerShdw>
              </a:effectLst>
            </a:endParaRPr>
          </a:p>
        </p:txBody>
      </p:sp>
    </p:spTree>
    <p:extLst>
      <p:ext uri="{BB962C8B-B14F-4D97-AF65-F5344CB8AC3E}">
        <p14:creationId xmlns:p14="http://schemas.microsoft.com/office/powerpoint/2010/main" val="4246744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latin typeface="Times New Roman" panose="02020603050405020304" pitchFamily="18" charset="0"/>
                <a:cs typeface="Times New Roman" panose="02020603050405020304" pitchFamily="18" charset="0"/>
              </a:rPr>
              <a:t>ISO – QUANT ANALYSIS</a:t>
            </a:r>
            <a:endParaRPr lang="en-US" b="1"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b="1" i="1" dirty="0" smtClean="0">
                <a:latin typeface="Times New Roman" panose="02020603050405020304" pitchFamily="18" charset="0"/>
                <a:cs typeface="Times New Roman" panose="02020603050405020304" pitchFamily="18" charset="0"/>
              </a:rPr>
              <a:t>Meaning :</a:t>
            </a:r>
          </a:p>
          <a:p>
            <a:pPr marL="0" indent="0" algn="just">
              <a:buNone/>
            </a:pPr>
            <a:r>
              <a:rPr lang="en-US" i="1" dirty="0">
                <a:latin typeface="Times New Roman" panose="02020603050405020304" pitchFamily="18" charset="0"/>
                <a:cs typeface="Times New Roman" panose="02020603050405020304" pitchFamily="18" charset="0"/>
              </a:rPr>
              <a:t>	</a:t>
            </a:r>
            <a:r>
              <a:rPr lang="en-US" i="1" dirty="0" smtClean="0">
                <a:latin typeface="Times New Roman" panose="02020603050405020304" pitchFamily="18" charset="0"/>
                <a:cs typeface="Times New Roman" panose="02020603050405020304" pitchFamily="18" charset="0"/>
              </a:rPr>
              <a:t>- </a:t>
            </a:r>
            <a:r>
              <a:rPr lang="en-US" sz="2800" i="1" dirty="0" smtClean="0">
                <a:latin typeface="Times New Roman" panose="02020603050405020304" pitchFamily="18" charset="0"/>
                <a:cs typeface="Times New Roman" panose="02020603050405020304" pitchFamily="18" charset="0"/>
              </a:rPr>
              <a:t>The producer chooses only that combination which is the most economical.</a:t>
            </a:r>
          </a:p>
          <a:p>
            <a:pPr marL="0" indent="0" algn="just">
              <a:buNone/>
            </a:pPr>
            <a:r>
              <a:rPr lang="en-US" sz="2800" i="1" dirty="0">
                <a:latin typeface="Times New Roman" panose="02020603050405020304" pitchFamily="18" charset="0"/>
                <a:cs typeface="Times New Roman" panose="02020603050405020304" pitchFamily="18" charset="0"/>
              </a:rPr>
              <a:t>	</a:t>
            </a:r>
            <a:r>
              <a:rPr lang="en-US" sz="2800" i="1" dirty="0" smtClean="0">
                <a:latin typeface="Times New Roman" panose="02020603050405020304" pitchFamily="18" charset="0"/>
                <a:cs typeface="Times New Roman" panose="02020603050405020304" pitchFamily="18" charset="0"/>
              </a:rPr>
              <a:t>- This is stated as the equilibrium position for the producer.</a:t>
            </a:r>
          </a:p>
          <a:p>
            <a:pPr marL="0" indent="0" algn="just">
              <a:buNone/>
            </a:pPr>
            <a:r>
              <a:rPr lang="en-US" sz="2800" i="1" dirty="0">
                <a:latin typeface="Times New Roman" panose="02020603050405020304" pitchFamily="18" charset="0"/>
                <a:cs typeface="Times New Roman" panose="02020603050405020304" pitchFamily="18" charset="0"/>
              </a:rPr>
              <a:t>	</a:t>
            </a:r>
            <a:r>
              <a:rPr lang="en-US" sz="2800" i="1" dirty="0" smtClean="0">
                <a:latin typeface="Times New Roman" panose="02020603050405020304" pitchFamily="18" charset="0"/>
                <a:cs typeface="Times New Roman" panose="02020603050405020304" pitchFamily="18" charset="0"/>
              </a:rPr>
              <a:t>- This technique for the study of equilibrium position of the producer is known as the analysis of “ </a:t>
            </a:r>
            <a:r>
              <a:rPr lang="en-US" sz="2800" i="1" dirty="0" err="1" smtClean="0">
                <a:latin typeface="Times New Roman" panose="02020603050405020304" pitchFamily="18" charset="0"/>
                <a:cs typeface="Times New Roman" panose="02020603050405020304" pitchFamily="18" charset="0"/>
              </a:rPr>
              <a:t>Iso</a:t>
            </a:r>
            <a:r>
              <a:rPr lang="en-US" sz="2800" i="1" dirty="0" smtClean="0">
                <a:latin typeface="Times New Roman" panose="02020603050405020304" pitchFamily="18" charset="0"/>
                <a:cs typeface="Times New Roman" panose="02020603050405020304" pitchFamily="18" charset="0"/>
              </a:rPr>
              <a:t> –product curves”. (</a:t>
            </a:r>
            <a:r>
              <a:rPr lang="en-US" sz="2800" i="1" dirty="0" err="1" smtClean="0">
                <a:latin typeface="Times New Roman" panose="02020603050405020304" pitchFamily="18" charset="0"/>
                <a:cs typeface="Times New Roman" panose="02020603050405020304" pitchFamily="18" charset="0"/>
              </a:rPr>
              <a:t>Iso</a:t>
            </a:r>
            <a:r>
              <a:rPr lang="en-US" sz="2800" i="1" dirty="0" smtClean="0">
                <a:latin typeface="Times New Roman" panose="02020603050405020304" pitchFamily="18" charset="0"/>
                <a:cs typeface="Times New Roman" panose="02020603050405020304" pitchFamily="18" charset="0"/>
              </a:rPr>
              <a:t> – quant means equal quantity).</a:t>
            </a:r>
          </a:p>
          <a:p>
            <a:pPr marL="0" indent="0" algn="just">
              <a:buNone/>
            </a:pPr>
            <a:endParaRPr lang="en-US"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26869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normAutofit/>
          </a:bodyPr>
          <a:lstStyle/>
          <a:p>
            <a:pPr algn="l"/>
            <a:r>
              <a:rPr lang="en-US" sz="2800" i="1" dirty="0" smtClean="0">
                <a:latin typeface="Times New Roman" panose="02020603050405020304" pitchFamily="18" charset="0"/>
                <a:cs typeface="Times New Roman" panose="02020603050405020304" pitchFamily="18" charset="0"/>
              </a:rPr>
              <a:t>Example</a:t>
            </a:r>
            <a:endParaRPr lang="en-US" sz="2800"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sz="2400" dirty="0" smtClean="0">
                <a:latin typeface="Times New Roman" panose="02020603050405020304" pitchFamily="18" charset="0"/>
                <a:cs typeface="Times New Roman" panose="02020603050405020304" pitchFamily="18" charset="0"/>
              </a:rPr>
              <a:t>How different pairs of labour and capital result in the same output?</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702446894"/>
              </p:ext>
            </p:extLst>
          </p:nvPr>
        </p:nvGraphicFramePr>
        <p:xfrm>
          <a:off x="1524000" y="2819400"/>
          <a:ext cx="6172200" cy="2989580"/>
        </p:xfrm>
        <a:graphic>
          <a:graphicData uri="http://schemas.openxmlformats.org/drawingml/2006/table">
            <a:tbl>
              <a:tblPr firstRow="1" bandRow="1">
                <a:tableStyleId>{5C22544A-7EE6-4342-B048-85BDC9FD1C3A}</a:tableStyleId>
              </a:tblPr>
              <a:tblGrid>
                <a:gridCol w="1543050"/>
                <a:gridCol w="1543050"/>
                <a:gridCol w="1543050"/>
                <a:gridCol w="1543050"/>
              </a:tblGrid>
              <a:tr h="469900">
                <a:tc>
                  <a:txBody>
                    <a:bodyPr/>
                    <a:lstStyle/>
                    <a:p>
                      <a:pPr algn="ctr"/>
                      <a:r>
                        <a:rPr lang="en-US" dirty="0" smtClean="0">
                          <a:latin typeface="Times New Roman" panose="02020603050405020304" pitchFamily="18" charset="0"/>
                          <a:cs typeface="Times New Roman" panose="02020603050405020304" pitchFamily="18" charset="0"/>
                        </a:rPr>
                        <a:t>Factor combination</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Labour  (units)</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Capital </a:t>
                      </a:r>
                    </a:p>
                    <a:p>
                      <a:pPr algn="ctr"/>
                      <a:r>
                        <a:rPr lang="en-US" dirty="0" smtClean="0">
                          <a:latin typeface="Times New Roman" panose="02020603050405020304" pitchFamily="18" charset="0"/>
                          <a:cs typeface="Times New Roman" panose="02020603050405020304" pitchFamily="18" charset="0"/>
                        </a:rPr>
                        <a:t>(units)</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Output</a:t>
                      </a:r>
                    </a:p>
                    <a:p>
                      <a:pPr algn="ctr"/>
                      <a:r>
                        <a:rPr lang="en-US" dirty="0" smtClean="0">
                          <a:latin typeface="Times New Roman" panose="02020603050405020304" pitchFamily="18" charset="0"/>
                          <a:cs typeface="Times New Roman" panose="02020603050405020304" pitchFamily="18" charset="0"/>
                        </a:rPr>
                        <a:t>(units)</a:t>
                      </a:r>
                      <a:endParaRPr lang="en-US" dirty="0">
                        <a:latin typeface="Times New Roman" panose="02020603050405020304" pitchFamily="18" charset="0"/>
                        <a:cs typeface="Times New Roman" panose="02020603050405020304" pitchFamily="18" charset="0"/>
                      </a:endParaRPr>
                    </a:p>
                  </a:txBody>
                  <a:tcPr/>
                </a:tc>
              </a:tr>
              <a:tr h="469900">
                <a:tc>
                  <a:txBody>
                    <a:bodyPr/>
                    <a:lstStyle/>
                    <a:p>
                      <a:pPr algn="ctr"/>
                      <a:r>
                        <a:rPr lang="en-US" dirty="0" smtClean="0"/>
                        <a:t>A</a:t>
                      </a:r>
                      <a:endParaRPr lang="en-US" dirty="0"/>
                    </a:p>
                  </a:txBody>
                  <a:tcPr/>
                </a:tc>
                <a:tc>
                  <a:txBody>
                    <a:bodyPr/>
                    <a:lstStyle/>
                    <a:p>
                      <a:pPr algn="ctr"/>
                      <a:r>
                        <a:rPr lang="en-US" dirty="0" smtClean="0"/>
                        <a:t>1</a:t>
                      </a:r>
                      <a:endParaRPr lang="en-US" dirty="0"/>
                    </a:p>
                  </a:txBody>
                  <a:tcPr/>
                </a:tc>
                <a:tc>
                  <a:txBody>
                    <a:bodyPr/>
                    <a:lstStyle/>
                    <a:p>
                      <a:pPr algn="ctr"/>
                      <a:r>
                        <a:rPr lang="en-US" dirty="0" smtClean="0"/>
                        <a:t>5</a:t>
                      </a:r>
                      <a:endParaRPr lang="en-US" dirty="0"/>
                    </a:p>
                  </a:txBody>
                  <a:tcPr/>
                </a:tc>
                <a:tc>
                  <a:txBody>
                    <a:bodyPr/>
                    <a:lstStyle/>
                    <a:p>
                      <a:pPr algn="ctr"/>
                      <a:r>
                        <a:rPr lang="en-US" dirty="0" smtClean="0"/>
                        <a:t>50</a:t>
                      </a:r>
                      <a:endParaRPr lang="en-US" dirty="0"/>
                    </a:p>
                  </a:txBody>
                  <a:tcPr/>
                </a:tc>
              </a:tr>
              <a:tr h="469900">
                <a:tc>
                  <a:txBody>
                    <a:bodyPr/>
                    <a:lstStyle/>
                    <a:p>
                      <a:pPr algn="ctr"/>
                      <a:r>
                        <a:rPr lang="en-US" dirty="0" smtClean="0"/>
                        <a:t>B</a:t>
                      </a:r>
                      <a:endParaRPr lang="en-US" dirty="0"/>
                    </a:p>
                  </a:txBody>
                  <a:tcPr/>
                </a:tc>
                <a:tc>
                  <a:txBody>
                    <a:bodyPr/>
                    <a:lstStyle/>
                    <a:p>
                      <a:pPr algn="ctr"/>
                      <a:r>
                        <a:rPr lang="en-US" dirty="0" smtClean="0"/>
                        <a:t>2</a:t>
                      </a:r>
                      <a:endParaRPr lang="en-US" dirty="0"/>
                    </a:p>
                  </a:txBody>
                  <a:tcPr/>
                </a:tc>
                <a:tc>
                  <a:txBody>
                    <a:bodyPr/>
                    <a:lstStyle/>
                    <a:p>
                      <a:pPr algn="ctr"/>
                      <a:r>
                        <a:rPr lang="en-US" dirty="0" smtClean="0"/>
                        <a:t>4</a:t>
                      </a:r>
                      <a:endParaRPr lang="en-US" dirty="0"/>
                    </a:p>
                  </a:txBody>
                  <a:tcPr/>
                </a:tc>
                <a:tc>
                  <a:txBody>
                    <a:bodyPr/>
                    <a:lstStyle/>
                    <a:p>
                      <a:pPr algn="ctr"/>
                      <a:r>
                        <a:rPr lang="en-US" dirty="0" smtClean="0"/>
                        <a:t>50</a:t>
                      </a:r>
                      <a:endParaRPr lang="en-US" dirty="0"/>
                    </a:p>
                  </a:txBody>
                  <a:tcPr/>
                </a:tc>
              </a:tr>
              <a:tr h="469900">
                <a:tc>
                  <a:txBody>
                    <a:bodyPr/>
                    <a:lstStyle/>
                    <a:p>
                      <a:pPr algn="ctr"/>
                      <a:r>
                        <a:rPr lang="en-US" dirty="0" smtClean="0"/>
                        <a:t>C</a:t>
                      </a:r>
                      <a:endParaRPr lang="en-US" dirty="0"/>
                    </a:p>
                  </a:txBody>
                  <a:tcPr/>
                </a:tc>
                <a:tc>
                  <a:txBody>
                    <a:bodyPr/>
                    <a:lstStyle/>
                    <a:p>
                      <a:pPr algn="ctr"/>
                      <a:r>
                        <a:rPr lang="en-US" dirty="0" smtClean="0"/>
                        <a:t>3</a:t>
                      </a:r>
                      <a:endParaRPr lang="en-US" dirty="0"/>
                    </a:p>
                  </a:txBody>
                  <a:tcPr/>
                </a:tc>
                <a:tc>
                  <a:txBody>
                    <a:bodyPr/>
                    <a:lstStyle/>
                    <a:p>
                      <a:pPr algn="ctr"/>
                      <a:r>
                        <a:rPr lang="en-US" dirty="0" smtClean="0"/>
                        <a:t>3</a:t>
                      </a:r>
                      <a:endParaRPr lang="en-US" dirty="0"/>
                    </a:p>
                  </a:txBody>
                  <a:tcPr/>
                </a:tc>
                <a:tc>
                  <a:txBody>
                    <a:bodyPr/>
                    <a:lstStyle/>
                    <a:p>
                      <a:pPr algn="ctr"/>
                      <a:r>
                        <a:rPr lang="en-US" dirty="0" smtClean="0"/>
                        <a:t>50</a:t>
                      </a:r>
                      <a:endParaRPr lang="en-US" dirty="0"/>
                    </a:p>
                  </a:txBody>
                  <a:tcPr/>
                </a:tc>
              </a:tr>
              <a:tr h="469900">
                <a:tc>
                  <a:txBody>
                    <a:bodyPr/>
                    <a:lstStyle/>
                    <a:p>
                      <a:pPr algn="ctr"/>
                      <a:r>
                        <a:rPr lang="en-US" dirty="0" smtClean="0"/>
                        <a:t>D</a:t>
                      </a:r>
                      <a:endParaRPr lang="en-US" dirty="0"/>
                    </a:p>
                  </a:txBody>
                  <a:tcPr/>
                </a:tc>
                <a:tc>
                  <a:txBody>
                    <a:bodyPr/>
                    <a:lstStyle/>
                    <a:p>
                      <a:pPr algn="ctr"/>
                      <a:r>
                        <a:rPr lang="en-US" dirty="0" smtClean="0"/>
                        <a:t>4</a:t>
                      </a:r>
                      <a:endParaRPr lang="en-US" dirty="0"/>
                    </a:p>
                  </a:txBody>
                  <a:tcPr/>
                </a:tc>
                <a:tc>
                  <a:txBody>
                    <a:bodyPr/>
                    <a:lstStyle/>
                    <a:p>
                      <a:pPr algn="ctr"/>
                      <a:r>
                        <a:rPr lang="en-US" dirty="0" smtClean="0"/>
                        <a:t>2</a:t>
                      </a:r>
                      <a:endParaRPr lang="en-US" dirty="0"/>
                    </a:p>
                  </a:txBody>
                  <a:tcPr/>
                </a:tc>
                <a:tc>
                  <a:txBody>
                    <a:bodyPr/>
                    <a:lstStyle/>
                    <a:p>
                      <a:pPr algn="ctr"/>
                      <a:r>
                        <a:rPr lang="en-US" dirty="0" smtClean="0"/>
                        <a:t>50</a:t>
                      </a:r>
                      <a:endParaRPr lang="en-US" dirty="0"/>
                    </a:p>
                  </a:txBody>
                  <a:tcPr/>
                </a:tc>
              </a:tr>
              <a:tr h="469900">
                <a:tc>
                  <a:txBody>
                    <a:bodyPr/>
                    <a:lstStyle/>
                    <a:p>
                      <a:pPr algn="ctr"/>
                      <a:r>
                        <a:rPr lang="en-US" dirty="0" smtClean="0"/>
                        <a:t>E</a:t>
                      </a:r>
                      <a:endParaRPr lang="en-US" dirty="0"/>
                    </a:p>
                  </a:txBody>
                  <a:tcPr/>
                </a:tc>
                <a:tc>
                  <a:txBody>
                    <a:bodyPr/>
                    <a:lstStyle/>
                    <a:p>
                      <a:pPr algn="ctr"/>
                      <a:r>
                        <a:rPr lang="en-US" dirty="0" smtClean="0"/>
                        <a:t>5</a:t>
                      </a:r>
                      <a:endParaRPr lang="en-US" dirty="0"/>
                    </a:p>
                  </a:txBody>
                  <a:tcPr/>
                </a:tc>
                <a:tc>
                  <a:txBody>
                    <a:bodyPr/>
                    <a:lstStyle/>
                    <a:p>
                      <a:pPr algn="ctr"/>
                      <a:r>
                        <a:rPr lang="en-US" dirty="0" smtClean="0"/>
                        <a:t>1</a:t>
                      </a:r>
                      <a:endParaRPr lang="en-US" dirty="0"/>
                    </a:p>
                  </a:txBody>
                  <a:tcPr/>
                </a:tc>
                <a:tc>
                  <a:txBody>
                    <a:bodyPr/>
                    <a:lstStyle/>
                    <a:p>
                      <a:pPr algn="ctr"/>
                      <a:r>
                        <a:rPr lang="en-US" dirty="0" smtClean="0"/>
                        <a:t>50</a:t>
                      </a:r>
                      <a:endParaRPr lang="en-US" dirty="0"/>
                    </a:p>
                  </a:txBody>
                  <a:tcPr/>
                </a:tc>
              </a:tr>
            </a:tbl>
          </a:graphicData>
        </a:graphic>
      </p:graphicFrame>
    </p:spTree>
    <p:extLst>
      <p:ext uri="{BB962C8B-B14F-4D97-AF65-F5344CB8AC3E}">
        <p14:creationId xmlns:p14="http://schemas.microsoft.com/office/powerpoint/2010/main" val="38381174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atin typeface="Times New Roman" panose="02020603050405020304" pitchFamily="18" charset="0"/>
                <a:cs typeface="Times New Roman" panose="02020603050405020304" pitchFamily="18" charset="0"/>
              </a:rPr>
              <a:t>CONTD…</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a:bodyPr>
          <a:lstStyle/>
          <a:p>
            <a:r>
              <a:rPr lang="en-US" sz="2400" dirty="0" smtClean="0">
                <a:latin typeface="Times New Roman" panose="02020603050405020304" pitchFamily="18" charset="0"/>
                <a:cs typeface="Times New Roman" panose="02020603050405020304" pitchFamily="18" charset="0"/>
              </a:rPr>
              <a:t>Let us assume a production function with two variable inputs, </a:t>
            </a:r>
          </a:p>
          <a:p>
            <a:pPr marL="0" indent="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Labour [L]                              Capital [C]</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smtClean="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                              Thus: Q = F [L,C]</a:t>
            </a:r>
          </a:p>
          <a:p>
            <a:pPr marL="0" indent="0" algn="just">
              <a:lnSpc>
                <a:spcPct val="110000"/>
              </a:lnSpc>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Now, if the firm can combine labour and capital in different proportions and can maintain a specified level of output say, </a:t>
            </a:r>
            <a:r>
              <a:rPr lang="en-US" sz="2400" b="1" dirty="0" smtClean="0">
                <a:latin typeface="Times New Roman" panose="02020603050405020304" pitchFamily="18" charset="0"/>
                <a:cs typeface="Times New Roman" panose="02020603050405020304" pitchFamily="18" charset="0"/>
              </a:rPr>
              <a:t>50 units of product X</a:t>
            </a:r>
            <a:r>
              <a:rPr lang="en-US" sz="2400" dirty="0" smtClean="0">
                <a:latin typeface="Times New Roman" panose="02020603050405020304" pitchFamily="18" charset="0"/>
                <a:cs typeface="Times New Roman" panose="02020603050405020304" pitchFamily="18" charset="0"/>
              </a:rPr>
              <a:t>, under the prevailing state of technology and given organizational ability of the entrepreneur, units of labour [L] and capital [C] may combine alternatively, as follows:</a:t>
            </a:r>
            <a:endParaRPr lang="en-US" sz="2400" dirty="0">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3911" y="2362200"/>
            <a:ext cx="1831658" cy="1105534"/>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9800" y="2581072"/>
            <a:ext cx="1295400" cy="876934"/>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900871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latin typeface="Times New Roman" panose="02020603050405020304" pitchFamily="18" charset="0"/>
                <a:cs typeface="Times New Roman" panose="02020603050405020304" pitchFamily="18" charset="0"/>
              </a:rPr>
              <a:t>CONTD…</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lvl="0" indent="0" algn="just">
              <a:buNone/>
            </a:pPr>
            <a:r>
              <a:rPr lang="en-US" sz="2400" dirty="0" smtClean="0">
                <a:solidFill>
                  <a:prstClr val="black"/>
                </a:solidFill>
                <a:latin typeface="Times New Roman" panose="02020603050405020304" pitchFamily="18" charset="0"/>
                <a:cs typeface="Times New Roman" panose="02020603050405020304" pitchFamily="18" charset="0"/>
              </a:rPr>
              <a:t>	Now</a:t>
            </a:r>
            <a:r>
              <a:rPr lang="en-US" sz="2400" dirty="0">
                <a:solidFill>
                  <a:prstClr val="black"/>
                </a:solidFill>
                <a:latin typeface="Times New Roman" panose="02020603050405020304" pitchFamily="18" charset="0"/>
                <a:cs typeface="Times New Roman" panose="02020603050405020304" pitchFamily="18" charset="0"/>
              </a:rPr>
              <a:t>, if the firm can combine labour and capital in different proportions and can maintain a specified level of output say, </a:t>
            </a:r>
            <a:r>
              <a:rPr lang="en-US" sz="2400" b="1" dirty="0">
                <a:solidFill>
                  <a:prstClr val="black"/>
                </a:solidFill>
                <a:latin typeface="Times New Roman" panose="02020603050405020304" pitchFamily="18" charset="0"/>
                <a:cs typeface="Times New Roman" panose="02020603050405020304" pitchFamily="18" charset="0"/>
              </a:rPr>
              <a:t>50 units of product X</a:t>
            </a:r>
            <a:r>
              <a:rPr lang="en-US" sz="2400" dirty="0">
                <a:solidFill>
                  <a:prstClr val="black"/>
                </a:solidFill>
                <a:latin typeface="Times New Roman" panose="02020603050405020304" pitchFamily="18" charset="0"/>
                <a:cs typeface="Times New Roman" panose="02020603050405020304" pitchFamily="18" charset="0"/>
              </a:rPr>
              <a:t>, under the prevailing state of technology and given organizational ability of the entrepreneur, units of labour [L] and capital [C] may combine alternatively, as </a:t>
            </a:r>
            <a:r>
              <a:rPr lang="en-US" sz="2400" dirty="0" smtClean="0">
                <a:solidFill>
                  <a:prstClr val="black"/>
                </a:solidFill>
                <a:latin typeface="Times New Roman" panose="02020603050405020304" pitchFamily="18" charset="0"/>
                <a:cs typeface="Times New Roman" panose="02020603050405020304" pitchFamily="18" charset="0"/>
              </a:rPr>
              <a:t>follows:</a:t>
            </a:r>
          </a:p>
          <a:p>
            <a:pPr marL="0" lvl="0" indent="0" algn="ctr">
              <a:spcBef>
                <a:spcPts val="0"/>
              </a:spcBef>
              <a:buNone/>
            </a:pPr>
            <a:r>
              <a:rPr lang="en-US" sz="2400" dirty="0">
                <a:solidFill>
                  <a:prstClr val="black"/>
                </a:solidFill>
                <a:latin typeface="Times New Roman" panose="02020603050405020304" pitchFamily="18" charset="0"/>
                <a:cs typeface="Times New Roman" panose="02020603050405020304" pitchFamily="18" charset="0"/>
              </a:rPr>
              <a:t>	</a:t>
            </a:r>
            <a:r>
              <a:rPr lang="en-US" sz="1800" b="1" dirty="0">
                <a:solidFill>
                  <a:prstClr val="white"/>
                </a:solidFill>
                <a:latin typeface="Times New Roman" panose="02020603050405020304" pitchFamily="18" charset="0"/>
                <a:cs typeface="Times New Roman" panose="02020603050405020304" pitchFamily="18" charset="0"/>
              </a:rPr>
              <a:t>Factor combination</a:t>
            </a:r>
          </a:p>
          <a:p>
            <a:pPr marL="0" lvl="0" indent="0" algn="just">
              <a:buNone/>
            </a:pPr>
            <a:endParaRPr lang="en-US"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541328623"/>
              </p:ext>
            </p:extLst>
          </p:nvPr>
        </p:nvGraphicFramePr>
        <p:xfrm>
          <a:off x="1828800" y="3810000"/>
          <a:ext cx="6096000" cy="249428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gn="ctr"/>
                      <a:r>
                        <a:rPr lang="en-US" dirty="0" smtClean="0">
                          <a:latin typeface="Times New Roman" panose="02020603050405020304" pitchFamily="18" charset="0"/>
                          <a:cs typeface="Times New Roman" panose="02020603050405020304" pitchFamily="18" charset="0"/>
                        </a:rPr>
                        <a:t>Factor combination</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Labour  (units)</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Capital </a:t>
                      </a:r>
                    </a:p>
                    <a:p>
                      <a:pPr algn="ctr"/>
                      <a:r>
                        <a:rPr lang="en-US" dirty="0" smtClean="0">
                          <a:latin typeface="Times New Roman" panose="02020603050405020304" pitchFamily="18" charset="0"/>
                          <a:cs typeface="Times New Roman" panose="02020603050405020304" pitchFamily="18" charset="0"/>
                        </a:rPr>
                        <a:t>(units)</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Output</a:t>
                      </a:r>
                    </a:p>
                    <a:p>
                      <a:pPr algn="ctr"/>
                      <a:r>
                        <a:rPr lang="en-US" dirty="0" smtClean="0">
                          <a:latin typeface="Times New Roman" panose="02020603050405020304" pitchFamily="18" charset="0"/>
                          <a:cs typeface="Times New Roman" panose="02020603050405020304" pitchFamily="18" charset="0"/>
                        </a:rPr>
                        <a:t>(units)</a:t>
                      </a:r>
                      <a:endParaRPr lang="en-US" dirty="0">
                        <a:latin typeface="Times New Roman" panose="02020603050405020304" pitchFamily="18" charset="0"/>
                        <a:cs typeface="Times New Roman" panose="02020603050405020304" pitchFamily="18" charset="0"/>
                      </a:endParaRPr>
                    </a:p>
                  </a:txBody>
                  <a:tcPr/>
                </a:tc>
              </a:tr>
              <a:tr h="370840">
                <a:tc>
                  <a:txBody>
                    <a:bodyPr/>
                    <a:lstStyle/>
                    <a:p>
                      <a:pPr algn="ctr"/>
                      <a:r>
                        <a:rPr lang="en-US" dirty="0" smtClean="0"/>
                        <a:t>A</a:t>
                      </a:r>
                      <a:endParaRPr lang="en-US" dirty="0"/>
                    </a:p>
                  </a:txBody>
                  <a:tcPr/>
                </a:tc>
                <a:tc>
                  <a:txBody>
                    <a:bodyPr/>
                    <a:lstStyle/>
                    <a:p>
                      <a:pPr algn="ctr"/>
                      <a:r>
                        <a:rPr lang="en-US" dirty="0" smtClean="0"/>
                        <a:t>1</a:t>
                      </a:r>
                      <a:endParaRPr lang="en-US" dirty="0"/>
                    </a:p>
                  </a:txBody>
                  <a:tcPr/>
                </a:tc>
                <a:tc>
                  <a:txBody>
                    <a:bodyPr/>
                    <a:lstStyle/>
                    <a:p>
                      <a:pPr algn="ctr"/>
                      <a:r>
                        <a:rPr lang="en-US" dirty="0" smtClean="0"/>
                        <a:t>5</a:t>
                      </a:r>
                      <a:endParaRPr lang="en-US" dirty="0"/>
                    </a:p>
                  </a:txBody>
                  <a:tcPr/>
                </a:tc>
                <a:tc>
                  <a:txBody>
                    <a:bodyPr/>
                    <a:lstStyle/>
                    <a:p>
                      <a:pPr algn="ctr"/>
                      <a:r>
                        <a:rPr lang="en-US" dirty="0" smtClean="0"/>
                        <a:t>50</a:t>
                      </a:r>
                      <a:endParaRPr lang="en-US" dirty="0"/>
                    </a:p>
                  </a:txBody>
                  <a:tcPr/>
                </a:tc>
              </a:tr>
              <a:tr h="370840">
                <a:tc>
                  <a:txBody>
                    <a:bodyPr/>
                    <a:lstStyle/>
                    <a:p>
                      <a:pPr algn="ctr"/>
                      <a:r>
                        <a:rPr lang="en-US" dirty="0" smtClean="0"/>
                        <a:t>B</a:t>
                      </a:r>
                      <a:endParaRPr lang="en-US" dirty="0"/>
                    </a:p>
                  </a:txBody>
                  <a:tcPr/>
                </a:tc>
                <a:tc>
                  <a:txBody>
                    <a:bodyPr/>
                    <a:lstStyle/>
                    <a:p>
                      <a:pPr algn="ctr"/>
                      <a:r>
                        <a:rPr lang="en-US" dirty="0" smtClean="0"/>
                        <a:t>2</a:t>
                      </a:r>
                      <a:endParaRPr lang="en-US" dirty="0"/>
                    </a:p>
                  </a:txBody>
                  <a:tcPr/>
                </a:tc>
                <a:tc>
                  <a:txBody>
                    <a:bodyPr/>
                    <a:lstStyle/>
                    <a:p>
                      <a:pPr algn="ctr"/>
                      <a:r>
                        <a:rPr lang="en-US" dirty="0" smtClean="0"/>
                        <a:t>4</a:t>
                      </a:r>
                      <a:endParaRPr lang="en-US" dirty="0"/>
                    </a:p>
                  </a:txBody>
                  <a:tcPr/>
                </a:tc>
                <a:tc>
                  <a:txBody>
                    <a:bodyPr/>
                    <a:lstStyle/>
                    <a:p>
                      <a:pPr algn="ctr"/>
                      <a:r>
                        <a:rPr lang="en-US" dirty="0" smtClean="0"/>
                        <a:t>50</a:t>
                      </a:r>
                      <a:endParaRPr lang="en-US" dirty="0"/>
                    </a:p>
                  </a:txBody>
                  <a:tcPr/>
                </a:tc>
              </a:tr>
              <a:tr h="370840">
                <a:tc>
                  <a:txBody>
                    <a:bodyPr/>
                    <a:lstStyle/>
                    <a:p>
                      <a:pPr algn="ctr"/>
                      <a:r>
                        <a:rPr lang="en-US" dirty="0" smtClean="0"/>
                        <a:t>C</a:t>
                      </a:r>
                      <a:endParaRPr lang="en-US" dirty="0"/>
                    </a:p>
                  </a:txBody>
                  <a:tcPr/>
                </a:tc>
                <a:tc>
                  <a:txBody>
                    <a:bodyPr/>
                    <a:lstStyle/>
                    <a:p>
                      <a:pPr algn="ctr"/>
                      <a:r>
                        <a:rPr lang="en-US" dirty="0" smtClean="0"/>
                        <a:t>3</a:t>
                      </a:r>
                      <a:endParaRPr lang="en-US" dirty="0"/>
                    </a:p>
                  </a:txBody>
                  <a:tcPr/>
                </a:tc>
                <a:tc>
                  <a:txBody>
                    <a:bodyPr/>
                    <a:lstStyle/>
                    <a:p>
                      <a:pPr algn="ctr"/>
                      <a:r>
                        <a:rPr lang="en-US" dirty="0" smtClean="0"/>
                        <a:t>3</a:t>
                      </a:r>
                      <a:endParaRPr lang="en-US" dirty="0"/>
                    </a:p>
                  </a:txBody>
                  <a:tcPr/>
                </a:tc>
                <a:tc>
                  <a:txBody>
                    <a:bodyPr/>
                    <a:lstStyle/>
                    <a:p>
                      <a:pPr algn="ctr"/>
                      <a:r>
                        <a:rPr lang="en-US" dirty="0" smtClean="0"/>
                        <a:t>50</a:t>
                      </a:r>
                      <a:endParaRPr lang="en-US" dirty="0"/>
                    </a:p>
                  </a:txBody>
                  <a:tcPr/>
                </a:tc>
              </a:tr>
              <a:tr h="370840">
                <a:tc>
                  <a:txBody>
                    <a:bodyPr/>
                    <a:lstStyle/>
                    <a:p>
                      <a:pPr algn="ctr"/>
                      <a:r>
                        <a:rPr lang="en-US" dirty="0" smtClean="0"/>
                        <a:t>D</a:t>
                      </a:r>
                      <a:endParaRPr lang="en-US" dirty="0"/>
                    </a:p>
                  </a:txBody>
                  <a:tcPr/>
                </a:tc>
                <a:tc>
                  <a:txBody>
                    <a:bodyPr/>
                    <a:lstStyle/>
                    <a:p>
                      <a:pPr algn="ctr"/>
                      <a:r>
                        <a:rPr lang="en-US" dirty="0" smtClean="0"/>
                        <a:t>4</a:t>
                      </a:r>
                      <a:endParaRPr lang="en-US" dirty="0"/>
                    </a:p>
                  </a:txBody>
                  <a:tcPr/>
                </a:tc>
                <a:tc>
                  <a:txBody>
                    <a:bodyPr/>
                    <a:lstStyle/>
                    <a:p>
                      <a:pPr algn="ctr"/>
                      <a:r>
                        <a:rPr lang="en-US" dirty="0" smtClean="0"/>
                        <a:t>2</a:t>
                      </a:r>
                      <a:endParaRPr lang="en-US" dirty="0"/>
                    </a:p>
                  </a:txBody>
                  <a:tcPr/>
                </a:tc>
                <a:tc>
                  <a:txBody>
                    <a:bodyPr/>
                    <a:lstStyle/>
                    <a:p>
                      <a:pPr algn="ctr"/>
                      <a:r>
                        <a:rPr lang="en-US" dirty="0" smtClean="0"/>
                        <a:t>50</a:t>
                      </a:r>
                      <a:endParaRPr lang="en-US" dirty="0"/>
                    </a:p>
                  </a:txBody>
                  <a:tcPr/>
                </a:tc>
              </a:tr>
              <a:tr h="370840">
                <a:tc>
                  <a:txBody>
                    <a:bodyPr/>
                    <a:lstStyle/>
                    <a:p>
                      <a:pPr algn="ctr"/>
                      <a:r>
                        <a:rPr lang="en-US" dirty="0" smtClean="0"/>
                        <a:t>E</a:t>
                      </a:r>
                      <a:endParaRPr lang="en-US" dirty="0"/>
                    </a:p>
                  </a:txBody>
                  <a:tcPr/>
                </a:tc>
                <a:tc>
                  <a:txBody>
                    <a:bodyPr/>
                    <a:lstStyle/>
                    <a:p>
                      <a:pPr algn="ctr"/>
                      <a:r>
                        <a:rPr lang="en-US" dirty="0" smtClean="0"/>
                        <a:t>5</a:t>
                      </a:r>
                      <a:endParaRPr lang="en-US" dirty="0"/>
                    </a:p>
                  </a:txBody>
                  <a:tcPr/>
                </a:tc>
                <a:tc>
                  <a:txBody>
                    <a:bodyPr/>
                    <a:lstStyle/>
                    <a:p>
                      <a:pPr algn="ctr"/>
                      <a:r>
                        <a:rPr lang="en-US" dirty="0" smtClean="0"/>
                        <a:t>1</a:t>
                      </a:r>
                      <a:endParaRPr lang="en-US" dirty="0"/>
                    </a:p>
                  </a:txBody>
                  <a:tcPr/>
                </a:tc>
                <a:tc>
                  <a:txBody>
                    <a:bodyPr/>
                    <a:lstStyle/>
                    <a:p>
                      <a:pPr algn="ctr"/>
                      <a:r>
                        <a:rPr lang="en-US" dirty="0" smtClean="0"/>
                        <a:t>50</a:t>
                      </a:r>
                      <a:endParaRPr lang="en-US" dirty="0"/>
                    </a:p>
                  </a:txBody>
                  <a:tcPr/>
                </a:tc>
              </a:tr>
            </a:tbl>
          </a:graphicData>
        </a:graphic>
      </p:graphicFrame>
    </p:spTree>
    <p:extLst>
      <p:ext uri="{BB962C8B-B14F-4D97-AF65-F5344CB8AC3E}">
        <p14:creationId xmlns:p14="http://schemas.microsoft.com/office/powerpoint/2010/main" val="4880625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lgn="l"/>
            <a:r>
              <a:rPr lang="en-US" dirty="0" err="1" smtClean="0"/>
              <a:t>Contd</a:t>
            </a:r>
            <a:r>
              <a:rPr lang="en-US" dirty="0" smtClean="0"/>
              <a:t>…</a:t>
            </a:r>
            <a:endParaRPr lang="en-US" dirty="0"/>
          </a:p>
        </p:txBody>
      </p:sp>
      <p:sp>
        <p:nvSpPr>
          <p:cNvPr id="3" name="Content Placeholder 2"/>
          <p:cNvSpPr>
            <a:spLocks noGrp="1"/>
          </p:cNvSpPr>
          <p:nvPr>
            <p:ph idx="1"/>
          </p:nvPr>
        </p:nvSpPr>
        <p:spPr>
          <a:xfrm>
            <a:off x="457200" y="1295400"/>
            <a:ext cx="8229600" cy="4830763"/>
          </a:xfrm>
        </p:spPr>
        <p:txBody>
          <a:bodyPr>
            <a:normAutofit/>
          </a:bodyPr>
          <a:lstStyle/>
          <a:p>
            <a:pPr algn="just"/>
            <a:r>
              <a:rPr lang="en-US" sz="2400" dirty="0" smtClean="0">
                <a:latin typeface="Times New Roman" panose="02020603050405020304" pitchFamily="18" charset="0"/>
                <a:cs typeface="Times New Roman" panose="02020603050405020304" pitchFamily="18" charset="0"/>
              </a:rPr>
              <a:t>The first combination implies greater use of capital and less of labour to attain a given level of output [say 50 units of X as we assumed].</a:t>
            </a:r>
          </a:p>
          <a:p>
            <a:pPr algn="just"/>
            <a:r>
              <a:rPr lang="en-US" sz="2400" dirty="0" smtClean="0">
                <a:latin typeface="Times New Roman" panose="02020603050405020304" pitchFamily="18" charset="0"/>
                <a:cs typeface="Times New Roman" panose="02020603050405020304" pitchFamily="18" charset="0"/>
              </a:rPr>
              <a:t>In this factor combination , we have relative capital intensity while even by the last combination, by using more labour and less capital, we can produce the same level of output.</a:t>
            </a:r>
          </a:p>
          <a:p>
            <a:pPr algn="just"/>
            <a:r>
              <a:rPr lang="en-US" sz="2400" dirty="0" smtClean="0">
                <a:latin typeface="Times New Roman" panose="02020603050405020304" pitchFamily="18" charset="0"/>
                <a:cs typeface="Times New Roman" panose="02020603050405020304" pitchFamily="18" charset="0"/>
              </a:rPr>
              <a:t>Only five alternative combinations of labour and capital have been given.</a:t>
            </a:r>
          </a:p>
          <a:p>
            <a:pPr algn="just"/>
            <a:r>
              <a:rPr lang="en-US" sz="2400" dirty="0" smtClean="0">
                <a:latin typeface="Times New Roman" panose="02020603050405020304" pitchFamily="18" charset="0"/>
                <a:cs typeface="Times New Roman" panose="02020603050405020304" pitchFamily="18" charset="0"/>
              </a:rPr>
              <a:t>However, there can be innumerable such combinations for producing the same quantity of output.</a:t>
            </a:r>
          </a:p>
          <a:p>
            <a:pPr algn="just"/>
            <a:r>
              <a:rPr lang="en-US" sz="2400" dirty="0" smtClean="0">
                <a:latin typeface="Times New Roman" panose="02020603050405020304" pitchFamily="18" charset="0"/>
                <a:cs typeface="Times New Roman" panose="02020603050405020304" pitchFamily="18" charset="0"/>
              </a:rPr>
              <a:t>This relationship, when shown graphically, results in an </a:t>
            </a:r>
            <a:r>
              <a:rPr lang="en-US" sz="2400" dirty="0" err="1" smtClean="0">
                <a:latin typeface="Times New Roman" panose="02020603050405020304" pitchFamily="18" charset="0"/>
                <a:cs typeface="Times New Roman" panose="02020603050405020304" pitchFamily="18" charset="0"/>
              </a:rPr>
              <a:t>Iso</a:t>
            </a:r>
            <a:r>
              <a:rPr lang="en-US" sz="2400" dirty="0" smtClean="0">
                <a:latin typeface="Times New Roman" panose="02020603050405020304" pitchFamily="18" charset="0"/>
                <a:cs typeface="Times New Roman" panose="02020603050405020304" pitchFamily="18" charset="0"/>
              </a:rPr>
              <a:t> – quant.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25350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715962"/>
          </a:xfrm>
        </p:spPr>
        <p:txBody>
          <a:bodyPr>
            <a:normAutofit fontScale="90000"/>
          </a:bodyPr>
          <a:lstStyle/>
          <a:p>
            <a:pPr algn="l"/>
            <a:r>
              <a:rPr lang="en-US" dirty="0" err="1" smtClean="0"/>
              <a:t>Contd</a:t>
            </a:r>
            <a:r>
              <a:rPr lang="en-US" dirty="0" smtClean="0"/>
              <a:t>…</a:t>
            </a:r>
            <a:endParaRPr lang="en-US" dirty="0"/>
          </a:p>
        </p:txBody>
      </p:sp>
      <p:sp>
        <p:nvSpPr>
          <p:cNvPr id="3" name="Content Placeholder 2"/>
          <p:cNvSpPr>
            <a:spLocks noGrp="1"/>
          </p:cNvSpPr>
          <p:nvPr>
            <p:ph idx="1"/>
          </p:nvPr>
        </p:nvSpPr>
        <p:spPr>
          <a:xfrm>
            <a:off x="457200" y="1143000"/>
            <a:ext cx="8229600" cy="5257800"/>
          </a:xfrm>
        </p:spPr>
        <p:txBody>
          <a:bodyPr>
            <a:normAutofit/>
          </a:bodyPr>
          <a:lstStyle/>
          <a:p>
            <a:pPr algn="just"/>
            <a:r>
              <a:rPr lang="en-US" sz="2400" dirty="0" smtClean="0">
                <a:latin typeface="Times New Roman" panose="02020603050405020304" pitchFamily="18" charset="0"/>
                <a:cs typeface="Times New Roman" panose="02020603050405020304" pitchFamily="18" charset="0"/>
              </a:rPr>
              <a:t>If we plot all these combinations graphically and join the labour capital of their points, we drive a curve called </a:t>
            </a:r>
            <a:r>
              <a:rPr lang="en-US" sz="2400" dirty="0" err="1" smtClean="0">
                <a:latin typeface="Times New Roman" panose="02020603050405020304" pitchFamily="18" charset="0"/>
                <a:cs typeface="Times New Roman" panose="02020603050405020304" pitchFamily="18" charset="0"/>
              </a:rPr>
              <a:t>iso</a:t>
            </a:r>
            <a:r>
              <a:rPr lang="en-US" sz="2400" dirty="0" smtClean="0">
                <a:latin typeface="Times New Roman" panose="02020603050405020304" pitchFamily="18" charset="0"/>
                <a:cs typeface="Times New Roman" panose="02020603050405020304" pitchFamily="18" charset="0"/>
              </a:rPr>
              <a:t> – quant, tracing all the combinations of the two factors of that yield the same output, as shown in the figure. </a:t>
            </a:r>
          </a:p>
          <a:p>
            <a:pPr marL="0" indent="0" algn="just">
              <a:buNone/>
            </a:pPr>
            <a:r>
              <a:rPr lang="en-US" sz="2400" dirty="0" smtClean="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Y</a:t>
            </a:r>
          </a:p>
          <a:p>
            <a:pPr marL="0" indent="0" algn="just">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6     </a:t>
            </a:r>
            <a:r>
              <a:rPr lang="en-US" sz="1600" dirty="0" smtClean="0">
                <a:latin typeface="Times New Roman" panose="02020603050405020304" pitchFamily="18" charset="0"/>
                <a:cs typeface="Times New Roman" panose="02020603050405020304" pitchFamily="18" charset="0"/>
              </a:rPr>
              <a:t>IQ                                         </a:t>
            </a:r>
            <a:endParaRPr lang="en-US" sz="1600" dirty="0">
              <a:latin typeface="Times New Roman" panose="02020603050405020304" pitchFamily="18" charset="0"/>
              <a:cs typeface="Times New Roman" panose="02020603050405020304" pitchFamily="18" charset="0"/>
            </a:endParaRPr>
          </a:p>
          <a:p>
            <a:pPr marL="0" indent="0" algn="just">
              <a:buNone/>
            </a:pPr>
            <a:r>
              <a:rPr lang="en-US" sz="2000" dirty="0" smtClean="0">
                <a:latin typeface="Times New Roman" panose="02020603050405020304" pitchFamily="18" charset="0"/>
                <a:cs typeface="Times New Roman" panose="02020603050405020304" pitchFamily="18" charset="0"/>
              </a:rPr>
              <a:t>                          5        .A</a:t>
            </a:r>
          </a:p>
          <a:p>
            <a:pPr marL="0" indent="0" algn="just">
              <a:buNone/>
            </a:pPr>
            <a:r>
              <a:rPr lang="en-US" sz="2000" dirty="0" smtClean="0">
                <a:latin typeface="Times New Roman" panose="02020603050405020304" pitchFamily="18" charset="0"/>
                <a:cs typeface="Times New Roman" panose="02020603050405020304" pitchFamily="18" charset="0"/>
              </a:rPr>
              <a:t>                          4              .B                                                                </a:t>
            </a:r>
            <a:endParaRPr lang="en-US" sz="2000" dirty="0">
              <a:latin typeface="Times New Roman" panose="02020603050405020304" pitchFamily="18" charset="0"/>
              <a:cs typeface="Times New Roman" panose="02020603050405020304" pitchFamily="18" charset="0"/>
            </a:endParaRPr>
          </a:p>
          <a:p>
            <a:pPr marL="0" indent="0" algn="just">
              <a:buNone/>
            </a:pPr>
            <a:r>
              <a:rPr lang="en-US" sz="2000" dirty="0" smtClean="0">
                <a:latin typeface="Times New Roman" panose="02020603050405020304" pitchFamily="18" charset="0"/>
                <a:cs typeface="Times New Roman" panose="02020603050405020304" pitchFamily="18" charset="0"/>
              </a:rPr>
              <a:t>                          3                    .C</a:t>
            </a:r>
          </a:p>
          <a:p>
            <a:pPr marL="0" indent="0" algn="just">
              <a:buNone/>
            </a:pPr>
            <a:r>
              <a:rPr lang="en-US" sz="2000" dirty="0" smtClean="0">
                <a:latin typeface="Times New Roman" panose="02020603050405020304" pitchFamily="18" charset="0"/>
                <a:cs typeface="Times New Roman" panose="02020603050405020304" pitchFamily="18" charset="0"/>
              </a:rPr>
              <a:t>                          2                         .D</a:t>
            </a:r>
          </a:p>
          <a:p>
            <a:pPr marL="0" indent="0" algn="just">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1                               . E</a:t>
            </a:r>
          </a:p>
          <a:p>
            <a:pPr marL="0" indent="0" algn="just">
              <a:buNone/>
            </a:pP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                                                                              X 50                       </a:t>
            </a:r>
            <a:endParaRPr lang="en-US" sz="1600" dirty="0">
              <a:latin typeface="Times New Roman" panose="02020603050405020304" pitchFamily="18" charset="0"/>
              <a:cs typeface="Times New Roman" panose="02020603050405020304" pitchFamily="18" charset="0"/>
            </a:endParaRPr>
          </a:p>
        </p:txBody>
      </p:sp>
      <p:cxnSp>
        <p:nvCxnSpPr>
          <p:cNvPr id="10" name="Straight Arrow Connector 9"/>
          <p:cNvCxnSpPr/>
          <p:nvPr/>
        </p:nvCxnSpPr>
        <p:spPr>
          <a:xfrm flipV="1">
            <a:off x="2362200" y="2819400"/>
            <a:ext cx="0" cy="2743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362200" y="5562600"/>
            <a:ext cx="2743200" cy="385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235805" y="5601191"/>
            <a:ext cx="301686" cy="369332"/>
          </a:xfrm>
          <a:prstGeom prst="rect">
            <a:avLst/>
          </a:prstGeom>
          <a:noFill/>
        </p:spPr>
        <p:txBody>
          <a:bodyPr wrap="none" rtlCol="0">
            <a:spAutoFit/>
          </a:bodyPr>
          <a:lstStyle/>
          <a:p>
            <a:r>
              <a:rPr lang="en-US" dirty="0" smtClean="0"/>
              <a:t>0</a:t>
            </a:r>
            <a:endParaRPr lang="en-US" dirty="0"/>
          </a:p>
        </p:txBody>
      </p:sp>
      <p:sp>
        <p:nvSpPr>
          <p:cNvPr id="19" name="TextBox 18"/>
          <p:cNvSpPr txBox="1"/>
          <p:nvPr/>
        </p:nvSpPr>
        <p:spPr>
          <a:xfrm>
            <a:off x="2675089" y="5601191"/>
            <a:ext cx="301686" cy="369332"/>
          </a:xfrm>
          <a:prstGeom prst="rect">
            <a:avLst/>
          </a:prstGeom>
          <a:noFill/>
        </p:spPr>
        <p:txBody>
          <a:bodyPr wrap="none" rtlCol="0">
            <a:spAutoFit/>
          </a:bodyPr>
          <a:lstStyle/>
          <a:p>
            <a:r>
              <a:rPr lang="en-US" dirty="0" smtClean="0"/>
              <a:t>1</a:t>
            </a:r>
            <a:endParaRPr lang="en-US" dirty="0"/>
          </a:p>
        </p:txBody>
      </p:sp>
      <p:sp>
        <p:nvSpPr>
          <p:cNvPr id="20" name="TextBox 19"/>
          <p:cNvSpPr txBox="1"/>
          <p:nvPr/>
        </p:nvSpPr>
        <p:spPr>
          <a:xfrm>
            <a:off x="3080520" y="5601191"/>
            <a:ext cx="301686" cy="369332"/>
          </a:xfrm>
          <a:prstGeom prst="rect">
            <a:avLst/>
          </a:prstGeom>
          <a:noFill/>
        </p:spPr>
        <p:txBody>
          <a:bodyPr wrap="none" rtlCol="0">
            <a:spAutoFit/>
          </a:bodyPr>
          <a:lstStyle/>
          <a:p>
            <a:r>
              <a:rPr lang="en-US" dirty="0" smtClean="0"/>
              <a:t>2</a:t>
            </a:r>
            <a:endParaRPr lang="en-US" dirty="0"/>
          </a:p>
        </p:txBody>
      </p:sp>
      <p:sp>
        <p:nvSpPr>
          <p:cNvPr id="21" name="TextBox 20"/>
          <p:cNvSpPr txBox="1"/>
          <p:nvPr/>
        </p:nvSpPr>
        <p:spPr>
          <a:xfrm>
            <a:off x="3474267" y="5622427"/>
            <a:ext cx="301686" cy="369332"/>
          </a:xfrm>
          <a:prstGeom prst="rect">
            <a:avLst/>
          </a:prstGeom>
          <a:noFill/>
        </p:spPr>
        <p:txBody>
          <a:bodyPr wrap="none" rtlCol="0">
            <a:spAutoFit/>
          </a:bodyPr>
          <a:lstStyle/>
          <a:p>
            <a:r>
              <a:rPr lang="en-US" dirty="0" smtClean="0"/>
              <a:t>3</a:t>
            </a:r>
            <a:endParaRPr lang="en-US" dirty="0"/>
          </a:p>
        </p:txBody>
      </p:sp>
      <p:sp>
        <p:nvSpPr>
          <p:cNvPr id="22" name="TextBox 21"/>
          <p:cNvSpPr txBox="1"/>
          <p:nvPr/>
        </p:nvSpPr>
        <p:spPr>
          <a:xfrm>
            <a:off x="3810000" y="5622427"/>
            <a:ext cx="301686" cy="369332"/>
          </a:xfrm>
          <a:prstGeom prst="rect">
            <a:avLst/>
          </a:prstGeom>
          <a:noFill/>
        </p:spPr>
        <p:txBody>
          <a:bodyPr wrap="none" rtlCol="0">
            <a:spAutoFit/>
          </a:bodyPr>
          <a:lstStyle/>
          <a:p>
            <a:r>
              <a:rPr lang="en-US" dirty="0" smtClean="0"/>
              <a:t>4</a:t>
            </a:r>
            <a:endParaRPr lang="en-US" dirty="0"/>
          </a:p>
        </p:txBody>
      </p:sp>
      <p:sp>
        <p:nvSpPr>
          <p:cNvPr id="23" name="TextBox 22"/>
          <p:cNvSpPr txBox="1"/>
          <p:nvPr/>
        </p:nvSpPr>
        <p:spPr>
          <a:xfrm>
            <a:off x="4136134" y="5622427"/>
            <a:ext cx="301686" cy="369332"/>
          </a:xfrm>
          <a:prstGeom prst="rect">
            <a:avLst/>
          </a:prstGeom>
          <a:noFill/>
        </p:spPr>
        <p:txBody>
          <a:bodyPr wrap="none" rtlCol="0">
            <a:spAutoFit/>
          </a:bodyPr>
          <a:lstStyle/>
          <a:p>
            <a:r>
              <a:rPr lang="en-US" dirty="0" smtClean="0"/>
              <a:t>5</a:t>
            </a:r>
            <a:endParaRPr lang="en-US" dirty="0"/>
          </a:p>
        </p:txBody>
      </p:sp>
      <p:sp>
        <p:nvSpPr>
          <p:cNvPr id="24" name="TextBox 23"/>
          <p:cNvSpPr txBox="1"/>
          <p:nvPr/>
        </p:nvSpPr>
        <p:spPr>
          <a:xfrm>
            <a:off x="4539669" y="5622427"/>
            <a:ext cx="301686" cy="369332"/>
          </a:xfrm>
          <a:prstGeom prst="rect">
            <a:avLst/>
          </a:prstGeom>
          <a:noFill/>
        </p:spPr>
        <p:txBody>
          <a:bodyPr wrap="none" rtlCol="0">
            <a:spAutoFit/>
          </a:bodyPr>
          <a:lstStyle/>
          <a:p>
            <a:r>
              <a:rPr lang="en-US" dirty="0" smtClean="0"/>
              <a:t>6</a:t>
            </a:r>
            <a:endParaRPr lang="en-US" dirty="0"/>
          </a:p>
        </p:txBody>
      </p:sp>
      <p:sp>
        <p:nvSpPr>
          <p:cNvPr id="28" name="Rectangle 27"/>
          <p:cNvSpPr/>
          <p:nvPr/>
        </p:nvSpPr>
        <p:spPr>
          <a:xfrm>
            <a:off x="4893236" y="5523529"/>
            <a:ext cx="323369" cy="461665"/>
          </a:xfrm>
          <a:prstGeom prst="rect">
            <a:avLst/>
          </a:prstGeom>
        </p:spPr>
        <p:txBody>
          <a:bodyPr wrap="square">
            <a:spAutoFit/>
          </a:bodyPr>
          <a:lstStyle/>
          <a:p>
            <a:pPr lvl="0" algn="just">
              <a:spcBef>
                <a:spcPct val="20000"/>
              </a:spcBef>
            </a:pPr>
            <a:r>
              <a:rPr lang="en-US" sz="2400" dirty="0">
                <a:solidFill>
                  <a:prstClr val="black"/>
                </a:solidFill>
                <a:latin typeface="Times New Roman" panose="02020603050405020304" pitchFamily="18" charset="0"/>
                <a:cs typeface="Times New Roman" panose="02020603050405020304" pitchFamily="18" charset="0"/>
              </a:rPr>
              <a:t>x</a:t>
            </a:r>
          </a:p>
        </p:txBody>
      </p:sp>
      <p:cxnSp>
        <p:nvCxnSpPr>
          <p:cNvPr id="32" name="Straight Connector 31"/>
          <p:cNvCxnSpPr/>
          <p:nvPr/>
        </p:nvCxnSpPr>
        <p:spPr>
          <a:xfrm>
            <a:off x="2819166" y="3764604"/>
            <a:ext cx="1611888" cy="1645596"/>
          </a:xfrm>
          <a:prstGeom prst="line">
            <a:avLst/>
          </a:prstGeom>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3607115" y="2971800"/>
            <a:ext cx="2418623" cy="1066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b="1" dirty="0" smtClean="0">
                <a:solidFill>
                  <a:schemeClr val="tx1"/>
                </a:solidFill>
                <a:latin typeface="Times New Roman" panose="02020603050405020304" pitchFamily="18" charset="0"/>
                <a:cs typeface="Times New Roman" panose="02020603050405020304" pitchFamily="18" charset="0"/>
              </a:rPr>
              <a:t>On IQ output level is same on each combination of factors</a:t>
            </a:r>
            <a:endParaRPr lang="en-US" b="1" dirty="0">
              <a:solidFill>
                <a:schemeClr val="tx1"/>
              </a:solidFill>
              <a:latin typeface="Times New Roman" panose="02020603050405020304" pitchFamily="18" charset="0"/>
              <a:cs typeface="Times New Roman" panose="02020603050405020304" pitchFamily="18" charset="0"/>
            </a:endParaRPr>
          </a:p>
        </p:txBody>
      </p:sp>
      <p:sp>
        <p:nvSpPr>
          <p:cNvPr id="36" name="TextBox 35"/>
          <p:cNvSpPr txBox="1"/>
          <p:nvPr/>
        </p:nvSpPr>
        <p:spPr>
          <a:xfrm>
            <a:off x="3108082" y="5950748"/>
            <a:ext cx="838691" cy="400110"/>
          </a:xfrm>
          <a:prstGeom prst="rect">
            <a:avLst/>
          </a:prstGeom>
          <a:noFill/>
        </p:spPr>
        <p:txBody>
          <a:bodyPr wrap="none" rtlCol="0">
            <a:spAutoFit/>
          </a:bodyPr>
          <a:lstStyle/>
          <a:p>
            <a:r>
              <a:rPr lang="en-US" sz="2000" dirty="0" smtClean="0">
                <a:latin typeface="Times New Roman" panose="02020603050405020304" pitchFamily="18" charset="0"/>
                <a:cs typeface="Times New Roman" panose="02020603050405020304" pitchFamily="18" charset="0"/>
              </a:rPr>
              <a:t>labour</a:t>
            </a:r>
            <a:endParaRPr lang="en-US" sz="2000" dirty="0">
              <a:latin typeface="Times New Roman" panose="02020603050405020304" pitchFamily="18" charset="0"/>
              <a:cs typeface="Times New Roman" panose="02020603050405020304" pitchFamily="18"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199" y="3871609"/>
            <a:ext cx="51276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675502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lgn="l"/>
            <a:r>
              <a:rPr lang="en-US" dirty="0" err="1" smtClean="0">
                <a:latin typeface="Times New Roman" panose="02020603050405020304" pitchFamily="18" charset="0"/>
                <a:cs typeface="Times New Roman" panose="02020603050405020304" pitchFamily="18" charset="0"/>
              </a:rPr>
              <a:t>Contd</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dirty="0" smtClean="0">
                <a:latin typeface="Times New Roman" panose="02020603050405020304" pitchFamily="18" charset="0"/>
                <a:cs typeface="Times New Roman" panose="02020603050405020304" pitchFamily="18" charset="0"/>
              </a:rPr>
              <a:t>Combination of A, B, C, D and E inputs yield the same output. </a:t>
            </a:r>
          </a:p>
          <a:p>
            <a:pPr algn="just"/>
            <a:r>
              <a:rPr lang="en-US" sz="2400" dirty="0" smtClean="0">
                <a:latin typeface="Times New Roman" panose="02020603050405020304" pitchFamily="18" charset="0"/>
                <a:cs typeface="Times New Roman" panose="02020603050405020304" pitchFamily="18" charset="0"/>
              </a:rPr>
              <a:t>The entrepreneur can select any combination and produce the maximum output.</a:t>
            </a:r>
          </a:p>
          <a:p>
            <a:pPr algn="just"/>
            <a:r>
              <a:rPr lang="en-US" sz="2400" dirty="0" err="1" smtClean="0">
                <a:latin typeface="Times New Roman" panose="02020603050405020304" pitchFamily="18" charset="0"/>
                <a:cs typeface="Times New Roman" panose="02020603050405020304" pitchFamily="18" charset="0"/>
              </a:rPr>
              <a:t>Iso</a:t>
            </a:r>
            <a:r>
              <a:rPr lang="en-US" sz="2400" dirty="0" smtClean="0">
                <a:latin typeface="Times New Roman" panose="02020603050405020304" pitchFamily="18" charset="0"/>
                <a:cs typeface="Times New Roman" panose="02020603050405020304" pitchFamily="18" charset="0"/>
              </a:rPr>
              <a:t> – Quant means equal quantity.</a:t>
            </a:r>
          </a:p>
          <a:p>
            <a:pPr marL="0" indent="0" algn="just">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23618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875</TotalTime>
  <Words>872</Words>
  <Application>Microsoft Office PowerPoint</Application>
  <PresentationFormat>On-screen Show (4:3)</PresentationFormat>
  <Paragraphs>206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PRODUCTION</vt:lpstr>
      <vt:lpstr>Contents</vt:lpstr>
      <vt:lpstr>ISO – QUANT ANALYSIS</vt:lpstr>
      <vt:lpstr>Example</vt:lpstr>
      <vt:lpstr>CONTD…</vt:lpstr>
      <vt:lpstr>CONTD…</vt:lpstr>
      <vt:lpstr>Contd…</vt:lpstr>
      <vt:lpstr>Contd…</vt:lpstr>
      <vt:lpstr>Contd…</vt:lpstr>
      <vt:lpstr>SHIFT OF ISO - QUANTS</vt:lpstr>
      <vt:lpstr>Difference between Indifference curve and Isoquant</vt:lpstr>
      <vt:lpstr>Properties of Iso -quants</vt:lpstr>
      <vt:lpstr>Contd…</vt:lpstr>
      <vt:lpstr>Principles of Diminishing Marginal Rate of Technical Substitution </vt:lpstr>
      <vt:lpstr>Contd…</vt:lpstr>
      <vt:lpstr>TYPES OF ISO - QUANTS</vt:lpstr>
      <vt:lpstr>LINEAR  ISO - QUANTS</vt:lpstr>
      <vt:lpstr>Right – Angle Iso - quant</vt:lpstr>
      <vt:lpstr>Convex Iso – quant </vt:lpstr>
      <vt:lpstr>Contd…</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Production</dc:title>
  <dc:creator>ammu</dc:creator>
  <cp:lastModifiedBy>ammu</cp:lastModifiedBy>
  <cp:revision>144</cp:revision>
  <dcterms:created xsi:type="dcterms:W3CDTF">2020-06-01T01:41:19Z</dcterms:created>
  <dcterms:modified xsi:type="dcterms:W3CDTF">2020-06-02T01:19:03Z</dcterms:modified>
</cp:coreProperties>
</file>