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6" r:id="rId5"/>
    <p:sldId id="259" r:id="rId6"/>
    <p:sldId id="260" r:id="rId7"/>
    <p:sldId id="261" r:id="rId8"/>
    <p:sldId id="263" r:id="rId9"/>
    <p:sldId id="262" r:id="rId10"/>
    <p:sldId id="264"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436A038D-D4FC-48B1-9160-E902C2DF2685}"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36A038D-D4FC-48B1-9160-E902C2DF2685}"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36A038D-D4FC-48B1-9160-E902C2DF2685}"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36A038D-D4FC-48B1-9160-E902C2DF268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2D38EF77-B624-4F64-960A-E51DA21B6C5D}" type="datetimeFigureOut">
              <a:rPr lang="en-US" smtClean="0"/>
              <a:t>19-May-20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36A038D-D4FC-48B1-9160-E902C2DF2685}"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D38EF77-B624-4F64-960A-E51DA21B6C5D}" type="datetimeFigureOut">
              <a:rPr lang="en-US" smtClean="0"/>
              <a:t>19-May-20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36A038D-D4FC-48B1-9160-E902C2DF2685}"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76200"/>
            <a:ext cx="7406640" cy="1472184"/>
          </a:xfrm>
        </p:spPr>
        <p:txBody>
          <a:bodyPr/>
          <a:lstStyle/>
          <a:p>
            <a:r>
              <a:rPr lang="en-US" dirty="0" smtClean="0">
                <a:latin typeface="Times New Roman" panose="02020603050405020304" pitchFamily="18" charset="0"/>
                <a:ea typeface="SimSun-ExtB" panose="02010609060101010101" pitchFamily="49" charset="-122"/>
                <a:cs typeface="Times New Roman" panose="02020603050405020304" pitchFamily="18" charset="0"/>
              </a:rPr>
              <a:t>WINDING UP OF A COMPANY</a:t>
            </a:r>
            <a:endParaRPr lang="en-US" dirty="0">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3" name="Subtitle 2"/>
          <p:cNvSpPr>
            <a:spLocks noGrp="1"/>
          </p:cNvSpPr>
          <p:nvPr>
            <p:ph type="subTitle" idx="1"/>
          </p:nvPr>
        </p:nvSpPr>
        <p:spPr/>
        <p:txBody>
          <a:bodyPr>
            <a:normAutofit fontScale="92500" lnSpcReduction="20000"/>
          </a:bodyPr>
          <a:lstStyle/>
          <a:p>
            <a:pPr algn="just"/>
            <a:r>
              <a:rPr lang="en-US" dirty="0" smtClean="0">
                <a:latin typeface="Times New Roman" panose="02020603050405020304" pitchFamily="18" charset="0"/>
                <a:cs typeface="Times New Roman" panose="02020603050405020304" pitchFamily="18" charset="0"/>
              </a:rPr>
              <a:t>M. MARIA JESSICA</a:t>
            </a:r>
          </a:p>
          <a:p>
            <a:pPr algn="just"/>
            <a:r>
              <a:rPr lang="en-US" dirty="0" smtClean="0">
                <a:latin typeface="Times New Roman" panose="02020603050405020304" pitchFamily="18" charset="0"/>
                <a:cs typeface="Times New Roman" panose="02020603050405020304" pitchFamily="18" charset="0"/>
              </a:rPr>
              <a:t>ASSISTANT PROFESSOR </a:t>
            </a:r>
          </a:p>
          <a:p>
            <a:pPr algn="just"/>
            <a:r>
              <a:rPr lang="en-US" dirty="0" smtClean="0">
                <a:latin typeface="Times New Roman" panose="02020603050405020304" pitchFamily="18" charset="0"/>
                <a:cs typeface="Times New Roman" panose="02020603050405020304" pitchFamily="18" charset="0"/>
              </a:rPr>
              <a:t>PG &amp; RESEARCH DEPARTMENT OF COMMERCE</a:t>
            </a:r>
          </a:p>
          <a:p>
            <a:pPr algn="just"/>
            <a:r>
              <a:rPr lang="en-US" dirty="0" smtClean="0">
                <a:latin typeface="Times New Roman" panose="02020603050405020304" pitchFamily="18" charset="0"/>
                <a:cs typeface="Times New Roman" panose="02020603050405020304" pitchFamily="18" charset="0"/>
              </a:rPr>
              <a:t>BON SECOURS COLLEGE FOR WOMEN, THANJAVUR </a:t>
            </a:r>
            <a:endParaRPr lang="en-US" dirty="0">
              <a:latin typeface="Times New Roman" panose="02020603050405020304" pitchFamily="18" charset="0"/>
              <a:cs typeface="Times New Roman" panose="02020603050405020304" pitchFamily="18" charset="0"/>
            </a:endParaRPr>
          </a:p>
        </p:txBody>
      </p:sp>
      <p:pic>
        <p:nvPicPr>
          <p:cNvPr id="4" name="2020_05_12_04_42_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9110997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710"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498080" cy="944562"/>
          </a:xfrm>
        </p:spPr>
        <p:txBody>
          <a:bodyPr>
            <a:normAutofit/>
          </a:bodyPr>
          <a:lstStyle/>
          <a:p>
            <a:pPr algn="l"/>
            <a:r>
              <a:rPr lang="en-US" sz="2800" b="1" dirty="0" smtClean="0">
                <a:latin typeface="Times New Roman" panose="02020603050405020304" pitchFamily="18" charset="0"/>
                <a:cs typeface="Times New Roman" panose="02020603050405020304" pitchFamily="18" charset="0"/>
              </a:rPr>
              <a:t>LIABILITY OF PAST MEMBERS</a:t>
            </a: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A past member (i.e. List B contributory) shall not be liable to contribute –</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If he has ceased to be a member for one year or more before the commencement of the winding up;</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In respect of any debt or liability of the company contracted after he ceased to be a member;</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If it appears to the court that the present members will be able to satisfy the contributions required to be made by them. Where there have been several transfers of the same shares within a year before the winding up the primary liability is that of the latest transferor in case of default by the A list contributories.</a:t>
            </a:r>
            <a:endParaRPr lang="en-US" sz="2400" dirty="0">
              <a:latin typeface="Times New Roman" panose="02020603050405020304" pitchFamily="18" charset="0"/>
              <a:cs typeface="Times New Roman" panose="02020603050405020304" pitchFamily="18" charset="0"/>
            </a:endParaRPr>
          </a:p>
        </p:txBody>
      </p:sp>
      <p:pic>
        <p:nvPicPr>
          <p:cNvPr id="4" name="2020_05_12_06_42_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381000"/>
            <a:ext cx="406400" cy="406400"/>
          </a:xfrm>
          <a:prstGeom prst="rect">
            <a:avLst/>
          </a:prstGeom>
        </p:spPr>
      </p:pic>
    </p:spTree>
    <p:extLst>
      <p:ext uri="{BB962C8B-B14F-4D97-AF65-F5344CB8AC3E}">
        <p14:creationId xmlns:p14="http://schemas.microsoft.com/office/powerpoint/2010/main" val="400667824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129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gn="l"/>
            <a:r>
              <a:rPr lang="en-US" sz="2400" b="1" dirty="0" smtClean="0">
                <a:latin typeface="Times New Roman" panose="02020603050405020304" pitchFamily="18" charset="0"/>
                <a:cs typeface="Times New Roman" panose="02020603050405020304" pitchFamily="18" charset="0"/>
              </a:rPr>
              <a:t>Ex-contract and Ex- </a:t>
            </a:r>
            <a:r>
              <a:rPr lang="en-US" sz="2400" b="1" dirty="0" err="1" smtClean="0">
                <a:latin typeface="Times New Roman" panose="02020603050405020304" pitchFamily="18" charset="0"/>
                <a:cs typeface="Times New Roman" panose="02020603050405020304" pitchFamily="18" charset="0"/>
              </a:rPr>
              <a:t>Lege</a:t>
            </a:r>
            <a:r>
              <a:rPr lang="en-US" sz="2400" b="1" dirty="0" smtClean="0">
                <a:latin typeface="Times New Roman" panose="02020603050405020304" pitchFamily="18" charset="0"/>
                <a:cs typeface="Times New Roman" panose="02020603050405020304" pitchFamily="18" charset="0"/>
              </a:rPr>
              <a:t> (as a matter of law or operation of law) Liability</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229600" cy="5257800"/>
          </a:xfrm>
        </p:spPr>
        <p:txBody>
          <a:bodyPr>
            <a:normAutofit fontScale="85000" lnSpcReduction="20000"/>
          </a:bodyPr>
          <a:lstStyle/>
          <a:p>
            <a:pPr marL="0" indent="0" algn="just">
              <a:lnSpc>
                <a:spcPct val="110000"/>
              </a:lnSpc>
              <a:buNone/>
            </a:pPr>
            <a:r>
              <a:rPr lang="en-US" dirty="0" smtClean="0"/>
              <a:t>	</a:t>
            </a:r>
            <a:r>
              <a:rPr lang="en-US" sz="2000" dirty="0" smtClean="0">
                <a:latin typeface="Times New Roman" panose="02020603050405020304" pitchFamily="18" charset="0"/>
                <a:cs typeface="Times New Roman" panose="02020603050405020304" pitchFamily="18" charset="0"/>
              </a:rPr>
              <a:t>Under Sec. 429, the liability of a member to be included in the list of contributories is not ex- contract, i.e., it does not arise as a result of the contract membership.</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His liability is ex- </a:t>
            </a:r>
            <a:r>
              <a:rPr lang="en-US" sz="2000" dirty="0" err="1" smtClean="0">
                <a:latin typeface="Times New Roman" panose="02020603050405020304" pitchFamily="18" charset="0"/>
                <a:cs typeface="Times New Roman" panose="02020603050405020304" pitchFamily="18" charset="0"/>
              </a:rPr>
              <a:t>lege</a:t>
            </a:r>
            <a:r>
              <a:rPr lang="en-US" sz="2000" dirty="0" smtClean="0">
                <a:latin typeface="Times New Roman" panose="02020603050405020304" pitchFamily="18" charset="0"/>
                <a:cs typeface="Times New Roman" panose="02020603050405020304" pitchFamily="18" charset="0"/>
              </a:rPr>
              <a:t> which means that it arises by reason of the fact that his name appears in the register of members even though the allotment to him was void or that he had sold his shares to a purchaser who has not got his name registered in the register.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In the absence of rectification of the register, his liability is absolute under Sec. 429.</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Before a company goes into liquidation, liability of a member to contribute is measured by the contractual obligation arising from membership.</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But after liquidation Sec. 429 imposes a new liability on the shareholders in respect of unpaid calls made before or after the winding up.</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Such calls can be recovered even if they are barred by limitation before the order of winding up was made. </a:t>
            </a:r>
          </a:p>
          <a:p>
            <a:pPr marL="0" indent="0" algn="just">
              <a:lnSpc>
                <a:spcPct val="110000"/>
              </a:lnSpc>
              <a:buNone/>
            </a:pPr>
            <a:r>
              <a:rPr lang="en-US" sz="4700" dirty="0">
                <a:latin typeface="Times New Roman" panose="02020603050405020304" pitchFamily="18" charset="0"/>
                <a:cs typeface="Times New Roman" panose="02020603050405020304" pitchFamily="18" charset="0"/>
              </a:rPr>
              <a:t>	</a:t>
            </a:r>
            <a:endParaRPr lang="en-US" sz="4700" dirty="0" smtClean="0">
              <a:latin typeface="Times New Roman" panose="02020603050405020304" pitchFamily="18" charset="0"/>
              <a:cs typeface="Times New Roman" panose="02020603050405020304" pitchFamily="18" charset="0"/>
            </a:endParaRPr>
          </a:p>
          <a:p>
            <a:pPr marL="0" indent="0">
              <a:lnSpc>
                <a:spcPct val="110000"/>
              </a:lnSpc>
              <a:buNone/>
            </a:pPr>
            <a:r>
              <a:rPr lang="en-US" sz="47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en-US" sz="47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572000"/>
            <a:ext cx="1981200" cy="1737140"/>
          </a:xfrm>
          <a:prstGeom prst="rect">
            <a:avLst/>
          </a:prstGeom>
          <a:ln>
            <a:noFill/>
          </a:ln>
          <a:effectLst>
            <a:softEdge rad="112500"/>
          </a:effectLst>
        </p:spPr>
      </p:pic>
      <p:pic>
        <p:nvPicPr>
          <p:cNvPr id="5" name="2020_05_12_06_47_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009851"/>
            <a:ext cx="406400" cy="406400"/>
          </a:xfrm>
          <a:prstGeom prst="rect">
            <a:avLst/>
          </a:prstGeom>
        </p:spPr>
      </p:pic>
    </p:spTree>
    <p:extLst>
      <p:ext uri="{BB962C8B-B14F-4D97-AF65-F5344CB8AC3E}">
        <p14:creationId xmlns:p14="http://schemas.microsoft.com/office/powerpoint/2010/main" val="69112771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heel(1)">
                                      <p:cBhvr>
                                        <p:cTn id="26" dur="2000"/>
                                        <p:tgtEl>
                                          <p:spTgt spid="3">
                                            <p:txEl>
                                              <p:pRg st="4" end="4"/>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heel(1)">
                                      <p:cBhvr>
                                        <p:cTn id="29" dur="2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4"/>
                                        </p:tgtEl>
                                        <p:attrNameLst>
                                          <p:attrName>r</p:attrName>
                                        </p:attrNameLst>
                                      </p:cBhvr>
                                    </p:animRot>
                                    <p:animRot by="-240000">
                                      <p:cBhvr>
                                        <p:cTn id="39" dur="200" fill="hold">
                                          <p:stCondLst>
                                            <p:cond delay="200"/>
                                          </p:stCondLst>
                                        </p:cTn>
                                        <p:tgtEl>
                                          <p:spTgt spid="4"/>
                                        </p:tgtEl>
                                        <p:attrNameLst>
                                          <p:attrName>r</p:attrName>
                                        </p:attrNameLst>
                                      </p:cBhvr>
                                    </p:animRot>
                                    <p:animRot by="240000">
                                      <p:cBhvr>
                                        <p:cTn id="40" dur="200" fill="hold">
                                          <p:stCondLst>
                                            <p:cond delay="400"/>
                                          </p:stCondLst>
                                        </p:cTn>
                                        <p:tgtEl>
                                          <p:spTgt spid="4"/>
                                        </p:tgtEl>
                                        <p:attrNameLst>
                                          <p:attrName>r</p:attrName>
                                        </p:attrNameLst>
                                      </p:cBhvr>
                                    </p:animRot>
                                    <p:animRot by="-240000">
                                      <p:cBhvr>
                                        <p:cTn id="41" dur="200" fill="hold">
                                          <p:stCondLst>
                                            <p:cond delay="600"/>
                                          </p:stCondLst>
                                        </p:cTn>
                                        <p:tgtEl>
                                          <p:spTgt spid="4"/>
                                        </p:tgtEl>
                                        <p:attrNameLst>
                                          <p:attrName>r</p:attrName>
                                        </p:attrNameLst>
                                      </p:cBhvr>
                                    </p:animRot>
                                    <p:animRot by="120000">
                                      <p:cBhvr>
                                        <p:cTn id="42" dur="200" fill="hold">
                                          <p:stCondLst>
                                            <p:cond delay="800"/>
                                          </p:stCondLst>
                                        </p:cTn>
                                        <p:tgtEl>
                                          <p:spTgt spid="4"/>
                                        </p:tgtEl>
                                        <p:attrNameLst>
                                          <p:attrName>r</p:attrName>
                                        </p:attrNameLst>
                                      </p:cBhvr>
                                    </p:animRot>
                                  </p:childTnLst>
                                </p:cTn>
                              </p:par>
                            </p:childTnLst>
                          </p:cTn>
                        </p:par>
                        <p:par>
                          <p:cTn id="43" fill="hold">
                            <p:stCondLst>
                              <p:cond delay="1000"/>
                            </p:stCondLst>
                            <p:childTnLst>
                              <p:par>
                                <p:cTn id="44" presetID="1" presetClass="mediacall" presetSubtype="0" fill="hold" nodeType="afterEffect">
                                  <p:stCondLst>
                                    <p:cond delay="0"/>
                                  </p:stCondLst>
                                  <p:childTnLst>
                                    <p:cmd type="call" cmd="playFrom(0.0)">
                                      <p:cBhvr>
                                        <p:cTn id="45" dur="243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5880" y="1486710"/>
            <a:ext cx="7498080" cy="4800600"/>
          </a:xfrm>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GENERAL POWERS OF THE COURT</a:t>
            </a:r>
          </a:p>
          <a:p>
            <a:pPr marL="0" indent="0">
              <a:buNone/>
            </a:pPr>
            <a:r>
              <a:rPr lang="en-US" sz="2800" dirty="0" smtClean="0">
                <a:latin typeface="Times New Roman" panose="02020603050405020304" pitchFamily="18" charset="0"/>
                <a:cs typeface="Times New Roman" panose="02020603050405020304" pitchFamily="18" charset="0"/>
              </a:rPr>
              <a:t>DISSOLUTION OF COMPANY (SEC. 481)</a:t>
            </a:r>
            <a:endParaRPr lang="en-US" sz="2800" dirty="0">
              <a:latin typeface="Times New Roman" panose="02020603050405020304" pitchFamily="18" charset="0"/>
              <a:cs typeface="Times New Roman" panose="02020603050405020304" pitchFamily="18" charset="0"/>
            </a:endParaRPr>
          </a:p>
        </p:txBody>
      </p:sp>
      <p:sp>
        <p:nvSpPr>
          <p:cNvPr id="16" name="8-Point Star 15"/>
          <p:cNvSpPr/>
          <p:nvPr/>
        </p:nvSpPr>
        <p:spPr>
          <a:xfrm>
            <a:off x="1828800" y="316149"/>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anose="02020603050405020304" pitchFamily="18" charset="0"/>
                <a:cs typeface="Times New Roman" panose="02020603050405020304" pitchFamily="18" charset="0"/>
              </a:rPr>
              <a:t>c</a:t>
            </a:r>
            <a:endParaRPr lang="en-US" sz="4400" dirty="0">
              <a:latin typeface="Times New Roman" panose="02020603050405020304" pitchFamily="18" charset="0"/>
              <a:cs typeface="Times New Roman" panose="02020603050405020304" pitchFamily="18" charset="0"/>
            </a:endParaRPr>
          </a:p>
        </p:txBody>
      </p:sp>
      <p:sp>
        <p:nvSpPr>
          <p:cNvPr id="17" name="8-Point Star 16"/>
          <p:cNvSpPr/>
          <p:nvPr/>
        </p:nvSpPr>
        <p:spPr>
          <a:xfrm>
            <a:off x="2402732" y="316149"/>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o</a:t>
            </a:r>
            <a:endParaRPr lang="en-US" sz="4400" dirty="0"/>
          </a:p>
        </p:txBody>
      </p:sp>
      <p:sp>
        <p:nvSpPr>
          <p:cNvPr id="18" name="8-Point Star 17"/>
          <p:cNvSpPr/>
          <p:nvPr/>
        </p:nvSpPr>
        <p:spPr>
          <a:xfrm>
            <a:off x="3010711" y="316149"/>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n</a:t>
            </a:r>
            <a:endParaRPr lang="en-US" sz="4400" dirty="0"/>
          </a:p>
        </p:txBody>
      </p:sp>
      <p:sp>
        <p:nvSpPr>
          <p:cNvPr id="19" name="8-Point Star 18"/>
          <p:cNvSpPr/>
          <p:nvPr/>
        </p:nvSpPr>
        <p:spPr>
          <a:xfrm>
            <a:off x="3505200" y="332361"/>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t</a:t>
            </a:r>
            <a:endParaRPr lang="en-US" sz="4400" dirty="0"/>
          </a:p>
        </p:txBody>
      </p:sp>
      <p:sp>
        <p:nvSpPr>
          <p:cNvPr id="20" name="8-Point Star 19"/>
          <p:cNvSpPr/>
          <p:nvPr/>
        </p:nvSpPr>
        <p:spPr>
          <a:xfrm>
            <a:off x="4038600" y="316149"/>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e</a:t>
            </a:r>
            <a:endParaRPr lang="en-US" sz="4400" dirty="0"/>
          </a:p>
        </p:txBody>
      </p:sp>
      <p:sp>
        <p:nvSpPr>
          <p:cNvPr id="21" name="8-Point Star 20"/>
          <p:cNvSpPr/>
          <p:nvPr/>
        </p:nvSpPr>
        <p:spPr>
          <a:xfrm>
            <a:off x="4648200" y="332361"/>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n</a:t>
            </a:r>
            <a:endParaRPr lang="en-US" sz="4400" dirty="0"/>
          </a:p>
        </p:txBody>
      </p:sp>
      <p:sp>
        <p:nvSpPr>
          <p:cNvPr id="22" name="8-Point Star 21"/>
          <p:cNvSpPr/>
          <p:nvPr/>
        </p:nvSpPr>
        <p:spPr>
          <a:xfrm>
            <a:off x="5181600" y="332361"/>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t</a:t>
            </a:r>
            <a:endParaRPr lang="en-US" sz="4400" dirty="0"/>
          </a:p>
        </p:txBody>
      </p:sp>
      <p:sp>
        <p:nvSpPr>
          <p:cNvPr id="23" name="8-Point Star 22"/>
          <p:cNvSpPr/>
          <p:nvPr/>
        </p:nvSpPr>
        <p:spPr>
          <a:xfrm>
            <a:off x="5791200" y="371272"/>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s</a:t>
            </a:r>
            <a:endParaRPr lang="en-US" sz="4400" dirty="0"/>
          </a:p>
        </p:txBody>
      </p:sp>
      <p:pic>
        <p:nvPicPr>
          <p:cNvPr id="2" name="2020_05_12_04_42_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4087282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GENERAL POWERS OF THE COURT</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pPr marL="514350" indent="-514350">
              <a:buAutoNum type="arabicPeriod"/>
            </a:pPr>
            <a:r>
              <a:rPr lang="en-US" sz="2400" dirty="0" smtClean="0">
                <a:latin typeface="Times New Roman" panose="02020603050405020304" pitchFamily="18" charset="0"/>
                <a:cs typeface="Times New Roman" panose="02020603050405020304" pitchFamily="18" charset="0"/>
              </a:rPr>
              <a:t>Stay of winding up proceedings (Sec. 466)</a:t>
            </a:r>
          </a:p>
          <a:p>
            <a:pPr marL="514350" indent="-514350">
              <a:buAutoNum type="arabicPeriod"/>
            </a:pPr>
            <a:r>
              <a:rPr lang="en-US" sz="2400" dirty="0" err="1"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Settlement of list of contributories (Sec. 467)</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ii) Payment of debts due by contributory (Sec. 469)</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iii) Power to make calls (Sec. 470)</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iv) Adjustment of rights of contributories (Sec. 475)</a:t>
            </a:r>
          </a:p>
          <a:p>
            <a:pPr marL="0" indent="0">
              <a:buNone/>
            </a:pPr>
            <a:r>
              <a:rPr lang="en-US" sz="2400" dirty="0" smtClean="0">
                <a:latin typeface="Times New Roman" panose="02020603050405020304" pitchFamily="18" charset="0"/>
                <a:cs typeface="Times New Roman" panose="02020603050405020304" pitchFamily="18" charset="0"/>
              </a:rPr>
              <a:t>3. Delivery of property (Sec. 468)</a:t>
            </a:r>
          </a:p>
          <a:p>
            <a:pPr marL="0" indent="0">
              <a:buNone/>
            </a:pPr>
            <a:r>
              <a:rPr lang="en-US" sz="2400" dirty="0" smtClean="0">
                <a:latin typeface="Times New Roman" panose="02020603050405020304" pitchFamily="18" charset="0"/>
                <a:cs typeface="Times New Roman" panose="02020603050405020304" pitchFamily="18" charset="0"/>
              </a:rPr>
              <a:t>4. Exclusion of creditors (Sec. 474)</a:t>
            </a:r>
          </a:p>
          <a:p>
            <a:pPr marL="0" indent="0">
              <a:buNone/>
            </a:pPr>
            <a:r>
              <a:rPr lang="en-US" sz="2400" dirty="0" smtClean="0">
                <a:latin typeface="Times New Roman" panose="02020603050405020304" pitchFamily="18" charset="0"/>
                <a:cs typeface="Times New Roman" panose="02020603050405020304" pitchFamily="18" charset="0"/>
              </a:rPr>
              <a:t>5. Order as to costs (Sec. 476)</a:t>
            </a:r>
          </a:p>
          <a:p>
            <a:pPr marL="0" indent="0">
              <a:buNone/>
            </a:pPr>
            <a:r>
              <a:rPr lang="en-US" sz="2400" dirty="0" smtClean="0">
                <a:latin typeface="Times New Roman" panose="02020603050405020304" pitchFamily="18" charset="0"/>
                <a:cs typeface="Times New Roman" panose="02020603050405020304" pitchFamily="18" charset="0"/>
              </a:rPr>
              <a:t>6. Summoning of persons suspected of having property of the company (Sec. 477)</a:t>
            </a:r>
          </a:p>
          <a:p>
            <a:pPr marL="0" indent="0">
              <a:buNone/>
            </a:pPr>
            <a:r>
              <a:rPr lang="en-US" sz="2400" dirty="0" smtClean="0">
                <a:latin typeface="Times New Roman" panose="02020603050405020304" pitchFamily="18" charset="0"/>
                <a:cs typeface="Times New Roman" panose="02020603050405020304" pitchFamily="18" charset="0"/>
              </a:rPr>
              <a:t>7. Public Examination (Sec. 478)</a:t>
            </a:r>
          </a:p>
          <a:p>
            <a:pPr marL="0" indent="0">
              <a:buNone/>
            </a:pPr>
            <a:r>
              <a:rPr lang="en-US" sz="2400" dirty="0" smtClean="0">
                <a:latin typeface="Times New Roman" panose="02020603050405020304" pitchFamily="18" charset="0"/>
                <a:cs typeface="Times New Roman" panose="02020603050405020304" pitchFamily="18" charset="0"/>
              </a:rPr>
              <a:t>8. Arrest of absconding contributory (Sec. 479)</a:t>
            </a:r>
          </a:p>
          <a:p>
            <a:pPr marL="0" indent="0">
              <a:buNone/>
            </a:pPr>
            <a:r>
              <a:rPr lang="en-US" sz="2400" dirty="0" smtClean="0">
                <a:latin typeface="Times New Roman" panose="02020603050405020304" pitchFamily="18" charset="0"/>
                <a:cs typeface="Times New Roman" panose="02020603050405020304" pitchFamily="18" charset="0"/>
              </a:rPr>
              <a:t>9. Meeting of creditors or contributories (Sec. 557)</a:t>
            </a:r>
          </a:p>
          <a:p>
            <a:pPr marL="0" indent="0">
              <a:buNone/>
            </a:pPr>
            <a:r>
              <a:rPr lang="en-US" dirty="0"/>
              <a:t> </a:t>
            </a:r>
            <a:r>
              <a:rPr lang="en-US" dirty="0" smtClean="0"/>
              <a:t>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62000"/>
            <a:ext cx="2327745" cy="2819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2020_05_12_05_26_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4495800"/>
            <a:ext cx="406400" cy="406400"/>
          </a:xfrm>
          <a:prstGeom prst="rect">
            <a:avLst/>
          </a:prstGeom>
        </p:spPr>
      </p:pic>
    </p:spTree>
    <p:extLst>
      <p:ext uri="{BB962C8B-B14F-4D97-AF65-F5344CB8AC3E}">
        <p14:creationId xmlns:p14="http://schemas.microsoft.com/office/powerpoint/2010/main" val="38084886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500"/>
                                        <p:tgtEl>
                                          <p:spTgt spid="3">
                                            <p:txEl>
                                              <p:pRg st="7" end="7"/>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down)">
                                      <p:cBhvr>
                                        <p:cTn id="36" dur="500"/>
                                        <p:tgtEl>
                                          <p:spTgt spid="3">
                                            <p:txEl>
                                              <p:pRg st="8" end="8"/>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down)">
                                      <p:cBhvr>
                                        <p:cTn id="39" dur="500"/>
                                        <p:tgtEl>
                                          <p:spTgt spid="3">
                                            <p:txEl>
                                              <p:pRg st="9" end="9"/>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down)">
                                      <p:cBhvr>
                                        <p:cTn id="42" dur="500"/>
                                        <p:tgtEl>
                                          <p:spTgt spid="3">
                                            <p:txEl>
                                              <p:pRg st="10" end="10"/>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wipe(down)">
                                      <p:cBhvr>
                                        <p:cTn id="45" dur="500"/>
                                        <p:tgtEl>
                                          <p:spTgt spid="3">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circle(in)">
                                      <p:cBhvr>
                                        <p:cTn id="50" dur="2000"/>
                                        <p:tgtEl>
                                          <p:spTgt spid="4"/>
                                        </p:tgtEl>
                                      </p:cBhvr>
                                    </p:animEffect>
                                  </p:childTnLst>
                                </p:cTn>
                              </p:par>
                            </p:childTnLst>
                          </p:cTn>
                        </p:par>
                        <p:par>
                          <p:cTn id="51" fill="hold">
                            <p:stCondLst>
                              <p:cond delay="2000"/>
                            </p:stCondLst>
                            <p:childTnLst>
                              <p:par>
                                <p:cTn id="52" presetID="1" presetClass="mediacall" presetSubtype="0" fill="hold" nodeType="afterEffect">
                                  <p:stCondLst>
                                    <p:cond delay="0"/>
                                  </p:stCondLst>
                                  <p:childTnLst>
                                    <p:cmd type="call" cmd="playFrom(0.0)">
                                      <p:cBhvr>
                                        <p:cTn id="53" dur="699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Meanings</a:t>
            </a:r>
            <a:endParaRPr lang="en-US" dirty="0"/>
          </a:p>
        </p:txBody>
      </p:sp>
      <p:sp>
        <p:nvSpPr>
          <p:cNvPr id="3" name="Content Placeholder 2"/>
          <p:cNvSpPr>
            <a:spLocks noGrp="1"/>
          </p:cNvSpPr>
          <p:nvPr>
            <p:ph idx="1"/>
          </p:nvPr>
        </p:nvSpPr>
        <p:spPr/>
        <p:txBody>
          <a:bodyPr/>
          <a:lstStyle/>
          <a:p>
            <a:pPr marL="82296" indent="0">
              <a:buNone/>
            </a:pPr>
            <a:r>
              <a:rPr lang="en-US" sz="2000" dirty="0" smtClean="0">
                <a:solidFill>
                  <a:prstClr val="black"/>
                </a:solidFill>
                <a:latin typeface="Times New Roman" panose="02020603050405020304" pitchFamily="18" charset="0"/>
                <a:cs typeface="Times New Roman" panose="02020603050405020304" pitchFamily="18" charset="0"/>
              </a:rPr>
              <a:t>Proceedings – Measures or procedures</a:t>
            </a:r>
          </a:p>
          <a:p>
            <a:pPr marL="82296" indent="0">
              <a:buNone/>
            </a:pPr>
            <a:r>
              <a:rPr lang="en-US" sz="2000" dirty="0" smtClean="0">
                <a:solidFill>
                  <a:prstClr val="black"/>
                </a:solidFill>
                <a:latin typeface="Times New Roman" panose="02020603050405020304" pitchFamily="18" charset="0"/>
                <a:cs typeface="Times New Roman" panose="02020603050405020304" pitchFamily="18" charset="0"/>
              </a:rPr>
              <a:t>Exclusion – Elimination or Rejection</a:t>
            </a:r>
            <a:endParaRPr lang="en-US" sz="2000" dirty="0">
              <a:solidFill>
                <a:prstClr val="black"/>
              </a:solidFill>
              <a:latin typeface="Times New Roman" panose="02020603050405020304" pitchFamily="18" charset="0"/>
              <a:cs typeface="Times New Roman" panose="02020603050405020304" pitchFamily="18" charset="0"/>
            </a:endParaRPr>
          </a:p>
          <a:p>
            <a:pPr marL="82296" indent="0">
              <a:buNone/>
            </a:pPr>
            <a:r>
              <a:rPr lang="en-US" sz="2000" dirty="0" smtClean="0">
                <a:solidFill>
                  <a:prstClr val="black"/>
                </a:solidFill>
                <a:latin typeface="Times New Roman" panose="02020603050405020304" pitchFamily="18" charset="0"/>
                <a:cs typeface="Times New Roman" panose="02020603050405020304" pitchFamily="18" charset="0"/>
              </a:rPr>
              <a:t>Summoning – Finding or Calling</a:t>
            </a:r>
          </a:p>
          <a:p>
            <a:pPr marL="82296" indent="0">
              <a:buNone/>
            </a:pPr>
            <a:r>
              <a:rPr lang="en-US" sz="2000" dirty="0" smtClean="0">
                <a:solidFill>
                  <a:prstClr val="black"/>
                </a:solidFill>
                <a:latin typeface="Times New Roman" panose="02020603050405020304" pitchFamily="18" charset="0"/>
                <a:cs typeface="Times New Roman" panose="02020603050405020304" pitchFamily="18" charset="0"/>
              </a:rPr>
              <a:t>Suspected – Doubted or Distrusted</a:t>
            </a:r>
          </a:p>
          <a:p>
            <a:pPr marL="82296" indent="0">
              <a:buNone/>
            </a:pPr>
            <a:r>
              <a:rPr lang="en-US" sz="2000" dirty="0" smtClean="0">
                <a:solidFill>
                  <a:prstClr val="black"/>
                </a:solidFill>
                <a:latin typeface="Times New Roman" panose="02020603050405020304" pitchFamily="18" charset="0"/>
                <a:cs typeface="Times New Roman" panose="02020603050405020304" pitchFamily="18" charset="0"/>
              </a:rPr>
              <a:t>Absconding – Escaping or Leave suddenly</a:t>
            </a:r>
            <a:endParaRPr lang="en-US" dirty="0"/>
          </a:p>
        </p:txBody>
      </p:sp>
    </p:spTree>
    <p:extLst>
      <p:ext uri="{BB962C8B-B14F-4D97-AF65-F5344CB8AC3E}">
        <p14:creationId xmlns:p14="http://schemas.microsoft.com/office/powerpoint/2010/main" val="29314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anose="02020603050405020304" pitchFamily="18" charset="0"/>
                <a:cs typeface="Times New Roman" panose="02020603050405020304" pitchFamily="18" charset="0"/>
              </a:rPr>
              <a:t>Dissolution of Company (Sec. 481)</a:t>
            </a: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pPr marL="0" indent="0" algn="just">
              <a:buNone/>
            </a:pPr>
            <a:r>
              <a:rPr lang="en-US" sz="2400" dirty="0" smtClean="0">
                <a:latin typeface="Times New Roman" panose="02020603050405020304" pitchFamily="18" charset="0"/>
                <a:cs typeface="Times New Roman" panose="02020603050405020304" pitchFamily="18" charset="0"/>
              </a:rPr>
              <a:t>	Dissolution puts an end to the existence of a company. A company which has been dissolved no longer exists as a separate entity capable of holding property or of being sued in the court. </a:t>
            </a:r>
          </a:p>
          <a:p>
            <a:pPr marL="0" indent="0" algn="just">
              <a:buNone/>
            </a:pPr>
            <a:r>
              <a:rPr lang="en-US" sz="2400" b="1" dirty="0" smtClean="0">
                <a:latin typeface="Times New Roman" panose="02020603050405020304" pitchFamily="18" charset="0"/>
                <a:cs typeface="Times New Roman" panose="02020603050405020304" pitchFamily="18" charset="0"/>
              </a:rPr>
              <a:t>Grounds for dissolution</a:t>
            </a:r>
          </a:p>
          <a:p>
            <a:pPr marL="0" indent="0" algn="just">
              <a:buNone/>
            </a:pP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the affairs of the company have been completely wound up.</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the court is of opinion that the liquidator cannot proceed with the winding up for want of funds and assets, or </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for any other reason.</a:t>
            </a:r>
          </a:p>
          <a:p>
            <a:pPr marL="0" indent="0" algn="just">
              <a:buNone/>
            </a:pPr>
            <a:r>
              <a:rPr lang="en-US" sz="2400" dirty="0" smtClean="0">
                <a:latin typeface="Times New Roman" panose="02020603050405020304" pitchFamily="18" charset="0"/>
                <a:cs typeface="Times New Roman" panose="02020603050405020304" pitchFamily="18" charset="0"/>
              </a:rPr>
              <a:t>	- Within 30 days of the order of the court, the liquidator shall send a copy of the order to the registrar who shall make in his books a minute of the dissolution of the company. </a:t>
            </a:r>
            <a:endParaRPr lang="en-US" sz="2400" dirty="0">
              <a:latin typeface="Times New Roman" panose="02020603050405020304" pitchFamily="18" charset="0"/>
              <a:cs typeface="Times New Roman" panose="02020603050405020304" pitchFamily="18" charset="0"/>
            </a:endParaRPr>
          </a:p>
        </p:txBody>
      </p:sp>
      <p:pic>
        <p:nvPicPr>
          <p:cNvPr id="4" name="2020_05_12_05_58_19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05600" y="533400"/>
            <a:ext cx="406400" cy="406400"/>
          </a:xfrm>
          <a:prstGeom prst="rect">
            <a:avLst/>
          </a:prstGeom>
        </p:spPr>
      </p:pic>
    </p:spTree>
    <p:extLst>
      <p:ext uri="{BB962C8B-B14F-4D97-AF65-F5344CB8AC3E}">
        <p14:creationId xmlns:p14="http://schemas.microsoft.com/office/powerpoint/2010/main" val="335509406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wd">
                                    <p:tmPct val="10000"/>
                                  </p:iterate>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arn(inVertical)">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barn(inVertical)">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barn(inVertical)">
                                      <p:cBhvr>
                                        <p:cTn id="52" dur="500"/>
                                        <p:tgtEl>
                                          <p:spTgt spid="3">
                                            <p:txEl>
                                              <p:pRg st="5" end="5"/>
                                            </p:txEl>
                                          </p:spTgt>
                                        </p:tgtEl>
                                      </p:cBhvr>
                                    </p:animEffect>
                                  </p:childTnLst>
                                </p:cTn>
                              </p:par>
                            </p:childTnLst>
                          </p:cTn>
                        </p:par>
                        <p:par>
                          <p:cTn id="53" fill="hold">
                            <p:stCondLst>
                              <p:cond delay="500"/>
                            </p:stCondLst>
                            <p:childTnLst>
                              <p:par>
                                <p:cTn id="54" presetID="1" presetClass="mediacall" presetSubtype="0" fill="hold" nodeType="afterEffect">
                                  <p:stCondLst>
                                    <p:cond delay="0"/>
                                  </p:stCondLst>
                                  <p:childTnLst>
                                    <p:cmd type="call" cmd="playFrom(0.0)">
                                      <p:cBhvr>
                                        <p:cTn id="55" dur="308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Contd..</a:t>
            </a:r>
            <a:endParaRPr lang="en-US" dirty="0"/>
          </a:p>
        </p:txBody>
      </p:sp>
      <p:sp>
        <p:nvSpPr>
          <p:cNvPr id="3" name="Content Placeholder 2"/>
          <p:cNvSpPr>
            <a:spLocks noGrp="1"/>
          </p:cNvSpPr>
          <p:nvPr>
            <p:ph idx="1"/>
          </p:nvPr>
        </p:nvSpPr>
        <p:spPr/>
        <p:txBody>
          <a:bodyPr>
            <a:normAutofit/>
          </a:bodyPr>
          <a:lstStyle/>
          <a:p>
            <a:pPr marL="0" indent="0">
              <a:buNone/>
            </a:pPr>
            <a:r>
              <a:rPr lang="en-US" sz="2000" b="1" dirty="0" smtClean="0">
                <a:latin typeface="Times New Roman" panose="02020603050405020304" pitchFamily="18" charset="0"/>
                <a:cs typeface="Times New Roman" panose="02020603050405020304" pitchFamily="18" charset="0"/>
              </a:rPr>
              <a:t>Dissolution can be declared void within 2 years (sec. 559):</a:t>
            </a:r>
          </a:p>
          <a:p>
            <a:pPr marL="0" indent="0" algn="just">
              <a:buNone/>
            </a:pPr>
            <a:r>
              <a:rPr lang="en-US" sz="2000" b="1"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the effect of an order under sec. 559 is that it makes the dissolution void ab initio and all consequences resulting from the dissolution are avoided including </a:t>
            </a:r>
            <a:r>
              <a:rPr lang="en-US" sz="2000" b="1" dirty="0" smtClean="0">
                <a:latin typeface="Times New Roman" panose="02020603050405020304" pitchFamily="18" charset="0"/>
                <a:cs typeface="Times New Roman" panose="02020603050405020304" pitchFamily="18" charset="0"/>
              </a:rPr>
              <a:t>proceedings taken during the interval between the date of dissolution and the date of the order. </a:t>
            </a:r>
          </a:p>
          <a:p>
            <a:pPr marL="0" indent="0" algn="just">
              <a:buNone/>
            </a:pPr>
            <a:endParaRPr lang="en-US" sz="2000" b="1" dirty="0" smtClean="0">
              <a:latin typeface="Times New Roman" panose="02020603050405020304" pitchFamily="18" charset="0"/>
              <a:cs typeface="Times New Roman" panose="02020603050405020304" pitchFamily="18" charset="0"/>
            </a:endParaRPr>
          </a:p>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r>
              <a:rPr lang="en-US" sz="2000" b="1" dirty="0" smtClean="0">
                <a:latin typeface="Times New Roman" panose="02020603050405020304" pitchFamily="18" charset="0"/>
                <a:cs typeface="Times New Roman" panose="02020603050405020304" pitchFamily="18" charset="0"/>
              </a:rPr>
              <a:t>Meaning:</a:t>
            </a:r>
          </a:p>
          <a:p>
            <a:pPr marL="0" indent="0" algn="just">
              <a:buNone/>
            </a:pPr>
            <a:r>
              <a:rPr lang="en-US" sz="2000" b="1" dirty="0" smtClean="0">
                <a:latin typeface="Times New Roman" panose="02020603050405020304" pitchFamily="18" charset="0"/>
                <a:cs typeface="Times New Roman" panose="02020603050405020304" pitchFamily="18" charset="0"/>
              </a:rPr>
              <a:t> </a:t>
            </a:r>
            <a:r>
              <a:rPr lang="en-US" sz="2000" dirty="0" smtClean="0">
                <a:solidFill>
                  <a:prstClr val="black"/>
                </a:solidFill>
                <a:latin typeface="Times New Roman" panose="02020603050405020304" pitchFamily="18" charset="0"/>
                <a:cs typeface="Times New Roman" panose="02020603050405020304" pitchFamily="18" charset="0"/>
              </a:rPr>
              <a:t>void – cancelled or reject</a:t>
            </a:r>
            <a:endParaRPr lang="en-US" sz="2000" dirty="0">
              <a:latin typeface="Times New Roman" panose="02020603050405020304" pitchFamily="18" charset="0"/>
              <a:cs typeface="Times New Roman" panose="02020603050405020304" pitchFamily="18" charset="0"/>
            </a:endParaRPr>
          </a:p>
        </p:txBody>
      </p:sp>
      <p:pic>
        <p:nvPicPr>
          <p:cNvPr id="4" name="2020_05_12_07_12_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84800" y="762000"/>
            <a:ext cx="406400" cy="406400"/>
          </a:xfrm>
          <a:prstGeom prst="rect">
            <a:avLst/>
          </a:prstGeom>
        </p:spPr>
      </p:pic>
    </p:spTree>
    <p:extLst>
      <p:ext uri="{BB962C8B-B14F-4D97-AF65-F5344CB8AC3E}">
        <p14:creationId xmlns:p14="http://schemas.microsoft.com/office/powerpoint/2010/main" val="423712393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anose="02020603050405020304" pitchFamily="18" charset="0"/>
                <a:cs typeface="Times New Roman" panose="02020603050405020304" pitchFamily="18" charset="0"/>
              </a:rPr>
              <a:t>CONTRIBUTORY</a:t>
            </a: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sz="2000" b="1" dirty="0" smtClean="0">
                <a:latin typeface="Times New Roman" panose="02020603050405020304" pitchFamily="18" charset="0"/>
                <a:cs typeface="Times New Roman" panose="02020603050405020304" pitchFamily="18" charset="0"/>
              </a:rPr>
              <a:t>Definition of Contributory (Sec. 428)</a:t>
            </a:r>
          </a:p>
          <a:p>
            <a:pPr marL="0" indent="0" algn="just">
              <a:buNone/>
            </a:pPr>
            <a:r>
              <a:rPr lang="en-US" b="1" dirty="0" smtClean="0"/>
              <a:t>	</a:t>
            </a:r>
            <a:r>
              <a:rPr lang="en-US" sz="2400" dirty="0" smtClean="0">
                <a:latin typeface="Times New Roman" panose="02020603050405020304" pitchFamily="18" charset="0"/>
                <a:cs typeface="Times New Roman" panose="02020603050405020304" pitchFamily="18" charset="0"/>
              </a:rPr>
              <a:t>The term ‘contributory’ means every person liable to contribute to the assets of a company in the event of its being wound up and includes the holder of any shares which are fully paid up.</a:t>
            </a:r>
          </a:p>
          <a:p>
            <a:pPr marL="0" indent="0" algn="just">
              <a:buNone/>
            </a:pPr>
            <a:r>
              <a:rPr lang="en-US" sz="2400"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List of contributories:</a:t>
            </a:r>
          </a:p>
          <a:p>
            <a:pPr marL="0" indent="0" algn="just">
              <a:buNone/>
            </a:pPr>
            <a:r>
              <a:rPr lang="en-US" sz="2400" dirty="0" smtClean="0">
                <a:latin typeface="Times New Roman" panose="02020603050405020304" pitchFamily="18" charset="0"/>
                <a:cs typeface="Times New Roman" panose="02020603050405020304" pitchFamily="18" charset="0"/>
              </a:rPr>
              <a:t>	The list of contributories shall be prepared in two parts, viz., List </a:t>
            </a:r>
            <a:r>
              <a:rPr lang="en-US" sz="2400" b="1"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and List </a:t>
            </a:r>
            <a:r>
              <a:rPr lang="en-US" sz="2400" b="1" dirty="0" smtClean="0">
                <a:latin typeface="Times New Roman" panose="02020603050405020304" pitchFamily="18" charset="0"/>
                <a:cs typeface="Times New Roman" panose="02020603050405020304" pitchFamily="18" charset="0"/>
              </a:rPr>
              <a:t>B</a:t>
            </a:r>
            <a:r>
              <a:rPr lang="en-US" sz="2400" dirty="0" smtClean="0">
                <a:latin typeface="Times New Roman" panose="02020603050405020304" pitchFamily="18" charset="0"/>
                <a:cs typeface="Times New Roman" panose="02020603050405020304" pitchFamily="18" charset="0"/>
              </a:rPr>
              <a:t>.</a:t>
            </a:r>
          </a:p>
          <a:p>
            <a:pPr marL="0" indent="0" algn="just">
              <a:buNone/>
            </a:pPr>
            <a:r>
              <a:rPr lang="en-US" sz="2400" dirty="0" smtClean="0">
                <a:latin typeface="Times New Roman" panose="02020603050405020304" pitchFamily="18" charset="0"/>
                <a:cs typeface="Times New Roman" panose="02020603050405020304" pitchFamily="18" charset="0"/>
              </a:rPr>
              <a:t>	List A shall include the present members of the company, i.e., members whose names appear in the company’s register of members at the time of the winding up of the company.  </a:t>
            </a:r>
            <a:endParaRPr lang="en-US" sz="2400" dirty="0">
              <a:latin typeface="Times New Roman" panose="02020603050405020304" pitchFamily="18" charset="0"/>
              <a:cs typeface="Times New Roman" panose="02020603050405020304" pitchFamily="18" charset="0"/>
            </a:endParaRPr>
          </a:p>
        </p:txBody>
      </p:sp>
      <p:pic>
        <p:nvPicPr>
          <p:cNvPr id="4" name="2020_05_12_06_32_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0800" y="1066800"/>
            <a:ext cx="406400" cy="406400"/>
          </a:xfrm>
          <a:prstGeom prst="rect">
            <a:avLst/>
          </a:prstGeom>
        </p:spPr>
      </p:pic>
    </p:spTree>
    <p:extLst>
      <p:ext uri="{BB962C8B-B14F-4D97-AF65-F5344CB8AC3E}">
        <p14:creationId xmlns:p14="http://schemas.microsoft.com/office/powerpoint/2010/main" val="279871827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06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2400" b="1" dirty="0" smtClean="0">
                <a:latin typeface="Times New Roman" panose="02020603050405020304" pitchFamily="18" charset="0"/>
                <a:cs typeface="Times New Roman" panose="02020603050405020304" pitchFamily="18" charset="0"/>
              </a:rPr>
              <a:t>LIABILITY OF PRESENT MEMBERS</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8229600" cy="4754563"/>
          </a:xfrm>
        </p:spPr>
        <p:txBody>
          <a:bodyPr>
            <a:normAutofit/>
          </a:bodyPr>
          <a:lstStyle/>
          <a:p>
            <a:pPr marL="0" indent="0" algn="just">
              <a:lnSpc>
                <a:spcPct val="150000"/>
              </a:lnSpc>
              <a:buNone/>
            </a:pPr>
            <a:r>
              <a:rPr lang="en-US" sz="2400" dirty="0" smtClean="0">
                <a:latin typeface="Times New Roman" panose="02020603050405020304" pitchFamily="18" charset="0"/>
                <a:cs typeface="Times New Roman" panose="02020603050405020304" pitchFamily="18" charset="0"/>
              </a:rPr>
              <a:t>	The liability of a present member (i.e. list A contributory) shall be limited-</a:t>
            </a:r>
          </a:p>
          <a:p>
            <a:pPr marL="0" indent="0" algn="just">
              <a:lnSpc>
                <a:spcPct val="150000"/>
              </a:lnSpc>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In the case of a company limited by shares, to the amount remaining unpaid on the shares; and </a:t>
            </a:r>
          </a:p>
          <a:p>
            <a:pPr marL="0" indent="0" algn="just">
              <a:lnSpc>
                <a:spcPct val="150000"/>
              </a:lnSpc>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In the case of a company limited by guarantee, to the amount undertaken to be contributed by him to the assets of the company in the event of its being wound up.</a:t>
            </a:r>
          </a:p>
          <a:p>
            <a:pPr marL="0" indent="0" algn="just">
              <a:lnSpc>
                <a:spcPct val="150000"/>
              </a:lnSpc>
              <a:buNone/>
            </a:pPr>
            <a:endParaRPr lang="en-US" sz="2400" dirty="0">
              <a:latin typeface="Times New Roman" panose="02020603050405020304" pitchFamily="18" charset="0"/>
              <a:cs typeface="Times New Roman" panose="02020603050405020304" pitchFamily="18" charset="0"/>
            </a:endParaRPr>
          </a:p>
        </p:txBody>
      </p:sp>
      <p:pic>
        <p:nvPicPr>
          <p:cNvPr id="4" name="2020_05_12_06_37_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838200"/>
            <a:ext cx="406400" cy="406400"/>
          </a:xfrm>
          <a:prstGeom prst="rect">
            <a:avLst/>
          </a:prstGeom>
        </p:spPr>
      </p:pic>
    </p:spTree>
    <p:extLst>
      <p:ext uri="{BB962C8B-B14F-4D97-AF65-F5344CB8AC3E}">
        <p14:creationId xmlns:p14="http://schemas.microsoft.com/office/powerpoint/2010/main" val="382204901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6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dirty="0" err="1" smtClean="0"/>
              <a:t>Contd</a:t>
            </a:r>
            <a:r>
              <a:rPr lang="en-US" dirty="0" smtClean="0"/>
              <a:t>…</a:t>
            </a:r>
            <a:endParaRPr lang="en-US" dirty="0"/>
          </a:p>
        </p:txBody>
      </p:sp>
      <p:sp>
        <p:nvSpPr>
          <p:cNvPr id="3" name="Content Placeholder 2"/>
          <p:cNvSpPr>
            <a:spLocks noGrp="1"/>
          </p:cNvSpPr>
          <p:nvPr>
            <p:ph idx="1"/>
          </p:nvPr>
        </p:nvSpPr>
        <p:spPr>
          <a:xfrm>
            <a:off x="1435608" y="1143000"/>
            <a:ext cx="7498080" cy="5105400"/>
          </a:xfrm>
        </p:spPr>
        <p:txBody>
          <a:bodyPr>
            <a:normAutofit/>
          </a:bodyPr>
          <a:lstStyle/>
          <a:p>
            <a:pPr marL="0" indent="0" algn="just">
              <a:buNone/>
            </a:pPr>
            <a:r>
              <a:rPr lang="en-US" sz="2000" dirty="0" smtClean="0">
                <a:latin typeface="Times New Roman" panose="02020603050405020304" pitchFamily="18" charset="0"/>
                <a:cs typeface="Times New Roman" panose="02020603050405020304" pitchFamily="18" charset="0"/>
              </a:rPr>
              <a:t>	List B shall include the past members of the company, i.e., members who ceased to be members within one year preceding the commencement of the winding up of the company. </a:t>
            </a:r>
          </a:p>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r>
              <a:rPr lang="en-US" sz="2000" b="1" dirty="0" smtClean="0">
                <a:latin typeface="Times New Roman" panose="02020603050405020304" pitchFamily="18" charset="0"/>
                <a:cs typeface="Times New Roman" panose="02020603050405020304" pitchFamily="18" charset="0"/>
              </a:rPr>
              <a:t>Liability of contributories (Sec. 426) :</a:t>
            </a:r>
          </a:p>
          <a:p>
            <a:pPr marL="0" indent="0" algn="just">
              <a:buNone/>
            </a:pPr>
            <a:r>
              <a:rPr lang="en-US" sz="2000" b="1"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In the event of a company being wound up every present and past member shall be liable to contribute to the assets of the company to an amount sufficient – </a:t>
            </a:r>
          </a:p>
          <a:p>
            <a:pPr marL="457200" indent="-457200" algn="just">
              <a:buAutoNum type="alphaLcParenR"/>
            </a:pPr>
            <a:r>
              <a:rPr lang="en-US" sz="2000" dirty="0" smtClean="0">
                <a:latin typeface="Times New Roman" panose="02020603050405020304" pitchFamily="18" charset="0"/>
                <a:cs typeface="Times New Roman" panose="02020603050405020304" pitchFamily="18" charset="0"/>
              </a:rPr>
              <a:t>For payment of </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i</a:t>
            </a:r>
            <a:r>
              <a:rPr lang="en-US" sz="2000" dirty="0" smtClean="0">
                <a:latin typeface="Times New Roman" panose="02020603050405020304" pitchFamily="18" charset="0"/>
                <a:cs typeface="Times New Roman" panose="02020603050405020304" pitchFamily="18" charset="0"/>
              </a:rPr>
              <a:t>) its debts and liabilities, and (ii) costs, charge and expenses of the winding up, and</a:t>
            </a:r>
          </a:p>
          <a:p>
            <a:pPr marL="457200" indent="-457200" algn="just">
              <a:buAutoNum type="alphaLcParenR"/>
            </a:pPr>
            <a:r>
              <a:rPr lang="en-US" sz="2000" dirty="0" smtClean="0">
                <a:latin typeface="Times New Roman" panose="02020603050405020304" pitchFamily="18" charset="0"/>
                <a:cs typeface="Times New Roman" panose="02020603050405020304" pitchFamily="18" charset="0"/>
              </a:rPr>
              <a:t>For the adjustment of the rights of the contributories among themselves.</a:t>
            </a:r>
            <a:endParaRPr lang="en-US" sz="2000" dirty="0">
              <a:latin typeface="Times New Roman" panose="02020603050405020304" pitchFamily="18" charset="0"/>
              <a:cs typeface="Times New Roman" panose="02020603050405020304" pitchFamily="18" charset="0"/>
            </a:endParaRPr>
          </a:p>
        </p:txBody>
      </p:sp>
      <p:pic>
        <p:nvPicPr>
          <p:cNvPr id="4" name="2020_05_12_06_35_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685800"/>
            <a:ext cx="406400" cy="406400"/>
          </a:xfrm>
          <a:prstGeom prst="rect">
            <a:avLst/>
          </a:prstGeom>
        </p:spPr>
      </p:pic>
    </p:spTree>
    <p:extLst>
      <p:ext uri="{BB962C8B-B14F-4D97-AF65-F5344CB8AC3E}">
        <p14:creationId xmlns:p14="http://schemas.microsoft.com/office/powerpoint/2010/main" val="43145025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 presetClass="mediacall" presetSubtype="0" fill="hold" nodeType="afterEffect">
                                  <p:stCondLst>
                                    <p:cond delay="0"/>
                                  </p:stCondLst>
                                  <p:childTnLst>
                                    <p:cmd type="call" cmd="playFrom(0.0)">
                                      <p:cBhvr>
                                        <p:cTn id="37" dur="100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2247</TotalTime>
  <Words>394</Words>
  <Application>Microsoft Office PowerPoint</Application>
  <PresentationFormat>On-screen Show (4:3)</PresentationFormat>
  <Paragraphs>80</Paragraphs>
  <Slides>11</Slides>
  <Notes>0</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Solstice</vt:lpstr>
      <vt:lpstr>WINDING UP OF A COMPANY</vt:lpstr>
      <vt:lpstr>PowerPoint Presentation</vt:lpstr>
      <vt:lpstr>GENERAL POWERS OF THE COURT</vt:lpstr>
      <vt:lpstr>Meanings</vt:lpstr>
      <vt:lpstr>Dissolution of Company (Sec. 481)</vt:lpstr>
      <vt:lpstr>Contd..</vt:lpstr>
      <vt:lpstr>CONTRIBUTORY</vt:lpstr>
      <vt:lpstr>LIABILITY OF PRESENT MEMBERS</vt:lpstr>
      <vt:lpstr>Contd…</vt:lpstr>
      <vt:lpstr>LIABILITY OF PAST MEMBERS</vt:lpstr>
      <vt:lpstr>Ex-contract and Ex- Lege (as a matter of law or operation of law) Liability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WINDING UP OF A COMPANY</dc:title>
  <dc:creator>ammu</dc:creator>
  <cp:lastModifiedBy>ammu</cp:lastModifiedBy>
  <cp:revision>89</cp:revision>
  <dcterms:created xsi:type="dcterms:W3CDTF">2020-05-09T08:57:06Z</dcterms:created>
  <dcterms:modified xsi:type="dcterms:W3CDTF">2020-05-18T23:46:52Z</dcterms:modified>
</cp:coreProperties>
</file>