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869D8-FA9E-45B4-8B55-06B57D861FA4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FEACE455-3ACD-473B-9945-D695E8D21C96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LONG TERM</a:t>
          </a:r>
          <a:endParaRPr lang="en-US" dirty="0"/>
        </a:p>
      </dgm:t>
    </dgm:pt>
    <dgm:pt modelId="{51FF46A2-2278-4B9D-B65A-B3606C379921}" type="parTrans" cxnId="{8BD8BBDF-861C-4C43-8090-BD2C0C470FEE}">
      <dgm:prSet/>
      <dgm:spPr/>
      <dgm:t>
        <a:bodyPr/>
        <a:lstStyle/>
        <a:p>
          <a:endParaRPr lang="en-US"/>
        </a:p>
      </dgm:t>
    </dgm:pt>
    <dgm:pt modelId="{17CA9F59-48BC-4CE8-B526-067093200DBC}" type="sibTrans" cxnId="{8BD8BBDF-861C-4C43-8090-BD2C0C470FEE}">
      <dgm:prSet/>
      <dgm:spPr/>
      <dgm:t>
        <a:bodyPr/>
        <a:lstStyle/>
        <a:p>
          <a:endParaRPr lang="en-US"/>
        </a:p>
      </dgm:t>
    </dgm:pt>
    <dgm:pt modelId="{A40B744E-4DF1-44B6-99DD-CCDE72D114C9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MEDIUM TERM</a:t>
          </a:r>
          <a:endParaRPr lang="en-US" dirty="0"/>
        </a:p>
      </dgm:t>
    </dgm:pt>
    <dgm:pt modelId="{468A4580-116D-40B8-936A-81821323D2B4}" type="parTrans" cxnId="{173EFB37-FC22-49CC-97DD-A4E83C58AFC9}">
      <dgm:prSet/>
      <dgm:spPr/>
      <dgm:t>
        <a:bodyPr/>
        <a:lstStyle/>
        <a:p>
          <a:endParaRPr lang="en-US"/>
        </a:p>
      </dgm:t>
    </dgm:pt>
    <dgm:pt modelId="{AB96E1D4-C5A1-451B-8FAE-AE67F4A9A16B}" type="sibTrans" cxnId="{173EFB37-FC22-49CC-97DD-A4E83C58AFC9}">
      <dgm:prSet/>
      <dgm:spPr/>
      <dgm:t>
        <a:bodyPr/>
        <a:lstStyle/>
        <a:p>
          <a:endParaRPr lang="en-US"/>
        </a:p>
      </dgm:t>
    </dgm:pt>
    <dgm:pt modelId="{6B943445-71B4-444B-BA67-2D4307A52400}">
      <dgm:prSet phldrT="[Text]"/>
      <dgm:spPr/>
      <dgm:t>
        <a:bodyPr/>
        <a:lstStyle/>
        <a:p>
          <a:r>
            <a:rPr lang="en-US" dirty="0" smtClean="0"/>
            <a:t>SHORT TERM</a:t>
          </a:r>
          <a:endParaRPr lang="en-US" dirty="0"/>
        </a:p>
      </dgm:t>
    </dgm:pt>
    <dgm:pt modelId="{89CBEAE6-E2DB-476B-9BAA-4AA9C0905650}" type="parTrans" cxnId="{3BCD41CC-9424-4843-B66C-5E9135421861}">
      <dgm:prSet/>
      <dgm:spPr/>
      <dgm:t>
        <a:bodyPr/>
        <a:lstStyle/>
        <a:p>
          <a:endParaRPr lang="en-US"/>
        </a:p>
      </dgm:t>
    </dgm:pt>
    <dgm:pt modelId="{53A0B25A-E22D-45B2-A506-62CB2CF29712}" type="sibTrans" cxnId="{3BCD41CC-9424-4843-B66C-5E9135421861}">
      <dgm:prSet/>
      <dgm:spPr/>
      <dgm:t>
        <a:bodyPr/>
        <a:lstStyle/>
        <a:p>
          <a:endParaRPr lang="en-US"/>
        </a:p>
      </dgm:t>
    </dgm:pt>
    <dgm:pt modelId="{EE5C4001-FF0B-47B2-80E7-92CAA41E4C68}" type="pres">
      <dgm:prSet presAssocID="{5EC869D8-FA9E-45B4-8B55-06B57D861FA4}" presName="compositeShape" presStyleCnt="0">
        <dgm:presLayoutVars>
          <dgm:dir/>
          <dgm:resizeHandles/>
        </dgm:presLayoutVars>
      </dgm:prSet>
      <dgm:spPr/>
    </dgm:pt>
    <dgm:pt modelId="{55CCD46D-9768-4A64-AF44-0F1C78590354}" type="pres">
      <dgm:prSet presAssocID="{5EC869D8-FA9E-45B4-8B55-06B57D861FA4}" presName="pyramid" presStyleLbl="node1" presStyleIdx="0" presStyleCnt="1" custLinFactNeighborX="13386" custLinFactNeighborY="-2583"/>
      <dgm:spPr/>
    </dgm:pt>
    <dgm:pt modelId="{D32CA817-B8F6-46D9-9701-44051542ADEF}" type="pres">
      <dgm:prSet presAssocID="{5EC869D8-FA9E-45B4-8B55-06B57D861FA4}" presName="theList" presStyleCnt="0"/>
      <dgm:spPr/>
    </dgm:pt>
    <dgm:pt modelId="{ED3287E8-B0D5-45DD-9212-941408AA1201}" type="pres">
      <dgm:prSet presAssocID="{FEACE455-3ACD-473B-9945-D695E8D21C9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9D627-6BC0-4499-9999-0D716852DA2A}" type="pres">
      <dgm:prSet presAssocID="{FEACE455-3ACD-473B-9945-D695E8D21C96}" presName="aSpace" presStyleCnt="0"/>
      <dgm:spPr/>
    </dgm:pt>
    <dgm:pt modelId="{34CA67DF-D5F2-415E-AA5F-0B4711342DD0}" type="pres">
      <dgm:prSet presAssocID="{A40B744E-4DF1-44B6-99DD-CCDE72D114C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E3B42-A1E1-4CBD-89B2-51CBE35EB1EC}" type="pres">
      <dgm:prSet presAssocID="{A40B744E-4DF1-44B6-99DD-CCDE72D114C9}" presName="aSpace" presStyleCnt="0"/>
      <dgm:spPr/>
    </dgm:pt>
    <dgm:pt modelId="{7073E29F-C095-482E-A51E-C161D3071B5C}" type="pres">
      <dgm:prSet presAssocID="{6B943445-71B4-444B-BA67-2D4307A5240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E932D-2D47-4B89-A716-A6FEA2AAE56D}" type="pres">
      <dgm:prSet presAssocID="{6B943445-71B4-444B-BA67-2D4307A52400}" presName="aSpace" presStyleCnt="0"/>
      <dgm:spPr/>
    </dgm:pt>
  </dgm:ptLst>
  <dgm:cxnLst>
    <dgm:cxn modelId="{173EFB37-FC22-49CC-97DD-A4E83C58AFC9}" srcId="{5EC869D8-FA9E-45B4-8B55-06B57D861FA4}" destId="{A40B744E-4DF1-44B6-99DD-CCDE72D114C9}" srcOrd="1" destOrd="0" parTransId="{468A4580-116D-40B8-936A-81821323D2B4}" sibTransId="{AB96E1D4-C5A1-451B-8FAE-AE67F4A9A16B}"/>
    <dgm:cxn modelId="{A57AE201-C60D-406C-85B3-82CF6DCD32F0}" type="presOf" srcId="{5EC869D8-FA9E-45B4-8B55-06B57D861FA4}" destId="{EE5C4001-FF0B-47B2-80E7-92CAA41E4C68}" srcOrd="0" destOrd="0" presId="urn:microsoft.com/office/officeart/2005/8/layout/pyramid2"/>
    <dgm:cxn modelId="{4187E415-ADFA-48C6-BF45-5D9EF3040A20}" type="presOf" srcId="{6B943445-71B4-444B-BA67-2D4307A52400}" destId="{7073E29F-C095-482E-A51E-C161D3071B5C}" srcOrd="0" destOrd="0" presId="urn:microsoft.com/office/officeart/2005/8/layout/pyramid2"/>
    <dgm:cxn modelId="{2FDEB323-AFC2-411B-85A0-ED8A09698696}" type="presOf" srcId="{FEACE455-3ACD-473B-9945-D695E8D21C96}" destId="{ED3287E8-B0D5-45DD-9212-941408AA1201}" srcOrd="0" destOrd="0" presId="urn:microsoft.com/office/officeart/2005/8/layout/pyramid2"/>
    <dgm:cxn modelId="{D5FF2FA4-5CCC-4839-A00C-6A87AFE19D92}" type="presOf" srcId="{A40B744E-4DF1-44B6-99DD-CCDE72D114C9}" destId="{34CA67DF-D5F2-415E-AA5F-0B4711342DD0}" srcOrd="0" destOrd="0" presId="urn:microsoft.com/office/officeart/2005/8/layout/pyramid2"/>
    <dgm:cxn modelId="{8BD8BBDF-861C-4C43-8090-BD2C0C470FEE}" srcId="{5EC869D8-FA9E-45B4-8B55-06B57D861FA4}" destId="{FEACE455-3ACD-473B-9945-D695E8D21C96}" srcOrd="0" destOrd="0" parTransId="{51FF46A2-2278-4B9D-B65A-B3606C379921}" sibTransId="{17CA9F59-48BC-4CE8-B526-067093200DBC}"/>
    <dgm:cxn modelId="{3BCD41CC-9424-4843-B66C-5E9135421861}" srcId="{5EC869D8-FA9E-45B4-8B55-06B57D861FA4}" destId="{6B943445-71B4-444B-BA67-2D4307A52400}" srcOrd="2" destOrd="0" parTransId="{89CBEAE6-E2DB-476B-9BAA-4AA9C0905650}" sibTransId="{53A0B25A-E22D-45B2-A506-62CB2CF29712}"/>
    <dgm:cxn modelId="{7FE012E1-A326-4D20-9B6F-7EACF2AB3B8B}" type="presParOf" srcId="{EE5C4001-FF0B-47B2-80E7-92CAA41E4C68}" destId="{55CCD46D-9768-4A64-AF44-0F1C78590354}" srcOrd="0" destOrd="0" presId="urn:microsoft.com/office/officeart/2005/8/layout/pyramid2"/>
    <dgm:cxn modelId="{630ECE34-A70A-4F0F-B7B4-F2552B3EDBBA}" type="presParOf" srcId="{EE5C4001-FF0B-47B2-80E7-92CAA41E4C68}" destId="{D32CA817-B8F6-46D9-9701-44051542ADEF}" srcOrd="1" destOrd="0" presId="urn:microsoft.com/office/officeart/2005/8/layout/pyramid2"/>
    <dgm:cxn modelId="{15C09BB0-F06A-4357-A5BC-491CE48E9AF0}" type="presParOf" srcId="{D32CA817-B8F6-46D9-9701-44051542ADEF}" destId="{ED3287E8-B0D5-45DD-9212-941408AA1201}" srcOrd="0" destOrd="0" presId="urn:microsoft.com/office/officeart/2005/8/layout/pyramid2"/>
    <dgm:cxn modelId="{7400D466-C5F9-4CA5-95CB-2780828057F8}" type="presParOf" srcId="{D32CA817-B8F6-46D9-9701-44051542ADEF}" destId="{EBE9D627-6BC0-4499-9999-0D716852DA2A}" srcOrd="1" destOrd="0" presId="urn:microsoft.com/office/officeart/2005/8/layout/pyramid2"/>
    <dgm:cxn modelId="{4B0160B9-4A07-42D0-94A5-3CB336167784}" type="presParOf" srcId="{D32CA817-B8F6-46D9-9701-44051542ADEF}" destId="{34CA67DF-D5F2-415E-AA5F-0B4711342DD0}" srcOrd="2" destOrd="0" presId="urn:microsoft.com/office/officeart/2005/8/layout/pyramid2"/>
    <dgm:cxn modelId="{C943FC06-7C3C-44D4-ADAD-37954B04BE66}" type="presParOf" srcId="{D32CA817-B8F6-46D9-9701-44051542ADEF}" destId="{41AE3B42-A1E1-4CBD-89B2-51CBE35EB1EC}" srcOrd="3" destOrd="0" presId="urn:microsoft.com/office/officeart/2005/8/layout/pyramid2"/>
    <dgm:cxn modelId="{00A76E28-8F53-4836-896B-6162B96AA69F}" type="presParOf" srcId="{D32CA817-B8F6-46D9-9701-44051542ADEF}" destId="{7073E29F-C095-482E-A51E-C161D3071B5C}" srcOrd="4" destOrd="0" presId="urn:microsoft.com/office/officeart/2005/8/layout/pyramid2"/>
    <dgm:cxn modelId="{4E90B602-C204-480A-A5D6-52267CF5A2ED}" type="presParOf" srcId="{D32CA817-B8F6-46D9-9701-44051542ADEF}" destId="{61CE932D-2D47-4B89-A716-A6FEA2AAE5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CD46D-9768-4A64-AF44-0F1C78590354}">
      <dsp:nvSpPr>
        <dsp:cNvPr id="0" name=""/>
        <dsp:cNvSpPr/>
      </dsp:nvSpPr>
      <dsp:spPr>
        <a:xfrm>
          <a:off x="877260" y="0"/>
          <a:ext cx="4992113" cy="499211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3287E8-B0D5-45DD-9212-941408AA1201}">
      <dsp:nvSpPr>
        <dsp:cNvPr id="0" name=""/>
        <dsp:cNvSpPr/>
      </dsp:nvSpPr>
      <dsp:spPr>
        <a:xfrm>
          <a:off x="2705073" y="501892"/>
          <a:ext cx="3244873" cy="118172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LONG TERM</a:t>
          </a:r>
          <a:endParaRPr lang="en-US" sz="3600" kern="1200" dirty="0"/>
        </a:p>
      </dsp:txBody>
      <dsp:txXfrm>
        <a:off x="2762760" y="559579"/>
        <a:ext cx="3129499" cy="1066352"/>
      </dsp:txXfrm>
    </dsp:sp>
    <dsp:sp modelId="{34CA67DF-D5F2-415E-AA5F-0B4711342DD0}">
      <dsp:nvSpPr>
        <dsp:cNvPr id="0" name=""/>
        <dsp:cNvSpPr/>
      </dsp:nvSpPr>
      <dsp:spPr>
        <a:xfrm>
          <a:off x="2705073" y="1831335"/>
          <a:ext cx="3244873" cy="1181726"/>
        </a:xfrm>
        <a:prstGeom prst="roundRect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MEDIUM TERM</a:t>
          </a:r>
          <a:endParaRPr lang="en-US" sz="3600" kern="1200" dirty="0"/>
        </a:p>
      </dsp:txBody>
      <dsp:txXfrm>
        <a:off x="2762760" y="1889022"/>
        <a:ext cx="3129499" cy="1066352"/>
      </dsp:txXfrm>
    </dsp:sp>
    <dsp:sp modelId="{7073E29F-C095-482E-A51E-C161D3071B5C}">
      <dsp:nvSpPr>
        <dsp:cNvPr id="0" name=""/>
        <dsp:cNvSpPr/>
      </dsp:nvSpPr>
      <dsp:spPr>
        <a:xfrm>
          <a:off x="2705073" y="3160777"/>
          <a:ext cx="3244873" cy="11817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SHORT TERM</a:t>
          </a:r>
          <a:endParaRPr lang="en-US" sz="3600" kern="1200" dirty="0"/>
        </a:p>
      </dsp:txBody>
      <dsp:txXfrm>
        <a:off x="2762760" y="3218464"/>
        <a:ext cx="3129499" cy="1066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24-May-20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24-May-20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24-May-20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2279487" cy="23315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17" y="234461"/>
            <a:ext cx="8333852" cy="466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3769" y="5205046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S.JAYALAKSHMI</a:t>
            </a:r>
          </a:p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Assistant Professor</a:t>
            </a:r>
          </a:p>
          <a:p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BON SECOURS COLLEGE FOR WOMEN,  THANJAVUR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3525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0790" y="2404534"/>
            <a:ext cx="7766936" cy="1646302"/>
          </a:xfrm>
        </p:spPr>
        <p:txBody>
          <a:bodyPr/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18" y="1960318"/>
            <a:ext cx="20288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65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555"/>
            <a:ext cx="8596668" cy="542844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SYNOPSIS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MEANING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DEFINITION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TYPES OF </a:t>
            </a:r>
            <a:r>
              <a:rPr lang="en-US" sz="2400" dirty="0" smtClean="0"/>
              <a:t>PLANNING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OBJECTIVES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STEPS IN PLANNING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655" y="2310179"/>
            <a:ext cx="4171583" cy="3903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27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423134"/>
          </a:xfrm>
        </p:spPr>
        <p:txBody>
          <a:bodyPr/>
          <a:lstStyle/>
          <a:p>
            <a:r>
              <a:rPr lang="en-US" sz="2400" dirty="0" smtClean="0"/>
              <a:t>Planning is deciding in advance what should be done in future.</a:t>
            </a:r>
          </a:p>
          <a:p>
            <a:r>
              <a:rPr lang="en-US" sz="2400" dirty="0" err="1" smtClean="0"/>
              <a:t>Organising</a:t>
            </a:r>
            <a:r>
              <a:rPr lang="en-US" sz="2400" dirty="0" smtClean="0"/>
              <a:t>, staffing, </a:t>
            </a:r>
            <a:r>
              <a:rPr lang="en-US" sz="2400" dirty="0" err="1" smtClean="0"/>
              <a:t>co-ordinating</a:t>
            </a:r>
            <a:r>
              <a:rPr lang="en-US" sz="2400" dirty="0" smtClean="0"/>
              <a:t> and controlling, which are the other important functions of management, succeed planning.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3074" name="Picture 2" descr="Planning is a vital process for any business · BUSINESSFIR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786" y="3812094"/>
            <a:ext cx="4381010" cy="29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37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Planning is a concept of executive action that embodies the skills of anticipating, influencing and controlling the nature and direction of change-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McFarland.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42"/>
          <a:stretch/>
        </p:blipFill>
        <p:spPr bwMode="auto">
          <a:xfrm>
            <a:off x="1711569" y="2872154"/>
            <a:ext cx="5565531" cy="3106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21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164" y="256092"/>
            <a:ext cx="8596668" cy="1320800"/>
          </a:xfrm>
        </p:spPr>
        <p:txBody>
          <a:bodyPr/>
          <a:lstStyle/>
          <a:p>
            <a:r>
              <a:rPr lang="en-US" dirty="0" smtClean="0"/>
              <a:t>TYPES OF PLANNING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193445"/>
              </p:ext>
            </p:extLst>
          </p:nvPr>
        </p:nvGraphicFramePr>
        <p:xfrm>
          <a:off x="2032000" y="1146220"/>
          <a:ext cx="6158963" cy="499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41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161"/>
            <a:ext cx="8596668" cy="4676202"/>
          </a:xfrm>
        </p:spPr>
        <p:txBody>
          <a:bodyPr/>
          <a:lstStyle/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457200" lvl="0" indent="-457200">
              <a:buClr>
                <a:srgbClr val="F496CB">
                  <a:lumMod val="75000"/>
                </a:srgbClr>
              </a:buClr>
              <a:buFont typeface="+mj-lt"/>
              <a:buAutoNum type="arabicParenR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LONG TERM PLANNING</a:t>
            </a:r>
          </a:p>
          <a:p>
            <a:pPr lvl="0">
              <a:buClr>
                <a:srgbClr val="F496CB">
                  <a:lumMod val="75000"/>
                </a:srgbClr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Its needed in the following circumstances</a:t>
            </a:r>
          </a:p>
          <a:p>
            <a:pPr marL="400050" lvl="0" indent="-400050">
              <a:buClr>
                <a:srgbClr val="F496CB">
                  <a:lumMod val="75000"/>
                </a:srgbClr>
              </a:buClr>
              <a:buFont typeface="+mj-lt"/>
              <a:buAutoNum type="romanU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Introduction of a new product</a:t>
            </a:r>
          </a:p>
          <a:p>
            <a:pPr marL="400050" lvl="0" indent="-400050">
              <a:buClr>
                <a:srgbClr val="F496CB">
                  <a:lumMod val="75000"/>
                </a:srgbClr>
              </a:buClr>
              <a:buFont typeface="+mj-lt"/>
              <a:buAutoNum type="romanU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Entering a new market.</a:t>
            </a:r>
          </a:p>
          <a:p>
            <a:pPr marL="400050" lvl="0" indent="-400050">
              <a:buClr>
                <a:srgbClr val="F496CB">
                  <a:lumMod val="75000"/>
                </a:srgbClr>
              </a:buClr>
              <a:buFont typeface="+mj-lt"/>
              <a:buAutoNum type="romanU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Changing the technique of production.</a:t>
            </a:r>
          </a:p>
          <a:p>
            <a:pPr marL="400050" lvl="0" indent="-400050">
              <a:buClr>
                <a:srgbClr val="F496CB">
                  <a:lumMod val="75000"/>
                </a:srgbClr>
              </a:buClr>
              <a:buFont typeface="+mj-lt"/>
              <a:buAutoNum type="romanU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Increasing the scale of operation,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7476"/>
            <a:ext cx="8596668" cy="1320800"/>
          </a:xfrm>
        </p:spPr>
        <p:txBody>
          <a:bodyPr/>
          <a:lstStyle/>
          <a:p>
            <a:r>
              <a:rPr lang="en-US" dirty="0" smtClean="0"/>
              <a:t>TYPES OF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57876"/>
            <a:ext cx="8596668" cy="5711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2) MEDIUM-TERM PLANNING</a:t>
            </a:r>
          </a:p>
          <a:p>
            <a:r>
              <a:rPr lang="en-US" sz="2400" dirty="0" smtClean="0"/>
              <a:t>Its needed in the following circumstances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Making additions to an existing plant.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Expanding output from its present level.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Appointment of additional staff to cope with the volume of work, etc.</a:t>
            </a:r>
          </a:p>
          <a:p>
            <a:pPr marL="0" indent="0">
              <a:buNone/>
            </a:pPr>
            <a:r>
              <a:rPr lang="en-US" sz="2400" dirty="0" smtClean="0"/>
              <a:t>3) </a:t>
            </a:r>
            <a:r>
              <a:rPr lang="en-US" sz="2400" dirty="0"/>
              <a:t>SHORT-TERM </a:t>
            </a:r>
            <a:r>
              <a:rPr lang="en-US" sz="2400" dirty="0" smtClean="0"/>
              <a:t>PLANNING</a:t>
            </a:r>
          </a:p>
          <a:p>
            <a:r>
              <a:rPr lang="en-US" sz="2400" dirty="0"/>
              <a:t>Its needed in the following circumstances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Purchase of raw materials.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Arranging for employee training.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Provision of certain amenities for the staff with the available funds, etc.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6174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33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Objectives are also known by certain other names- aims, goals, targets, missions, etc.</a:t>
            </a:r>
          </a:p>
          <a:p>
            <a:r>
              <a:rPr lang="en-US" sz="2400" dirty="0" smtClean="0"/>
              <a:t>The following are the some of them.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A higher market share.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Innovation.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Cost control.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Customer satisfaction.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63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60" y="197476"/>
            <a:ext cx="8596668" cy="1320800"/>
          </a:xfrm>
        </p:spPr>
        <p:txBody>
          <a:bodyPr/>
          <a:lstStyle/>
          <a:p>
            <a:r>
              <a:rPr lang="en-US" dirty="0" smtClean="0"/>
              <a:t>STEPS IN PLANNING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4" y="1275008"/>
            <a:ext cx="8049296" cy="5409127"/>
          </a:xfrm>
        </p:spPr>
      </p:pic>
    </p:spTree>
    <p:extLst>
      <p:ext uri="{BB962C8B-B14F-4D97-AF65-F5344CB8AC3E}">
        <p14:creationId xmlns:p14="http://schemas.microsoft.com/office/powerpoint/2010/main" val="22098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246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PowerPoint Presentation</vt:lpstr>
      <vt:lpstr>PLANNING </vt:lpstr>
      <vt:lpstr>MEANING</vt:lpstr>
      <vt:lpstr>DEFINITION</vt:lpstr>
      <vt:lpstr>TYPES OF PLANNING</vt:lpstr>
      <vt:lpstr>TYPES OF PLANNING </vt:lpstr>
      <vt:lpstr>TYPES OF PLANNING </vt:lpstr>
      <vt:lpstr>OBJECTIVES</vt:lpstr>
      <vt:lpstr>STEPS IN PLANNING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lenovo</dc:creator>
  <cp:lastModifiedBy>Dinesh</cp:lastModifiedBy>
  <cp:revision>13</cp:revision>
  <dcterms:created xsi:type="dcterms:W3CDTF">2020-05-23T14:15:56Z</dcterms:created>
  <dcterms:modified xsi:type="dcterms:W3CDTF">2020-05-24T07:13:31Z</dcterms:modified>
</cp:coreProperties>
</file>