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008"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26-May-20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26-May-20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26-May-20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26-May-20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26-May-20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26-May-20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26-May-20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26-May-20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26-May-20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26-May-20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1.png"/><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g"/><Relationship Id="rId1" Type="http://schemas.openxmlformats.org/officeDocument/2006/relationships/slideLayout" Target="../slideLayouts/slideLayout7.xml"/><Relationship Id="rId4" Type="http://schemas.microsoft.com/office/2007/relationships/hdphoto" Target="../media/hdphoto5.wdp"/></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8600"/>
            <a:ext cx="39624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025900"/>
            <a:ext cx="4718032" cy="278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486024"/>
            <a:ext cx="3651268"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9162"/>
          <a:stretch/>
        </p:blipFill>
        <p:spPr bwMode="auto">
          <a:xfrm>
            <a:off x="4413268" y="457200"/>
            <a:ext cx="4356652" cy="283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405438"/>
            <a:ext cx="4170363"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8328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2901"/>
            <a:ext cx="9144000"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563" b="16667" l="763" r="100000">
                        <a14:foregroundMark x1="7634" y1="9896" x2="91221" y2="11458"/>
                        <a14:foregroundMark x1="8015" y1="13542" x2="24427" y2="14583"/>
                        <a14:foregroundMark x1="7634" y1="6250" x2="53435" y2="7292"/>
                        <a14:foregroundMark x1="56107" y1="7813" x2="88168" y2="5729"/>
                        <a14:foregroundMark x1="90076" y1="7813" x2="95802" y2="14063"/>
                        <a14:foregroundMark x1="20229" y1="14583" x2="85878" y2="14063"/>
                      </a14:backgroundRemoval>
                    </a14:imgEffect>
                  </a14:imgLayer>
                </a14:imgProps>
              </a:ext>
              <a:ext uri="{28A0092B-C50C-407E-A947-70E740481C1C}">
                <a14:useLocalDpi xmlns:a14="http://schemas.microsoft.com/office/drawing/2010/main" val="0"/>
              </a:ext>
            </a:extLst>
          </a:blip>
          <a:srcRect b="81250"/>
          <a:stretch/>
        </p:blipFill>
        <p:spPr bwMode="auto">
          <a:xfrm>
            <a:off x="990600" y="0"/>
            <a:ext cx="70866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50000" t="52084" r="25000" b="9028"/>
          <a:stretch/>
        </p:blipFill>
        <p:spPr bwMode="auto">
          <a:xfrm>
            <a:off x="5791200" y="2914017"/>
            <a:ext cx="3214687" cy="3664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2400" y="1777286"/>
            <a:ext cx="8229600" cy="2800767"/>
          </a:xfrm>
          <a:prstGeom prst="rect">
            <a:avLst/>
          </a:prstGeom>
          <a:noFill/>
        </p:spPr>
        <p:txBody>
          <a:bodyPr wrap="square" rtlCol="0">
            <a:spAutoFit/>
          </a:bodyPr>
          <a:lstStyle/>
          <a:p>
            <a:r>
              <a:rPr lang="en-US" sz="3200" b="1" u="sng" dirty="0">
                <a:solidFill>
                  <a:schemeClr val="accent6">
                    <a:lumMod val="75000"/>
                  </a:schemeClr>
                </a:solidFill>
                <a:latin typeface="Andalus" panose="02020603050405020304" pitchFamily="18" charset="-78"/>
                <a:cs typeface="Andalus" panose="02020603050405020304" pitchFamily="18" charset="-78"/>
              </a:rPr>
              <a:t>1. Formal Communication</a:t>
            </a:r>
          </a:p>
          <a:p>
            <a:r>
              <a:rPr lang="en-US" dirty="0"/>
              <a:t> </a:t>
            </a:r>
            <a:r>
              <a:rPr lang="en-US" dirty="0" smtClean="0"/>
              <a:t>Formal communications </a:t>
            </a:r>
            <a:r>
              <a:rPr lang="en-US" dirty="0"/>
              <a:t>are the one which flows through the official channels designed in the organizational chart. It may take place between a superior and a subordinate, a subordinate and a superior or among the same cadre employees or managers. These communications can be oral or in writing and are generally recorded and filed in the office.</a:t>
            </a:r>
          </a:p>
          <a:p>
            <a:r>
              <a:rPr lang="en-US" dirty="0"/>
              <a:t>Formal communication may be further classified as Vertical communication and Horizontal communication.</a:t>
            </a:r>
          </a:p>
          <a:p>
            <a:endParaRPr lang="en-US" dirty="0"/>
          </a:p>
        </p:txBody>
      </p:sp>
    </p:spTree>
    <p:extLst>
      <p:ext uri="{BB962C8B-B14F-4D97-AF65-F5344CB8AC3E}">
        <p14:creationId xmlns:p14="http://schemas.microsoft.com/office/powerpoint/2010/main" val="3458530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194050"/>
            <a:ext cx="321310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38200" y="457200"/>
            <a:ext cx="7391400" cy="4708981"/>
          </a:xfrm>
          <a:prstGeom prst="rect">
            <a:avLst/>
          </a:prstGeom>
        </p:spPr>
        <p:txBody>
          <a:bodyPr wrap="square">
            <a:spAutoFit/>
          </a:bodyPr>
          <a:lstStyle/>
          <a:p>
            <a:r>
              <a:rPr lang="en-US" sz="2400" b="1" u="sng" dirty="0" smtClean="0">
                <a:solidFill>
                  <a:schemeClr val="accent6">
                    <a:lumMod val="75000"/>
                  </a:schemeClr>
                </a:solidFill>
                <a:latin typeface="Aharoni" panose="02010803020104030203" pitchFamily="2" charset="-79"/>
                <a:cs typeface="Aharoni" panose="02010803020104030203" pitchFamily="2" charset="-79"/>
              </a:rPr>
              <a:t>1.</a:t>
            </a:r>
            <a:r>
              <a:rPr lang="en-US" b="1" u="sng" dirty="0" smtClean="0">
                <a:solidFill>
                  <a:schemeClr val="accent6">
                    <a:lumMod val="75000"/>
                  </a:schemeClr>
                </a:solidFill>
                <a:latin typeface="Aharoni" panose="02010803020104030203" pitchFamily="2" charset="-79"/>
                <a:cs typeface="Aharoni" panose="02010803020104030203" pitchFamily="2" charset="-79"/>
              </a:rPr>
              <a:t>Vertical </a:t>
            </a:r>
            <a:r>
              <a:rPr lang="en-US" b="1" u="sng" dirty="0">
                <a:solidFill>
                  <a:schemeClr val="accent6">
                    <a:lumMod val="75000"/>
                  </a:schemeClr>
                </a:solidFill>
                <a:latin typeface="Aharoni" panose="02010803020104030203" pitchFamily="2" charset="-79"/>
                <a:cs typeface="Aharoni" panose="02010803020104030203" pitchFamily="2" charset="-79"/>
              </a:rPr>
              <a:t>Communication</a:t>
            </a:r>
          </a:p>
          <a:p>
            <a:r>
              <a:rPr lang="en-US" dirty="0"/>
              <a:t>Vertical Communications as the name suggests flows vertically upwards or downwards through formal channels. Upward communication refers to the flow of communication from a subordinate to a superior whereas downward communication flows from a superior to a subordinate.</a:t>
            </a:r>
          </a:p>
          <a:p>
            <a:endParaRPr lang="en-US" dirty="0"/>
          </a:p>
          <a:p>
            <a:r>
              <a:rPr lang="en-US" dirty="0"/>
              <a:t>Application for grant of leave, submission of a progress report, request for loans etc. are some of the examples of upward communication. Sending notice to employees to attend a meeting, delegating work to the subordinates, informing them about the company policies, etc. are some examples of downward communication.</a:t>
            </a:r>
          </a:p>
          <a:p>
            <a:endParaRPr lang="en-US" dirty="0"/>
          </a:p>
          <a:p>
            <a:r>
              <a:rPr lang="en-US" sz="2400" b="1" u="sng" dirty="0" smtClean="0">
                <a:solidFill>
                  <a:schemeClr val="accent6">
                    <a:lumMod val="75000"/>
                  </a:schemeClr>
                </a:solidFill>
                <a:latin typeface="Aharoni" panose="02010803020104030203" pitchFamily="2" charset="-79"/>
                <a:cs typeface="Aharoni" panose="02010803020104030203" pitchFamily="2" charset="-79"/>
              </a:rPr>
              <a:t>2.</a:t>
            </a:r>
            <a:r>
              <a:rPr lang="en-US" b="1" u="sng" dirty="0" smtClean="0">
                <a:solidFill>
                  <a:schemeClr val="accent6">
                    <a:lumMod val="75000"/>
                  </a:schemeClr>
                </a:solidFill>
                <a:latin typeface="Aharoni" panose="02010803020104030203" pitchFamily="2" charset="-79"/>
                <a:cs typeface="Aharoni" panose="02010803020104030203" pitchFamily="2" charset="-79"/>
              </a:rPr>
              <a:t>Horizontal </a:t>
            </a:r>
            <a:r>
              <a:rPr lang="en-US" b="1" u="sng" dirty="0">
                <a:solidFill>
                  <a:schemeClr val="accent6">
                    <a:lumMod val="75000"/>
                  </a:schemeClr>
                </a:solidFill>
                <a:latin typeface="Aharoni" panose="02010803020104030203" pitchFamily="2" charset="-79"/>
                <a:cs typeface="Aharoni" panose="02010803020104030203" pitchFamily="2" charset="-79"/>
              </a:rPr>
              <a:t>Communication</a:t>
            </a:r>
          </a:p>
          <a:p>
            <a:r>
              <a:rPr lang="en-US" dirty="0"/>
              <a:t>Horizontal or lateral communication takes place between one division and another. For example, a production manager may contact the finance manager to discuss the delivery of raw material or its purchase.</a:t>
            </a:r>
          </a:p>
        </p:txBody>
      </p:sp>
    </p:spTree>
    <p:extLst>
      <p:ext uri="{BB962C8B-B14F-4D97-AF65-F5344CB8AC3E}">
        <p14:creationId xmlns:p14="http://schemas.microsoft.com/office/powerpoint/2010/main" val="3790199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354568"/>
            <a:ext cx="6400800" cy="646331"/>
          </a:xfrm>
          <a:prstGeom prst="rect">
            <a:avLst/>
          </a:prstGeom>
        </p:spPr>
        <p:txBody>
          <a:bodyPr wrap="square">
            <a:spAutoFit/>
          </a:bodyPr>
          <a:lstStyle/>
          <a:p>
            <a:r>
              <a:rPr lang="en-US" sz="3600" b="1" dirty="0">
                <a:ln>
                  <a:solidFill>
                    <a:srgbClr val="FFFF00"/>
                  </a:solidFill>
                </a:ln>
                <a:solidFill>
                  <a:schemeClr val="accent4">
                    <a:lumMod val="50000"/>
                  </a:schemeClr>
                </a:solidFill>
              </a:rPr>
              <a:t>Types </a:t>
            </a:r>
            <a:r>
              <a:rPr lang="en-US" sz="3600" b="1" dirty="0" smtClean="0">
                <a:ln>
                  <a:solidFill>
                    <a:srgbClr val="FFFF00"/>
                  </a:solidFill>
                </a:ln>
                <a:solidFill>
                  <a:schemeClr val="accent4">
                    <a:lumMod val="50000"/>
                  </a:schemeClr>
                </a:solidFill>
              </a:rPr>
              <a:t>of </a:t>
            </a:r>
            <a:r>
              <a:rPr lang="en-US" sz="3600" b="1" dirty="0">
                <a:ln>
                  <a:solidFill>
                    <a:srgbClr val="FFFF00"/>
                  </a:solidFill>
                </a:ln>
                <a:solidFill>
                  <a:schemeClr val="accent4">
                    <a:lumMod val="50000"/>
                  </a:schemeClr>
                </a:solidFill>
              </a:rPr>
              <a:t>formal </a:t>
            </a:r>
            <a:r>
              <a:rPr lang="en-US" sz="3600" b="1" dirty="0" smtClean="0">
                <a:ln>
                  <a:solidFill>
                    <a:srgbClr val="FFFF00"/>
                  </a:solidFill>
                </a:ln>
                <a:solidFill>
                  <a:schemeClr val="accent4">
                    <a:lumMod val="50000"/>
                  </a:schemeClr>
                </a:solidFill>
              </a:rPr>
              <a:t>communication</a:t>
            </a:r>
            <a:endParaRPr lang="en-US" sz="3600" b="1" dirty="0">
              <a:ln>
                <a:solidFill>
                  <a:srgbClr val="FFFF00"/>
                </a:solidFill>
              </a:ln>
              <a:solidFill>
                <a:schemeClr val="accent4">
                  <a:lumMod val="50000"/>
                </a:schemeClr>
              </a:solidFill>
            </a:endParaRPr>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569" t="13964" r="14382"/>
          <a:stretch/>
        </p:blipFill>
        <p:spPr bwMode="auto">
          <a:xfrm>
            <a:off x="7239000" y="4375150"/>
            <a:ext cx="1905000" cy="24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5400" y="1371600"/>
            <a:ext cx="7696200" cy="4555093"/>
          </a:xfrm>
          <a:prstGeom prst="rect">
            <a:avLst/>
          </a:prstGeom>
        </p:spPr>
        <p:txBody>
          <a:bodyPr wrap="square">
            <a:spAutoFit/>
          </a:bodyPr>
          <a:lstStyle/>
          <a:p>
            <a:r>
              <a:rPr lang="en-US" sz="2200" b="1" u="sng" dirty="0" smtClean="0">
                <a:solidFill>
                  <a:schemeClr val="accent6">
                    <a:lumMod val="75000"/>
                  </a:schemeClr>
                </a:solidFill>
              </a:rPr>
              <a:t>SINGLE CHAIN: </a:t>
            </a:r>
            <a:r>
              <a:rPr lang="en-US" sz="2000" dirty="0">
                <a:solidFill>
                  <a:srgbClr val="0070C0"/>
                </a:solidFill>
              </a:rPr>
              <a:t>In this type of network communications flows from every superior to his subordinate through a single chain.</a:t>
            </a:r>
          </a:p>
          <a:p>
            <a:r>
              <a:rPr lang="en-US" sz="2200" b="1" u="sng" dirty="0" smtClean="0">
                <a:solidFill>
                  <a:schemeClr val="accent6">
                    <a:lumMod val="75000"/>
                  </a:schemeClr>
                </a:solidFill>
              </a:rPr>
              <a:t>WHEEL: </a:t>
            </a:r>
            <a:r>
              <a:rPr lang="en-US" sz="2000" dirty="0">
                <a:solidFill>
                  <a:srgbClr val="0070C0"/>
                </a:solidFill>
              </a:rPr>
              <a:t>In this network, all subordinates under one superior communicate through him only. They are not allowed to talk among themselves.</a:t>
            </a:r>
          </a:p>
          <a:p>
            <a:r>
              <a:rPr lang="en-US" sz="2200" b="1" u="sng" dirty="0" smtClean="0">
                <a:solidFill>
                  <a:schemeClr val="accent6">
                    <a:lumMod val="75000"/>
                  </a:schemeClr>
                </a:solidFill>
              </a:rPr>
              <a:t>CIRCULAR: </a:t>
            </a:r>
            <a:r>
              <a:rPr lang="en-US" sz="2000" dirty="0">
                <a:solidFill>
                  <a:srgbClr val="0070C0"/>
                </a:solidFill>
              </a:rPr>
              <a:t>In this type of network, the communication moves in a circle. Each person is able to communicate with his adjoining two </a:t>
            </a:r>
            <a:r>
              <a:rPr lang="en-US" sz="2000" dirty="0"/>
              <a:t>persons only.</a:t>
            </a:r>
          </a:p>
          <a:p>
            <a:r>
              <a:rPr lang="en-US" sz="2200" b="1" u="sng" dirty="0" smtClean="0">
                <a:solidFill>
                  <a:schemeClr val="accent6">
                    <a:lumMod val="75000"/>
                  </a:schemeClr>
                </a:solidFill>
              </a:rPr>
              <a:t>FREE FLOW: </a:t>
            </a:r>
            <a:r>
              <a:rPr lang="en-US" sz="2000" dirty="0">
                <a:solidFill>
                  <a:srgbClr val="0070C0"/>
                </a:solidFill>
              </a:rPr>
              <a:t>In this network, each person can communicate with any other person freely. There is no restriction.</a:t>
            </a:r>
          </a:p>
          <a:p>
            <a:r>
              <a:rPr lang="en-US" sz="2200" b="1" u="sng" dirty="0" smtClean="0">
                <a:solidFill>
                  <a:schemeClr val="accent6">
                    <a:lumMod val="75000"/>
                  </a:schemeClr>
                </a:solidFill>
              </a:rPr>
              <a:t>INVERTED V</a:t>
            </a:r>
            <a:r>
              <a:rPr lang="en-US" sz="2200" b="1" u="sng" dirty="0">
                <a:solidFill>
                  <a:schemeClr val="accent6">
                    <a:lumMod val="75000"/>
                  </a:schemeClr>
                </a:solidFill>
              </a:rPr>
              <a:t>: </a:t>
            </a:r>
            <a:r>
              <a:rPr lang="en-US" sz="2000" dirty="0">
                <a:solidFill>
                  <a:srgbClr val="0070C0"/>
                </a:solidFill>
              </a:rPr>
              <a:t>In this type of network, a subordinate is allowed to communicate with his immediate superior as well as his superior’s superior also. However, in the latter case, only ordained communication takes place.</a:t>
            </a:r>
          </a:p>
        </p:txBody>
      </p:sp>
    </p:spTree>
    <p:extLst>
      <p:ext uri="{BB962C8B-B14F-4D97-AF65-F5344CB8AC3E}">
        <p14:creationId xmlns:p14="http://schemas.microsoft.com/office/powerpoint/2010/main" val="3563011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028343"/>
            <a:ext cx="7315200" cy="3293209"/>
          </a:xfrm>
          <a:prstGeom prst="rect">
            <a:avLst/>
          </a:prstGeom>
        </p:spPr>
        <p:txBody>
          <a:bodyPr wrap="square">
            <a:spAutoFit/>
          </a:bodyPr>
          <a:lstStyle/>
          <a:p>
            <a:r>
              <a:rPr lang="en-US" sz="2800" b="1" u="sng" dirty="0">
                <a:solidFill>
                  <a:srgbClr val="C00000"/>
                </a:solidFill>
                <a:latin typeface="Aharoni" panose="02010803020104030203" pitchFamily="2" charset="-79"/>
                <a:cs typeface="Aharoni" panose="02010803020104030203" pitchFamily="2" charset="-79"/>
              </a:rPr>
              <a:t>2. Informal Communication</a:t>
            </a:r>
          </a:p>
          <a:p>
            <a:r>
              <a:rPr lang="en-US" dirty="0" smtClean="0"/>
              <a:t>	Any </a:t>
            </a:r>
            <a:r>
              <a:rPr lang="en-US" dirty="0"/>
              <a:t>communication that takes place without following the formal channels of communication is said </a:t>
            </a:r>
            <a:r>
              <a:rPr lang="en-US" dirty="0" smtClean="0"/>
              <a:t>to be informal</a:t>
            </a:r>
            <a:r>
              <a:rPr lang="en-US" dirty="0"/>
              <a:t> communication. The Informal communication is often referred to as the ‘grapevine’ as it spreads throughout the organization and in all directions without any regard to the levels of authority.</a:t>
            </a:r>
          </a:p>
          <a:p>
            <a:r>
              <a:rPr lang="en-US" dirty="0" smtClean="0"/>
              <a:t>	The </a:t>
            </a:r>
            <a:r>
              <a:rPr lang="en-US" dirty="0"/>
              <a:t>informal communication spreads rapidly, often gets distorted and it is very difficult to detect the source of such communication. It also leads to rumors which are not true. People’s behavior is often affected by the rumors and informal discussions which sometimes may hamper the work environment.</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4321552"/>
            <a:ext cx="7000875" cy="2536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9475" y="4432300"/>
            <a:ext cx="1901825" cy="24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5235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 y="0"/>
            <a:ext cx="8750300" cy="3570208"/>
          </a:xfrm>
          <a:prstGeom prst="rect">
            <a:avLst/>
          </a:prstGeom>
        </p:spPr>
        <p:txBody>
          <a:bodyPr wrap="square">
            <a:spAutoFit/>
          </a:bodyPr>
          <a:lstStyle/>
          <a:p>
            <a:r>
              <a:rPr lang="en-US" sz="2800" u="sng" dirty="0">
                <a:solidFill>
                  <a:srgbClr val="C00000"/>
                </a:solidFill>
                <a:latin typeface="Aharoni" panose="02010803020104030203" pitchFamily="2" charset="-79"/>
                <a:cs typeface="Aharoni" panose="02010803020104030203" pitchFamily="2" charset="-79"/>
              </a:rPr>
              <a:t>Types of Grapevine </a:t>
            </a:r>
            <a:r>
              <a:rPr lang="en-US" sz="2800" u="sng" dirty="0" smtClean="0">
                <a:solidFill>
                  <a:srgbClr val="C00000"/>
                </a:solidFill>
                <a:latin typeface="Aharoni" panose="02010803020104030203" pitchFamily="2" charset="-79"/>
                <a:cs typeface="Aharoni" panose="02010803020104030203" pitchFamily="2" charset="-79"/>
              </a:rPr>
              <a:t>network</a:t>
            </a:r>
            <a:endParaRPr lang="en-US" sz="2800" u="sng" dirty="0">
              <a:solidFill>
                <a:srgbClr val="C00000"/>
              </a:solidFill>
              <a:latin typeface="Aharoni" panose="02010803020104030203" pitchFamily="2" charset="-79"/>
              <a:cs typeface="Aharoni" panose="02010803020104030203" pitchFamily="2" charset="-79"/>
            </a:endParaRPr>
          </a:p>
          <a:p>
            <a:r>
              <a:rPr lang="en-US" b="1" dirty="0"/>
              <a:t>Single strand: </a:t>
            </a:r>
            <a:r>
              <a:rPr lang="en-US" dirty="0"/>
              <a:t> </a:t>
            </a:r>
            <a:endParaRPr lang="en-US" dirty="0" smtClean="0"/>
          </a:p>
          <a:p>
            <a:r>
              <a:rPr lang="en-US" dirty="0"/>
              <a:t>	</a:t>
            </a:r>
            <a:r>
              <a:rPr lang="en-US" dirty="0" smtClean="0"/>
              <a:t>In </a:t>
            </a:r>
            <a:r>
              <a:rPr lang="en-US" dirty="0"/>
              <a:t>this network, each person communicates with the other in a sequence.</a:t>
            </a:r>
          </a:p>
          <a:p>
            <a:r>
              <a:rPr lang="en-US" b="1" dirty="0"/>
              <a:t>Gossip network: </a:t>
            </a:r>
            <a:endParaRPr lang="en-US" b="1" dirty="0" smtClean="0"/>
          </a:p>
          <a:p>
            <a:r>
              <a:rPr lang="en-US" b="1" dirty="0"/>
              <a:t>	</a:t>
            </a:r>
            <a:r>
              <a:rPr lang="en-US" dirty="0" smtClean="0"/>
              <a:t>In </a:t>
            </a:r>
            <a:r>
              <a:rPr lang="en-US" dirty="0"/>
              <a:t>this type of network, each person communicates with all other persons on a non-selective basis.</a:t>
            </a:r>
          </a:p>
          <a:p>
            <a:r>
              <a:rPr lang="en-US" b="1" dirty="0"/>
              <a:t>Probability network</a:t>
            </a:r>
            <a:r>
              <a:rPr lang="en-US" b="1" dirty="0" smtClean="0"/>
              <a:t>:</a:t>
            </a:r>
          </a:p>
          <a:p>
            <a:r>
              <a:rPr lang="en-US" b="1" dirty="0"/>
              <a:t>	</a:t>
            </a:r>
            <a:r>
              <a:rPr lang="en-US" b="1" dirty="0"/>
              <a:t> </a:t>
            </a:r>
            <a:r>
              <a:rPr lang="en-US" dirty="0"/>
              <a:t>In this network, the individual communicates randomly with other individuals.</a:t>
            </a:r>
          </a:p>
          <a:p>
            <a:r>
              <a:rPr lang="en-US" b="1" dirty="0"/>
              <a:t>Cluster Network: </a:t>
            </a:r>
            <a:endParaRPr lang="en-US" b="1" dirty="0" smtClean="0"/>
          </a:p>
          <a:p>
            <a:r>
              <a:rPr lang="en-US" b="1" dirty="0"/>
              <a:t>	</a:t>
            </a:r>
            <a:r>
              <a:rPr lang="en-US" dirty="0"/>
              <a:t> In this network, the individual communicates with only those people whom he trusts. Out of these four types of networks, the Cluster network is the most popular in organizations.</a:t>
            </a:r>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4333" b="31334"/>
          <a:stretch/>
        </p:blipFill>
        <p:spPr bwMode="auto">
          <a:xfrm>
            <a:off x="5867400" y="0"/>
            <a:ext cx="3048000" cy="65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 y="4163354"/>
            <a:ext cx="4070350" cy="2669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7082" y="4362450"/>
            <a:ext cx="3480636" cy="249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8505" y="3048000"/>
            <a:ext cx="1749425" cy="419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9124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778" t="8730" r="7778" b="72223"/>
          <a:stretch/>
        </p:blipFill>
        <p:spPr bwMode="auto">
          <a:xfrm>
            <a:off x="374650" y="76200"/>
            <a:ext cx="861695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09600"/>
            <a:ext cx="906780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39700" y="3351262"/>
            <a:ext cx="8686800" cy="2308324"/>
          </a:xfrm>
          <a:prstGeom prst="rect">
            <a:avLst/>
          </a:prstGeom>
        </p:spPr>
        <p:txBody>
          <a:bodyPr wrap="square">
            <a:spAutoFit/>
          </a:bodyPr>
          <a:lstStyle/>
          <a:p>
            <a:r>
              <a:rPr lang="en-US" sz="2400" b="1" i="1" dirty="0" smtClean="0">
                <a:solidFill>
                  <a:schemeClr val="tx2"/>
                </a:solidFill>
                <a:latin typeface="Andalus" panose="02020603050405020304" pitchFamily="18" charset="-78"/>
                <a:cs typeface="Andalus" panose="02020603050405020304" pitchFamily="18" charset="-78"/>
              </a:rPr>
              <a:t>	The communication barriers</a:t>
            </a:r>
            <a:r>
              <a:rPr lang="en-US" sz="2400" b="1" i="1" dirty="0">
                <a:solidFill>
                  <a:schemeClr val="tx2"/>
                </a:solidFill>
                <a:latin typeface="Andalus" panose="02020603050405020304" pitchFamily="18" charset="-78"/>
                <a:cs typeface="Andalus" panose="02020603050405020304" pitchFamily="18" charset="-78"/>
              </a:rPr>
              <a:t> may prevent communication or carry incorrect meaning due to which misunderstandings may be created. Therefore, it is essential for a manager to identify such barriers and take appropriate measures to overcome them. The barriers to communication in organizations can be broadly grouped as follows:</a:t>
            </a:r>
            <a:endParaRPr lang="en-US" sz="2400" b="1" i="1" dirty="0">
              <a:solidFill>
                <a:schemeClr val="tx2"/>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295008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04800"/>
            <a:ext cx="4572000" cy="4062651"/>
          </a:xfrm>
          <a:prstGeom prst="rect">
            <a:avLst/>
          </a:prstGeom>
        </p:spPr>
        <p:txBody>
          <a:bodyPr>
            <a:spAutoFit/>
          </a:bodyPr>
          <a:lstStyle/>
          <a:p>
            <a:r>
              <a:rPr lang="en-US" sz="2400" b="1" i="1" u="sng" dirty="0">
                <a:solidFill>
                  <a:srgbClr val="C00000"/>
                </a:solidFill>
                <a:latin typeface="Andalus" panose="02020603050405020304" pitchFamily="18" charset="-78"/>
                <a:cs typeface="Andalus" panose="02020603050405020304" pitchFamily="18" charset="-78"/>
              </a:rPr>
              <a:t>1. Semantic Barriers</a:t>
            </a:r>
          </a:p>
          <a:p>
            <a:r>
              <a:rPr lang="en-US" dirty="0"/>
              <a:t>These are concerned with the problems and obstructions in the process of encoding and decoding of a message into words or impressions. Normally, such barriers result due to use of wrong words, faulty translations, different interpretations, etc.</a:t>
            </a:r>
          </a:p>
          <a:p>
            <a:r>
              <a:rPr lang="en-US" dirty="0"/>
              <a:t>For example, a manager has to communicate with workers who have no knowledge of the English language and on the other side, he is not well conversant with the Hindi language. Here, language is a barrier to communication as the manager may not be able to communicate properly with the workers.</a:t>
            </a:r>
          </a:p>
        </p:txBody>
      </p:sp>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977" t="50000" r="9395"/>
          <a:stretch/>
        </p:blipFill>
        <p:spPr bwMode="auto">
          <a:xfrm>
            <a:off x="5181600" y="2057400"/>
            <a:ext cx="3809999"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8346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8847"/>
            <a:ext cx="6858000" cy="4924425"/>
          </a:xfrm>
          <a:prstGeom prst="rect">
            <a:avLst/>
          </a:prstGeom>
        </p:spPr>
        <p:txBody>
          <a:bodyPr wrap="square">
            <a:spAutoFit/>
          </a:bodyPr>
          <a:lstStyle/>
          <a:p>
            <a:r>
              <a:rPr lang="en-US" sz="2000" b="1" u="sng" dirty="0">
                <a:solidFill>
                  <a:srgbClr val="C00000"/>
                </a:solidFill>
                <a:latin typeface="Aharoni" panose="02010803020104030203" pitchFamily="2" charset="-79"/>
                <a:cs typeface="Aharoni" panose="02010803020104030203" pitchFamily="2" charset="-79"/>
              </a:rPr>
              <a:t>2. Psychological Barriers</a:t>
            </a:r>
          </a:p>
          <a:p>
            <a:r>
              <a:rPr lang="en-US" dirty="0"/>
              <a:t>Emotional or psychological factors also act as barriers to communication. The state of mind of both sender and receiver of communication reflects in effective communication. A worried person cannot communicate properly and an angry recipient cannot understand the message properly.</a:t>
            </a:r>
          </a:p>
          <a:p>
            <a:r>
              <a:rPr lang="en-US" dirty="0"/>
              <a:t>Thus, at the time of communication, both the sender and the receiver need to be psychologically sound. Also, they should trust each other. If they do not believe each other, they cannot understand each other’s message in its original sense.</a:t>
            </a:r>
          </a:p>
          <a:p>
            <a:r>
              <a:rPr lang="en-US" sz="2400" b="1" u="sng" dirty="0">
                <a:solidFill>
                  <a:srgbClr val="C00000"/>
                </a:solidFill>
                <a:latin typeface="Aharoni" panose="02010803020104030203" pitchFamily="2" charset="-79"/>
                <a:cs typeface="Aharoni" panose="02010803020104030203" pitchFamily="2" charset="-79"/>
              </a:rPr>
              <a:t>3. Organizational Barriers</a:t>
            </a:r>
          </a:p>
          <a:p>
            <a:r>
              <a:rPr lang="en-US" dirty="0"/>
              <a:t>The factors related to organizational structure, rules and regulations authority relationships, etc. may sometimes act as barriers to effective communication. In an organization with a highly centralized pattern, people may not be encouraged to have free communication. Also, rigid rules and regulations and cumbersome procedures may also become a hurdle to communication.</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4724400"/>
            <a:ext cx="3416300"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685800"/>
            <a:ext cx="1749425" cy="6394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2352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59541"/>
            <a:ext cx="8001000" cy="4154984"/>
          </a:xfrm>
          <a:prstGeom prst="rect">
            <a:avLst/>
          </a:prstGeom>
        </p:spPr>
        <p:txBody>
          <a:bodyPr wrap="square">
            <a:spAutoFit/>
          </a:bodyPr>
          <a:lstStyle/>
          <a:p>
            <a:r>
              <a:rPr lang="en-US" sz="2400" b="1" u="sng" dirty="0">
                <a:solidFill>
                  <a:srgbClr val="C00000"/>
                </a:solidFill>
                <a:latin typeface="Aharoni" panose="02010803020104030203" pitchFamily="2" charset="-79"/>
                <a:cs typeface="Aharoni" panose="02010803020104030203" pitchFamily="2" charset="-79"/>
              </a:rPr>
              <a:t>4. Personal Barriers</a:t>
            </a:r>
          </a:p>
          <a:p>
            <a:r>
              <a:rPr lang="en-US" sz="2400" dirty="0" smtClean="0"/>
              <a:t>	The </a:t>
            </a:r>
            <a:r>
              <a:rPr lang="en-US" sz="2400" dirty="0"/>
              <a:t>personal factors of both sender and receiver may act as a barrier to effective communication. If a superior thinks that a particular communication may adversely affect his authority, he may suppress such communication.</a:t>
            </a:r>
          </a:p>
          <a:p>
            <a:endParaRPr lang="en-US" sz="2400" dirty="0"/>
          </a:p>
          <a:p>
            <a:r>
              <a:rPr lang="en-US" sz="2400" dirty="0" smtClean="0"/>
              <a:t>	Also</a:t>
            </a:r>
            <a:r>
              <a:rPr lang="en-US" sz="2400" dirty="0"/>
              <a:t>, if the superiors do not have confidence in the competency of their subordinates, they may not ask for their advice. The subordinates may not be willing to offer useful suggestions in the absence of any reward or appreciation for a good suggestion.</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214525"/>
            <a:ext cx="8991600" cy="231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5334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028343"/>
            <a:ext cx="7543800" cy="4093428"/>
          </a:xfrm>
          <a:prstGeom prst="rect">
            <a:avLst/>
          </a:prstGeom>
          <a:ln>
            <a:solidFill>
              <a:schemeClr val="accent2">
                <a:lumMod val="40000"/>
                <a:lumOff val="60000"/>
              </a:schemeClr>
            </a:solidFill>
          </a:ln>
          <a:effectLst>
            <a:glow rad="63500">
              <a:schemeClr val="accent5">
                <a:satMod val="175000"/>
                <a:alpha val="40000"/>
              </a:schemeClr>
            </a:glow>
          </a:effectLst>
        </p:spPr>
        <p:txBody>
          <a:bodyPr wrap="square">
            <a:spAutoFit/>
          </a:bodyPr>
          <a:lstStyle/>
          <a:p>
            <a:r>
              <a:rPr lang="en-US" sz="2000" dirty="0" smtClean="0">
                <a:ln>
                  <a:solidFill>
                    <a:schemeClr val="accent5">
                      <a:lumMod val="75000"/>
                    </a:schemeClr>
                  </a:solidFill>
                </a:ln>
                <a:solidFill>
                  <a:srgbClr val="FFFF00"/>
                </a:solidFill>
              </a:rPr>
              <a:t>	Communication </a:t>
            </a:r>
            <a:r>
              <a:rPr lang="en-US" sz="2000" dirty="0">
                <a:ln>
                  <a:solidFill>
                    <a:schemeClr val="accent5">
                      <a:lumMod val="75000"/>
                    </a:schemeClr>
                  </a:solidFill>
                </a:ln>
                <a:solidFill>
                  <a:srgbClr val="FFFF00"/>
                </a:solidFill>
              </a:rPr>
              <a:t>in Organizations </a:t>
            </a:r>
            <a:r>
              <a:rPr lang="en-US" sz="2000" dirty="0" smtClean="0">
                <a:ln>
                  <a:solidFill>
                    <a:schemeClr val="accent5">
                      <a:lumMod val="75000"/>
                    </a:schemeClr>
                  </a:solidFill>
                </a:ln>
                <a:solidFill>
                  <a:srgbClr val="FFFF00"/>
                </a:solidFill>
              </a:rPr>
              <a:t> </a:t>
            </a:r>
            <a:r>
              <a:rPr lang="en-US" sz="2000" dirty="0">
                <a:ln>
                  <a:solidFill>
                    <a:schemeClr val="accent5">
                      <a:lumMod val="75000"/>
                    </a:schemeClr>
                  </a:solidFill>
                </a:ln>
                <a:solidFill>
                  <a:srgbClr val="FFFF00"/>
                </a:solidFill>
              </a:rPr>
              <a:t>is characterized as the procedure by which </a:t>
            </a:r>
            <a:r>
              <a:rPr lang="en-US" sz="2000" dirty="0" smtClean="0">
                <a:ln>
                  <a:solidFill>
                    <a:schemeClr val="accent5">
                      <a:lumMod val="75000"/>
                    </a:schemeClr>
                  </a:solidFill>
                </a:ln>
                <a:solidFill>
                  <a:srgbClr val="FFFF00"/>
                </a:solidFill>
              </a:rPr>
              <a:t>information is </a:t>
            </a:r>
            <a:r>
              <a:rPr lang="en-US" sz="2000" dirty="0">
                <a:ln>
                  <a:solidFill>
                    <a:schemeClr val="accent5">
                      <a:lumMod val="75000"/>
                    </a:schemeClr>
                  </a:solidFill>
                </a:ln>
                <a:solidFill>
                  <a:srgbClr val="FFFF00"/>
                </a:solidFill>
              </a:rPr>
              <a:t>transmitted and comprehended between at least two </a:t>
            </a:r>
            <a:r>
              <a:rPr lang="en-US" sz="2000" dirty="0" smtClean="0">
                <a:ln>
                  <a:solidFill>
                    <a:schemeClr val="accent5">
                      <a:lumMod val="75000"/>
                    </a:schemeClr>
                  </a:solidFill>
                </a:ln>
                <a:solidFill>
                  <a:srgbClr val="FFFF00"/>
                </a:solidFill>
              </a:rPr>
              <a:t>person. </a:t>
            </a:r>
          </a:p>
          <a:p>
            <a:r>
              <a:rPr lang="en-US" sz="2000" dirty="0">
                <a:ln>
                  <a:solidFill>
                    <a:schemeClr val="accent5">
                      <a:lumMod val="75000"/>
                    </a:schemeClr>
                  </a:solidFill>
                </a:ln>
                <a:solidFill>
                  <a:srgbClr val="FFFF00"/>
                </a:solidFill>
              </a:rPr>
              <a:t>	</a:t>
            </a:r>
            <a:r>
              <a:rPr lang="en-US" sz="2000" dirty="0" smtClean="0">
                <a:ln>
                  <a:solidFill>
                    <a:schemeClr val="accent5">
                      <a:lumMod val="75000"/>
                    </a:schemeClr>
                  </a:solidFill>
                </a:ln>
                <a:solidFill>
                  <a:srgbClr val="FFFF00"/>
                </a:solidFill>
              </a:rPr>
              <a:t>The </a:t>
            </a:r>
            <a:r>
              <a:rPr lang="en-US" sz="2000" dirty="0">
                <a:ln>
                  <a:solidFill>
                    <a:schemeClr val="accent5">
                      <a:lumMod val="75000"/>
                    </a:schemeClr>
                  </a:solidFill>
                </a:ln>
                <a:solidFill>
                  <a:srgbClr val="FFFF00"/>
                </a:solidFill>
              </a:rPr>
              <a:t>communicational parts of a business have turned into a progressively strategic </a:t>
            </a:r>
            <a:r>
              <a:rPr lang="en-US" sz="2000" dirty="0" smtClean="0">
                <a:ln>
                  <a:solidFill>
                    <a:schemeClr val="accent5">
                      <a:lumMod val="75000"/>
                    </a:schemeClr>
                  </a:solidFill>
                </a:ln>
                <a:solidFill>
                  <a:srgbClr val="FFFF00"/>
                </a:solidFill>
              </a:rPr>
              <a:t>issue </a:t>
            </a:r>
            <a:r>
              <a:rPr lang="en-US" sz="2000" dirty="0">
                <a:ln>
                  <a:solidFill>
                    <a:schemeClr val="accent5">
                      <a:lumMod val="75000"/>
                    </a:schemeClr>
                  </a:solidFill>
                </a:ln>
                <a:solidFill>
                  <a:srgbClr val="FFFF00"/>
                </a:solidFill>
              </a:rPr>
              <a:t>underlining that communication must be successfully balanced for the planned target group. </a:t>
            </a:r>
            <a:endParaRPr lang="en-US" sz="2000" dirty="0" smtClean="0">
              <a:ln>
                <a:solidFill>
                  <a:schemeClr val="accent5">
                    <a:lumMod val="75000"/>
                  </a:schemeClr>
                </a:solidFill>
              </a:ln>
              <a:solidFill>
                <a:srgbClr val="FFFF00"/>
              </a:solidFill>
            </a:endParaRPr>
          </a:p>
          <a:p>
            <a:r>
              <a:rPr lang="en-US" sz="2000" dirty="0">
                <a:ln>
                  <a:solidFill>
                    <a:schemeClr val="accent5">
                      <a:lumMod val="75000"/>
                    </a:schemeClr>
                  </a:solidFill>
                </a:ln>
                <a:solidFill>
                  <a:srgbClr val="FFFF00"/>
                </a:solidFill>
              </a:rPr>
              <a:t>	</a:t>
            </a:r>
            <a:r>
              <a:rPr lang="en-US" sz="2000" dirty="0" smtClean="0">
                <a:ln>
                  <a:solidFill>
                    <a:schemeClr val="accent5">
                      <a:lumMod val="75000"/>
                    </a:schemeClr>
                  </a:solidFill>
                </a:ln>
                <a:solidFill>
                  <a:srgbClr val="FFFF00"/>
                </a:solidFill>
              </a:rPr>
              <a:t>Communication </a:t>
            </a:r>
            <a:r>
              <a:rPr lang="en-US" sz="2000" dirty="0">
                <a:ln>
                  <a:solidFill>
                    <a:schemeClr val="accent5">
                      <a:lumMod val="75000"/>
                    </a:schemeClr>
                  </a:solidFill>
                </a:ln>
                <a:solidFill>
                  <a:srgbClr val="FFFF00"/>
                </a:solidFill>
              </a:rPr>
              <a:t>can be portrayed as data moving through different channels between a sender and a recipient, including adaptation of a message and elements of disturbance in the process. Senders and receivers of information portray a photo that is labeled a profile. </a:t>
            </a:r>
            <a:endParaRPr lang="en-US" sz="2000" dirty="0" smtClean="0">
              <a:ln>
                <a:solidFill>
                  <a:schemeClr val="accent5">
                    <a:lumMod val="75000"/>
                  </a:schemeClr>
                </a:solidFill>
              </a:ln>
              <a:solidFill>
                <a:srgbClr val="FFFF00"/>
              </a:solidFill>
            </a:endParaRPr>
          </a:p>
          <a:p>
            <a:r>
              <a:rPr lang="en-US" sz="2000" dirty="0">
                <a:ln>
                  <a:solidFill>
                    <a:schemeClr val="accent5">
                      <a:lumMod val="75000"/>
                    </a:schemeClr>
                  </a:solidFill>
                </a:ln>
                <a:solidFill>
                  <a:srgbClr val="FFFF00"/>
                </a:solidFill>
              </a:rPr>
              <a:t>	</a:t>
            </a:r>
            <a:r>
              <a:rPr lang="en-US" sz="2000" dirty="0" smtClean="0">
                <a:ln>
                  <a:solidFill>
                    <a:schemeClr val="accent5">
                      <a:lumMod val="75000"/>
                    </a:schemeClr>
                  </a:solidFill>
                </a:ln>
                <a:solidFill>
                  <a:srgbClr val="FFFF00"/>
                </a:solidFill>
              </a:rPr>
              <a:t>Communication </a:t>
            </a:r>
            <a:r>
              <a:rPr lang="en-US" sz="2000" dirty="0">
                <a:ln>
                  <a:solidFill>
                    <a:schemeClr val="accent5">
                      <a:lumMod val="75000"/>
                    </a:schemeClr>
                  </a:solidFill>
                </a:ln>
                <a:solidFill>
                  <a:srgbClr val="FFFF00"/>
                </a:solidFill>
              </a:rPr>
              <a:t>also includes non-verbal messages, for example, pictures, logos and images. </a:t>
            </a:r>
          </a:p>
        </p:txBody>
      </p:sp>
      <p:sp>
        <p:nvSpPr>
          <p:cNvPr id="3" name="TextBox 2"/>
          <p:cNvSpPr txBox="1"/>
          <p:nvPr/>
        </p:nvSpPr>
        <p:spPr>
          <a:xfrm>
            <a:off x="152400" y="228600"/>
            <a:ext cx="3657600" cy="523220"/>
          </a:xfrm>
          <a:prstGeom prst="rect">
            <a:avLst/>
          </a:prstGeom>
          <a:noFill/>
        </p:spPr>
        <p:txBody>
          <a:bodyPr wrap="square" rtlCol="0">
            <a:spAutoFit/>
          </a:bodyPr>
          <a:lstStyle/>
          <a:p>
            <a:r>
              <a:rPr lang="en-US" sz="2800" b="1" u="sng" dirty="0" smtClean="0">
                <a:solidFill>
                  <a:srgbClr val="C00000"/>
                </a:solidFill>
                <a:latin typeface="Batang" panose="02030600000101010101" pitchFamily="18" charset="-127"/>
                <a:ea typeface="Batang" panose="02030600000101010101" pitchFamily="18" charset="-127"/>
              </a:rPr>
              <a:t>CONCLUSION</a:t>
            </a:r>
            <a:endParaRPr lang="en-US" sz="2800" b="1" u="sng" dirty="0">
              <a:solidFill>
                <a:srgbClr val="C00000"/>
              </a:solidFill>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2481273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42900"/>
            <a:ext cx="4038600" cy="562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572000" y="228600"/>
            <a:ext cx="4572000" cy="6740307"/>
          </a:xfrm>
          <a:prstGeom prst="rect">
            <a:avLst/>
          </a:prstGeom>
          <a:noFill/>
        </p:spPr>
        <p:txBody>
          <a:bodyPr wrap="square" rtlCol="0">
            <a:spAutoFit/>
          </a:bodyPr>
          <a:lstStyle/>
          <a:p>
            <a:r>
              <a:rPr lang="en-US" sz="2300" b="1" dirty="0">
                <a:solidFill>
                  <a:schemeClr val="tx2">
                    <a:lumMod val="60000"/>
                    <a:lumOff val="40000"/>
                  </a:schemeClr>
                </a:solidFill>
              </a:rPr>
              <a:t>Communications is fundamental to the existence and survival of humans as well as to an organization. It is a process of creating and sharing ideas, information, views, facts, feelings, etc. among the people to reach a common understanding. Communication is the key to the </a:t>
            </a:r>
            <a:r>
              <a:rPr lang="en-US" sz="2300" b="1" dirty="0" smtClean="0">
                <a:solidFill>
                  <a:schemeClr val="tx2">
                    <a:lumMod val="60000"/>
                    <a:lumOff val="40000"/>
                  </a:schemeClr>
                </a:solidFill>
              </a:rPr>
              <a:t>Directing function of management.</a:t>
            </a:r>
            <a:endParaRPr lang="en-US" sz="2300" b="1" dirty="0">
              <a:solidFill>
                <a:schemeClr val="tx2">
                  <a:lumMod val="60000"/>
                  <a:lumOff val="40000"/>
                </a:schemeClr>
              </a:solidFill>
            </a:endParaRPr>
          </a:p>
          <a:p>
            <a:r>
              <a:rPr lang="en-US" sz="2300" b="1" dirty="0">
                <a:solidFill>
                  <a:schemeClr val="tx2">
                    <a:lumMod val="60000"/>
                    <a:lumOff val="40000"/>
                  </a:schemeClr>
                </a:solidFill>
              </a:rPr>
              <a:t>A </a:t>
            </a:r>
            <a:r>
              <a:rPr lang="en-US" sz="2300" b="1" dirty="0" smtClean="0">
                <a:solidFill>
                  <a:schemeClr val="tx2">
                    <a:lumMod val="60000"/>
                    <a:lumOff val="40000"/>
                  </a:schemeClr>
                </a:solidFill>
              </a:rPr>
              <a:t>manager</a:t>
            </a:r>
            <a:r>
              <a:rPr lang="en-US" sz="2300" b="1" dirty="0">
                <a:solidFill>
                  <a:schemeClr val="tx2">
                    <a:lumMod val="60000"/>
                    <a:lumOff val="40000"/>
                  </a:schemeClr>
                </a:solidFill>
              </a:rPr>
              <a:t> may be highly qualified and skilled but if he does not possess good communication skills, all his ability becomes irrelevant. A manager must communicate his directions effectively to the subordinates to get the work done from them properly.</a:t>
            </a:r>
          </a:p>
          <a:p>
            <a:endParaRPr lang="en-US" dirty="0">
              <a:solidFill>
                <a:schemeClr val="tx2">
                  <a:lumMod val="60000"/>
                  <a:lumOff val="40000"/>
                </a:schemeClr>
              </a:solidFill>
            </a:endParaRP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1778" b="97778" l="9778" r="89778"/>
                    </a14:imgEffect>
                  </a14:imgLayer>
                </a14:imgProps>
              </a:ext>
              <a:ext uri="{28A0092B-C50C-407E-A947-70E740481C1C}">
                <a14:useLocalDpi xmlns:a14="http://schemas.microsoft.com/office/drawing/2010/main" val="0"/>
              </a:ext>
            </a:extLst>
          </a:blip>
          <a:stretch>
            <a:fillRect/>
          </a:stretch>
        </p:blipFill>
        <p:spPr>
          <a:xfrm>
            <a:off x="609599" y="3654315"/>
            <a:ext cx="2143125" cy="2143125"/>
          </a:xfrm>
          <a:prstGeom prst="rect">
            <a:avLst/>
          </a:prstGeom>
        </p:spPr>
      </p:pic>
      <p:sp>
        <p:nvSpPr>
          <p:cNvPr id="7" name="Rectangle 6"/>
          <p:cNvSpPr/>
          <p:nvPr/>
        </p:nvSpPr>
        <p:spPr>
          <a:xfrm>
            <a:off x="0" y="0"/>
            <a:ext cx="8864600" cy="228600"/>
          </a:xfrm>
          <a:custGeom>
            <a:avLst/>
            <a:gdLst>
              <a:gd name="connsiteX0" fmla="*/ 0 w 8686800"/>
              <a:gd name="connsiteY0" fmla="*/ 0 h 228600"/>
              <a:gd name="connsiteX1" fmla="*/ 8686800 w 8686800"/>
              <a:gd name="connsiteY1" fmla="*/ 0 h 228600"/>
              <a:gd name="connsiteX2" fmla="*/ 8686800 w 8686800"/>
              <a:gd name="connsiteY2" fmla="*/ 228600 h 228600"/>
              <a:gd name="connsiteX3" fmla="*/ 0 w 8686800"/>
              <a:gd name="connsiteY3" fmla="*/ 228600 h 228600"/>
              <a:gd name="connsiteX4" fmla="*/ 0 w 8686800"/>
              <a:gd name="connsiteY4" fmla="*/ 0 h 228600"/>
              <a:gd name="connsiteX0" fmla="*/ 0 w 8864600"/>
              <a:gd name="connsiteY0" fmla="*/ 0 h 228600"/>
              <a:gd name="connsiteX1" fmla="*/ 8686800 w 8864600"/>
              <a:gd name="connsiteY1" fmla="*/ 0 h 228600"/>
              <a:gd name="connsiteX2" fmla="*/ 8864600 w 8864600"/>
              <a:gd name="connsiteY2" fmla="*/ 63500 h 228600"/>
              <a:gd name="connsiteX3" fmla="*/ 0 w 8864600"/>
              <a:gd name="connsiteY3" fmla="*/ 228600 h 228600"/>
              <a:gd name="connsiteX4" fmla="*/ 0 w 88646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64600" h="228600">
                <a:moveTo>
                  <a:pt x="0" y="0"/>
                </a:moveTo>
                <a:lnTo>
                  <a:pt x="8686800" y="0"/>
                </a:lnTo>
                <a:lnTo>
                  <a:pt x="8864600" y="63500"/>
                </a:lnTo>
                <a:lnTo>
                  <a:pt x="0" y="228600"/>
                </a:lnTo>
                <a:lnTo>
                  <a:pt x="0" y="0"/>
                </a:ln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7680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ackgroundRemoval t="5778" b="89778" l="9778" r="89778">
                        <a14:foregroundMark x1="43556" y1="30667" x2="20000" y2="34667"/>
                        <a14:foregroundMark x1="25333" y1="40444" x2="25333" y2="40444"/>
                        <a14:foregroundMark x1="43556" y1="28889" x2="22222" y2="31111"/>
                        <a14:backgroundMark x1="54222" y1="63111" x2="54222" y2="63111"/>
                        <a14:backgroundMark x1="25333" y1="31556" x2="25333" y2="31556"/>
                        <a14:backgroundMark x1="29778" y1="32444" x2="29778" y2="32444"/>
                        <a14:backgroundMark x1="32444" y1="28000" x2="32444" y2="28000"/>
                        <a14:backgroundMark x1="21778" y1="35556" x2="21778" y2="35556"/>
                      </a14:backgroundRemoval>
                    </a14:imgEffect>
                  </a14:imgLayer>
                </a14:imgProps>
              </a:ext>
              <a:ext uri="{28A0092B-C50C-407E-A947-70E740481C1C}">
                <a14:useLocalDpi xmlns:a14="http://schemas.microsoft.com/office/drawing/2010/main" val="0"/>
              </a:ext>
            </a:extLst>
          </a:blip>
          <a:stretch>
            <a:fillRect/>
          </a:stretch>
        </p:blipFill>
        <p:spPr>
          <a:xfrm>
            <a:off x="2133600" y="3810000"/>
            <a:ext cx="2143125" cy="2143125"/>
          </a:xfrm>
          <a:prstGeom prst="rect">
            <a:avLst/>
          </a:prstGeom>
        </p:spPr>
      </p:pic>
    </p:spTree>
    <p:extLst>
      <p:ext uri="{BB962C8B-B14F-4D97-AF65-F5344CB8AC3E}">
        <p14:creationId xmlns:p14="http://schemas.microsoft.com/office/powerpoint/2010/main" val="3025057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733" t="3692" r="6267" b="8483"/>
          <a:stretch/>
        </p:blipFill>
        <p:spPr bwMode="auto">
          <a:xfrm>
            <a:off x="0" y="25400"/>
            <a:ext cx="9144000" cy="20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33400" y="2590800"/>
            <a:ext cx="6248400" cy="1862048"/>
          </a:xfrm>
          <a:prstGeom prst="rect">
            <a:avLst/>
          </a:prstGeom>
          <a:noFill/>
        </p:spPr>
        <p:txBody>
          <a:bodyPr wrap="square" rtlCol="0">
            <a:spAutoFit/>
          </a:bodyPr>
          <a:lstStyle/>
          <a:p>
            <a:r>
              <a:rPr lang="en-US" sz="2300" dirty="0" smtClean="0">
                <a:solidFill>
                  <a:schemeClr val="accent6">
                    <a:lumMod val="75000"/>
                  </a:schemeClr>
                </a:solidFill>
              </a:rPr>
              <a:t>The </a:t>
            </a:r>
            <a:r>
              <a:rPr lang="en-US" sz="2300" b="1" dirty="0" smtClean="0">
                <a:solidFill>
                  <a:schemeClr val="accent6">
                    <a:lumMod val="75000"/>
                  </a:schemeClr>
                </a:solidFill>
              </a:rPr>
              <a:t>Communication</a:t>
            </a:r>
            <a:r>
              <a:rPr lang="en-US" sz="2300" b="1" dirty="0">
                <a:solidFill>
                  <a:schemeClr val="accent6">
                    <a:lumMod val="75000"/>
                  </a:schemeClr>
                </a:solidFill>
              </a:rPr>
              <a:t> </a:t>
            </a:r>
            <a:r>
              <a:rPr lang="en-US" sz="2300" dirty="0" smtClean="0">
                <a:solidFill>
                  <a:schemeClr val="accent6">
                    <a:lumMod val="75000"/>
                  </a:schemeClr>
                </a:solidFill>
              </a:rPr>
              <a:t>is </a:t>
            </a:r>
            <a:r>
              <a:rPr lang="en-US" sz="2300" dirty="0">
                <a:solidFill>
                  <a:schemeClr val="accent6">
                    <a:lumMod val="75000"/>
                  </a:schemeClr>
                </a:solidFill>
              </a:rPr>
              <a:t>a two-way process wherein the message in the form of ideas, thoughts, feelings, opinions is transmitted between two or more persons with the intent of creating a </a:t>
            </a:r>
            <a:r>
              <a:rPr lang="en-US" sz="2300" dirty="0" smtClean="0">
                <a:solidFill>
                  <a:schemeClr val="accent6">
                    <a:lumMod val="75000"/>
                  </a:schemeClr>
                </a:solidFill>
              </a:rPr>
              <a:t> shared understanding</a:t>
            </a:r>
            <a:r>
              <a:rPr lang="en-US" sz="2300" dirty="0" smtClean="0"/>
              <a:t>.</a:t>
            </a:r>
            <a:endParaRPr lang="en-US" sz="2300" dirty="0"/>
          </a:p>
        </p:txBody>
      </p:sp>
      <p:sp>
        <p:nvSpPr>
          <p:cNvPr id="3" name="TextBox 2"/>
          <p:cNvSpPr txBox="1"/>
          <p:nvPr/>
        </p:nvSpPr>
        <p:spPr>
          <a:xfrm>
            <a:off x="4191000" y="4876800"/>
            <a:ext cx="4724400" cy="1754326"/>
          </a:xfrm>
          <a:prstGeom prst="rect">
            <a:avLst/>
          </a:prstGeom>
          <a:noFill/>
        </p:spPr>
        <p:txBody>
          <a:bodyPr wrap="square" rtlCol="0">
            <a:spAutoFit/>
          </a:bodyPr>
          <a:lstStyle/>
          <a:p>
            <a:r>
              <a:rPr lang="en-US" dirty="0">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l="50000" t="50000" r="50000" b="50000"/>
                  </a:path>
                  <a:tileRect/>
                </a:gradFill>
              </a:rPr>
              <a:t>The term communication is derived from the Latin word </a:t>
            </a:r>
            <a:r>
              <a:rPr lang="en-US" b="1" dirty="0">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l="50000" t="50000" r="50000" b="50000"/>
                  </a:path>
                  <a:tileRect/>
                </a:gradFill>
              </a:rPr>
              <a:t>“Communis”</a:t>
            </a:r>
            <a:r>
              <a:rPr lang="en-US" dirty="0">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l="50000" t="50000" r="50000" b="50000"/>
                  </a:path>
                  <a:tileRect/>
                </a:gradFill>
              </a:rPr>
              <a:t> which means to share. Effective communication is when the message conveyed by the sender is understood by the receiver in exactly the same way as it was intended.</a:t>
            </a:r>
            <a:endParaRPr lang="en-US" dirty="0">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l="50000" t="50000" r="50000" b="50000"/>
                </a:path>
                <a:tileRect/>
              </a:gradFill>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459426"/>
            <a:ext cx="2146300" cy="214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3930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0469"/>
          <a:stretch/>
        </p:blipFill>
        <p:spPr bwMode="auto">
          <a:xfrm>
            <a:off x="-12700" y="13493"/>
            <a:ext cx="9144000" cy="2462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33400" y="2690336"/>
            <a:ext cx="7620000" cy="923330"/>
          </a:xfrm>
          <a:prstGeom prst="rect">
            <a:avLst/>
          </a:prstGeom>
        </p:spPr>
        <p:txBody>
          <a:bodyPr wrap="square">
            <a:spAutoFit/>
          </a:bodyPr>
          <a:lstStyle/>
          <a:p>
            <a:r>
              <a:rPr lang="en-US" b="1" dirty="0" smtClean="0">
                <a:solidFill>
                  <a:schemeClr val="accent5">
                    <a:lumMod val="75000"/>
                  </a:schemeClr>
                </a:solidFill>
              </a:rPr>
              <a:t>“ </a:t>
            </a:r>
            <a:r>
              <a:rPr lang="en-US" b="1" dirty="0">
                <a:solidFill>
                  <a:schemeClr val="accent5">
                    <a:lumMod val="75000"/>
                  </a:schemeClr>
                </a:solidFill>
              </a:rPr>
              <a:t>Communication is transfer of information from one person to another</a:t>
            </a:r>
            <a:r>
              <a:rPr lang="en-US" b="1" dirty="0" smtClean="0">
                <a:solidFill>
                  <a:schemeClr val="accent5">
                    <a:lumMod val="75000"/>
                  </a:schemeClr>
                </a:solidFill>
              </a:rPr>
              <a:t>, whether </a:t>
            </a:r>
            <a:r>
              <a:rPr lang="en-US" b="1" dirty="0">
                <a:solidFill>
                  <a:schemeClr val="accent5">
                    <a:lumMod val="75000"/>
                  </a:schemeClr>
                </a:solidFill>
              </a:rPr>
              <a:t>or not it elicits confidence. But the information transferred must be understandable to the </a:t>
            </a:r>
            <a:r>
              <a:rPr lang="en-US" b="1" dirty="0" smtClean="0">
                <a:solidFill>
                  <a:schemeClr val="accent5">
                    <a:lumMod val="75000"/>
                  </a:schemeClr>
                </a:solidFill>
              </a:rPr>
              <a:t>receiver” </a:t>
            </a:r>
            <a:r>
              <a:rPr lang="en-US" b="1" dirty="0"/>
              <a:t>– </a:t>
            </a:r>
            <a:r>
              <a:rPr lang="en-US" b="1" dirty="0">
                <a:solidFill>
                  <a:schemeClr val="tx2">
                    <a:lumMod val="60000"/>
                    <a:lumOff val="40000"/>
                  </a:schemeClr>
                </a:solidFill>
                <a:effectLst>
                  <a:glow rad="228600">
                    <a:schemeClr val="accent2">
                      <a:satMod val="175000"/>
                      <a:alpha val="40000"/>
                    </a:schemeClr>
                  </a:glow>
                </a:effectLst>
              </a:rPr>
              <a:t>G.G. Brown.</a:t>
            </a:r>
            <a:endParaRPr lang="en-US" dirty="0">
              <a:solidFill>
                <a:schemeClr val="tx2">
                  <a:lumMod val="60000"/>
                  <a:lumOff val="40000"/>
                </a:schemeClr>
              </a:solidFill>
              <a:effectLst>
                <a:glow rad="228600">
                  <a:schemeClr val="accent2">
                    <a:satMod val="175000"/>
                    <a:alpha val="40000"/>
                  </a:schemeClr>
                </a:glow>
              </a:effectLst>
            </a:endParaRPr>
          </a:p>
        </p:txBody>
      </p:sp>
      <p:sp>
        <p:nvSpPr>
          <p:cNvPr id="7" name="Rectangle 6"/>
          <p:cNvSpPr/>
          <p:nvPr/>
        </p:nvSpPr>
        <p:spPr>
          <a:xfrm>
            <a:off x="2819400" y="4267200"/>
            <a:ext cx="5715000" cy="646331"/>
          </a:xfrm>
          <a:prstGeom prst="rect">
            <a:avLst/>
          </a:prstGeom>
        </p:spPr>
        <p:txBody>
          <a:bodyPr wrap="square">
            <a:spAutoFit/>
          </a:bodyPr>
          <a:lstStyle/>
          <a:p>
            <a:r>
              <a:rPr lang="en-US" b="1" dirty="0">
                <a:solidFill>
                  <a:schemeClr val="accent6">
                    <a:lumMod val="75000"/>
                  </a:schemeClr>
                </a:solidFill>
              </a:rPr>
              <a:t>“Communication is the intercourse by words, letters or messages”- </a:t>
            </a:r>
            <a:r>
              <a:rPr lang="en-US" b="1" dirty="0">
                <a:solidFill>
                  <a:schemeClr val="tx2">
                    <a:lumMod val="60000"/>
                    <a:lumOff val="40000"/>
                  </a:schemeClr>
                </a:solidFill>
                <a:effectLst>
                  <a:glow rad="139700">
                    <a:schemeClr val="accent2">
                      <a:satMod val="175000"/>
                      <a:alpha val="40000"/>
                    </a:schemeClr>
                  </a:glow>
                </a:effectLst>
              </a:rPr>
              <a:t>Fred G. Meyer</a:t>
            </a:r>
            <a:endParaRPr lang="en-US" dirty="0">
              <a:solidFill>
                <a:schemeClr val="tx2">
                  <a:lumMod val="60000"/>
                  <a:lumOff val="40000"/>
                </a:schemeClr>
              </a:solidFill>
              <a:effectLst>
                <a:glow rad="139700">
                  <a:schemeClr val="accent2">
                    <a:satMod val="175000"/>
                    <a:alpha val="40000"/>
                  </a:schemeClr>
                </a:glow>
              </a:effectLst>
            </a:endParaRP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459426"/>
            <a:ext cx="1765300" cy="214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7445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1912"/>
            <a:ext cx="8763000"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57200" y="1752600"/>
            <a:ext cx="8229600" cy="1200329"/>
          </a:xfrm>
          <a:prstGeom prst="rect">
            <a:avLst/>
          </a:prstGeom>
          <a:solidFill>
            <a:srgbClr val="002060"/>
          </a:solidFill>
          <a:effectLst>
            <a:glow rad="228600">
              <a:schemeClr val="accent5">
                <a:satMod val="175000"/>
                <a:alpha val="40000"/>
              </a:schemeClr>
            </a:glow>
          </a:effectLst>
        </p:spPr>
        <p:txBody>
          <a:bodyPr wrap="square">
            <a:spAutoFit/>
          </a:bodyPr>
          <a:lstStyle/>
          <a:p>
            <a:r>
              <a:rPr lang="en-US" dirty="0">
                <a:blipFill dpi="0" rotWithShape="1">
                  <a:blip r:embed="rId3">
                    <a:extLst>
                      <a:ext uri="{28A0092B-C50C-407E-A947-70E740481C1C}">
                        <a14:useLocalDpi xmlns:a14="http://schemas.microsoft.com/office/drawing/2010/main" val="0"/>
                      </a:ext>
                    </a:extLst>
                  </a:blip>
                  <a:srcRect/>
                  <a:stretch>
                    <a:fillRect/>
                  </a:stretch>
                </a:blipFill>
              </a:rPr>
              <a:t>The communication is a dynamic process that begins with the conceptualizing of ideas by the sender who then transmits the message through a channel to the receiver, who in turn gives the feedback in the form of some message or signal within the given time frame. </a:t>
            </a:r>
            <a:endParaRPr lang="en-US" dirty="0">
              <a:blipFill dpi="0" rotWithShape="1">
                <a:blip r:embed="rId3">
                  <a:extLst>
                    <a:ext uri="{28A0092B-C50C-407E-A947-70E740481C1C}">
                      <a14:useLocalDpi xmlns:a14="http://schemas.microsoft.com/office/drawing/2010/main" val="0"/>
                    </a:ext>
                  </a:extLst>
                </a:blip>
                <a:srcRect/>
                <a:stretch>
                  <a:fillRect/>
                </a:stretch>
              </a:blipFill>
            </a:endParaRPr>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67" y="3352800"/>
            <a:ext cx="8894233" cy="339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9060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400" y="152400"/>
            <a:ext cx="4572000" cy="2585323"/>
          </a:xfrm>
          <a:prstGeom prst="rect">
            <a:avLst/>
          </a:prstGeom>
          <a:ln>
            <a:solidFill>
              <a:schemeClr val="accent2">
                <a:lumMod val="40000"/>
                <a:lumOff val="60000"/>
              </a:schemeClr>
            </a:solidFill>
          </a:ln>
          <a:effectLst>
            <a:glow rad="139700">
              <a:schemeClr val="accent2">
                <a:satMod val="175000"/>
                <a:alpha val="40000"/>
              </a:schemeClr>
            </a:glow>
          </a:effectLst>
        </p:spPr>
        <p:txBody>
          <a:bodyPr>
            <a:spAutoFit/>
          </a:bodyPr>
          <a:lstStyle/>
          <a:p>
            <a:r>
              <a:rPr lang="en-US" b="1" dirty="0">
                <a:solidFill>
                  <a:schemeClr val="accent6">
                    <a:lumMod val="75000"/>
                  </a:schemeClr>
                </a:solidFill>
                <a:latin typeface="Batang" panose="02030600000101010101" pitchFamily="18" charset="-127"/>
                <a:ea typeface="Batang" panose="02030600000101010101" pitchFamily="18" charset="-127"/>
              </a:rPr>
              <a:t>1. Sender</a:t>
            </a:r>
          </a:p>
          <a:p>
            <a:r>
              <a:rPr lang="en-US" dirty="0"/>
              <a:t>The sender or the communicator generates the message and conveys it to the receiver. He is the source and the one who starts the communication</a:t>
            </a:r>
          </a:p>
          <a:p>
            <a:pPr algn="r"/>
            <a:r>
              <a:rPr lang="en-US" b="1" dirty="0">
                <a:solidFill>
                  <a:schemeClr val="accent6">
                    <a:lumMod val="75000"/>
                  </a:schemeClr>
                </a:solidFill>
                <a:latin typeface="Batang" panose="02030600000101010101" pitchFamily="18" charset="-127"/>
                <a:ea typeface="Batang" panose="02030600000101010101" pitchFamily="18" charset="-127"/>
              </a:rPr>
              <a:t>2. Message</a:t>
            </a:r>
          </a:p>
          <a:p>
            <a:pPr algn="r"/>
            <a:r>
              <a:rPr lang="en-US" dirty="0"/>
              <a:t>It is the idea, information, view, fact, feeling, etc. that is generated by the sender and is then intended to be communicated further.</a:t>
            </a:r>
          </a:p>
        </p:txBody>
      </p:sp>
      <p:sp>
        <p:nvSpPr>
          <p:cNvPr id="3" name="TextBox 2"/>
          <p:cNvSpPr txBox="1"/>
          <p:nvPr/>
        </p:nvSpPr>
        <p:spPr>
          <a:xfrm>
            <a:off x="6705600" y="381000"/>
            <a:ext cx="2209800" cy="2862322"/>
          </a:xfrm>
          <a:prstGeom prst="rect">
            <a:avLst/>
          </a:prstGeom>
          <a:noFill/>
          <a:ln>
            <a:solidFill>
              <a:schemeClr val="accent3"/>
            </a:solidFill>
          </a:ln>
          <a:effectLst>
            <a:outerShdw blurRad="50800" dist="38100" dir="10800000" algn="r" rotWithShape="0">
              <a:prstClr val="black">
                <a:alpha val="40000"/>
              </a:prstClr>
            </a:outerShdw>
          </a:effectLst>
        </p:spPr>
        <p:txBody>
          <a:bodyPr wrap="square" rtlCol="0">
            <a:spAutoFit/>
          </a:bodyPr>
          <a:lstStyle/>
          <a:p>
            <a:r>
              <a:rPr lang="en-US" b="1" i="1" u="sng" dirty="0" smtClean="0">
                <a:solidFill>
                  <a:schemeClr val="accent6">
                    <a:lumMod val="75000"/>
                  </a:schemeClr>
                </a:solidFill>
              </a:rPr>
              <a:t>Communication process</a:t>
            </a:r>
          </a:p>
          <a:p>
            <a:pPr marL="342900" indent="-342900">
              <a:buAutoNum type="arabicPeriod"/>
            </a:pPr>
            <a:r>
              <a:rPr lang="en-US" dirty="0" smtClean="0"/>
              <a:t>Sender</a:t>
            </a:r>
          </a:p>
          <a:p>
            <a:pPr marL="342900" indent="-342900">
              <a:buFontTx/>
              <a:buAutoNum type="arabicPeriod"/>
            </a:pPr>
            <a:r>
              <a:rPr lang="en-US" dirty="0" smtClean="0"/>
              <a:t>Message</a:t>
            </a:r>
          </a:p>
          <a:p>
            <a:pPr marL="342900" indent="-342900">
              <a:buFontTx/>
              <a:buAutoNum type="arabicPeriod"/>
            </a:pPr>
            <a:r>
              <a:rPr lang="en-US" dirty="0"/>
              <a:t>Encoding</a:t>
            </a:r>
          </a:p>
          <a:p>
            <a:pPr marL="342900" indent="-342900">
              <a:buFontTx/>
              <a:buAutoNum type="arabicPeriod"/>
            </a:pPr>
            <a:r>
              <a:rPr lang="en-US" dirty="0" smtClean="0"/>
              <a:t>Media</a:t>
            </a:r>
            <a:endParaRPr lang="en-US" dirty="0"/>
          </a:p>
          <a:p>
            <a:pPr marL="342900" indent="-342900">
              <a:buFontTx/>
              <a:buAutoNum type="arabicPeriod"/>
            </a:pPr>
            <a:r>
              <a:rPr lang="en-US" dirty="0"/>
              <a:t>Decoding</a:t>
            </a:r>
          </a:p>
          <a:p>
            <a:pPr marL="342900" indent="-342900">
              <a:buFontTx/>
              <a:buAutoNum type="arabicPeriod"/>
            </a:pPr>
            <a:r>
              <a:rPr lang="en-US" dirty="0"/>
              <a:t>Receiver</a:t>
            </a:r>
          </a:p>
          <a:p>
            <a:pPr marL="342900" indent="-342900">
              <a:buAutoNum type="arabicPeriod"/>
            </a:pPr>
            <a:r>
              <a:rPr lang="en-US" dirty="0" smtClean="0"/>
              <a:t>Feedback</a:t>
            </a:r>
          </a:p>
          <a:p>
            <a:pPr marL="342900" indent="-342900">
              <a:buAutoNum type="arabicPeriod"/>
            </a:pPr>
            <a:r>
              <a:rPr lang="en-US" dirty="0" smtClean="0"/>
              <a:t>Noise</a:t>
            </a:r>
            <a:endParaRPr lang="en-US" dirty="0"/>
          </a:p>
        </p:txBody>
      </p:sp>
      <p:sp>
        <p:nvSpPr>
          <p:cNvPr id="4" name="Rectangle 3"/>
          <p:cNvSpPr/>
          <p:nvPr/>
        </p:nvSpPr>
        <p:spPr>
          <a:xfrm>
            <a:off x="64052" y="3581400"/>
            <a:ext cx="6705600" cy="2862322"/>
          </a:xfrm>
          <a:prstGeom prst="rect">
            <a:avLst/>
          </a:prstGeom>
          <a:ln cap="rnd">
            <a:solidFill>
              <a:srgbClr val="00B050"/>
            </a:solidFill>
            <a:prstDash val="lgDashDotDot"/>
            <a:bevel/>
          </a:ln>
          <a:effectLst>
            <a:glow rad="228600">
              <a:schemeClr val="accent4">
                <a:satMod val="175000"/>
                <a:alpha val="40000"/>
              </a:schemeClr>
            </a:glow>
          </a:effectLst>
        </p:spPr>
        <p:txBody>
          <a:bodyPr wrap="square">
            <a:spAutoFit/>
          </a:bodyPr>
          <a:lstStyle/>
          <a:p>
            <a:pPr algn="r"/>
            <a:r>
              <a:rPr lang="en-US" b="1" dirty="0">
                <a:solidFill>
                  <a:schemeClr val="accent6">
                    <a:lumMod val="75000"/>
                  </a:schemeClr>
                </a:solidFill>
                <a:latin typeface="Batang" panose="02030600000101010101" pitchFamily="18" charset="-127"/>
                <a:ea typeface="Batang" panose="02030600000101010101" pitchFamily="18" charset="-127"/>
              </a:rPr>
              <a:t>3. Encoding</a:t>
            </a:r>
          </a:p>
          <a:p>
            <a:r>
              <a:rPr lang="en-US" dirty="0"/>
              <a:t>The message generated by the sender is encoded symbolically such as in the form of words, pictures, gestures, etc. before it is being conveyed.</a:t>
            </a:r>
          </a:p>
          <a:p>
            <a:endParaRPr lang="en-US" dirty="0"/>
          </a:p>
          <a:p>
            <a:pPr algn="ctr"/>
            <a:r>
              <a:rPr lang="en-US" b="1" dirty="0">
                <a:solidFill>
                  <a:schemeClr val="accent6">
                    <a:lumMod val="75000"/>
                  </a:schemeClr>
                </a:solidFill>
                <a:latin typeface="Batang" panose="02030600000101010101" pitchFamily="18" charset="-127"/>
                <a:ea typeface="Batang" panose="02030600000101010101" pitchFamily="18" charset="-127"/>
              </a:rPr>
              <a:t>4. Media</a:t>
            </a:r>
          </a:p>
          <a:p>
            <a:r>
              <a:rPr lang="en-US" dirty="0"/>
              <a:t>It is the manner in which the encoded message is transmitted. The message may be transmitted orally or in writing. The medium of communication includes telephone, internet, post, fax, e-mail, etc. The choice of medium is decided by the sender.</a:t>
            </a:r>
          </a:p>
        </p:txBody>
      </p:sp>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backgroundRemoval t="2771" b="89976" l="10000" r="90000">
                        <a14:foregroundMark x1="44022" y1="44091" x2="46087" y2="33170"/>
                        <a14:foregroundMark x1="40870" y1="33904" x2="25326" y2="42380"/>
                        <a14:foregroundMark x1="27065" y1="45558" x2="23804" y2="45558"/>
                        <a14:foregroundMark x1="62826" y1="35778" x2="65109" y2="37979"/>
                        <a14:foregroundMark x1="46087" y1="28525" x2="34457" y2="14099"/>
                        <a14:foregroundMark x1="34674" y1="14262" x2="49457" y2="5705"/>
                        <a14:foregroundMark x1="34239" y1="52241" x2="19891" y2="65363"/>
                        <a14:foregroundMark x1="19130" y1="66504" x2="10217" y2="71149"/>
                        <a14:foregroundMark x1="37391" y1="73676" x2="36413" y2="84271"/>
                        <a14:backgroundMark x1="27065" y1="40913" x2="27065" y2="40913"/>
                        <a14:backgroundMark x1="30435" y1="38549" x2="30435" y2="38549"/>
                      </a14:backgroundRemoval>
                    </a14:imgEffect>
                  </a14:imgLayer>
                </a14:imgProps>
              </a:ext>
              <a:ext uri="{28A0092B-C50C-407E-A947-70E740481C1C}">
                <a14:useLocalDpi xmlns:a14="http://schemas.microsoft.com/office/drawing/2010/main" val="0"/>
              </a:ext>
            </a:extLst>
          </a:blip>
          <a:stretch>
            <a:fillRect/>
          </a:stretch>
        </p:blipFill>
        <p:spPr>
          <a:xfrm>
            <a:off x="7239000" y="3200400"/>
            <a:ext cx="1752600" cy="4191000"/>
          </a:xfrm>
          <a:prstGeom prst="rect">
            <a:avLst/>
          </a:prstGeom>
        </p:spPr>
      </p:pic>
    </p:spTree>
    <p:extLst>
      <p:ext uri="{BB962C8B-B14F-4D97-AF65-F5344CB8AC3E}">
        <p14:creationId xmlns:p14="http://schemas.microsoft.com/office/powerpoint/2010/main" val="2817372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2771" b="89976" l="10000" r="90000">
                        <a14:foregroundMark x1="44022" y1="44091" x2="46087" y2="33170"/>
                        <a14:foregroundMark x1="40870" y1="33904" x2="25326" y2="42380"/>
                        <a14:foregroundMark x1="27065" y1="45558" x2="23804" y2="45558"/>
                        <a14:foregroundMark x1="62826" y1="35778" x2="65109" y2="37979"/>
                        <a14:foregroundMark x1="46087" y1="28525" x2="34457" y2="14099"/>
                        <a14:foregroundMark x1="34674" y1="14262" x2="49457" y2="5705"/>
                        <a14:foregroundMark x1="34239" y1="52241" x2="19891" y2="65363"/>
                        <a14:foregroundMark x1="19130" y1="66504" x2="10217" y2="71149"/>
                        <a14:foregroundMark x1="37391" y1="73676" x2="36413" y2="84271"/>
                        <a14:backgroundMark x1="27065" y1="40913" x2="27065" y2="40913"/>
                        <a14:backgroundMark x1="30435" y1="38549" x2="30435" y2="38549"/>
                      </a14:backgroundRemoval>
                    </a14:imgEffect>
                  </a14:imgLayer>
                </a14:imgProps>
              </a:ext>
              <a:ext uri="{28A0092B-C50C-407E-A947-70E740481C1C}">
                <a14:useLocalDpi xmlns:a14="http://schemas.microsoft.com/office/drawing/2010/main" val="0"/>
              </a:ext>
            </a:extLst>
          </a:blip>
          <a:stretch>
            <a:fillRect/>
          </a:stretch>
        </p:blipFill>
        <p:spPr>
          <a:xfrm>
            <a:off x="5715000" y="2340570"/>
            <a:ext cx="5142103" cy="5508030"/>
          </a:xfrm>
          <a:prstGeom prst="rect">
            <a:avLst/>
          </a:prstGeom>
        </p:spPr>
      </p:pic>
      <p:sp>
        <p:nvSpPr>
          <p:cNvPr id="2" name="Rectangle 1"/>
          <p:cNvSpPr/>
          <p:nvPr/>
        </p:nvSpPr>
        <p:spPr>
          <a:xfrm>
            <a:off x="1905000" y="32246"/>
            <a:ext cx="7162800" cy="2308324"/>
          </a:xfrm>
          <a:prstGeom prst="rect">
            <a:avLst/>
          </a:prstGeom>
          <a:ln>
            <a:solidFill>
              <a:schemeClr val="accent3">
                <a:lumMod val="75000"/>
              </a:schemeClr>
            </a:solidFill>
          </a:ln>
          <a:effectLst>
            <a:glow rad="101600">
              <a:schemeClr val="accent2">
                <a:satMod val="175000"/>
                <a:alpha val="40000"/>
              </a:schemeClr>
            </a:glow>
          </a:effectLst>
        </p:spPr>
        <p:txBody>
          <a:bodyPr wrap="square">
            <a:spAutoFit/>
          </a:bodyPr>
          <a:lstStyle/>
          <a:p>
            <a:r>
              <a:rPr lang="en-US" b="1" u="sng" dirty="0">
                <a:solidFill>
                  <a:schemeClr val="accent6">
                    <a:lumMod val="75000"/>
                  </a:schemeClr>
                </a:solidFill>
                <a:latin typeface="Batang" panose="02030600000101010101" pitchFamily="18" charset="-127"/>
                <a:ea typeface="Batang" panose="02030600000101010101" pitchFamily="18" charset="-127"/>
              </a:rPr>
              <a:t>5. Decoding</a:t>
            </a:r>
          </a:p>
          <a:p>
            <a:r>
              <a:rPr lang="en-US" dirty="0"/>
              <a:t>It is the process of converting the symbols encoded by the sender. After decoding the message is received by the receiver.</a:t>
            </a:r>
          </a:p>
          <a:p>
            <a:pPr algn="r"/>
            <a:r>
              <a:rPr lang="en-US" b="1" u="sng" dirty="0">
                <a:solidFill>
                  <a:schemeClr val="accent6">
                    <a:lumMod val="75000"/>
                  </a:schemeClr>
                </a:solidFill>
                <a:latin typeface="Batang" panose="02030600000101010101" pitchFamily="18" charset="-127"/>
                <a:ea typeface="Batang" panose="02030600000101010101" pitchFamily="18" charset="-127"/>
              </a:rPr>
              <a:t>6. Receiver</a:t>
            </a:r>
          </a:p>
          <a:p>
            <a:r>
              <a:rPr lang="en-US" dirty="0"/>
              <a:t>He is the person who is last in the chain and for whom the message was sent by the sender. Once the receiver receives the message and understands it in proper perspective and acts according to the message, only then the purpose of communication is successful</a:t>
            </a:r>
            <a:r>
              <a:rPr lang="en-US" dirty="0" smtClean="0"/>
              <a:t>.</a:t>
            </a:r>
            <a:endParaRPr lang="en-US" dirty="0"/>
          </a:p>
        </p:txBody>
      </p:sp>
      <p:sp>
        <p:nvSpPr>
          <p:cNvPr id="3" name="Rectangle 2"/>
          <p:cNvSpPr/>
          <p:nvPr/>
        </p:nvSpPr>
        <p:spPr>
          <a:xfrm>
            <a:off x="152400" y="3276600"/>
            <a:ext cx="6045200" cy="3447098"/>
          </a:xfrm>
          <a:prstGeom prst="rect">
            <a:avLst/>
          </a:prstGeom>
          <a:ln>
            <a:solidFill>
              <a:schemeClr val="tx2"/>
            </a:solidFill>
          </a:ln>
          <a:effectLst>
            <a:glow rad="101600">
              <a:schemeClr val="accent1">
                <a:satMod val="175000"/>
                <a:alpha val="40000"/>
              </a:schemeClr>
            </a:glow>
          </a:effectLst>
        </p:spPr>
        <p:txBody>
          <a:bodyPr wrap="square">
            <a:spAutoFit/>
          </a:bodyPr>
          <a:lstStyle/>
          <a:p>
            <a:r>
              <a:rPr lang="en-US" b="1" u="sng" dirty="0">
                <a:solidFill>
                  <a:schemeClr val="accent6">
                    <a:lumMod val="75000"/>
                  </a:schemeClr>
                </a:solidFill>
                <a:latin typeface="Batang" panose="02030600000101010101" pitchFamily="18" charset="-127"/>
                <a:ea typeface="Batang" panose="02030600000101010101" pitchFamily="18" charset="-127"/>
              </a:rPr>
              <a:t>7. Feedback</a:t>
            </a:r>
          </a:p>
          <a:p>
            <a:r>
              <a:rPr lang="en-US" sz="2000" dirty="0"/>
              <a:t>Once the receiver confirms to the sender that he has received the message and understood it, the process of communication is complete.</a:t>
            </a:r>
          </a:p>
          <a:p>
            <a:r>
              <a:rPr lang="en-US" sz="2000" b="1" u="sng" dirty="0">
                <a:solidFill>
                  <a:schemeClr val="accent6">
                    <a:lumMod val="75000"/>
                  </a:schemeClr>
                </a:solidFill>
              </a:rPr>
              <a:t>8. Noise</a:t>
            </a:r>
          </a:p>
          <a:p>
            <a:r>
              <a:rPr lang="en-US" sz="2000" dirty="0"/>
              <a:t>It refers to any obstruction that is caused by the sender, message or receiver during the process of communication. For example, bad telephone connection, faulty encoding, faulty decoding, inattentive receiver, poor understanding of message due to prejudice or inappropriate gestures, etc</a:t>
            </a:r>
            <a:r>
              <a:rPr lang="en-US" dirty="0"/>
              <a:t>.</a:t>
            </a:r>
          </a:p>
        </p:txBody>
      </p:sp>
    </p:spTree>
    <p:extLst>
      <p:ext uri="{BB962C8B-B14F-4D97-AF65-F5344CB8AC3E}">
        <p14:creationId xmlns:p14="http://schemas.microsoft.com/office/powerpoint/2010/main" val="3026055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3" t="11906" r="889" b="1587"/>
          <a:stretch/>
        </p:blipFill>
        <p:spPr bwMode="auto">
          <a:xfrm>
            <a:off x="12700" y="0"/>
            <a:ext cx="9131300" cy="157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261580" y="1618734"/>
            <a:ext cx="1857020" cy="5355312"/>
          </a:xfrm>
          <a:prstGeom prst="rect">
            <a:avLst/>
          </a:prstGeom>
        </p:spPr>
        <p:txBody>
          <a:bodyPr wrap="square">
            <a:spAutoFit/>
          </a:bodyPr>
          <a:lstStyle/>
          <a:p>
            <a:r>
              <a:rPr lang="en-US" b="1" u="sng" dirty="0">
                <a:latin typeface="Aharoni" panose="02010803020104030203" pitchFamily="2" charset="-79"/>
                <a:cs typeface="Aharoni" panose="02010803020104030203" pitchFamily="2" charset="-79"/>
              </a:rPr>
              <a:t>Importance of </a:t>
            </a:r>
            <a:r>
              <a:rPr lang="en-US" b="1" u="sng" dirty="0" smtClean="0">
                <a:latin typeface="Aharoni" panose="02010803020104030203" pitchFamily="2" charset="-79"/>
                <a:cs typeface="Aharoni" panose="02010803020104030203" pitchFamily="2" charset="-79"/>
              </a:rPr>
              <a:t>Communication</a:t>
            </a:r>
          </a:p>
          <a:p>
            <a:pPr marL="342900" indent="-342900">
              <a:buAutoNum type="arabicPeriod"/>
            </a:pPr>
            <a:r>
              <a:rPr lang="en-US" sz="1600" b="1" dirty="0" smtClean="0"/>
              <a:t>The </a:t>
            </a:r>
            <a:r>
              <a:rPr lang="en-US" sz="1600" b="1" dirty="0"/>
              <a:t>Basis of </a:t>
            </a:r>
            <a:r>
              <a:rPr lang="en-US" sz="1600" b="1" dirty="0" smtClean="0"/>
              <a:t>Co-ordination</a:t>
            </a:r>
          </a:p>
          <a:p>
            <a:pPr marL="342900" indent="-342900">
              <a:buFontTx/>
              <a:buAutoNum type="arabicPeriod"/>
            </a:pPr>
            <a:r>
              <a:rPr lang="en-US" sz="1600" b="1" dirty="0"/>
              <a:t>Fluent Working</a:t>
            </a:r>
          </a:p>
          <a:p>
            <a:pPr marL="342900" indent="-342900">
              <a:buFontTx/>
              <a:buAutoNum type="arabicPeriod"/>
            </a:pPr>
            <a:r>
              <a:rPr lang="en-US" sz="1600" b="1" dirty="0"/>
              <a:t>The Basis of Decision Making</a:t>
            </a:r>
          </a:p>
          <a:p>
            <a:pPr marL="342900" indent="-342900">
              <a:buFontTx/>
              <a:buAutoNum type="arabicPeriod"/>
            </a:pPr>
            <a:r>
              <a:rPr lang="en-US" sz="1600" b="1" dirty="0"/>
              <a:t>Increases Managerial Efficiency</a:t>
            </a:r>
          </a:p>
          <a:p>
            <a:pPr marL="342900" indent="-342900">
              <a:buFontTx/>
              <a:buAutoNum type="arabicPeriod"/>
            </a:pPr>
            <a:r>
              <a:rPr lang="en-US" sz="1600" b="1" dirty="0"/>
              <a:t>Increases Cooperation and Organizational Peace</a:t>
            </a:r>
          </a:p>
          <a:p>
            <a:pPr marL="342900" indent="-342900">
              <a:buFontTx/>
              <a:buAutoNum type="arabicPeriod"/>
            </a:pPr>
            <a:r>
              <a:rPr lang="en-US" sz="1600" b="1" dirty="0"/>
              <a:t>Boosts Morale of the Employees</a:t>
            </a:r>
          </a:p>
          <a:p>
            <a:endParaRPr lang="en-US" sz="1600" b="1" dirty="0"/>
          </a:p>
          <a:p>
            <a:endParaRPr lang="en-US" b="1" u="sng" dirty="0">
              <a:latin typeface="Aharoni" panose="02010803020104030203" pitchFamily="2" charset="-79"/>
              <a:cs typeface="Aharoni" panose="02010803020104030203" pitchFamily="2" charset="-79"/>
            </a:endParaRPr>
          </a:p>
        </p:txBody>
      </p:sp>
      <p:sp>
        <p:nvSpPr>
          <p:cNvPr id="3" name="Rectangle 2"/>
          <p:cNvSpPr/>
          <p:nvPr/>
        </p:nvSpPr>
        <p:spPr>
          <a:xfrm>
            <a:off x="12700" y="1620272"/>
            <a:ext cx="6845300" cy="1754326"/>
          </a:xfrm>
          <a:prstGeom prst="rect">
            <a:avLst/>
          </a:prstGeom>
        </p:spPr>
        <p:txBody>
          <a:bodyPr wrap="square">
            <a:spAutoFit/>
          </a:bodyPr>
          <a:lstStyle/>
          <a:p>
            <a:r>
              <a:rPr lang="en-US" b="1" dirty="0">
                <a:solidFill>
                  <a:schemeClr val="accent6">
                    <a:lumMod val="75000"/>
                  </a:schemeClr>
                </a:solidFill>
                <a:latin typeface="Andalus" panose="02020603050405020304" pitchFamily="18" charset="-78"/>
                <a:cs typeface="Andalus" panose="02020603050405020304" pitchFamily="18" charset="-78"/>
              </a:rPr>
              <a:t>1. The Basis of Co-ordination</a:t>
            </a:r>
          </a:p>
          <a:p>
            <a:r>
              <a:rPr lang="en-US" dirty="0"/>
              <a:t>The manager explains to the employees the organizational goals, modes of their achievement and also </a:t>
            </a:r>
            <a:r>
              <a:rPr lang="en-US" dirty="0" smtClean="0"/>
              <a:t>the interpersonal relationship among </a:t>
            </a:r>
            <a:r>
              <a:rPr lang="en-US" dirty="0"/>
              <a:t>them. This provides coordination between various employees and also departments. Thus, communications act as a basis for coordination </a:t>
            </a:r>
            <a:r>
              <a:rPr lang="en-US" dirty="0" smtClean="0"/>
              <a:t>in the organization.</a:t>
            </a:r>
            <a:endParaRPr lang="en-US"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5052874"/>
            <a:ext cx="1765300" cy="1805126"/>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727680" y="3374598"/>
            <a:ext cx="4572000" cy="1508105"/>
          </a:xfrm>
          <a:prstGeom prst="rect">
            <a:avLst/>
          </a:prstGeom>
        </p:spPr>
        <p:txBody>
          <a:bodyPr>
            <a:spAutoFit/>
          </a:bodyPr>
          <a:lstStyle/>
          <a:p>
            <a:r>
              <a:rPr lang="en-US" sz="2000" b="1" dirty="0">
                <a:solidFill>
                  <a:schemeClr val="accent6">
                    <a:lumMod val="75000"/>
                  </a:schemeClr>
                </a:solidFill>
                <a:latin typeface="Andalus" panose="02020603050405020304" pitchFamily="18" charset="-78"/>
                <a:cs typeface="Andalus" panose="02020603050405020304" pitchFamily="18" charset="-78"/>
              </a:rPr>
              <a:t>2. Fluent </a:t>
            </a:r>
            <a:r>
              <a:rPr lang="en-US" sz="2000" b="1" dirty="0" smtClean="0">
                <a:solidFill>
                  <a:schemeClr val="accent6">
                    <a:lumMod val="75000"/>
                  </a:schemeClr>
                </a:solidFill>
                <a:latin typeface="Andalus" panose="02020603050405020304" pitchFamily="18" charset="-78"/>
                <a:cs typeface="Andalus" panose="02020603050405020304" pitchFamily="18" charset="-78"/>
              </a:rPr>
              <a:t>Working</a:t>
            </a:r>
            <a:endParaRPr lang="en-US" sz="2000" b="1" dirty="0">
              <a:solidFill>
                <a:schemeClr val="accent6">
                  <a:lumMod val="75000"/>
                </a:schemeClr>
              </a:solidFill>
              <a:latin typeface="Andalus" panose="02020603050405020304" pitchFamily="18" charset="-78"/>
              <a:cs typeface="Andalus" panose="02020603050405020304" pitchFamily="18" charset="-78"/>
            </a:endParaRPr>
          </a:p>
          <a:p>
            <a:r>
              <a:rPr lang="en-US" dirty="0"/>
              <a:t>A manager coordinates the human and physical elements of an organization to run it smoothly and efficiently. </a:t>
            </a:r>
            <a:r>
              <a:rPr lang="en-US" dirty="0" smtClean="0"/>
              <a:t>This coordination</a:t>
            </a:r>
            <a:r>
              <a:rPr lang="en-US" dirty="0"/>
              <a:t> is not possible without proper communication.</a:t>
            </a:r>
          </a:p>
        </p:txBody>
      </p:sp>
      <p:sp>
        <p:nvSpPr>
          <p:cNvPr id="6" name="Rectangle 5"/>
          <p:cNvSpPr/>
          <p:nvPr/>
        </p:nvSpPr>
        <p:spPr>
          <a:xfrm>
            <a:off x="2209800" y="4894540"/>
            <a:ext cx="4572000" cy="1754326"/>
          </a:xfrm>
          <a:prstGeom prst="rect">
            <a:avLst/>
          </a:prstGeom>
        </p:spPr>
        <p:txBody>
          <a:bodyPr>
            <a:spAutoFit/>
          </a:bodyPr>
          <a:lstStyle/>
          <a:p>
            <a:r>
              <a:rPr lang="en-US" b="1" u="sng" dirty="0">
                <a:solidFill>
                  <a:schemeClr val="accent6">
                    <a:lumMod val="75000"/>
                  </a:schemeClr>
                </a:solidFill>
                <a:latin typeface="Andalus" panose="02020603050405020304" pitchFamily="18" charset="-78"/>
                <a:cs typeface="Andalus" panose="02020603050405020304" pitchFamily="18" charset="-78"/>
              </a:rPr>
              <a:t>3. The Basis of Decision Making</a:t>
            </a:r>
          </a:p>
          <a:p>
            <a:r>
              <a:rPr lang="en-US" dirty="0"/>
              <a:t>Proper communication provides information to the manager that is useful for decision making. No decisions could be taken in the absence of information. Thus, communication is the basis for taking the right decisions.</a:t>
            </a:r>
          </a:p>
        </p:txBody>
      </p:sp>
    </p:spTree>
    <p:extLst>
      <p:ext uri="{BB962C8B-B14F-4D97-AF65-F5344CB8AC3E}">
        <p14:creationId xmlns:p14="http://schemas.microsoft.com/office/powerpoint/2010/main" val="2318026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24400" y="114300"/>
            <a:ext cx="4267200" cy="1877437"/>
          </a:xfrm>
          <a:prstGeom prst="rect">
            <a:avLst/>
          </a:prstGeom>
        </p:spPr>
        <p:txBody>
          <a:bodyPr wrap="square">
            <a:spAutoFit/>
          </a:bodyPr>
          <a:lstStyle/>
          <a:p>
            <a:r>
              <a:rPr lang="en-US" b="1" u="sng" dirty="0">
                <a:solidFill>
                  <a:schemeClr val="accent6">
                    <a:lumMod val="75000"/>
                  </a:schemeClr>
                </a:solidFill>
                <a:latin typeface="Andalus" panose="02020603050405020304" pitchFamily="18" charset="-78"/>
                <a:cs typeface="Andalus" panose="02020603050405020304" pitchFamily="18" charset="-78"/>
              </a:rPr>
              <a:t>4. Increases Managerial Efficiency</a:t>
            </a:r>
          </a:p>
          <a:p>
            <a:r>
              <a:rPr lang="en-US" sz="1600" dirty="0"/>
              <a:t>The manager conveys the targets and issues instructions and allocates jobs to </a:t>
            </a:r>
            <a:r>
              <a:rPr lang="en-US" sz="1600" dirty="0" smtClean="0"/>
              <a:t>the subordinates. </a:t>
            </a:r>
            <a:r>
              <a:rPr lang="en-US" sz="1600" dirty="0"/>
              <a:t>All of these aspects involve communication. Thus, communication is essential for the quick and effective performance of the managers and the entire organiza</a:t>
            </a:r>
            <a:r>
              <a:rPr lang="en-US" dirty="0"/>
              <a:t>tion.</a:t>
            </a:r>
          </a:p>
        </p:txBody>
      </p:sp>
      <p:sp>
        <p:nvSpPr>
          <p:cNvPr id="3" name="Rectangle 2"/>
          <p:cNvSpPr/>
          <p:nvPr/>
        </p:nvSpPr>
        <p:spPr>
          <a:xfrm>
            <a:off x="2743200" y="2286000"/>
            <a:ext cx="4572000" cy="2123658"/>
          </a:xfrm>
          <a:prstGeom prst="rect">
            <a:avLst/>
          </a:prstGeom>
        </p:spPr>
        <p:txBody>
          <a:bodyPr>
            <a:spAutoFit/>
          </a:bodyPr>
          <a:lstStyle/>
          <a:p>
            <a:r>
              <a:rPr lang="en-US" b="1" u="sng" dirty="0">
                <a:solidFill>
                  <a:schemeClr val="accent6">
                    <a:lumMod val="75000"/>
                  </a:schemeClr>
                </a:solidFill>
                <a:latin typeface="Andalus" panose="02020603050405020304" pitchFamily="18" charset="-78"/>
                <a:cs typeface="Andalus" panose="02020603050405020304" pitchFamily="18" charset="-78"/>
              </a:rPr>
              <a:t>5. Increases Cooperation and Organizational Peace</a:t>
            </a:r>
          </a:p>
          <a:p>
            <a:r>
              <a:rPr lang="en-US" sz="1600" dirty="0"/>
              <a:t>The two-way communication process promotes co-operation and mutual understanding amongst the workers and also between them and the management. This leads to less friction and thus leads to industrial peace in the factory and efficient operations.</a:t>
            </a:r>
          </a:p>
        </p:txBody>
      </p:sp>
      <p:sp>
        <p:nvSpPr>
          <p:cNvPr id="4" name="Rectangle 3"/>
          <p:cNvSpPr/>
          <p:nvPr/>
        </p:nvSpPr>
        <p:spPr>
          <a:xfrm>
            <a:off x="0" y="4795897"/>
            <a:ext cx="4572000" cy="2062103"/>
          </a:xfrm>
          <a:prstGeom prst="rect">
            <a:avLst/>
          </a:prstGeom>
        </p:spPr>
        <p:txBody>
          <a:bodyPr>
            <a:spAutoFit/>
          </a:bodyPr>
          <a:lstStyle/>
          <a:p>
            <a:r>
              <a:rPr lang="en-US" sz="1600" b="1" u="sng" dirty="0">
                <a:solidFill>
                  <a:schemeClr val="accent6">
                    <a:lumMod val="75000"/>
                  </a:schemeClr>
                </a:solidFill>
                <a:latin typeface="Andalus" panose="02020603050405020304" pitchFamily="18" charset="-78"/>
                <a:cs typeface="Andalus" panose="02020603050405020304" pitchFamily="18" charset="-78"/>
              </a:rPr>
              <a:t>6. Boosts Morale of the Employees</a:t>
            </a:r>
          </a:p>
          <a:p>
            <a:r>
              <a:rPr lang="en-US" sz="1600" dirty="0"/>
              <a:t>Good communication helps the workers to adjust to the physical and social aspect of work. It also improves good human relations in the industry. An efficient system of communication enables the management to motivate, influence and satisfy the subordinates which in turn boosts their morale and keeps them motivated.</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2663825"/>
            <a:ext cx="1749425" cy="419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57429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491</TotalTime>
  <Words>1146</Words>
  <Application>Microsoft Office PowerPoint</Application>
  <PresentationFormat>On-screen Show (4:3)</PresentationFormat>
  <Paragraphs>98</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Dinesh</dc:creator>
  <cp:lastModifiedBy>Dinesh</cp:lastModifiedBy>
  <cp:revision>26</cp:revision>
  <dcterms:created xsi:type="dcterms:W3CDTF">2006-08-16T00:00:00Z</dcterms:created>
  <dcterms:modified xsi:type="dcterms:W3CDTF">2020-05-26T10:47:19Z</dcterms:modified>
</cp:coreProperties>
</file>