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1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1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2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7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D71B-579C-4CC7-B74D-7982F6233368}" type="datetimeFigureOut">
              <a:rPr lang="en-US" smtClean="0"/>
              <a:t>30-May-20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C391-012E-41B6-8EBB-889FE352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7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MRS.M.MARIA JESSICA,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 &amp; RESEARCH DEPARTMENT OF COMMERCE,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 SECOURS COLLEGE FOR WOMEN, THANJAVUR.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Loan</a:t>
            </a:r>
          </a:p>
          <a:p>
            <a:pPr marL="0" indent="0" algn="just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 form of finance, an interest – free loan is provided during the implementation period but it has to pay royalty on sales.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loan has to be repaid according to a predetermined schedule as soon as the company is able to generate sales and income.</a:t>
            </a:r>
          </a:p>
          <a:p>
            <a:pPr marL="0" indent="0">
              <a:buNone/>
            </a:pP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Notes</a:t>
            </a:r>
          </a:p>
          <a:p>
            <a:pPr marL="0" indent="0" algn="just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combination of conventional and conditional loans.</a:t>
            </a:r>
          </a:p>
          <a:p>
            <a:pPr marL="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Both interest and royalty are payable at much lower rates than in case of conditional loans.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dirty="0" smtClean="0">
                <a:latin typeface="Times New Roman"/>
                <a:ea typeface="Calibri"/>
                <a:cs typeface="Times New Roman"/>
              </a:rPr>
            </a:br>
            <a:r>
              <a:rPr lang="en-US" sz="31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Types </a:t>
            </a:r>
            <a:r>
              <a:rPr lang="en-US" sz="3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of Venture Capital </a:t>
            </a:r>
            <a:r>
              <a:rPr lang="en-US" sz="31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Funds</a:t>
            </a:r>
            <a:br>
              <a:rPr lang="en-US" sz="31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1752600"/>
            <a:ext cx="1752600" cy="1524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Early Stage Financing</a:t>
            </a:r>
            <a:endParaRPr lang="en-US" sz="1600" dirty="0">
              <a:ea typeface="Calibri"/>
              <a:cs typeface="Times New Roman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09800" y="3803110"/>
            <a:ext cx="1774526" cy="16070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Acquisition or Buyout Financing</a:t>
            </a:r>
            <a:endParaRPr lang="en-US" sz="1600" dirty="0"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3863704"/>
            <a:ext cx="1676400" cy="154649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Expansion Financing</a:t>
            </a:r>
            <a:endParaRPr lang="en-US" sz="1600" dirty="0">
              <a:ea typeface="Calibri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 rot="19421672">
            <a:off x="5664926" y="2704334"/>
            <a:ext cx="748090" cy="1020885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4114800" y="4364338"/>
            <a:ext cx="1217244" cy="74106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2868659">
            <a:off x="2926988" y="2595122"/>
            <a:ext cx="753434" cy="115428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Early Stage Financing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This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is the initial stage of investment or the first step.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- Due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to the complex nature of business, this is further divided into 3 sub stages - seed financing, startup financing and first stage financing. </a:t>
            </a:r>
            <a:endParaRPr lang="en-US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Seed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financing is the first set of money given to the founder for establishing their startup. </a:t>
            </a:r>
            <a:endParaRPr lang="en-US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Startup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financing is when the set of money is given for the development of products and services. </a:t>
            </a:r>
            <a:endParaRPr lang="en-US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When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a startup intends to expand business, it requires first stage financing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Example : Let’s Venture and Growx Venture</a:t>
            </a:r>
            <a:endParaRPr lang="en-U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Expansion Financing</a:t>
            </a:r>
            <a:endParaRPr lang="en-US" sz="2800" b="1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is the second stage, once the startup has utilized its seed funding and requires funds for expansion and 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marketing.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 Expansion </a:t>
            </a:r>
            <a:r>
              <a:rPr lang="en-US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financing also includes bridge financing - the funds that are required by a startup during an IPO (Initial Public Offering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 Example : Ventureast Fund advisors India Limited.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Acquisition or Buyout Financing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When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 company needs funds to acquire another company or parts of a company, it is known as acquisition financing. 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A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buyout financing is when a company seeks to acquire another company’s particular product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Example : Warburg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Pincus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05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	</a:t>
            </a:r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You…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4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</a:t>
            </a: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VENTURE CAPITAL</a:t>
            </a: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/ TYPES OF VENTURE CAPITAL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820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is long-term risk capital to finance high technology projects which involve risk but at the same time has strong potential for growth.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capitalists pool their resources including managerial abilities to assist new entrepreneurs in the early years of the project.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project reaches the stage of profitability, they sell their equity holdings at a high premium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Examples : Google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is a major venture capitalist and  also some other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active venture capital firms in India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elion venture partners, India Quotient and intel Capital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786" y="1416995"/>
            <a:ext cx="8626813" cy="5441005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384243" y="1676400"/>
            <a:ext cx="8763000" cy="54102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endParaRPr lang="en-US" sz="32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en-US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company is defined as ‘ a financing institution which joins an entrepreneur as a </a:t>
            </a:r>
            <a:r>
              <a:rPr lang="en-US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copromoter </a:t>
            </a:r>
            <a:r>
              <a:rPr lang="en-US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a project and shares the risks and rewards of the enterprise”.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438400"/>
            <a:ext cx="1361624" cy="1219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10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Venture Capital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is usually in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of an equity participation.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may also take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of convertible debt or long – term loan.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is available only for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 of new ideas or new technologies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not for enterprises which are engaged in trading, booking, financial services, agency, liaison work or research and development.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capitalist joins the entrepreneur as a copromoter in projects and share the risks and rewards of the enterprise.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involvement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after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an investment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investor.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venture has reached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potential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venture capitalist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disinvests his holdings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to the promoters or in the market.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objective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investment is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profit but capital appreciation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 disinvestment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is not just injection of money but also an input needed to set up the firm, design its marketing strategy and organize and manage it.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 is usually made in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– scale enterprises.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Methods of Venture Financing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1600200"/>
            <a:ext cx="29718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81500" y="2514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9700" y="3276600"/>
            <a:ext cx="56007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09700" y="3352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00400" y="33147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0200" y="33147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3276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5800" y="3962400"/>
            <a:ext cx="1600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Equity Participation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38400" y="3981855"/>
            <a:ext cx="1600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Loan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72000" y="4001309"/>
            <a:ext cx="1676400" cy="8949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00800" y="4001309"/>
            <a:ext cx="1447800" cy="819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Participation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9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 capital firms participate in equity through direct purchase of shares but their stake does not exceed 49 per cent.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9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These shares are retained by them till the assisted projects making profit.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9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These shares are sold either to the promoter at negotiated price under buyback agreement or to the public in the secondary market at a profit.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9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9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502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Loan</a:t>
            </a:r>
          </a:p>
          <a:p>
            <a:pPr marL="0" indent="0" algn="just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this form of  assistance, a lower fixed rate of interest is charged till the assisted units become commercially operational, after which the loan carries normal or higher rate of  interest. 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loan has to be repaid according to a predetermined schedule of repayment as per terms of loan agreement.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94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371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VENTURE CAPITAL </vt:lpstr>
      <vt:lpstr>CONTENTS</vt:lpstr>
      <vt:lpstr>MEANING </vt:lpstr>
      <vt:lpstr>DEFINITION</vt:lpstr>
      <vt:lpstr>Features of Venture Capital</vt:lpstr>
      <vt:lpstr>Contd…</vt:lpstr>
      <vt:lpstr>Methods of Venture Financing</vt:lpstr>
      <vt:lpstr>Contd…</vt:lpstr>
      <vt:lpstr>Contd…</vt:lpstr>
      <vt:lpstr>Contd…</vt:lpstr>
      <vt:lpstr>Contd…</vt:lpstr>
      <vt:lpstr> Types of Venture Capital Funds  </vt:lpstr>
      <vt:lpstr>Contd…</vt:lpstr>
      <vt:lpstr>Contd…</vt:lpstr>
      <vt:lpstr>Contd…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Venture Capital </dc:title>
  <dc:creator>ammu</dc:creator>
  <cp:lastModifiedBy>ammu</cp:lastModifiedBy>
  <cp:revision>75</cp:revision>
  <dcterms:created xsi:type="dcterms:W3CDTF">2020-05-28T09:47:11Z</dcterms:created>
  <dcterms:modified xsi:type="dcterms:W3CDTF">2020-05-30T09:09:34Z</dcterms:modified>
</cp:coreProperties>
</file>