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7" r:id="rId4"/>
    <p:sldId id="258" r:id="rId5"/>
    <p:sldId id="260" r:id="rId6"/>
    <p:sldId id="259"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9E63A15-356E-4DCF-933B-FC7D1B6A6AA4}" type="datetimeFigureOut">
              <a:rPr lang="en-US" smtClean="0"/>
              <a:t>5/24/2020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C88D458-B7E8-492A-BB8B-C2C533D62F5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E63A15-356E-4DCF-933B-FC7D1B6A6AA4}"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8D458-B7E8-492A-BB8B-C2C533D62F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E63A15-356E-4DCF-933B-FC7D1B6A6AA4}"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8D458-B7E8-492A-BB8B-C2C533D62F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E63A15-356E-4DCF-933B-FC7D1B6A6AA4}"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8D458-B7E8-492A-BB8B-C2C533D62F5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E63A15-356E-4DCF-933B-FC7D1B6A6AA4}"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C88D458-B7E8-492A-BB8B-C2C533D62F5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E63A15-356E-4DCF-933B-FC7D1B6A6AA4}"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8D458-B7E8-492A-BB8B-C2C533D62F5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E63A15-356E-4DCF-933B-FC7D1B6A6AA4}" type="datetimeFigureOut">
              <a:rPr lang="en-US" smtClean="0"/>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88D458-B7E8-492A-BB8B-C2C533D62F5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E63A15-356E-4DCF-933B-FC7D1B6A6AA4}" type="datetimeFigureOut">
              <a:rPr lang="en-US" smtClean="0"/>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88D458-B7E8-492A-BB8B-C2C533D62F5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63A15-356E-4DCF-933B-FC7D1B6A6AA4}" type="datetimeFigureOut">
              <a:rPr lang="en-US" smtClean="0"/>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88D458-B7E8-492A-BB8B-C2C533D62F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E63A15-356E-4DCF-933B-FC7D1B6A6AA4}"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8D458-B7E8-492A-BB8B-C2C533D62F5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E63A15-356E-4DCF-933B-FC7D1B6A6AA4}"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8D458-B7E8-492A-BB8B-C2C533D62F5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9E63A15-356E-4DCF-933B-FC7D1B6A6AA4}" type="datetimeFigureOut">
              <a:rPr lang="en-US" smtClean="0"/>
              <a:t>5/24/2020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C88D458-B7E8-492A-BB8B-C2C533D62F5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8229600" cy="5410200"/>
          </a:xfrm>
        </p:spPr>
        <p:txBody>
          <a:bodyPr>
            <a:normAutofit/>
          </a:bodyPr>
          <a:lstStyle/>
          <a:p>
            <a:r>
              <a:rPr lang="en-US" dirty="0" smtClean="0"/>
              <a:t>D</a:t>
            </a:r>
            <a:r>
              <a:rPr lang="en-US" cap="none" dirty="0" smtClean="0"/>
              <a:t>r</a:t>
            </a:r>
            <a:r>
              <a:rPr lang="en-US" dirty="0" smtClean="0"/>
              <a:t>. k. mala</a:t>
            </a:r>
            <a:br>
              <a:rPr lang="en-US" dirty="0" smtClean="0"/>
            </a:br>
            <a:r>
              <a:rPr lang="en-US" cap="none" dirty="0" smtClean="0"/>
              <a:t>Asst. Professor of commerce</a:t>
            </a:r>
            <a:br>
              <a:rPr lang="en-US" cap="none" dirty="0" smtClean="0"/>
            </a:br>
            <a:r>
              <a:rPr lang="en-US" cap="none" dirty="0" smtClean="0"/>
              <a:t>BON SECOURS COLLEGE FOR WOMEN-613006</a:t>
            </a:r>
            <a:br>
              <a:rPr lang="en-US" cap="none" dirty="0" smtClean="0"/>
            </a:br>
            <a:r>
              <a:rPr lang="en-US" dirty="0" err="1" smtClean="0"/>
              <a:t>thanjavur</a:t>
            </a:r>
            <a:r>
              <a:rPr lang="en-US" dirty="0" smtClean="0"/>
              <a:t> </a:t>
            </a:r>
            <a:endParaRPr lang="en-US" dirty="0"/>
          </a:p>
        </p:txBody>
      </p:sp>
    </p:spTree>
    <p:extLst>
      <p:ext uri="{BB962C8B-B14F-4D97-AF65-F5344CB8AC3E}">
        <p14:creationId xmlns:p14="http://schemas.microsoft.com/office/powerpoint/2010/main" val="2059049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8077200" cy="5440363"/>
          </a:xfrm>
        </p:spPr>
        <p:txBody>
          <a:bodyPr>
            <a:normAutofit lnSpcReduction="10000"/>
          </a:bodyPr>
          <a:lstStyle/>
          <a:p>
            <a:pPr algn="just"/>
            <a:r>
              <a:rPr lang="en-US" dirty="0" smtClean="0"/>
              <a:t>Right of set off – The mutual claims of a debtor and a creditor are adjusted together and only the remainder amount due is payable. • Right of appropriation - If the customer has more than one loan account , the customer can direct the repayment of the loan as credit into any other accounts. If there is no specific directions from the customers the banker has a right to appropriate as per his choice. • Right to charge interest- As a creditor the banker has right to charge interest on the funds he lends as per the norms and as per the contract.</a:t>
            </a:r>
            <a:endParaRPr lang="en-US" dirty="0"/>
          </a:p>
        </p:txBody>
      </p:sp>
    </p:spTree>
    <p:extLst>
      <p:ext uri="{BB962C8B-B14F-4D97-AF65-F5344CB8AC3E}">
        <p14:creationId xmlns:p14="http://schemas.microsoft.com/office/powerpoint/2010/main" val="612547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8000" dirty="0" smtClean="0"/>
              <a:t>Thank you </a:t>
            </a:r>
            <a:endParaRPr lang="en-US" sz="8000" dirty="0"/>
          </a:p>
        </p:txBody>
      </p:sp>
    </p:spTree>
    <p:extLst>
      <p:ext uri="{BB962C8B-B14F-4D97-AF65-F5344CB8AC3E}">
        <p14:creationId xmlns:p14="http://schemas.microsoft.com/office/powerpoint/2010/main" val="237687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RELATIONSHIP BETWEEN BANKER </a:t>
            </a:r>
            <a:r>
              <a:rPr lang="en-US" dirty="0"/>
              <a:t>&amp; CUSTOMER</a:t>
            </a:r>
            <a:endParaRPr lang="en-US" dirty="0"/>
          </a:p>
        </p:txBody>
      </p:sp>
    </p:spTree>
    <p:extLst>
      <p:ext uri="{BB962C8B-B14F-4D97-AF65-F5344CB8AC3E}">
        <p14:creationId xmlns:p14="http://schemas.microsoft.com/office/powerpoint/2010/main" val="102295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fontScale="85000" lnSpcReduction="10000"/>
          </a:bodyPr>
          <a:lstStyle/>
          <a:p>
            <a:pPr algn="just"/>
            <a:endParaRPr lang="en-US" dirty="0" smtClean="0"/>
          </a:p>
          <a:p>
            <a:pPr algn="just"/>
            <a:r>
              <a:rPr lang="en-US"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banker is the one who gets into debts and creates debts.</a:t>
            </a:r>
          </a:p>
          <a:p>
            <a:pPr algn="just"/>
            <a:r>
              <a:rPr lang="en-US" dirty="0" smtClean="0">
                <a:latin typeface="Times New Roman" pitchFamily="18" charset="0"/>
                <a:cs typeface="Times New Roman" pitchFamily="18" charset="0"/>
              </a:rPr>
              <a:t> • H.L. HART – the banker is one who receives money, collects </a:t>
            </a:r>
            <a:r>
              <a:rPr lang="en-US" dirty="0" err="1" smtClean="0">
                <a:latin typeface="Times New Roman" pitchFamily="18" charset="0"/>
                <a:cs typeface="Times New Roman" pitchFamily="18" charset="0"/>
              </a:rPr>
              <a:t>cheques</a:t>
            </a:r>
            <a:r>
              <a:rPr lang="en-US" dirty="0" smtClean="0">
                <a:latin typeface="Times New Roman" pitchFamily="18" charset="0"/>
                <a:cs typeface="Times New Roman" pitchFamily="18" charset="0"/>
              </a:rPr>
              <a:t> and drafts, for customers, with an obligation to </a:t>
            </a:r>
            <a:r>
              <a:rPr lang="en-US" dirty="0" err="1" smtClean="0">
                <a:latin typeface="Times New Roman" pitchFamily="18" charset="0"/>
                <a:cs typeface="Times New Roman" pitchFamily="18" charset="0"/>
              </a:rPr>
              <a:t>honour</a:t>
            </a:r>
            <a:r>
              <a:rPr lang="en-US" dirty="0" smtClean="0">
                <a:latin typeface="Times New Roman" pitchFamily="18" charset="0"/>
                <a:cs typeface="Times New Roman" pitchFamily="18" charset="0"/>
              </a:rPr>
              <a:t> the </a:t>
            </a:r>
            <a:r>
              <a:rPr lang="en-US" dirty="0" err="1" smtClean="0">
                <a:latin typeface="Times New Roman" pitchFamily="18" charset="0"/>
                <a:cs typeface="Times New Roman" pitchFamily="18" charset="0"/>
              </a:rPr>
              <a:t>cheques</a:t>
            </a:r>
            <a:r>
              <a:rPr lang="en-US" dirty="0" smtClean="0">
                <a:latin typeface="Times New Roman" pitchFamily="18" charset="0"/>
                <a:cs typeface="Times New Roman" pitchFamily="18" charset="0"/>
              </a:rPr>
              <a:t> drawn by customers from time to time subject to availability of amounts in the account. </a:t>
            </a:r>
          </a:p>
          <a:p>
            <a:pPr algn="just"/>
            <a:r>
              <a:rPr lang="en-US" dirty="0" smtClean="0">
                <a:latin typeface="Times New Roman" pitchFamily="18" charset="0"/>
                <a:cs typeface="Times New Roman" pitchFamily="18" charset="0"/>
              </a:rPr>
              <a:t>• Section 3 of NI ACT 1881, and Section 2 of BILL OF EXCHANGE ACT 1882. state that the term banker includes person or corporation or a company acting as banker. </a:t>
            </a:r>
          </a:p>
          <a:p>
            <a:pPr algn="just"/>
            <a:r>
              <a:rPr lang="en-US" dirty="0" smtClean="0">
                <a:latin typeface="Times New Roman" pitchFamily="18" charset="0"/>
                <a:cs typeface="Times New Roman" pitchFamily="18" charset="0"/>
              </a:rPr>
              <a:t>• Under Section 5 (1) of Banking Regulations of 1949, a banking company is defined as any company which transacts banking business. </a:t>
            </a:r>
          </a:p>
          <a:p>
            <a:pPr algn="just"/>
            <a:r>
              <a:rPr lang="en-US" dirty="0" smtClean="0">
                <a:latin typeface="Times New Roman" pitchFamily="18" charset="0"/>
                <a:cs typeface="Times New Roman" pitchFamily="18" charset="0"/>
              </a:rPr>
              <a:t>• Under Section 5 (1) B , banking business means accepting for the purpose of landing or investment, deposits of money from the public, repayable on demand or otherwise </a:t>
            </a:r>
            <a:r>
              <a:rPr lang="en-US" dirty="0" err="1" smtClean="0">
                <a:latin typeface="Times New Roman" pitchFamily="18" charset="0"/>
                <a:cs typeface="Times New Roman" pitchFamily="18" charset="0"/>
              </a:rPr>
              <a:t>withdrawable</a:t>
            </a:r>
            <a:r>
              <a:rPr lang="en-US" dirty="0" smtClean="0">
                <a:latin typeface="Times New Roman" pitchFamily="18" charset="0"/>
                <a:cs typeface="Times New Roman" pitchFamily="18" charset="0"/>
              </a:rPr>
              <a:t> by </a:t>
            </a:r>
            <a:r>
              <a:rPr lang="en-US" dirty="0" err="1" smtClean="0">
                <a:latin typeface="Times New Roman" pitchFamily="18" charset="0"/>
                <a:cs typeface="Times New Roman" pitchFamily="18" charset="0"/>
              </a:rPr>
              <a:t>cheque</a:t>
            </a:r>
            <a:r>
              <a:rPr lang="en-US" dirty="0" smtClean="0">
                <a:latin typeface="Times New Roman" pitchFamily="18" charset="0"/>
                <a:cs typeface="Times New Roman" pitchFamily="18" charset="0"/>
              </a:rPr>
              <a:t> , draft or otherwise.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73382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fontScale="92500"/>
          </a:bodyPr>
          <a:lstStyle/>
          <a:p>
            <a:r>
              <a:rPr lang="en-US" dirty="0" smtClean="0"/>
              <a:t>CUSTOMER • </a:t>
            </a:r>
          </a:p>
          <a:p>
            <a:pPr algn="just"/>
            <a:r>
              <a:rPr lang="en-US" dirty="0" smtClean="0"/>
              <a:t>A person who buys goods or services from a shop or a business entity. • A person you deal with as a business entity. • There is no statutory definition. • A person/ company/entity who has an account with a bank is a customer. • There is no unanimity as regards to the time period of the dealings. • A casual transaction like encashment of a </a:t>
            </a:r>
            <a:r>
              <a:rPr lang="en-US" dirty="0" err="1" smtClean="0"/>
              <a:t>cheque</a:t>
            </a:r>
            <a:r>
              <a:rPr lang="en-US" dirty="0" smtClean="0"/>
              <a:t> does not entail a person to be customer. • The duration of association of the customer with the bank is of no essence. • A customer is one who has an account with the bank and to whom the banks undertakes to extend business of banking. </a:t>
            </a:r>
            <a:endParaRPr lang="en-US" dirty="0"/>
          </a:p>
        </p:txBody>
      </p:sp>
    </p:spTree>
    <p:extLst>
      <p:ext uri="{BB962C8B-B14F-4D97-AF65-F5344CB8AC3E}">
        <p14:creationId xmlns:p14="http://schemas.microsoft.com/office/powerpoint/2010/main" val="2664542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DEBTOR-CREDITOR • When the customer avails a loan or an advance then his relationship with the banker undergoes a change to what it is when he is a deposit holder. • Since the funds are lent to the customer , he becomes the borrower and the banker becomes the lender. • The relation is the debtor- creditor relation, the customer being a debtor and the banker a creditor</a:t>
            </a:r>
            <a:endParaRPr lang="en-US" dirty="0"/>
          </a:p>
        </p:txBody>
      </p:sp>
    </p:spTree>
    <p:extLst>
      <p:ext uri="{BB962C8B-B14F-4D97-AF65-F5344CB8AC3E}">
        <p14:creationId xmlns:p14="http://schemas.microsoft.com/office/powerpoint/2010/main" val="1418941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RELATIONSHIP CREDITOR-DEBTOR • </a:t>
            </a:r>
          </a:p>
          <a:p>
            <a:pPr algn="just"/>
            <a:r>
              <a:rPr lang="en-US" dirty="0" smtClean="0"/>
              <a:t>Relationship between the customer having a deposit account and the banker. • Depositor is the lender and the banker is the borrower. • Depositor is the creditor and the banker is the debtor. • The money handed over to the bank is a debt. • The money once deposited in the bank becomes the money of the bank and it is prerogative of the bank to use that money as it deems fit. The depositor remains a creditor that too an unsecured creditor</a:t>
            </a:r>
            <a:endParaRPr lang="en-US" dirty="0"/>
          </a:p>
        </p:txBody>
      </p:sp>
    </p:spTree>
    <p:extLst>
      <p:ext uri="{BB962C8B-B14F-4D97-AF65-F5344CB8AC3E}">
        <p14:creationId xmlns:p14="http://schemas.microsoft.com/office/powerpoint/2010/main" val="1367868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01040"/>
            <a:ext cx="8305800" cy="5775960"/>
          </a:xfrm>
        </p:spPr>
        <p:txBody>
          <a:bodyPr>
            <a:normAutofit fontScale="92500" lnSpcReduction="20000"/>
          </a:bodyPr>
          <a:lstStyle/>
          <a:p>
            <a:pPr algn="just"/>
            <a:r>
              <a:rPr lang="en-US" dirty="0" smtClean="0"/>
              <a:t> BENEFICIARY-TRUSTEE • If a customer keeps certain valuables or securities with the bank for safe-keeping or deposits a certain amount of money for a specific purpose, the banker, besides becoming a </a:t>
            </a:r>
            <a:r>
              <a:rPr lang="en-US" dirty="0" err="1" smtClean="0"/>
              <a:t>bailee</a:t>
            </a:r>
            <a:r>
              <a:rPr lang="en-US" dirty="0" smtClean="0"/>
              <a:t>, is also a trustee. The money or the securities so kept are not at the disposal of the bank. The banker cannot utilize those moneys or securities as he desires since the money does not belong to him. • Here there is delivery of goods or securities from one person to the other which amounts to the bailment. As per section 148 of Indian Contract Act 1872, the delivery of goods from one person to the other for some purpose upon the contract that the goods will be returned when the purpose is accomplished. • The customer is the bailer and the banker is the </a:t>
            </a:r>
            <a:r>
              <a:rPr lang="en-US" dirty="0" err="1" smtClean="0"/>
              <a:t>bailee</a:t>
            </a:r>
            <a:r>
              <a:rPr lang="en-US" dirty="0" smtClean="0"/>
              <a:t>. </a:t>
            </a:r>
            <a:endParaRPr lang="en-US" dirty="0"/>
          </a:p>
        </p:txBody>
      </p:sp>
    </p:spTree>
    <p:extLst>
      <p:ext uri="{BB962C8B-B14F-4D97-AF65-F5344CB8AC3E}">
        <p14:creationId xmlns:p14="http://schemas.microsoft.com/office/powerpoint/2010/main" val="1497063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99760"/>
          </a:xfrm>
        </p:spPr>
        <p:txBody>
          <a:bodyPr>
            <a:normAutofit/>
          </a:bodyPr>
          <a:lstStyle/>
          <a:p>
            <a:pPr algn="just"/>
            <a:r>
              <a:rPr lang="en-US" dirty="0" smtClean="0"/>
              <a:t>PRINCIPAL-AGENT • Banks provide ancillary services such as collection of </a:t>
            </a:r>
            <a:r>
              <a:rPr lang="en-US" dirty="0" err="1" smtClean="0"/>
              <a:t>cheques</a:t>
            </a:r>
            <a:r>
              <a:rPr lang="en-US" dirty="0" smtClean="0"/>
              <a:t>, bills </a:t>
            </a:r>
            <a:r>
              <a:rPr lang="en-US" dirty="0" err="1" smtClean="0"/>
              <a:t>etc.They</a:t>
            </a:r>
            <a:r>
              <a:rPr lang="en-US" dirty="0" smtClean="0"/>
              <a:t> also undertake to pay regularly the electricity bills, phone bills etc. • The relationship arising out of these ancillary services is of principal-agent between the customer and the bank. • The relationship seizes once the customer dies, becomes insane or becomes insolvent. • The </a:t>
            </a:r>
            <a:r>
              <a:rPr lang="en-US" dirty="0" err="1" smtClean="0"/>
              <a:t>proceedes</a:t>
            </a:r>
            <a:r>
              <a:rPr lang="en-US" dirty="0" smtClean="0"/>
              <a:t> of the </a:t>
            </a:r>
            <a:r>
              <a:rPr lang="en-US" dirty="0" err="1" smtClean="0"/>
              <a:t>cheques</a:t>
            </a:r>
            <a:r>
              <a:rPr lang="en-US" dirty="0" smtClean="0"/>
              <a:t> sent for </a:t>
            </a:r>
            <a:r>
              <a:rPr lang="en-US" dirty="0" err="1" smtClean="0"/>
              <a:t>collection,which</a:t>
            </a:r>
            <a:r>
              <a:rPr lang="en-US" dirty="0" smtClean="0"/>
              <a:t> are in transit, not created to the customer account are not the moneys of the banker till such time as they are credited into the customer account. </a:t>
            </a:r>
            <a:endParaRPr lang="en-US" dirty="0"/>
          </a:p>
        </p:txBody>
      </p:sp>
    </p:spTree>
    <p:extLst>
      <p:ext uri="{BB962C8B-B14F-4D97-AF65-F5344CB8AC3E}">
        <p14:creationId xmlns:p14="http://schemas.microsoft.com/office/powerpoint/2010/main" val="4285807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47360"/>
          </a:xfrm>
        </p:spPr>
        <p:txBody>
          <a:bodyPr>
            <a:normAutofit fontScale="92500" lnSpcReduction="10000"/>
          </a:bodyPr>
          <a:lstStyle/>
          <a:p>
            <a:pPr algn="just"/>
            <a:r>
              <a:rPr lang="en-US" dirty="0" smtClean="0"/>
              <a:t>RIGHTS OF BANKER • Right of general lien- Lien is the right of the creditor to retain the goods and securities owned by the debtor </a:t>
            </a:r>
            <a:r>
              <a:rPr lang="en-US" dirty="0" err="1" smtClean="0"/>
              <a:t>untill</a:t>
            </a:r>
            <a:r>
              <a:rPr lang="en-US" dirty="0" smtClean="0"/>
              <a:t> the debt due from him is paid. • It </a:t>
            </a:r>
            <a:r>
              <a:rPr lang="en-US" dirty="0" err="1" smtClean="0"/>
              <a:t>conferes</a:t>
            </a:r>
            <a:r>
              <a:rPr lang="en-US" dirty="0" smtClean="0"/>
              <a:t> upon the creditor to retain the securities of the debtor. • It does not confer the right to sell. • There are two types of liens – General lien and particular lien. • Section 171 of Indian contract Act 1872 </a:t>
            </a:r>
            <a:r>
              <a:rPr lang="en-US" dirty="0" err="1" smtClean="0"/>
              <a:t>conferes</a:t>
            </a:r>
            <a:r>
              <a:rPr lang="en-US" dirty="0" smtClean="0"/>
              <a:t> general lien on bankers. • Bankers lien is tantamount to implied pledge. The reason being the banker is bestowed with a right even to sell securities without the intervention of the court. • Pledge – Section 172 of Indian contract Act 1872- bailment of goods as security for payment of a debt or performance.</a:t>
            </a:r>
            <a:endParaRPr lang="en-US" dirty="0"/>
          </a:p>
        </p:txBody>
      </p:sp>
    </p:spTree>
    <p:extLst>
      <p:ext uri="{BB962C8B-B14F-4D97-AF65-F5344CB8AC3E}">
        <p14:creationId xmlns:p14="http://schemas.microsoft.com/office/powerpoint/2010/main" val="673441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TotalTime>
  <Words>952</Words>
  <Application>Microsoft Office PowerPoint</Application>
  <PresentationFormat>On-screen Show (4:3)</PresentationFormat>
  <Paragraphs>18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Dr. k. mala Asst. Professor of commerce BON SECOURS COLLEGE FOR WOMEN-613006 thanjavur </vt:lpstr>
      <vt:lpstr>RELATIONSHIP BETWEEN BANKER &amp; CUSTOMER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BANKER CUSTOMER RELATIONSHIP</dc:title>
  <dc:creator>Home</dc:creator>
  <cp:lastModifiedBy>Home</cp:lastModifiedBy>
  <cp:revision>4</cp:revision>
  <dcterms:created xsi:type="dcterms:W3CDTF">2020-05-24T06:37:44Z</dcterms:created>
  <dcterms:modified xsi:type="dcterms:W3CDTF">2020-05-24T13:32:06Z</dcterms:modified>
</cp:coreProperties>
</file>