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24-May-20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D8BD707-D9CF-40AE-B4C6-C98DA3205C09}" type="datetimeFigureOut">
              <a:rPr lang="en-US" smtClean="0"/>
              <a:pPr/>
              <a:t>24-May-20</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6F15528-21DE-4FAA-801E-634DDDAF4B2B}"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400" y="0"/>
            <a:ext cx="9144000" cy="6802040"/>
            <a:chOff x="0" y="0"/>
            <a:chExt cx="9144000" cy="680204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086600" cy="6802040"/>
            </a:xfrm>
            <a:prstGeom prst="rect">
              <a:avLst/>
            </a:prstGeom>
          </p:spPr>
        </p:pic>
        <p:pic>
          <p:nvPicPr>
            <p:cNvPr id="3" name="Picture 2"/>
            <p:cNvPicPr/>
            <p:nvPr/>
          </p:nvPicPr>
          <p:blipFill rotWithShape="1">
            <a:blip r:embed="rId3"/>
            <a:srcRect l="67789" t="21027" r="11378" b="44358"/>
            <a:stretch/>
          </p:blipFill>
          <p:spPr bwMode="auto">
            <a:xfrm>
              <a:off x="7086600" y="0"/>
              <a:ext cx="2057400" cy="680204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74307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895600" y="0"/>
            <a:ext cx="64770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chemeClr val="accent6">
                    <a:lumMod val="50000"/>
                  </a:schemeClr>
                </a:solidFill>
              </a:rPr>
              <a:t>EXECUTIVE INFORMATION SYSTEM(EIS)</a:t>
            </a:r>
            <a:endParaRPr lang="en-US" b="1" u="sng" dirty="0">
              <a:solidFill>
                <a:schemeClr val="accent6">
                  <a:lumMod val="50000"/>
                </a:schemeClr>
              </a:solidFill>
            </a:endParaRPr>
          </a:p>
        </p:txBody>
      </p:sp>
      <p:sp>
        <p:nvSpPr>
          <p:cNvPr id="4" name="TextBox 3"/>
          <p:cNvSpPr txBox="1"/>
          <p:nvPr/>
        </p:nvSpPr>
        <p:spPr>
          <a:xfrm>
            <a:off x="1219200" y="1219200"/>
            <a:ext cx="7696200" cy="923330"/>
          </a:xfrm>
          <a:prstGeom prst="rect">
            <a:avLst/>
          </a:prstGeom>
          <a:noFill/>
        </p:spPr>
        <p:txBody>
          <a:bodyPr wrap="square" rtlCol="0">
            <a:spAutoFit/>
          </a:bodyPr>
          <a:lstStyle/>
          <a:p>
            <a:r>
              <a:rPr lang="en-US" dirty="0" smtClean="0"/>
              <a:t>A reporting tool that provides quick access to summarized reports coming from all company levels and departments such as accounting human resources and operational</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057"/>
          <a:stretch/>
        </p:blipFill>
        <p:spPr bwMode="auto">
          <a:xfrm>
            <a:off x="38100" y="2895600"/>
            <a:ext cx="9144000" cy="39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8730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24200" y="228600"/>
            <a:ext cx="5638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chemeClr val="accent6">
                    <a:lumMod val="50000"/>
                  </a:schemeClr>
                </a:solidFill>
              </a:rPr>
              <a:t>MARKEING INFORMATIONSYSTEM (MIS)</a:t>
            </a:r>
            <a:endParaRPr lang="en-US" b="1" u="sng" dirty="0">
              <a:solidFill>
                <a:schemeClr val="accent6">
                  <a:lumMod val="50000"/>
                </a:schemeClr>
              </a:solidFill>
            </a:endParaRPr>
          </a:p>
        </p:txBody>
      </p:sp>
      <p:sp>
        <p:nvSpPr>
          <p:cNvPr id="3" name="TextBox 2"/>
          <p:cNvSpPr txBox="1"/>
          <p:nvPr/>
        </p:nvSpPr>
        <p:spPr>
          <a:xfrm>
            <a:off x="457200" y="1274802"/>
            <a:ext cx="8305800" cy="1107996"/>
          </a:xfrm>
          <a:prstGeom prst="rect">
            <a:avLst/>
          </a:prstGeom>
          <a:noFill/>
        </p:spPr>
        <p:txBody>
          <a:bodyPr wrap="square" rtlCol="0">
            <a:spAutoFit/>
          </a:bodyPr>
          <a:lstStyle/>
          <a:p>
            <a:endParaRPr lang="en-US" dirty="0" smtClean="0"/>
          </a:p>
          <a:p>
            <a:r>
              <a:rPr lang="en-US" sz="2400" dirty="0" smtClean="0"/>
              <a:t>MIS designed specifically for Managing the marketing aspects of the business</a:t>
            </a:r>
            <a:endParaRPr lang="en-US" sz="2400" dirty="0"/>
          </a:p>
        </p:txBody>
      </p:sp>
      <p:sp>
        <p:nvSpPr>
          <p:cNvPr id="4" name="AutoShape 4" descr="What is Marketing Information System? definition and meaning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What is Marketing Information System? definition and meaning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28888"/>
            <a:ext cx="9144000" cy="432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52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76600" y="304800"/>
            <a:ext cx="53213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chemeClr val="accent6">
                    <a:lumMod val="50000"/>
                  </a:schemeClr>
                </a:solidFill>
              </a:rPr>
              <a:t>OFFICE AUTOMATION SYSTEM (OAS)</a:t>
            </a:r>
            <a:endParaRPr lang="en-US" b="1" u="sng" dirty="0">
              <a:solidFill>
                <a:schemeClr val="accent6">
                  <a:lumMod val="50000"/>
                </a:schemeClr>
              </a:solidFill>
            </a:endParaRPr>
          </a:p>
        </p:txBody>
      </p:sp>
      <p:sp>
        <p:nvSpPr>
          <p:cNvPr id="3" name="TextBox 2"/>
          <p:cNvSpPr txBox="1"/>
          <p:nvPr/>
        </p:nvSpPr>
        <p:spPr>
          <a:xfrm>
            <a:off x="38100" y="914400"/>
            <a:ext cx="8305800" cy="1569660"/>
          </a:xfrm>
          <a:prstGeom prst="rect">
            <a:avLst/>
          </a:prstGeom>
          <a:noFill/>
        </p:spPr>
        <p:txBody>
          <a:bodyPr wrap="square" rtlCol="0">
            <a:spAutoFit/>
          </a:bodyPr>
          <a:lstStyle/>
          <a:p>
            <a:r>
              <a:rPr lang="en-US" sz="2400" dirty="0" smtClean="0"/>
              <a:t>It support communication and productivity in the enterprise by automating work flow and eliminating bottlenecks. OAS may be implemented at any and all levels of management.</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5600"/>
            <a:ext cx="9144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271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71800" y="190500"/>
            <a:ext cx="61722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chemeClr val="accent6">
                    <a:lumMod val="50000"/>
                  </a:schemeClr>
                </a:solidFill>
              </a:rPr>
              <a:t>SCHOOL MANGEMENT INFORMATION (SMI)</a:t>
            </a:r>
            <a:endParaRPr lang="en-US" b="1" u="sng" dirty="0">
              <a:solidFill>
                <a:schemeClr val="accent6">
                  <a:lumMod val="50000"/>
                </a:schemeClr>
              </a:solidFill>
            </a:endParaRPr>
          </a:p>
        </p:txBody>
      </p:sp>
      <p:sp>
        <p:nvSpPr>
          <p:cNvPr id="3" name="TextBox 2"/>
          <p:cNvSpPr txBox="1"/>
          <p:nvPr/>
        </p:nvSpPr>
        <p:spPr>
          <a:xfrm>
            <a:off x="381000" y="1295400"/>
            <a:ext cx="8610600" cy="830997"/>
          </a:xfrm>
          <a:prstGeom prst="rect">
            <a:avLst/>
          </a:prstGeom>
          <a:noFill/>
        </p:spPr>
        <p:txBody>
          <a:bodyPr wrap="square" rtlCol="0">
            <a:spAutoFit/>
          </a:bodyPr>
          <a:lstStyle/>
          <a:p>
            <a:r>
              <a:rPr lang="en-US" sz="2400" dirty="0" smtClean="0"/>
              <a:t>It cover school administration and often including teaching and learning materials.</a:t>
            </a:r>
            <a:endParaRPr lang="en-US" sz="24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9625"/>
            <a:ext cx="91440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406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0"/>
            <a:ext cx="4495800" cy="769441"/>
          </a:xfrm>
          <a:prstGeom prst="rect">
            <a:avLst/>
          </a:prstGeom>
          <a:noFill/>
        </p:spPr>
        <p:txBody>
          <a:bodyPr wrap="square" rtlCol="0">
            <a:spAutoFit/>
          </a:bodyPr>
          <a:lstStyle/>
          <a:p>
            <a:r>
              <a:rPr lang="en-US" sz="4400" b="1" u="sng" dirty="0" smtClean="0">
                <a:solidFill>
                  <a:schemeClr val="accent6">
                    <a:lumMod val="50000"/>
                  </a:schemeClr>
                </a:solidFill>
              </a:rPr>
              <a:t>CONCLUSION</a:t>
            </a:r>
            <a:endParaRPr lang="en-US" sz="4400" b="1" u="sng" dirty="0">
              <a:solidFill>
                <a:schemeClr val="accent6">
                  <a:lumMod val="50000"/>
                </a:schemeClr>
              </a:solidFill>
            </a:endParaRPr>
          </a:p>
        </p:txBody>
      </p:sp>
      <p:sp>
        <p:nvSpPr>
          <p:cNvPr id="3" name="TextBox 2"/>
          <p:cNvSpPr txBox="1"/>
          <p:nvPr/>
        </p:nvSpPr>
        <p:spPr>
          <a:xfrm>
            <a:off x="152400" y="914400"/>
            <a:ext cx="8534400" cy="6247864"/>
          </a:xfrm>
          <a:prstGeom prst="rect">
            <a:avLst/>
          </a:prstGeom>
          <a:noFill/>
        </p:spPr>
        <p:txBody>
          <a:bodyPr wrap="square" rtlCol="0">
            <a:spAutoFit/>
          </a:bodyPr>
          <a:lstStyle/>
          <a:p>
            <a:r>
              <a:rPr lang="en-US" sz="2800" dirty="0" smtClean="0"/>
              <a:t>MIS differ form regular information system because the primary objective of these system are to analyze other system dealing with the operational activities in the organization.</a:t>
            </a:r>
          </a:p>
          <a:p>
            <a:endParaRPr lang="en-US" sz="2800" dirty="0"/>
          </a:p>
          <a:p>
            <a:r>
              <a:rPr lang="en-US" sz="2800" dirty="0" smtClean="0"/>
              <a:t>MIS is a subject of the overall planning and control activities covering the application of humans, technologies and procedure of the organization within the field of scientific management.  MIS is most of ten tailored to the automation or support of human decision marketing.</a:t>
            </a:r>
          </a:p>
          <a:p>
            <a:endParaRPr lang="en-US" dirty="0" smtClean="0"/>
          </a:p>
          <a:p>
            <a:endParaRPr lang="en-US" dirty="0"/>
          </a:p>
        </p:txBody>
      </p:sp>
    </p:spTree>
    <p:extLst>
      <p:ext uri="{BB962C8B-B14F-4D97-AF65-F5344CB8AC3E}">
        <p14:creationId xmlns:p14="http://schemas.microsoft.com/office/powerpoint/2010/main" val="664714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984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85800"/>
            <a:ext cx="7620000" cy="523220"/>
          </a:xfrm>
          <a:prstGeom prst="rect">
            <a:avLst/>
          </a:prstGeom>
          <a:noFill/>
        </p:spPr>
        <p:txBody>
          <a:bodyPr wrap="square" rtlCol="0">
            <a:spAutoFit/>
          </a:bodyPr>
          <a:lstStyle/>
          <a:p>
            <a:r>
              <a:rPr lang="en-US" sz="2800" b="1" i="1" dirty="0" smtClean="0">
                <a:solidFill>
                  <a:schemeClr val="accent6">
                    <a:lumMod val="50000"/>
                  </a:schemeClr>
                </a:solidFill>
                <a:latin typeface="Forte" panose="03060902040502070203" pitchFamily="66" charset="0"/>
              </a:rPr>
              <a:t>MANAGEMENT INFORMATION  SYSTEM</a:t>
            </a:r>
            <a:endParaRPr lang="en-US" sz="2800" b="1" i="1" dirty="0">
              <a:solidFill>
                <a:schemeClr val="accent6">
                  <a:lumMod val="50000"/>
                </a:schemeClr>
              </a:solidFill>
              <a:latin typeface="Forte" panose="03060902040502070203" pitchFamily="66" charset="0"/>
            </a:endParaRPr>
          </a:p>
        </p:txBody>
      </p:sp>
      <p:sp>
        <p:nvSpPr>
          <p:cNvPr id="3" name="TextBox 2"/>
          <p:cNvSpPr txBox="1"/>
          <p:nvPr/>
        </p:nvSpPr>
        <p:spPr>
          <a:xfrm>
            <a:off x="914400" y="2133600"/>
            <a:ext cx="8001000" cy="1200329"/>
          </a:xfrm>
          <a:prstGeom prst="rect">
            <a:avLst/>
          </a:prstGeom>
          <a:noFill/>
        </p:spPr>
        <p:txBody>
          <a:bodyPr wrap="square" rtlCol="0">
            <a:spAutoFit/>
          </a:bodyPr>
          <a:lstStyle/>
          <a:p>
            <a:r>
              <a:rPr lang="en-US" b="1" u="sng" dirty="0" err="1" smtClean="0">
                <a:solidFill>
                  <a:schemeClr val="accent6">
                    <a:lumMod val="50000"/>
                  </a:schemeClr>
                </a:solidFill>
              </a:rPr>
              <a:t>MEANING:</a:t>
            </a:r>
            <a:r>
              <a:rPr lang="en-US" dirty="0" err="1" smtClean="0"/>
              <a:t>Management</a:t>
            </a:r>
            <a:r>
              <a:rPr lang="en-US" dirty="0" smtClean="0"/>
              <a:t> Information System is a formal method of collecting timely information </a:t>
            </a:r>
            <a:r>
              <a:rPr lang="en-US" dirty="0" err="1" smtClean="0"/>
              <a:t>ina</a:t>
            </a:r>
            <a:r>
              <a:rPr lang="en-US" dirty="0" smtClean="0"/>
              <a:t> </a:t>
            </a:r>
            <a:r>
              <a:rPr lang="en-US" dirty="0" err="1" smtClean="0"/>
              <a:t>resentable</a:t>
            </a:r>
            <a:r>
              <a:rPr lang="en-US" dirty="0" smtClean="0"/>
              <a:t> form. It is designed </a:t>
            </a:r>
            <a:r>
              <a:rPr lang="en-US" dirty="0" err="1" smtClean="0"/>
              <a:t>withn</a:t>
            </a:r>
            <a:r>
              <a:rPr lang="en-US" dirty="0" smtClean="0"/>
              <a:t> the frame work that emphasizes Profit, Planning Performance planning and control of all level.</a:t>
            </a:r>
            <a:endParaRPr lang="en-US" dirty="0"/>
          </a:p>
        </p:txBody>
      </p:sp>
      <p:sp>
        <p:nvSpPr>
          <p:cNvPr id="4" name="TextBox 3"/>
          <p:cNvSpPr txBox="1"/>
          <p:nvPr/>
        </p:nvSpPr>
        <p:spPr>
          <a:xfrm>
            <a:off x="927100" y="3810000"/>
            <a:ext cx="7912100" cy="1200329"/>
          </a:xfrm>
          <a:prstGeom prst="rect">
            <a:avLst/>
          </a:prstGeom>
          <a:noFill/>
        </p:spPr>
        <p:txBody>
          <a:bodyPr wrap="square" rtlCol="0">
            <a:spAutoFit/>
          </a:bodyPr>
          <a:lstStyle/>
          <a:p>
            <a:r>
              <a:rPr lang="en-US" b="1" u="sng" dirty="0" smtClean="0">
                <a:solidFill>
                  <a:schemeClr val="accent6">
                    <a:lumMod val="50000"/>
                  </a:schemeClr>
                </a:solidFill>
              </a:rPr>
              <a:t>DEFINATION: </a:t>
            </a:r>
            <a:r>
              <a:rPr lang="en-US" dirty="0" smtClean="0"/>
              <a:t>According to Phillip </a:t>
            </a:r>
            <a:r>
              <a:rPr lang="en-US" dirty="0" err="1" smtClean="0"/>
              <a:t>Kolter</a:t>
            </a:r>
            <a:r>
              <a:rPr lang="en-US" dirty="0" smtClean="0"/>
              <a:t>- MIS consist of people, equipment and procedure together, sort, </a:t>
            </a:r>
            <a:r>
              <a:rPr lang="en-US" dirty="0" err="1" smtClean="0"/>
              <a:t>analyse</a:t>
            </a:r>
            <a:r>
              <a:rPr lang="en-US" dirty="0" smtClean="0"/>
              <a:t>, evaluated and distribute the needed timely and </a:t>
            </a:r>
            <a:r>
              <a:rPr lang="en-US" dirty="0" err="1" smtClean="0"/>
              <a:t>accurted</a:t>
            </a:r>
            <a:r>
              <a:rPr lang="en-US" dirty="0" smtClean="0"/>
              <a:t> information and making decision makers</a:t>
            </a:r>
            <a:endParaRPr lang="en-US" dirty="0"/>
          </a:p>
        </p:txBody>
      </p:sp>
    </p:spTree>
    <p:extLst>
      <p:ext uri="{BB962C8B-B14F-4D97-AF65-F5344CB8AC3E}">
        <p14:creationId xmlns:p14="http://schemas.microsoft.com/office/powerpoint/2010/main" val="658803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0" y="591066"/>
            <a:ext cx="7086600" cy="923330"/>
          </a:xfrm>
          <a:prstGeom prst="rect">
            <a:avLst/>
          </a:prstGeom>
          <a:noFill/>
        </p:spPr>
        <p:txBody>
          <a:bodyPr wrap="square" rtlCol="0">
            <a:spAutoFit/>
          </a:bodyPr>
          <a:lstStyle/>
          <a:p>
            <a:r>
              <a:rPr lang="en-US" sz="5400" b="1" dirty="0" smtClean="0">
                <a:solidFill>
                  <a:schemeClr val="accent6">
                    <a:lumMod val="50000"/>
                  </a:schemeClr>
                </a:solidFill>
              </a:rPr>
              <a:t>What is MIS?</a:t>
            </a:r>
          </a:p>
        </p:txBody>
      </p:sp>
      <p:sp>
        <p:nvSpPr>
          <p:cNvPr id="3" name="TextBox 2"/>
          <p:cNvSpPr txBox="1"/>
          <p:nvPr/>
        </p:nvSpPr>
        <p:spPr>
          <a:xfrm>
            <a:off x="1371600" y="1514396"/>
            <a:ext cx="4724400" cy="3970318"/>
          </a:xfrm>
          <a:prstGeom prst="rect">
            <a:avLst/>
          </a:prstGeom>
          <a:noFill/>
        </p:spPr>
        <p:txBody>
          <a:bodyPr wrap="square" rtlCol="0">
            <a:spAutoFit/>
          </a:bodyPr>
          <a:lstStyle/>
          <a:p>
            <a:pPr marL="285750" indent="-285750">
              <a:buBlip>
                <a:blip r:embed="rId2"/>
              </a:buBlip>
            </a:pPr>
            <a:r>
              <a:rPr lang="en-US" sz="3600" dirty="0" smtClean="0"/>
              <a:t>Right information</a:t>
            </a:r>
          </a:p>
          <a:p>
            <a:pPr marL="285750" indent="-285750">
              <a:buBlip>
                <a:blip r:embed="rId2"/>
              </a:buBlip>
            </a:pPr>
            <a:r>
              <a:rPr lang="en-US" sz="3600" dirty="0" smtClean="0"/>
              <a:t>To the right person </a:t>
            </a:r>
          </a:p>
          <a:p>
            <a:pPr marL="285750" indent="-285750">
              <a:buBlip>
                <a:blip r:embed="rId2"/>
              </a:buBlip>
            </a:pPr>
            <a:r>
              <a:rPr lang="en-US" sz="3600" dirty="0" smtClean="0"/>
              <a:t>At the right place</a:t>
            </a:r>
          </a:p>
          <a:p>
            <a:pPr marL="285750" indent="-285750">
              <a:buBlip>
                <a:blip r:embed="rId2"/>
              </a:buBlip>
            </a:pPr>
            <a:r>
              <a:rPr lang="en-US" sz="3600" dirty="0" smtClean="0"/>
              <a:t>At the right time</a:t>
            </a:r>
          </a:p>
          <a:p>
            <a:pPr marL="285750" indent="-285750">
              <a:buBlip>
                <a:blip r:embed="rId2"/>
              </a:buBlip>
            </a:pPr>
            <a:r>
              <a:rPr lang="en-US" sz="3600" dirty="0" smtClean="0"/>
              <a:t>At the right form</a:t>
            </a:r>
          </a:p>
          <a:p>
            <a:pPr marL="285750" indent="-285750">
              <a:buBlip>
                <a:blip r:embed="rId2"/>
              </a:buBlip>
            </a:pPr>
            <a:r>
              <a:rPr lang="en-US" sz="3600" dirty="0" smtClean="0"/>
              <a:t>At the right cost</a:t>
            </a:r>
            <a:endParaRPr lang="en-US" sz="3600" dirty="0"/>
          </a:p>
        </p:txBody>
      </p:sp>
    </p:spTree>
    <p:extLst>
      <p:ext uri="{BB962C8B-B14F-4D97-AF65-F5344CB8AC3E}">
        <p14:creationId xmlns:p14="http://schemas.microsoft.com/office/powerpoint/2010/main" val="3624606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0"/>
            <a:ext cx="7315200" cy="1754326"/>
          </a:xfrm>
          <a:prstGeom prst="rect">
            <a:avLst/>
          </a:prstGeom>
          <a:noFill/>
        </p:spPr>
        <p:txBody>
          <a:bodyPr wrap="square" rtlCol="0">
            <a:spAutoFit/>
          </a:bodyPr>
          <a:lstStyle/>
          <a:p>
            <a:pPr algn="r"/>
            <a:r>
              <a:rPr lang="en-US" sz="3600" b="1" u="sng" dirty="0" smtClean="0">
                <a:solidFill>
                  <a:schemeClr val="accent6">
                    <a:lumMod val="50000"/>
                  </a:schemeClr>
                </a:solidFill>
              </a:rPr>
              <a:t>CHARACTERISTICS OF A MANAGEMENT INFORATION SYSTEM</a:t>
            </a:r>
            <a:endParaRPr lang="en-US" sz="3600" b="1" u="sng" dirty="0">
              <a:solidFill>
                <a:schemeClr val="accent6">
                  <a:lumMod val="50000"/>
                </a:schemeClr>
              </a:solidFill>
            </a:endParaRPr>
          </a:p>
        </p:txBody>
      </p:sp>
      <p:sp>
        <p:nvSpPr>
          <p:cNvPr id="3" name="TextBox 2"/>
          <p:cNvSpPr txBox="1"/>
          <p:nvPr/>
        </p:nvSpPr>
        <p:spPr>
          <a:xfrm>
            <a:off x="1676400" y="1905000"/>
            <a:ext cx="5562600" cy="3693319"/>
          </a:xfrm>
          <a:prstGeom prst="rect">
            <a:avLst/>
          </a:prstGeom>
          <a:noFill/>
        </p:spPr>
        <p:txBody>
          <a:bodyPr wrap="square" rtlCol="0">
            <a:spAutoFit/>
          </a:bodyPr>
          <a:lstStyle/>
          <a:p>
            <a:pPr marL="285750" indent="-285750">
              <a:buBlip>
                <a:blip r:embed="rId2"/>
              </a:buBlip>
            </a:pPr>
            <a:r>
              <a:rPr lang="en-US" sz="2400" dirty="0" smtClean="0"/>
              <a:t>Provides reports with fixed and standard formats- Hard copy and soft copy report</a:t>
            </a:r>
          </a:p>
          <a:p>
            <a:pPr marL="285750" indent="-285750">
              <a:buBlip>
                <a:blip r:embed="rId2"/>
              </a:buBlip>
            </a:pPr>
            <a:r>
              <a:rPr lang="en-US" sz="2400" dirty="0" smtClean="0"/>
              <a:t>Uses internal data stored in the computer system </a:t>
            </a:r>
          </a:p>
          <a:p>
            <a:pPr marL="285750" indent="-285750">
              <a:buBlip>
                <a:blip r:embed="rId2"/>
              </a:buBlip>
            </a:pPr>
            <a:r>
              <a:rPr lang="en-US" sz="2400" dirty="0" smtClean="0"/>
              <a:t>End users can develop custom reports</a:t>
            </a:r>
          </a:p>
          <a:p>
            <a:pPr marL="285750" indent="-285750">
              <a:buBlip>
                <a:blip r:embed="rId2"/>
              </a:buBlip>
            </a:pPr>
            <a:r>
              <a:rPr lang="en-US" sz="2400" dirty="0" smtClean="0"/>
              <a:t>Requires formal requests form users</a:t>
            </a:r>
          </a:p>
          <a:p>
            <a:endParaRPr lang="en-US" dirty="0"/>
          </a:p>
        </p:txBody>
      </p:sp>
    </p:spTree>
    <p:extLst>
      <p:ext uri="{BB962C8B-B14F-4D97-AF65-F5344CB8AC3E}">
        <p14:creationId xmlns:p14="http://schemas.microsoft.com/office/powerpoint/2010/main" val="2546574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875" b="81375" l="12969" r="61641"/>
                    </a14:imgEffect>
                  </a14:imgLayer>
                </a14:imgProps>
              </a:ext>
              <a:ext uri="{28A0092B-C50C-407E-A947-70E740481C1C}">
                <a14:useLocalDpi xmlns:a14="http://schemas.microsoft.com/office/drawing/2010/main" val="0"/>
              </a:ext>
            </a:extLst>
          </a:blip>
          <a:srcRect l="13112" t="22417" r="38237" b="19167"/>
          <a:stretch/>
        </p:blipFill>
        <p:spPr bwMode="auto">
          <a:xfrm>
            <a:off x="0" y="152400"/>
            <a:ext cx="86868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3273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8500" y="190500"/>
            <a:ext cx="7162800" cy="954107"/>
          </a:xfrm>
          <a:prstGeom prst="rect">
            <a:avLst/>
          </a:prstGeom>
          <a:noFill/>
        </p:spPr>
        <p:txBody>
          <a:bodyPr wrap="square" rtlCol="0">
            <a:spAutoFit/>
          </a:bodyPr>
          <a:lstStyle/>
          <a:p>
            <a:pPr algn="r"/>
            <a:r>
              <a:rPr lang="en-US" sz="2800" b="1" u="sng" dirty="0" smtClean="0">
                <a:solidFill>
                  <a:schemeClr val="accent6">
                    <a:lumMod val="50000"/>
                  </a:schemeClr>
                </a:solidFill>
              </a:rPr>
              <a:t>THE TYPICAL MIS IS BASED ON 4 MAJOR COMPONENTS</a:t>
            </a:r>
            <a:endParaRPr lang="en-US" sz="2800" b="1" u="sng" dirty="0">
              <a:solidFill>
                <a:schemeClr val="accent6">
                  <a:lumMod val="50000"/>
                </a:schemeClr>
              </a:solidFill>
            </a:endParaRPr>
          </a:p>
        </p:txBody>
      </p:sp>
      <p:sp>
        <p:nvSpPr>
          <p:cNvPr id="3" name="TextBox 2"/>
          <p:cNvSpPr txBox="1"/>
          <p:nvPr/>
        </p:nvSpPr>
        <p:spPr>
          <a:xfrm>
            <a:off x="838200" y="1371600"/>
            <a:ext cx="8153400" cy="4431983"/>
          </a:xfrm>
          <a:prstGeom prst="rect">
            <a:avLst/>
          </a:prstGeom>
          <a:noFill/>
        </p:spPr>
        <p:txBody>
          <a:bodyPr wrap="square" rtlCol="0">
            <a:spAutoFit/>
          </a:bodyPr>
          <a:lstStyle/>
          <a:p>
            <a:pPr>
              <a:buClr>
                <a:srgbClr val="002060"/>
              </a:buClr>
            </a:pPr>
            <a:r>
              <a:rPr lang="en-US" sz="2000" u="sng" dirty="0" smtClean="0">
                <a:solidFill>
                  <a:schemeClr val="accent6">
                    <a:lumMod val="50000"/>
                  </a:schemeClr>
                </a:solidFill>
              </a:rPr>
              <a:t>1.Data Gathering: </a:t>
            </a:r>
            <a:r>
              <a:rPr lang="en-US" sz="2000" dirty="0" smtClean="0"/>
              <a:t>Date pertinent to the operations of the organization are gathered form both external and internal sources. </a:t>
            </a:r>
          </a:p>
          <a:p>
            <a:pPr>
              <a:buClr>
                <a:srgbClr val="002060"/>
              </a:buClr>
            </a:pPr>
            <a:r>
              <a:rPr lang="en-US" sz="2000" u="sng" dirty="0" smtClean="0">
                <a:solidFill>
                  <a:schemeClr val="accent6">
                    <a:lumMod val="50000"/>
                  </a:schemeClr>
                </a:solidFill>
              </a:rPr>
              <a:t>2. Data Entry : </a:t>
            </a:r>
            <a:r>
              <a:rPr lang="en-US" sz="2000" dirty="0" smtClean="0"/>
              <a:t>The above data is inputted and stored in databases as the information processing core of the system</a:t>
            </a:r>
          </a:p>
          <a:p>
            <a:pPr>
              <a:buClr>
                <a:srgbClr val="002060"/>
              </a:buClr>
            </a:pPr>
            <a:r>
              <a:rPr lang="en-US" sz="2000" u="sng" dirty="0" smtClean="0">
                <a:solidFill>
                  <a:schemeClr val="accent6">
                    <a:lumMod val="50000"/>
                  </a:schemeClr>
                </a:solidFill>
              </a:rPr>
              <a:t>3. Data Transformation:  </a:t>
            </a:r>
            <a:r>
              <a:rPr lang="en-US" sz="2000" dirty="0" smtClean="0"/>
              <a:t>Data is transformed into useful information through this application of computer software programs and judgements made by technical support staff and the system users.</a:t>
            </a:r>
          </a:p>
          <a:p>
            <a:pPr>
              <a:buClr>
                <a:srgbClr val="002060"/>
              </a:buClr>
            </a:pPr>
            <a:r>
              <a:rPr lang="en-US" sz="2000" u="sng" dirty="0" smtClean="0">
                <a:solidFill>
                  <a:schemeClr val="accent6">
                    <a:lumMod val="50000"/>
                  </a:schemeClr>
                </a:solidFill>
              </a:rPr>
              <a:t>4. Information Utilization:  </a:t>
            </a:r>
            <a:r>
              <a:rPr lang="en-US" sz="2000" dirty="0" smtClean="0"/>
              <a:t>This useful  information  is retrieved as needed by the management and technical </a:t>
            </a:r>
            <a:r>
              <a:rPr lang="en-US" sz="2000" dirty="0" err="1" smtClean="0"/>
              <a:t>personnael</a:t>
            </a:r>
            <a:r>
              <a:rPr lang="en-US" sz="2000" dirty="0" smtClean="0"/>
              <a:t> and applied to wide variety of decisions related to the conduct of organizational operations.</a:t>
            </a:r>
          </a:p>
          <a:p>
            <a:pPr>
              <a:buClr>
                <a:srgbClr val="002060"/>
              </a:buClr>
            </a:pPr>
            <a:r>
              <a:rPr lang="en-US" sz="1100" dirty="0" smtClean="0"/>
              <a:t> </a:t>
            </a:r>
          </a:p>
          <a:p>
            <a:pPr>
              <a:buClr>
                <a:srgbClr val="002060"/>
              </a:buClr>
            </a:pPr>
            <a:endParaRPr lang="en-US" sz="1100" dirty="0"/>
          </a:p>
        </p:txBody>
      </p:sp>
    </p:spTree>
    <p:extLst>
      <p:ext uri="{BB962C8B-B14F-4D97-AF65-F5344CB8AC3E}">
        <p14:creationId xmlns:p14="http://schemas.microsoft.com/office/powerpoint/2010/main" val="1467907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0" y="50800"/>
            <a:ext cx="4648200" cy="707886"/>
          </a:xfrm>
          <a:prstGeom prst="rect">
            <a:avLst/>
          </a:prstGeom>
          <a:noFill/>
        </p:spPr>
        <p:txBody>
          <a:bodyPr wrap="square" rtlCol="0">
            <a:spAutoFit/>
          </a:bodyPr>
          <a:lstStyle/>
          <a:p>
            <a:r>
              <a:rPr lang="en-US" sz="4000" b="1" i="1" u="sng" dirty="0" smtClean="0"/>
              <a:t>TYPES OF MIS</a:t>
            </a:r>
            <a:endParaRPr lang="en-US" sz="4000" b="1" i="1" u="sng" dirty="0"/>
          </a:p>
        </p:txBody>
      </p:sp>
      <p:sp>
        <p:nvSpPr>
          <p:cNvPr id="32" name="Rounded Rectangle 31"/>
          <p:cNvSpPr/>
          <p:nvPr/>
        </p:nvSpPr>
        <p:spPr>
          <a:xfrm>
            <a:off x="279400" y="758686"/>
            <a:ext cx="2387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TRANSATION PROCESSING SYSTEM (TPS)</a:t>
            </a:r>
            <a:endParaRPr lang="en-US" dirty="0"/>
          </a:p>
        </p:txBody>
      </p:sp>
      <p:sp>
        <p:nvSpPr>
          <p:cNvPr id="33" name="Rounded Rectangle 32"/>
          <p:cNvSpPr/>
          <p:nvPr/>
        </p:nvSpPr>
        <p:spPr>
          <a:xfrm>
            <a:off x="1828800" y="1905000"/>
            <a:ext cx="2438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DECISION SUPPORT SYSTEM (DSS)</a:t>
            </a:r>
            <a:endParaRPr lang="en-US" dirty="0"/>
          </a:p>
        </p:txBody>
      </p:sp>
      <p:sp>
        <p:nvSpPr>
          <p:cNvPr id="35" name="Rounded Rectangle 34"/>
          <p:cNvSpPr/>
          <p:nvPr/>
        </p:nvSpPr>
        <p:spPr>
          <a:xfrm>
            <a:off x="3536950" y="3962400"/>
            <a:ext cx="2692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MARKEING INFORMATIONSYSTEM (MIS)</a:t>
            </a:r>
            <a:endParaRPr lang="en-US" dirty="0"/>
          </a:p>
        </p:txBody>
      </p:sp>
      <p:sp>
        <p:nvSpPr>
          <p:cNvPr id="36" name="Rounded Rectangle 35"/>
          <p:cNvSpPr/>
          <p:nvPr/>
        </p:nvSpPr>
        <p:spPr>
          <a:xfrm>
            <a:off x="2667000" y="2971800"/>
            <a:ext cx="2387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EXECUTIVE INFORMATION SYSTEM(EIS)</a:t>
            </a:r>
            <a:endParaRPr lang="en-US" dirty="0"/>
          </a:p>
        </p:txBody>
      </p:sp>
      <p:sp>
        <p:nvSpPr>
          <p:cNvPr id="38" name="Rounded Rectangle 37"/>
          <p:cNvSpPr/>
          <p:nvPr/>
        </p:nvSpPr>
        <p:spPr>
          <a:xfrm>
            <a:off x="4953000" y="5029200"/>
            <a:ext cx="25019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OFFICE AUTOMATION SYSTEM (OAS)</a:t>
            </a:r>
            <a:endParaRPr lang="en-US" dirty="0"/>
          </a:p>
        </p:txBody>
      </p:sp>
      <p:sp>
        <p:nvSpPr>
          <p:cNvPr id="39" name="Rounded Rectangle 38"/>
          <p:cNvSpPr/>
          <p:nvPr/>
        </p:nvSpPr>
        <p:spPr>
          <a:xfrm>
            <a:off x="6362700" y="5943600"/>
            <a:ext cx="2692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SCHOOL MANGEMENT INFORMATION (SMI)</a:t>
            </a:r>
            <a:endParaRPr lang="en-US" dirty="0"/>
          </a:p>
        </p:txBody>
      </p:sp>
      <p:sp>
        <p:nvSpPr>
          <p:cNvPr id="40" name="Rounded Rectangle 39"/>
          <p:cNvSpPr/>
          <p:nvPr/>
        </p:nvSpPr>
        <p:spPr>
          <a:xfrm>
            <a:off x="292100" y="758686"/>
            <a:ext cx="2387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TRANSATION PROCESSING SYSTEM (TPS)</a:t>
            </a:r>
            <a:endParaRPr lang="en-US" dirty="0"/>
          </a:p>
        </p:txBody>
      </p:sp>
      <p:sp>
        <p:nvSpPr>
          <p:cNvPr id="41" name="Rounded Rectangle 40"/>
          <p:cNvSpPr/>
          <p:nvPr/>
        </p:nvSpPr>
        <p:spPr>
          <a:xfrm>
            <a:off x="1854200" y="1905000"/>
            <a:ext cx="2438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DECISION SUPPORT SYSTEM (DSS)</a:t>
            </a:r>
            <a:endParaRPr lang="en-US" dirty="0"/>
          </a:p>
        </p:txBody>
      </p:sp>
      <p:sp>
        <p:nvSpPr>
          <p:cNvPr id="42" name="Rounded Rectangle 41"/>
          <p:cNvSpPr/>
          <p:nvPr/>
        </p:nvSpPr>
        <p:spPr>
          <a:xfrm>
            <a:off x="3562350" y="3962400"/>
            <a:ext cx="2692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MARKEING INFORMATIONSYSTEM (MIS)</a:t>
            </a:r>
            <a:endParaRPr lang="en-US" dirty="0"/>
          </a:p>
        </p:txBody>
      </p:sp>
      <p:sp>
        <p:nvSpPr>
          <p:cNvPr id="43" name="Rounded Rectangle 42"/>
          <p:cNvSpPr/>
          <p:nvPr/>
        </p:nvSpPr>
        <p:spPr>
          <a:xfrm>
            <a:off x="2692400" y="2971800"/>
            <a:ext cx="2387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EXECUTIVE INFORMATION SYSTEM(EIS)</a:t>
            </a:r>
            <a:endParaRPr lang="en-US" dirty="0"/>
          </a:p>
        </p:txBody>
      </p:sp>
      <p:sp>
        <p:nvSpPr>
          <p:cNvPr id="44" name="Rounded Rectangle 43"/>
          <p:cNvSpPr/>
          <p:nvPr/>
        </p:nvSpPr>
        <p:spPr>
          <a:xfrm>
            <a:off x="317500" y="758686"/>
            <a:ext cx="2387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TRANSATION PROCESSING SYSTEM (TPS)</a:t>
            </a:r>
            <a:endParaRPr lang="en-US" dirty="0"/>
          </a:p>
        </p:txBody>
      </p:sp>
      <p:sp>
        <p:nvSpPr>
          <p:cNvPr id="52" name="Rounded Rectangle 51"/>
          <p:cNvSpPr/>
          <p:nvPr/>
        </p:nvSpPr>
        <p:spPr>
          <a:xfrm>
            <a:off x="2025650" y="1981200"/>
            <a:ext cx="2438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DECISION SUPPORT SYSTEM (DSS)</a:t>
            </a:r>
            <a:endParaRPr lang="en-US" dirty="0"/>
          </a:p>
        </p:txBody>
      </p:sp>
      <p:sp>
        <p:nvSpPr>
          <p:cNvPr id="53" name="Rounded Rectangle 52"/>
          <p:cNvSpPr/>
          <p:nvPr/>
        </p:nvSpPr>
        <p:spPr>
          <a:xfrm>
            <a:off x="3733800" y="4038600"/>
            <a:ext cx="2692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MARKEING INFORMATIONSYSTEM (MIS)</a:t>
            </a:r>
            <a:endParaRPr lang="en-US" dirty="0"/>
          </a:p>
        </p:txBody>
      </p:sp>
      <p:sp>
        <p:nvSpPr>
          <p:cNvPr id="54" name="Rounded Rectangle 53"/>
          <p:cNvSpPr/>
          <p:nvPr/>
        </p:nvSpPr>
        <p:spPr>
          <a:xfrm>
            <a:off x="2863850" y="3048000"/>
            <a:ext cx="2387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EXECUTIVE INFORMATION SYSTEM(EIS)</a:t>
            </a:r>
            <a:endParaRPr lang="en-US" dirty="0"/>
          </a:p>
        </p:txBody>
      </p:sp>
      <p:sp>
        <p:nvSpPr>
          <p:cNvPr id="55" name="Rounded Rectangle 54"/>
          <p:cNvSpPr/>
          <p:nvPr/>
        </p:nvSpPr>
        <p:spPr>
          <a:xfrm>
            <a:off x="488950" y="834886"/>
            <a:ext cx="2387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TRANSATION PROCESSING SYSTEM (TPS)</a:t>
            </a:r>
            <a:endParaRPr lang="en-US" dirty="0"/>
          </a:p>
        </p:txBody>
      </p:sp>
      <p:sp>
        <p:nvSpPr>
          <p:cNvPr id="56" name="Rounded Rectangle 55"/>
          <p:cNvSpPr/>
          <p:nvPr/>
        </p:nvSpPr>
        <p:spPr>
          <a:xfrm>
            <a:off x="5111750" y="5105400"/>
            <a:ext cx="25019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OFFICE AUTOMATION SYSTEM (OAS)</a:t>
            </a:r>
            <a:endParaRPr lang="en-US" dirty="0"/>
          </a:p>
        </p:txBody>
      </p:sp>
      <p:sp>
        <p:nvSpPr>
          <p:cNvPr id="57" name="Rounded Rectangle 56"/>
          <p:cNvSpPr/>
          <p:nvPr/>
        </p:nvSpPr>
        <p:spPr>
          <a:xfrm>
            <a:off x="2184400" y="2057400"/>
            <a:ext cx="2438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DECISION SUPPORT SYSTEM (DSS)</a:t>
            </a:r>
            <a:endParaRPr lang="en-US" dirty="0"/>
          </a:p>
        </p:txBody>
      </p:sp>
      <p:sp>
        <p:nvSpPr>
          <p:cNvPr id="58" name="Rounded Rectangle 57"/>
          <p:cNvSpPr/>
          <p:nvPr/>
        </p:nvSpPr>
        <p:spPr>
          <a:xfrm>
            <a:off x="3892550" y="4114800"/>
            <a:ext cx="2692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MARKEING INFORMATIONSYSTEM (MIS)</a:t>
            </a:r>
            <a:endParaRPr lang="en-US" dirty="0"/>
          </a:p>
        </p:txBody>
      </p:sp>
      <p:sp>
        <p:nvSpPr>
          <p:cNvPr id="59" name="Rounded Rectangle 58"/>
          <p:cNvSpPr/>
          <p:nvPr/>
        </p:nvSpPr>
        <p:spPr>
          <a:xfrm>
            <a:off x="3022600" y="3124200"/>
            <a:ext cx="2387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EXECUTIVE INFORMATION SYSTEM(EIS)</a:t>
            </a:r>
            <a:endParaRPr lang="en-US" dirty="0"/>
          </a:p>
        </p:txBody>
      </p:sp>
      <p:sp>
        <p:nvSpPr>
          <p:cNvPr id="60" name="Rounded Rectangle 59"/>
          <p:cNvSpPr/>
          <p:nvPr/>
        </p:nvSpPr>
        <p:spPr>
          <a:xfrm>
            <a:off x="647700" y="911086"/>
            <a:ext cx="2387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TRANSATION PROCESSING SYSTEM (TPS)</a:t>
            </a:r>
            <a:endParaRPr lang="en-US" dirty="0"/>
          </a:p>
        </p:txBody>
      </p:sp>
    </p:spTree>
    <p:extLst>
      <p:ext uri="{BB962C8B-B14F-4D97-AF65-F5344CB8AC3E}">
        <p14:creationId xmlns:p14="http://schemas.microsoft.com/office/powerpoint/2010/main" val="40316552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76700" y="0"/>
            <a:ext cx="50673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50000"/>
                  </a:schemeClr>
                </a:solidFill>
              </a:rPr>
              <a:t>TRANSATION PROCESSING SYSTEM (TPS)</a:t>
            </a:r>
            <a:endParaRPr lang="en-US" dirty="0">
              <a:solidFill>
                <a:schemeClr val="accent6">
                  <a:lumMod val="50000"/>
                </a:schemeClr>
              </a:solidFill>
            </a:endParaRPr>
          </a:p>
        </p:txBody>
      </p:sp>
      <p:sp>
        <p:nvSpPr>
          <p:cNvPr id="3" name="TextBox 2"/>
          <p:cNvSpPr txBox="1"/>
          <p:nvPr/>
        </p:nvSpPr>
        <p:spPr>
          <a:xfrm>
            <a:off x="304800" y="651808"/>
            <a:ext cx="6858000" cy="1938992"/>
          </a:xfrm>
          <a:prstGeom prst="rect">
            <a:avLst/>
          </a:prstGeom>
          <a:noFill/>
        </p:spPr>
        <p:txBody>
          <a:bodyPr wrap="square" rtlCol="0">
            <a:spAutoFit/>
          </a:bodyPr>
          <a:lstStyle/>
          <a:p>
            <a:r>
              <a:rPr lang="en-US" sz="2000" dirty="0" smtClean="0"/>
              <a:t>It produce fixed regularly scheduled reports based on data extracted and summarized from the firm’s underlying transaction processing system to middle and operational level manager’s to identify and inform structured and semi-structured decision problem.</a:t>
            </a:r>
            <a:endParaRPr lang="en-US" sz="2000" dirty="0"/>
          </a:p>
        </p:txBody>
      </p:sp>
      <p:pic>
        <p:nvPicPr>
          <p:cNvPr id="2050" name="Picture 2" descr="Transaction processing systems | Coursework Example May 2020 ..."/>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056" l="625" r="98542"/>
                    </a14:imgEffect>
                  </a14:imgLayer>
                </a14:imgProps>
              </a:ext>
              <a:ext uri="{28A0092B-C50C-407E-A947-70E740481C1C}">
                <a14:useLocalDpi xmlns:a14="http://schemas.microsoft.com/office/drawing/2010/main" val="0"/>
              </a:ext>
            </a:extLst>
          </a:blip>
          <a:srcRect/>
          <a:stretch>
            <a:fillRect/>
          </a:stretch>
        </p:blipFill>
        <p:spPr bwMode="auto">
          <a:xfrm>
            <a:off x="0" y="2590800"/>
            <a:ext cx="92964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384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29000" y="266700"/>
            <a:ext cx="5334000" cy="571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chemeClr val="accent6">
                    <a:lumMod val="50000"/>
                  </a:schemeClr>
                </a:solidFill>
              </a:rPr>
              <a:t>DECISION SUPPORT SYSTEM (DSS)</a:t>
            </a:r>
            <a:endParaRPr lang="en-US" b="1" u="sng" dirty="0">
              <a:solidFill>
                <a:schemeClr val="accent6">
                  <a:lumMod val="50000"/>
                </a:schemeClr>
              </a:solidFill>
            </a:endParaRPr>
          </a:p>
        </p:txBody>
      </p:sp>
      <p:sp>
        <p:nvSpPr>
          <p:cNvPr id="3" name="TextBox 2"/>
          <p:cNvSpPr txBox="1"/>
          <p:nvPr/>
        </p:nvSpPr>
        <p:spPr>
          <a:xfrm>
            <a:off x="228600" y="841513"/>
            <a:ext cx="7772400" cy="1015663"/>
          </a:xfrm>
          <a:prstGeom prst="rect">
            <a:avLst/>
          </a:prstGeom>
          <a:noFill/>
        </p:spPr>
        <p:txBody>
          <a:bodyPr wrap="square" rtlCol="0">
            <a:spAutoFit/>
          </a:bodyPr>
          <a:lstStyle/>
          <a:p>
            <a:r>
              <a:rPr lang="en-US" sz="2000" dirty="0" smtClean="0"/>
              <a:t>It is computer program applications used by middle management to compile information from a wide range of source to support problem solving and decision making.  </a:t>
            </a:r>
            <a:endParaRPr lang="en-US" sz="2000" dirty="0"/>
          </a:p>
        </p:txBody>
      </p:sp>
      <p:pic>
        <p:nvPicPr>
          <p:cNvPr id="3074" name="Picture 2" descr="Out of the Box: Decision Support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09800"/>
            <a:ext cx="9144000" cy="427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273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TM01972873[[fn=Summer]]</Template>
  <TotalTime>145</TotalTime>
  <Words>604</Words>
  <Application>Microsoft Office PowerPoint</Application>
  <PresentationFormat>On-screen Show (4:3)</PresentationFormat>
  <Paragraphs>59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Summer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Dinesh</dc:creator>
  <cp:lastModifiedBy>Dinesh</cp:lastModifiedBy>
  <cp:revision>16</cp:revision>
  <dcterms:created xsi:type="dcterms:W3CDTF">2006-08-16T00:00:00Z</dcterms:created>
  <dcterms:modified xsi:type="dcterms:W3CDTF">2020-05-24T06:15:36Z</dcterms:modified>
</cp:coreProperties>
</file>