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E49EF-5862-2A4C-9BE1-9522338A2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7163" y="3143251"/>
            <a:ext cx="8622507" cy="839390"/>
          </a:xfrm>
        </p:spPr>
        <p:txBody>
          <a:bodyPr>
            <a:norm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IN" b="1" i="1"/>
              <a:t>CRYSTALLOGRAPHY</a:t>
            </a:r>
            <a:endParaRPr lang="en-US" b="1" i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A48A71-8DD9-C34A-BB9F-04881D08E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890982" y="4234190"/>
            <a:ext cx="8229601" cy="2018109"/>
          </a:xfrm>
        </p:spPr>
        <p:txBody>
          <a:bodyPr/>
          <a:lstStyle/>
          <a:p>
            <a:r>
              <a:rPr lang="en-IN" dirty="0" smtClean="0"/>
              <a:t>MRS.S.AMIRTHAM</a:t>
            </a:r>
          </a:p>
          <a:p>
            <a:r>
              <a:rPr lang="en-IN" dirty="0" smtClean="0"/>
              <a:t>ASSISTANT PROFESSOR</a:t>
            </a:r>
          </a:p>
          <a:p>
            <a:r>
              <a:rPr lang="en-IN" dirty="0" smtClean="0"/>
              <a:t>PG &amp; RESEARCH DEPARTMENT OF BIOTECHNOLOGY</a:t>
            </a:r>
          </a:p>
          <a:p>
            <a:r>
              <a:rPr lang="en-IN" dirty="0" smtClean="0"/>
              <a:t>BON SECOURS COLLEGE FOR WOMEN</a:t>
            </a:r>
          </a:p>
          <a:p>
            <a:r>
              <a:rPr lang="en-IN" smtClean="0"/>
              <a:t>THANJAVUR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386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9999A-0643-1847-92E3-B20A0144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Arrangements of identical spheres in body centred cube: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29827F-7CFC-1D43-9E9E-AF1B7CA1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69" y="1499131"/>
            <a:ext cx="10131425" cy="1769136"/>
          </a:xfrm>
        </p:spPr>
        <p:txBody>
          <a:bodyPr/>
          <a:lstStyle/>
          <a:p>
            <a:r>
              <a:rPr lang="en-IN"/>
              <a:t>Total no.of atom per BCC unit cell is 8(1/8)+1 =2 atoms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13AA725-BAA4-484F-9E27-D0A75D2E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2" y="2955398"/>
            <a:ext cx="7054453" cy="33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59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9409-9549-5649-960C-6CBB599F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A corner atom and a face centred atom: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6FAA8-791F-DD41-B8E3-99AE9A17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82329"/>
            <a:ext cx="10131425" cy="1456267"/>
          </a:xfrm>
        </p:spPr>
        <p:txBody>
          <a:bodyPr/>
          <a:lstStyle/>
          <a:p>
            <a:r>
              <a:rPr lang="en-IN"/>
              <a:t>Total no.of atom per FCC unit cell is 8(1/8)+6(1/2)= 4 atoms.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E2E31D1-92B3-E342-95C5-6A48D4ACB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199" y="2938596"/>
            <a:ext cx="8128000" cy="35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4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A1750-4F9F-E848-9DB4-91E0024A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7 crystal systems:</a:t>
            </a:r>
            <a:endParaRPr lang="en-US" b="1" i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79D7006-02B0-254C-AD48-F25057050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421" y="2141538"/>
            <a:ext cx="7429501" cy="4573587"/>
          </a:xfrm>
        </p:spPr>
      </p:pic>
    </p:spTree>
    <p:extLst>
      <p:ext uri="{BB962C8B-B14F-4D97-AF65-F5344CB8AC3E}">
        <p14:creationId xmlns:p14="http://schemas.microsoft.com/office/powerpoint/2010/main" xmlns="" val="155031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5464F-BFB4-894C-8990-1A352C51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Principle</a:t>
            </a:r>
            <a:r>
              <a:rPr lang="en-IN" b="1" i="1" u="sng"/>
              <a:t> 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18743-5968-304F-8B52-B344CE9DB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321" y="1337733"/>
            <a:ext cx="10131425" cy="3649133"/>
          </a:xfrm>
        </p:spPr>
        <p:txBody>
          <a:bodyPr/>
          <a:lstStyle/>
          <a:p>
            <a:endParaRPr lang="en-IN"/>
          </a:p>
          <a:p>
            <a:r>
              <a:rPr lang="en-IN" b="0" i="0">
                <a:effectLst/>
                <a:latin typeface="Roboto" panose="02000000000000000000" pitchFamily="2" charset="0"/>
              </a:rPr>
              <a:t>The underlying </a:t>
            </a:r>
            <a:r>
              <a:rPr lang="en-IN" b="1" i="0">
                <a:effectLst/>
                <a:latin typeface="Roboto" panose="02000000000000000000" pitchFamily="2" charset="0"/>
              </a:rPr>
              <a:t>principle</a:t>
            </a:r>
            <a:r>
              <a:rPr lang="en-IN" b="0" i="0">
                <a:effectLst/>
                <a:latin typeface="Roboto" panose="02000000000000000000" pitchFamily="2" charset="0"/>
              </a:rPr>
              <a:t> is that the crystalline atoms cause a beam of X-rays to diffract into many specific directions.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By measuring the angles and intensities of these diffracted beams, a crystallographer can produce a 3D</a:t>
            </a:r>
            <a:r>
              <a:rPr lang="en-IN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N" b="0" i="0">
                <a:effectLst/>
                <a:latin typeface="Roboto" panose="02000000000000000000" pitchFamily="2" charset="0"/>
              </a:rPr>
              <a:t>picture of the density of electrons within the crystal.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73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88E44-AE91-544B-B532-5970DE3B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8361"/>
            <a:ext cx="10131425" cy="1456267"/>
          </a:xfrm>
        </p:spPr>
        <p:txBody>
          <a:bodyPr/>
          <a:lstStyle/>
          <a:p>
            <a:r>
              <a:rPr lang="en-IN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N" b="1" i="1">
                <a:effectLst/>
                <a:latin typeface="Roboto" panose="02000000000000000000" pitchFamily="2" charset="0"/>
              </a:rPr>
              <a:t>X ray diffraction: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48B67D-BA5D-5E44-8E77-F47F4B02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063" y="2104628"/>
            <a:ext cx="10131425" cy="3610372"/>
          </a:xfrm>
        </p:spPr>
        <p:txBody>
          <a:bodyPr/>
          <a:lstStyle/>
          <a:p>
            <a:r>
              <a:rPr lang="en-IN" b="0" i="0">
                <a:effectLst/>
                <a:latin typeface="Roboto" panose="02000000000000000000" pitchFamily="2" charset="0"/>
              </a:rPr>
              <a:t>a scattering of </a:t>
            </a:r>
            <a:r>
              <a:rPr lang="en-IN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X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en-IN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rays</a:t>
            </a:r>
            <a:r>
              <a:rPr lang="en-IN" b="0" i="0">
                <a:effectLst/>
                <a:latin typeface="Roboto" panose="02000000000000000000" pitchFamily="2" charset="0"/>
              </a:rPr>
              <a:t> by the atoms of a crystal that produces an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interference effect </a:t>
            </a:r>
            <a:r>
              <a:rPr lang="en-IN" b="0" i="0">
                <a:effectLst/>
                <a:latin typeface="Roboto" panose="02000000000000000000" pitchFamily="2" charset="0"/>
              </a:rPr>
              <a:t>so that the </a:t>
            </a:r>
            <a:r>
              <a:rPr lang="en-IN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diffraction</a:t>
            </a:r>
            <a:r>
              <a:rPr lang="en-IN" b="0" i="0">
                <a:effectLst/>
                <a:latin typeface="Roboto" panose="02000000000000000000" pitchFamily="2" charset="0"/>
              </a:rPr>
              <a:t> pattern gives information on the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structure of the crystal</a:t>
            </a:r>
            <a:r>
              <a:rPr lang="en-IN" b="0" i="0">
                <a:effectLst/>
                <a:latin typeface="Roboto" panose="02000000000000000000" pitchFamily="2" charset="0"/>
              </a:rPr>
              <a:t> or the identity of a crystalline substance.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Since </a:t>
            </a:r>
            <a:r>
              <a:rPr lang="en-IN" b="1" i="0">
                <a:effectLst/>
                <a:latin typeface="Roboto" panose="02000000000000000000" pitchFamily="2" charset="0"/>
              </a:rPr>
              <a:t>X</a:t>
            </a:r>
            <a:r>
              <a:rPr lang="en-IN" b="0" i="0">
                <a:effectLst/>
                <a:latin typeface="Roboto" panose="02000000000000000000" pitchFamily="2" charset="0"/>
              </a:rPr>
              <a:t>-</a:t>
            </a:r>
            <a:r>
              <a:rPr lang="en-IN" b="1" i="0">
                <a:effectLst/>
                <a:latin typeface="Roboto" panose="02000000000000000000" pitchFamily="2" charset="0"/>
              </a:rPr>
              <a:t>rays</a:t>
            </a:r>
            <a:r>
              <a:rPr lang="en-IN" b="0" i="0">
                <a:effectLst/>
                <a:latin typeface="Roboto" panose="02000000000000000000" pitchFamily="2" charset="0"/>
              </a:rPr>
              <a:t> have a</a:t>
            </a:r>
            <a:r>
              <a:rPr lang="en-IN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smaller wavelength than visible light,</a:t>
            </a:r>
            <a:r>
              <a:rPr lang="en-IN" b="0" i="0">
                <a:effectLst/>
                <a:latin typeface="Roboto" panose="02000000000000000000" pitchFamily="2" charset="0"/>
              </a:rPr>
              <a:t> they have higher energy and are more penetrative. Its ability to penetrate matter, however, is dependent on density of the matter. Therefore, </a:t>
            </a:r>
            <a:r>
              <a:rPr lang="en-IN" b="1" i="0">
                <a:effectLst/>
                <a:latin typeface="Roboto" panose="02000000000000000000" pitchFamily="2" charset="0"/>
              </a:rPr>
              <a:t>X</a:t>
            </a:r>
            <a:r>
              <a:rPr lang="en-IN" b="0" i="0">
                <a:effectLst/>
                <a:latin typeface="Roboto" panose="02000000000000000000" pitchFamily="2" charset="0"/>
              </a:rPr>
              <a:t>-</a:t>
            </a:r>
            <a:r>
              <a:rPr lang="en-IN" b="1" i="0">
                <a:effectLst/>
                <a:latin typeface="Roboto" panose="02000000000000000000" pitchFamily="2" charset="0"/>
              </a:rPr>
              <a:t>rays</a:t>
            </a:r>
            <a:r>
              <a:rPr lang="en-IN" b="0" i="0">
                <a:effectLst/>
                <a:latin typeface="Roboto" panose="02000000000000000000" pitchFamily="2" charset="0"/>
              </a:rPr>
              <a:t> are </a:t>
            </a:r>
            <a:r>
              <a:rPr lang="en-IN" b="1" i="0">
                <a:effectLst/>
                <a:latin typeface="Roboto" panose="02000000000000000000" pitchFamily="2" charset="0"/>
              </a:rPr>
              <a:t>useful</a:t>
            </a:r>
            <a:r>
              <a:rPr lang="en-IN" b="0" i="0">
                <a:effectLst/>
                <a:latin typeface="Roboto" panose="02000000000000000000" pitchFamily="2" charset="0"/>
              </a:rPr>
              <a:t> in exploring structures of atoms</a:t>
            </a:r>
            <a:r>
              <a:rPr lang="en-IN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76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2D486-5E97-6242-B07B-E9026A59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05" y="1181827"/>
            <a:ext cx="10131425" cy="1456267"/>
          </a:xfrm>
        </p:spPr>
        <p:txBody>
          <a:bodyPr/>
          <a:lstStyle/>
          <a:p>
            <a:r>
              <a:rPr lang="en-IN" b="1" i="1"/>
              <a:t>BragG’s law: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CEEA71-443A-D043-8DB3-67677F27F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1622095"/>
            <a:ext cx="10131425" cy="4054078"/>
          </a:xfrm>
        </p:spPr>
        <p:txBody>
          <a:bodyPr/>
          <a:lstStyle/>
          <a:p>
            <a:pPr marL="0" indent="0">
              <a:buNone/>
            </a:pPr>
            <a:r>
              <a:rPr lang="en-IN" b="1" i="0">
                <a:effectLst/>
                <a:latin typeface="Roboto" panose="02000000000000000000" pitchFamily="2" charset="0"/>
              </a:rPr>
              <a:t>Bragg's law</a:t>
            </a:r>
            <a:r>
              <a:rPr lang="en-IN" b="0" i="0">
                <a:effectLst/>
                <a:latin typeface="Roboto" panose="02000000000000000000" pitchFamily="2" charset="0"/>
              </a:rPr>
              <a:t>, or Wulff–</a:t>
            </a:r>
            <a:r>
              <a:rPr lang="en-IN" b="1" i="0">
                <a:effectLst/>
                <a:latin typeface="Roboto" panose="02000000000000000000" pitchFamily="2" charset="0"/>
              </a:rPr>
              <a:t>Bragg's</a:t>
            </a:r>
            <a:r>
              <a:rPr lang="en-IN" b="0" i="0">
                <a:effectLst/>
                <a:latin typeface="Roboto" panose="02000000000000000000" pitchFamily="2" charset="0"/>
              </a:rPr>
              <a:t> condition, a special case of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 Laue diffraction, gives the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angles for coherent and incoherent </a:t>
            </a:r>
          </a:p>
          <a:p>
            <a:pPr marL="0" indent="0">
              <a:buNone/>
            </a:pP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scattering </a:t>
            </a:r>
            <a:r>
              <a:rPr lang="en-IN" b="0" i="0">
                <a:effectLst/>
                <a:latin typeface="Roboto" panose="02000000000000000000" pitchFamily="2" charset="0"/>
              </a:rPr>
              <a:t>from a crystal lattice. When X-rays are incident on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 an atom, they make the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electronic cloud move, a</a:t>
            </a:r>
            <a:r>
              <a:rPr lang="en-IN" b="0" i="0">
                <a:effectLst/>
                <a:latin typeface="Roboto" panose="02000000000000000000" pitchFamily="2" charset="0"/>
              </a:rPr>
              <a:t>s 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does any electrom.sgnetic wave.</a:t>
            </a:r>
          </a:p>
          <a:p>
            <a:r>
              <a:rPr lang="en-IN"/>
              <a:t>Braggg’s equation :</a:t>
            </a:r>
            <a:r>
              <a:rPr lang="en-IN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n </a:t>
            </a:r>
            <a:r>
              <a:rPr lang="el-GR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λ = 2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d sin</a:t>
            </a:r>
            <a:r>
              <a:rPr lang="el-GR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Θ</a:t>
            </a:r>
            <a:endParaRPr lang="en-US">
              <a:solidFill>
                <a:srgbClr val="FFC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9F846A0-38C3-4B4B-9B64-C118079DD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0605" y="2787144"/>
            <a:ext cx="817804" cy="80451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DBFFBA2-2E16-6449-BB83-F4824E55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657" y="1624015"/>
            <a:ext cx="4568428" cy="4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30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1CF56-0CDF-5B4E-8B41-836D7599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Reciprocal lattice space: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32F2C-FBEF-7048-8B8D-C215C4B84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94805"/>
            <a:ext cx="10131425" cy="4277320"/>
          </a:xfrm>
        </p:spPr>
        <p:txBody>
          <a:bodyPr/>
          <a:lstStyle/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The </a:t>
            </a:r>
            <a:r>
              <a:rPr lang="en-IN" b="1" i="0">
                <a:effectLst/>
                <a:latin typeface="Roboto" panose="02000000000000000000" pitchFamily="2" charset="0"/>
              </a:rPr>
              <a:t>reciprocal space lattice</a:t>
            </a:r>
            <a:r>
              <a:rPr lang="en-IN" b="0" i="0">
                <a:effectLst/>
                <a:latin typeface="Roboto" panose="02000000000000000000" pitchFamily="2" charset="0"/>
              </a:rPr>
              <a:t> is a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set of imaginary points 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constructed in such a way that the 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direction of a vector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 from one point to another 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coincides with the direction</a:t>
            </a:r>
          </a:p>
          <a:p>
            <a:pPr marL="0" indent="0">
              <a:buNone/>
            </a:pP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 of a normal</a:t>
            </a:r>
            <a:r>
              <a:rPr lang="en-IN" b="0" i="0">
                <a:effectLst/>
                <a:latin typeface="Roboto" panose="02000000000000000000" pitchFamily="2" charset="0"/>
              </a:rPr>
              <a:t> to the real </a:t>
            </a:r>
            <a:r>
              <a:rPr lang="en-IN" b="1" i="0">
                <a:effectLst/>
                <a:latin typeface="Roboto" panose="02000000000000000000" pitchFamily="2" charset="0"/>
              </a:rPr>
              <a:t>space</a:t>
            </a:r>
            <a:r>
              <a:rPr lang="en-IN" b="0" i="0">
                <a:effectLst/>
                <a:latin typeface="Roboto" panose="02000000000000000000" pitchFamily="2" charset="0"/>
              </a:rPr>
              <a:t> planes and the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 </a:t>
            </a:r>
            <a:r>
              <a:rPr lang="en-IN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separation of those points (</a:t>
            </a:r>
            <a:r>
              <a:rPr lang="en-IN" b="0" i="0">
                <a:effectLst/>
                <a:latin typeface="Roboto" panose="02000000000000000000" pitchFamily="2" charset="0"/>
              </a:rPr>
              <a:t>absolute value of the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 vector) is </a:t>
            </a:r>
            <a:r>
              <a:rPr lang="en-IN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equal to </a:t>
            </a:r>
            <a:r>
              <a:rPr lang="en-IN" b="0" i="0">
                <a:effectLst/>
                <a:latin typeface="Roboto" panose="02000000000000000000" pitchFamily="2" charset="0"/>
              </a:rPr>
              <a:t>the </a:t>
            </a:r>
            <a:r>
              <a:rPr lang="en-IN" b="1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reciprocal</a:t>
            </a:r>
            <a:r>
              <a:rPr lang="en-IN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of the real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C3532A4-E33A-884E-887E-350A2F3C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24" y="1046553"/>
            <a:ext cx="4867875" cy="47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22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7831D-8A62-8E4F-9CAC-24709409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Miller indices: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399A7-647C-974E-B480-4CDD958E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28751"/>
            <a:ext cx="10131425" cy="3363383"/>
          </a:xfrm>
        </p:spPr>
        <p:txBody>
          <a:bodyPr/>
          <a:lstStyle/>
          <a:p>
            <a:r>
              <a:rPr lang="en-IN" b="0" i="0">
                <a:effectLst/>
                <a:latin typeface="Roboto" panose="02000000000000000000" pitchFamily="2" charset="0"/>
              </a:rPr>
              <a:t>any of a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set of three numbers or letters</a:t>
            </a:r>
            <a:r>
              <a:rPr lang="en-IN" b="0" i="0">
                <a:effectLst/>
                <a:latin typeface="Roboto" panose="02000000000000000000" pitchFamily="2" charset="0"/>
              </a:rPr>
              <a:t> used to indicate the position of a face or internal plane of a crystal and determined on the basis of the reciprocal of the intercept of the face or plane on the crystallographic axes.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597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9E1D9-B92B-5849-8961-54BFD8E7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Rotating crystal method: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84469-1AEE-6549-8B5A-98A3F561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09601"/>
            <a:ext cx="9631362" cy="4182534"/>
          </a:xfrm>
        </p:spPr>
        <p:txBody>
          <a:bodyPr/>
          <a:lstStyle/>
          <a:p>
            <a:r>
              <a:rPr lang="en-IN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N" b="0" i="0">
                <a:effectLst/>
                <a:latin typeface="Roboto" panose="02000000000000000000" pitchFamily="2" charset="0"/>
              </a:rPr>
              <a:t>The </a:t>
            </a:r>
            <a:r>
              <a:rPr lang="en-IN" b="1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rotation method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N" b="0" i="0">
                <a:effectLst/>
                <a:latin typeface="Roboto" panose="02000000000000000000" pitchFamily="2" charset="0"/>
              </a:rPr>
              <a:t>is the most 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common </a:t>
            </a:r>
            <a:r>
              <a:rPr lang="en-IN" b="1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method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IN" b="0" i="0">
                <a:effectLst/>
                <a:latin typeface="Roboto" panose="02000000000000000000" pitchFamily="2" charset="0"/>
              </a:rPr>
              <a:t>to determine steady 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state </a:t>
            </a:r>
            <a:r>
              <a:rPr lang="en-IN" b="1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crystal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 structures. 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The orientation of the </a:t>
            </a:r>
            <a:r>
              <a:rPr lang="en-IN" b="1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rotation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 axis and the </a:t>
            </a:r>
            <a:r>
              <a:rPr lang="en-IN" b="1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rotation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 range c</a:t>
            </a:r>
            <a:r>
              <a:rPr lang="en-IN" b="0" i="0">
                <a:effectLst/>
                <a:latin typeface="Roboto" panose="02000000000000000000" pitchFamily="2" charset="0"/>
              </a:rPr>
              <a:t>an be chosen to select a subset of diffraction peaks fulfilling the Bragg condition </a:t>
            </a:r>
            <a:r>
              <a:rPr lang="el-GR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Δ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k = k − k = Hhkl(r,</a:t>
            </a:r>
            <a:r>
              <a:rPr lang="el-GR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φ).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4869D77-396D-C94D-A096-DC71F9A1E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7" y="3429001"/>
            <a:ext cx="6263086" cy="30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20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1752F-431A-A74C-BA1A-F270E364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Powder method: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155A09-77EC-E047-8B88-35854AC65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-589359"/>
            <a:ext cx="11569104" cy="6304359"/>
          </a:xfrm>
        </p:spPr>
        <p:txBody>
          <a:bodyPr/>
          <a:lstStyle/>
          <a:p>
            <a:r>
              <a:rPr lang="en-IN" b="0" i="0">
                <a:effectLst/>
                <a:latin typeface="Roboto" panose="02000000000000000000" pitchFamily="2" charset="0"/>
              </a:rPr>
              <a:t>The </a:t>
            </a:r>
            <a:r>
              <a:rPr lang="en-IN" b="1" i="0">
                <a:effectLst/>
                <a:latin typeface="Roboto" panose="02000000000000000000" pitchFamily="2" charset="0"/>
              </a:rPr>
              <a:t>powder method</a:t>
            </a:r>
            <a:r>
              <a:rPr lang="en-IN" b="0" i="0">
                <a:effectLst/>
                <a:latin typeface="Roboto" panose="02000000000000000000" pitchFamily="2" charset="0"/>
              </a:rPr>
              <a:t> is used to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determine the value of the lattice parameters</a:t>
            </a:r>
            <a:r>
              <a:rPr lang="en-IN" b="0" i="0">
                <a:effectLst/>
                <a:latin typeface="Roboto" panose="02000000000000000000" pitchFamily="2" charset="0"/>
              </a:rPr>
              <a:t> accurately. ... A sample of some hundreds of crystals (i.e. a </a:t>
            </a:r>
            <a:r>
              <a:rPr lang="en-IN" b="1" i="0">
                <a:effectLst/>
                <a:latin typeface="Roboto" panose="02000000000000000000" pitchFamily="2" charset="0"/>
              </a:rPr>
              <a:t>powdered</a:t>
            </a:r>
            <a:r>
              <a:rPr lang="en-IN" b="0" i="0">
                <a:effectLst/>
                <a:latin typeface="Roboto" panose="02000000000000000000" pitchFamily="2" charset="0"/>
              </a:rPr>
              <a:t> sample) show that the 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diffracted beams form continuous cones</a:t>
            </a:r>
            <a:r>
              <a:rPr lang="en-IN" b="0" i="0">
                <a:effectLst/>
                <a:latin typeface="Roboto" panose="02000000000000000000" pitchFamily="2" charset="0"/>
              </a:rPr>
              <a:t>. A circle of film is used to record the diffraction pattern as shown.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FB48441-295D-094F-B254-9171E9088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4" y="3429000"/>
            <a:ext cx="825103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82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6233C-FC14-DB49-A680-FAA13E25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821532"/>
            <a:ext cx="10131425" cy="4661297"/>
          </a:xfrm>
        </p:spPr>
        <p:txBody>
          <a:bodyPr/>
          <a:lstStyle/>
          <a:p>
            <a:r>
              <a:rPr lang="en-IN" b="1" i="1"/>
              <a:t>Introduction</a:t>
            </a:r>
            <a:r>
              <a:rPr lang="en-IN"/>
              <a:t>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8B10A3-E726-FC4F-8F8D-DF8205A7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0"/>
            <a:ext cx="10131425" cy="5791201"/>
          </a:xfrm>
        </p:spPr>
        <p:txBody>
          <a:bodyPr/>
          <a:lstStyle/>
          <a:p>
            <a:r>
              <a:rPr lang="en-IN" b="0" i="0">
                <a:effectLst/>
                <a:latin typeface="Roboto" panose="02000000000000000000" pitchFamily="2" charset="0"/>
              </a:rPr>
              <a:t>Crystallography is the experimental science of </a:t>
            </a:r>
            <a:r>
              <a:rPr lang="en-IN" b="0" i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determining the arrangement of atoms</a:t>
            </a:r>
            <a:r>
              <a:rPr lang="en-IN" b="0" i="0">
                <a:effectLst/>
                <a:latin typeface="Roboto" panose="02000000000000000000" pitchFamily="2" charset="0"/>
              </a:rPr>
              <a:t> in crystalline solids. </a:t>
            </a:r>
          </a:p>
          <a:p>
            <a:r>
              <a:rPr lang="en-IN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en-IN" b="0" i="0">
                <a:effectLst/>
                <a:latin typeface="Roboto" panose="02000000000000000000" pitchFamily="2" charset="0"/>
              </a:rPr>
              <a:t> The word "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crystallography</a:t>
            </a:r>
            <a:r>
              <a:rPr lang="en-IN" b="0" i="0">
                <a:effectLst/>
                <a:latin typeface="Roboto" panose="02000000000000000000" pitchFamily="2" charset="0"/>
              </a:rPr>
              <a:t>" is derived from the Greek words crystallon "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cold drop, frozen drop</a:t>
            </a:r>
            <a:r>
              <a:rPr lang="en-IN" b="0" i="0">
                <a:effectLst/>
                <a:latin typeface="Roboto" panose="02000000000000000000" pitchFamily="2" charset="0"/>
              </a:rPr>
              <a:t>", with its meaning extending to all solids with some degree of transparency, and </a:t>
            </a:r>
            <a:r>
              <a:rPr lang="en-IN" b="0" i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Roboto" panose="02000000000000000000" pitchFamily="2" charset="0"/>
              </a:rPr>
              <a:t>graphein</a:t>
            </a:r>
            <a:r>
              <a:rPr lang="en-IN" b="0" i="0">
                <a:effectLst/>
                <a:latin typeface="Roboto" panose="02000000000000000000" pitchFamily="2" charset="0"/>
              </a:rPr>
              <a:t> "</a:t>
            </a:r>
            <a:r>
              <a:rPr lang="en-IN" b="0" i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to write"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2FA967F-AE37-8A4B-B0A4-DD6218E6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954" y="3839765"/>
            <a:ext cx="4334272" cy="26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79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0F865-9853-DA49-91B4-296CCF58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C0EB4D5-9A22-AD4B-9C95-6B289E454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109" y="1268016"/>
            <a:ext cx="8340329" cy="4523184"/>
          </a:xfr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DE2AF547-1835-0447-9CA3-CF0C01B5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91" y="609600"/>
            <a:ext cx="10665512" cy="57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77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ED5E3F-8386-5F4F-83B4-F1E3E965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3649133"/>
          </a:xfrm>
        </p:spPr>
        <p:txBody>
          <a:bodyPr/>
          <a:lstStyle/>
          <a:p>
            <a:r>
              <a:rPr lang="en-IN" b="1" i="1"/>
              <a:t>Discovery: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19B6B-D1C9-A541-A660-107B9444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i="0">
                <a:effectLst/>
                <a:latin typeface="Roboto" panose="02000000000000000000" pitchFamily="2" charset="0"/>
              </a:rPr>
              <a:t>The field of </a:t>
            </a:r>
            <a:r>
              <a:rPr lang="en-IN" b="1" i="0">
                <a:effectLst/>
                <a:latin typeface="Roboto" panose="02000000000000000000" pitchFamily="2" charset="0"/>
              </a:rPr>
              <a:t>crystallography</a:t>
            </a:r>
            <a:r>
              <a:rPr lang="en-IN" b="0" i="0">
                <a:effectLst/>
                <a:latin typeface="Roboto" panose="02000000000000000000" pitchFamily="2" charset="0"/>
              </a:rPr>
              <a:t> started with the</a:t>
            </a:r>
            <a:r>
              <a:rPr lang="en-IN" b="1" i="0">
                <a:effectLst/>
                <a:latin typeface="Roboto" panose="02000000000000000000" pitchFamily="2" charset="0"/>
              </a:rPr>
              <a:t>discovery</a:t>
            </a:r>
            <a:r>
              <a:rPr lang="en-IN" b="0" i="0">
                <a:effectLst/>
                <a:latin typeface="Roboto" panose="02000000000000000000" pitchFamily="2" charset="0"/>
              </a:rPr>
              <a:t> of</a:t>
            </a:r>
            <a:r>
              <a:rPr lang="en-IN" b="0" i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X-rays by Röntgen</a:t>
            </a:r>
            <a:r>
              <a:rPr lang="en-IN" b="0" i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N" b="0" i="0">
                <a:effectLst/>
                <a:latin typeface="Roboto" panose="02000000000000000000" pitchFamily="2" charset="0"/>
              </a:rPr>
              <a:t>who was awarded the Nobel Prize in Physics for this</a:t>
            </a:r>
            <a:r>
              <a:rPr lang="en-IN" b="1" i="0">
                <a:effectLst/>
                <a:latin typeface="Roboto" panose="02000000000000000000" pitchFamily="2" charset="0"/>
              </a:rPr>
              <a:t>discovery</a:t>
            </a:r>
            <a:r>
              <a:rPr lang="en-IN" b="0" i="0">
                <a:effectLst/>
                <a:latin typeface="Roboto" panose="02000000000000000000" pitchFamily="2" charset="0"/>
              </a:rPr>
              <a:t> in 1901.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 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Max von Laue</a:t>
            </a:r>
            <a:r>
              <a:rPr lang="en-IN" b="0" i="0">
                <a:effectLst/>
                <a:latin typeface="Roboto" panose="02000000000000000000" pitchFamily="2" charset="0"/>
              </a:rPr>
              <a:t> followed this by investigating the interaction of X-rays with crystals producing a diffraction pattern and he received the Nobel Prize for Physics in 1914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828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1E463-0E26-8841-AC0E-963197D4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Types of crystal: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789D90-6AF0-BA49-BA62-1EDAB9FE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98039"/>
            <a:ext cx="10131425" cy="3649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There are in total </a:t>
            </a:r>
            <a:r>
              <a:rPr lang="en-IN" i="0" u="sng">
                <a:solidFill>
                  <a:srgbClr val="92D050"/>
                </a:solidFill>
                <a:effectLst/>
                <a:latin typeface="Roboto" panose="02000000000000000000" pitchFamily="2" charset="0"/>
              </a:rPr>
              <a:t>7 groups, </a:t>
            </a:r>
            <a:r>
              <a:rPr lang="en-IN" b="0" i="0">
                <a:effectLst/>
                <a:latin typeface="Roboto" panose="02000000000000000000" pitchFamily="2" charset="0"/>
              </a:rPr>
              <a:t>collectively called</a:t>
            </a:r>
            <a:r>
              <a:rPr lang="en-IN" b="1" i="0">
                <a:effectLst/>
                <a:latin typeface="Roboto" panose="02000000000000000000" pitchFamily="2" charset="0"/>
              </a:rPr>
              <a:t>Crystal</a:t>
            </a:r>
            <a:r>
              <a:rPr lang="en-IN" b="0" i="0">
                <a:effectLst/>
                <a:latin typeface="Roboto" panose="02000000000000000000" pitchFamily="2" charset="0"/>
              </a:rPr>
              <a:t> Systems: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 Tricinic, 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Monoclinic, 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Orthorhombic, 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Tetragonal,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 Trigonal,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 Hexagonal, and </a:t>
            </a:r>
          </a:p>
          <a:p>
            <a:r>
              <a:rPr lang="en-IN" b="0" i="0">
                <a:effectLst/>
                <a:latin typeface="Roboto" panose="02000000000000000000" pitchFamily="2" charset="0"/>
              </a:rPr>
              <a:t>Cubic. </a:t>
            </a:r>
          </a:p>
          <a:p>
            <a:pPr marL="0" indent="0">
              <a:buNone/>
            </a:pPr>
            <a:r>
              <a:rPr lang="en-IN" b="0" i="0">
                <a:effectLst/>
                <a:latin typeface="Roboto" panose="02000000000000000000" pitchFamily="2" charset="0"/>
              </a:rPr>
              <a:t>The symmetry of each group is described by the relationship between the lattice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sides</a:t>
            </a:r>
            <a:r>
              <a:rPr lang="en-IN" b="0" i="0">
                <a:effectLst/>
                <a:latin typeface="Roboto" panose="02000000000000000000" pitchFamily="2" charset="0"/>
              </a:rPr>
              <a:t>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a, b, and c </a:t>
            </a:r>
            <a:r>
              <a:rPr lang="en-IN" b="0" i="0">
                <a:effectLst/>
                <a:latin typeface="Roboto" panose="02000000000000000000" pitchFamily="2" charset="0"/>
              </a:rPr>
              <a:t>and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angles </a:t>
            </a:r>
            <a:r>
              <a:rPr lang="el-GR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α, β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and </a:t>
            </a:r>
            <a:r>
              <a:rPr lang="el-GR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γ.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09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FFED8-EC9D-DD49-B57A-96D0DA3F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1464470"/>
            <a:ext cx="10131425" cy="1839515"/>
          </a:xfrm>
        </p:spPr>
        <p:txBody>
          <a:bodyPr/>
          <a:lstStyle/>
          <a:p>
            <a:r>
              <a:rPr lang="en-IN" b="1" i="1"/>
              <a:t>Unit cell: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6E77B-E898-1D4C-8C26-D391DEE8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80" y="2384227"/>
            <a:ext cx="10131425" cy="3545281"/>
          </a:xfrm>
        </p:spPr>
        <p:txBody>
          <a:bodyPr/>
          <a:lstStyle/>
          <a:p>
            <a:r>
              <a:rPr lang="en-IN" b="0" i="0">
                <a:effectLst/>
                <a:latin typeface="Roboto" panose="02000000000000000000" pitchFamily="2" charset="0"/>
              </a:rPr>
              <a:t>The </a:t>
            </a:r>
            <a:r>
              <a:rPr lang="en-IN" b="1" i="0">
                <a:effectLst/>
                <a:latin typeface="Roboto" panose="02000000000000000000" pitchFamily="2" charset="0"/>
              </a:rPr>
              <a:t>unit cell</a:t>
            </a:r>
            <a:r>
              <a:rPr lang="en-IN" b="0" i="0">
                <a:effectLst/>
                <a:latin typeface="Roboto" panose="02000000000000000000" pitchFamily="2" charset="0"/>
              </a:rPr>
              <a:t> is defined as the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smallest repeating </a:t>
            </a:r>
            <a:r>
              <a:rPr lang="en-IN" b="1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unit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 h</a:t>
            </a:r>
            <a:r>
              <a:rPr lang="en-IN" b="0" i="0">
                <a:effectLst/>
                <a:latin typeface="Roboto" panose="02000000000000000000" pitchFamily="2" charset="0"/>
              </a:rPr>
              <a:t>aving the full symmetry of the crystal structure. </a:t>
            </a:r>
          </a:p>
          <a:p>
            <a:r>
              <a:rPr lang="en-IN">
                <a:latin typeface="Roboto" panose="02000000000000000000" pitchFamily="2" charset="0"/>
              </a:rPr>
              <a:t>The</a:t>
            </a:r>
            <a:r>
              <a:rPr lang="en-IN" b="0" i="0">
                <a:effectLst/>
                <a:latin typeface="Roboto" panose="02000000000000000000" pitchFamily="2" charset="0"/>
              </a:rPr>
              <a:t> geometry of the </a:t>
            </a:r>
            <a:r>
              <a:rPr lang="en-IN" b="1" i="0">
                <a:effectLst/>
                <a:latin typeface="Roboto" panose="02000000000000000000" pitchFamily="2" charset="0"/>
              </a:rPr>
              <a:t>unit cell</a:t>
            </a:r>
            <a:r>
              <a:rPr lang="en-IN" b="0" i="0">
                <a:effectLst/>
                <a:latin typeface="Roboto" panose="02000000000000000000" pitchFamily="2" charset="0"/>
              </a:rPr>
              <a:t> is defined as a </a:t>
            </a:r>
            <a:r>
              <a:rPr lang="en-IN" b="0" i="0">
                <a:solidFill>
                  <a:srgbClr val="FFC000"/>
                </a:solidFill>
                <a:effectLst/>
                <a:latin typeface="Roboto" panose="02000000000000000000" pitchFamily="2" charset="0"/>
              </a:rPr>
              <a:t>parallelepiped</a:t>
            </a:r>
            <a:r>
              <a:rPr lang="en-IN" b="0" i="0">
                <a:effectLst/>
                <a:latin typeface="Roboto" panose="02000000000000000000" pitchFamily="2" charset="0"/>
              </a:rPr>
              <a:t>, providing six lattice parameters taken as the lengths of the</a:t>
            </a:r>
            <a:r>
              <a:rPr lang="en-IN" b="1" i="0">
                <a:effectLst/>
                <a:latin typeface="Roboto" panose="02000000000000000000" pitchFamily="2" charset="0"/>
              </a:rPr>
              <a:t>cell</a:t>
            </a:r>
            <a:r>
              <a:rPr lang="en-IN" b="0" i="0">
                <a:effectLst/>
                <a:latin typeface="Roboto" panose="02000000000000000000" pitchFamily="2" charset="0"/>
              </a:rPr>
              <a:t> edges (a, b, c) and the angles between them (</a:t>
            </a:r>
            <a:r>
              <a:rPr lang="el-GR" b="0" i="0">
                <a:effectLst/>
                <a:latin typeface="Roboto" panose="02000000000000000000" pitchFamily="2" charset="0"/>
              </a:rPr>
              <a:t>α, β, γ).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681B676-52C7-5A4C-8428-9C7B8F0B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473" y="518021"/>
            <a:ext cx="2886466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18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93F06-0D6E-9C45-A919-15966B10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13933"/>
            <a:ext cx="10131425" cy="1456267"/>
          </a:xfrm>
        </p:spPr>
        <p:txBody>
          <a:bodyPr/>
          <a:lstStyle/>
          <a:p>
            <a:r>
              <a:rPr lang="en-IN" b="1" i="1"/>
              <a:t>Space lattice: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9CFE1-0E72-4E4E-ADE5-83F7C4A2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0" i="0">
                <a:effectLst/>
                <a:latin typeface="Roboto" panose="02000000000000000000" pitchFamily="2" charset="0"/>
              </a:rPr>
              <a:t>A </a:t>
            </a:r>
            <a:r>
              <a:rPr lang="en-IN" b="1" i="0">
                <a:effectLst/>
                <a:latin typeface="Roboto" panose="02000000000000000000" pitchFamily="2" charset="0"/>
              </a:rPr>
              <a:t>space lattice</a:t>
            </a:r>
            <a:r>
              <a:rPr lang="en-IN" b="0" i="0">
                <a:effectLst/>
                <a:latin typeface="Roboto" panose="02000000000000000000" pitchFamily="2" charset="0"/>
              </a:rPr>
              <a:t> is an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array of points</a:t>
            </a:r>
            <a:r>
              <a:rPr lang="en-IN" b="0" i="0">
                <a:effectLst/>
                <a:latin typeface="Roboto" panose="02000000000000000000" pitchFamily="2" charset="0"/>
              </a:rPr>
              <a:t> showing how </a:t>
            </a:r>
          </a:p>
          <a:p>
            <a:r>
              <a:rPr lang="en-IN">
                <a:latin typeface="Roboto" panose="02000000000000000000" pitchFamily="2" charset="0"/>
              </a:rPr>
              <a:t>particles</a:t>
            </a:r>
            <a:r>
              <a:rPr lang="en-IN" b="0" i="0">
                <a:effectLst/>
                <a:latin typeface="Roboto" panose="02000000000000000000" pitchFamily="2" charset="0"/>
              </a:rPr>
              <a:t> (atoms, ions or molecules) are arranged at different sites in </a:t>
            </a:r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three dimensional spaces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8711845-9D19-2C4F-8FE1-BDFB8BAE2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7" y="418571"/>
            <a:ext cx="4651372" cy="34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31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41E82-0EFD-2340-9BF8-731CAA88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980134"/>
          </a:xfrm>
        </p:spPr>
        <p:txBody>
          <a:bodyPr/>
          <a:lstStyle/>
          <a:p>
            <a:r>
              <a:rPr lang="en-IN" b="1" i="1"/>
              <a:t>Types of cubic cells: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A41D8D-CA71-9A43-91E9-E5C4355AE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0">
                <a:effectLst/>
                <a:latin typeface="Google-Sans"/>
              </a:rPr>
              <a:t>There are three main varieties of these crystals:</a:t>
            </a:r>
            <a:endParaRPr lang="en-IN" b="0" i="0">
              <a:effectLst/>
              <a:latin typeface="Google-Sans"/>
            </a:endParaRPr>
          </a:p>
          <a:p>
            <a:r>
              <a:rPr lang="en-IN" b="0" i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Primitive cubic</a:t>
            </a:r>
            <a:r>
              <a:rPr lang="en-IN" b="0" i="0">
                <a:effectLst/>
                <a:latin typeface="Roboto" panose="02000000000000000000" pitchFamily="2" charset="0"/>
              </a:rPr>
              <a:t> (abbreviated cP and alternatively called simple cubic)</a:t>
            </a:r>
          </a:p>
          <a:p>
            <a:r>
              <a:rPr lang="en-IN" b="0" i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Body-centered cubic (</a:t>
            </a:r>
            <a:r>
              <a:rPr lang="en-IN" b="0" i="0">
                <a:effectLst/>
                <a:latin typeface="Roboto" panose="02000000000000000000" pitchFamily="2" charset="0"/>
              </a:rPr>
              <a:t>abbreviated cI or bcc)</a:t>
            </a:r>
          </a:p>
          <a:p>
            <a:r>
              <a:rPr lang="en-IN" b="0" i="0">
                <a:solidFill>
                  <a:srgbClr val="92D050"/>
                </a:solidFill>
                <a:effectLst/>
                <a:latin typeface="Roboto" panose="02000000000000000000" pitchFamily="2" charset="0"/>
              </a:rPr>
              <a:t>Face-centered cubic</a:t>
            </a:r>
            <a:r>
              <a:rPr lang="en-IN" b="0" i="0">
                <a:effectLst/>
                <a:latin typeface="Roboto" panose="02000000000000000000" pitchFamily="2" charset="0"/>
              </a:rPr>
              <a:t> (abbreviated cF or fcc, and alternatively called cubic close-packed or ccp)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56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294D5-373C-E14E-B2F8-A5AE4D1E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339328"/>
            <a:ext cx="10131425" cy="2405195"/>
          </a:xfrm>
        </p:spPr>
        <p:txBody>
          <a:bodyPr/>
          <a:lstStyle/>
          <a:p>
            <a:r>
              <a:rPr lang="en-IN" b="1" i="1"/>
              <a:t>Diagramatic view:</a:t>
            </a:r>
            <a:endParaRPr lang="en-US" b="1" i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8059B51-BAF9-4A4A-BA68-0F69F7555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774" y="1589484"/>
            <a:ext cx="10547746" cy="5268516"/>
          </a:xfrm>
        </p:spPr>
      </p:pic>
    </p:spTree>
    <p:extLst>
      <p:ext uri="{BB962C8B-B14F-4D97-AF65-F5344CB8AC3E}">
        <p14:creationId xmlns:p14="http://schemas.microsoft.com/office/powerpoint/2010/main" xmlns="" val="20150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A69A9-30F3-3A4A-8DD0-EC6DED0D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/>
              <a:t>Arrangements of identical spheres in a simple cubic cell:</a:t>
            </a:r>
            <a:endParaRPr lang="en-US" b="1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7C7899-A92E-CD44-B4DC-35C0BFD7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44" y="0"/>
            <a:ext cx="7306270" cy="5000625"/>
          </a:xfrm>
        </p:spPr>
        <p:txBody>
          <a:bodyPr/>
          <a:lstStyle/>
          <a:p>
            <a:r>
              <a:rPr lang="en-IN"/>
              <a:t>Total no. Of atom per simple cubic cell is 8(1/8)= 1 atom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8D7C93B-423F-2046-8358-0B250E03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828" y="3018234"/>
            <a:ext cx="8483203" cy="34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51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Custom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Celestial</vt:lpstr>
      <vt:lpstr>CRYSTALLOGRAPHY</vt:lpstr>
      <vt:lpstr>Introduction:</vt:lpstr>
      <vt:lpstr>Discovery:</vt:lpstr>
      <vt:lpstr>Types of crystal:</vt:lpstr>
      <vt:lpstr>Unit cell:</vt:lpstr>
      <vt:lpstr>Space lattice:</vt:lpstr>
      <vt:lpstr>Types of cubic cells:</vt:lpstr>
      <vt:lpstr>Diagramatic view:</vt:lpstr>
      <vt:lpstr>Arrangements of identical spheres in a simple cubic cell:</vt:lpstr>
      <vt:lpstr>Arrangements of identical spheres in body centred cube:</vt:lpstr>
      <vt:lpstr>A corner atom and a face centred atom:</vt:lpstr>
      <vt:lpstr>7 crystal systems:</vt:lpstr>
      <vt:lpstr>Principle </vt:lpstr>
      <vt:lpstr> X ray diffraction:</vt:lpstr>
      <vt:lpstr>BragG’s law:</vt:lpstr>
      <vt:lpstr>Reciprocal lattice space:</vt:lpstr>
      <vt:lpstr>Miller indices:</vt:lpstr>
      <vt:lpstr>Rotating crystal method:</vt:lpstr>
      <vt:lpstr>Powder method: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CRYSTALLOGRAPHY</dc:title>
  <dc:creator>kk1485272@gmail.com</dc:creator>
  <cp:lastModifiedBy>martin infant</cp:lastModifiedBy>
  <cp:revision>5</cp:revision>
  <dcterms:created xsi:type="dcterms:W3CDTF">2020-01-02T05:00:37Z</dcterms:created>
  <dcterms:modified xsi:type="dcterms:W3CDTF">2020-05-25T08:01:41Z</dcterms:modified>
</cp:coreProperties>
</file>