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72" d="100"/>
          <a:sy n="72"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5/21/2020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DD9ABA8-9C53-4D74-A9A3-72E1EB647368}"/>
              </a:ext>
            </a:extLst>
          </p:cNvPr>
          <p:cNvSpPr>
            <a:spLocks noGrp="1"/>
          </p:cNvSpPr>
          <p:nvPr>
            <p:ph type="subTitle" idx="1"/>
          </p:nvPr>
        </p:nvSpPr>
        <p:spPr>
          <a:xfrm>
            <a:off x="2589213" y="268224"/>
            <a:ext cx="8915399" cy="6169151"/>
          </a:xfrm>
        </p:spPr>
        <p:txBody>
          <a:bodyPr>
            <a:normAutofit/>
          </a:bodyPr>
          <a:lstStyle/>
          <a:p>
            <a:pPr algn="just"/>
            <a:r>
              <a:rPr lang="en-US" sz="3200" b="1" dirty="0">
                <a:solidFill>
                  <a:schemeClr val="tx1"/>
                </a:solidFill>
                <a:latin typeface="Times New Roman" panose="02020603050405020304" pitchFamily="18" charset="0"/>
                <a:cs typeface="Times New Roman" panose="02020603050405020304" pitchFamily="18" charset="0"/>
              </a:rPr>
              <a:t>Structure and Function of Carbohydrates</a:t>
            </a:r>
          </a:p>
          <a:p>
            <a:pPr algn="just"/>
            <a:r>
              <a:rPr lang="en-US" sz="3200" b="1" dirty="0">
                <a:solidFill>
                  <a:schemeClr val="tx1"/>
                </a:solidFill>
                <a:latin typeface="Times New Roman" panose="02020603050405020304" pitchFamily="18" charset="0"/>
                <a:cs typeface="Times New Roman" panose="02020603050405020304" pitchFamily="18" charset="0"/>
              </a:rPr>
              <a:t>		*</a:t>
            </a:r>
            <a:r>
              <a:rPr lang="en-US" sz="3200" dirty="0">
                <a:solidFill>
                  <a:schemeClr val="tx1"/>
                </a:solidFill>
                <a:latin typeface="Times New Roman" panose="02020603050405020304" pitchFamily="18" charset="0"/>
                <a:cs typeface="Times New Roman" panose="02020603050405020304" pitchFamily="18" charset="0"/>
              </a:rPr>
              <a:t>Most people are familiar with carbohydrates, one type of macromolecule, especially when it comes to what we eat. </a:t>
            </a:r>
          </a:p>
          <a:p>
            <a:pPr algn="just"/>
            <a:r>
              <a:rPr lang="en-US" sz="3200" b="1" dirty="0">
                <a:solidFill>
                  <a:schemeClr val="tx1"/>
                </a:solidFill>
                <a:latin typeface="Times New Roman" panose="02020603050405020304" pitchFamily="18" charset="0"/>
                <a:cs typeface="Times New Roman" panose="02020603050405020304" pitchFamily="18" charset="0"/>
              </a:rPr>
              <a:t>		*</a:t>
            </a:r>
            <a:r>
              <a:rPr lang="en-US" sz="3200" dirty="0">
                <a:solidFill>
                  <a:schemeClr val="tx1"/>
                </a:solidFill>
                <a:latin typeface="Times New Roman" panose="02020603050405020304" pitchFamily="18" charset="0"/>
                <a:cs typeface="Times New Roman" panose="02020603050405020304" pitchFamily="18" charset="0"/>
              </a:rPr>
              <a:t>To lose weight, some individuals adhere to “low-carb” diets. Athletes, in contrast, often “carb-load” before important competitions to ensure that they have enough energy to compete at a high level. </a:t>
            </a:r>
          </a:p>
          <a:p>
            <a:pPr algn="just"/>
            <a:r>
              <a:rPr lang="en-US" sz="3200" b="1" dirty="0">
                <a:solidFill>
                  <a:schemeClr val="tx1"/>
                </a:solidFill>
                <a:latin typeface="Times New Roman" panose="02020603050405020304" pitchFamily="18" charset="0"/>
                <a:cs typeface="Times New Roman" panose="02020603050405020304" pitchFamily="18" charset="0"/>
              </a:rPr>
              <a:t>		*</a:t>
            </a:r>
            <a:r>
              <a:rPr lang="en-US" sz="3200" dirty="0">
                <a:solidFill>
                  <a:schemeClr val="tx1"/>
                </a:solidFill>
                <a:latin typeface="Times New Roman" panose="02020603050405020304" pitchFamily="18" charset="0"/>
                <a:cs typeface="Times New Roman" panose="02020603050405020304" pitchFamily="18" charset="0"/>
              </a:rPr>
              <a:t>Carbohydrates are, in fact, an essential part of our diet; grains, fruits, and vegetables are all natural sources of carbohydrates</a:t>
            </a:r>
            <a:r>
              <a:rPr lang="en-US" dirty="0"/>
              <a:t>. </a:t>
            </a:r>
          </a:p>
          <a:p>
            <a:pPr algn="just"/>
            <a:endParaRPr lang="en-US" sz="32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3060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4AA45B-B023-4209-AFC5-392D01B30182}"/>
              </a:ext>
            </a:extLst>
          </p:cNvPr>
          <p:cNvSpPr>
            <a:spLocks noGrp="1"/>
          </p:cNvSpPr>
          <p:nvPr>
            <p:ph idx="1"/>
          </p:nvPr>
        </p:nvSpPr>
        <p:spPr>
          <a:xfrm>
            <a:off x="2589212" y="341376"/>
            <a:ext cx="8915400" cy="5569846"/>
          </a:xfrm>
        </p:spPr>
        <p:txBody>
          <a:bodyPr/>
          <a:lstStyle/>
          <a:p>
            <a:pPr marL="0" indent="0" algn="just">
              <a:buNone/>
            </a:pPr>
            <a:r>
              <a:rPr lang="en-US" dirty="0">
                <a:solidFill>
                  <a:schemeClr val="tx1"/>
                </a:solidFill>
              </a:rPr>
              <a:t>		</a:t>
            </a:r>
            <a:r>
              <a:rPr lang="en-US" sz="3200" dirty="0">
                <a:solidFill>
                  <a:schemeClr val="tx1"/>
                </a:solidFill>
                <a:latin typeface="Times New Roman" panose="02020603050405020304" pitchFamily="18" charset="0"/>
                <a:cs typeface="Times New Roman" panose="02020603050405020304" pitchFamily="18" charset="0"/>
              </a:rPr>
              <a:t>*Monosaccharides can exist as a linear chain or as ring-shaped molecules; in aqueous solutions they are usually found in ring forms. Glucose in a ring form can have two different arrangements of the hydroxyl group (−OH) around the anomeric carbon (carbon 1 that becomes asymmetric in the process of ring formation). If the hydroxyl group is below carbon number 1 in the sugar, it is said to be in the alpha (</a:t>
            </a:r>
            <a:r>
              <a:rPr lang="en-US" sz="3200" i="1" dirty="0">
                <a:solidFill>
                  <a:schemeClr val="tx1"/>
                </a:solidFill>
                <a:latin typeface="Times New Roman" panose="02020603050405020304" pitchFamily="18" charset="0"/>
                <a:cs typeface="Times New Roman" panose="02020603050405020304" pitchFamily="18" charset="0"/>
              </a:rPr>
              <a:t>α</a:t>
            </a:r>
            <a:r>
              <a:rPr lang="en-US" sz="3200" dirty="0">
                <a:solidFill>
                  <a:schemeClr val="tx1"/>
                </a:solidFill>
                <a:latin typeface="Times New Roman" panose="02020603050405020304" pitchFamily="18" charset="0"/>
                <a:cs typeface="Times New Roman" panose="02020603050405020304" pitchFamily="18" charset="0"/>
              </a:rPr>
              <a:t>) position, and if it is above the plane, it is said to be in the beta (</a:t>
            </a:r>
            <a:r>
              <a:rPr lang="en-US" sz="3200" i="1" dirty="0">
                <a:solidFill>
                  <a:schemeClr val="tx1"/>
                </a:solidFill>
                <a:latin typeface="Times New Roman" panose="02020603050405020304" pitchFamily="18" charset="0"/>
                <a:cs typeface="Times New Roman" panose="02020603050405020304" pitchFamily="18" charset="0"/>
              </a:rPr>
              <a:t>β</a:t>
            </a:r>
            <a:r>
              <a:rPr lang="en-US" sz="3200" dirty="0">
                <a:solidFill>
                  <a:schemeClr val="tx1"/>
                </a:solidFill>
                <a:latin typeface="Times New Roman" panose="02020603050405020304" pitchFamily="18" charset="0"/>
                <a:cs typeface="Times New Roman" panose="02020603050405020304" pitchFamily="18" charset="0"/>
              </a:rPr>
              <a:t>) position.</a:t>
            </a:r>
          </a:p>
          <a:p>
            <a:pPr marL="0" indent="0">
              <a:buNone/>
            </a:pPr>
            <a:endParaRPr lang="en-US" dirty="0">
              <a:solidFill>
                <a:schemeClr val="tx1"/>
              </a:solidFill>
            </a:endParaRPr>
          </a:p>
        </p:txBody>
      </p:sp>
    </p:spTree>
    <p:extLst>
      <p:ext uri="{BB962C8B-B14F-4D97-AF65-F5344CB8AC3E}">
        <p14:creationId xmlns:p14="http://schemas.microsoft.com/office/powerpoint/2010/main" val="492132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e conversion of glucose between linear and ring forms is shown. The glucose ring has five carbons and an oxygen. In alpha glucose, the first hydroxyl group is locked in a down position, and in beta glucose, the ring is locked in an up position. Structures for ring forms of ribose and fructose are also shown. Both sugars have a ring with four carbons and an oxygen.">
            <a:extLst>
              <a:ext uri="{FF2B5EF4-FFF2-40B4-BE49-F238E27FC236}">
                <a16:creationId xmlns:a16="http://schemas.microsoft.com/office/drawing/2014/main" id="{75CEE571-FBF0-4FD5-8EC1-39C807CF722A}"/>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18688" y="122238"/>
            <a:ext cx="7059168" cy="5985954"/>
          </a:xfrm>
          <a:prstGeom prst="rect">
            <a:avLst/>
          </a:prstGeom>
          <a:noFill/>
          <a:ln>
            <a:noFill/>
          </a:ln>
        </p:spPr>
      </p:pic>
    </p:spTree>
    <p:extLst>
      <p:ext uri="{BB962C8B-B14F-4D97-AF65-F5344CB8AC3E}">
        <p14:creationId xmlns:p14="http://schemas.microsoft.com/office/powerpoint/2010/main" val="187055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D6EED5-45FF-4A84-A6EC-DEA2D8FD3F7A}"/>
              </a:ext>
            </a:extLst>
          </p:cNvPr>
          <p:cNvSpPr>
            <a:spLocks noGrp="1"/>
          </p:cNvSpPr>
          <p:nvPr>
            <p:ph idx="1"/>
          </p:nvPr>
        </p:nvSpPr>
        <p:spPr>
          <a:xfrm>
            <a:off x="1611087" y="195072"/>
            <a:ext cx="9893526" cy="6376416"/>
          </a:xfrm>
        </p:spPr>
        <p:txBody>
          <a:bodyPr>
            <a:normAutofit lnSpcReduction="10000"/>
          </a:bodyPr>
          <a:lstStyle/>
          <a:p>
            <a:pPr marL="0" indent="0" algn="just">
              <a:buNone/>
            </a:pPr>
            <a:r>
              <a:rPr lang="en-IN" dirty="0">
                <a:solidFill>
                  <a:schemeClr val="tx1"/>
                </a:solidFill>
              </a:rPr>
              <a:t>		</a:t>
            </a:r>
            <a:r>
              <a:rPr lang="en-IN" sz="3500" dirty="0">
                <a:solidFill>
                  <a:schemeClr val="tx1"/>
                </a:solidFill>
                <a:latin typeface="Times New Roman" panose="02020603050405020304" pitchFamily="18" charset="0"/>
                <a:cs typeface="Times New Roman" panose="02020603050405020304" pitchFamily="18" charset="0"/>
              </a:rPr>
              <a:t>*</a:t>
            </a:r>
            <a:r>
              <a:rPr lang="en-US" sz="3500" b="1" dirty="0">
                <a:solidFill>
                  <a:schemeClr val="tx1"/>
                </a:solidFill>
                <a:latin typeface="Times New Roman" panose="02020603050405020304" pitchFamily="18" charset="0"/>
                <a:cs typeface="Times New Roman" panose="02020603050405020304" pitchFamily="18" charset="0"/>
              </a:rPr>
              <a:t>Disaccharides</a:t>
            </a:r>
            <a:r>
              <a:rPr lang="en-US" sz="3500" dirty="0">
                <a:solidFill>
                  <a:schemeClr val="tx1"/>
                </a:solidFill>
                <a:latin typeface="Times New Roman" panose="02020603050405020304" pitchFamily="18" charset="0"/>
                <a:cs typeface="Times New Roman" panose="02020603050405020304" pitchFamily="18" charset="0"/>
              </a:rPr>
              <a:t> (</a:t>
            </a:r>
            <a:r>
              <a:rPr lang="en-US" sz="3500" i="1" dirty="0">
                <a:solidFill>
                  <a:schemeClr val="tx1"/>
                </a:solidFill>
                <a:latin typeface="Times New Roman" panose="02020603050405020304" pitchFamily="18" charset="0"/>
                <a:cs typeface="Times New Roman" panose="02020603050405020304" pitchFamily="18" charset="0"/>
              </a:rPr>
              <a:t>di</a:t>
            </a:r>
            <a:r>
              <a:rPr lang="en-US" sz="3500" dirty="0">
                <a:solidFill>
                  <a:schemeClr val="tx1"/>
                </a:solidFill>
                <a:latin typeface="Times New Roman" panose="02020603050405020304" pitchFamily="18" charset="0"/>
                <a:cs typeface="Times New Roman" panose="02020603050405020304" pitchFamily="18" charset="0"/>
              </a:rPr>
              <a:t>– = “two”) form when two monosaccharides undergo a dehydration reaction (also known as a condensation reaction or dehydration synthesis). During this process, the hydroxyl group of one monosaccharide combines with the hydrogen of another monosaccharide, releasing a molecule of water and forming a covalent bond. A covalent bond formed between a carbohydrate molecule and another molecule (in this case, between two monosaccharides) is known as a </a:t>
            </a:r>
            <a:r>
              <a:rPr lang="en-US" sz="3500" b="1" dirty="0">
                <a:solidFill>
                  <a:schemeClr val="tx1"/>
                </a:solidFill>
                <a:latin typeface="Times New Roman" panose="02020603050405020304" pitchFamily="18" charset="0"/>
                <a:cs typeface="Times New Roman" panose="02020603050405020304" pitchFamily="18" charset="0"/>
              </a:rPr>
              <a:t>glycosidic bond</a:t>
            </a:r>
            <a:r>
              <a:rPr lang="en-US" sz="3500" dirty="0">
                <a:solidFill>
                  <a:schemeClr val="tx1"/>
                </a:solidFill>
                <a:latin typeface="Times New Roman" panose="02020603050405020304" pitchFamily="18" charset="0"/>
                <a:cs typeface="Times New Roman" panose="02020603050405020304" pitchFamily="18" charset="0"/>
              </a:rPr>
              <a:t>. Glycosidic bonds (also called glycosidic linkages) can be of the alpha or the beta type.</a:t>
            </a:r>
          </a:p>
          <a:p>
            <a:pPr marL="0" indent="0">
              <a:buNone/>
            </a:pPr>
            <a:endParaRPr lang="en-US" dirty="0">
              <a:solidFill>
                <a:schemeClr val="tx1"/>
              </a:solidFill>
            </a:endParaRPr>
          </a:p>
        </p:txBody>
      </p:sp>
    </p:spTree>
    <p:extLst>
      <p:ext uri="{BB962C8B-B14F-4D97-AF65-F5344CB8AC3E}">
        <p14:creationId xmlns:p14="http://schemas.microsoft.com/office/powerpoint/2010/main" val="1870581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e formation of sucrose from glucose and fructose is shown. In sucrose, the number one carbon of the glucose ring is connected to the number two carbon of fructose via an oxygen.">
            <a:extLst>
              <a:ext uri="{FF2B5EF4-FFF2-40B4-BE49-F238E27FC236}">
                <a16:creationId xmlns:a16="http://schemas.microsoft.com/office/drawing/2014/main" id="{D84760E6-2D62-4109-ABCB-3E8469A300FA}"/>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62784" y="1050924"/>
            <a:ext cx="7534656" cy="5325492"/>
          </a:xfrm>
          <a:prstGeom prst="rect">
            <a:avLst/>
          </a:prstGeom>
          <a:noFill/>
          <a:ln>
            <a:noFill/>
          </a:ln>
        </p:spPr>
      </p:pic>
    </p:spTree>
    <p:extLst>
      <p:ext uri="{BB962C8B-B14F-4D97-AF65-F5344CB8AC3E}">
        <p14:creationId xmlns:p14="http://schemas.microsoft.com/office/powerpoint/2010/main" val="1492810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A55999-6DF1-4616-B270-224800807BF0}"/>
              </a:ext>
            </a:extLst>
          </p:cNvPr>
          <p:cNvSpPr>
            <a:spLocks noGrp="1"/>
          </p:cNvSpPr>
          <p:nvPr>
            <p:ph idx="1"/>
          </p:nvPr>
        </p:nvSpPr>
        <p:spPr>
          <a:xfrm>
            <a:off x="2090057" y="159657"/>
            <a:ext cx="9414555" cy="6502399"/>
          </a:xfrm>
        </p:spPr>
        <p:txBody>
          <a:bodyPr/>
          <a:lstStyle/>
          <a:p>
            <a:pPr marL="0" indent="0" algn="just">
              <a:buNone/>
            </a:pPr>
            <a:r>
              <a:rPr lang="en-US" dirty="0">
                <a:solidFill>
                  <a:schemeClr val="tx1"/>
                </a:solidFill>
              </a:rPr>
              <a:t>		</a:t>
            </a:r>
            <a:r>
              <a:rPr lang="en-US" sz="3200" dirty="0">
                <a:solidFill>
                  <a:schemeClr val="tx1"/>
                </a:solidFill>
                <a:latin typeface="Times New Roman" panose="02020603050405020304" pitchFamily="18" charset="0"/>
                <a:cs typeface="Times New Roman" panose="02020603050405020304" pitchFamily="18" charset="0"/>
              </a:rPr>
              <a:t>*Common disaccharides include lactose, maltose, and sucrose. Lactose is a disaccharide consisting of the monomers glucose and galactose. It is found naturally in milk. Maltose, or malt sugar, is a disaccharide formed by a dehydration reaction between two glucose molecules. The most common disaccharide is sucrose, or table sugar, which is composed of the monomers glucose and fructose.</a:t>
            </a:r>
          </a:p>
          <a:p>
            <a:pPr marL="0" indent="0">
              <a:buNone/>
            </a:pPr>
            <a:endParaRPr lang="en-US" dirty="0">
              <a:solidFill>
                <a:schemeClr val="tx1"/>
              </a:solidFill>
            </a:endParaRPr>
          </a:p>
        </p:txBody>
      </p:sp>
    </p:spTree>
    <p:extLst>
      <p:ext uri="{BB962C8B-B14F-4D97-AF65-F5344CB8AC3E}">
        <p14:creationId xmlns:p14="http://schemas.microsoft.com/office/powerpoint/2010/main" val="1938552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 The chemical structures of maltose, lactose, and sucrose are shown. Both maltose and lactose are made from two glucose monomers joined together in ring form. In maltose, the oxygen in the glycosidic bond points downward. In lactose, the oxygen in the glycosidic bond points upward. Sucrose is made from glucose and fructose monomers. The oxygen in the glycosidic bond points downward.">
            <a:extLst>
              <a:ext uri="{FF2B5EF4-FFF2-40B4-BE49-F238E27FC236}">
                <a16:creationId xmlns:a16="http://schemas.microsoft.com/office/drawing/2014/main" id="{B3B46B3E-19FE-455D-ACF6-D67337222308}"/>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86856" y="174171"/>
            <a:ext cx="8679543" cy="6342743"/>
          </a:xfrm>
          <a:prstGeom prst="rect">
            <a:avLst/>
          </a:prstGeom>
          <a:noFill/>
          <a:ln>
            <a:noFill/>
          </a:ln>
        </p:spPr>
      </p:pic>
    </p:spTree>
    <p:extLst>
      <p:ext uri="{BB962C8B-B14F-4D97-AF65-F5344CB8AC3E}">
        <p14:creationId xmlns:p14="http://schemas.microsoft.com/office/powerpoint/2010/main" val="1858467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8A91EE-A5A4-43D4-9935-A3C00CB78A05}"/>
              </a:ext>
            </a:extLst>
          </p:cNvPr>
          <p:cNvSpPr>
            <a:spLocks noGrp="1"/>
          </p:cNvSpPr>
          <p:nvPr>
            <p:ph idx="1"/>
          </p:nvPr>
        </p:nvSpPr>
        <p:spPr>
          <a:xfrm>
            <a:off x="1291771" y="-145143"/>
            <a:ext cx="10212841" cy="6836229"/>
          </a:xfrm>
        </p:spPr>
        <p:txBody>
          <a:bodyPr>
            <a:normAutofit lnSpcReduction="10000"/>
          </a:bodyPr>
          <a:lstStyle/>
          <a:p>
            <a:pPr marL="0" indent="0" algn="just">
              <a:buNone/>
            </a:pPr>
            <a:r>
              <a:rPr lang="en-US" dirty="0">
                <a:solidFill>
                  <a:schemeClr val="tx1"/>
                </a:solidFill>
              </a:rPr>
              <a:t>							</a:t>
            </a:r>
            <a:r>
              <a:rPr lang="en-US" sz="3200" b="1" dirty="0">
                <a:solidFill>
                  <a:schemeClr val="tx1"/>
                </a:solidFill>
                <a:latin typeface="Times New Roman" panose="02020603050405020304" pitchFamily="18" charset="0"/>
                <a:cs typeface="Times New Roman" panose="02020603050405020304" pitchFamily="18" charset="0"/>
              </a:rPr>
              <a:t> polysaccharide</a:t>
            </a:r>
            <a:endParaRPr lang="en-US" sz="3200" dirty="0">
              <a:solidFill>
                <a:schemeClr val="tx1"/>
              </a:solidFill>
              <a:latin typeface="Times New Roman" panose="02020603050405020304" pitchFamily="18" charset="0"/>
              <a:cs typeface="Times New Roman" panose="02020603050405020304" pitchFamily="18" charset="0"/>
            </a:endParaRPr>
          </a:p>
          <a:p>
            <a:pPr marL="0" indent="0" algn="just">
              <a:buNone/>
            </a:pPr>
            <a:r>
              <a:rPr lang="en-US" sz="3200" dirty="0">
                <a:solidFill>
                  <a:schemeClr val="tx1"/>
                </a:solidFill>
                <a:latin typeface="Times New Roman" panose="02020603050405020304" pitchFamily="18" charset="0"/>
                <a:cs typeface="Times New Roman" panose="02020603050405020304" pitchFamily="18" charset="0"/>
              </a:rPr>
              <a:t>		*A long chain of monosaccharides linked by glycosidic bonds is known as a </a:t>
            </a:r>
            <a:r>
              <a:rPr lang="en-US" sz="3200" b="1" dirty="0">
                <a:solidFill>
                  <a:schemeClr val="tx1"/>
                </a:solidFill>
                <a:latin typeface="Times New Roman" panose="02020603050405020304" pitchFamily="18" charset="0"/>
                <a:cs typeface="Times New Roman" panose="02020603050405020304" pitchFamily="18" charset="0"/>
              </a:rPr>
              <a:t>polysaccharide</a:t>
            </a:r>
            <a:r>
              <a:rPr lang="en-US" sz="3200" dirty="0">
                <a:solidFill>
                  <a:schemeClr val="tx1"/>
                </a:solidFill>
                <a:latin typeface="Times New Roman" panose="02020603050405020304" pitchFamily="18" charset="0"/>
                <a:cs typeface="Times New Roman" panose="02020603050405020304" pitchFamily="18" charset="0"/>
              </a:rPr>
              <a:t> (</a:t>
            </a:r>
            <a:r>
              <a:rPr lang="en-US" sz="3200" i="1" dirty="0">
                <a:solidFill>
                  <a:schemeClr val="tx1"/>
                </a:solidFill>
                <a:latin typeface="Times New Roman" panose="02020603050405020304" pitchFamily="18" charset="0"/>
                <a:cs typeface="Times New Roman" panose="02020603050405020304" pitchFamily="18" charset="0"/>
              </a:rPr>
              <a:t>poly</a:t>
            </a:r>
            <a:r>
              <a:rPr lang="en-US" sz="3200" dirty="0">
                <a:solidFill>
                  <a:schemeClr val="tx1"/>
                </a:solidFill>
                <a:latin typeface="Times New Roman" panose="02020603050405020304" pitchFamily="18" charset="0"/>
                <a:cs typeface="Times New Roman" panose="02020603050405020304" pitchFamily="18" charset="0"/>
              </a:rPr>
              <a:t>– = “many”). The chain may be branched or unbranched, and it may contain different types of monosaccharides. The molecular weight may be 100,000 </a:t>
            </a:r>
            <a:r>
              <a:rPr lang="en-US" sz="3200" dirty="0" err="1">
                <a:solidFill>
                  <a:schemeClr val="tx1"/>
                </a:solidFill>
                <a:latin typeface="Times New Roman" panose="02020603050405020304" pitchFamily="18" charset="0"/>
                <a:cs typeface="Times New Roman" panose="02020603050405020304" pitchFamily="18" charset="0"/>
              </a:rPr>
              <a:t>daltons</a:t>
            </a:r>
            <a:r>
              <a:rPr lang="en-US" sz="3200" dirty="0">
                <a:solidFill>
                  <a:schemeClr val="tx1"/>
                </a:solidFill>
                <a:latin typeface="Times New Roman" panose="02020603050405020304" pitchFamily="18" charset="0"/>
                <a:cs typeface="Times New Roman" panose="02020603050405020304" pitchFamily="18" charset="0"/>
              </a:rPr>
              <a:t> or more depending on the number of monomers joined. Starch, glycogen, cellulose, and chitin are primary examples of polysaccharides.</a:t>
            </a:r>
          </a:p>
          <a:p>
            <a:pPr marL="0" indent="0" algn="just">
              <a:buNone/>
            </a:pPr>
            <a:r>
              <a:rPr lang="en-US" sz="3200" dirty="0">
                <a:solidFill>
                  <a:schemeClr val="tx1"/>
                </a:solidFill>
                <a:latin typeface="Times New Roman" panose="02020603050405020304" pitchFamily="18" charset="0"/>
                <a:cs typeface="Times New Roman" panose="02020603050405020304" pitchFamily="18" charset="0"/>
              </a:rPr>
              <a:t>		*</a:t>
            </a:r>
            <a:r>
              <a:rPr lang="en-US" dirty="0">
                <a:solidFill>
                  <a:schemeClr val="tx1"/>
                </a:solidFill>
              </a:rPr>
              <a:t> </a:t>
            </a:r>
            <a:r>
              <a:rPr lang="en-US" sz="3200" dirty="0">
                <a:solidFill>
                  <a:schemeClr val="tx1"/>
                </a:solidFill>
                <a:latin typeface="Times New Roman" panose="02020603050405020304" pitchFamily="18" charset="0"/>
                <a:cs typeface="Times New Roman" panose="02020603050405020304" pitchFamily="18" charset="0"/>
              </a:rPr>
              <a:t>Starch is the stored form of sugars in plants and is made up of a mixture of amylose and amylopectin (both polymers of glucose). Plants are able to synthesize glucose, and the excess glucose, beyond the plant’s immediate energy needs, is stored as starch in different plant parts, including roots and seeds. </a:t>
            </a:r>
          </a:p>
          <a:p>
            <a:pPr marL="0" indent="0">
              <a:buNone/>
            </a:pPr>
            <a:endParaRPr lang="en-US" dirty="0">
              <a:solidFill>
                <a:schemeClr val="tx1"/>
              </a:solidFill>
            </a:endParaRPr>
          </a:p>
        </p:txBody>
      </p:sp>
    </p:spTree>
    <p:extLst>
      <p:ext uri="{BB962C8B-B14F-4D97-AF65-F5344CB8AC3E}">
        <p14:creationId xmlns:p14="http://schemas.microsoft.com/office/powerpoint/2010/main" val="3047187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D9FECE-A6AC-41FF-9EAA-2C4127B9DFA9}"/>
              </a:ext>
            </a:extLst>
          </p:cNvPr>
          <p:cNvSpPr>
            <a:spLocks noGrp="1"/>
          </p:cNvSpPr>
          <p:nvPr>
            <p:ph idx="1"/>
          </p:nvPr>
        </p:nvSpPr>
        <p:spPr>
          <a:xfrm>
            <a:off x="1654629" y="0"/>
            <a:ext cx="9849983" cy="6858000"/>
          </a:xfrm>
        </p:spPr>
        <p:txBody>
          <a:bodyPr>
            <a:normAutofit lnSpcReduction="10000"/>
          </a:bodyPr>
          <a:lstStyle/>
          <a:p>
            <a:pPr marL="0" indent="0" algn="just">
              <a:buNone/>
            </a:pPr>
            <a:r>
              <a:rPr lang="en-IN" dirty="0"/>
              <a:t>		</a:t>
            </a:r>
            <a:r>
              <a:rPr lang="en-IN" sz="3200" dirty="0">
                <a:solidFill>
                  <a:schemeClr val="tx1"/>
                </a:solidFill>
                <a:latin typeface="Times New Roman" panose="02020603050405020304" pitchFamily="18" charset="0"/>
                <a:cs typeface="Times New Roman" panose="02020603050405020304" pitchFamily="18" charset="0"/>
              </a:rPr>
              <a:t>*</a:t>
            </a:r>
            <a:r>
              <a:rPr lang="en-US" sz="3200" dirty="0">
                <a:solidFill>
                  <a:schemeClr val="tx1"/>
                </a:solidFill>
                <a:latin typeface="Times New Roman" panose="02020603050405020304" pitchFamily="18" charset="0"/>
                <a:cs typeface="Times New Roman" panose="02020603050405020304" pitchFamily="18" charset="0"/>
              </a:rPr>
              <a:t> The starch in the seeds provides food for the embryo as it germinates and can also act as a source of food for humans and animals. The starch that is consumed by humans is broken down by enzymes, such as salivary amylases, into smaller molecules, such as maltose and glucose. The cells can then absorb the glucose.</a:t>
            </a:r>
          </a:p>
          <a:p>
            <a:pPr marL="0" indent="0" algn="just">
              <a:buNone/>
            </a:pPr>
            <a:r>
              <a:rPr lang="en-US" sz="3200" dirty="0">
                <a:solidFill>
                  <a:schemeClr val="tx1"/>
                </a:solidFill>
                <a:latin typeface="Times New Roman" panose="02020603050405020304" pitchFamily="18" charset="0"/>
                <a:cs typeface="Times New Roman" panose="02020603050405020304" pitchFamily="18" charset="0"/>
              </a:rPr>
              <a:t>		*</a:t>
            </a:r>
            <a:r>
              <a:rPr lang="en-US" dirty="0"/>
              <a:t> </a:t>
            </a:r>
            <a:r>
              <a:rPr lang="en-US" sz="3200" dirty="0">
                <a:solidFill>
                  <a:schemeClr val="tx1"/>
                </a:solidFill>
                <a:latin typeface="Times New Roman" panose="02020603050405020304" pitchFamily="18" charset="0"/>
                <a:cs typeface="Times New Roman" panose="02020603050405020304" pitchFamily="18" charset="0"/>
              </a:rPr>
              <a:t>Starch is made up of glucose monomers that are joined by </a:t>
            </a:r>
            <a:r>
              <a:rPr lang="en-US" sz="3200" i="1" dirty="0">
                <a:solidFill>
                  <a:schemeClr val="tx1"/>
                </a:solidFill>
                <a:latin typeface="Times New Roman" panose="02020603050405020304" pitchFamily="18" charset="0"/>
                <a:cs typeface="Times New Roman" panose="02020603050405020304" pitchFamily="18" charset="0"/>
              </a:rPr>
              <a:t>α</a:t>
            </a:r>
            <a:r>
              <a:rPr lang="en-US" sz="3200" dirty="0">
                <a:solidFill>
                  <a:schemeClr val="tx1"/>
                </a:solidFill>
                <a:latin typeface="Times New Roman" panose="02020603050405020304" pitchFamily="18" charset="0"/>
                <a:cs typeface="Times New Roman" panose="02020603050405020304" pitchFamily="18" charset="0"/>
              </a:rPr>
              <a:t> 1-4 or </a:t>
            </a:r>
            <a:r>
              <a:rPr lang="en-US" sz="3200" i="1" dirty="0">
                <a:solidFill>
                  <a:schemeClr val="tx1"/>
                </a:solidFill>
                <a:latin typeface="Times New Roman" panose="02020603050405020304" pitchFamily="18" charset="0"/>
                <a:cs typeface="Times New Roman" panose="02020603050405020304" pitchFamily="18" charset="0"/>
              </a:rPr>
              <a:t>α</a:t>
            </a:r>
            <a:r>
              <a:rPr lang="en-US" sz="3200" dirty="0">
                <a:solidFill>
                  <a:schemeClr val="tx1"/>
                </a:solidFill>
                <a:latin typeface="Times New Roman" panose="02020603050405020304" pitchFamily="18" charset="0"/>
                <a:cs typeface="Times New Roman" panose="02020603050405020304" pitchFamily="18" charset="0"/>
              </a:rPr>
              <a:t> 1-6 glycosidic bonds. The numbers 1-4 and 1-6 refer to the carbon number of the two residues that have joined to form the bond. </a:t>
            </a:r>
          </a:p>
          <a:p>
            <a:pPr marL="0" indent="0" algn="just">
              <a:buNone/>
            </a:pPr>
            <a:r>
              <a:rPr lang="en-US" sz="3200" dirty="0">
                <a:solidFill>
                  <a:schemeClr val="tx1"/>
                </a:solidFill>
                <a:latin typeface="Times New Roman" panose="02020603050405020304" pitchFamily="18" charset="0"/>
                <a:cs typeface="Times New Roman" panose="02020603050405020304" pitchFamily="18" charset="0"/>
              </a:rPr>
              <a:t>		*</a:t>
            </a:r>
            <a:r>
              <a:rPr lang="en-US" dirty="0"/>
              <a:t> </a:t>
            </a:r>
            <a:r>
              <a:rPr lang="en-US" sz="3200" dirty="0">
                <a:solidFill>
                  <a:schemeClr val="tx1"/>
                </a:solidFill>
                <a:latin typeface="Times New Roman" panose="02020603050405020304" pitchFamily="18" charset="0"/>
                <a:cs typeface="Times New Roman" panose="02020603050405020304" pitchFamily="18" charset="0"/>
              </a:rPr>
              <a:t>Amylose is starch formed by unbranched chains of glucose monomers (only </a:t>
            </a:r>
            <a:r>
              <a:rPr lang="en-US" sz="3200" i="1" dirty="0">
                <a:solidFill>
                  <a:schemeClr val="tx1"/>
                </a:solidFill>
                <a:latin typeface="Times New Roman" panose="02020603050405020304" pitchFamily="18" charset="0"/>
                <a:cs typeface="Times New Roman" panose="02020603050405020304" pitchFamily="18" charset="0"/>
              </a:rPr>
              <a:t>α</a:t>
            </a:r>
            <a:r>
              <a:rPr lang="en-US" sz="3200" dirty="0">
                <a:solidFill>
                  <a:schemeClr val="tx1"/>
                </a:solidFill>
                <a:latin typeface="Times New Roman" panose="02020603050405020304" pitchFamily="18" charset="0"/>
                <a:cs typeface="Times New Roman" panose="02020603050405020304" pitchFamily="18" charset="0"/>
              </a:rPr>
              <a:t> 1-4 linkages), whereas amylopectin is a branched polysaccharide (</a:t>
            </a:r>
            <a:r>
              <a:rPr lang="en-US" sz="3200" i="1" dirty="0">
                <a:solidFill>
                  <a:schemeClr val="tx1"/>
                </a:solidFill>
                <a:latin typeface="Times New Roman" panose="02020603050405020304" pitchFamily="18" charset="0"/>
                <a:cs typeface="Times New Roman" panose="02020603050405020304" pitchFamily="18" charset="0"/>
              </a:rPr>
              <a:t>α</a:t>
            </a:r>
            <a:r>
              <a:rPr lang="en-US" sz="3200" dirty="0">
                <a:solidFill>
                  <a:schemeClr val="tx1"/>
                </a:solidFill>
                <a:latin typeface="Times New Roman" panose="02020603050405020304" pitchFamily="18" charset="0"/>
                <a:cs typeface="Times New Roman" panose="02020603050405020304" pitchFamily="18" charset="0"/>
              </a:rPr>
              <a:t> 1-6 linkages at the branch points).</a:t>
            </a:r>
          </a:p>
          <a:p>
            <a:pPr marL="0" indent="0" algn="just">
              <a:buNone/>
            </a:pPr>
            <a:endParaRPr lang="en-US" sz="3200" dirty="0">
              <a:solidFill>
                <a:schemeClr val="tx1"/>
              </a:solidFill>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40707420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e chemical structures of amylose and amylopectin are shown. Amylose consists of unbranched chains of glucose subunits, and amylopectin consists of branched chains of glucose subunits.">
            <a:extLst>
              <a:ext uri="{FF2B5EF4-FFF2-40B4-BE49-F238E27FC236}">
                <a16:creationId xmlns:a16="http://schemas.microsoft.com/office/drawing/2014/main" id="{53F5E66F-F335-4CCC-BEDB-940D19C3467B}"/>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09371" y="-1"/>
            <a:ext cx="7024915" cy="6545943"/>
          </a:xfrm>
          <a:prstGeom prst="rect">
            <a:avLst/>
          </a:prstGeom>
          <a:noFill/>
          <a:ln>
            <a:noFill/>
          </a:ln>
        </p:spPr>
      </p:pic>
    </p:spTree>
    <p:extLst>
      <p:ext uri="{BB962C8B-B14F-4D97-AF65-F5344CB8AC3E}">
        <p14:creationId xmlns:p14="http://schemas.microsoft.com/office/powerpoint/2010/main" val="2526476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1BA4FD-4CA7-42E7-B065-E0B7484E6C54}"/>
              </a:ext>
            </a:extLst>
          </p:cNvPr>
          <p:cNvSpPr>
            <a:spLocks noGrp="1"/>
          </p:cNvSpPr>
          <p:nvPr>
            <p:ph idx="1"/>
          </p:nvPr>
        </p:nvSpPr>
        <p:spPr>
          <a:xfrm>
            <a:off x="1364343" y="-1"/>
            <a:ext cx="10140269" cy="6676571"/>
          </a:xfrm>
        </p:spPr>
        <p:txBody>
          <a:bodyPr/>
          <a:lstStyle/>
          <a:p>
            <a:pPr marL="0" indent="0" algn="just">
              <a:buNone/>
            </a:pPr>
            <a:r>
              <a:rPr lang="en-US" b="1" dirty="0"/>
              <a:t>		</a:t>
            </a:r>
            <a:r>
              <a:rPr lang="en-US" sz="3200" b="1" dirty="0">
                <a:solidFill>
                  <a:schemeClr val="tx1"/>
                </a:solidFill>
                <a:latin typeface="Times New Roman" panose="02020603050405020304" pitchFamily="18" charset="0"/>
                <a:cs typeface="Times New Roman" panose="02020603050405020304" pitchFamily="18" charset="0"/>
              </a:rPr>
              <a:t>*Glycogen</a:t>
            </a:r>
            <a:r>
              <a:rPr lang="en-US" sz="3200" dirty="0">
                <a:solidFill>
                  <a:schemeClr val="tx1"/>
                </a:solidFill>
                <a:latin typeface="Times New Roman" panose="02020603050405020304" pitchFamily="18" charset="0"/>
                <a:cs typeface="Times New Roman" panose="02020603050405020304" pitchFamily="18" charset="0"/>
              </a:rPr>
              <a:t> is the storage form of glucose in humans and other vertebrates and is made up of monomers of glucose. Glycogen is the animal equivalent of starch and is a highly branched molecule usually stored in liver and muscle cells. Whenever blood glucose levels decrease, glycogen is broken down to release glucose in a process known as glycogenolysis.</a:t>
            </a:r>
          </a:p>
          <a:p>
            <a:pPr marL="0" indent="0" algn="just">
              <a:buNone/>
            </a:pPr>
            <a:r>
              <a:rPr lang="en-US" sz="3200" dirty="0">
                <a:solidFill>
                  <a:schemeClr val="tx1"/>
                </a:solidFill>
                <a:latin typeface="Times New Roman" panose="02020603050405020304" pitchFamily="18" charset="0"/>
                <a:cs typeface="Times New Roman" panose="02020603050405020304" pitchFamily="18" charset="0"/>
              </a:rPr>
              <a:t>		*</a:t>
            </a:r>
            <a:r>
              <a:rPr lang="en-US" sz="3200" b="1" dirty="0">
                <a:solidFill>
                  <a:schemeClr val="tx1"/>
                </a:solidFill>
                <a:latin typeface="Times New Roman" panose="02020603050405020304" pitchFamily="18" charset="0"/>
                <a:cs typeface="Times New Roman" panose="02020603050405020304" pitchFamily="18" charset="0"/>
              </a:rPr>
              <a:t> Cellulose</a:t>
            </a:r>
            <a:r>
              <a:rPr lang="en-US" sz="3200" dirty="0">
                <a:solidFill>
                  <a:schemeClr val="tx1"/>
                </a:solidFill>
                <a:latin typeface="Times New Roman" panose="02020603050405020304" pitchFamily="18" charset="0"/>
                <a:cs typeface="Times New Roman" panose="02020603050405020304" pitchFamily="18" charset="0"/>
              </a:rPr>
              <a:t> is the most abundant natural biopolymer. The cell wall of plants is mostly made of cellulose; this provides structural support to the cell. Wood and paper are mostly cellulosic in nature. Cellulose is made up of glucose monomers that are linked by </a:t>
            </a:r>
            <a:r>
              <a:rPr lang="en-US" sz="3200" i="1" dirty="0">
                <a:solidFill>
                  <a:schemeClr val="tx1"/>
                </a:solidFill>
                <a:latin typeface="Times New Roman" panose="02020603050405020304" pitchFamily="18" charset="0"/>
                <a:cs typeface="Times New Roman" panose="02020603050405020304" pitchFamily="18" charset="0"/>
              </a:rPr>
              <a:t>β</a:t>
            </a:r>
            <a:r>
              <a:rPr lang="en-US" sz="3200" dirty="0">
                <a:solidFill>
                  <a:schemeClr val="tx1"/>
                </a:solidFill>
                <a:latin typeface="Times New Roman" panose="02020603050405020304" pitchFamily="18" charset="0"/>
                <a:cs typeface="Times New Roman" panose="02020603050405020304" pitchFamily="18" charset="0"/>
              </a:rPr>
              <a:t> 1-4 glycosidic bonds. </a:t>
            </a:r>
          </a:p>
          <a:p>
            <a:pPr marL="0" indent="0">
              <a:buNone/>
            </a:pPr>
            <a:endParaRPr lang="en-US" dirty="0"/>
          </a:p>
        </p:txBody>
      </p:sp>
    </p:spTree>
    <p:extLst>
      <p:ext uri="{BB962C8B-B14F-4D97-AF65-F5344CB8AC3E}">
        <p14:creationId xmlns:p14="http://schemas.microsoft.com/office/powerpoint/2010/main" val="2948453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1C7026-0042-4017-B5D6-0A015ECD5FD7}"/>
              </a:ext>
            </a:extLst>
          </p:cNvPr>
          <p:cNvSpPr>
            <a:spLocks noGrp="1"/>
          </p:cNvSpPr>
          <p:nvPr>
            <p:ph idx="1"/>
          </p:nvPr>
        </p:nvSpPr>
        <p:spPr>
          <a:xfrm>
            <a:off x="2589212" y="243840"/>
            <a:ext cx="8915400" cy="6614160"/>
          </a:xfrm>
        </p:spPr>
        <p:txBody>
          <a:bodyPr>
            <a:noAutofit/>
          </a:bodyPr>
          <a:lstStyle/>
          <a:p>
            <a:pPr marL="0" indent="0">
              <a:buNone/>
            </a:pPr>
            <a:r>
              <a:rPr lang="en-IN" sz="3200" dirty="0">
                <a:solidFill>
                  <a:schemeClr val="tx1"/>
                </a:solidFill>
                <a:latin typeface="Times New Roman" panose="02020603050405020304" pitchFamily="18" charset="0"/>
                <a:cs typeface="Times New Roman" panose="02020603050405020304" pitchFamily="18" charset="0"/>
              </a:rPr>
              <a:t>		*</a:t>
            </a:r>
            <a:r>
              <a:rPr lang="en-US" sz="3200" dirty="0">
                <a:solidFill>
                  <a:schemeClr val="tx1"/>
                </a:solidFill>
                <a:latin typeface="Times New Roman" panose="02020603050405020304" pitchFamily="18" charset="0"/>
                <a:cs typeface="Times New Roman" panose="02020603050405020304" pitchFamily="18" charset="0"/>
              </a:rPr>
              <a:t>Carbohydrates are, in fact, an essential part of our diet; grains, fruits, and vegetables are all natural sources of carbohydrates.</a:t>
            </a:r>
          </a:p>
          <a:p>
            <a:pPr marL="0" indent="0" algn="just">
              <a:buNone/>
            </a:pPr>
            <a:r>
              <a:rPr lang="en-US" sz="3200" dirty="0">
                <a:solidFill>
                  <a:schemeClr val="tx1"/>
                </a:solidFill>
                <a:latin typeface="Times New Roman" panose="02020603050405020304" pitchFamily="18" charset="0"/>
                <a:cs typeface="Times New Roman" panose="02020603050405020304" pitchFamily="18" charset="0"/>
              </a:rPr>
              <a:t>		*Carbohydrates provide energy to the body, particularly through glucose, a simple sugar that is a component of starch and an ingredient in many staple foods. Carbohydrates also have other important functions in humans, animals, and plants.</a:t>
            </a:r>
          </a:p>
          <a:p>
            <a:pPr marL="0" indent="0" algn="just">
              <a:buNone/>
            </a:pPr>
            <a:r>
              <a:rPr lang="en-US" sz="3200" dirty="0">
                <a:solidFill>
                  <a:schemeClr val="tx1"/>
                </a:solidFill>
                <a:latin typeface="Times New Roman" panose="02020603050405020304" pitchFamily="18" charset="0"/>
                <a:cs typeface="Times New Roman" panose="02020603050405020304" pitchFamily="18" charset="0"/>
              </a:rPr>
              <a:t>		*Carbohydrates can be represented by the stoichiometric formula (CH</a:t>
            </a:r>
            <a:r>
              <a:rPr lang="en-US" sz="3200" baseline="-25000" dirty="0">
                <a:solidFill>
                  <a:schemeClr val="tx1"/>
                </a:solidFill>
                <a:latin typeface="Times New Roman" panose="02020603050405020304" pitchFamily="18" charset="0"/>
                <a:cs typeface="Times New Roman" panose="02020603050405020304" pitchFamily="18" charset="0"/>
              </a:rPr>
              <a:t>2</a:t>
            </a:r>
            <a:r>
              <a:rPr lang="en-US" sz="3200" dirty="0">
                <a:solidFill>
                  <a:schemeClr val="tx1"/>
                </a:solidFill>
                <a:latin typeface="Times New Roman" panose="02020603050405020304" pitchFamily="18" charset="0"/>
                <a:cs typeface="Times New Roman" panose="02020603050405020304" pitchFamily="18" charset="0"/>
              </a:rPr>
              <a:t>O)</a:t>
            </a:r>
            <a:r>
              <a:rPr lang="en-US" sz="3200" i="1" dirty="0">
                <a:solidFill>
                  <a:schemeClr val="tx1"/>
                </a:solidFill>
                <a:latin typeface="Times New Roman" panose="02020603050405020304" pitchFamily="18" charset="0"/>
                <a:cs typeface="Times New Roman" panose="02020603050405020304" pitchFamily="18" charset="0"/>
              </a:rPr>
              <a:t>n</a:t>
            </a:r>
            <a:r>
              <a:rPr lang="en-US" sz="3200" dirty="0">
                <a:solidFill>
                  <a:schemeClr val="tx1"/>
                </a:solidFill>
                <a:latin typeface="Times New Roman" panose="02020603050405020304" pitchFamily="18" charset="0"/>
                <a:cs typeface="Times New Roman" panose="02020603050405020304" pitchFamily="18" charset="0"/>
              </a:rPr>
              <a:t>, where n is the number of carbons in the molecule. In other words, the ratio of carbon to hydrogen to oxygen is 1:2:1 in carbohydrate molecules. </a:t>
            </a:r>
          </a:p>
          <a:p>
            <a:pPr marL="0" indent="0">
              <a:buNone/>
            </a:pPr>
            <a:endParaRPr lang="en-US" sz="3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84164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e chemical structure of cellulose is shown. Cellulose consists of unbranched chains of glucose subunits.">
            <a:extLst>
              <a:ext uri="{FF2B5EF4-FFF2-40B4-BE49-F238E27FC236}">
                <a16:creationId xmlns:a16="http://schemas.microsoft.com/office/drawing/2014/main" id="{350068B6-42F3-4B11-A4E4-676D80C3DD46}"/>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83657" y="624114"/>
            <a:ext cx="8839200" cy="5762172"/>
          </a:xfrm>
          <a:prstGeom prst="rect">
            <a:avLst/>
          </a:prstGeom>
          <a:noFill/>
          <a:ln>
            <a:noFill/>
          </a:ln>
        </p:spPr>
      </p:pic>
    </p:spTree>
    <p:extLst>
      <p:ext uri="{BB962C8B-B14F-4D97-AF65-F5344CB8AC3E}">
        <p14:creationId xmlns:p14="http://schemas.microsoft.com/office/powerpoint/2010/main" val="36470366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32CBEE-6D39-4FEB-894E-7FC3097F2F1F}"/>
              </a:ext>
            </a:extLst>
          </p:cNvPr>
          <p:cNvSpPr>
            <a:spLocks noGrp="1"/>
          </p:cNvSpPr>
          <p:nvPr>
            <p:ph idx="1"/>
          </p:nvPr>
        </p:nvSpPr>
        <p:spPr>
          <a:xfrm>
            <a:off x="1004094" y="0"/>
            <a:ext cx="10183812" cy="6858000"/>
          </a:xfrm>
        </p:spPr>
        <p:txBody>
          <a:bodyPr/>
          <a:lstStyle/>
          <a:p>
            <a:pPr marL="0" indent="0" algn="just">
              <a:buNone/>
            </a:pPr>
            <a:r>
              <a:rPr lang="en-IN" dirty="0"/>
              <a:t>		</a:t>
            </a:r>
            <a:r>
              <a:rPr lang="en-IN" sz="3200" dirty="0">
                <a:solidFill>
                  <a:schemeClr val="tx1"/>
                </a:solidFill>
                <a:latin typeface="Times New Roman" panose="02020603050405020304" pitchFamily="18" charset="0"/>
                <a:cs typeface="Times New Roman" panose="02020603050405020304" pitchFamily="18" charset="0"/>
              </a:rPr>
              <a:t>* </a:t>
            </a:r>
            <a:r>
              <a:rPr lang="en-US" sz="3200" dirty="0">
                <a:solidFill>
                  <a:schemeClr val="tx1"/>
                </a:solidFill>
                <a:latin typeface="Times New Roman" panose="02020603050405020304" pitchFamily="18" charset="0"/>
                <a:cs typeface="Times New Roman" panose="02020603050405020304" pitchFamily="18" charset="0"/>
              </a:rPr>
              <a:t>every other glucose monomer in cellulose is flipped over, and the monomers are packed tightly as extended long chains. </a:t>
            </a:r>
          </a:p>
          <a:p>
            <a:pPr marL="0" indent="0" algn="just">
              <a:buNone/>
            </a:pPr>
            <a:r>
              <a:rPr lang="en-US" sz="3200" dirty="0">
                <a:solidFill>
                  <a:schemeClr val="tx1"/>
                </a:solidFill>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 </a:t>
            </a:r>
            <a:r>
              <a:rPr lang="en-US" sz="3200" dirty="0">
                <a:solidFill>
                  <a:schemeClr val="tx1"/>
                </a:solidFill>
                <a:latin typeface="Times New Roman" panose="02020603050405020304" pitchFamily="18" charset="0"/>
                <a:cs typeface="Times New Roman" panose="02020603050405020304" pitchFamily="18" charset="0"/>
              </a:rPr>
              <a:t>This gives cellulose its rigidity and high tensile strength—which is so important to plant cells. While the </a:t>
            </a:r>
            <a:r>
              <a:rPr lang="en-US" sz="3200" i="1" dirty="0">
                <a:solidFill>
                  <a:schemeClr val="tx1"/>
                </a:solidFill>
                <a:latin typeface="Times New Roman" panose="02020603050405020304" pitchFamily="18" charset="0"/>
                <a:cs typeface="Times New Roman" panose="02020603050405020304" pitchFamily="18" charset="0"/>
              </a:rPr>
              <a:t>β</a:t>
            </a:r>
            <a:r>
              <a:rPr lang="en-US" sz="3200" dirty="0">
                <a:solidFill>
                  <a:schemeClr val="tx1"/>
                </a:solidFill>
                <a:latin typeface="Times New Roman" panose="02020603050405020304" pitchFamily="18" charset="0"/>
                <a:cs typeface="Times New Roman" panose="02020603050405020304" pitchFamily="18" charset="0"/>
              </a:rPr>
              <a:t> 1-4 linkage cannot be broken down by human digestive enzymes, herbivores such as cows, koalas, buffalos, and horses are able, with the help of the specialized flora in their stomach, to digest plant material that is rich in cellulose and use it as a food source.</a:t>
            </a:r>
          </a:p>
          <a:p>
            <a:pPr marL="0" indent="0" algn="just">
              <a:buNone/>
            </a:pPr>
            <a:r>
              <a:rPr lang="en-US" sz="3200" dirty="0">
                <a:solidFill>
                  <a:schemeClr val="tx1"/>
                </a:solidFill>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 </a:t>
            </a:r>
            <a:r>
              <a:rPr lang="en-US" sz="3200" dirty="0">
                <a:solidFill>
                  <a:schemeClr val="tx1"/>
                </a:solidFill>
                <a:latin typeface="Times New Roman" panose="02020603050405020304" pitchFamily="18" charset="0"/>
                <a:cs typeface="Times New Roman" panose="02020603050405020304" pitchFamily="18" charset="0"/>
              </a:rPr>
              <a:t>In these animals, certain species of bacteria and protists reside in the rumen (part of the digestive system of herbivores) and secrete the enzyme cellulase. </a:t>
            </a:r>
          </a:p>
        </p:txBody>
      </p:sp>
    </p:spTree>
    <p:extLst>
      <p:ext uri="{BB962C8B-B14F-4D97-AF65-F5344CB8AC3E}">
        <p14:creationId xmlns:p14="http://schemas.microsoft.com/office/powerpoint/2010/main" val="32164619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485ED5-B977-4743-842B-1BAB9723E629}"/>
              </a:ext>
            </a:extLst>
          </p:cNvPr>
          <p:cNvSpPr>
            <a:spLocks noGrp="1"/>
          </p:cNvSpPr>
          <p:nvPr>
            <p:ph idx="1"/>
          </p:nvPr>
        </p:nvSpPr>
        <p:spPr>
          <a:xfrm>
            <a:off x="1393371" y="290286"/>
            <a:ext cx="10111241" cy="6429828"/>
          </a:xfrm>
        </p:spPr>
        <p:txBody>
          <a:bodyPr/>
          <a:lstStyle/>
          <a:p>
            <a:pPr marL="0" indent="0" algn="just">
              <a:buNone/>
            </a:pPr>
            <a:r>
              <a:rPr lang="en-IN" dirty="0"/>
              <a:t>		</a:t>
            </a:r>
            <a:r>
              <a:rPr lang="en-IN" sz="3200"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t>
            </a:r>
            <a:r>
              <a:rPr lang="en-US" sz="3200" dirty="0">
                <a:solidFill>
                  <a:schemeClr val="tx1"/>
                </a:solidFill>
                <a:latin typeface="Times New Roman" panose="02020603050405020304" pitchFamily="18" charset="0"/>
                <a:cs typeface="Times New Roman" panose="02020603050405020304" pitchFamily="18" charset="0"/>
              </a:rPr>
              <a:t>The appendix of grazing animals also contains bacteria that digest cellulose, giving it an important role in the digestive systems of ruminants. Cellulases can break down cellulose into glucose monomers that can be used as an energy source by the animal. Termites are also able to break down cellulose because of the presence of other organisms in their bodies that secrete cellulases.</a:t>
            </a:r>
          </a:p>
          <a:p>
            <a:pPr marL="0" indent="0" algn="just">
              <a:buNone/>
            </a:pPr>
            <a:r>
              <a:rPr lang="en-US" sz="3200" dirty="0">
                <a:latin typeface="Times New Roman" panose="02020603050405020304" pitchFamily="18" charset="0"/>
                <a:cs typeface="Times New Roman" panose="02020603050405020304" pitchFamily="18" charset="0"/>
              </a:rPr>
              <a:t>		*</a:t>
            </a:r>
            <a:r>
              <a:rPr lang="en-US" dirty="0"/>
              <a:t> </a:t>
            </a:r>
            <a:r>
              <a:rPr lang="en-US" sz="3200" dirty="0">
                <a:solidFill>
                  <a:schemeClr val="tx1"/>
                </a:solidFill>
                <a:latin typeface="Times New Roman" panose="02020603050405020304" pitchFamily="18" charset="0"/>
                <a:cs typeface="Times New Roman" panose="02020603050405020304" pitchFamily="18" charset="0"/>
              </a:rPr>
              <a:t>Carbohydrates serve various functions in different animals. Arthropods (insects, crustaceans, and others) have an outer skeleton, called the exoskeleton, which protects their internal body parts</a:t>
            </a:r>
          </a:p>
          <a:p>
            <a:pPr marL="0" indent="0">
              <a:buNone/>
            </a:pPr>
            <a:endParaRPr lang="en-US" dirty="0"/>
          </a:p>
        </p:txBody>
      </p:sp>
    </p:spTree>
    <p:extLst>
      <p:ext uri="{BB962C8B-B14F-4D97-AF65-F5344CB8AC3E}">
        <p14:creationId xmlns:p14="http://schemas.microsoft.com/office/powerpoint/2010/main" val="4234311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6D4697-DECE-48F7-8A7A-27EE9C3BF889}"/>
              </a:ext>
            </a:extLst>
          </p:cNvPr>
          <p:cNvSpPr>
            <a:spLocks noGrp="1"/>
          </p:cNvSpPr>
          <p:nvPr>
            <p:ph idx="1"/>
          </p:nvPr>
        </p:nvSpPr>
        <p:spPr>
          <a:xfrm>
            <a:off x="1422400" y="217714"/>
            <a:ext cx="10082212" cy="6640286"/>
          </a:xfrm>
        </p:spPr>
        <p:txBody>
          <a:bodyPr/>
          <a:lstStyle/>
          <a:p>
            <a:pPr marL="0" indent="0" algn="just">
              <a:buNone/>
            </a:pPr>
            <a:r>
              <a:rPr lang="en-US" dirty="0"/>
              <a:t>		</a:t>
            </a:r>
            <a:r>
              <a:rPr lang="en-US" sz="3200" dirty="0">
                <a:solidFill>
                  <a:schemeClr val="tx1"/>
                </a:solidFill>
                <a:latin typeface="Times New Roman" panose="02020603050405020304" pitchFamily="18" charset="0"/>
                <a:cs typeface="Times New Roman" panose="02020603050405020304" pitchFamily="18" charset="0"/>
              </a:rPr>
              <a:t>*This exoskeleton is made of the biological macromolecule chitin, which is a polysaccharide-containing nitrogen. It is made of repeating units of N-acetyl-</a:t>
            </a:r>
            <a:r>
              <a:rPr lang="en-US" sz="3200" i="1" dirty="0">
                <a:solidFill>
                  <a:schemeClr val="tx1"/>
                </a:solidFill>
                <a:latin typeface="Times New Roman" panose="02020603050405020304" pitchFamily="18" charset="0"/>
                <a:cs typeface="Times New Roman" panose="02020603050405020304" pitchFamily="18" charset="0"/>
              </a:rPr>
              <a:t>β</a:t>
            </a:r>
            <a:r>
              <a:rPr lang="en-US" sz="3200" dirty="0">
                <a:solidFill>
                  <a:schemeClr val="tx1"/>
                </a:solidFill>
                <a:latin typeface="Times New Roman" panose="02020603050405020304" pitchFamily="18" charset="0"/>
                <a:cs typeface="Times New Roman" panose="02020603050405020304" pitchFamily="18" charset="0"/>
              </a:rPr>
              <a:t>-d-glucosamine, a modified sugar. Chitin is also a major component of fungal cell walls; fungi are neither animals nor plants and form a kingdom of their own in the domain Eukarya.</a:t>
            </a:r>
          </a:p>
          <a:p>
            <a:endParaRPr lang="en-US" dirty="0"/>
          </a:p>
        </p:txBody>
      </p:sp>
    </p:spTree>
    <p:extLst>
      <p:ext uri="{BB962C8B-B14F-4D97-AF65-F5344CB8AC3E}">
        <p14:creationId xmlns:p14="http://schemas.microsoft.com/office/powerpoint/2010/main" val="10667661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A43C2-DFEE-41BA-9593-1DB90F538783}"/>
              </a:ext>
            </a:extLst>
          </p:cNvPr>
          <p:cNvSpPr>
            <a:spLocks noGrp="1"/>
          </p:cNvSpPr>
          <p:nvPr>
            <p:ph type="title"/>
          </p:nvPr>
        </p:nvSpPr>
        <p:spPr>
          <a:xfrm>
            <a:off x="3865134" y="2548359"/>
            <a:ext cx="4960814" cy="1761281"/>
          </a:xfrm>
        </p:spPr>
        <p:style>
          <a:lnRef idx="2">
            <a:schemeClr val="accent1">
              <a:shade val="50000"/>
            </a:schemeClr>
          </a:lnRef>
          <a:fillRef idx="1">
            <a:schemeClr val="accent1"/>
          </a:fillRef>
          <a:effectRef idx="0">
            <a:schemeClr val="accent1"/>
          </a:effectRef>
          <a:fontRef idx="minor">
            <a:schemeClr val="lt1"/>
          </a:fontRef>
        </p:style>
        <p:txBody>
          <a:bodyPr/>
          <a:lstStyle/>
          <a:p>
            <a:r>
              <a:rPr lang="en-IN" dirty="0">
                <a:solidFill>
                  <a:srgbClr val="00B0F0"/>
                </a:solidFill>
                <a:latin typeface="Algerian" panose="04020705040A02060702" pitchFamily="82" charset="0"/>
              </a:rPr>
              <a:t>     </a:t>
            </a:r>
            <a:br>
              <a:rPr lang="en-IN" dirty="0">
                <a:solidFill>
                  <a:srgbClr val="00B0F0"/>
                </a:solidFill>
                <a:latin typeface="Algerian" panose="04020705040A02060702" pitchFamily="82" charset="0"/>
              </a:rPr>
            </a:br>
            <a:r>
              <a:rPr lang="en-IN" dirty="0">
                <a:solidFill>
                  <a:srgbClr val="00B0F0"/>
                </a:solidFill>
                <a:latin typeface="Algerian" panose="04020705040A02060702" pitchFamily="82" charset="0"/>
              </a:rPr>
              <a:t>        THANK YOU </a:t>
            </a:r>
            <a:endParaRPr lang="en-US" dirty="0">
              <a:solidFill>
                <a:srgbClr val="00B0F0"/>
              </a:solidFill>
              <a:latin typeface="Algerian" panose="04020705040A02060702" pitchFamily="82" charset="0"/>
            </a:endParaRPr>
          </a:p>
        </p:txBody>
      </p:sp>
    </p:spTree>
    <p:extLst>
      <p:ext uri="{BB962C8B-B14F-4D97-AF65-F5344CB8AC3E}">
        <p14:creationId xmlns:p14="http://schemas.microsoft.com/office/powerpoint/2010/main" val="1316857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67F5AA-D17F-4D2A-9C01-F78B5B931A3C}"/>
              </a:ext>
            </a:extLst>
          </p:cNvPr>
          <p:cNvSpPr>
            <a:spLocks noGrp="1"/>
          </p:cNvSpPr>
          <p:nvPr>
            <p:ph idx="1"/>
          </p:nvPr>
        </p:nvSpPr>
        <p:spPr>
          <a:xfrm>
            <a:off x="2589212" y="121920"/>
            <a:ext cx="8915400" cy="6437376"/>
          </a:xfrm>
        </p:spPr>
        <p:txBody>
          <a:bodyPr/>
          <a:lstStyle/>
          <a:p>
            <a:pPr marL="0" indent="0" algn="just">
              <a:buNone/>
            </a:pPr>
            <a:r>
              <a:rPr lang="en-IN" dirty="0">
                <a:solidFill>
                  <a:schemeClr val="tx1"/>
                </a:solidFill>
              </a:rPr>
              <a:t>		</a:t>
            </a:r>
            <a:r>
              <a:rPr lang="en-IN" sz="3200" dirty="0">
                <a:solidFill>
                  <a:schemeClr val="tx1"/>
                </a:solidFill>
                <a:latin typeface="Times New Roman" panose="02020603050405020304" pitchFamily="18" charset="0"/>
                <a:cs typeface="Times New Roman" panose="02020603050405020304" pitchFamily="18" charset="0"/>
              </a:rPr>
              <a:t>*</a:t>
            </a:r>
            <a:r>
              <a:rPr lang="en-US" sz="3200" dirty="0">
                <a:solidFill>
                  <a:schemeClr val="tx1"/>
                </a:solidFill>
                <a:latin typeface="Times New Roman" panose="02020603050405020304" pitchFamily="18" charset="0"/>
                <a:cs typeface="Times New Roman" panose="02020603050405020304" pitchFamily="18" charset="0"/>
              </a:rPr>
              <a:t> This formula also explains the origin of the term “carbohydrate” the components are carbon (“carbo”) and the components of water (hence, “hydrate”). Carbohydrates are classified into three subtypes: monosaccharides, disaccharides, and polysaccharides.</a:t>
            </a:r>
          </a:p>
          <a:p>
            <a:pPr marL="0" indent="0" algn="just">
              <a:buNone/>
            </a:pPr>
            <a:endParaRPr lang="en-US" sz="3200" dirty="0">
              <a:solidFill>
                <a:schemeClr val="tx1"/>
              </a:solidFill>
              <a:latin typeface="Times New Roman" panose="02020603050405020304" pitchFamily="18" charset="0"/>
              <a:cs typeface="Times New Roman" panose="02020603050405020304" pitchFamily="18" charset="0"/>
            </a:endParaRPr>
          </a:p>
          <a:p>
            <a:pPr marL="0" indent="0">
              <a:buNone/>
            </a:pPr>
            <a:endParaRPr lang="en-US" dirty="0">
              <a:solidFill>
                <a:schemeClr val="tx1"/>
              </a:solidFill>
            </a:endParaRPr>
          </a:p>
        </p:txBody>
      </p:sp>
      <p:pic>
        <p:nvPicPr>
          <p:cNvPr id="4" name="Picture 3" descr="Classification of Carbohydrates">
            <a:extLst>
              <a:ext uri="{FF2B5EF4-FFF2-40B4-BE49-F238E27FC236}">
                <a16:creationId xmlns:a16="http://schemas.microsoft.com/office/drawing/2014/main" id="{81A3690A-8BB6-475A-B750-9D800C57848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589212" y="3218688"/>
            <a:ext cx="8915400" cy="3517392"/>
          </a:xfrm>
          <a:prstGeom prst="rect">
            <a:avLst/>
          </a:prstGeom>
          <a:noFill/>
          <a:ln>
            <a:noFill/>
          </a:ln>
        </p:spPr>
      </p:pic>
    </p:spTree>
    <p:extLst>
      <p:ext uri="{BB962C8B-B14F-4D97-AF65-F5344CB8AC3E}">
        <p14:creationId xmlns:p14="http://schemas.microsoft.com/office/powerpoint/2010/main" val="2506402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E42B72-D1A3-408F-9F25-D4EFA8BCCBF0}"/>
              </a:ext>
            </a:extLst>
          </p:cNvPr>
          <p:cNvSpPr>
            <a:spLocks noGrp="1"/>
          </p:cNvSpPr>
          <p:nvPr>
            <p:ph idx="1"/>
          </p:nvPr>
        </p:nvSpPr>
        <p:spPr>
          <a:xfrm>
            <a:off x="2589212" y="329184"/>
            <a:ext cx="8915400" cy="5582038"/>
          </a:xfrm>
        </p:spPr>
        <p:txBody>
          <a:bodyPr>
            <a:noAutofit/>
          </a:bodyPr>
          <a:lstStyle/>
          <a:p>
            <a:pPr marL="0" indent="0" algn="just">
              <a:buNone/>
            </a:pPr>
            <a:r>
              <a:rPr lang="en-IN" sz="3200"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 Monosaccharides</a:t>
            </a:r>
            <a:endParaRPr lang="en-IN" sz="3200" dirty="0">
              <a:latin typeface="Times New Roman" panose="02020603050405020304" pitchFamily="18" charset="0"/>
              <a:cs typeface="Times New Roman" panose="02020603050405020304" pitchFamily="18" charset="0"/>
            </a:endParaRPr>
          </a:p>
          <a:p>
            <a:pPr marL="0" indent="0" algn="just">
              <a:buNone/>
            </a:pPr>
            <a:r>
              <a:rPr lang="en-IN" sz="3200" dirty="0">
                <a:latin typeface="Times New Roman" panose="02020603050405020304" pitchFamily="18" charset="0"/>
                <a:cs typeface="Times New Roman" panose="02020603050405020304" pitchFamily="18" charset="0"/>
              </a:rPr>
              <a:t>		*</a:t>
            </a:r>
            <a:r>
              <a:rPr lang="en-US" sz="3200" b="1" dirty="0">
                <a:solidFill>
                  <a:schemeClr val="tx1"/>
                </a:solidFill>
                <a:latin typeface="Times New Roman" panose="02020603050405020304" pitchFamily="18" charset="0"/>
                <a:cs typeface="Times New Roman" panose="02020603050405020304" pitchFamily="18" charset="0"/>
              </a:rPr>
              <a:t>Monosaccharides</a:t>
            </a:r>
            <a:r>
              <a:rPr lang="en-US" sz="3200" dirty="0">
                <a:solidFill>
                  <a:schemeClr val="tx1"/>
                </a:solidFill>
                <a:latin typeface="Times New Roman" panose="02020603050405020304" pitchFamily="18" charset="0"/>
                <a:cs typeface="Times New Roman" panose="02020603050405020304" pitchFamily="18" charset="0"/>
              </a:rPr>
              <a:t> (</a:t>
            </a:r>
            <a:r>
              <a:rPr lang="en-US" sz="3200" i="1" dirty="0">
                <a:solidFill>
                  <a:schemeClr val="tx1"/>
                </a:solidFill>
                <a:latin typeface="Times New Roman" panose="02020603050405020304" pitchFamily="18" charset="0"/>
                <a:cs typeface="Times New Roman" panose="02020603050405020304" pitchFamily="18" charset="0"/>
              </a:rPr>
              <a:t>mono</a:t>
            </a:r>
            <a:r>
              <a:rPr lang="en-US" sz="3200" dirty="0">
                <a:solidFill>
                  <a:schemeClr val="tx1"/>
                </a:solidFill>
                <a:latin typeface="Times New Roman" panose="02020603050405020304" pitchFamily="18" charset="0"/>
                <a:cs typeface="Times New Roman" panose="02020603050405020304" pitchFamily="18" charset="0"/>
              </a:rPr>
              <a:t>– = “one”; </a:t>
            </a:r>
            <a:r>
              <a:rPr lang="en-US" sz="3200" i="1" dirty="0" err="1">
                <a:solidFill>
                  <a:schemeClr val="tx1"/>
                </a:solidFill>
                <a:latin typeface="Times New Roman" panose="02020603050405020304" pitchFamily="18" charset="0"/>
                <a:cs typeface="Times New Roman" panose="02020603050405020304" pitchFamily="18" charset="0"/>
              </a:rPr>
              <a:t>sacchar</a:t>
            </a:r>
            <a:r>
              <a:rPr lang="en-US" sz="3200" dirty="0">
                <a:solidFill>
                  <a:schemeClr val="tx1"/>
                </a:solidFill>
                <a:latin typeface="Times New Roman" panose="02020603050405020304" pitchFamily="18" charset="0"/>
                <a:cs typeface="Times New Roman" panose="02020603050405020304" pitchFamily="18" charset="0"/>
              </a:rPr>
              <a:t>– = “sweet”) are simple sugars, the most common of which is glucose. In monosaccharides, the number of carbons usually ranges from three to seven. </a:t>
            </a:r>
          </a:p>
          <a:p>
            <a:pPr marL="0" indent="0" algn="just">
              <a:buNone/>
            </a:pPr>
            <a:r>
              <a:rPr lang="en-US" sz="3200" dirty="0">
                <a:solidFill>
                  <a:schemeClr val="tx1"/>
                </a:solidFill>
                <a:latin typeface="Times New Roman" panose="02020603050405020304" pitchFamily="18" charset="0"/>
                <a:cs typeface="Times New Roman" panose="02020603050405020304" pitchFamily="18" charset="0"/>
              </a:rPr>
              <a:t>		* sugar has an aldehyde group (the functional group with the structure R-CHO), it is known as an aldose, and if it has a ketone group (the functional group with the structure RC(=O)R′), it is known as a ketose. </a:t>
            </a:r>
          </a:p>
          <a:p>
            <a:pPr marL="0" indent="0" algn="just">
              <a:buNone/>
            </a:pPr>
            <a:r>
              <a:rPr lang="en-US" sz="3200" dirty="0">
                <a:latin typeface="Times New Roman" panose="02020603050405020304" pitchFamily="18" charset="0"/>
                <a:cs typeface="Times New Roman" panose="02020603050405020304" pitchFamily="18" charset="0"/>
              </a:rPr>
              <a:t>		</a:t>
            </a:r>
          </a:p>
          <a:p>
            <a:pPr marL="0" indent="0" algn="just">
              <a:buNone/>
            </a:pP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5560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EB0077-3D75-4F0D-811C-89498E346375}"/>
              </a:ext>
            </a:extLst>
          </p:cNvPr>
          <p:cNvSpPr>
            <a:spLocks noGrp="1"/>
          </p:cNvSpPr>
          <p:nvPr>
            <p:ph idx="1"/>
          </p:nvPr>
        </p:nvSpPr>
        <p:spPr>
          <a:xfrm>
            <a:off x="2589212" y="97536"/>
            <a:ext cx="8915400" cy="5813686"/>
          </a:xfrm>
        </p:spPr>
        <p:txBody>
          <a:bodyPr>
            <a:normAutofit fontScale="92500" lnSpcReduction="20000"/>
          </a:bodyPr>
          <a:lstStyle/>
          <a:p>
            <a:pPr marL="0" indent="0" algn="just">
              <a:buNone/>
            </a:pPr>
            <a:r>
              <a:rPr lang="en-US" sz="3200" dirty="0">
                <a:solidFill>
                  <a:schemeClr val="tx1"/>
                </a:solidFill>
                <a:latin typeface="Times New Roman" panose="02020603050405020304" pitchFamily="18" charset="0"/>
                <a:cs typeface="Times New Roman" panose="02020603050405020304" pitchFamily="18" charset="0"/>
              </a:rPr>
              <a:t>		* Depending on the number of carbons in the sugar, they also may be known as trioses (three carbons), pentoses (five carbons), and or hexoses (six carbons). for an illustration of the monosaccharides.</a:t>
            </a:r>
          </a:p>
          <a:p>
            <a:pPr marL="0" indent="0" algn="just">
              <a:buNone/>
            </a:pPr>
            <a:r>
              <a:rPr lang="en-US" sz="3200" dirty="0">
                <a:solidFill>
                  <a:schemeClr val="tx1"/>
                </a:solidFill>
                <a:latin typeface="Times New Roman" panose="02020603050405020304" pitchFamily="18" charset="0"/>
                <a:cs typeface="Times New Roman" panose="02020603050405020304" pitchFamily="18" charset="0"/>
              </a:rPr>
              <a:t>		*</a:t>
            </a:r>
            <a:r>
              <a:rPr lang="en-US" sz="3500" dirty="0">
                <a:solidFill>
                  <a:schemeClr val="tx1"/>
                </a:solidFill>
                <a:latin typeface="Times New Roman" panose="02020603050405020304" pitchFamily="18" charset="0"/>
                <a:cs typeface="Times New Roman" panose="02020603050405020304" pitchFamily="18" charset="0"/>
              </a:rPr>
              <a:t>Monosaccharides are classified based on the position of their carbonyl group and the number of carbons in the backbone. Aldoses have a carbonyl group at the end of the carbon chain, and ketoses have a carbonyl group in the middle of the carbon chain. Trioses, pentoses, and hexoses have three, five, and six carbon backbones, respectively.</a:t>
            </a:r>
          </a:p>
          <a:p>
            <a:pPr marL="0" indent="0" algn="just">
              <a:buNone/>
            </a:pPr>
            <a:endParaRPr lang="en-US" sz="3200" dirty="0">
              <a:solidFill>
                <a:schemeClr val="tx1"/>
              </a:solidFill>
              <a:latin typeface="Times New Roman" panose="02020603050405020304" pitchFamily="18" charset="0"/>
              <a:cs typeface="Times New Roman" panose="02020603050405020304" pitchFamily="18" charset="0"/>
            </a:endParaRPr>
          </a:p>
          <a:p>
            <a:pPr marL="0" indent="0" algn="just">
              <a:buNone/>
            </a:pPr>
            <a:r>
              <a:rPr lang="en-US" sz="3200" dirty="0">
                <a:solidFill>
                  <a:schemeClr val="tx1"/>
                </a:solidFill>
                <a:latin typeface="Times New Roman" panose="02020603050405020304" pitchFamily="18" charset="0"/>
                <a:cs typeface="Times New Roman" panose="02020603050405020304" pitchFamily="18" charset="0"/>
              </a:rPr>
              <a:t>		</a:t>
            </a:r>
          </a:p>
          <a:p>
            <a:pPr marL="0" indent="0" algn="just">
              <a:buNone/>
            </a:pPr>
            <a:endParaRPr lang="en-US" sz="3200" dirty="0">
              <a:solidFill>
                <a:schemeClr val="tx1"/>
              </a:solidFill>
            </a:endParaRPr>
          </a:p>
        </p:txBody>
      </p:sp>
    </p:spTree>
    <p:extLst>
      <p:ext uri="{BB962C8B-B14F-4D97-AF65-F5344CB8AC3E}">
        <p14:creationId xmlns:p14="http://schemas.microsoft.com/office/powerpoint/2010/main" val="3672569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e molecular structures of glyceraldehyde, an aldose, and dihydroxyacetone, a ketose, are shown. Both sugars have a three-carbon backbone. Glyceraldehyde has a carbonyl group (c double bonded to O) at one end of the carbon chain with hydroxyl (OH) groups attached to the other carbons. Dihydroxyacetone has a carbonyl group in the middle of the chain and alcohol groups at each end. The molecular structures of linear forms of ribose, a pentose, and glucose, a hexose, are also shown. Both ribose and glucose are aldoses with a carbonyl group at the end of chain,and hydroxyl groups attached to the other carbons.">
            <a:extLst>
              <a:ext uri="{FF2B5EF4-FFF2-40B4-BE49-F238E27FC236}">
                <a16:creationId xmlns:a16="http://schemas.microsoft.com/office/drawing/2014/main" id="{890FD118-78D3-4749-9691-E34A00C7CB52}"/>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87040" y="316992"/>
            <a:ext cx="7863840" cy="6541008"/>
          </a:xfrm>
          <a:prstGeom prst="rect">
            <a:avLst/>
          </a:prstGeom>
          <a:noFill/>
          <a:ln>
            <a:noFill/>
          </a:ln>
        </p:spPr>
      </p:pic>
    </p:spTree>
    <p:extLst>
      <p:ext uri="{BB962C8B-B14F-4D97-AF65-F5344CB8AC3E}">
        <p14:creationId xmlns:p14="http://schemas.microsoft.com/office/powerpoint/2010/main" val="1320936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F1B763-121F-44D3-A8FA-F34C441B257E}"/>
              </a:ext>
            </a:extLst>
          </p:cNvPr>
          <p:cNvSpPr>
            <a:spLocks noGrp="1"/>
          </p:cNvSpPr>
          <p:nvPr>
            <p:ph idx="1"/>
          </p:nvPr>
        </p:nvSpPr>
        <p:spPr>
          <a:xfrm>
            <a:off x="2589212" y="377952"/>
            <a:ext cx="8915400" cy="6083808"/>
          </a:xfrm>
        </p:spPr>
        <p:txBody>
          <a:bodyPr/>
          <a:lstStyle/>
          <a:p>
            <a:pPr marL="0" indent="0" algn="just">
              <a:buNone/>
            </a:pPr>
            <a:r>
              <a:rPr lang="en-US" dirty="0">
                <a:solidFill>
                  <a:schemeClr val="tx1"/>
                </a:solidFill>
              </a:rPr>
              <a:t>		</a:t>
            </a:r>
            <a:r>
              <a:rPr lang="en-US" sz="3200" dirty="0">
                <a:solidFill>
                  <a:schemeClr val="tx1"/>
                </a:solidFill>
                <a:latin typeface="Times New Roman" panose="02020603050405020304" pitchFamily="18" charset="0"/>
                <a:cs typeface="Times New Roman" panose="02020603050405020304" pitchFamily="18" charset="0"/>
              </a:rPr>
              <a:t>* The chemical formula for glucose is C</a:t>
            </a:r>
            <a:r>
              <a:rPr lang="en-US" sz="3200" baseline="-25000" dirty="0">
                <a:solidFill>
                  <a:schemeClr val="tx1"/>
                </a:solidFill>
                <a:latin typeface="Times New Roman" panose="02020603050405020304" pitchFamily="18" charset="0"/>
                <a:cs typeface="Times New Roman" panose="02020603050405020304" pitchFamily="18" charset="0"/>
              </a:rPr>
              <a:t>6</a:t>
            </a:r>
            <a:r>
              <a:rPr lang="en-US" sz="3200" dirty="0">
                <a:solidFill>
                  <a:schemeClr val="tx1"/>
                </a:solidFill>
                <a:latin typeface="Times New Roman" panose="02020603050405020304" pitchFamily="18" charset="0"/>
                <a:cs typeface="Times New Roman" panose="02020603050405020304" pitchFamily="18" charset="0"/>
              </a:rPr>
              <a:t>H</a:t>
            </a:r>
            <a:r>
              <a:rPr lang="en-US" sz="3200" baseline="-25000" dirty="0">
                <a:solidFill>
                  <a:schemeClr val="tx1"/>
                </a:solidFill>
                <a:latin typeface="Times New Roman" panose="02020603050405020304" pitchFamily="18" charset="0"/>
                <a:cs typeface="Times New Roman" panose="02020603050405020304" pitchFamily="18" charset="0"/>
              </a:rPr>
              <a:t>12</a:t>
            </a:r>
            <a:r>
              <a:rPr lang="en-US" sz="3200" dirty="0">
                <a:solidFill>
                  <a:schemeClr val="tx1"/>
                </a:solidFill>
                <a:latin typeface="Times New Roman" panose="02020603050405020304" pitchFamily="18" charset="0"/>
                <a:cs typeface="Times New Roman" panose="02020603050405020304" pitchFamily="18" charset="0"/>
              </a:rPr>
              <a:t>O</a:t>
            </a:r>
            <a:r>
              <a:rPr lang="en-US" sz="3200" baseline="-25000" dirty="0">
                <a:solidFill>
                  <a:schemeClr val="tx1"/>
                </a:solidFill>
                <a:latin typeface="Times New Roman" panose="02020603050405020304" pitchFamily="18" charset="0"/>
                <a:cs typeface="Times New Roman" panose="02020603050405020304" pitchFamily="18" charset="0"/>
              </a:rPr>
              <a:t>6</a:t>
            </a:r>
            <a:r>
              <a:rPr lang="en-US" sz="3200" dirty="0">
                <a:solidFill>
                  <a:schemeClr val="tx1"/>
                </a:solidFill>
                <a:latin typeface="Times New Roman" panose="02020603050405020304" pitchFamily="18" charset="0"/>
                <a:cs typeface="Times New Roman" panose="02020603050405020304" pitchFamily="18" charset="0"/>
              </a:rPr>
              <a:t>. In humans, glucose is an important source of energy. During cellular respiration, energy is released from glucose, and that energy is used to help make adenosine triphosphate (ATP). </a:t>
            </a:r>
          </a:p>
          <a:p>
            <a:pPr marL="0" indent="0" algn="just">
              <a:buNone/>
            </a:pPr>
            <a:r>
              <a:rPr lang="en-US" sz="3200" dirty="0">
                <a:solidFill>
                  <a:schemeClr val="tx1"/>
                </a:solidFill>
                <a:latin typeface="Times New Roman" panose="02020603050405020304" pitchFamily="18" charset="0"/>
                <a:cs typeface="Times New Roman" panose="02020603050405020304" pitchFamily="18" charset="0"/>
              </a:rPr>
              <a:t>		*Plants synthesize glucose using carbon dioxide and water, and glucose in turn is used for energy requirements for the plant. Excess glucose is often stored as starch that is catabolized (the breakdown of larger molecules by cells) by humans and other animals that feed on plants.</a:t>
            </a:r>
          </a:p>
          <a:p>
            <a:pPr marL="0" indent="0" algn="just">
              <a:buNone/>
            </a:pPr>
            <a:endParaRPr lang="en-US" sz="3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0053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042C94-1767-411C-9188-0FE34FB055E2}"/>
              </a:ext>
            </a:extLst>
          </p:cNvPr>
          <p:cNvSpPr>
            <a:spLocks noGrp="1"/>
          </p:cNvSpPr>
          <p:nvPr>
            <p:ph idx="1"/>
          </p:nvPr>
        </p:nvSpPr>
        <p:spPr>
          <a:xfrm>
            <a:off x="2589212" y="146304"/>
            <a:ext cx="8915400" cy="5764918"/>
          </a:xfrm>
        </p:spPr>
        <p:txBody>
          <a:bodyPr/>
          <a:lstStyle/>
          <a:p>
            <a:pPr marL="0" indent="0" algn="just">
              <a:buNone/>
            </a:pPr>
            <a:r>
              <a:rPr lang="en-IN" dirty="0">
                <a:solidFill>
                  <a:schemeClr val="tx1"/>
                </a:solidFill>
              </a:rPr>
              <a:t>		</a:t>
            </a:r>
            <a:r>
              <a:rPr lang="en-IN" sz="3200" dirty="0">
                <a:solidFill>
                  <a:schemeClr val="tx1"/>
                </a:solidFill>
                <a:latin typeface="Times New Roman" panose="02020603050405020304" pitchFamily="18" charset="0"/>
                <a:cs typeface="Times New Roman" panose="02020603050405020304" pitchFamily="18" charset="0"/>
              </a:rPr>
              <a:t>*</a:t>
            </a:r>
            <a:r>
              <a:rPr lang="en-US" sz="3200" dirty="0">
                <a:solidFill>
                  <a:schemeClr val="tx1"/>
                </a:solidFill>
                <a:latin typeface="Times New Roman" panose="02020603050405020304" pitchFamily="18" charset="0"/>
                <a:cs typeface="Times New Roman" panose="02020603050405020304" pitchFamily="18" charset="0"/>
              </a:rPr>
              <a:t>Galactose and fructose are other common monosaccharides — galactose is found in milk sugars and fructose is found in fruit sugars. Although glucose, galactose, and fructose all have the same chemical formula (C</a:t>
            </a:r>
            <a:r>
              <a:rPr lang="en-US" sz="3200" baseline="-25000" dirty="0">
                <a:solidFill>
                  <a:schemeClr val="tx1"/>
                </a:solidFill>
                <a:latin typeface="Times New Roman" panose="02020603050405020304" pitchFamily="18" charset="0"/>
                <a:cs typeface="Times New Roman" panose="02020603050405020304" pitchFamily="18" charset="0"/>
              </a:rPr>
              <a:t>6</a:t>
            </a:r>
            <a:r>
              <a:rPr lang="en-US" sz="3200" dirty="0">
                <a:solidFill>
                  <a:schemeClr val="tx1"/>
                </a:solidFill>
                <a:latin typeface="Times New Roman" panose="02020603050405020304" pitchFamily="18" charset="0"/>
                <a:cs typeface="Times New Roman" panose="02020603050405020304" pitchFamily="18" charset="0"/>
              </a:rPr>
              <a:t>H</a:t>
            </a:r>
            <a:r>
              <a:rPr lang="en-US" sz="3200" baseline="-25000" dirty="0">
                <a:solidFill>
                  <a:schemeClr val="tx1"/>
                </a:solidFill>
                <a:latin typeface="Times New Roman" panose="02020603050405020304" pitchFamily="18" charset="0"/>
                <a:cs typeface="Times New Roman" panose="02020603050405020304" pitchFamily="18" charset="0"/>
              </a:rPr>
              <a:t>12</a:t>
            </a:r>
            <a:r>
              <a:rPr lang="en-US" sz="3200" dirty="0">
                <a:solidFill>
                  <a:schemeClr val="tx1"/>
                </a:solidFill>
                <a:latin typeface="Times New Roman" panose="02020603050405020304" pitchFamily="18" charset="0"/>
                <a:cs typeface="Times New Roman" panose="02020603050405020304" pitchFamily="18" charset="0"/>
              </a:rPr>
              <a:t>O</a:t>
            </a:r>
            <a:r>
              <a:rPr lang="en-US" sz="3200" baseline="-25000" dirty="0">
                <a:solidFill>
                  <a:schemeClr val="tx1"/>
                </a:solidFill>
                <a:latin typeface="Times New Roman" panose="02020603050405020304" pitchFamily="18" charset="0"/>
                <a:cs typeface="Times New Roman" panose="02020603050405020304" pitchFamily="18" charset="0"/>
              </a:rPr>
              <a:t>6</a:t>
            </a:r>
            <a:r>
              <a:rPr lang="en-US" sz="3200" dirty="0">
                <a:solidFill>
                  <a:schemeClr val="tx1"/>
                </a:solidFill>
                <a:latin typeface="Times New Roman" panose="02020603050405020304" pitchFamily="18" charset="0"/>
                <a:cs typeface="Times New Roman" panose="02020603050405020304" pitchFamily="18" charset="0"/>
              </a:rPr>
              <a:t>), they differ structurally and chemically (and are known as isomers) because of the different arrangement of functional groups around the asymmetric carbon; all of these monosaccharides have more than one asymmetric carbon </a:t>
            </a:r>
          </a:p>
        </p:txBody>
      </p:sp>
    </p:spTree>
    <p:extLst>
      <p:ext uri="{BB962C8B-B14F-4D97-AF65-F5344CB8AC3E}">
        <p14:creationId xmlns:p14="http://schemas.microsoft.com/office/powerpoint/2010/main" val="1462801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e molecular structures of the linear forms of glucose, galactose, and fructose are shown. Glucose and galactose are both aldoses with a carbonyl group (carbon double-bonded to oxygen) at one end of the molecule. A hydroxyl (OH) group is attached to each of the other residues. In glucose, the hydroxyl group attached to the second carbon is on the left side of the molecular structure and all other hydroxyl groups are on the right. In galactose, the hydroxyl groups attached to the third and fourth carbons are on the left, and the hydroxyl groups attached to the second, fifth and sixth carbon are on the right. Frucose is a ketose with C doubled bonded to O at the second carbon. All other carbons have hydroxyl groups associated with them. The hydroxyl group associated with the third carbon is on the left, and all the other hydroxyl groups are on the right.">
            <a:extLst>
              <a:ext uri="{FF2B5EF4-FFF2-40B4-BE49-F238E27FC236}">
                <a16:creationId xmlns:a16="http://schemas.microsoft.com/office/drawing/2014/main" id="{FB3C917D-5A2D-4BD2-AC87-D137DD038552}"/>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04288" y="780288"/>
            <a:ext cx="7973568" cy="5803391"/>
          </a:xfrm>
          <a:prstGeom prst="rect">
            <a:avLst/>
          </a:prstGeom>
          <a:noFill/>
          <a:ln>
            <a:noFill/>
          </a:ln>
        </p:spPr>
      </p:pic>
    </p:spTree>
    <p:extLst>
      <p:ext uri="{BB962C8B-B14F-4D97-AF65-F5344CB8AC3E}">
        <p14:creationId xmlns:p14="http://schemas.microsoft.com/office/powerpoint/2010/main" val="2351785453"/>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65</TotalTime>
  <Words>1653</Words>
  <Application>Microsoft Office PowerPoint</Application>
  <PresentationFormat>Widescreen</PresentationFormat>
  <Paragraphs>37</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Algerian</vt:lpstr>
      <vt:lpstr>Arial</vt:lpstr>
      <vt:lpstr>Century Gothic</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ELCOT</dc:creator>
  <cp:lastModifiedBy>ELCOT</cp:lastModifiedBy>
  <cp:revision>9</cp:revision>
  <dcterms:created xsi:type="dcterms:W3CDTF">2020-05-21T16:05:06Z</dcterms:created>
  <dcterms:modified xsi:type="dcterms:W3CDTF">2020-05-21T05:31:56Z</dcterms:modified>
</cp:coreProperties>
</file>