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51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95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16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1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90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9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69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411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7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60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18/05/2020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49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18/05/2020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86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Alcohol_(drug)" TargetMode="External"/><Relationship Id="rId2" Type="http://schemas.openxmlformats.org/officeDocument/2006/relationships/hyperlink" Target="https://en.m.wikipedia.org/wiki/Ethano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m.wikipedia.org/wiki/Alcoholic_beverage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356DD5-2462-1C49-AF79-FE60BDC69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5200" y="989773"/>
            <a:ext cx="5710542" cy="1448627"/>
          </a:xfrm>
        </p:spPr>
        <p:txBody>
          <a:bodyPr>
            <a:normAutofit/>
          </a:bodyPr>
          <a:lstStyle/>
          <a:p>
            <a:r>
              <a:rPr lang="en-US" sz="7200" b="1" i="1" dirty="0">
                <a:solidFill>
                  <a:schemeClr val="accent3">
                    <a:lumMod val="50000"/>
                  </a:schemeClr>
                </a:solidFill>
              </a:rPr>
              <a:t>Alcohols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49969F85-3346-F54E-A7DC-38B9289DF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2031396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rgbClr val="006C31"/>
                </a:solidFill>
              </a:rPr>
              <a:t>Ms. J. Princess </a:t>
            </a:r>
            <a:r>
              <a:rPr lang="en-US" sz="2400" dirty="0" err="1" smtClean="0">
                <a:solidFill>
                  <a:srgbClr val="006C31"/>
                </a:solidFill>
              </a:rPr>
              <a:t>gracia</a:t>
            </a:r>
            <a:r>
              <a:rPr lang="en-US" sz="2400" dirty="0" smtClean="0">
                <a:solidFill>
                  <a:srgbClr val="006C31"/>
                </a:solidFill>
              </a:rPr>
              <a:t>, M.</a:t>
            </a:r>
            <a:r>
              <a:rPr lang="en-US" sz="2400" dirty="0" err="1" smtClean="0">
                <a:solidFill>
                  <a:srgbClr val="006C31"/>
                </a:solidFill>
              </a:rPr>
              <a:t>Sc</a:t>
            </a:r>
            <a:r>
              <a:rPr lang="en-US" sz="2400" dirty="0" smtClean="0">
                <a:solidFill>
                  <a:srgbClr val="006C31"/>
                </a:solidFill>
              </a:rPr>
              <a:t>.,M.Phil.,</a:t>
            </a:r>
          </a:p>
          <a:p>
            <a:pPr algn="r"/>
            <a:r>
              <a:rPr lang="en-US" dirty="0" smtClean="0">
                <a:solidFill>
                  <a:srgbClr val="006C31"/>
                </a:solidFill>
              </a:rPr>
              <a:t>Assistant professor,</a:t>
            </a:r>
            <a:endParaRPr lang="en-US" dirty="0" smtClean="0">
              <a:solidFill>
                <a:srgbClr val="006C31"/>
              </a:solidFill>
            </a:endParaRPr>
          </a:p>
          <a:p>
            <a:pPr algn="r"/>
            <a:r>
              <a:rPr lang="en-US" dirty="0" smtClean="0">
                <a:solidFill>
                  <a:srgbClr val="006C31"/>
                </a:solidFill>
              </a:rPr>
              <a:t>Department </a:t>
            </a:r>
            <a:r>
              <a:rPr lang="en-US" dirty="0" smtClean="0">
                <a:solidFill>
                  <a:srgbClr val="006C31"/>
                </a:solidFill>
              </a:rPr>
              <a:t>of chemistry</a:t>
            </a:r>
          </a:p>
          <a:p>
            <a:pPr algn="r"/>
            <a:r>
              <a:rPr lang="en-US" dirty="0" smtClean="0">
                <a:solidFill>
                  <a:srgbClr val="006C31"/>
                </a:solidFill>
              </a:rPr>
              <a:t>Bon </a:t>
            </a:r>
            <a:r>
              <a:rPr lang="en-US" dirty="0" err="1" smtClean="0">
                <a:solidFill>
                  <a:srgbClr val="006C31"/>
                </a:solidFill>
              </a:rPr>
              <a:t>secours</a:t>
            </a:r>
            <a:r>
              <a:rPr lang="en-US" dirty="0" smtClean="0">
                <a:solidFill>
                  <a:srgbClr val="006C31"/>
                </a:solidFill>
              </a:rPr>
              <a:t> college for women, </a:t>
            </a:r>
            <a:r>
              <a:rPr lang="en-US" dirty="0" err="1" smtClean="0">
                <a:solidFill>
                  <a:srgbClr val="006C31"/>
                </a:solidFill>
              </a:rPr>
              <a:t>thanjavur</a:t>
            </a:r>
            <a:endParaRPr lang="en-US" dirty="0" smtClean="0">
              <a:solidFill>
                <a:srgbClr val="006C3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6933B5-2AE8-574B-BF83-454E5544C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BE99171-CEB8-9B4D-B04A-1E59FD2F3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-151804"/>
            <a:ext cx="10751342" cy="6205285"/>
          </a:xfrm>
        </p:spPr>
      </p:pic>
    </p:spTree>
    <p:extLst>
      <p:ext uri="{BB962C8B-B14F-4D97-AF65-F5344CB8AC3E}">
        <p14:creationId xmlns:p14="http://schemas.microsoft.com/office/powerpoint/2010/main" val="4218994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04207E-684E-7140-A834-485E2ECEC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B80989B-794B-ED4B-BA2A-D3EBC3C21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547" y="125016"/>
            <a:ext cx="11477625" cy="6197203"/>
          </a:xfrm>
        </p:spPr>
      </p:pic>
    </p:spTree>
    <p:extLst>
      <p:ext uri="{BB962C8B-B14F-4D97-AF65-F5344CB8AC3E}">
        <p14:creationId xmlns:p14="http://schemas.microsoft.com/office/powerpoint/2010/main" val="1494362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745C76-A153-6C44-B841-2D761574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24FBED0E-4EC6-1B40-8FED-2F974CE11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390" y="0"/>
            <a:ext cx="11531203" cy="6053481"/>
          </a:xfrm>
        </p:spPr>
      </p:pic>
    </p:spTree>
    <p:extLst>
      <p:ext uri="{BB962C8B-B14F-4D97-AF65-F5344CB8AC3E}">
        <p14:creationId xmlns:p14="http://schemas.microsoft.com/office/powerpoint/2010/main" val="183600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F1C265-E102-8E4F-884C-94D66D6F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E2CCDA2-863F-6049-A5C5-E043A0F9C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017" y="2"/>
            <a:ext cx="11054953" cy="6053480"/>
          </a:xfrm>
        </p:spPr>
      </p:pic>
    </p:spTree>
    <p:extLst>
      <p:ext uri="{BB962C8B-B14F-4D97-AF65-F5344CB8AC3E}">
        <p14:creationId xmlns:p14="http://schemas.microsoft.com/office/powerpoint/2010/main" val="574808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33A64A-F1D4-2D4C-8079-96D2C092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A2DA9EB-2F4F-EF4D-B1DB-E2E2AFD4F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391" y="-160734"/>
            <a:ext cx="11537156" cy="6732984"/>
          </a:xfrm>
        </p:spPr>
      </p:pic>
    </p:spTree>
    <p:extLst>
      <p:ext uri="{BB962C8B-B14F-4D97-AF65-F5344CB8AC3E}">
        <p14:creationId xmlns:p14="http://schemas.microsoft.com/office/powerpoint/2010/main" val="15834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E15D06-5D38-B44F-BA3C-97EDF598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1"/>
                </a:solidFill>
              </a:rPr>
              <a:t>PHYSICAL PROPERTIES.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A1FC95-FA7C-CC4D-BED1-65423871F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28800"/>
            <a:ext cx="9673621" cy="4191000"/>
          </a:xfrm>
        </p:spPr>
        <p:txBody>
          <a:bodyPr>
            <a:normAutofit fontScale="92500" lnSpcReduction="20000"/>
          </a:bodyPr>
          <a:lstStyle/>
          <a:p>
            <a:r>
              <a:rPr lang="en-US" sz="26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Boilng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point of alcohols are higher than corresponding alkanes due to hydrogen bonding.</a:t>
            </a:r>
          </a:p>
          <a:p>
            <a:r>
              <a:rPr lang="en-US" sz="2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Lower alcohols are completely soluble in water. </a:t>
            </a:r>
          </a:p>
          <a:p>
            <a:r>
              <a:rPr lang="en-US" sz="2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Lower alcohols are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colourless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and toxic liquids. </a:t>
            </a:r>
          </a:p>
          <a:p>
            <a:r>
              <a:rPr lang="en-US" sz="2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Lower alcohols have characteristic smell. </a:t>
            </a:r>
          </a:p>
          <a:p>
            <a:r>
              <a:rPr lang="en-US" sz="2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Boiling point increases with increase in number of carbon. </a:t>
            </a:r>
          </a:p>
          <a:p>
            <a:pPr marL="0" indent="0">
              <a:buNone/>
            </a:pPr>
            <a:r>
              <a:rPr lang="en-US" sz="2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            </a:t>
            </a:r>
            <a:r>
              <a:rPr lang="en-US" sz="2600" b="1" i="0" dirty="0" smtClean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CH3OH &lt; CH3CH2OH &lt; CH3CH2CH2OH</a:t>
            </a:r>
            <a:endParaRPr lang="en-US" sz="2600" b="1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en-US" sz="2600" dirty="0">
                <a:solidFill>
                  <a:srgbClr val="333333"/>
                </a:solidFill>
                <a:latin typeface="Roboto" panose="02000000000000000000" pitchFamily="2" charset="0"/>
              </a:rPr>
              <a:t> Among isomeric alcohols boiling point decreases with increase </a:t>
            </a:r>
            <a:r>
              <a:rPr lang="en-US" sz="2600" dirty="0" smtClean="0">
                <a:solidFill>
                  <a:srgbClr val="333333"/>
                </a:solidFill>
                <a:latin typeface="Roboto" panose="02000000000000000000" pitchFamily="2" charset="0"/>
              </a:rPr>
              <a:t>in </a:t>
            </a:r>
            <a:r>
              <a:rPr lang="en-US" sz="2600" dirty="0">
                <a:solidFill>
                  <a:srgbClr val="333333"/>
                </a:solidFill>
                <a:latin typeface="Roboto" panose="02000000000000000000" pitchFamily="2" charset="0"/>
              </a:rPr>
              <a:t>branching. 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333333"/>
                </a:solidFill>
                <a:latin typeface="Roboto" panose="02000000000000000000" pitchFamily="2" charset="0"/>
              </a:rPr>
              <a:t>      CH3CH2CH2CH2OH&gt;CH3CH2CHOHCH3&gt;CH3COHCH3CH3</a:t>
            </a:r>
          </a:p>
          <a:p>
            <a:pPr marL="0" indent="0">
              <a:buNone/>
            </a:pPr>
            <a:endParaRPr lang="en-US" b="1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04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19E0D3-D198-2A4A-A809-D50DC587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1">
                    <a:lumMod val="75000"/>
                  </a:schemeClr>
                </a:solidFill>
              </a:rPr>
              <a:t>Chemical properties.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DE32E754-EF00-D244-8311-9D4D21573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853754"/>
            <a:ext cx="10871390" cy="4575621"/>
          </a:xfrm>
        </p:spPr>
      </p:pic>
    </p:spTree>
    <p:extLst>
      <p:ext uri="{BB962C8B-B14F-4D97-AF65-F5344CB8AC3E}">
        <p14:creationId xmlns:p14="http://schemas.microsoft.com/office/powerpoint/2010/main" val="241350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5904CE-AE12-C94E-97E7-26B2031A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EC510174-1C30-684C-B9F5-81C0BB728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146" y="0"/>
            <a:ext cx="11126391" cy="6499965"/>
          </a:xfrm>
        </p:spPr>
      </p:pic>
    </p:spTree>
    <p:extLst>
      <p:ext uri="{BB962C8B-B14F-4D97-AF65-F5344CB8AC3E}">
        <p14:creationId xmlns:p14="http://schemas.microsoft.com/office/powerpoint/2010/main" val="1403964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156B5F-A108-E24E-85BC-03940E192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1AB5E5A9-062C-8B47-94C7-2C22A3ADC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9876" y="34076"/>
            <a:ext cx="11032124" cy="6252423"/>
          </a:xfrm>
        </p:spPr>
      </p:pic>
    </p:spTree>
    <p:extLst>
      <p:ext uri="{BB962C8B-B14F-4D97-AF65-F5344CB8AC3E}">
        <p14:creationId xmlns:p14="http://schemas.microsoft.com/office/powerpoint/2010/main" val="1022323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B32B02-A783-E64F-98D4-1066E025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BBE66A84-8F4D-254A-9F91-5CF21CFCC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"/>
            <a:ext cx="10901156" cy="6053480"/>
          </a:xfrm>
        </p:spPr>
      </p:pic>
    </p:spTree>
    <p:extLst>
      <p:ext uri="{BB962C8B-B14F-4D97-AF65-F5344CB8AC3E}">
        <p14:creationId xmlns:p14="http://schemas.microsoft.com/office/powerpoint/2010/main" val="4103741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180864-9A70-4F4C-8710-0AB443C9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rgbClr val="002060"/>
                </a:solidFill>
              </a:rPr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35A3F1-253B-9F43-96FA-1F54C2237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232290"/>
            <a:ext cx="9603275" cy="345061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3C4043"/>
                </a:solidFill>
                <a:latin typeface="Cambria Math" pitchFamily="18" charset="0"/>
                <a:ea typeface="Cambria Math" pitchFamily="18" charset="0"/>
              </a:rPr>
              <a:t>A</a:t>
            </a:r>
            <a:r>
              <a:rPr lang="en-US" sz="2400" b="0" i="0" dirty="0">
                <a:solidFill>
                  <a:srgbClr val="3C4043"/>
                </a:solidFill>
                <a:effectLst/>
                <a:latin typeface="Cambria Math" pitchFamily="18" charset="0"/>
                <a:ea typeface="Cambria Math" pitchFamily="18" charset="0"/>
              </a:rPr>
              <a:t>ny organic compound whose molecule contains one or more hydroxyl groups attached to a carbon atom</a:t>
            </a:r>
            <a:r>
              <a:rPr lang="en-US" sz="2400" b="0" i="0" dirty="0" smtClean="0">
                <a:solidFill>
                  <a:srgbClr val="3C4043"/>
                </a:solidFill>
                <a:effectLst/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5620ED-CF25-8D43-818F-DE8F3A0193B0}"/>
              </a:ext>
            </a:extLst>
          </p:cNvPr>
          <p:cNvSpPr txBox="1"/>
          <p:nvPr/>
        </p:nvSpPr>
        <p:spPr>
          <a:xfrm>
            <a:off x="1451579" y="3094707"/>
            <a:ext cx="870346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 smtClean="0">
              <a:solidFill>
                <a:srgbClr val="006C31"/>
              </a:solidFill>
              <a:effectLst/>
              <a:latin typeface="Cambria Math" pitchFamily="18" charset="0"/>
              <a:ea typeface="Cambria Math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 smtClean="0">
                <a:effectLst/>
                <a:latin typeface="Cambria Math" pitchFamily="18" charset="0"/>
                <a:ea typeface="Cambria Math" pitchFamily="18" charset="0"/>
              </a:rPr>
              <a:t>The </a:t>
            </a:r>
            <a:r>
              <a:rPr lang="en-US" sz="2000" b="0" i="0" dirty="0">
                <a:effectLst/>
                <a:latin typeface="Cambria Math" pitchFamily="18" charset="0"/>
                <a:ea typeface="Cambria Math" pitchFamily="18" charset="0"/>
              </a:rPr>
              <a:t>term alcohol originally referred to the primary alcohol </a:t>
            </a:r>
            <a:r>
              <a:rPr lang="en-US" sz="2000" b="0" i="0" u="none" strike="noStrike" dirty="0">
                <a:effectLst/>
                <a:latin typeface="Cambria Math" pitchFamily="18" charset="0"/>
                <a:ea typeface="Cambria Math" pitchFamily="18" charset="0"/>
                <a:hlinkClick r:id="rId2" tooltip="Ethanol"/>
              </a:rPr>
              <a:t>ethanol</a:t>
            </a:r>
            <a:r>
              <a:rPr lang="en-US" sz="2000" b="0" i="0" dirty="0">
                <a:effectLst/>
                <a:latin typeface="Cambria Math" pitchFamily="18" charset="0"/>
                <a:ea typeface="Cambria Math" pitchFamily="18" charset="0"/>
              </a:rPr>
              <a:t> (ethyl alcohol), which is </a:t>
            </a:r>
            <a:r>
              <a:rPr lang="en-US" sz="2000" b="0" i="0" u="none" strike="noStrike" dirty="0">
                <a:effectLst/>
                <a:latin typeface="Cambria Math" pitchFamily="18" charset="0"/>
                <a:ea typeface="Cambria Math" pitchFamily="18" charset="0"/>
                <a:hlinkClick r:id="rId3" tooltip="Alcohol (drug)"/>
              </a:rPr>
              <a:t>used as a drug</a:t>
            </a:r>
            <a:r>
              <a:rPr lang="en-US" sz="2000" b="0" i="0" dirty="0">
                <a:effectLst/>
                <a:latin typeface="Cambria Math" pitchFamily="18" charset="0"/>
                <a:ea typeface="Cambria Math" pitchFamily="18" charset="0"/>
              </a:rPr>
              <a:t> and is the main alcohol present in </a:t>
            </a:r>
            <a:r>
              <a:rPr lang="en-US" sz="2000" b="0" i="0" u="none" strike="noStrike" dirty="0">
                <a:effectLst/>
                <a:latin typeface="Cambria Math" pitchFamily="18" charset="0"/>
                <a:ea typeface="Cambria Math" pitchFamily="18" charset="0"/>
                <a:hlinkClick r:id="rId4" tooltip="Alcoholic beverage"/>
              </a:rPr>
              <a:t>alcoholic beverages</a:t>
            </a:r>
            <a:endParaRPr lang="en-US" sz="20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15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A95774-2BC0-1F49-B082-E9D9D3BE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baseline="-25000">
                <a:solidFill>
                  <a:schemeClr val="accent2">
                    <a:lumMod val="75000"/>
                  </a:schemeClr>
                </a:solidFill>
              </a:rPr>
              <a:t>DIHYDRIC ALCOHOLS.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11E01C88-C587-0949-9ED9-F8FD9EA92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9703" y="1853753"/>
            <a:ext cx="7715151" cy="4199727"/>
          </a:xfrm>
        </p:spPr>
      </p:pic>
    </p:spTree>
    <p:extLst>
      <p:ext uri="{BB962C8B-B14F-4D97-AF65-F5344CB8AC3E}">
        <p14:creationId xmlns:p14="http://schemas.microsoft.com/office/powerpoint/2010/main" val="806249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41AB7F-C7B6-474D-9289-B5B15606A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33B0ABE-AC0F-1442-9569-2B6A8B6D5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0"/>
            <a:ext cx="11032124" cy="6393656"/>
          </a:xfrm>
        </p:spPr>
      </p:pic>
    </p:spTree>
    <p:extLst>
      <p:ext uri="{BB962C8B-B14F-4D97-AF65-F5344CB8AC3E}">
        <p14:creationId xmlns:p14="http://schemas.microsoft.com/office/powerpoint/2010/main" val="3307312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FF1EB2-3C18-A145-B955-0ED0571D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1">
                    <a:lumMod val="75000"/>
                  </a:schemeClr>
                </a:solidFill>
              </a:rPr>
              <a:t>Uses of DIHYDRIC ALCOHOLS.</a:t>
            </a:r>
            <a:br>
              <a:rPr lang="en-US" b="1" i="1">
                <a:solidFill>
                  <a:schemeClr val="accent1">
                    <a:lumMod val="75000"/>
                  </a:schemeClr>
                </a:solidFill>
              </a:rPr>
            </a:br>
            <a:endParaRPr lang="en-US" b="1" i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1D29A61A-F57E-5440-917A-7CFD7C7B5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Antifreeze for car radiators.</a:t>
            </a:r>
          </a:p>
          <a:p>
            <a:r>
              <a:rPr lang="en-US"/>
              <a:t>Deicing fluid in aeroplane. </a:t>
            </a:r>
          </a:p>
          <a:p>
            <a:r>
              <a:rPr lang="en-US"/>
              <a:t>Manufacture of DACRON, DIOXANE, ETHYLENE OXIDE. </a:t>
            </a:r>
          </a:p>
          <a:p>
            <a:r>
              <a:rPr lang="en-US"/>
              <a:t>It is used as coolant. 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7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D655CC-3F8A-7549-BC50-991F99F24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Trihydric alcohols.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0A89B3E-D1DB-B642-BE6D-C31C79B67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1125" y="1853754"/>
            <a:ext cx="8660875" cy="4199727"/>
          </a:xfrm>
        </p:spPr>
      </p:pic>
    </p:spTree>
    <p:extLst>
      <p:ext uri="{BB962C8B-B14F-4D97-AF65-F5344CB8AC3E}">
        <p14:creationId xmlns:p14="http://schemas.microsoft.com/office/powerpoint/2010/main" val="3376315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B6389C-C9DA-4D4F-8473-6F2A29405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1">
                    <a:lumMod val="75000"/>
                  </a:schemeClr>
                </a:solidFill>
              </a:rPr>
              <a:t>Uses of trihydric alcohols.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A0A1493B-738D-1D42-B93B-F3E1B908B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Humectant (moisture retaining agent). </a:t>
            </a:r>
          </a:p>
          <a:p>
            <a:r>
              <a:rPr lang="en-US"/>
              <a:t>Used in lotions, vanishing creams, shaving soaps, toothpastes, bakery products, plastics, synthetic fiber,surface coatings. </a:t>
            </a:r>
          </a:p>
          <a:p>
            <a:r>
              <a:rPr lang="en-US"/>
              <a:t>Explosives:dynamite, cordite. 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09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3EDE3A-AD38-F344-B551-FE693259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6">
                    <a:lumMod val="50000"/>
                  </a:schemeClr>
                </a:solidFill>
              </a:rPr>
              <a:t>Uses of alcohols.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6EDA7D-C54C-F74D-AC00-D2330C746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It is used as a solvent for paints and varnishes.</a:t>
            </a:r>
          </a:p>
          <a:p>
            <a:r>
              <a:rPr lang="en-US"/>
              <a:t>It is used as an antifreeze for automobile radiators. </a:t>
            </a:r>
          </a:p>
          <a:p>
            <a:r>
              <a:rPr lang="en-US"/>
              <a:t>It is used to denature ethyl alcohol. </a:t>
            </a:r>
          </a:p>
          <a:p>
            <a:r>
              <a:rPr lang="en-US"/>
              <a:t>It is used as a motor fuel. </a:t>
            </a:r>
          </a:p>
          <a:p>
            <a:r>
              <a:rPr lang="en-US"/>
              <a:t>20% mixture of methyl alcohol and gasoline makes a good motor fuel. </a:t>
            </a:r>
          </a:p>
          <a:p>
            <a:r>
              <a:rPr lang="en-US"/>
              <a:t>It is used in the manufacture of formaldehyde. </a:t>
            </a:r>
          </a:p>
          <a:p>
            <a:r>
              <a:rPr lang="en-US"/>
              <a:t>It is used in the manufacture of alcoholic beverages. </a:t>
            </a:r>
          </a:p>
          <a:p>
            <a:r>
              <a:rPr lang="en-US"/>
              <a:t>It is used as an industrial solvents.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58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857D79-7937-4847-8DA0-3465AEF4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369245-1135-954E-BF94-33D767DA1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It is used in the manufacture of drugs, flavoring extracts and perfumes.</a:t>
            </a:r>
          </a:p>
          <a:p>
            <a:r>
              <a:rPr lang="en-US"/>
              <a:t>Antiseptic in hospitals. </a:t>
            </a:r>
          </a:p>
          <a:p>
            <a:r>
              <a:rPr lang="en-US"/>
              <a:t>It is used as an low freezing point and mobile liquid in scientific apparatus such as thermometers and spirit levers. </a:t>
            </a:r>
          </a:p>
          <a:p>
            <a:r>
              <a:rPr lang="en-US"/>
              <a:t>Antifreeze in automobile radiators. </a:t>
            </a:r>
          </a:p>
          <a:p>
            <a:r>
              <a:rPr lang="en-US"/>
              <a:t>It is used in lacquers and varnishes. </a:t>
            </a:r>
          </a:p>
          <a:p>
            <a:r>
              <a:rPr lang="en-US"/>
              <a:t>It is used as a preservatives for biological speciments. </a:t>
            </a:r>
          </a:p>
          <a:p>
            <a:r>
              <a:rPr lang="en-US"/>
              <a:t>It is used in the manufacture of acetaldehyde, acetic acid, ethyl chloride and ethyl acetate. </a:t>
            </a:r>
          </a:p>
          <a:p>
            <a:r>
              <a:rPr lang="en-US"/>
              <a:t>It is used in the manufacture of synthetic rubber.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71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64ECDF-ABB1-BA4C-9A2F-7AFE4658A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E5CD4BB-1244-754B-92C3-BE7579373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594" y="-125015"/>
            <a:ext cx="11483578" cy="6580756"/>
          </a:xfrm>
        </p:spPr>
      </p:pic>
    </p:spTree>
    <p:extLst>
      <p:ext uri="{BB962C8B-B14F-4D97-AF65-F5344CB8AC3E}">
        <p14:creationId xmlns:p14="http://schemas.microsoft.com/office/powerpoint/2010/main" val="235054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740C03CB-3885-D743-A72C-BCC88049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409" y="2175090"/>
            <a:ext cx="9603275" cy="345061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</a:t>
            </a:r>
            <a:r>
              <a:rPr lang="en-US" sz="4800" b="1" i="1" dirty="0">
                <a:solidFill>
                  <a:srgbClr val="7030A0"/>
                </a:solidFill>
              </a:rPr>
              <a:t>THANK YOU 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dirty="0"/>
              <a:t>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849161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F6A589-C5E1-0644-990A-C953B48B1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chemeClr val="accent2">
                    <a:lumMod val="60000"/>
                    <a:lumOff val="40000"/>
                  </a:schemeClr>
                </a:solidFill>
              </a:rPr>
              <a:t>Structure and formula.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43B7692-662D-6340-B506-4BE990373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37" y="1696641"/>
            <a:ext cx="9018985" cy="4356840"/>
          </a:xfrm>
        </p:spPr>
      </p:pic>
    </p:spTree>
    <p:extLst>
      <p:ext uri="{BB962C8B-B14F-4D97-AF65-F5344CB8AC3E}">
        <p14:creationId xmlns:p14="http://schemas.microsoft.com/office/powerpoint/2010/main" val="3125300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83911-B051-994D-8BA3-221FA1D1B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Types of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alcohols</a:t>
            </a:r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C0900A-ED0A-CA45-BD0A-497590178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Alcohols are classified into different groups depending on where the hydroxyl group is placed in the molecule. this results in some differences in chemical properties.</a:t>
            </a:r>
            <a:r>
              <a:rPr lang="en-US" b="0" i="0" dirty="0">
                <a:effectLst/>
                <a:latin typeface="Helvetica, Arial"/>
              </a:rPr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i="0" dirty="0" smtClean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Primary </a:t>
            </a:r>
            <a:r>
              <a:rPr lang="en-US" b="1" i="0" dirty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alcohols </a:t>
            </a: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In a primary alcohol, the carbon with the hydroxyl group is only attached to one alkyl group.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Some examples of primary alcohols:</a:t>
            </a:r>
            <a:r>
              <a:rPr lang="en-US" dirty="0"/>
              <a:t/>
            </a:r>
            <a:br>
              <a:rPr lang="en-US" dirty="0"/>
            </a:br>
            <a:endParaRPr lang="en-US" b="0" i="0" dirty="0">
              <a:solidFill>
                <a:srgbClr val="697335"/>
              </a:solidFill>
              <a:effectLst/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697335"/>
                </a:solidFill>
                <a:latin typeface="Georgia" panose="02040502050405020303" pitchFamily="18" charset="0"/>
              </a:rPr>
              <a:t>* </a:t>
            </a:r>
            <a:r>
              <a:rPr lang="en-US" b="0" i="0" dirty="0" smtClean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Methanol </a:t>
            </a:r>
            <a:r>
              <a:rPr lang="en-US" b="0" i="0" dirty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is an exception to this. It is still a primary alcohol even though the carbon which has the hydroxyl group attached does not have another alkyl group attached to it.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F3F991-962A-0340-9433-37193929F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389" y="3429000"/>
            <a:ext cx="3739455" cy="83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27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A0BED9-C0A6-8D4D-8BF4-3D11B829C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160845-2C59-E744-AF6E-5C7FAA746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/>
          <a:lstStyle/>
          <a:p>
            <a:r>
              <a:rPr lang="en-US" b="1" i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Secondary alcohols</a:t>
            </a:r>
            <a:r>
              <a:rPr lang="en-US"/>
              <a:t/>
            </a:r>
            <a:br>
              <a:rPr lang="en-US"/>
            </a:br>
            <a:r>
              <a:rPr lang="en-US" b="0" i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In a secondary alcohol, the carbon with the hydroxyl group is attached to two alkyl groups.</a:t>
            </a: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b="0" i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Some examples of secondary alcohols:</a:t>
            </a:r>
            <a:r>
              <a:rPr lang="en-US"/>
              <a:t/>
            </a:r>
            <a:br>
              <a:rPr lang="en-US"/>
            </a:br>
            <a:endParaRPr lang="en-US" b="0" i="0">
              <a:solidFill>
                <a:srgbClr val="697335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652DB3-80CF-CC41-A7ED-E38EC36D9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03" y="3839766"/>
            <a:ext cx="3705225" cy="13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2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2C5D0F-F174-1C40-B05E-0A1494D4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1E82CA-A886-F04D-A678-B88C3341D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Tertiary alcohols</a:t>
            </a:r>
            <a:r>
              <a:rPr lang="en-US"/>
              <a:t/>
            </a:r>
            <a:br>
              <a:rPr lang="en-US"/>
            </a:br>
            <a:r>
              <a:rPr lang="en-US" b="0" i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In a tertiary alcohol, the carbon with the hydroxyl group is attached to three other alkyl groups.</a:t>
            </a: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b="0" i="0">
                <a:solidFill>
                  <a:srgbClr val="697335"/>
                </a:solidFill>
                <a:effectLst/>
                <a:latin typeface="Georgia" panose="02040502050405020303" pitchFamily="18" charset="0"/>
              </a:rPr>
              <a:t>Some examples of tertiary alcohols:</a:t>
            </a:r>
            <a:r>
              <a:rPr lang="en-US"/>
              <a:t/>
            </a:r>
            <a:br>
              <a:rPr lang="en-US"/>
            </a:br>
            <a:endParaRPr lang="en-US" b="0" i="0">
              <a:solidFill>
                <a:srgbClr val="697335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3D4B3E-A945-DF41-B4FA-A7190DC69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131" y="3911203"/>
            <a:ext cx="2495550" cy="155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00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9FC53A-A1D8-5F48-9963-9948C5CB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rgbClr val="FF0000"/>
                </a:solidFill>
              </a:rPr>
              <a:t>Preparation of alcohol. 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="" xmlns:a16="http://schemas.microsoft.com/office/drawing/2014/main" id="{BF4CE05A-A979-0140-B993-B0B8B1BDD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853754"/>
            <a:ext cx="10740421" cy="4535433"/>
          </a:xfrm>
        </p:spPr>
      </p:pic>
    </p:spTree>
    <p:extLst>
      <p:ext uri="{BB962C8B-B14F-4D97-AF65-F5344CB8AC3E}">
        <p14:creationId xmlns:p14="http://schemas.microsoft.com/office/powerpoint/2010/main" val="315658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0608B5-B0CF-E440-8624-D9ECF42FB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E0364F77-0114-5947-A05A-BB4F66995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532" y="160734"/>
            <a:ext cx="11061890" cy="6090047"/>
          </a:xfrm>
        </p:spPr>
      </p:pic>
    </p:spTree>
    <p:extLst>
      <p:ext uri="{BB962C8B-B14F-4D97-AF65-F5344CB8AC3E}">
        <p14:creationId xmlns:p14="http://schemas.microsoft.com/office/powerpoint/2010/main" val="846942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3678C9-2372-784D-8F96-F0A0479D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1122A69D-BAA2-4F42-81EA-48CC01D26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146" y="1"/>
            <a:ext cx="11185823" cy="6053480"/>
          </a:xfrm>
        </p:spPr>
      </p:pic>
    </p:spTree>
    <p:extLst>
      <p:ext uri="{BB962C8B-B14F-4D97-AF65-F5344CB8AC3E}">
        <p14:creationId xmlns:p14="http://schemas.microsoft.com/office/powerpoint/2010/main" val="2184728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414</Words>
  <Application>Microsoft Office PowerPoint</Application>
  <PresentationFormat>Custom</PresentationFormat>
  <Paragraphs>75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Gallery</vt:lpstr>
      <vt:lpstr>Alcohols</vt:lpstr>
      <vt:lpstr>DEFINITION</vt:lpstr>
      <vt:lpstr>Structure and formula. </vt:lpstr>
      <vt:lpstr>Types of alcohols</vt:lpstr>
      <vt:lpstr>PowerPoint Presentation</vt:lpstr>
      <vt:lpstr>PowerPoint Presentation</vt:lpstr>
      <vt:lpstr>Preparation of alcohol.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PHYSICAL PROPERTIES. </vt:lpstr>
      <vt:lpstr>Chemical properties. </vt:lpstr>
      <vt:lpstr>PowerPoint Presentation</vt:lpstr>
      <vt:lpstr>PowerPoint Presentation</vt:lpstr>
      <vt:lpstr>PowerPoint Presentation</vt:lpstr>
      <vt:lpstr>DIHYDRIC ALCOHOLS. </vt:lpstr>
      <vt:lpstr>PowerPoint Presentation</vt:lpstr>
      <vt:lpstr>Uses of DIHYDRIC ALCOHOLS. </vt:lpstr>
      <vt:lpstr>Trihydric alcohols. </vt:lpstr>
      <vt:lpstr>Uses of trihydric alcohols. </vt:lpstr>
      <vt:lpstr>Uses of alcohols.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Alcohols</dc:title>
  <cp:lastModifiedBy>ismail - [2010]</cp:lastModifiedBy>
  <cp:revision>8</cp:revision>
  <dcterms:modified xsi:type="dcterms:W3CDTF">2020-05-18T10:26:48Z</dcterms:modified>
</cp:coreProperties>
</file>