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934200" cy="18288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Algerian" pitchFamily="82" charset="0"/>
              </a:rPr>
              <a:t>CATALYST</a:t>
            </a:r>
            <a:endParaRPr lang="en-US" sz="8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854696" cy="1752600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/>
              <a:t>R.RAJALAKSHMI</a:t>
            </a:r>
          </a:p>
          <a:p>
            <a:r>
              <a:rPr lang="en-US" sz="8000" dirty="0"/>
              <a:t>DEPARTMENT OF CHEMISTRY</a:t>
            </a:r>
          </a:p>
          <a:p>
            <a:r>
              <a:rPr lang="en-US" sz="8000" dirty="0">
                <a:solidFill>
                  <a:srgbClr val="FF0000"/>
                </a:solidFill>
              </a:rPr>
              <a:t>BON SECOURS COLLEGE FOR WOMEN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lgerian" pitchFamily="82" charset="0"/>
              </a:rPr>
              <a:t> </a:t>
            </a:r>
            <a:r>
              <a:rPr lang="en-US" sz="4400" dirty="0">
                <a:latin typeface="Algerian" pitchFamily="82" charset="0"/>
              </a:rPr>
              <a:t>CHARACTERISTICS of CATALYTIC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6720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4400" dirty="0">
                <a:latin typeface="Bookman Old Style" pitchFamily="18" charset="0"/>
              </a:rPr>
              <a:t>A  catalyst remains unchanged in mass and in chemical composition at the end of the reaction.</a:t>
            </a:r>
          </a:p>
          <a:p>
            <a:pPr lvl="0"/>
            <a:endParaRPr lang="en-US" sz="4400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400" dirty="0">
                <a:latin typeface="Bookman Old Style" pitchFamily="18" charset="0"/>
              </a:rPr>
              <a:t>A small  quantity of catalyst of catalyst is generally needed to produce almost unlimited reaction.</a:t>
            </a:r>
          </a:p>
          <a:p>
            <a:pPr lvl="0"/>
            <a:endParaRPr lang="en-US" sz="4400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400" dirty="0">
                <a:latin typeface="Bookman Old Style" pitchFamily="18" charset="0"/>
              </a:rPr>
              <a:t>A catalyst is more effective when finely divided.</a:t>
            </a:r>
          </a:p>
          <a:p>
            <a:pPr lvl="0"/>
            <a:endParaRPr lang="en-US" sz="4400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400" dirty="0">
                <a:latin typeface="Bookman Old Style" pitchFamily="18" charset="0"/>
              </a:rPr>
              <a:t>A catalyst is specific in its action.</a:t>
            </a:r>
          </a:p>
          <a:p>
            <a:pPr lvl="0">
              <a:buFont typeface="Wingdings" pitchFamily="2" charset="2"/>
              <a:buChar char="v"/>
            </a:pPr>
            <a:endParaRPr lang="en-US" sz="4400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400" dirty="0">
                <a:latin typeface="Bookman Old Style" pitchFamily="18" charset="0"/>
              </a:rPr>
              <a:t>The function of a catalyst is only to alter the speed of the reaction which is already occurring at a particular rate.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A catalyst cannot initiate a reaction.</a:t>
            </a:r>
          </a:p>
          <a:p>
            <a:pPr lvl="0">
              <a:buNone/>
            </a:pP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A catalyst does not affect the final position of equilibrium, although it shortens the time required to establish the equilibrium.</a:t>
            </a:r>
          </a:p>
          <a:p>
            <a:pPr lvl="0">
              <a:buNone/>
            </a:pP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 Change of temperature alters the rate of a catalytic as it would do for the same reaction without catalyst (increase a temperature their catalytic activity decreased- coagulation occur).</a:t>
            </a:r>
          </a:p>
          <a:p>
            <a:pPr lvl="0">
              <a:buFont typeface="Wingdings" pitchFamily="2" charset="2"/>
              <a:buChar char="v"/>
            </a:pP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rate of reaction is maximum at a particular temperature  called the optimum temperature.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04088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Theories of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There are two main theories to explain catalysis: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a.)intermediate compound formation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b.)adsorption theory.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intermediate compound formation theory applies to homogeneous catalytic reactions.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adsorption theory applies to heterogeneous catalytic reactions.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lgerian" pitchFamily="82" charset="0"/>
              </a:rPr>
              <a:t>Intermediate compound formation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catalyst first forms an intermediate compound with one of the reactants.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 The compound is formed with less energy consumption than needed for the actual reaction.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intermediate  compound being unstable combines with other reactant to form the desired product and the catalyst is generated.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04088"/>
            <a:ext cx="5867400" cy="89611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Algerian" pitchFamily="82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The catalytic oxidation of SO2 to SO3 in the lead chamber process probably takes place as;</a:t>
            </a:r>
          </a:p>
          <a:p>
            <a:pPr algn="ctr">
              <a:buNone/>
            </a:pPr>
            <a:r>
              <a:rPr lang="en-US" dirty="0"/>
              <a:t>2NO        +    O2                       2NO2</a:t>
            </a:r>
          </a:p>
          <a:p>
            <a:pPr algn="ctr">
              <a:buNone/>
            </a:pPr>
            <a:r>
              <a:rPr lang="en-US" dirty="0"/>
              <a:t>(Catalyst)                    (intermediate compound)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    NO2    +    SO2                   SO3   +    NO</a:t>
            </a:r>
          </a:p>
          <a:p>
            <a:pPr algn="ctr">
              <a:buNone/>
            </a:pPr>
            <a:r>
              <a:rPr lang="en-US" dirty="0"/>
              <a:t>                                                      (Product)  (catalyst)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76800" y="3048000"/>
            <a:ext cx="914400" cy="1588"/>
          </a:xfrm>
          <a:prstGeom prst="straightConnector1">
            <a:avLst/>
          </a:prstGeom>
          <a:ln w="19050" cmpd="sng">
            <a:headEnd w="lg" len="lg"/>
            <a:tailEnd type="arrow" w="lg" len="lg"/>
          </a:ln>
          <a:scene3d>
            <a:camera prst="orthographicFront"/>
            <a:lightRig rig="threePt" dir="t"/>
          </a:scene3d>
          <a:sp3d contourW="12700" prstMaterial="metal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4495800"/>
            <a:ext cx="762000" cy="1588"/>
          </a:xfrm>
          <a:prstGeom prst="straightConnector1">
            <a:avLst/>
          </a:prstGeom>
          <a:ln w="22225">
            <a:solidFill>
              <a:schemeClr val="tx1"/>
            </a:solidFill>
            <a:headEnd w="lg" len="lg"/>
            <a:tailEnd type="arrow" w="lg" len="lg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04088"/>
            <a:ext cx="7239000" cy="11430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Adsorption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Adsorption theory explains the mechanisms of heterogeneous catalysis.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catalyst functions by adsorption of the reacting molecules on its surface.</a:t>
            </a:r>
          </a:p>
        </p:txBody>
      </p:sp>
      <p:pic>
        <p:nvPicPr>
          <p:cNvPr id="4" name="Picture 3" descr="IMG-20200525-WA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038600"/>
            <a:ext cx="43434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>
                <a:latin typeface="Bookman Old Style" pitchFamily="18" charset="0"/>
              </a:rPr>
              <a:t>There are four steps involved in the heterogeneous catalysis:</a:t>
            </a:r>
          </a:p>
          <a:p>
            <a:pPr algn="ctr">
              <a:buFont typeface="Wingdings" pitchFamily="2" charset="2"/>
              <a:buChar char="Ø"/>
            </a:pPr>
            <a:r>
              <a:rPr lang="en-US" sz="1800" dirty="0">
                <a:solidFill>
                  <a:srgbClr val="FF0000"/>
                </a:solidFill>
                <a:latin typeface="Bookman Old Style" pitchFamily="18" charset="0"/>
              </a:rPr>
              <a:t>Step-1: adsorption of reactant complex</a:t>
            </a:r>
          </a:p>
          <a:p>
            <a:pPr algn="ctr">
              <a:buNone/>
            </a:pPr>
            <a:r>
              <a:rPr lang="en-US" sz="1800" dirty="0">
                <a:latin typeface="Bookman Old Style" pitchFamily="18" charset="0"/>
              </a:rPr>
              <a:t>The reactant molecules A and B strike the surface of the catalyst. They are held up at the surface by weak vanderwaal’s forces or by partial chemical bonds.</a:t>
            </a:r>
          </a:p>
          <a:p>
            <a:pPr algn="ctr">
              <a:buNone/>
            </a:pPr>
            <a:endParaRPr lang="en-US" sz="1800" dirty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800" dirty="0">
                <a:solidFill>
                  <a:srgbClr val="FF0000"/>
                </a:solidFill>
                <a:latin typeface="Bookman Old Style" pitchFamily="18" charset="0"/>
              </a:rPr>
              <a:t>Step-2: formation of activated complex</a:t>
            </a:r>
          </a:p>
          <a:p>
            <a:pPr algn="ctr">
              <a:buNone/>
            </a:pPr>
            <a:r>
              <a:rPr lang="en-US" sz="1800" dirty="0">
                <a:latin typeface="Bookman Old Style" pitchFamily="18" charset="0"/>
              </a:rPr>
              <a:t>The particles of the reactants adjacent to one another join to form an intermediate complex (A-B). The activated complex is unstable.</a:t>
            </a:r>
          </a:p>
          <a:p>
            <a:pPr algn="ctr">
              <a:buNone/>
            </a:pPr>
            <a:endParaRPr lang="en-US" sz="1800" dirty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800" dirty="0">
                <a:solidFill>
                  <a:srgbClr val="FF0000"/>
                </a:solidFill>
                <a:latin typeface="Bookman Old Style" pitchFamily="18" charset="0"/>
              </a:rPr>
              <a:t>Step-3: decomposition of activated complex</a:t>
            </a:r>
          </a:p>
          <a:p>
            <a:pPr algn="ctr">
              <a:buNone/>
            </a:pPr>
            <a:r>
              <a:rPr lang="en-US" sz="1800" dirty="0">
                <a:latin typeface="Bookman Old Style" pitchFamily="18" charset="0"/>
              </a:rPr>
              <a:t>The activated complex breaks to form the products C and D. the separated particles of the products hold to the catalyst surface by partial chemical bonds.</a:t>
            </a:r>
          </a:p>
          <a:p>
            <a:pPr algn="ctr">
              <a:buNone/>
            </a:pPr>
            <a:endParaRPr lang="en-US" sz="1800" dirty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1800" dirty="0">
                <a:solidFill>
                  <a:srgbClr val="FF0000"/>
                </a:solidFill>
                <a:latin typeface="Bookman Old Style" pitchFamily="18" charset="0"/>
              </a:rPr>
              <a:t>Step-4: desorption of products  </a:t>
            </a:r>
          </a:p>
          <a:p>
            <a:pPr algn="ctr">
              <a:buNone/>
            </a:pPr>
            <a:r>
              <a:rPr lang="en-US" sz="1800" dirty="0">
                <a:latin typeface="Bookman Old Style" pitchFamily="18" charset="0"/>
              </a:rPr>
              <a:t>The particles of the products are desorbed or released from the surface.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848600" cy="3639312"/>
          </a:xfrm>
        </p:spPr>
        <p:txBody>
          <a:bodyPr>
            <a:normAutofit/>
          </a:bodyPr>
          <a:lstStyle/>
          <a:p>
            <a:r>
              <a:rPr lang="en-US" sz="11500" dirty="0">
                <a:latin typeface="Algerian" pitchFamily="82" charset="0"/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Definition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       A catalyst is define as a substance which alters the rate of a chemical reaction, itself remaining chemically unchanged at the end of the reaction. This phenomenon is called catalysis.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EXAMPLE</a:t>
            </a:r>
            <a:r>
              <a:rPr lang="en-US" dirty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In the above reaction, MnO2 acts as a catalyst.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7" name="Picture 6" descr="IMG-20200524-WA0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19600"/>
            <a:ext cx="5943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Types of catalyst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catalyst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                  A catalyst which enhance the rate of a reaction is called positive catalyst and the phenomenon is known as positive catalysis.</a:t>
            </a:r>
          </a:p>
          <a:p>
            <a:pPr algn="ctr"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Negative catalyst: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         A catalyst which retards the rate of a reaction is called negative catalyst and the phenomenon is known as negative catalysis.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Auto catalyst: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                 One of the products formed during the reaction acts as a catalyst for that reaction. Such type of catalyst is called auto catalyst and this phenomenon is known as auto catalyst.</a:t>
            </a:r>
          </a:p>
          <a:p>
            <a:pPr algn="ctr"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Induced catalyst</a:t>
            </a:r>
            <a:r>
              <a:rPr lang="en-US" dirty="0">
                <a:solidFill>
                  <a:srgbClr val="FF0000"/>
                </a:solidFill>
                <a:latin typeface="Bookman Old Style" pitchFamily="18" charset="0"/>
              </a:rPr>
              <a:t>: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            When one reactant influences the rate of other reaction, which does not occur under ordinary conditions, this phenomenon is known as induced catalyst.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88"/>
            <a:ext cx="7162800" cy="11430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Types of catalysis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Catalytic reactions are classified into two broad types: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a)Homogeneous catalysis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b)Heterogeneous catalysis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 And also there is a third types of catalysis known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ENZYME CATALYSIS-BIOLOGICAL INTEREST</a:t>
            </a:r>
            <a:r>
              <a:rPr lang="en-US" dirty="0">
                <a:latin typeface="Bookman Old Style" pitchFamily="18" charset="0"/>
              </a:rPr>
              <a:t>.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04088"/>
            <a:ext cx="7467600" cy="9723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Homogeneous </a:t>
            </a:r>
            <a:r>
              <a:rPr lang="en-US" spc="-300" dirty="0">
                <a:latin typeface="Algerian" pitchFamily="82" charset="0"/>
              </a:rPr>
              <a:t>cataly</a:t>
            </a:r>
            <a:r>
              <a:rPr lang="en-US" spc="-150" dirty="0">
                <a:latin typeface="Algerian" pitchFamily="82" charset="0"/>
              </a:rPr>
              <a:t>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Definition:</a:t>
            </a:r>
          </a:p>
          <a:p>
            <a:pPr marL="514350" indent="-514350" algn="ctr">
              <a:buNone/>
            </a:pPr>
            <a:r>
              <a:rPr lang="en-US" dirty="0"/>
              <a:t>               </a:t>
            </a:r>
            <a:r>
              <a:rPr lang="en-US" sz="3200" dirty="0"/>
              <a:t>The catalysis is in the same phase as the reactant and  is evenly distributed throughout. This type occur in gas phase or the liquid phase.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8153400" cy="89611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lgerian" pitchFamily="82" charset="0"/>
              </a:rPr>
              <a:t>Examples for homogeneous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Homogeneous catalysis in gaseous phase: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           Oxidation of SO</a:t>
            </a:r>
            <a:r>
              <a:rPr lang="en-US" baseline="-25000" dirty="0">
                <a:latin typeface="Bookman Old Style" pitchFamily="18" charset="0"/>
              </a:rPr>
              <a:t>2</a:t>
            </a:r>
            <a:endParaRPr lang="en-US" dirty="0">
              <a:latin typeface="Bookman Old Style" pitchFamily="18" charset="0"/>
            </a:endParaRPr>
          </a:p>
          <a:p>
            <a:pPr>
              <a:buNone/>
            </a:pPr>
            <a:r>
              <a:rPr lang="en-US" dirty="0">
                <a:latin typeface="Bookman Old Style" pitchFamily="18" charset="0"/>
                <a:cs typeface="Times New Roman" pitchFamily="18" charset="0"/>
              </a:rPr>
              <a:t>               2SO</a:t>
            </a:r>
            <a:r>
              <a:rPr lang="en-US" baseline="-25000" dirty="0"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 +O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+[NO]-----------&gt; 2SO</a:t>
            </a:r>
            <a:r>
              <a:rPr lang="en-US" baseline="-25000" dirty="0">
                <a:latin typeface="Bookman Old Style" pitchFamily="18" charset="0"/>
              </a:rPr>
              <a:t>3</a:t>
            </a:r>
            <a:r>
              <a:rPr lang="en-US" dirty="0">
                <a:latin typeface="Bookman Old Style" pitchFamily="18" charset="0"/>
              </a:rPr>
              <a:t>+[NO]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Homogeneous catalysis in solution phase:</a:t>
            </a:r>
            <a:endParaRPr lang="en-US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       Many reaction in solution are catalyst by acid and base ( H+ and OH_)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      Hydrolysis of an ester in presence of acid or alkali.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CH</a:t>
            </a:r>
            <a:r>
              <a:rPr lang="en-US" baseline="-25000" dirty="0">
                <a:latin typeface="Bookman Old Style" pitchFamily="18" charset="0"/>
              </a:rPr>
              <a:t>3</a:t>
            </a:r>
            <a:r>
              <a:rPr lang="en-US" dirty="0">
                <a:latin typeface="Bookman Old Style" pitchFamily="18" charset="0"/>
              </a:rPr>
              <a:t>COOC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H</a:t>
            </a:r>
            <a:r>
              <a:rPr lang="en-US" baseline="-25000" dirty="0">
                <a:latin typeface="Bookman Old Style" pitchFamily="18" charset="0"/>
              </a:rPr>
              <a:t>5</a:t>
            </a:r>
            <a:r>
              <a:rPr lang="en-US" dirty="0">
                <a:latin typeface="Bookman Old Style" pitchFamily="18" charset="0"/>
              </a:rPr>
              <a:t>+H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O------------</a:t>
            </a:r>
            <a:r>
              <a:rPr lang="en-US" dirty="0">
                <a:latin typeface="Bookman Old Style" pitchFamily="18" charset="0"/>
                <a:sym typeface="Wingdings"/>
              </a:rPr>
              <a:t></a:t>
            </a:r>
            <a:r>
              <a:rPr lang="en-US" dirty="0">
                <a:latin typeface="Bookman Old Style" pitchFamily="18" charset="0"/>
              </a:rPr>
              <a:t> CH</a:t>
            </a:r>
            <a:r>
              <a:rPr lang="en-US" baseline="-25000" dirty="0">
                <a:latin typeface="Bookman Old Style" pitchFamily="18" charset="0"/>
              </a:rPr>
              <a:t>3</a:t>
            </a:r>
            <a:r>
              <a:rPr lang="en-US" dirty="0">
                <a:latin typeface="Bookman Old Style" pitchFamily="18" charset="0"/>
              </a:rPr>
              <a:t>COO</a:t>
            </a:r>
            <a:r>
              <a:rPr lang="en-US" baseline="-25000" dirty="0">
                <a:latin typeface="Bookman Old Style" pitchFamily="18" charset="0"/>
              </a:rPr>
              <a:t>H</a:t>
            </a:r>
            <a:r>
              <a:rPr lang="en-US" dirty="0">
                <a:latin typeface="Bookman Old Style" pitchFamily="18" charset="0"/>
              </a:rPr>
              <a:t>+C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H</a:t>
            </a:r>
            <a:r>
              <a:rPr lang="en-US" baseline="-25000" dirty="0">
                <a:latin typeface="Bookman Old Style" pitchFamily="18" charset="0"/>
              </a:rPr>
              <a:t>5</a:t>
            </a:r>
            <a:r>
              <a:rPr lang="en-US" dirty="0">
                <a:latin typeface="Bookman Old Style" pitchFamily="18" charset="0"/>
              </a:rPr>
              <a:t>OH</a:t>
            </a:r>
          </a:p>
          <a:p>
            <a:pPr algn="ctr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Heterogeneous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The catalytic process in which the reactants and catalyst are in different phases is known as Heterogeneous catalysis.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 The most important which the reactants are in the gas phase while the catalyst is a solid.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itchFamily="18" charset="0"/>
              </a:rPr>
              <a:t> The process is also called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CONTACT CATALYST.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7888"/>
            <a:ext cx="7772400" cy="81991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lgerian" pitchFamily="82" charset="0"/>
              </a:rPr>
              <a:t>Examples of heterogeneous catalysis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Heterogeneous catalysis in gaseous phase:</a:t>
            </a:r>
          </a:p>
          <a:p>
            <a:pPr lvl="0" algn="ctr">
              <a:buNone/>
            </a:pPr>
            <a:r>
              <a:rPr lang="en-US" dirty="0">
                <a:latin typeface="Bookman Old Style" pitchFamily="18" charset="0"/>
              </a:rPr>
              <a:t>Combination of sulphur dioxide SO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 and 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 in the presence of finely divided platinum or V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O</a:t>
            </a:r>
            <a:r>
              <a:rPr lang="en-US" baseline="-25000" dirty="0">
                <a:latin typeface="Bookman Old Style" pitchFamily="18" charset="0"/>
              </a:rPr>
              <a:t>5</a:t>
            </a:r>
            <a:r>
              <a:rPr lang="en-US" dirty="0">
                <a:latin typeface="Bookman Old Style" pitchFamily="18" charset="0"/>
              </a:rPr>
              <a:t> (contact process of sulphuric acid).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    2SO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+O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+[Pt]---</a:t>
            </a:r>
            <a:r>
              <a:rPr lang="en-US" dirty="0">
                <a:latin typeface="Bookman Old Style" pitchFamily="18" charset="0"/>
                <a:sym typeface="Wingdings"/>
              </a:rPr>
              <a:t></a:t>
            </a:r>
            <a:r>
              <a:rPr lang="en-US" dirty="0">
                <a:latin typeface="Bookman Old Style" pitchFamily="18" charset="0"/>
              </a:rPr>
              <a:t>2SO</a:t>
            </a:r>
            <a:r>
              <a:rPr lang="en-US" baseline="-25000" dirty="0">
                <a:latin typeface="Bookman Old Style" pitchFamily="18" charset="0"/>
              </a:rPr>
              <a:t>3</a:t>
            </a:r>
            <a:r>
              <a:rPr lang="en-US" dirty="0">
                <a:latin typeface="Bookman Old Style" pitchFamily="18" charset="0"/>
              </a:rPr>
              <a:t>+[Pt]</a:t>
            </a: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Heterogeneous catalysis in solution phase:</a:t>
            </a:r>
          </a:p>
          <a:p>
            <a:pPr algn="ctr">
              <a:buNone/>
            </a:pPr>
            <a:r>
              <a:rPr lang="en-US" dirty="0">
                <a:latin typeface="Bookman Old Style" pitchFamily="18" charset="0"/>
              </a:rPr>
              <a:t>The decomposition of aqueous solution so hydrogen peroxide(H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) is catalyzed by MnO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 or Pt in colloidal form.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               2H2O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  +[Pt]----------</a:t>
            </a:r>
            <a:r>
              <a:rPr lang="en-US" dirty="0">
                <a:latin typeface="Bookman Old Style" pitchFamily="18" charset="0"/>
                <a:sym typeface="Wingdings"/>
              </a:rPr>
              <a:t></a:t>
            </a:r>
            <a:r>
              <a:rPr lang="en-US" dirty="0">
                <a:latin typeface="Bookman Old Style" pitchFamily="18" charset="0"/>
              </a:rPr>
              <a:t>2H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O+O</a:t>
            </a:r>
            <a:r>
              <a:rPr lang="en-US" baseline="-25000" dirty="0">
                <a:latin typeface="Bookman Old Style" pitchFamily="18" charset="0"/>
              </a:rPr>
              <a:t>2</a:t>
            </a:r>
            <a:r>
              <a:rPr lang="en-US" dirty="0">
                <a:latin typeface="Bookman Old Style" pitchFamily="18" charset="0"/>
              </a:rPr>
              <a:t>+[Pt]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596</TotalTime>
  <Words>887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Algerian</vt:lpstr>
      <vt:lpstr>Bookman Old Style</vt:lpstr>
      <vt:lpstr>Calibri</vt:lpstr>
      <vt:lpstr>Constantia</vt:lpstr>
      <vt:lpstr>Times New Roman</vt:lpstr>
      <vt:lpstr>Wingdings</vt:lpstr>
      <vt:lpstr>Wingdings 2</vt:lpstr>
      <vt:lpstr>Flow</vt:lpstr>
      <vt:lpstr>CATALYST</vt:lpstr>
      <vt:lpstr>Definition:</vt:lpstr>
      <vt:lpstr>Types of catalyst</vt:lpstr>
      <vt:lpstr>PowerPoint Presentation</vt:lpstr>
      <vt:lpstr>Types of catalysis </vt:lpstr>
      <vt:lpstr>Homogeneous catalysis</vt:lpstr>
      <vt:lpstr>Examples for homogeneous catalysis</vt:lpstr>
      <vt:lpstr>Heterogeneous catalysis</vt:lpstr>
      <vt:lpstr>Examples of heterogeneous catalysis</vt:lpstr>
      <vt:lpstr> CHARACTERISTICS of CATALYTIC REACTION</vt:lpstr>
      <vt:lpstr>PowerPoint Presentation</vt:lpstr>
      <vt:lpstr>Theories of catalysis</vt:lpstr>
      <vt:lpstr>Intermediate compound formation theory</vt:lpstr>
      <vt:lpstr>example</vt:lpstr>
      <vt:lpstr>Adsorption theory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29</cp:revision>
  <dcterms:created xsi:type="dcterms:W3CDTF">2006-08-16T00:00:00Z</dcterms:created>
  <dcterms:modified xsi:type="dcterms:W3CDTF">2020-05-25T04:38:01Z</dcterms:modified>
</cp:coreProperties>
</file>