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894" r:id="rId1"/>
  </p:sldMasterIdLst>
  <p:notesMasterIdLst>
    <p:notesMasterId r:id="rId31"/>
  </p:notesMasterIdLst>
  <p:sldIdLst>
    <p:sldId id="291" r:id="rId2"/>
    <p:sldId id="258" r:id="rId3"/>
    <p:sldId id="259" r:id="rId4"/>
    <p:sldId id="260" r:id="rId5"/>
    <p:sldId id="261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4" r:id="rId24"/>
    <p:sldId id="285" r:id="rId25"/>
    <p:sldId id="286" r:id="rId26"/>
    <p:sldId id="287" r:id="rId27"/>
    <p:sldId id="288" r:id="rId28"/>
    <p:sldId id="289" r:id="rId29"/>
    <p:sldId id="290" r:id="rId30"/>
  </p:sldIdLst>
  <p:sldSz cx="10058400" cy="7772400"/>
  <p:notesSz cx="10058400" cy="7772400"/>
  <p:defaultTextStyle>
    <a:defPPr>
      <a:defRPr lang="en-US"/>
    </a:defPPr>
    <a:lvl1pPr marL="0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3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87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79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72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65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60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51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44" algn="l" defTabSz="914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28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D98D3-60AD-4DBB-82AB-D341A10907B6}" type="datetimeFigureOut">
              <a:rPr lang="en-IN" smtClean="0"/>
              <a:t>25-May-2020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692525"/>
            <a:ext cx="8045450" cy="34972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F94D5-45D4-4A41-8CFE-F1ED465442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4724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3" algn="l" defTabSz="914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87" algn="l" defTabSz="914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79" algn="l" defTabSz="914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72" algn="l" defTabSz="914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65" algn="l" defTabSz="914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60" algn="l" defTabSz="914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51" algn="l" defTabSz="914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44" algn="l" defTabSz="91418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575816" y="407885"/>
            <a:ext cx="8147304" cy="1668475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575816" y="2096739"/>
            <a:ext cx="8147304" cy="1986280"/>
          </a:xfrm>
        </p:spPr>
        <p:txBody>
          <a:bodyPr tIns="0"/>
          <a:lstStyle>
            <a:lvl1pPr marL="30565" indent="0" algn="l">
              <a:buNone/>
              <a:defRPr sz="29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509412" indent="0" algn="ctr">
              <a:buNone/>
            </a:lvl2pPr>
            <a:lvl3pPr marL="1018824" indent="0" algn="ctr">
              <a:buNone/>
            </a:lvl3pPr>
            <a:lvl4pPr marL="1528237" indent="0" algn="ctr">
              <a:buNone/>
            </a:lvl4pPr>
            <a:lvl5pPr marL="2037649" indent="0" algn="ctr">
              <a:buNone/>
            </a:lvl5pPr>
            <a:lvl6pPr marL="2547061" indent="0" algn="ctr">
              <a:buNone/>
            </a:lvl6pPr>
            <a:lvl7pPr marL="3056473" indent="0" algn="ctr">
              <a:buNone/>
            </a:lvl7pPr>
            <a:lvl8pPr marL="3565886" indent="0" algn="ctr">
              <a:buNone/>
            </a:lvl8pPr>
            <a:lvl9pPr marL="4075298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6E7B9-5479-4CE2-8AEF-3AE48E27A986}" type="datetime1">
              <a:rPr lang="en-US" smtClean="0"/>
              <a:t>5/25/2020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marL="12697">
              <a:spcBef>
                <a:spcPts val="20"/>
              </a:spcBef>
            </a:pPr>
            <a:r>
              <a:rPr lang="en-IN" spc="-4" smtClean="0"/>
              <a:t>8: </a:t>
            </a:r>
            <a:r>
              <a:rPr lang="en-IN" smtClean="0"/>
              <a:t>Memory</a:t>
            </a:r>
            <a:r>
              <a:rPr lang="en-IN" spc="-45" smtClean="0"/>
              <a:t> </a:t>
            </a:r>
            <a:r>
              <a:rPr lang="en-IN" spc="-4" smtClean="0"/>
              <a:t>Management</a:t>
            </a:r>
            <a:endParaRPr lang="en-IN" spc="-4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38091">
              <a:spcBef>
                <a:spcPts val="20"/>
              </a:spcBef>
            </a:pPr>
            <a:fld id="{81D60167-4931-47E6-BA6A-407CBD079E47}" type="slidenum">
              <a:rPr lang="en-IN" smtClean="0"/>
              <a:pPr marL="38091">
                <a:spcBef>
                  <a:spcPts val="20"/>
                </a:spcBef>
              </a:pPr>
              <a:t>‹#›</a:t>
            </a:fld>
            <a:endParaRPr lang="en-IN" dirty="0"/>
          </a:p>
        </p:txBody>
      </p:sp>
      <p:sp>
        <p:nvSpPr>
          <p:cNvPr id="8" name="Oval 7"/>
          <p:cNvSpPr/>
          <p:nvPr/>
        </p:nvSpPr>
        <p:spPr>
          <a:xfrm>
            <a:off x="1013576" y="1602309"/>
            <a:ext cx="231343" cy="23835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272894" y="1524352"/>
            <a:ext cx="70409" cy="72542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FCA12-B8EB-42C9-A763-E9781CF4A865}" type="datetime1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marL="12697">
              <a:spcBef>
                <a:spcPts val="20"/>
              </a:spcBef>
            </a:pPr>
            <a:r>
              <a:rPr lang="en-IN" spc="-4" smtClean="0"/>
              <a:t>8: </a:t>
            </a:r>
            <a:r>
              <a:rPr lang="en-IN" smtClean="0"/>
              <a:t>Memory</a:t>
            </a:r>
            <a:r>
              <a:rPr lang="en-IN" spc="-45" smtClean="0"/>
              <a:t> </a:t>
            </a:r>
            <a:r>
              <a:rPr lang="en-IN" spc="-4" smtClean="0"/>
              <a:t>Management</a:t>
            </a:r>
            <a:endParaRPr lang="en-IN" spc="-4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38091">
              <a:spcBef>
                <a:spcPts val="20"/>
              </a:spcBef>
            </a:pPr>
            <a:fld id="{81D60167-4931-47E6-BA6A-407CBD079E47}" type="slidenum">
              <a:rPr lang="en-IN" smtClean="0"/>
              <a:pPr marL="38091">
                <a:spcBef>
                  <a:spcPts val="20"/>
                </a:spcBef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800" y="311258"/>
            <a:ext cx="2011680" cy="6631728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11259"/>
            <a:ext cx="6118860" cy="6631728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30B25-78B1-4678-B282-DF63F26DAC14}" type="datetime1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marL="12697">
              <a:spcBef>
                <a:spcPts val="20"/>
              </a:spcBef>
            </a:pPr>
            <a:r>
              <a:rPr lang="en-IN" spc="-4" smtClean="0"/>
              <a:t>8: </a:t>
            </a:r>
            <a:r>
              <a:rPr lang="en-IN" smtClean="0"/>
              <a:t>Memory</a:t>
            </a:r>
            <a:r>
              <a:rPr lang="en-IN" spc="-45" smtClean="0"/>
              <a:t> </a:t>
            </a:r>
            <a:r>
              <a:rPr lang="en-IN" spc="-4" smtClean="0"/>
              <a:t>Management</a:t>
            </a:r>
            <a:endParaRPr lang="en-IN" spc="-4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38091">
              <a:spcBef>
                <a:spcPts val="20"/>
              </a:spcBef>
            </a:pPr>
            <a:fld id="{81D60167-4931-47E6-BA6A-407CBD079E47}" type="slidenum">
              <a:rPr lang="en-IN" smtClean="0"/>
              <a:pPr marL="38091">
                <a:spcBef>
                  <a:spcPts val="20"/>
                </a:spcBef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1785FB-28D3-4AE4-B526-F57E5C175FC8}" type="datetime1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marL="12697">
              <a:spcBef>
                <a:spcPts val="20"/>
              </a:spcBef>
            </a:pPr>
            <a:r>
              <a:rPr lang="en-IN" spc="-4" smtClean="0"/>
              <a:t>8: </a:t>
            </a:r>
            <a:r>
              <a:rPr lang="en-IN" smtClean="0"/>
              <a:t>Memory</a:t>
            </a:r>
            <a:r>
              <a:rPr lang="en-IN" spc="-45" smtClean="0"/>
              <a:t> </a:t>
            </a:r>
            <a:r>
              <a:rPr lang="en-IN" spc="-4" smtClean="0"/>
              <a:t>Management</a:t>
            </a:r>
            <a:endParaRPr lang="en-IN" spc="-4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38091">
              <a:spcBef>
                <a:spcPts val="20"/>
              </a:spcBef>
            </a:pPr>
            <a:fld id="{81D60167-4931-47E6-BA6A-407CBD079E47}" type="slidenum">
              <a:rPr lang="en-IN" smtClean="0"/>
              <a:pPr marL="38091">
                <a:spcBef>
                  <a:spcPts val="20"/>
                </a:spcBef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11179" y="-61"/>
            <a:ext cx="7543800" cy="777246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6231" y="2947035"/>
            <a:ext cx="7040880" cy="2590800"/>
          </a:xfrm>
        </p:spPr>
        <p:txBody>
          <a:bodyPr anchor="t"/>
          <a:lstStyle>
            <a:lvl1pPr algn="l">
              <a:lnSpc>
                <a:spcPts val="5014"/>
              </a:lnSpc>
              <a:buNone/>
              <a:defRPr sz="45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36231" y="1209040"/>
            <a:ext cx="7040880" cy="1711007"/>
          </a:xfrm>
        </p:spPr>
        <p:txBody>
          <a:bodyPr anchor="b"/>
          <a:lstStyle>
            <a:lvl1pPr marL="20376" indent="0">
              <a:lnSpc>
                <a:spcPts val="2563"/>
              </a:lnSpc>
              <a:spcBef>
                <a:spcPts val="0"/>
              </a:spcBef>
              <a:buNone/>
              <a:defRPr sz="22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AA0BD-B201-47CD-9CBA-D457D7C4989B}" type="datetime1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marL="12697">
              <a:spcBef>
                <a:spcPts val="20"/>
              </a:spcBef>
            </a:pPr>
            <a:r>
              <a:rPr lang="en-IN" spc="-4" smtClean="0"/>
              <a:t>8: </a:t>
            </a:r>
            <a:r>
              <a:rPr lang="en-IN" smtClean="0"/>
              <a:t>Memory</a:t>
            </a:r>
            <a:r>
              <a:rPr lang="en-IN" spc="-45" smtClean="0"/>
              <a:t> </a:t>
            </a:r>
            <a:r>
              <a:rPr lang="en-IN" spc="-4" smtClean="0"/>
              <a:t>Management</a:t>
            </a:r>
            <a:endParaRPr lang="en-IN" spc="-4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38091">
              <a:spcBef>
                <a:spcPts val="20"/>
              </a:spcBef>
            </a:pPr>
            <a:fld id="{81D60167-4931-47E6-BA6A-407CBD079E47}" type="slidenum">
              <a:rPr lang="en-IN" smtClean="0"/>
              <a:pPr marL="38091">
                <a:spcBef>
                  <a:spcPts val="20"/>
                </a:spcBef>
              </a:pPr>
              <a:t>‹#›</a:t>
            </a:fld>
            <a:endParaRPr lang="en-IN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514600" y="0"/>
            <a:ext cx="83820" cy="777246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389553" y="3189943"/>
            <a:ext cx="231343" cy="23835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648870" y="3111986"/>
            <a:ext cx="70409" cy="72542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169" y="310896"/>
            <a:ext cx="8247888" cy="1295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9169" y="1727200"/>
            <a:ext cx="4023360" cy="528523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3697" y="1727200"/>
            <a:ext cx="4023360" cy="528523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CF890-5F41-4D36-B7AB-56694FFAA7DB}" type="datetime1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marL="12697">
              <a:spcBef>
                <a:spcPts val="20"/>
              </a:spcBef>
            </a:pPr>
            <a:r>
              <a:rPr lang="en-IN" spc="-4" smtClean="0"/>
              <a:t>8: </a:t>
            </a:r>
            <a:r>
              <a:rPr lang="en-IN" smtClean="0"/>
              <a:t>Memory</a:t>
            </a:r>
            <a:r>
              <a:rPr lang="en-IN" spc="-45" smtClean="0"/>
              <a:t> </a:t>
            </a:r>
            <a:r>
              <a:rPr lang="en-IN" spc="-4" smtClean="0"/>
              <a:t>Management</a:t>
            </a:r>
            <a:endParaRPr lang="en-IN" spc="-4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38091">
              <a:spcBef>
                <a:spcPts val="20"/>
              </a:spcBef>
            </a:pPr>
            <a:fld id="{81D60167-4931-47E6-BA6A-407CBD079E47}" type="slidenum">
              <a:rPr lang="en-IN" smtClean="0"/>
              <a:pPr marL="38091">
                <a:spcBef>
                  <a:spcPts val="20"/>
                </a:spcBef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848381"/>
            <a:ext cx="9052560" cy="1295400"/>
          </a:xfrm>
        </p:spPr>
        <p:txBody>
          <a:bodyPr anchor="ctr"/>
          <a:lstStyle>
            <a:lvl1pPr algn="ctr">
              <a:defRPr sz="50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72048"/>
            <a:ext cx="4425696" cy="725424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1318" indent="0" algn="l">
              <a:lnSpc>
                <a:spcPct val="100000"/>
              </a:lnSpc>
              <a:spcBef>
                <a:spcPts val="111"/>
              </a:spcBef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29784" y="372048"/>
            <a:ext cx="4425696" cy="725424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1318" indent="0" algn="l">
              <a:lnSpc>
                <a:spcPct val="100000"/>
              </a:lnSpc>
              <a:spcBef>
                <a:spcPts val="111"/>
              </a:spcBef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2920" y="1098581"/>
            <a:ext cx="4425696" cy="466344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38095" indent="-305647">
              <a:lnSpc>
                <a:spcPct val="100000"/>
              </a:lnSpc>
              <a:spcBef>
                <a:spcPts val="780"/>
              </a:spcBef>
              <a:defRPr sz="2700"/>
            </a:lvl1pPr>
            <a:lvl2pPr>
              <a:lnSpc>
                <a:spcPct val="100000"/>
              </a:lnSpc>
              <a:spcBef>
                <a:spcPts val="780"/>
              </a:spcBef>
              <a:defRPr sz="2200"/>
            </a:lvl2pPr>
            <a:lvl3pPr>
              <a:lnSpc>
                <a:spcPct val="100000"/>
              </a:lnSpc>
              <a:spcBef>
                <a:spcPts val="780"/>
              </a:spcBef>
              <a:defRPr sz="2000"/>
            </a:lvl3pPr>
            <a:lvl4pPr>
              <a:lnSpc>
                <a:spcPct val="100000"/>
              </a:lnSpc>
              <a:spcBef>
                <a:spcPts val="780"/>
              </a:spcBef>
              <a:defRPr sz="1800"/>
            </a:lvl4pPr>
            <a:lvl5pPr>
              <a:lnSpc>
                <a:spcPct val="100000"/>
              </a:lnSpc>
              <a:spcBef>
                <a:spcPts val="780"/>
              </a:spcBef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9784" y="1098581"/>
            <a:ext cx="4425696" cy="466344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38095" indent="-305647">
              <a:lnSpc>
                <a:spcPct val="100000"/>
              </a:lnSpc>
              <a:spcBef>
                <a:spcPts val="780"/>
              </a:spcBef>
              <a:defRPr sz="2700"/>
            </a:lvl1pPr>
            <a:lvl2pPr>
              <a:lnSpc>
                <a:spcPct val="100000"/>
              </a:lnSpc>
              <a:spcBef>
                <a:spcPts val="780"/>
              </a:spcBef>
              <a:defRPr sz="2200"/>
            </a:lvl2pPr>
            <a:lvl3pPr>
              <a:lnSpc>
                <a:spcPct val="100000"/>
              </a:lnSpc>
              <a:spcBef>
                <a:spcPts val="780"/>
              </a:spcBef>
              <a:defRPr sz="2000"/>
            </a:lvl3pPr>
            <a:lvl4pPr>
              <a:lnSpc>
                <a:spcPct val="100000"/>
              </a:lnSpc>
              <a:spcBef>
                <a:spcPts val="780"/>
              </a:spcBef>
              <a:defRPr sz="1800"/>
            </a:lvl4pPr>
            <a:lvl5pPr>
              <a:lnSpc>
                <a:spcPct val="100000"/>
              </a:lnSpc>
              <a:spcBef>
                <a:spcPts val="780"/>
              </a:spcBef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ED6327-0162-4A83-9C3C-A0AF2EA13914}" type="datetime1">
              <a:rPr lang="en-US" smtClean="0"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marL="12697">
              <a:spcBef>
                <a:spcPts val="20"/>
              </a:spcBef>
            </a:pPr>
            <a:r>
              <a:rPr lang="en-IN" spc="-4" smtClean="0"/>
              <a:t>8: </a:t>
            </a:r>
            <a:r>
              <a:rPr lang="en-IN" smtClean="0"/>
              <a:t>Memory</a:t>
            </a:r>
            <a:r>
              <a:rPr lang="en-IN" spc="-45" smtClean="0"/>
              <a:t> </a:t>
            </a:r>
            <a:r>
              <a:rPr lang="en-IN" spc="-4" smtClean="0"/>
              <a:t>Management</a:t>
            </a:r>
            <a:endParaRPr lang="en-IN" spc="-4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38091">
              <a:spcBef>
                <a:spcPts val="20"/>
              </a:spcBef>
            </a:pPr>
            <a:fld id="{81D60167-4931-47E6-BA6A-407CBD079E47}" type="slidenum">
              <a:rPr lang="en-IN" smtClean="0"/>
              <a:pPr marL="38091">
                <a:spcBef>
                  <a:spcPts val="20"/>
                </a:spcBef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169" y="310896"/>
            <a:ext cx="8247888" cy="12954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756E93-3934-4E76-AADA-EB1F3960D77A}" type="datetime1">
              <a:rPr lang="en-US" smtClean="0"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marL="12697">
              <a:spcBef>
                <a:spcPts val="20"/>
              </a:spcBef>
            </a:pPr>
            <a:r>
              <a:rPr lang="en-IN" spc="-4" smtClean="0"/>
              <a:t>8: </a:t>
            </a:r>
            <a:r>
              <a:rPr lang="en-IN" smtClean="0"/>
              <a:t>Memory</a:t>
            </a:r>
            <a:r>
              <a:rPr lang="en-IN" spc="-45" smtClean="0"/>
              <a:t> </a:t>
            </a:r>
            <a:r>
              <a:rPr lang="en-IN" spc="-4" smtClean="0"/>
              <a:t>Management</a:t>
            </a:r>
            <a:endParaRPr lang="en-IN" spc="-4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38091">
              <a:spcBef>
                <a:spcPts val="20"/>
              </a:spcBef>
            </a:pPr>
            <a:fld id="{81D60167-4931-47E6-BA6A-407CBD079E47}" type="slidenum">
              <a:rPr lang="en-IN" smtClean="0"/>
              <a:pPr marL="38091">
                <a:spcBef>
                  <a:spcPts val="20"/>
                </a:spcBef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16482" y="0"/>
            <a:ext cx="8941918" cy="77724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7AB6C-E576-4AF7-951C-ECD61A735B89}" type="datetime1">
              <a:rPr lang="en-US" smtClean="0"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marL="12697">
              <a:spcBef>
                <a:spcPts val="20"/>
              </a:spcBef>
            </a:pPr>
            <a:r>
              <a:rPr lang="en-IN" spc="-4" smtClean="0"/>
              <a:t>8: </a:t>
            </a:r>
            <a:r>
              <a:rPr lang="en-IN" smtClean="0"/>
              <a:t>Memory</a:t>
            </a:r>
            <a:r>
              <a:rPr lang="en-IN" spc="-45" smtClean="0"/>
              <a:t> </a:t>
            </a:r>
            <a:r>
              <a:rPr lang="en-IN" spc="-4" smtClean="0"/>
              <a:t>Management</a:t>
            </a:r>
            <a:endParaRPr lang="en-IN" spc="-4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38091">
              <a:spcBef>
                <a:spcPts val="20"/>
              </a:spcBef>
            </a:pPr>
            <a:fld id="{81D60167-4931-47E6-BA6A-407CBD079E47}" type="slidenum">
              <a:rPr lang="en-IN" smtClean="0"/>
              <a:pPr marL="38091">
                <a:spcBef>
                  <a:spcPts val="20"/>
                </a:spcBef>
              </a:pPr>
              <a:t>‹#›</a:t>
            </a:fld>
            <a:endParaRPr lang="en-IN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116483" y="-61"/>
            <a:ext cx="80467" cy="777246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45682"/>
            <a:ext cx="4191000" cy="1316990"/>
          </a:xfrm>
          <a:ln>
            <a:noFill/>
          </a:ln>
        </p:spPr>
        <p:txBody>
          <a:bodyPr anchor="b"/>
          <a:lstStyle>
            <a:lvl1pPr algn="l">
              <a:lnSpc>
                <a:spcPts val="2228"/>
              </a:lnSpc>
              <a:buNone/>
              <a:defRPr sz="25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2920" y="1594559"/>
            <a:ext cx="4191000" cy="791633"/>
          </a:xfrm>
        </p:spPr>
        <p:txBody>
          <a:bodyPr/>
          <a:lstStyle>
            <a:lvl1pPr marL="50941" indent="0">
              <a:lnSpc>
                <a:spcPct val="100000"/>
              </a:lnSpc>
              <a:spcBef>
                <a:spcPts val="0"/>
              </a:spcBef>
              <a:buNone/>
              <a:defRPr sz="16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02920" y="2418080"/>
            <a:ext cx="8968740" cy="452490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15D00-676C-4D9C-9A6F-CDEDC49170F7}" type="datetime1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marL="12697">
              <a:spcBef>
                <a:spcPts val="20"/>
              </a:spcBef>
            </a:pPr>
            <a:r>
              <a:rPr lang="en-IN" spc="-4" smtClean="0"/>
              <a:t>8: </a:t>
            </a:r>
            <a:r>
              <a:rPr lang="en-IN" smtClean="0"/>
              <a:t>Memory</a:t>
            </a:r>
            <a:r>
              <a:rPr lang="en-IN" spc="-45" smtClean="0"/>
              <a:t> </a:t>
            </a:r>
            <a:r>
              <a:rPr lang="en-IN" spc="-4" smtClean="0"/>
              <a:t>Management</a:t>
            </a:r>
            <a:endParaRPr lang="en-IN" spc="-4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38091">
              <a:spcBef>
                <a:spcPts val="20"/>
              </a:spcBef>
            </a:pPr>
            <a:fld id="{81D60167-4931-47E6-BA6A-407CBD079E47}" type="slidenum">
              <a:rPr lang="en-IN" smtClean="0"/>
              <a:pPr marL="38091">
                <a:spcBef>
                  <a:spcPts val="20"/>
                </a:spcBef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5586" y="1209040"/>
            <a:ext cx="3017520" cy="2245360"/>
          </a:xfrm>
        </p:spPr>
        <p:txBody>
          <a:bodyPr anchor="b">
            <a:noAutofit/>
          </a:bodyPr>
          <a:lstStyle>
            <a:lvl1pPr algn="l">
              <a:buNone/>
              <a:defRPr sz="23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52BE8-7D0A-499D-B8EC-C8E4A1F1FE77}" type="datetime1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marL="12697">
              <a:spcBef>
                <a:spcPts val="20"/>
              </a:spcBef>
            </a:pPr>
            <a:r>
              <a:rPr lang="en-IN" spc="-4" smtClean="0"/>
              <a:t>8: </a:t>
            </a:r>
            <a:r>
              <a:rPr lang="en-IN" smtClean="0"/>
              <a:t>Memory</a:t>
            </a:r>
            <a:r>
              <a:rPr lang="en-IN" spc="-45" smtClean="0"/>
              <a:t> </a:t>
            </a:r>
            <a:r>
              <a:rPr lang="en-IN" spc="-4" smtClean="0"/>
              <a:t>Management</a:t>
            </a:r>
            <a:endParaRPr lang="en-IN" spc="-4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38091">
              <a:spcBef>
                <a:spcPts val="20"/>
              </a:spcBef>
            </a:pPr>
            <a:fld id="{81D60167-4931-47E6-BA6A-407CBD079E47}" type="slidenum">
              <a:rPr lang="en-IN" smtClean="0"/>
              <a:pPr marL="38091">
                <a:spcBef>
                  <a:spcPts val="20"/>
                </a:spcBef>
              </a:pPr>
              <a:t>‹#›</a:t>
            </a:fld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838200" y="1209040"/>
            <a:ext cx="5029200" cy="51816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101882" tIns="305647" rIns="101882" bIns="50941" rtlCol="0" anchor="t">
            <a:normAutofit/>
          </a:bodyPr>
          <a:lstStyle>
            <a:extLst/>
          </a:lstStyle>
          <a:p>
            <a:pPr marL="0" indent="-315836" algn="l" rtl="0" eaLnBrk="1" latinLnBrk="0" hangingPunct="1">
              <a:lnSpc>
                <a:spcPts val="3343"/>
              </a:lnSpc>
              <a:spcBef>
                <a:spcPts val="669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6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22020" y="1295404"/>
            <a:ext cx="4861560" cy="3983135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101882" tIns="305647" anchor="t"/>
          <a:lstStyle>
            <a:lvl1pPr marL="0" indent="0" algn="l" eaLnBrk="1" latinLnBrk="0" hangingPunct="1">
              <a:buNone/>
              <a:defRPr sz="36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436398" y="1081587"/>
            <a:ext cx="754380" cy="23155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504034" y="1061691"/>
            <a:ext cx="714146" cy="23155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2020" y="5440680"/>
            <a:ext cx="4861560" cy="863600"/>
          </a:xfrm>
        </p:spPr>
        <p:txBody>
          <a:bodyPr anchor="ctr"/>
          <a:lstStyle>
            <a:lvl1pPr marL="0" indent="0" algn="l">
              <a:lnSpc>
                <a:spcPts val="1783"/>
              </a:lnSpc>
              <a:spcBef>
                <a:spcPts val="0"/>
              </a:spcBef>
              <a:buNone/>
              <a:defRPr sz="1600">
                <a:solidFill>
                  <a:srgbClr val="777777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97519" y="-924711"/>
            <a:ext cx="1802776" cy="185740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85698" y="23916"/>
            <a:ext cx="1872410" cy="1929150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01170" y="1195754"/>
            <a:ext cx="1238289" cy="1249641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114161" y="-61"/>
            <a:ext cx="8944240" cy="777246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579169" y="311256"/>
            <a:ext cx="8247888" cy="1295400"/>
          </a:xfrm>
          <a:prstGeom prst="rect">
            <a:avLst/>
          </a:prstGeom>
        </p:spPr>
        <p:txBody>
          <a:bodyPr lIns="101882" tIns="50941" rIns="101882" bIns="50941"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579169" y="1640840"/>
            <a:ext cx="8247888" cy="5440680"/>
          </a:xfrm>
          <a:prstGeom prst="rect">
            <a:avLst/>
          </a:prstGeom>
        </p:spPr>
        <p:txBody>
          <a:bodyPr lIns="101882" tIns="50941" rIns="101882" bIns="50941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939540" y="7146290"/>
            <a:ext cx="2346960" cy="539750"/>
          </a:xfrm>
          <a:prstGeom prst="rect">
            <a:avLst/>
          </a:prstGeom>
        </p:spPr>
        <p:txBody>
          <a:bodyPr lIns="101882" tIns="50941" rIns="101882" bIns="50941" anchor="b"/>
          <a:lstStyle>
            <a:lvl1pPr algn="r"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285F33B-DF77-469B-A0C0-8B8FCB1906F5}" type="datetime1">
              <a:rPr lang="en-US" smtClean="0"/>
              <a:t>5/25/2020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6286500" y="7146290"/>
            <a:ext cx="3185160" cy="539750"/>
          </a:xfrm>
          <a:prstGeom prst="rect">
            <a:avLst/>
          </a:prstGeom>
        </p:spPr>
        <p:txBody>
          <a:bodyPr lIns="101882" tIns="50941" rIns="101882" bIns="50941" anchor="b"/>
          <a:lstStyle>
            <a:lvl1pPr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marL="12697">
              <a:spcBef>
                <a:spcPts val="20"/>
              </a:spcBef>
            </a:pPr>
            <a:r>
              <a:rPr lang="en-IN" spc="-4" smtClean="0"/>
              <a:t>8: </a:t>
            </a:r>
            <a:r>
              <a:rPr lang="en-IN" smtClean="0"/>
              <a:t>Memory</a:t>
            </a:r>
            <a:r>
              <a:rPr lang="en-IN" spc="-45" smtClean="0"/>
              <a:t> </a:t>
            </a:r>
            <a:r>
              <a:rPr lang="en-IN" spc="-4" smtClean="0"/>
              <a:t>Management</a:t>
            </a:r>
            <a:endParaRPr lang="en-IN" spc="-4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9475013" y="7146290"/>
            <a:ext cx="502920" cy="539750"/>
          </a:xfrm>
          <a:prstGeom prst="rect">
            <a:avLst/>
          </a:prstGeom>
        </p:spPr>
        <p:txBody>
          <a:bodyPr lIns="101882" tIns="50941" rIns="101882" bIns="50941" anchor="b"/>
          <a:lstStyle>
            <a:lvl1pPr algn="ctr"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marL="38091">
              <a:spcBef>
                <a:spcPts val="20"/>
              </a:spcBef>
            </a:pPr>
            <a:fld id="{81D60167-4931-47E6-BA6A-407CBD079E47}" type="slidenum">
              <a:rPr lang="en-IN" smtClean="0"/>
              <a:pPr marL="38091">
                <a:spcBef>
                  <a:spcPts val="20"/>
                </a:spcBef>
              </a:pPr>
              <a:t>‹#›</a:t>
            </a:fld>
            <a:endParaRPr lang="en-IN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116483" y="-61"/>
            <a:ext cx="80467" cy="777246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8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07530" indent="-315836" algn="l" rtl="0" eaLnBrk="1" latinLnBrk="0" hangingPunct="1">
        <a:lnSpc>
          <a:spcPct val="100000"/>
        </a:lnSpc>
        <a:spcBef>
          <a:spcPts val="669"/>
        </a:spcBef>
        <a:buClr>
          <a:schemeClr val="accent1"/>
        </a:buClr>
        <a:buSzPct val="80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13177" indent="-264894" algn="l" rtl="0" eaLnBrk="1" latinLnBrk="0" hangingPunct="1">
        <a:lnSpc>
          <a:spcPct val="100000"/>
        </a:lnSpc>
        <a:spcBef>
          <a:spcPts val="613"/>
        </a:spcBef>
        <a:buClr>
          <a:schemeClr val="accent1"/>
        </a:buClr>
        <a:buFont typeface="Verdana"/>
        <a:buChar char="◦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988260" indent="-254706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222589" indent="-193577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46731" indent="-203765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060" indent="-203765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1915390" indent="-203765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9531" indent="-203765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2373861" indent="-203765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43000" y="1905000"/>
            <a:ext cx="8549640" cy="166602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altLang="en-US" sz="53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Operating Systems</a:t>
            </a:r>
            <a:br>
              <a:rPr altLang="en-US" sz="53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</a:br>
            <a:r>
              <a:rPr altLang="en-US" sz="53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Unit – </a:t>
            </a:r>
            <a:r>
              <a:rPr lang="en-IN" altLang="en-US" sz="5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2</a:t>
            </a:r>
            <a:r>
              <a:rPr altLang="en-US" sz="5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altLang="en-US" sz="53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altLang="en-US" sz="53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</a:br>
            <a:r>
              <a:rPr lang="en-IN" altLang="en-US" sz="5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Memory Management</a:t>
            </a:r>
            <a:endParaRPr altLang="en-US" sz="53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962400"/>
            <a:ext cx="8884920" cy="1986280"/>
          </a:xfrm>
        </p:spPr>
        <p:txBody>
          <a:bodyPr>
            <a:normAutofit fontScale="25000" lnSpcReduction="2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FontTx/>
              <a:buNone/>
            </a:pPr>
            <a:r>
              <a:rPr lang="en-US" altLang="en-US" sz="17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Edwardian Script ITC" pitchFamily="66" charset="0"/>
              </a:rPr>
              <a:t>By</a:t>
            </a:r>
          </a:p>
          <a:p>
            <a:pPr algn="ctr">
              <a:buFontTx/>
              <a:buNone/>
            </a:pPr>
            <a:r>
              <a:rPr lang="en-US" altLang="en-US" sz="178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Edwardian Script ITC" pitchFamily="66" charset="0"/>
              </a:rPr>
              <a:t>Ms.A.Thamizhiniyal</a:t>
            </a:r>
            <a:r>
              <a:rPr lang="en-US" altLang="en-US" sz="17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Edwardian Script ITC" pitchFamily="66" charset="0"/>
              </a:rPr>
              <a:t>, M.C.A., M.Phil.,</a:t>
            </a:r>
          </a:p>
          <a:p>
            <a:pPr algn="ctr">
              <a:buFontTx/>
              <a:buNone/>
            </a:pPr>
            <a:r>
              <a:rPr lang="en-US" altLang="en-US" sz="17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Edwardian Script ITC" pitchFamily="66" charset="0"/>
              </a:rPr>
              <a:t>Assistant Professor,</a:t>
            </a:r>
          </a:p>
          <a:p>
            <a:pPr algn="ctr">
              <a:buFontTx/>
              <a:buNone/>
            </a:pPr>
            <a:r>
              <a:rPr lang="en-US" altLang="en-US" sz="17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Edwardian Script ITC" pitchFamily="66" charset="0"/>
              </a:rPr>
              <a:t>Bon Secours College for Women, </a:t>
            </a:r>
            <a:r>
              <a:rPr lang="en-US" altLang="en-US" sz="178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Edwardian Script ITC" pitchFamily="66" charset="0"/>
              </a:rPr>
              <a:t>Thanjavur</a:t>
            </a:r>
            <a:endParaRPr lang="en-US" altLang="en-US" sz="17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Edwardian Script ITC" pitchFamily="66" charset="0"/>
            </a:endParaRPr>
          </a:p>
          <a:p>
            <a:pPr algn="ctr">
              <a:buFontTx/>
              <a:buNone/>
            </a:pPr>
            <a:endParaRPr lang="en-US" altLang="en-US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Edwardian Script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2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1502" y="3074922"/>
            <a:ext cx="2070735" cy="29972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b="1" spc="-4" dirty="0">
                <a:solidFill>
                  <a:srgbClr val="554F8C"/>
                </a:solidFill>
                <a:latin typeface="Arial"/>
                <a:cs typeface="Arial"/>
              </a:rPr>
              <a:t>JOB</a:t>
            </a:r>
            <a:r>
              <a:rPr b="1" spc="-60" dirty="0">
                <a:solidFill>
                  <a:srgbClr val="554F8C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554F8C"/>
                </a:solidFill>
                <a:latin typeface="Arial"/>
                <a:cs typeface="Arial"/>
              </a:rPr>
              <a:t>SCHEDULING</a:t>
            </a:r>
            <a:endParaRPr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8673" y="3735578"/>
            <a:ext cx="7995284" cy="2536127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298381" marR="5080" indent="-285683">
              <a:spcBef>
                <a:spcPts val="100"/>
              </a:spcBef>
              <a:buChar char="▪"/>
              <a:tabLst>
                <a:tab pos="297745" algn="l"/>
                <a:tab pos="299015" algn="l"/>
              </a:tabLst>
            </a:pP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Must take into account who wants to run, the memory needs, and partition  availability. (This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is a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combination of short/medium term</a:t>
            </a:r>
            <a:r>
              <a:rPr spc="4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scheduling.)</a:t>
            </a:r>
            <a:endParaRPr>
              <a:latin typeface="Arial"/>
              <a:cs typeface="Arial"/>
            </a:endParaRPr>
          </a:p>
          <a:p>
            <a:pPr marL="298381" indent="-286318">
              <a:spcBef>
                <a:spcPts val="433"/>
              </a:spcBef>
              <a:buChar char="▪"/>
              <a:tabLst>
                <a:tab pos="297745" algn="l"/>
                <a:tab pos="299015" algn="l"/>
              </a:tabLst>
            </a:pP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Sequence of</a:t>
            </a:r>
            <a:r>
              <a:rPr spc="-14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events:</a:t>
            </a:r>
            <a:endParaRPr>
              <a:latin typeface="Arial"/>
              <a:cs typeface="Arial"/>
            </a:endParaRPr>
          </a:p>
          <a:p>
            <a:pPr marL="298381" indent="-285683">
              <a:spcBef>
                <a:spcPts val="445"/>
              </a:spcBef>
              <a:buChar char="▪"/>
              <a:tabLst>
                <a:tab pos="297745" algn="l"/>
                <a:tab pos="298381" algn="l"/>
              </a:tabLst>
            </a:pP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In an empty memory slot, load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a</a:t>
            </a:r>
            <a:r>
              <a:rPr spc="-14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program</a:t>
            </a:r>
            <a:endParaRPr>
              <a:latin typeface="Arial"/>
              <a:cs typeface="Arial"/>
            </a:endParaRPr>
          </a:p>
          <a:p>
            <a:pPr marL="298381" indent="-285683">
              <a:spcBef>
                <a:spcPts val="439"/>
              </a:spcBef>
              <a:buChar char="▪"/>
              <a:tabLst>
                <a:tab pos="297745" algn="l"/>
                <a:tab pos="298381" algn="l"/>
              </a:tabLst>
            </a:pP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THEN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it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can compete for CPU</a:t>
            </a:r>
            <a:r>
              <a:rPr spc="-2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time.</a:t>
            </a:r>
            <a:endParaRPr>
              <a:latin typeface="Arial"/>
              <a:cs typeface="Arial"/>
            </a:endParaRPr>
          </a:p>
          <a:p>
            <a:pPr marL="298381" indent="-286318">
              <a:spcBef>
                <a:spcPts val="433"/>
              </a:spcBef>
              <a:buChar char="▪"/>
              <a:tabLst>
                <a:tab pos="297745" algn="l"/>
                <a:tab pos="299015" algn="l"/>
              </a:tabLst>
            </a:pP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Upon job completion, the partition becomes</a:t>
            </a:r>
            <a:r>
              <a:rPr spc="-1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available.</a:t>
            </a:r>
            <a:endParaRPr>
              <a:latin typeface="Arial"/>
              <a:cs typeface="Arial"/>
            </a:endParaRPr>
          </a:p>
          <a:p>
            <a:pPr marL="297745" marR="5080" indent="-285683">
              <a:spcBef>
                <a:spcPts val="445"/>
              </a:spcBef>
              <a:buChar char="▪"/>
              <a:tabLst>
                <a:tab pos="297745" algn="l"/>
                <a:tab pos="298381" algn="l"/>
                <a:tab pos="937674" algn="l"/>
                <a:tab pos="2173732" algn="l"/>
                <a:tab pos="3219332" algn="l"/>
                <a:tab pos="3846565" algn="l"/>
                <a:tab pos="4904862" algn="l"/>
                <a:tab pos="5201339" algn="l"/>
                <a:tab pos="5992365" algn="l"/>
                <a:tab pos="6656419" algn="l"/>
                <a:tab pos="7776931" algn="l"/>
              </a:tabLst>
            </a:pP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Ca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n	</a:t>
            </a:r>
            <a:r>
              <a:rPr spc="-10" dirty="0">
                <a:solidFill>
                  <a:srgbClr val="363639"/>
                </a:solidFill>
                <a:latin typeface="Arial"/>
                <a:cs typeface="Arial"/>
              </a:rPr>
              <a:t>d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eterm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i</a:t>
            </a:r>
            <a:r>
              <a:rPr spc="-10" dirty="0">
                <a:solidFill>
                  <a:srgbClr val="363639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e	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memor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y	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s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z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e	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requ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i</a:t>
            </a:r>
            <a:r>
              <a:rPr spc="-10" dirty="0">
                <a:solidFill>
                  <a:srgbClr val="363639"/>
                </a:solidFill>
                <a:latin typeface="Arial"/>
                <a:cs typeface="Arial"/>
              </a:rPr>
              <a:t>r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d	(	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it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he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r	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use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r	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spec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f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d	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r 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"automatically"</a:t>
            </a:r>
            <a:r>
              <a:rPr spc="-2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).</a:t>
            </a:r>
            <a:endParaRPr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64758" y="931531"/>
            <a:ext cx="5029199" cy="443708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50153" marR="5080" indent="-38091">
              <a:spcBef>
                <a:spcPts val="100"/>
              </a:spcBef>
            </a:pP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CON</a:t>
            </a:r>
            <a:r>
              <a:rPr sz="2800" b="1" spc="-10" dirty="0">
                <a:solidFill>
                  <a:srgbClr val="ED1C24"/>
                </a:solidFill>
                <a:latin typeface="Arial"/>
                <a:cs typeface="Arial"/>
              </a:rPr>
              <a:t>T</a:t>
            </a: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IGUOU</a:t>
            </a:r>
            <a:r>
              <a:rPr sz="2800" b="1" dirty="0">
                <a:solidFill>
                  <a:srgbClr val="ED1C24"/>
                </a:solidFill>
                <a:latin typeface="Arial"/>
                <a:cs typeface="Arial"/>
              </a:rPr>
              <a:t>S  </a:t>
            </a: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ALLOCATION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20053" y="2465323"/>
            <a:ext cx="2947035" cy="849631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 marR="5080" algn="ctr">
              <a:spcBef>
                <a:spcPts val="100"/>
              </a:spcBef>
            </a:pPr>
            <a:r>
              <a:rPr b="1" spc="-4" dirty="0">
                <a:solidFill>
                  <a:srgbClr val="2183C6"/>
                </a:solidFill>
                <a:latin typeface="Arial"/>
                <a:cs typeface="Arial"/>
              </a:rPr>
              <a:t>All pages for </a:t>
            </a:r>
            <a:r>
              <a:rPr b="1" dirty="0">
                <a:solidFill>
                  <a:srgbClr val="2183C6"/>
                </a:solidFill>
                <a:latin typeface="Arial"/>
                <a:cs typeface="Arial"/>
              </a:rPr>
              <a:t>a </a:t>
            </a:r>
            <a:r>
              <a:rPr b="1" spc="-4" dirty="0">
                <a:solidFill>
                  <a:srgbClr val="2183C6"/>
                </a:solidFill>
                <a:latin typeface="Arial"/>
                <a:cs typeface="Arial"/>
              </a:rPr>
              <a:t>process</a:t>
            </a:r>
            <a:r>
              <a:rPr b="1" spc="-50" dirty="0">
                <a:solidFill>
                  <a:srgbClr val="2183C6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2183C6"/>
                </a:solidFill>
                <a:latin typeface="Arial"/>
                <a:cs typeface="Arial"/>
              </a:rPr>
              <a:t>are  allocated together in one  chunk.</a:t>
            </a:r>
            <a:endParaRPr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143750" y="1574735"/>
            <a:ext cx="114300" cy="914401"/>
          </a:xfrm>
          <a:custGeom>
            <a:avLst/>
            <a:gdLst/>
            <a:ahLst/>
            <a:cxnLst/>
            <a:rect l="l" t="t" r="r" b="b"/>
            <a:pathLst>
              <a:path w="114300" h="914400">
                <a:moveTo>
                  <a:pt x="114300" y="114300"/>
                </a:moveTo>
                <a:lnTo>
                  <a:pt x="57150" y="0"/>
                </a:lnTo>
                <a:lnTo>
                  <a:pt x="0" y="114300"/>
                </a:lnTo>
                <a:lnTo>
                  <a:pt x="38100" y="114300"/>
                </a:lnTo>
                <a:lnTo>
                  <a:pt x="38100" y="95250"/>
                </a:lnTo>
                <a:lnTo>
                  <a:pt x="76200" y="95250"/>
                </a:lnTo>
                <a:lnTo>
                  <a:pt x="76200" y="114300"/>
                </a:lnTo>
                <a:lnTo>
                  <a:pt x="114300" y="114300"/>
                </a:lnTo>
                <a:close/>
              </a:path>
              <a:path w="114300" h="914400">
                <a:moveTo>
                  <a:pt x="76200" y="114300"/>
                </a:moveTo>
                <a:lnTo>
                  <a:pt x="76200" y="95250"/>
                </a:lnTo>
                <a:lnTo>
                  <a:pt x="38100" y="95250"/>
                </a:lnTo>
                <a:lnTo>
                  <a:pt x="38100" y="114300"/>
                </a:lnTo>
                <a:lnTo>
                  <a:pt x="76200" y="114300"/>
                </a:lnTo>
                <a:close/>
              </a:path>
              <a:path w="114300" h="914400">
                <a:moveTo>
                  <a:pt x="76200" y="914400"/>
                </a:moveTo>
                <a:lnTo>
                  <a:pt x="76200" y="114300"/>
                </a:lnTo>
                <a:lnTo>
                  <a:pt x="38100" y="114300"/>
                </a:lnTo>
                <a:lnTo>
                  <a:pt x="38100" y="914400"/>
                </a:lnTo>
                <a:lnTo>
                  <a:pt x="76200" y="914400"/>
                </a:lnTo>
                <a:close/>
              </a:path>
            </a:pathLst>
          </a:custGeom>
          <a:solidFill>
            <a:srgbClr val="2384C6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6741" y="1143000"/>
            <a:ext cx="3616325" cy="85664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275525" marR="5080" indent="634852">
              <a:spcBef>
                <a:spcPts val="100"/>
              </a:spcBef>
            </a:pPr>
            <a:endParaRPr sz="3600" dirty="0">
              <a:latin typeface="Arial"/>
              <a:cs typeface="Arial"/>
            </a:endParaRPr>
          </a:p>
          <a:p>
            <a:pPr marL="12697">
              <a:spcBef>
                <a:spcPts val="120"/>
              </a:spcBef>
            </a:pPr>
            <a:r>
              <a:rPr b="1" spc="-4" dirty="0">
                <a:solidFill>
                  <a:srgbClr val="554F8C"/>
                </a:solidFill>
                <a:latin typeface="Arial"/>
                <a:cs typeface="Arial"/>
              </a:rPr>
              <a:t>DYNAMIC</a:t>
            </a:r>
            <a:r>
              <a:rPr b="1" spc="-10" dirty="0">
                <a:solidFill>
                  <a:srgbClr val="554F8C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554F8C"/>
                </a:solidFill>
                <a:latin typeface="Arial"/>
                <a:cs typeface="Arial"/>
              </a:rPr>
              <a:t>STORAGE</a:t>
            </a:r>
            <a:endParaRPr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1504" y="2226057"/>
            <a:ext cx="8452485" cy="1838125"/>
          </a:xfrm>
          <a:prstGeom prst="rect">
            <a:avLst/>
          </a:prstGeom>
        </p:spPr>
        <p:txBody>
          <a:bodyPr vert="horz" wrap="square" lIns="0" tIns="40630" rIns="0" bIns="0" rtlCol="0">
            <a:spAutoFit/>
          </a:bodyPr>
          <a:lstStyle/>
          <a:p>
            <a:pPr marL="755472" indent="-286318">
              <a:spcBef>
                <a:spcPts val="320"/>
              </a:spcBef>
              <a:buChar char="▪"/>
              <a:tabLst>
                <a:tab pos="754838" algn="l"/>
                <a:tab pos="755472" algn="l"/>
              </a:tabLst>
            </a:pP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(Variable sized holes in memory allocated on</a:t>
            </a:r>
            <a:r>
              <a:rPr spc="-1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need.)</a:t>
            </a:r>
            <a:endParaRPr>
              <a:latin typeface="Arial"/>
              <a:cs typeface="Arial"/>
            </a:endParaRPr>
          </a:p>
          <a:p>
            <a:pPr marL="754838" marR="5080" indent="-285683">
              <a:lnSpc>
                <a:spcPts val="1950"/>
              </a:lnSpc>
              <a:spcBef>
                <a:spcPts val="459"/>
              </a:spcBef>
              <a:buChar char="▪"/>
              <a:tabLst>
                <a:tab pos="754838" algn="l"/>
                <a:tab pos="755472" algn="l"/>
              </a:tabLst>
            </a:pP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Operating System keeps table of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this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memory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-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space allocated based on  table.</a:t>
            </a:r>
            <a:endParaRPr>
              <a:latin typeface="Arial"/>
              <a:cs typeface="Arial"/>
            </a:endParaRPr>
          </a:p>
          <a:p>
            <a:pPr marL="755472" indent="-286318">
              <a:spcBef>
                <a:spcPts val="199"/>
              </a:spcBef>
              <a:buChar char="▪"/>
              <a:tabLst>
                <a:tab pos="754838" algn="l"/>
                <a:tab pos="755472" algn="l"/>
              </a:tabLst>
            </a:pP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Adjacent freed space merged to get largest holes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-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buddy</a:t>
            </a:r>
            <a:r>
              <a:rPr spc="-2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system.</a:t>
            </a:r>
            <a:endParaRPr>
              <a:latin typeface="Arial"/>
              <a:cs typeface="Arial"/>
            </a:endParaRPr>
          </a:p>
          <a:p>
            <a:pPr>
              <a:spcBef>
                <a:spcPts val="30"/>
              </a:spcBef>
            </a:pPr>
            <a:endParaRPr sz="2200">
              <a:latin typeface="Arial"/>
              <a:cs typeface="Arial"/>
            </a:endParaRPr>
          </a:p>
          <a:p>
            <a:pPr marL="12697"/>
            <a:r>
              <a:rPr b="1" spc="-4" dirty="0">
                <a:solidFill>
                  <a:srgbClr val="554F8C"/>
                </a:solidFill>
                <a:latin typeface="Arial"/>
                <a:cs typeface="Arial"/>
              </a:rPr>
              <a:t>ALLOCATION PRODUCES</a:t>
            </a:r>
            <a:r>
              <a:rPr b="1" spc="-10" dirty="0">
                <a:solidFill>
                  <a:srgbClr val="554F8C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554F8C"/>
                </a:solidFill>
                <a:latin typeface="Arial"/>
                <a:cs typeface="Arial"/>
              </a:rPr>
              <a:t>HOLES</a:t>
            </a:r>
            <a:endParaRPr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671638" y="4186237"/>
          <a:ext cx="1143000" cy="25557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</a:tblGrid>
              <a:tr h="534162"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1515"/>
                        </a:spcBef>
                      </a:pPr>
                      <a:r>
                        <a:rPr sz="1400" b="1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OS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92405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12700">
                      <a:solidFill>
                        <a:srgbClr val="373739"/>
                      </a:solidFill>
                      <a:prstDash val="solid"/>
                    </a:lnB>
                  </a:tcPr>
                </a:tc>
              </a:tr>
              <a:tr h="6857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R="111760" algn="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400" b="1" spc="-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process</a:t>
                      </a:r>
                      <a:r>
                        <a:rPr sz="1400" b="1" spc="-9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12700">
                      <a:solidFill>
                        <a:srgbClr val="373739"/>
                      </a:solidFill>
                      <a:prstDash val="solid"/>
                    </a:lnT>
                    <a:lnB w="12700">
                      <a:solidFill>
                        <a:srgbClr val="373739"/>
                      </a:solidFill>
                      <a:prstDash val="solid"/>
                    </a:lnB>
                  </a:tcPr>
                </a:tc>
              </a:tr>
              <a:tr h="8381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R="111760" algn="r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1400" b="1" spc="-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process</a:t>
                      </a:r>
                      <a:r>
                        <a:rPr sz="1400" b="1" spc="-9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12700">
                      <a:solidFill>
                        <a:srgbClr val="373739"/>
                      </a:solidFill>
                      <a:prstDash val="solid"/>
                    </a:lnT>
                    <a:lnB w="12700">
                      <a:solidFill>
                        <a:srgbClr val="373739"/>
                      </a:solidFill>
                      <a:prstDash val="solid"/>
                    </a:lnB>
                  </a:tcPr>
                </a:tc>
              </a:tr>
              <a:tr h="497585"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400" b="1" spc="-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process</a:t>
                      </a:r>
                      <a:r>
                        <a:rPr sz="1400" b="1" spc="-3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15571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12700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2895602" y="5429252"/>
            <a:ext cx="1143000" cy="114300"/>
          </a:xfrm>
          <a:custGeom>
            <a:avLst/>
            <a:gdLst/>
            <a:ahLst/>
            <a:cxnLst/>
            <a:rect l="l" t="t" r="r" b="b"/>
            <a:pathLst>
              <a:path w="1143000" h="114300">
                <a:moveTo>
                  <a:pt x="1047750" y="76200"/>
                </a:moveTo>
                <a:lnTo>
                  <a:pt x="1047750" y="38100"/>
                </a:lnTo>
                <a:lnTo>
                  <a:pt x="0" y="38100"/>
                </a:lnTo>
                <a:lnTo>
                  <a:pt x="0" y="76200"/>
                </a:lnTo>
                <a:lnTo>
                  <a:pt x="1047750" y="76200"/>
                </a:lnTo>
                <a:close/>
              </a:path>
              <a:path w="1143000" h="114300">
                <a:moveTo>
                  <a:pt x="1143000" y="57150"/>
                </a:moveTo>
                <a:lnTo>
                  <a:pt x="1028700" y="0"/>
                </a:lnTo>
                <a:lnTo>
                  <a:pt x="1028700" y="38100"/>
                </a:lnTo>
                <a:lnTo>
                  <a:pt x="1047750" y="38100"/>
                </a:lnTo>
                <a:lnTo>
                  <a:pt x="1047750" y="104775"/>
                </a:lnTo>
                <a:lnTo>
                  <a:pt x="1143000" y="57150"/>
                </a:lnTo>
                <a:close/>
              </a:path>
              <a:path w="1143000" h="114300">
                <a:moveTo>
                  <a:pt x="1047750" y="104775"/>
                </a:moveTo>
                <a:lnTo>
                  <a:pt x="1047750" y="76200"/>
                </a:lnTo>
                <a:lnTo>
                  <a:pt x="1028700" y="76200"/>
                </a:lnTo>
                <a:lnTo>
                  <a:pt x="1028700" y="114300"/>
                </a:lnTo>
                <a:lnTo>
                  <a:pt x="1047750" y="104775"/>
                </a:lnTo>
                <a:close/>
              </a:path>
            </a:pathLst>
          </a:custGeom>
          <a:solidFill>
            <a:srgbClr val="3737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035301" y="5651243"/>
            <a:ext cx="1041400" cy="51435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 marR="5080" indent="55232">
              <a:spcBef>
                <a:spcPts val="100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Process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2 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Terminate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s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110037" y="5371911"/>
            <a:ext cx="1152524" cy="110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14802" y="5482590"/>
            <a:ext cx="1142999" cy="731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14802" y="5555741"/>
            <a:ext cx="1142999" cy="731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14802" y="5628894"/>
            <a:ext cx="1142999" cy="731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14802" y="5702046"/>
            <a:ext cx="1142999" cy="731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14802" y="5775197"/>
            <a:ext cx="1142999" cy="731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14802" y="5848350"/>
            <a:ext cx="1142999" cy="731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14802" y="5921502"/>
            <a:ext cx="1142999" cy="731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14802" y="5994653"/>
            <a:ext cx="1142999" cy="731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14802" y="6067806"/>
            <a:ext cx="1142999" cy="1043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4110039" y="4152709"/>
          <a:ext cx="1143000" cy="25557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</a:tblGrid>
              <a:tr h="534162"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1515"/>
                        </a:spcBef>
                      </a:pPr>
                      <a:r>
                        <a:rPr sz="1400" b="1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OS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92405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12700">
                      <a:solidFill>
                        <a:srgbClr val="373739"/>
                      </a:solidFill>
                      <a:prstDash val="solid"/>
                    </a:lnB>
                  </a:tcPr>
                </a:tc>
              </a:tr>
              <a:tr h="7185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195580">
                        <a:lnSpc>
                          <a:spcPct val="100000"/>
                        </a:lnSpc>
                        <a:spcBef>
                          <a:spcPts val="1020"/>
                        </a:spcBef>
                      </a:pPr>
                      <a:r>
                        <a:rPr sz="1400" b="1" spc="-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process</a:t>
                      </a:r>
                      <a:r>
                        <a:rPr sz="1400" b="1" spc="-3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12700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</a:tcPr>
                </a:tc>
              </a:tr>
              <a:tr h="7840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12700">
                      <a:solidFill>
                        <a:srgbClr val="373739"/>
                      </a:solidFill>
                      <a:prstDash val="solid"/>
                    </a:lnB>
                  </a:tcPr>
                </a:tc>
              </a:tr>
              <a:tr h="518920"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sz="1400" b="1" spc="-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process</a:t>
                      </a:r>
                      <a:r>
                        <a:rPr sz="1400" b="1" spc="-3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6525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12700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8" name="object 18"/>
          <p:cNvSpPr/>
          <p:nvPr/>
        </p:nvSpPr>
        <p:spPr>
          <a:xfrm>
            <a:off x="5486400" y="5505452"/>
            <a:ext cx="1143000" cy="114300"/>
          </a:xfrm>
          <a:custGeom>
            <a:avLst/>
            <a:gdLst/>
            <a:ahLst/>
            <a:cxnLst/>
            <a:rect l="l" t="t" r="r" b="b"/>
            <a:pathLst>
              <a:path w="1143000" h="114300">
                <a:moveTo>
                  <a:pt x="1047750" y="76200"/>
                </a:moveTo>
                <a:lnTo>
                  <a:pt x="1047750" y="38100"/>
                </a:lnTo>
                <a:lnTo>
                  <a:pt x="0" y="38100"/>
                </a:lnTo>
                <a:lnTo>
                  <a:pt x="0" y="76200"/>
                </a:lnTo>
                <a:lnTo>
                  <a:pt x="1047750" y="76200"/>
                </a:lnTo>
                <a:close/>
              </a:path>
              <a:path w="1143000" h="114300">
                <a:moveTo>
                  <a:pt x="1143000" y="57150"/>
                </a:moveTo>
                <a:lnTo>
                  <a:pt x="1028700" y="0"/>
                </a:lnTo>
                <a:lnTo>
                  <a:pt x="1028700" y="38100"/>
                </a:lnTo>
                <a:lnTo>
                  <a:pt x="1047750" y="38100"/>
                </a:lnTo>
                <a:lnTo>
                  <a:pt x="1047750" y="104775"/>
                </a:lnTo>
                <a:lnTo>
                  <a:pt x="1143000" y="57150"/>
                </a:lnTo>
                <a:close/>
              </a:path>
              <a:path w="1143000" h="114300">
                <a:moveTo>
                  <a:pt x="1047750" y="104775"/>
                </a:moveTo>
                <a:lnTo>
                  <a:pt x="1047750" y="76200"/>
                </a:lnTo>
                <a:lnTo>
                  <a:pt x="1028700" y="76200"/>
                </a:lnTo>
                <a:lnTo>
                  <a:pt x="1028700" y="114300"/>
                </a:lnTo>
                <a:lnTo>
                  <a:pt x="1047750" y="104775"/>
                </a:lnTo>
                <a:close/>
              </a:path>
            </a:pathLst>
          </a:custGeom>
          <a:solidFill>
            <a:srgbClr val="3737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681723" y="5727443"/>
            <a:ext cx="929005" cy="51435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98074" marR="5080" indent="-186012">
              <a:spcBef>
                <a:spcPts val="100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Process</a:t>
            </a:r>
            <a:r>
              <a:rPr sz="1600" spc="-7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4 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Starts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6705602" y="6019800"/>
            <a:ext cx="1143000" cy="228600"/>
            <a:chOff x="6705600" y="6019800"/>
            <a:chExt cx="1143000" cy="228600"/>
          </a:xfrm>
        </p:grpSpPr>
        <p:sp>
          <p:nvSpPr>
            <p:cNvPr id="21" name="object 21"/>
            <p:cNvSpPr/>
            <p:nvPr/>
          </p:nvSpPr>
          <p:spPr>
            <a:xfrm>
              <a:off x="6705600" y="6019800"/>
              <a:ext cx="1142999" cy="7239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705600" y="6092190"/>
              <a:ext cx="1142999" cy="7315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705600" y="6165342"/>
              <a:ext cx="1142999" cy="8305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6700838" y="4228909"/>
          <a:ext cx="1143000" cy="25557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</a:tblGrid>
              <a:tr h="534162"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1515"/>
                        </a:spcBef>
                      </a:pPr>
                      <a:r>
                        <a:rPr sz="1400" b="1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OS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92405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12700">
                      <a:solidFill>
                        <a:srgbClr val="373739"/>
                      </a:solidFill>
                      <a:prstDash val="solid"/>
                    </a:lnB>
                  </a:tcPr>
                </a:tc>
              </a:tr>
              <a:tr h="6857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R="111760" algn="r">
                        <a:lnSpc>
                          <a:spcPct val="100000"/>
                        </a:lnSpc>
                        <a:spcBef>
                          <a:spcPts val="1020"/>
                        </a:spcBef>
                      </a:pPr>
                      <a:r>
                        <a:rPr sz="1400" b="1" spc="-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process</a:t>
                      </a:r>
                      <a:r>
                        <a:rPr sz="1400" b="1" spc="-9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12700">
                      <a:solidFill>
                        <a:srgbClr val="373739"/>
                      </a:solidFill>
                      <a:prstDash val="solid"/>
                    </a:lnT>
                    <a:lnB w="12700">
                      <a:solidFill>
                        <a:srgbClr val="373739"/>
                      </a:solidFill>
                      <a:prstDash val="solid"/>
                    </a:lnB>
                  </a:tcPr>
                </a:tc>
              </a:tr>
              <a:tr h="566165">
                <a:tc>
                  <a:txBody>
                    <a:bodyPr/>
                    <a:lstStyle/>
                    <a:p>
                      <a:pPr marR="111760" algn="r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sz="1400" b="1" spc="-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process</a:t>
                      </a:r>
                      <a:r>
                        <a:rPr sz="1400" b="1" spc="-9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4859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12700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</a:tcPr>
                </a:tc>
              </a:tr>
              <a:tr h="2506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12700">
                      <a:solidFill>
                        <a:srgbClr val="373739"/>
                      </a:solidFill>
                      <a:prstDash val="solid"/>
                    </a:lnB>
                  </a:tcPr>
                </a:tc>
              </a:tr>
              <a:tr h="518920"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sz="1400" b="1" spc="-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process</a:t>
                      </a:r>
                      <a:r>
                        <a:rPr sz="1400" b="1" spc="-3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6525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12700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927673" y="609600"/>
            <a:ext cx="4563489" cy="443708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50153" marR="5080" indent="-38091">
              <a:spcBef>
                <a:spcPts val="100"/>
              </a:spcBef>
            </a:pPr>
            <a:r>
              <a:rPr sz="2800" spc="-4" dirty="0">
                <a:solidFill>
                  <a:srgbClr val="ED1C24"/>
                </a:solidFill>
              </a:rPr>
              <a:t>CON</a:t>
            </a:r>
            <a:r>
              <a:rPr sz="2800" spc="-10" dirty="0">
                <a:solidFill>
                  <a:srgbClr val="ED1C24"/>
                </a:solidFill>
              </a:rPr>
              <a:t>T</a:t>
            </a:r>
            <a:r>
              <a:rPr sz="2800" spc="-4" dirty="0">
                <a:solidFill>
                  <a:srgbClr val="ED1C24"/>
                </a:solidFill>
              </a:rPr>
              <a:t>IGUOU</a:t>
            </a:r>
            <a:r>
              <a:rPr sz="2800" dirty="0">
                <a:solidFill>
                  <a:srgbClr val="ED1C24"/>
                </a:solidFill>
              </a:rPr>
              <a:t>S  </a:t>
            </a:r>
            <a:r>
              <a:rPr sz="2800" spc="-4" dirty="0">
                <a:solidFill>
                  <a:srgbClr val="ED1C24"/>
                </a:solidFill>
              </a:rPr>
              <a:t>ALLOCATION</a:t>
            </a:r>
            <a:endParaRPr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5303" y="609600"/>
            <a:ext cx="4677791" cy="443708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50153" marR="5080" indent="-38091">
              <a:spcBef>
                <a:spcPts val="100"/>
              </a:spcBef>
            </a:pPr>
            <a:r>
              <a:rPr sz="2800" spc="-4" dirty="0">
                <a:solidFill>
                  <a:srgbClr val="ED1C24"/>
                </a:solidFill>
              </a:rPr>
              <a:t>CON</a:t>
            </a:r>
            <a:r>
              <a:rPr sz="2800" spc="-10" dirty="0">
                <a:solidFill>
                  <a:srgbClr val="ED1C24"/>
                </a:solidFill>
              </a:rPr>
              <a:t>T</a:t>
            </a:r>
            <a:r>
              <a:rPr sz="2800" spc="-4" dirty="0">
                <a:solidFill>
                  <a:srgbClr val="ED1C24"/>
                </a:solidFill>
              </a:rPr>
              <a:t>IGUOU</a:t>
            </a:r>
            <a:r>
              <a:rPr sz="2800" dirty="0">
                <a:solidFill>
                  <a:srgbClr val="ED1C24"/>
                </a:solidFill>
              </a:rPr>
              <a:t>S  </a:t>
            </a:r>
            <a:r>
              <a:rPr sz="2800" spc="-4" dirty="0">
                <a:solidFill>
                  <a:srgbClr val="ED1C24"/>
                </a:solidFill>
              </a:rPr>
              <a:t>ALLOCATION</a:t>
            </a:r>
            <a:endParaRPr sz="2800" dirty="0"/>
          </a:p>
        </p:txBody>
      </p:sp>
      <p:sp>
        <p:nvSpPr>
          <p:cNvPr id="2" name="object 2"/>
          <p:cNvSpPr txBox="1"/>
          <p:nvPr/>
        </p:nvSpPr>
        <p:spPr>
          <a:xfrm>
            <a:off x="765303" y="1909065"/>
            <a:ext cx="8452485" cy="4221041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b="1" spc="-4" dirty="0">
                <a:solidFill>
                  <a:srgbClr val="554F8C"/>
                </a:solidFill>
                <a:latin typeface="Arial"/>
                <a:cs typeface="Arial"/>
              </a:rPr>
              <a:t>HOW </a:t>
            </a:r>
            <a:r>
              <a:rPr b="1" dirty="0">
                <a:solidFill>
                  <a:srgbClr val="554F8C"/>
                </a:solidFill>
                <a:latin typeface="Arial"/>
                <a:cs typeface="Arial"/>
              </a:rPr>
              <a:t>DO YOU </a:t>
            </a:r>
            <a:r>
              <a:rPr b="1" spc="-4" dirty="0">
                <a:solidFill>
                  <a:srgbClr val="554F8C"/>
                </a:solidFill>
                <a:latin typeface="Arial"/>
                <a:cs typeface="Arial"/>
              </a:rPr>
              <a:t>ALLOCATE MEMORY </a:t>
            </a:r>
            <a:r>
              <a:rPr b="1" dirty="0">
                <a:solidFill>
                  <a:srgbClr val="554F8C"/>
                </a:solidFill>
                <a:latin typeface="Arial"/>
                <a:cs typeface="Arial"/>
              </a:rPr>
              <a:t>TO </a:t>
            </a:r>
            <a:r>
              <a:rPr b="1" spc="-4" dirty="0">
                <a:solidFill>
                  <a:srgbClr val="554F8C"/>
                </a:solidFill>
                <a:latin typeface="Arial"/>
                <a:cs typeface="Arial"/>
              </a:rPr>
              <a:t>NEW</a:t>
            </a:r>
            <a:r>
              <a:rPr b="1" spc="-30" dirty="0">
                <a:solidFill>
                  <a:srgbClr val="554F8C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554F8C"/>
                </a:solidFill>
                <a:latin typeface="Arial"/>
                <a:cs typeface="Arial"/>
              </a:rPr>
              <a:t>PROCESSES?</a:t>
            </a:r>
            <a:endParaRPr>
              <a:latin typeface="Arial"/>
              <a:cs typeface="Arial"/>
            </a:endParaRPr>
          </a:p>
          <a:p>
            <a:pPr>
              <a:spcBef>
                <a:spcPts val="25"/>
              </a:spcBef>
            </a:pPr>
            <a:endParaRPr sz="2000">
              <a:latin typeface="Arial"/>
              <a:cs typeface="Arial"/>
            </a:endParaRPr>
          </a:p>
          <a:p>
            <a:pPr marL="1841070" marR="1618871">
              <a:lnSpc>
                <a:spcPct val="110600"/>
              </a:lnSpc>
              <a:spcBef>
                <a:spcPts val="4"/>
              </a:spcBef>
            </a:pPr>
            <a:r>
              <a:rPr b="1" spc="-4" dirty="0">
                <a:solidFill>
                  <a:srgbClr val="363639"/>
                </a:solidFill>
                <a:latin typeface="Arial"/>
                <a:cs typeface="Arial"/>
              </a:rPr>
              <a:t>First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fit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-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allocate the first hole that's big enough.  </a:t>
            </a:r>
            <a:r>
              <a:rPr b="1" spc="-4" dirty="0">
                <a:solidFill>
                  <a:srgbClr val="363639"/>
                </a:solidFill>
                <a:latin typeface="Arial"/>
                <a:cs typeface="Arial"/>
              </a:rPr>
              <a:t>Best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fit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-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allocate smallest hole that's big enough.  </a:t>
            </a:r>
            <a:r>
              <a:rPr b="1" spc="-4" dirty="0">
                <a:solidFill>
                  <a:srgbClr val="363639"/>
                </a:solidFill>
                <a:latin typeface="Arial"/>
                <a:cs typeface="Arial"/>
              </a:rPr>
              <a:t>Worst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fit -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allocate largest</a:t>
            </a:r>
            <a:r>
              <a:rPr spc="-3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hole.</a:t>
            </a:r>
            <a:endParaRPr>
              <a:latin typeface="Arial"/>
              <a:cs typeface="Arial"/>
            </a:endParaRPr>
          </a:p>
          <a:p>
            <a:pPr>
              <a:spcBef>
                <a:spcPts val="25"/>
              </a:spcBef>
            </a:pPr>
            <a:endParaRPr sz="2200">
              <a:latin typeface="Arial"/>
              <a:cs typeface="Arial"/>
            </a:endParaRPr>
          </a:p>
          <a:p>
            <a:pPr marL="1841070"/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(First fit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is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fastest, worst fit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has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lowest memory</a:t>
            </a:r>
            <a:r>
              <a:rPr spc="-14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utilization.)</a:t>
            </a:r>
            <a:endParaRPr>
              <a:latin typeface="Arial"/>
              <a:cs typeface="Arial"/>
            </a:endParaRPr>
          </a:p>
          <a:p>
            <a:pPr>
              <a:spcBef>
                <a:spcPts val="40"/>
              </a:spcBef>
            </a:pPr>
            <a:endParaRPr sz="2500">
              <a:latin typeface="Arial"/>
              <a:cs typeface="Arial"/>
            </a:endParaRPr>
          </a:p>
          <a:p>
            <a:pPr marL="754838" marR="5080" indent="-285683" algn="just">
              <a:lnSpc>
                <a:spcPts val="1950"/>
              </a:lnSpc>
              <a:buChar char="▪"/>
              <a:tabLst>
                <a:tab pos="755472" algn="l"/>
              </a:tabLst>
            </a:pP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Avoid small holes (</a:t>
            </a:r>
            <a:r>
              <a:rPr b="1" spc="-4" dirty="0">
                <a:solidFill>
                  <a:srgbClr val="363639"/>
                </a:solidFill>
                <a:latin typeface="Arial"/>
                <a:cs typeface="Arial"/>
              </a:rPr>
              <a:t>external fragmentation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).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This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occurs when there are  many small pieces of free</a:t>
            </a:r>
            <a:r>
              <a:rPr spc="-14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memory.</a:t>
            </a:r>
            <a:endParaRPr>
              <a:latin typeface="Arial"/>
              <a:cs typeface="Arial"/>
            </a:endParaRPr>
          </a:p>
          <a:p>
            <a:pPr marL="754838" indent="-286318" algn="just">
              <a:spcBef>
                <a:spcPts val="199"/>
              </a:spcBef>
              <a:buChar char="▪"/>
              <a:tabLst>
                <a:tab pos="755472" algn="l"/>
              </a:tabLst>
            </a:pP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What should be the minimum size allocated, allocated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in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what chunk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size?</a:t>
            </a:r>
            <a:endParaRPr>
              <a:latin typeface="Arial"/>
              <a:cs typeface="Arial"/>
            </a:endParaRPr>
          </a:p>
          <a:p>
            <a:pPr marL="754838" marR="5080" indent="-285683" algn="just">
              <a:lnSpc>
                <a:spcPts val="1950"/>
              </a:lnSpc>
              <a:spcBef>
                <a:spcPts val="465"/>
              </a:spcBef>
              <a:buChar char="▪"/>
              <a:tabLst>
                <a:tab pos="755472" algn="l"/>
              </a:tabLst>
            </a:pP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Want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to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also avoid </a:t>
            </a:r>
            <a:r>
              <a:rPr b="1" spc="-4" dirty="0">
                <a:solidFill>
                  <a:srgbClr val="363639"/>
                </a:solidFill>
                <a:latin typeface="Arial"/>
                <a:cs typeface="Arial"/>
              </a:rPr>
              <a:t>internal fragmentation.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This is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when memory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is 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handed out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in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some fixed way (power of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2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for instance) and requesting   program doesn't use it</a:t>
            </a:r>
            <a:r>
              <a:rPr spc="-2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all.</a:t>
            </a:r>
            <a:endParaRPr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5291" y="1931925"/>
            <a:ext cx="8451850" cy="3908127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If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a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job doesn't fit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in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memory, the scheduler</a:t>
            </a:r>
            <a:r>
              <a:rPr spc="-4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can</a:t>
            </a:r>
            <a:endParaRPr>
              <a:latin typeface="Arial"/>
              <a:cs typeface="Arial"/>
            </a:endParaRPr>
          </a:p>
          <a:p>
            <a:pPr>
              <a:spcBef>
                <a:spcPts val="50"/>
              </a:spcBef>
            </a:pPr>
            <a:endParaRPr sz="2600">
              <a:latin typeface="Arial"/>
              <a:cs typeface="Arial"/>
            </a:endParaRPr>
          </a:p>
          <a:p>
            <a:pPr marL="469790"/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wait for</a:t>
            </a:r>
            <a:r>
              <a:rPr spc="-14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memory</a:t>
            </a:r>
            <a:endParaRPr>
              <a:latin typeface="Arial"/>
              <a:cs typeface="Arial"/>
            </a:endParaRPr>
          </a:p>
          <a:p>
            <a:pPr marL="469790">
              <a:spcBef>
                <a:spcPts val="440"/>
              </a:spcBef>
            </a:pP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skip to next job and see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if it</a:t>
            </a:r>
            <a:r>
              <a:rPr spc="-3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fits.</a:t>
            </a:r>
            <a:endParaRPr>
              <a:latin typeface="Arial"/>
              <a:cs typeface="Arial"/>
            </a:endParaRPr>
          </a:p>
          <a:p>
            <a:pPr>
              <a:spcBef>
                <a:spcPts val="50"/>
              </a:spcBef>
            </a:pPr>
            <a:endParaRPr sz="2600">
              <a:latin typeface="Arial"/>
              <a:cs typeface="Arial"/>
            </a:endParaRPr>
          </a:p>
          <a:p>
            <a:pPr marL="12697"/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What are the pros and cons of each of</a:t>
            </a:r>
            <a:r>
              <a:rPr spc="-2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these?</a:t>
            </a:r>
            <a:endParaRPr>
              <a:latin typeface="Arial"/>
              <a:cs typeface="Arial"/>
            </a:endParaRPr>
          </a:p>
          <a:p>
            <a:pPr>
              <a:spcBef>
                <a:spcPts val="45"/>
              </a:spcBef>
            </a:pPr>
            <a:endParaRPr sz="2600">
              <a:latin typeface="Arial"/>
              <a:cs typeface="Arial"/>
            </a:endParaRPr>
          </a:p>
          <a:p>
            <a:pPr marL="355517" marR="5080" indent="-342819"/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There's little or no internal fragmentation (the process uses the memory given to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it - 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the size given to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it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will be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a</a:t>
            </a:r>
            <a:r>
              <a:rPr spc="-2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page.)</a:t>
            </a:r>
            <a:endParaRPr>
              <a:latin typeface="Arial"/>
              <a:cs typeface="Arial"/>
            </a:endParaRPr>
          </a:p>
          <a:p>
            <a:pPr>
              <a:spcBef>
                <a:spcPts val="55"/>
              </a:spcBef>
            </a:pPr>
            <a:endParaRPr sz="2600">
              <a:latin typeface="Arial"/>
              <a:cs typeface="Arial"/>
            </a:endParaRPr>
          </a:p>
          <a:p>
            <a:pPr marL="354883" marR="5080" indent="-342819">
              <a:tabLst>
                <a:tab pos="6334548" algn="l"/>
              </a:tabLst>
            </a:pP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But</a:t>
            </a:r>
            <a:r>
              <a:rPr spc="35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there</a:t>
            </a:r>
            <a:r>
              <a:rPr spc="35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can</a:t>
            </a:r>
            <a:r>
              <a:rPr spc="36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be</a:t>
            </a:r>
            <a:r>
              <a:rPr spc="35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a</a:t>
            </a:r>
            <a:r>
              <a:rPr spc="36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great</a:t>
            </a:r>
            <a:r>
              <a:rPr spc="35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deal</a:t>
            </a:r>
            <a:r>
              <a:rPr spc="35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of</a:t>
            </a:r>
            <a:r>
              <a:rPr spc="35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external</a:t>
            </a:r>
            <a:r>
              <a:rPr spc="36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fragmentation.	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This is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because the  memory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is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constantly being handed cycled between the process and free.</a:t>
            </a:r>
            <a:endParaRPr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5291" y="956675"/>
            <a:ext cx="4957062" cy="443708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 marR="5080" indent="107925">
              <a:spcBef>
                <a:spcPts val="100"/>
              </a:spcBef>
            </a:pP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LONG TERM  </a:t>
            </a:r>
            <a:r>
              <a:rPr sz="2800" b="1" spc="-10" dirty="0">
                <a:solidFill>
                  <a:srgbClr val="ED1C24"/>
                </a:solidFill>
                <a:latin typeface="Arial"/>
                <a:cs typeface="Arial"/>
              </a:rPr>
              <a:t>S</a:t>
            </a: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CH</a:t>
            </a:r>
            <a:r>
              <a:rPr sz="2800" b="1" spc="-10" dirty="0">
                <a:solidFill>
                  <a:srgbClr val="ED1C24"/>
                </a:solidFill>
                <a:latin typeface="Arial"/>
                <a:cs typeface="Arial"/>
              </a:rPr>
              <a:t>E</a:t>
            </a: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DU</a:t>
            </a:r>
            <a:r>
              <a:rPr sz="2800" b="1" spc="-10" dirty="0">
                <a:solidFill>
                  <a:srgbClr val="ED1C24"/>
                </a:solidFill>
                <a:latin typeface="Arial"/>
                <a:cs typeface="Arial"/>
              </a:rPr>
              <a:t>L</a:t>
            </a: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IN</a:t>
            </a:r>
            <a:r>
              <a:rPr sz="2800" b="1" spc="4" dirty="0">
                <a:solidFill>
                  <a:srgbClr val="ED1C24"/>
                </a:solidFill>
                <a:latin typeface="Arial"/>
                <a:cs typeface="Arial"/>
              </a:rPr>
              <a:t>G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443037" y="3881438"/>
          <a:ext cx="1295400" cy="28574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/>
              </a:tblGrid>
              <a:tr h="533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6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OS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970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</a:tcPr>
                </a:tc>
              </a:tr>
              <a:tr h="2285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C7C4E2"/>
                    </a:solidFill>
                  </a:tcPr>
                </a:tc>
              </a:tr>
              <a:tr h="380999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6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P1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</a:tcPr>
                </a:tc>
              </a:tr>
              <a:tr h="6857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C7C4E2"/>
                    </a:solidFill>
                  </a:tcPr>
                </a:tc>
              </a:tr>
              <a:tr h="419099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6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P2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85724">
                      <a:solidFill>
                        <a:srgbClr val="C7C4E2"/>
                      </a:solidFill>
                      <a:prstDash val="solid"/>
                    </a:lnB>
                  </a:tcPr>
                </a:tc>
              </a:tr>
              <a:tr h="609598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sz="16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P3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7780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85724">
                      <a:solidFill>
                        <a:srgbClr val="C7C4E2"/>
                      </a:solidFill>
                      <a:prstDash val="solid"/>
                    </a:lnT>
                    <a:lnB w="85724">
                      <a:solidFill>
                        <a:srgbClr val="C7C4E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41503" y="1375664"/>
            <a:ext cx="8453121" cy="2397474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b="1" spc="-4" dirty="0">
                <a:solidFill>
                  <a:srgbClr val="363639"/>
                </a:solidFill>
                <a:latin typeface="Arial"/>
                <a:cs typeface="Arial"/>
              </a:rPr>
              <a:t>Trying to move free memory to </a:t>
            </a:r>
            <a:r>
              <a:rPr b="1" dirty="0">
                <a:solidFill>
                  <a:srgbClr val="363639"/>
                </a:solidFill>
                <a:latin typeface="Arial"/>
                <a:cs typeface="Arial"/>
              </a:rPr>
              <a:t>one </a:t>
            </a:r>
            <a:r>
              <a:rPr b="1" spc="-4" dirty="0">
                <a:solidFill>
                  <a:srgbClr val="363639"/>
                </a:solidFill>
                <a:latin typeface="Arial"/>
                <a:cs typeface="Arial"/>
              </a:rPr>
              <a:t>large</a:t>
            </a:r>
            <a:r>
              <a:rPr b="1" spc="-2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363639"/>
                </a:solidFill>
                <a:latin typeface="Arial"/>
                <a:cs typeface="Arial"/>
              </a:rPr>
              <a:t>block.</a:t>
            </a:r>
            <a:endParaRPr>
              <a:latin typeface="Arial"/>
              <a:cs typeface="Arial"/>
            </a:endParaRPr>
          </a:p>
          <a:p>
            <a:pPr marL="12697" marR="417734">
              <a:lnSpc>
                <a:spcPct val="221099"/>
              </a:lnSpc>
            </a:pPr>
            <a:r>
              <a:rPr b="1" spc="-4" dirty="0">
                <a:solidFill>
                  <a:srgbClr val="363639"/>
                </a:solidFill>
                <a:latin typeface="Arial"/>
                <a:cs typeface="Arial"/>
              </a:rPr>
              <a:t>Only possible if programs linked with dynamic relocation (base and limit.)  There are many ways to move programs in</a:t>
            </a:r>
            <a:r>
              <a:rPr b="1" spc="-1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363639"/>
                </a:solidFill>
                <a:latin typeface="Arial"/>
                <a:cs typeface="Arial"/>
              </a:rPr>
              <a:t>memory.</a:t>
            </a:r>
            <a:endParaRPr>
              <a:latin typeface="Arial"/>
              <a:cs typeface="Arial"/>
            </a:endParaRPr>
          </a:p>
          <a:p>
            <a:pPr>
              <a:spcBef>
                <a:spcPts val="25"/>
              </a:spcBef>
            </a:pPr>
            <a:endParaRPr sz="2200">
              <a:latin typeface="Arial"/>
              <a:cs typeface="Arial"/>
            </a:endParaRPr>
          </a:p>
          <a:p>
            <a:pPr marL="12697">
              <a:lnSpc>
                <a:spcPts val="2055"/>
              </a:lnSpc>
            </a:pPr>
            <a:r>
              <a:rPr b="1" spc="-4" dirty="0">
                <a:solidFill>
                  <a:srgbClr val="363639"/>
                </a:solidFill>
                <a:latin typeface="Arial"/>
                <a:cs typeface="Arial"/>
              </a:rPr>
              <a:t>Swapping:</a:t>
            </a:r>
            <a:r>
              <a:rPr b="1" spc="33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363639"/>
                </a:solidFill>
                <a:latin typeface="Arial"/>
                <a:cs typeface="Arial"/>
              </a:rPr>
              <a:t>if</a:t>
            </a:r>
            <a:r>
              <a:rPr b="1" spc="33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363639"/>
                </a:solidFill>
                <a:latin typeface="Arial"/>
                <a:cs typeface="Arial"/>
              </a:rPr>
              <a:t>using</a:t>
            </a:r>
            <a:r>
              <a:rPr b="1" spc="33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363639"/>
                </a:solidFill>
                <a:latin typeface="Arial"/>
                <a:cs typeface="Arial"/>
              </a:rPr>
              <a:t>static</a:t>
            </a:r>
            <a:r>
              <a:rPr b="1" spc="32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363639"/>
                </a:solidFill>
                <a:latin typeface="Arial"/>
                <a:cs typeface="Arial"/>
              </a:rPr>
              <a:t>relocation,</a:t>
            </a:r>
            <a:r>
              <a:rPr b="1" spc="33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363639"/>
                </a:solidFill>
                <a:latin typeface="Arial"/>
                <a:cs typeface="Arial"/>
              </a:rPr>
              <a:t>code/data</a:t>
            </a:r>
            <a:r>
              <a:rPr b="1" spc="32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363639"/>
                </a:solidFill>
                <a:latin typeface="Arial"/>
                <a:cs typeface="Arial"/>
              </a:rPr>
              <a:t>must</a:t>
            </a:r>
            <a:r>
              <a:rPr b="1" spc="33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363639"/>
                </a:solidFill>
                <a:latin typeface="Arial"/>
                <a:cs typeface="Arial"/>
              </a:rPr>
              <a:t>return</a:t>
            </a:r>
            <a:r>
              <a:rPr b="1" spc="32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363639"/>
                </a:solidFill>
                <a:latin typeface="Arial"/>
                <a:cs typeface="Arial"/>
              </a:rPr>
              <a:t>to</a:t>
            </a:r>
            <a:r>
              <a:rPr b="1" spc="32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363639"/>
                </a:solidFill>
                <a:latin typeface="Arial"/>
                <a:cs typeface="Arial"/>
              </a:rPr>
              <a:t>same</a:t>
            </a:r>
            <a:r>
              <a:rPr b="1" spc="32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363639"/>
                </a:solidFill>
                <a:latin typeface="Arial"/>
                <a:cs typeface="Arial"/>
              </a:rPr>
              <a:t>place.</a:t>
            </a:r>
            <a:endParaRPr>
              <a:latin typeface="Arial"/>
              <a:cs typeface="Arial"/>
            </a:endParaRPr>
          </a:p>
          <a:p>
            <a:pPr marL="355517">
              <a:lnSpc>
                <a:spcPts val="2055"/>
              </a:lnSpc>
            </a:pPr>
            <a:r>
              <a:rPr b="1" spc="-4" dirty="0">
                <a:solidFill>
                  <a:srgbClr val="363639"/>
                </a:solidFill>
                <a:latin typeface="Arial"/>
                <a:cs typeface="Arial"/>
              </a:rPr>
              <a:t>But if dynamic, can reenter at more advantageous</a:t>
            </a:r>
            <a:r>
              <a:rPr b="1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363639"/>
                </a:solidFill>
                <a:latin typeface="Arial"/>
                <a:cs typeface="Arial"/>
              </a:rPr>
              <a:t>memory.</a:t>
            </a:r>
            <a:endParaRPr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4400" y="457200"/>
            <a:ext cx="2456815" cy="45275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COMPACTION</a:t>
            </a:r>
            <a:endParaRPr sz="2800" dirty="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338639" y="3881438"/>
          <a:ext cx="1295400" cy="2895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/>
              </a:tblGrid>
              <a:tr h="533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6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OS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970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</a:tcPr>
                </a:tc>
              </a:tr>
              <a:tr h="380999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6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P1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</a:tcPr>
                </a:tc>
              </a:tr>
              <a:tr h="380999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6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P2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</a:tcPr>
                </a:tc>
              </a:tr>
              <a:tr h="533399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6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P3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970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</a:tcPr>
                </a:tc>
              </a:tr>
              <a:tr h="10667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C7C4E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081839" y="3881438"/>
          <a:ext cx="1295400" cy="2895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/>
              </a:tblGrid>
              <a:tr h="533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6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OS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970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</a:tcPr>
                </a:tc>
              </a:tr>
              <a:tr h="380999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6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P1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</a:tcPr>
                </a:tc>
              </a:tr>
              <a:tr h="533399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6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P3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3970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</a:tcPr>
                </a:tc>
              </a:tr>
              <a:tr h="380999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6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P2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</a:tcPr>
                </a:tc>
              </a:tr>
              <a:tr h="10667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C7C4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1233845"/>
            <a:ext cx="1637027" cy="566819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3600" spc="-10" dirty="0">
                <a:solidFill>
                  <a:srgbClr val="ED1C24"/>
                </a:solidFill>
              </a:rPr>
              <a:t>P</a:t>
            </a:r>
            <a:r>
              <a:rPr sz="3600" spc="-4" dirty="0">
                <a:solidFill>
                  <a:srgbClr val="ED1C24"/>
                </a:solidFill>
              </a:rPr>
              <a:t>A</a:t>
            </a:r>
            <a:r>
              <a:rPr sz="3600" spc="-10" dirty="0">
                <a:solidFill>
                  <a:srgbClr val="ED1C24"/>
                </a:solidFill>
              </a:rPr>
              <a:t>G</a:t>
            </a:r>
            <a:r>
              <a:rPr sz="3600" spc="-4" dirty="0">
                <a:solidFill>
                  <a:srgbClr val="ED1C24"/>
                </a:solidFill>
              </a:rPr>
              <a:t>IN</a:t>
            </a:r>
            <a:r>
              <a:rPr sz="3600" spc="4" dirty="0">
                <a:solidFill>
                  <a:srgbClr val="ED1C24"/>
                </a:solidFill>
              </a:rPr>
              <a:t>G</a:t>
            </a:r>
            <a:endParaRPr sz="3600" dirty="0"/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502920" y="1813560"/>
            <a:ext cx="8214360" cy="4313998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91694" indent="0">
              <a:lnSpc>
                <a:spcPct val="100000"/>
              </a:lnSpc>
              <a:buNone/>
            </a:pPr>
            <a:endParaRPr sz="2200" dirty="0"/>
          </a:p>
          <a:p>
            <a:pPr marL="355517" marR="5080" indent="-342819" algn="just">
              <a:spcBef>
                <a:spcPts val="1495"/>
              </a:spcBef>
              <a:tabLst>
                <a:tab pos="355517" algn="l"/>
              </a:tabLst>
            </a:pP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Logical address space of </a:t>
            </a:r>
            <a:r>
              <a:rPr sz="2000" dirty="0">
                <a:solidFill>
                  <a:srgbClr val="363639"/>
                </a:solidFill>
                <a:latin typeface="Arial"/>
                <a:cs typeface="Arial"/>
              </a:rPr>
              <a:t>a 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process can be noncontiguous; process is  allocated physical memory whenever that memory is available and the  program needs it.</a:t>
            </a:r>
            <a:endParaRPr sz="2000" dirty="0">
              <a:latin typeface="Arial"/>
              <a:cs typeface="Arial"/>
            </a:endParaRPr>
          </a:p>
          <a:p>
            <a:pPr marL="355517" marR="59677" indent="-342819" algn="just">
              <a:spcBef>
                <a:spcPts val="480"/>
              </a:spcBef>
              <a:tabLst>
                <a:tab pos="355517" algn="l"/>
              </a:tabLst>
            </a:pPr>
            <a:r>
              <a:rPr sz="2000" dirty="0">
                <a:solidFill>
                  <a:srgbClr val="363639"/>
                </a:solidFill>
                <a:latin typeface="Arial"/>
                <a:cs typeface="Arial"/>
              </a:rPr>
              <a:t>Divide </a:t>
            </a:r>
            <a:r>
              <a:rPr sz="2000" spc="-4" dirty="0"/>
              <a:t>physical 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memory into fixed-sized blocks called </a:t>
            </a:r>
            <a:r>
              <a:rPr sz="2000" spc="-4" dirty="0"/>
              <a:t>frames 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(size is  power of 2, between 512 bytes and 8192</a:t>
            </a:r>
            <a:r>
              <a:rPr sz="2000" spc="-2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bytes).</a:t>
            </a:r>
            <a:endParaRPr sz="2000" dirty="0">
              <a:latin typeface="Arial"/>
              <a:cs typeface="Arial"/>
            </a:endParaRPr>
          </a:p>
          <a:p>
            <a:pPr marL="355517" indent="-342819" algn="just">
              <a:spcBef>
                <a:spcPts val="470"/>
              </a:spcBef>
              <a:tabLst>
                <a:tab pos="355517" algn="l"/>
              </a:tabLst>
            </a:pPr>
            <a:r>
              <a:rPr sz="2000" dirty="0">
                <a:solidFill>
                  <a:srgbClr val="363639"/>
                </a:solidFill>
                <a:latin typeface="Arial"/>
                <a:cs typeface="Arial"/>
              </a:rPr>
              <a:t>Divide </a:t>
            </a:r>
            <a:r>
              <a:rPr sz="2000" spc="-4" dirty="0"/>
              <a:t>logical 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memory into blocks of same size </a:t>
            </a:r>
            <a:r>
              <a:rPr sz="2000" dirty="0">
                <a:solidFill>
                  <a:srgbClr val="363639"/>
                </a:solidFill>
                <a:latin typeface="Arial"/>
                <a:cs typeface="Arial"/>
              </a:rPr>
              <a:t>called</a:t>
            </a:r>
            <a:r>
              <a:rPr sz="2000" spc="-3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2000" spc="-4" dirty="0"/>
              <a:t>pages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355517" indent="-343454" algn="just">
              <a:spcBef>
                <a:spcPts val="475"/>
              </a:spcBef>
              <a:tabLst>
                <a:tab pos="356152" algn="l"/>
              </a:tabLst>
            </a:pP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Keep track of all free</a:t>
            </a:r>
            <a:r>
              <a:rPr sz="2000" spc="-14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frames.</a:t>
            </a:r>
            <a:endParaRPr sz="2000" dirty="0">
              <a:latin typeface="Arial"/>
              <a:cs typeface="Arial"/>
            </a:endParaRPr>
          </a:p>
          <a:p>
            <a:pPr marL="355517" marR="83800" indent="-342819">
              <a:spcBef>
                <a:spcPts val="475"/>
              </a:spcBef>
              <a:tabLst>
                <a:tab pos="354883" algn="l"/>
                <a:tab pos="356152" algn="l"/>
              </a:tabLst>
            </a:pPr>
            <a:r>
              <a:rPr sz="2000" dirty="0">
                <a:solidFill>
                  <a:srgbClr val="363639"/>
                </a:solidFill>
                <a:latin typeface="Arial"/>
                <a:cs typeface="Arial"/>
              </a:rPr>
              <a:t>To 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run </a:t>
            </a:r>
            <a:r>
              <a:rPr sz="2000" dirty="0">
                <a:solidFill>
                  <a:srgbClr val="363639"/>
                </a:solidFill>
                <a:latin typeface="Arial"/>
                <a:cs typeface="Arial"/>
              </a:rPr>
              <a:t>a 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program of size </a:t>
            </a:r>
            <a:r>
              <a:rPr sz="2000" i="1" dirty="0">
                <a:solidFill>
                  <a:srgbClr val="363639"/>
                </a:solidFill>
                <a:latin typeface="Arial"/>
                <a:cs typeface="Arial"/>
              </a:rPr>
              <a:t>n 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pages, need </a:t>
            </a:r>
            <a:r>
              <a:rPr sz="2000" dirty="0">
                <a:solidFill>
                  <a:srgbClr val="363639"/>
                </a:solidFill>
                <a:latin typeface="Arial"/>
                <a:cs typeface="Arial"/>
              </a:rPr>
              <a:t>to 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find </a:t>
            </a:r>
            <a:r>
              <a:rPr sz="2000" i="1" dirty="0">
                <a:solidFill>
                  <a:srgbClr val="363639"/>
                </a:solidFill>
                <a:latin typeface="Arial"/>
                <a:cs typeface="Arial"/>
              </a:rPr>
              <a:t>n 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free frames and load  program.</a:t>
            </a:r>
            <a:endParaRPr sz="2000" dirty="0">
              <a:latin typeface="Arial"/>
              <a:cs typeface="Arial"/>
            </a:endParaRPr>
          </a:p>
          <a:p>
            <a:pPr marL="355517" indent="-343454">
              <a:spcBef>
                <a:spcPts val="475"/>
              </a:spcBef>
              <a:tabLst>
                <a:tab pos="354883" algn="l"/>
                <a:tab pos="356152" algn="l"/>
              </a:tabLst>
            </a:pP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Set up </a:t>
            </a:r>
            <a:r>
              <a:rPr sz="2000" dirty="0">
                <a:solidFill>
                  <a:srgbClr val="363639"/>
                </a:solidFill>
                <a:latin typeface="Arial"/>
                <a:cs typeface="Arial"/>
              </a:rPr>
              <a:t>a 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page table </a:t>
            </a:r>
            <a:r>
              <a:rPr sz="2000" dirty="0">
                <a:solidFill>
                  <a:srgbClr val="363639"/>
                </a:solidFill>
                <a:latin typeface="Arial"/>
                <a:cs typeface="Arial"/>
              </a:rPr>
              <a:t>to 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translate logical </a:t>
            </a:r>
            <a:r>
              <a:rPr sz="2000" dirty="0">
                <a:solidFill>
                  <a:srgbClr val="363639"/>
                </a:solidFill>
                <a:latin typeface="Arial"/>
                <a:cs typeface="Arial"/>
              </a:rPr>
              <a:t>to 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physical</a:t>
            </a:r>
            <a:r>
              <a:rPr sz="2000" spc="-2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addresses.</a:t>
            </a:r>
            <a:endParaRPr sz="2000" dirty="0">
              <a:latin typeface="Arial"/>
              <a:cs typeface="Arial"/>
            </a:endParaRPr>
          </a:p>
          <a:p>
            <a:pPr marL="355517" indent="-343454">
              <a:spcBef>
                <a:spcPts val="475"/>
              </a:spcBef>
              <a:tabLst>
                <a:tab pos="354883" algn="l"/>
                <a:tab pos="356152" algn="l"/>
              </a:tabLst>
            </a:pP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Internal fragmentation.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762000"/>
            <a:ext cx="1428750" cy="449058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2800" spc="-10" dirty="0">
                <a:solidFill>
                  <a:srgbClr val="ED1C24"/>
                </a:solidFill>
              </a:rPr>
              <a:t>P</a:t>
            </a:r>
            <a:r>
              <a:rPr sz="2800" spc="-4" dirty="0">
                <a:solidFill>
                  <a:srgbClr val="ED1C24"/>
                </a:solidFill>
              </a:rPr>
              <a:t>A</a:t>
            </a:r>
            <a:r>
              <a:rPr sz="2800" spc="-10" dirty="0">
                <a:solidFill>
                  <a:srgbClr val="ED1C24"/>
                </a:solidFill>
              </a:rPr>
              <a:t>G</a:t>
            </a:r>
            <a:r>
              <a:rPr sz="2800" spc="-4" dirty="0">
                <a:solidFill>
                  <a:srgbClr val="ED1C24"/>
                </a:solidFill>
              </a:rPr>
              <a:t>IN</a:t>
            </a:r>
            <a:r>
              <a:rPr sz="2800" spc="4" dirty="0">
                <a:solidFill>
                  <a:srgbClr val="ED1C24"/>
                </a:solidFill>
              </a:rPr>
              <a:t>G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660145" y="663957"/>
            <a:ext cx="7797165" cy="4208800"/>
          </a:xfrm>
          <a:prstGeom prst="rect">
            <a:avLst/>
          </a:prstGeom>
        </p:spPr>
        <p:txBody>
          <a:bodyPr vert="horz" wrap="square" lIns="0" tIns="190456" rIns="0" bIns="0" rtlCol="0">
            <a:spAutoFit/>
          </a:bodyPr>
          <a:lstStyle/>
          <a:p>
            <a:pPr marL="2268324">
              <a:spcBef>
                <a:spcPts val="940"/>
              </a:spcBef>
            </a:pPr>
            <a:endParaRPr lang="en-IN" sz="2500" b="1" spc="-4" dirty="0">
              <a:solidFill>
                <a:srgbClr val="2183C6"/>
              </a:solidFill>
              <a:latin typeface="Arial"/>
              <a:cs typeface="Arial"/>
            </a:endParaRPr>
          </a:p>
          <a:p>
            <a:pPr marL="2268324">
              <a:spcBef>
                <a:spcPts val="940"/>
              </a:spcBef>
            </a:pPr>
            <a:endParaRPr lang="en-IN" sz="2500" b="1" spc="-4" dirty="0" smtClean="0">
              <a:solidFill>
                <a:srgbClr val="2183C6"/>
              </a:solidFill>
              <a:latin typeface="Arial"/>
              <a:cs typeface="Arial"/>
            </a:endParaRPr>
          </a:p>
          <a:p>
            <a:pPr marL="2268324">
              <a:spcBef>
                <a:spcPts val="940"/>
              </a:spcBef>
            </a:pPr>
            <a:r>
              <a:rPr sz="2500" b="1" spc="-4" dirty="0" smtClean="0">
                <a:solidFill>
                  <a:srgbClr val="2183C6"/>
                </a:solidFill>
                <a:latin typeface="Arial"/>
                <a:cs typeface="Arial"/>
              </a:rPr>
              <a:t>Address </a:t>
            </a:r>
            <a:r>
              <a:rPr sz="2500" b="1" spc="-4" dirty="0">
                <a:solidFill>
                  <a:srgbClr val="2183C6"/>
                </a:solidFill>
                <a:latin typeface="Arial"/>
                <a:cs typeface="Arial"/>
              </a:rPr>
              <a:t>Translation</a:t>
            </a:r>
            <a:r>
              <a:rPr sz="2500" b="1" spc="-20" dirty="0">
                <a:solidFill>
                  <a:srgbClr val="2183C6"/>
                </a:solidFill>
                <a:latin typeface="Arial"/>
                <a:cs typeface="Arial"/>
              </a:rPr>
              <a:t> </a:t>
            </a:r>
            <a:r>
              <a:rPr sz="2500" b="1" spc="-4" dirty="0">
                <a:solidFill>
                  <a:srgbClr val="2183C6"/>
                </a:solidFill>
                <a:latin typeface="Arial"/>
                <a:cs typeface="Arial"/>
              </a:rPr>
              <a:t>Scheme</a:t>
            </a:r>
            <a:endParaRPr sz="2500" dirty="0">
              <a:latin typeface="Arial"/>
              <a:cs typeface="Arial"/>
            </a:endParaRPr>
          </a:p>
          <a:p>
            <a:pPr marL="269812">
              <a:spcBef>
                <a:spcPts val="1639"/>
              </a:spcBef>
            </a:pPr>
            <a:r>
              <a:rPr sz="2000" b="1" spc="-4" dirty="0">
                <a:solidFill>
                  <a:srgbClr val="363639"/>
                </a:solidFill>
                <a:latin typeface="Arial"/>
                <a:cs typeface="Arial"/>
              </a:rPr>
              <a:t>Address generated by the </a:t>
            </a:r>
            <a:r>
              <a:rPr sz="2000" b="1" dirty="0">
                <a:solidFill>
                  <a:srgbClr val="363639"/>
                </a:solidFill>
                <a:latin typeface="Arial"/>
                <a:cs typeface="Arial"/>
              </a:rPr>
              <a:t>CPU is </a:t>
            </a:r>
            <a:r>
              <a:rPr sz="2000" b="1" spc="-4" dirty="0">
                <a:solidFill>
                  <a:srgbClr val="363639"/>
                </a:solidFill>
                <a:latin typeface="Arial"/>
                <a:cs typeface="Arial"/>
              </a:rPr>
              <a:t>divided</a:t>
            </a:r>
            <a:r>
              <a:rPr sz="2000" b="1" spc="-2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2000" b="1" spc="-4" dirty="0">
                <a:solidFill>
                  <a:srgbClr val="363639"/>
                </a:solidFill>
                <a:latin typeface="Arial"/>
                <a:cs typeface="Arial"/>
              </a:rPr>
              <a:t>into:</a:t>
            </a:r>
            <a:endParaRPr sz="2000" dirty="0">
              <a:latin typeface="Arial"/>
              <a:cs typeface="Arial"/>
            </a:endParaRPr>
          </a:p>
          <a:p>
            <a:pPr marL="1012587" marR="5080" indent="-285683">
              <a:spcBef>
                <a:spcPts val="480"/>
              </a:spcBef>
              <a:buFont typeface="Arial"/>
              <a:buChar char="•"/>
              <a:tabLst>
                <a:tab pos="1012587" algn="l"/>
                <a:tab pos="1013223" algn="l"/>
              </a:tabLst>
            </a:pPr>
            <a:r>
              <a:rPr sz="2000" i="1" spc="-4" dirty="0">
                <a:solidFill>
                  <a:srgbClr val="363639"/>
                </a:solidFill>
                <a:latin typeface="Arial"/>
                <a:cs typeface="Arial"/>
              </a:rPr>
              <a:t>Page number (p) </a:t>
            </a:r>
            <a:r>
              <a:rPr sz="2000" dirty="0">
                <a:solidFill>
                  <a:srgbClr val="363639"/>
                </a:solidFill>
                <a:latin typeface="Arial"/>
                <a:cs typeface="Arial"/>
              </a:rPr>
              <a:t>– 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used as an index into </a:t>
            </a:r>
            <a:r>
              <a:rPr sz="2000" dirty="0">
                <a:solidFill>
                  <a:srgbClr val="363639"/>
                </a:solidFill>
                <a:latin typeface="Arial"/>
                <a:cs typeface="Arial"/>
              </a:rPr>
              <a:t>a </a:t>
            </a:r>
            <a:r>
              <a:rPr sz="2000" i="1" spc="-4" dirty="0">
                <a:solidFill>
                  <a:srgbClr val="363639"/>
                </a:solidFill>
                <a:latin typeface="Arial"/>
                <a:cs typeface="Arial"/>
              </a:rPr>
              <a:t>page table 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which  contains base address of each page in physical</a:t>
            </a:r>
            <a:r>
              <a:rPr sz="2000" spc="4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memory.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363639"/>
              </a:buClr>
              <a:buFont typeface="Arial"/>
              <a:buChar char="•"/>
            </a:pPr>
            <a:endParaRPr sz="2500" dirty="0">
              <a:latin typeface="Arial"/>
              <a:cs typeface="Arial"/>
            </a:endParaRPr>
          </a:p>
          <a:p>
            <a:pPr marL="1012587" marR="147921" indent="-285683">
              <a:buFont typeface="Arial"/>
              <a:buChar char="•"/>
              <a:tabLst>
                <a:tab pos="1012587" algn="l"/>
                <a:tab pos="1013223" algn="l"/>
              </a:tabLst>
            </a:pPr>
            <a:r>
              <a:rPr sz="2000" i="1" spc="-4" dirty="0">
                <a:solidFill>
                  <a:srgbClr val="363639"/>
                </a:solidFill>
                <a:latin typeface="Arial"/>
                <a:cs typeface="Arial"/>
              </a:rPr>
              <a:t>Page offset (d) </a:t>
            </a:r>
            <a:r>
              <a:rPr sz="2000" dirty="0">
                <a:solidFill>
                  <a:srgbClr val="363639"/>
                </a:solidFill>
                <a:latin typeface="Arial"/>
                <a:cs typeface="Arial"/>
              </a:rPr>
              <a:t>– 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combined with base address </a:t>
            </a:r>
            <a:r>
              <a:rPr sz="2000" dirty="0">
                <a:solidFill>
                  <a:srgbClr val="363639"/>
                </a:solidFill>
                <a:latin typeface="Arial"/>
                <a:cs typeface="Arial"/>
              </a:rPr>
              <a:t>to 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define the  physical memory address that is sent </a:t>
            </a:r>
            <a:r>
              <a:rPr sz="2000" spc="-10" dirty="0">
                <a:solidFill>
                  <a:srgbClr val="363639"/>
                </a:solidFill>
                <a:latin typeface="Arial"/>
                <a:cs typeface="Arial"/>
              </a:rPr>
              <a:t>to 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the memory</a:t>
            </a:r>
            <a:r>
              <a:rPr sz="2000" spc="-14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unit.</a:t>
            </a:r>
            <a:endParaRPr sz="2000" dirty="0">
              <a:latin typeface="Arial"/>
              <a:cs typeface="Arial"/>
            </a:endParaRPr>
          </a:p>
          <a:p>
            <a:pPr marL="154269">
              <a:spcBef>
                <a:spcPts val="1460"/>
              </a:spcBef>
            </a:pPr>
            <a:r>
              <a:rPr sz="1600" b="1" spc="-4" dirty="0">
                <a:solidFill>
                  <a:srgbClr val="ED1C24"/>
                </a:solidFill>
                <a:latin typeface="Arial"/>
                <a:cs typeface="Arial"/>
              </a:rPr>
              <a:t>4096 bytes </a:t>
            </a:r>
            <a:r>
              <a:rPr sz="1600" b="1" dirty="0">
                <a:solidFill>
                  <a:srgbClr val="ED1C24"/>
                </a:solidFill>
                <a:latin typeface="Arial"/>
                <a:cs typeface="Arial"/>
              </a:rPr>
              <a:t>= 2^12 – </a:t>
            </a:r>
            <a:r>
              <a:rPr sz="1600" b="1" spc="-4" dirty="0">
                <a:solidFill>
                  <a:srgbClr val="ED1C24"/>
                </a:solidFill>
                <a:latin typeface="Arial"/>
                <a:cs typeface="Arial"/>
              </a:rPr>
              <a:t>it requires </a:t>
            </a:r>
            <a:r>
              <a:rPr sz="1600" b="1" dirty="0">
                <a:solidFill>
                  <a:srgbClr val="ED1C24"/>
                </a:solidFill>
                <a:latin typeface="Arial"/>
                <a:cs typeface="Arial"/>
              </a:rPr>
              <a:t>12 </a:t>
            </a:r>
            <a:r>
              <a:rPr sz="1600" b="1" spc="-4" dirty="0">
                <a:solidFill>
                  <a:srgbClr val="ED1C24"/>
                </a:solidFill>
                <a:latin typeface="Arial"/>
                <a:cs typeface="Arial"/>
              </a:rPr>
              <a:t>bits </a:t>
            </a:r>
            <a:r>
              <a:rPr sz="1600" b="1" spc="4" dirty="0">
                <a:solidFill>
                  <a:srgbClr val="ED1C24"/>
                </a:solidFill>
                <a:latin typeface="Arial"/>
                <a:cs typeface="Arial"/>
              </a:rPr>
              <a:t>to </a:t>
            </a:r>
            <a:r>
              <a:rPr sz="1600" b="1" spc="-4" dirty="0">
                <a:solidFill>
                  <a:srgbClr val="ED1C24"/>
                </a:solidFill>
                <a:latin typeface="Arial"/>
                <a:cs typeface="Arial"/>
              </a:rPr>
              <a:t>contain the Page</a:t>
            </a:r>
            <a:r>
              <a:rPr sz="1600" b="1" spc="4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1600" b="1" spc="-4" dirty="0">
                <a:solidFill>
                  <a:srgbClr val="ED1C24"/>
                </a:solidFill>
                <a:latin typeface="Arial"/>
                <a:cs typeface="Arial"/>
              </a:rPr>
              <a:t>offset</a:t>
            </a:r>
            <a:endParaRPr sz="16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3439" y="5634040"/>
          <a:ext cx="8077200" cy="5333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/>
                <a:gridCol w="228600"/>
                <a:gridCol w="304800"/>
                <a:gridCol w="228600"/>
                <a:gridCol w="228600"/>
                <a:gridCol w="228600"/>
                <a:gridCol w="304800"/>
                <a:gridCol w="228600"/>
                <a:gridCol w="228600"/>
                <a:gridCol w="228600"/>
                <a:gridCol w="304800"/>
                <a:gridCol w="228600"/>
                <a:gridCol w="228600"/>
                <a:gridCol w="228600"/>
                <a:gridCol w="228600"/>
                <a:gridCol w="228600"/>
                <a:gridCol w="228600"/>
                <a:gridCol w="304800"/>
                <a:gridCol w="228600"/>
                <a:gridCol w="304800"/>
                <a:gridCol w="228600"/>
                <a:gridCol w="304800"/>
                <a:gridCol w="228600"/>
                <a:gridCol w="228600"/>
                <a:gridCol w="228600"/>
                <a:gridCol w="304800"/>
                <a:gridCol w="228600"/>
                <a:gridCol w="228600"/>
                <a:gridCol w="228600"/>
                <a:gridCol w="304800"/>
                <a:gridCol w="228600"/>
                <a:gridCol w="304800"/>
              </a:tblGrid>
              <a:tr h="5333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AD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AD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AD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AD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AD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AD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AD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AD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AD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AD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AD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AD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AD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AD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AD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AD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AD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AD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AD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AD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AD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AD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AD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AD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AD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AD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AD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AD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AD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AD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AD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AD5E5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5710428" y="5235702"/>
            <a:ext cx="1452880" cy="76200"/>
          </a:xfrm>
          <a:custGeom>
            <a:avLst/>
            <a:gdLst/>
            <a:ahLst/>
            <a:cxnLst/>
            <a:rect l="l" t="t" r="r" b="b"/>
            <a:pathLst>
              <a:path w="1452879" h="76200">
                <a:moveTo>
                  <a:pt x="76200" y="33528"/>
                </a:moveTo>
                <a:lnTo>
                  <a:pt x="76200" y="0"/>
                </a:lnTo>
                <a:lnTo>
                  <a:pt x="0" y="38100"/>
                </a:lnTo>
                <a:lnTo>
                  <a:pt x="58674" y="67437"/>
                </a:lnTo>
                <a:lnTo>
                  <a:pt x="58674" y="35052"/>
                </a:lnTo>
                <a:lnTo>
                  <a:pt x="60960" y="33528"/>
                </a:lnTo>
                <a:lnTo>
                  <a:pt x="76200" y="33528"/>
                </a:lnTo>
                <a:close/>
              </a:path>
              <a:path w="1452879" h="76200">
                <a:moveTo>
                  <a:pt x="1452372" y="40386"/>
                </a:moveTo>
                <a:lnTo>
                  <a:pt x="1452372" y="35052"/>
                </a:lnTo>
                <a:lnTo>
                  <a:pt x="1450086" y="33528"/>
                </a:lnTo>
                <a:lnTo>
                  <a:pt x="60960" y="33528"/>
                </a:lnTo>
                <a:lnTo>
                  <a:pt x="58674" y="35052"/>
                </a:lnTo>
                <a:lnTo>
                  <a:pt x="58674" y="40386"/>
                </a:lnTo>
                <a:lnTo>
                  <a:pt x="60960" y="42672"/>
                </a:lnTo>
                <a:lnTo>
                  <a:pt x="1450086" y="42672"/>
                </a:lnTo>
                <a:lnTo>
                  <a:pt x="1452372" y="40386"/>
                </a:lnTo>
                <a:close/>
              </a:path>
              <a:path w="1452879" h="76200">
                <a:moveTo>
                  <a:pt x="76200" y="76200"/>
                </a:moveTo>
                <a:lnTo>
                  <a:pt x="76200" y="42672"/>
                </a:lnTo>
                <a:lnTo>
                  <a:pt x="60960" y="42672"/>
                </a:lnTo>
                <a:lnTo>
                  <a:pt x="58674" y="40386"/>
                </a:lnTo>
                <a:lnTo>
                  <a:pt x="58674" y="67437"/>
                </a:lnTo>
                <a:lnTo>
                  <a:pt x="76200" y="76200"/>
                </a:lnTo>
                <a:close/>
              </a:path>
            </a:pathLst>
          </a:custGeom>
          <a:solidFill>
            <a:srgbClr val="3737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8200" y="5219702"/>
            <a:ext cx="2443480" cy="76200"/>
          </a:xfrm>
          <a:custGeom>
            <a:avLst/>
            <a:gdLst/>
            <a:ahLst/>
            <a:cxnLst/>
            <a:rect l="l" t="t" r="r" b="b"/>
            <a:pathLst>
              <a:path w="2443479" h="76200">
                <a:moveTo>
                  <a:pt x="76200" y="33528"/>
                </a:moveTo>
                <a:lnTo>
                  <a:pt x="76200" y="0"/>
                </a:lnTo>
                <a:lnTo>
                  <a:pt x="0" y="38100"/>
                </a:lnTo>
                <a:lnTo>
                  <a:pt x="58674" y="67437"/>
                </a:lnTo>
                <a:lnTo>
                  <a:pt x="58674" y="35814"/>
                </a:lnTo>
                <a:lnTo>
                  <a:pt x="60960" y="33528"/>
                </a:lnTo>
                <a:lnTo>
                  <a:pt x="76200" y="33528"/>
                </a:lnTo>
                <a:close/>
              </a:path>
              <a:path w="2443479" h="76200">
                <a:moveTo>
                  <a:pt x="2442972" y="40386"/>
                </a:moveTo>
                <a:lnTo>
                  <a:pt x="2442972" y="35814"/>
                </a:lnTo>
                <a:lnTo>
                  <a:pt x="2440686" y="33528"/>
                </a:lnTo>
                <a:lnTo>
                  <a:pt x="60960" y="33528"/>
                </a:lnTo>
                <a:lnTo>
                  <a:pt x="58674" y="35814"/>
                </a:lnTo>
                <a:lnTo>
                  <a:pt x="58674" y="40386"/>
                </a:lnTo>
                <a:lnTo>
                  <a:pt x="60960" y="42672"/>
                </a:lnTo>
                <a:lnTo>
                  <a:pt x="2440686" y="42672"/>
                </a:lnTo>
                <a:lnTo>
                  <a:pt x="2442972" y="40386"/>
                </a:lnTo>
                <a:close/>
              </a:path>
              <a:path w="2443479" h="76200">
                <a:moveTo>
                  <a:pt x="76200" y="76200"/>
                </a:moveTo>
                <a:lnTo>
                  <a:pt x="76200" y="42672"/>
                </a:lnTo>
                <a:lnTo>
                  <a:pt x="60960" y="42672"/>
                </a:lnTo>
                <a:lnTo>
                  <a:pt x="58674" y="40386"/>
                </a:lnTo>
                <a:lnTo>
                  <a:pt x="58674" y="67437"/>
                </a:lnTo>
                <a:lnTo>
                  <a:pt x="76200" y="76200"/>
                </a:lnTo>
                <a:close/>
              </a:path>
            </a:pathLst>
          </a:custGeom>
          <a:solidFill>
            <a:srgbClr val="3737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29228" y="5219702"/>
            <a:ext cx="1833880" cy="76200"/>
          </a:xfrm>
          <a:custGeom>
            <a:avLst/>
            <a:gdLst/>
            <a:ahLst/>
            <a:cxnLst/>
            <a:rect l="l" t="t" r="r" b="b"/>
            <a:pathLst>
              <a:path w="1833879" h="76200">
                <a:moveTo>
                  <a:pt x="1774698" y="40386"/>
                </a:moveTo>
                <a:lnTo>
                  <a:pt x="1774698" y="35814"/>
                </a:lnTo>
                <a:lnTo>
                  <a:pt x="1772412" y="33528"/>
                </a:lnTo>
                <a:lnTo>
                  <a:pt x="2286" y="33528"/>
                </a:lnTo>
                <a:lnTo>
                  <a:pt x="0" y="35814"/>
                </a:lnTo>
                <a:lnTo>
                  <a:pt x="0" y="40386"/>
                </a:lnTo>
                <a:lnTo>
                  <a:pt x="2286" y="42672"/>
                </a:lnTo>
                <a:lnTo>
                  <a:pt x="1772412" y="42672"/>
                </a:lnTo>
                <a:lnTo>
                  <a:pt x="1774698" y="40386"/>
                </a:lnTo>
                <a:close/>
              </a:path>
              <a:path w="1833879" h="76200">
                <a:moveTo>
                  <a:pt x="1833372" y="38100"/>
                </a:moveTo>
                <a:lnTo>
                  <a:pt x="1757172" y="0"/>
                </a:lnTo>
                <a:lnTo>
                  <a:pt x="1757172" y="33528"/>
                </a:lnTo>
                <a:lnTo>
                  <a:pt x="1772412" y="33528"/>
                </a:lnTo>
                <a:lnTo>
                  <a:pt x="1774698" y="35814"/>
                </a:lnTo>
                <a:lnTo>
                  <a:pt x="1774698" y="67437"/>
                </a:lnTo>
                <a:lnTo>
                  <a:pt x="1833372" y="38100"/>
                </a:lnTo>
                <a:close/>
              </a:path>
              <a:path w="1833879" h="76200">
                <a:moveTo>
                  <a:pt x="1774698" y="67437"/>
                </a:moveTo>
                <a:lnTo>
                  <a:pt x="1774698" y="40386"/>
                </a:lnTo>
                <a:lnTo>
                  <a:pt x="1772412" y="42672"/>
                </a:lnTo>
                <a:lnTo>
                  <a:pt x="1757172" y="42672"/>
                </a:lnTo>
                <a:lnTo>
                  <a:pt x="1757172" y="76200"/>
                </a:lnTo>
                <a:lnTo>
                  <a:pt x="1774698" y="67437"/>
                </a:lnTo>
                <a:close/>
              </a:path>
            </a:pathLst>
          </a:custGeom>
          <a:solidFill>
            <a:srgbClr val="3737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33896" y="5235702"/>
            <a:ext cx="1377316" cy="76200"/>
          </a:xfrm>
          <a:custGeom>
            <a:avLst/>
            <a:gdLst/>
            <a:ahLst/>
            <a:cxnLst/>
            <a:rect l="l" t="t" r="r" b="b"/>
            <a:pathLst>
              <a:path w="1377315" h="76200">
                <a:moveTo>
                  <a:pt x="1318260" y="40386"/>
                </a:moveTo>
                <a:lnTo>
                  <a:pt x="1318260" y="35052"/>
                </a:lnTo>
                <a:lnTo>
                  <a:pt x="1315974" y="33528"/>
                </a:lnTo>
                <a:lnTo>
                  <a:pt x="2286" y="33528"/>
                </a:lnTo>
                <a:lnTo>
                  <a:pt x="0" y="35052"/>
                </a:lnTo>
                <a:lnTo>
                  <a:pt x="0" y="40386"/>
                </a:lnTo>
                <a:lnTo>
                  <a:pt x="2286" y="42672"/>
                </a:lnTo>
                <a:lnTo>
                  <a:pt x="1315974" y="42672"/>
                </a:lnTo>
                <a:lnTo>
                  <a:pt x="1318260" y="40386"/>
                </a:lnTo>
                <a:close/>
              </a:path>
              <a:path w="1377315" h="76200">
                <a:moveTo>
                  <a:pt x="1376934" y="38100"/>
                </a:moveTo>
                <a:lnTo>
                  <a:pt x="1300734" y="0"/>
                </a:lnTo>
                <a:lnTo>
                  <a:pt x="1300734" y="33528"/>
                </a:lnTo>
                <a:lnTo>
                  <a:pt x="1315974" y="33528"/>
                </a:lnTo>
                <a:lnTo>
                  <a:pt x="1318260" y="35052"/>
                </a:lnTo>
                <a:lnTo>
                  <a:pt x="1318260" y="67437"/>
                </a:lnTo>
                <a:lnTo>
                  <a:pt x="1376934" y="38100"/>
                </a:lnTo>
                <a:close/>
              </a:path>
              <a:path w="1377315" h="76200">
                <a:moveTo>
                  <a:pt x="1318260" y="67437"/>
                </a:moveTo>
                <a:lnTo>
                  <a:pt x="1318260" y="40386"/>
                </a:lnTo>
                <a:lnTo>
                  <a:pt x="1315974" y="42672"/>
                </a:lnTo>
                <a:lnTo>
                  <a:pt x="1300734" y="42672"/>
                </a:lnTo>
                <a:lnTo>
                  <a:pt x="1300734" y="76200"/>
                </a:lnTo>
                <a:lnTo>
                  <a:pt x="1318260" y="67437"/>
                </a:lnTo>
                <a:close/>
              </a:path>
            </a:pathLst>
          </a:custGeom>
          <a:solidFill>
            <a:srgbClr val="3737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237727" y="5057645"/>
            <a:ext cx="150495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d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27741" y="5057645"/>
            <a:ext cx="150495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p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5303" y="1375665"/>
            <a:ext cx="8452485" cy="567565"/>
          </a:xfrm>
          <a:prstGeom prst="rect">
            <a:avLst/>
          </a:prstGeom>
        </p:spPr>
        <p:txBody>
          <a:bodyPr vert="horz" wrap="square" lIns="0" tIns="43170" rIns="0" bIns="0" rtlCol="0">
            <a:spAutoFit/>
          </a:bodyPr>
          <a:lstStyle/>
          <a:p>
            <a:pPr marL="12697" marR="5080" indent="-635">
              <a:lnSpc>
                <a:spcPts val="1950"/>
              </a:lnSpc>
              <a:spcBef>
                <a:spcPts val="340"/>
              </a:spcBef>
            </a:pP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Permits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a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program's memory to be physically noncontiguous so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it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can be allocated  from wherever available. This avoids fragmentation and</a:t>
            </a:r>
            <a:r>
              <a:rPr spc="-1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compaction.</a:t>
            </a:r>
            <a:endParaRPr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5303" y="457200"/>
            <a:ext cx="1428750" cy="449058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2800" spc="-10" dirty="0">
                <a:solidFill>
                  <a:srgbClr val="ED1C24"/>
                </a:solidFill>
              </a:rPr>
              <a:t>P</a:t>
            </a:r>
            <a:r>
              <a:rPr sz="2800" spc="-4" dirty="0">
                <a:solidFill>
                  <a:srgbClr val="ED1C24"/>
                </a:solidFill>
              </a:rPr>
              <a:t>A</a:t>
            </a:r>
            <a:r>
              <a:rPr sz="2800" spc="-10" dirty="0">
                <a:solidFill>
                  <a:srgbClr val="ED1C24"/>
                </a:solidFill>
              </a:rPr>
              <a:t>G</a:t>
            </a:r>
            <a:r>
              <a:rPr sz="2800" spc="-4" dirty="0">
                <a:solidFill>
                  <a:srgbClr val="ED1C24"/>
                </a:solidFill>
              </a:rPr>
              <a:t>IN</a:t>
            </a:r>
            <a:r>
              <a:rPr sz="2800" spc="4" dirty="0">
                <a:solidFill>
                  <a:srgbClr val="ED1C24"/>
                </a:solidFill>
              </a:rPr>
              <a:t>G</a:t>
            </a:r>
            <a:endParaRPr sz="2800" dirty="0"/>
          </a:p>
        </p:txBody>
      </p:sp>
      <p:sp>
        <p:nvSpPr>
          <p:cNvPr id="4" name="object 4"/>
          <p:cNvSpPr/>
          <p:nvPr/>
        </p:nvSpPr>
        <p:spPr>
          <a:xfrm>
            <a:off x="3810002" y="2057400"/>
            <a:ext cx="5499353" cy="452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6703" y="4936793"/>
            <a:ext cx="3970020" cy="1661111"/>
          </a:xfrm>
          <a:prstGeom prst="rect">
            <a:avLst/>
          </a:prstGeom>
        </p:spPr>
        <p:txBody>
          <a:bodyPr vert="horz" wrap="square" lIns="0" tIns="38091" rIns="0" bIns="0" rtlCol="0">
            <a:spAutoFit/>
          </a:bodyPr>
          <a:lstStyle/>
          <a:p>
            <a:pPr marL="12697">
              <a:spcBef>
                <a:spcPts val="300"/>
              </a:spcBef>
            </a:pPr>
            <a:r>
              <a:rPr sz="1600" b="1" spc="-10" dirty="0">
                <a:solidFill>
                  <a:srgbClr val="363639"/>
                </a:solidFill>
                <a:latin typeface="Arial"/>
                <a:cs typeface="Arial"/>
              </a:rPr>
              <a:t>HARDWARE</a:t>
            </a:r>
            <a:endParaRPr sz="1600">
              <a:latin typeface="Arial"/>
              <a:cs typeface="Arial"/>
            </a:endParaRPr>
          </a:p>
          <a:p>
            <a:pPr marL="12697">
              <a:spcBef>
                <a:spcPts val="204"/>
              </a:spcBef>
            </a:pP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An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address is determined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by: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35"/>
              </a:spcBef>
            </a:pPr>
            <a:endParaRPr sz="2000">
              <a:latin typeface="Arial"/>
              <a:cs typeface="Arial"/>
            </a:endParaRPr>
          </a:p>
          <a:p>
            <a:pPr marL="354883"/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page number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(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index into table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) +</a:t>
            </a:r>
            <a:r>
              <a:rPr sz="1600" spc="3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offset</a:t>
            </a:r>
            <a:endParaRPr sz="1600">
              <a:latin typeface="Arial"/>
              <a:cs typeface="Arial"/>
            </a:endParaRPr>
          </a:p>
          <a:p>
            <a:pPr marL="926249">
              <a:spcBef>
                <a:spcPts val="204"/>
              </a:spcBef>
            </a:pP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---&gt;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mapping into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 ---&gt;</a:t>
            </a:r>
            <a:endParaRPr sz="1600">
              <a:latin typeface="Arial"/>
              <a:cs typeface="Arial"/>
            </a:endParaRPr>
          </a:p>
          <a:p>
            <a:pPr marL="354883">
              <a:spcBef>
                <a:spcPts val="204"/>
              </a:spcBef>
            </a:pP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base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address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( from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table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) + offset.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1504" y="2219197"/>
            <a:ext cx="748666" cy="475761"/>
          </a:xfrm>
          <a:prstGeom prst="rect">
            <a:avLst/>
          </a:prstGeom>
        </p:spPr>
        <p:txBody>
          <a:bodyPr vert="horz" wrap="square" lIns="0" tIns="39360" rIns="0" bIns="0" rtlCol="0">
            <a:spAutoFit/>
          </a:bodyPr>
          <a:lstStyle/>
          <a:p>
            <a:pPr marL="12697" marR="5080">
              <a:lnSpc>
                <a:spcPts val="1739"/>
              </a:lnSpc>
              <a:spcBef>
                <a:spcPts val="309"/>
              </a:spcBef>
            </a:pP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Frame</a:t>
            </a: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s  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Pages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55902" y="2219199"/>
            <a:ext cx="1715770" cy="49085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lnSpc>
                <a:spcPts val="1830"/>
              </a:lnSpc>
              <a:spcBef>
                <a:spcPts val="100"/>
              </a:spcBef>
            </a:pP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= 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physical</a:t>
            </a:r>
            <a:r>
              <a:rPr sz="1600" b="1" spc="-4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blocks</a:t>
            </a:r>
            <a:endParaRPr sz="1600">
              <a:latin typeface="Arial"/>
              <a:cs typeface="Arial"/>
            </a:endParaRPr>
          </a:p>
          <a:p>
            <a:pPr marL="12697">
              <a:lnSpc>
                <a:spcPts val="1830"/>
              </a:lnSpc>
            </a:pP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= 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logical</a:t>
            </a:r>
            <a:r>
              <a:rPr sz="1600" b="1" spc="-2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blocks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6701" y="3438395"/>
            <a:ext cx="2726055" cy="711200"/>
          </a:xfrm>
          <a:prstGeom prst="rect">
            <a:avLst/>
          </a:prstGeom>
        </p:spPr>
        <p:txBody>
          <a:bodyPr vert="horz" wrap="square" lIns="0" tIns="36185" rIns="0" bIns="0" rtlCol="0">
            <a:spAutoFit/>
          </a:bodyPr>
          <a:lstStyle/>
          <a:p>
            <a:pPr marL="12697" marR="5080">
              <a:lnSpc>
                <a:spcPct val="90500"/>
              </a:lnSpc>
              <a:spcBef>
                <a:spcPts val="284"/>
              </a:spcBef>
            </a:pP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Size of 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frames/pages </a:t>
            </a: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is  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defined </a:t>
            </a: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by 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hardware (power  </a:t>
            </a: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of 2 to 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ease</a:t>
            </a:r>
            <a:r>
              <a:rPr sz="1600" b="1" spc="-2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calculations)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8259" y="6734046"/>
            <a:ext cx="2341246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8: </a:t>
            </a: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Memory</a:t>
            </a:r>
            <a:r>
              <a:rPr sz="1600" b="1" spc="-4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Management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84941" y="6734046"/>
            <a:ext cx="252095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2</a:t>
            </a: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3946" y="838200"/>
            <a:ext cx="6202045" cy="113792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endParaRPr sz="3600" dirty="0">
              <a:latin typeface="Arial"/>
              <a:cs typeface="Arial"/>
            </a:endParaRPr>
          </a:p>
          <a:p>
            <a:pPr marL="485661">
              <a:spcBef>
                <a:spcPts val="2280"/>
              </a:spcBef>
            </a:pPr>
            <a:r>
              <a:rPr b="1" spc="-4" dirty="0">
                <a:solidFill>
                  <a:srgbClr val="363639"/>
                </a:solidFill>
                <a:latin typeface="Arial"/>
                <a:cs typeface="Arial"/>
              </a:rPr>
              <a:t>Paging Example </a:t>
            </a:r>
            <a:r>
              <a:rPr b="1" dirty="0">
                <a:solidFill>
                  <a:srgbClr val="363639"/>
                </a:solidFill>
                <a:latin typeface="Arial"/>
                <a:cs typeface="Arial"/>
              </a:rPr>
              <a:t>- </a:t>
            </a:r>
            <a:r>
              <a:rPr b="1" spc="-4" dirty="0">
                <a:solidFill>
                  <a:srgbClr val="363639"/>
                </a:solidFill>
                <a:latin typeface="Arial"/>
                <a:cs typeface="Arial"/>
              </a:rPr>
              <a:t>32-byte memory </a:t>
            </a:r>
            <a:r>
              <a:rPr b="1" dirty="0">
                <a:solidFill>
                  <a:srgbClr val="363639"/>
                </a:solidFill>
                <a:latin typeface="Arial"/>
                <a:cs typeface="Arial"/>
              </a:rPr>
              <a:t>with </a:t>
            </a:r>
            <a:r>
              <a:rPr b="1" spc="-4" dirty="0">
                <a:solidFill>
                  <a:srgbClr val="363639"/>
                </a:solidFill>
                <a:latin typeface="Arial"/>
                <a:cs typeface="Arial"/>
              </a:rPr>
              <a:t>4-byte</a:t>
            </a:r>
            <a:r>
              <a:rPr b="1" spc="-2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363639"/>
                </a:solidFill>
                <a:latin typeface="Arial"/>
                <a:cs typeface="Arial"/>
              </a:rPr>
              <a:t>pages</a:t>
            </a:r>
            <a:endParaRPr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66800" y="422479"/>
            <a:ext cx="1428750" cy="449058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2800" spc="-10" dirty="0">
                <a:solidFill>
                  <a:srgbClr val="ED1C24"/>
                </a:solidFill>
              </a:rPr>
              <a:t>P</a:t>
            </a:r>
            <a:r>
              <a:rPr sz="2800" spc="-4" dirty="0">
                <a:solidFill>
                  <a:srgbClr val="ED1C24"/>
                </a:solidFill>
              </a:rPr>
              <a:t>A</a:t>
            </a:r>
            <a:r>
              <a:rPr sz="2800" spc="-10" dirty="0">
                <a:solidFill>
                  <a:srgbClr val="ED1C24"/>
                </a:solidFill>
              </a:rPr>
              <a:t>G</a:t>
            </a:r>
            <a:r>
              <a:rPr sz="2800" spc="-4" dirty="0">
                <a:solidFill>
                  <a:srgbClr val="ED1C24"/>
                </a:solidFill>
              </a:rPr>
              <a:t>IN</a:t>
            </a:r>
            <a:r>
              <a:rPr sz="2800" spc="4" dirty="0">
                <a:solidFill>
                  <a:srgbClr val="ED1C24"/>
                </a:solidFill>
              </a:rPr>
              <a:t>G</a:t>
            </a:r>
            <a:endParaRPr sz="2800"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443040" y="2128837"/>
          <a:ext cx="1066800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6800"/>
              </a:tblGrid>
              <a:tr h="1143000">
                <a:tc>
                  <a:txBody>
                    <a:bodyPr/>
                    <a:lstStyle/>
                    <a:p>
                      <a:pPr marL="561340" indent="-561975">
                        <a:lnSpc>
                          <a:spcPct val="100000"/>
                        </a:lnSpc>
                        <a:spcBef>
                          <a:spcPts val="610"/>
                        </a:spcBef>
                        <a:buAutoNum type="arabicPlain"/>
                        <a:tabLst>
                          <a:tab pos="561975" algn="l"/>
                        </a:tabLst>
                      </a:pPr>
                      <a:r>
                        <a:rPr sz="16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561340" indent="-561975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lain"/>
                        <a:tabLst>
                          <a:tab pos="561975" algn="l"/>
                        </a:tabLst>
                      </a:pPr>
                      <a:r>
                        <a:rPr sz="16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565785" indent="-566420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lain"/>
                        <a:tabLst>
                          <a:tab pos="566420" algn="l"/>
                        </a:tabLst>
                      </a:pPr>
                      <a:r>
                        <a:rPr sz="16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561340" indent="-561975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lain"/>
                        <a:tabLst>
                          <a:tab pos="561975" algn="l"/>
                        </a:tabLst>
                      </a:pPr>
                      <a:r>
                        <a:rPr sz="16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C7C4E2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561340" indent="-561975">
                        <a:lnSpc>
                          <a:spcPct val="100000"/>
                        </a:lnSpc>
                        <a:spcBef>
                          <a:spcPts val="610"/>
                        </a:spcBef>
                        <a:buAutoNum type="arabicPlain" startAt="4"/>
                        <a:tabLst>
                          <a:tab pos="561975" algn="l"/>
                        </a:tabLst>
                      </a:pPr>
                      <a:r>
                        <a:rPr sz="16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588645" indent="-589280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lain" startAt="4"/>
                        <a:tabLst>
                          <a:tab pos="589280" algn="l"/>
                        </a:tabLst>
                      </a:pPr>
                      <a:r>
                        <a:rPr sz="16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561340" indent="-561975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lain" startAt="4"/>
                        <a:tabLst>
                          <a:tab pos="561975" algn="l"/>
                        </a:tabLst>
                      </a:pPr>
                      <a:r>
                        <a:rPr sz="16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561340" indent="-561975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lain" startAt="4"/>
                        <a:tabLst>
                          <a:tab pos="561975" algn="l"/>
                        </a:tabLst>
                      </a:pPr>
                      <a:r>
                        <a:rPr sz="16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h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C7C4E2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588645" indent="-589280">
                        <a:lnSpc>
                          <a:spcPct val="100000"/>
                        </a:lnSpc>
                        <a:spcBef>
                          <a:spcPts val="610"/>
                        </a:spcBef>
                        <a:buAutoNum type="arabicPlain" startAt="8"/>
                        <a:tabLst>
                          <a:tab pos="589280" algn="l"/>
                        </a:tabLst>
                      </a:pPr>
                      <a:r>
                        <a:rPr sz="16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594360" indent="-594360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lain" startAt="8"/>
                        <a:tabLst>
                          <a:tab pos="594360" algn="l"/>
                        </a:tabLst>
                      </a:pPr>
                      <a:r>
                        <a:rPr sz="16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622935" indent="-623570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lain" startAt="8"/>
                        <a:tabLst>
                          <a:tab pos="623570" algn="l"/>
                        </a:tabLst>
                      </a:pPr>
                      <a:r>
                        <a:rPr sz="16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k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651510" indent="-651510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lain" startAt="8"/>
                        <a:tabLst>
                          <a:tab pos="651510" algn="l"/>
                        </a:tabLst>
                      </a:pPr>
                      <a:r>
                        <a:rPr sz="16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C7C4E2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334645" marR="271145" indent="-57150" algn="just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6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12 m  13 n  14 o  15</a:t>
                      </a:r>
                      <a:r>
                        <a:rPr sz="1600" spc="-5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C7C4E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338639" y="2814639"/>
          <a:ext cx="1143000" cy="13243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533400"/>
              </a:tblGrid>
              <a:tr h="414369">
                <a:tc>
                  <a:txBody>
                    <a:bodyPr/>
                    <a:lstStyle/>
                    <a:p>
                      <a:pPr marR="172085" algn="r"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r>
                        <a:rPr sz="1600" b="1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367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solidFill>
                      <a:srgbClr val="FFF9AE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r>
                        <a:rPr sz="1600" b="1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367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solidFill>
                      <a:srgbClr val="FFF9AE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R="172085" algn="r">
                        <a:lnSpc>
                          <a:spcPts val="1795"/>
                        </a:lnSpc>
                      </a:pPr>
                      <a:r>
                        <a:rPr sz="1600" b="1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solidFill>
                      <a:srgbClr val="FFF9AE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795"/>
                        </a:lnSpc>
                      </a:pPr>
                      <a:r>
                        <a:rPr sz="1600" b="1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solidFill>
                      <a:srgbClr val="FFF9AE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R="172085" algn="r">
                        <a:lnSpc>
                          <a:spcPts val="1795"/>
                        </a:lnSpc>
                      </a:pPr>
                      <a:r>
                        <a:rPr sz="1600" b="1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solidFill>
                      <a:srgbClr val="FFF9AE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795"/>
                        </a:lnSpc>
                      </a:pPr>
                      <a:r>
                        <a:rPr sz="1600" b="1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solidFill>
                      <a:srgbClr val="FFF9AE"/>
                    </a:solidFill>
                  </a:tcPr>
                </a:tc>
              </a:tr>
              <a:tr h="391825">
                <a:tc>
                  <a:txBody>
                    <a:bodyPr/>
                    <a:lstStyle/>
                    <a:p>
                      <a:pPr marR="172085" algn="r">
                        <a:lnSpc>
                          <a:spcPts val="1795"/>
                        </a:lnSpc>
                      </a:pPr>
                      <a:r>
                        <a:rPr sz="1600" b="1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FF9AE"/>
                    </a:solidFill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795"/>
                        </a:lnSpc>
                      </a:pPr>
                      <a:r>
                        <a:rPr sz="1600" b="1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FF9AE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4481574" y="4371847"/>
            <a:ext cx="1097916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Page</a:t>
            </a:r>
            <a:r>
              <a:rPr sz="1600" b="1" spc="-6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Table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41566" y="6734048"/>
            <a:ext cx="1572896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Logical</a:t>
            </a:r>
            <a:r>
              <a:rPr sz="1600" b="1" spc="-4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Memory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7081839" y="1062039"/>
          <a:ext cx="1219200" cy="77597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/>
              </a:tblGrid>
              <a:tr h="609598">
                <a:tc>
                  <a:txBody>
                    <a:bodyPr/>
                    <a:lstStyle/>
                    <a:p>
                      <a:pPr marL="412750">
                        <a:lnSpc>
                          <a:spcPct val="100000"/>
                        </a:lnSpc>
                        <a:spcBef>
                          <a:spcPts val="1515"/>
                        </a:spcBef>
                      </a:pPr>
                      <a:r>
                        <a:rPr sz="14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92405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C7EAFB"/>
                    </a:solidFill>
                  </a:tcPr>
                </a:tc>
              </a:tr>
              <a:tr h="2241974">
                <a:tc>
                  <a:txBody>
                    <a:bodyPr/>
                    <a:lstStyle/>
                    <a:p>
                      <a:pPr marL="363220">
                        <a:lnSpc>
                          <a:spcPts val="1675"/>
                        </a:lnSpc>
                        <a:spcBef>
                          <a:spcPts val="200"/>
                        </a:spcBef>
                        <a:tabLst>
                          <a:tab pos="806450" algn="l"/>
                        </a:tabLst>
                      </a:pPr>
                      <a:r>
                        <a:rPr sz="14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4	I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786130" marR="335915" indent="24765" algn="just">
                        <a:lnSpc>
                          <a:spcPts val="1670"/>
                        </a:lnSpc>
                        <a:spcBef>
                          <a:spcPts val="60"/>
                        </a:spcBef>
                      </a:pPr>
                      <a:r>
                        <a:rPr sz="1400" spc="-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j  </a:t>
                      </a:r>
                      <a:r>
                        <a:rPr sz="14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k   </a:t>
                      </a:r>
                      <a:r>
                        <a:rPr sz="1400" spc="-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C7EAFB"/>
                    </a:solidFill>
                  </a:tcPr>
                </a:tc>
              </a:tr>
              <a:tr h="1507914">
                <a:tc>
                  <a:txBody>
                    <a:bodyPr/>
                    <a:lstStyle/>
                    <a:p>
                      <a:pPr marL="288290" algn="just">
                        <a:lnSpc>
                          <a:spcPts val="1675"/>
                        </a:lnSpc>
                        <a:spcBef>
                          <a:spcPts val="200"/>
                        </a:spcBef>
                      </a:pPr>
                      <a:r>
                        <a:rPr sz="1400" b="1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1400" b="1" spc="32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756920" marR="331470" indent="23495" algn="just">
                        <a:lnSpc>
                          <a:spcPts val="167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n  o  p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C7EAFB"/>
                    </a:solidFill>
                  </a:tcPr>
                </a:tc>
              </a:tr>
              <a:tr h="533399">
                <a:tc>
                  <a:txBody>
                    <a:bodyPr/>
                    <a:lstStyle/>
                    <a:p>
                      <a:pPr marL="363220">
                        <a:lnSpc>
                          <a:spcPct val="100000"/>
                        </a:lnSpc>
                        <a:spcBef>
                          <a:spcPts val="1215"/>
                        </a:spcBef>
                      </a:pPr>
                      <a:r>
                        <a:rPr sz="1400" spc="-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54304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C7EAFB"/>
                    </a:solidFill>
                  </a:tcPr>
                </a:tc>
              </a:tr>
              <a:tr h="533399">
                <a:tc>
                  <a:txBody>
                    <a:bodyPr/>
                    <a:lstStyle/>
                    <a:p>
                      <a:pPr marL="363220">
                        <a:lnSpc>
                          <a:spcPct val="100000"/>
                        </a:lnSpc>
                        <a:spcBef>
                          <a:spcPts val="1215"/>
                        </a:spcBef>
                      </a:pPr>
                      <a:r>
                        <a:rPr sz="1400" spc="-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54304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C7EAFB"/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marL="756920" marR="305435" indent="-443230" algn="just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400" spc="-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20 </a:t>
                      </a:r>
                      <a:r>
                        <a:rPr sz="14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a  b  c  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C7EAFB"/>
                    </a:solidFill>
                  </a:tcPr>
                </a:tc>
              </a:tr>
              <a:tr h="252404">
                <a:tc>
                  <a:txBody>
                    <a:bodyPr/>
                    <a:lstStyle/>
                    <a:p>
                      <a:pPr marR="354965" algn="r">
                        <a:lnSpc>
                          <a:spcPct val="100000"/>
                        </a:lnSpc>
                        <a:spcBef>
                          <a:spcPts val="200"/>
                        </a:spcBef>
                        <a:tabLst>
                          <a:tab pos="393700" algn="l"/>
                        </a:tabLst>
                      </a:pPr>
                      <a:r>
                        <a:rPr sz="1400" b="1" spc="-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400" b="1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4	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solidFill>
                      <a:srgbClr val="C7EAFB"/>
                    </a:solidFill>
                  </a:tcPr>
                </a:tc>
              </a:tr>
              <a:tr h="230293">
                <a:tc>
                  <a:txBody>
                    <a:bodyPr/>
                    <a:lstStyle/>
                    <a:p>
                      <a:pPr marR="381000" algn="r">
                        <a:lnSpc>
                          <a:spcPts val="1560"/>
                        </a:lnSpc>
                      </a:pPr>
                      <a:r>
                        <a:rPr sz="14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solidFill>
                      <a:srgbClr val="C7EAFB"/>
                    </a:solidFill>
                  </a:tcPr>
                </a:tc>
              </a:tr>
              <a:tr h="230293">
                <a:tc>
                  <a:txBody>
                    <a:bodyPr/>
                    <a:lstStyle/>
                    <a:p>
                      <a:pPr marR="331470" algn="r">
                        <a:lnSpc>
                          <a:spcPts val="1575"/>
                        </a:lnSpc>
                      </a:pPr>
                      <a:r>
                        <a:rPr sz="14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solidFill>
                      <a:srgbClr val="C7EAFB"/>
                    </a:solidFill>
                  </a:tcPr>
                </a:tc>
              </a:tr>
              <a:tr h="172720">
                <a:tc>
                  <a:txBody>
                    <a:bodyPr/>
                    <a:lstStyle/>
                    <a:p>
                      <a:pPr marR="354965" algn="r">
                        <a:lnSpc>
                          <a:spcPts val="1180"/>
                        </a:lnSpc>
                      </a:pPr>
                      <a:r>
                        <a:rPr sz="14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h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C7EAFB"/>
                    </a:solidFill>
                  </a:tcPr>
                </a:tc>
              </a:tr>
              <a:tr h="533399">
                <a:tc>
                  <a:txBody>
                    <a:bodyPr/>
                    <a:lstStyle/>
                    <a:p>
                      <a:pPr marL="363220">
                        <a:lnSpc>
                          <a:spcPct val="100000"/>
                        </a:lnSpc>
                        <a:spcBef>
                          <a:spcPts val="1215"/>
                        </a:spcBef>
                      </a:pPr>
                      <a:r>
                        <a:rPr sz="1400" spc="-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28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54304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C7EAFB"/>
                    </a:solidFill>
                  </a:tcPr>
                </a:tc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5205473" y="6124446"/>
            <a:ext cx="1686560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Physical</a:t>
            </a:r>
            <a:r>
              <a:rPr sz="1600" b="1" spc="-4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Memory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3402" y="1451863"/>
            <a:ext cx="3157220" cy="1352396"/>
          </a:xfrm>
          <a:prstGeom prst="rect">
            <a:avLst/>
          </a:prstGeom>
        </p:spPr>
        <p:txBody>
          <a:bodyPr vert="horz" wrap="square" lIns="0" tIns="43170" rIns="0" bIns="0" rtlCol="0">
            <a:spAutoFit/>
          </a:bodyPr>
          <a:lstStyle/>
          <a:p>
            <a:pPr marL="297745" marR="5080" indent="-285683" algn="just">
              <a:lnSpc>
                <a:spcPts val="1950"/>
              </a:lnSpc>
              <a:spcBef>
                <a:spcPts val="340"/>
              </a:spcBef>
              <a:buChar char="•"/>
              <a:tabLst>
                <a:tab pos="298381" algn="l"/>
              </a:tabLst>
            </a:pP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A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32 bit machine can  address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4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gigabytes which 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is 4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million pages (at 1024  bytes/page).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WHO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says  how big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a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page is,</a:t>
            </a:r>
            <a:r>
              <a:rPr spc="-5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anyway?</a:t>
            </a:r>
            <a:endParaRPr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3397" y="2745736"/>
            <a:ext cx="1721485" cy="29972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298381" indent="-285683">
              <a:spcBef>
                <a:spcPts val="100"/>
              </a:spcBef>
              <a:buChar char="•"/>
              <a:tabLst>
                <a:tab pos="297745" algn="l"/>
                <a:tab pos="298381" algn="l"/>
                <a:tab pos="1338903" algn="l"/>
              </a:tabLst>
            </a:pP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Coul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d	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us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e</a:t>
            </a:r>
            <a:endParaRPr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9142" y="2745738"/>
            <a:ext cx="2870835" cy="567565"/>
          </a:xfrm>
          <a:prstGeom prst="rect">
            <a:avLst/>
          </a:prstGeom>
        </p:spPr>
        <p:txBody>
          <a:bodyPr vert="horz" wrap="square" lIns="0" tIns="43170" rIns="0" bIns="0" rtlCol="0">
            <a:spAutoFit/>
          </a:bodyPr>
          <a:lstStyle/>
          <a:p>
            <a:pPr marL="12697" marR="5080" indent="1853131">
              <a:lnSpc>
                <a:spcPts val="1950"/>
              </a:lnSpc>
              <a:spcBef>
                <a:spcPts val="340"/>
              </a:spcBef>
              <a:tabLst>
                <a:tab pos="1134480" algn="l"/>
                <a:tab pos="1786472" algn="l"/>
                <a:tab pos="2449892" algn="l"/>
              </a:tabLst>
            </a:pP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ded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cat</a:t>
            </a:r>
            <a:r>
              <a:rPr spc="-10" dirty="0">
                <a:solidFill>
                  <a:srgbClr val="363639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d 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reg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ste</a:t>
            </a:r>
            <a:r>
              <a:rPr spc="-10" dirty="0">
                <a:solidFill>
                  <a:srgbClr val="363639"/>
                </a:solidFill>
                <a:latin typeface="Arial"/>
                <a:cs typeface="Arial"/>
              </a:rPr>
              <a:t>r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s	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(O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K	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on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ly	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w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t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h</a:t>
            </a:r>
            <a:endParaRPr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3375" y="3212077"/>
            <a:ext cx="3156585" cy="3170083"/>
          </a:xfrm>
          <a:prstGeom prst="rect">
            <a:avLst/>
          </a:prstGeom>
        </p:spPr>
        <p:txBody>
          <a:bodyPr vert="horz" wrap="square" lIns="0" tIns="41266" rIns="0" bIns="0" rtlCol="0">
            <a:spAutoFit/>
          </a:bodyPr>
          <a:lstStyle/>
          <a:p>
            <a:pPr marL="298381" algn="just">
              <a:spcBef>
                <a:spcPts val="325"/>
              </a:spcBef>
            </a:pP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small</a:t>
            </a:r>
            <a:r>
              <a:rPr spc="-1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tables.)</a:t>
            </a:r>
            <a:endParaRPr>
              <a:latin typeface="Arial"/>
              <a:cs typeface="Arial"/>
            </a:endParaRPr>
          </a:p>
          <a:p>
            <a:pPr marL="298381" marR="6349" indent="-285683" algn="just">
              <a:lnSpc>
                <a:spcPts val="1950"/>
              </a:lnSpc>
              <a:spcBef>
                <a:spcPts val="470"/>
              </a:spcBef>
              <a:buChar char="•"/>
              <a:tabLst>
                <a:tab pos="299015" algn="l"/>
              </a:tabLst>
            </a:pP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Could use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a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register  pointing to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table in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memory  (slow</a:t>
            </a:r>
            <a:r>
              <a:rPr spc="-1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access.)</a:t>
            </a:r>
            <a:endParaRPr>
              <a:latin typeface="Arial"/>
              <a:cs typeface="Arial"/>
            </a:endParaRPr>
          </a:p>
          <a:p>
            <a:pPr marL="298381" marR="5080" indent="-285683" algn="just">
              <a:lnSpc>
                <a:spcPts val="1950"/>
              </a:lnSpc>
              <a:spcBef>
                <a:spcPts val="439"/>
              </a:spcBef>
              <a:buChar char="•"/>
              <a:tabLst>
                <a:tab pos="299015" algn="l"/>
              </a:tabLst>
            </a:pP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Cache or associative  memory</a:t>
            </a:r>
            <a:endParaRPr>
              <a:latin typeface="Arial"/>
              <a:cs typeface="Arial"/>
            </a:endParaRPr>
          </a:p>
          <a:p>
            <a:pPr marL="297745" marR="5080" indent="-285683" algn="just">
              <a:lnSpc>
                <a:spcPts val="1950"/>
              </a:lnSpc>
              <a:spcBef>
                <a:spcPts val="433"/>
              </a:spcBef>
              <a:buChar char="•"/>
              <a:tabLst>
                <a:tab pos="299015" algn="l"/>
              </a:tabLst>
            </a:pP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(TLB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=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Translation  Lookaside</a:t>
            </a:r>
            <a:r>
              <a:rPr spc="-1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Buffer):</a:t>
            </a:r>
            <a:endParaRPr>
              <a:latin typeface="Arial"/>
              <a:cs typeface="Arial"/>
            </a:endParaRPr>
          </a:p>
          <a:p>
            <a:pPr marL="297745" marR="5080" indent="-285683" algn="just">
              <a:lnSpc>
                <a:spcPts val="1950"/>
              </a:lnSpc>
              <a:spcBef>
                <a:spcPts val="440"/>
              </a:spcBef>
              <a:buClr>
                <a:srgbClr val="363639"/>
              </a:buClr>
              <a:buFont typeface="Arial"/>
              <a:buChar char="•"/>
              <a:tabLst>
                <a:tab pos="361865" algn="l"/>
              </a:tabLst>
            </a:pPr>
            <a:r>
              <a:rPr dirty="0"/>
              <a:t>	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simultaneous search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is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fast  and uses only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a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few  registers.</a:t>
            </a:r>
            <a:endParaRPr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0567" y="566989"/>
            <a:ext cx="1428750" cy="45275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2800" b="1" spc="-10" dirty="0">
                <a:solidFill>
                  <a:srgbClr val="ED1C24"/>
                </a:solidFill>
                <a:latin typeface="Arial"/>
                <a:cs typeface="Arial"/>
              </a:rPr>
              <a:t>P</a:t>
            </a: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A</a:t>
            </a:r>
            <a:r>
              <a:rPr sz="2800" b="1" spc="-10" dirty="0">
                <a:solidFill>
                  <a:srgbClr val="ED1C24"/>
                </a:solidFill>
                <a:latin typeface="Arial"/>
                <a:cs typeface="Arial"/>
              </a:rPr>
              <a:t>G</a:t>
            </a: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IN</a:t>
            </a:r>
            <a:r>
              <a:rPr sz="2800" b="1" spc="4" dirty="0">
                <a:solidFill>
                  <a:srgbClr val="ED1C24"/>
                </a:solidFill>
                <a:latin typeface="Arial"/>
                <a:cs typeface="Arial"/>
              </a:rPr>
              <a:t>G</a:t>
            </a:r>
            <a:endParaRPr sz="2800" dirty="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076702" y="2628900"/>
            <a:ext cx="5398770" cy="4103370"/>
            <a:chOff x="4076700" y="2628900"/>
            <a:chExt cx="5398770" cy="4103370"/>
          </a:xfrm>
        </p:grpSpPr>
        <p:sp>
          <p:nvSpPr>
            <p:cNvPr id="9" name="object 9"/>
            <p:cNvSpPr/>
            <p:nvPr/>
          </p:nvSpPr>
          <p:spPr>
            <a:xfrm>
              <a:off x="4114800" y="2666999"/>
              <a:ext cx="5322570" cy="40271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076700" y="2628912"/>
              <a:ext cx="5398770" cy="4103370"/>
            </a:xfrm>
            <a:custGeom>
              <a:avLst/>
              <a:gdLst/>
              <a:ahLst/>
              <a:cxnLst/>
              <a:rect l="l" t="t" r="r" b="b"/>
              <a:pathLst>
                <a:path w="5398770" h="4103370">
                  <a:moveTo>
                    <a:pt x="5373370" y="25146"/>
                  </a:moveTo>
                  <a:lnTo>
                    <a:pt x="5360670" y="25146"/>
                  </a:lnTo>
                  <a:lnTo>
                    <a:pt x="5360670" y="38100"/>
                  </a:lnTo>
                  <a:lnTo>
                    <a:pt x="5360670" y="4065270"/>
                  </a:lnTo>
                  <a:lnTo>
                    <a:pt x="38100" y="4065270"/>
                  </a:lnTo>
                  <a:lnTo>
                    <a:pt x="38100" y="38100"/>
                  </a:lnTo>
                  <a:lnTo>
                    <a:pt x="5360670" y="38100"/>
                  </a:lnTo>
                  <a:lnTo>
                    <a:pt x="5360670" y="25146"/>
                  </a:lnTo>
                  <a:lnTo>
                    <a:pt x="38100" y="25146"/>
                  </a:lnTo>
                  <a:lnTo>
                    <a:pt x="25400" y="25146"/>
                  </a:lnTo>
                  <a:lnTo>
                    <a:pt x="25400" y="4078224"/>
                  </a:lnTo>
                  <a:lnTo>
                    <a:pt x="38100" y="4078224"/>
                  </a:lnTo>
                  <a:lnTo>
                    <a:pt x="5360670" y="4078224"/>
                  </a:lnTo>
                  <a:lnTo>
                    <a:pt x="5373370" y="4078224"/>
                  </a:lnTo>
                  <a:lnTo>
                    <a:pt x="5373370" y="25146"/>
                  </a:lnTo>
                  <a:close/>
                </a:path>
                <a:path w="5398770" h="4103370">
                  <a:moveTo>
                    <a:pt x="5398770" y="0"/>
                  </a:moveTo>
                  <a:lnTo>
                    <a:pt x="5386070" y="0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0" y="4103370"/>
                  </a:lnTo>
                  <a:lnTo>
                    <a:pt x="12700" y="4103370"/>
                  </a:lnTo>
                  <a:lnTo>
                    <a:pt x="12700" y="12954"/>
                  </a:lnTo>
                  <a:lnTo>
                    <a:pt x="5386070" y="12954"/>
                  </a:lnTo>
                  <a:lnTo>
                    <a:pt x="5386070" y="4091178"/>
                  </a:lnTo>
                  <a:lnTo>
                    <a:pt x="12954" y="4091178"/>
                  </a:lnTo>
                  <a:lnTo>
                    <a:pt x="12954" y="4103370"/>
                  </a:lnTo>
                  <a:lnTo>
                    <a:pt x="5386070" y="4103370"/>
                  </a:lnTo>
                  <a:lnTo>
                    <a:pt x="5386578" y="4103370"/>
                  </a:lnTo>
                  <a:lnTo>
                    <a:pt x="5398770" y="4103370"/>
                  </a:lnTo>
                  <a:lnTo>
                    <a:pt x="5398770" y="0"/>
                  </a:lnTo>
                  <a:close/>
                </a:path>
              </a:pathLst>
            </a:custGeom>
            <a:solidFill>
              <a:srgbClr val="CE7B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651502" y="1528065"/>
            <a:ext cx="4521835" cy="75692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b="1" spc="-4" dirty="0">
                <a:solidFill>
                  <a:srgbClr val="554F8C"/>
                </a:solidFill>
                <a:latin typeface="Arial"/>
                <a:cs typeface="Arial"/>
              </a:rPr>
              <a:t>IMPLEMENTATION </a:t>
            </a:r>
            <a:r>
              <a:rPr b="1" dirty="0">
                <a:solidFill>
                  <a:srgbClr val="554F8C"/>
                </a:solidFill>
                <a:latin typeface="Arial"/>
                <a:cs typeface="Arial"/>
              </a:rPr>
              <a:t>OF THE </a:t>
            </a:r>
            <a:r>
              <a:rPr b="1" spc="-4" dirty="0">
                <a:solidFill>
                  <a:srgbClr val="554F8C"/>
                </a:solidFill>
                <a:latin typeface="Arial"/>
                <a:cs typeface="Arial"/>
              </a:rPr>
              <a:t>PAGE</a:t>
            </a:r>
            <a:r>
              <a:rPr b="1" spc="-35" dirty="0">
                <a:solidFill>
                  <a:srgbClr val="554F8C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554F8C"/>
                </a:solidFill>
                <a:latin typeface="Arial"/>
                <a:cs typeface="Arial"/>
              </a:rPr>
              <a:t>TABLE</a:t>
            </a:r>
            <a:endParaRPr>
              <a:latin typeface="Arial"/>
              <a:cs typeface="Arial"/>
            </a:endParaRPr>
          </a:p>
          <a:p>
            <a:pPr marL="437413">
              <a:spcBef>
                <a:spcPts val="1440"/>
              </a:spcBef>
            </a:pPr>
            <a:r>
              <a:rPr b="1" spc="-4" dirty="0">
                <a:solidFill>
                  <a:srgbClr val="ED1C24"/>
                </a:solidFill>
                <a:latin typeface="Arial"/>
                <a:cs typeface="Arial"/>
              </a:rPr>
              <a:t>TLB </a:t>
            </a:r>
            <a:r>
              <a:rPr b="1" dirty="0">
                <a:solidFill>
                  <a:srgbClr val="ED1C24"/>
                </a:solidFill>
                <a:latin typeface="Arial"/>
                <a:cs typeface="Arial"/>
              </a:rPr>
              <a:t>= </a:t>
            </a:r>
            <a:r>
              <a:rPr b="1" spc="-4" dirty="0">
                <a:solidFill>
                  <a:srgbClr val="ED1C24"/>
                </a:solidFill>
                <a:latin typeface="Arial"/>
                <a:cs typeface="Arial"/>
              </a:rPr>
              <a:t>Translation Lookaside</a:t>
            </a:r>
            <a:r>
              <a:rPr b="1" spc="-2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ED1C24"/>
                </a:solidFill>
                <a:latin typeface="Arial"/>
                <a:cs typeface="Arial"/>
              </a:rPr>
              <a:t>Buffer</a:t>
            </a:r>
            <a:endParaRPr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8179" y="894079"/>
            <a:ext cx="6703059" cy="695960"/>
          </a:xfrm>
          <a:prstGeom prst="rect">
            <a:avLst/>
          </a:prstGeom>
        </p:spPr>
        <p:txBody>
          <a:bodyPr vert="horz" wrap="square" lIns="0" tIns="12061" rIns="0" bIns="0" rtlCol="0">
            <a:spAutoFit/>
          </a:bodyPr>
          <a:lstStyle/>
          <a:p>
            <a:pPr marL="12697">
              <a:spcBef>
                <a:spcPts val="95"/>
              </a:spcBef>
            </a:pPr>
            <a:r>
              <a:rPr sz="4300" spc="-4" dirty="0">
                <a:latin typeface="Arial"/>
                <a:cs typeface="Arial"/>
              </a:rPr>
              <a:t>MEMORY</a:t>
            </a:r>
            <a:r>
              <a:rPr sz="4300" spc="-80" dirty="0">
                <a:latin typeface="Arial"/>
                <a:cs typeface="Arial"/>
              </a:rPr>
              <a:t> </a:t>
            </a:r>
            <a:r>
              <a:rPr sz="4300" dirty="0">
                <a:latin typeface="Arial"/>
                <a:cs typeface="Arial"/>
              </a:rPr>
              <a:t>MANAGEMENT</a:t>
            </a:r>
            <a:endParaRPr sz="4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72301" y="6744423"/>
            <a:ext cx="189866" cy="246778"/>
          </a:xfrm>
          <a:prstGeom prst="rect">
            <a:avLst/>
          </a:prstGeom>
        </p:spPr>
        <p:txBody>
          <a:bodyPr vert="horz" wrap="square" lIns="0" tIns="2538" rIns="0" bIns="0" rtlCol="0">
            <a:spAutoFit/>
          </a:bodyPr>
          <a:lstStyle/>
          <a:p>
            <a:pPr marL="38091">
              <a:spcBef>
                <a:spcPts val="20"/>
              </a:spcBef>
            </a:pPr>
            <a:fld id="{81D60167-4931-47E6-BA6A-407CBD079E47}" type="slidenum"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pPr marL="38091">
                <a:spcBef>
                  <a:spcPts val="20"/>
                </a:spcBef>
              </a:pPr>
              <a:t>2</a:t>
            </a:fld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1499" y="1762000"/>
            <a:ext cx="8375650" cy="3217541"/>
          </a:xfrm>
          <a:prstGeom prst="rect">
            <a:avLst/>
          </a:prstGeom>
        </p:spPr>
        <p:txBody>
          <a:bodyPr vert="horz" wrap="square" lIns="0" tIns="39360" rIns="0" bIns="0" rtlCol="0">
            <a:spAutoFit/>
          </a:bodyPr>
          <a:lstStyle/>
          <a:p>
            <a:pPr marL="12697" marR="5080">
              <a:lnSpc>
                <a:spcPts val="1739"/>
              </a:lnSpc>
              <a:spcBef>
                <a:spcPts val="309"/>
              </a:spcBef>
            </a:pP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Just as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processes share the CPU, they also share physical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memory.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This section is about  mechanisms for doing that</a:t>
            </a:r>
            <a:r>
              <a:rPr sz="1600" spc="2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sharing.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marL="12697"/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EXAMPLE </a:t>
            </a: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OF 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MEMORY</a:t>
            </a:r>
            <a:r>
              <a:rPr sz="1600" b="1" spc="-14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USAGE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25"/>
              </a:spcBef>
            </a:pPr>
            <a:endParaRPr sz="2000">
              <a:latin typeface="Arial"/>
              <a:cs typeface="Arial"/>
            </a:endParaRPr>
          </a:p>
          <a:p>
            <a:pPr marL="12697"/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Calculation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of an 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effective</a:t>
            </a:r>
            <a:r>
              <a:rPr sz="1600" b="1" spc="-2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address</a:t>
            </a:r>
            <a:endParaRPr sz="1600">
              <a:latin typeface="Arial"/>
              <a:cs typeface="Arial"/>
            </a:endParaRPr>
          </a:p>
          <a:p>
            <a:pPr marL="755472" indent="-285683">
              <a:spcBef>
                <a:spcPts val="160"/>
              </a:spcBef>
              <a:buChar char="▪"/>
              <a:tabLst>
                <a:tab pos="754838" algn="l"/>
                <a:tab pos="755472" algn="l"/>
              </a:tabLst>
            </a:pPr>
            <a:r>
              <a:rPr sz="1400" spc="-4" dirty="0">
                <a:solidFill>
                  <a:srgbClr val="363639"/>
                </a:solidFill>
                <a:latin typeface="Arial"/>
                <a:cs typeface="Arial"/>
              </a:rPr>
              <a:t>Fetch from</a:t>
            </a:r>
            <a:r>
              <a:rPr sz="1400" spc="-6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400" spc="-4" dirty="0">
                <a:solidFill>
                  <a:srgbClr val="363639"/>
                </a:solidFill>
                <a:latin typeface="Arial"/>
                <a:cs typeface="Arial"/>
              </a:rPr>
              <a:t>instruction</a:t>
            </a:r>
            <a:endParaRPr sz="1400">
              <a:latin typeface="Arial"/>
              <a:cs typeface="Arial"/>
            </a:endParaRPr>
          </a:p>
          <a:p>
            <a:pPr marL="755472" indent="-285683">
              <a:spcBef>
                <a:spcPts val="170"/>
              </a:spcBef>
              <a:buChar char="▪"/>
              <a:tabLst>
                <a:tab pos="754838" algn="l"/>
                <a:tab pos="755472" algn="l"/>
              </a:tabLst>
            </a:pPr>
            <a:r>
              <a:rPr sz="1400" spc="-4" dirty="0">
                <a:solidFill>
                  <a:srgbClr val="363639"/>
                </a:solidFill>
                <a:latin typeface="Arial"/>
                <a:cs typeface="Arial"/>
              </a:rPr>
              <a:t>Use index offset</a:t>
            </a:r>
            <a:endParaRPr sz="1400">
              <a:latin typeface="Arial"/>
              <a:cs typeface="Arial"/>
            </a:endParaRPr>
          </a:p>
          <a:p>
            <a:pPr>
              <a:spcBef>
                <a:spcPts val="40"/>
              </a:spcBef>
            </a:pPr>
            <a:endParaRPr sz="2000">
              <a:latin typeface="Arial"/>
              <a:cs typeface="Arial"/>
            </a:endParaRPr>
          </a:p>
          <a:p>
            <a:pPr marL="12697"/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Example: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(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Here index is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a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pointer to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an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address</a:t>
            </a:r>
            <a:r>
              <a:rPr sz="1600" spc="4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40"/>
              </a:spcBef>
            </a:pPr>
            <a:endParaRPr sz="1900">
              <a:latin typeface="Arial"/>
              <a:cs typeface="Arial"/>
            </a:endParaRPr>
          </a:p>
          <a:p>
            <a:pPr marL="1326838"/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loop: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99096" y="4835142"/>
            <a:ext cx="1979930" cy="124777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 marR="567558">
              <a:spcBef>
                <a:spcPts val="100"/>
              </a:spcBef>
            </a:pP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register,</a:t>
            </a:r>
            <a:r>
              <a:rPr sz="1600" b="1" spc="-4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index  42, register  register,</a:t>
            </a:r>
            <a:r>
              <a:rPr sz="1600" b="1" spc="-4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index  index</a:t>
            </a:r>
            <a:endParaRPr sz="1600">
              <a:latin typeface="Arial"/>
              <a:cs typeface="Arial"/>
            </a:endParaRPr>
          </a:p>
          <a:p>
            <a:pPr marL="12697">
              <a:spcBef>
                <a:spcPts val="20"/>
              </a:spcBef>
            </a:pP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index,</a:t>
            </a:r>
            <a:r>
              <a:rPr sz="1600" b="1" spc="-3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final_address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70302" y="4835142"/>
            <a:ext cx="1614806" cy="173672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 marR="1096388">
              <a:spcBef>
                <a:spcPts val="100"/>
              </a:spcBef>
            </a:pP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load  add  stor</a:t>
            </a: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e  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inc</a:t>
            </a:r>
            <a:endParaRPr sz="1600">
              <a:latin typeface="Arial"/>
              <a:cs typeface="Arial"/>
            </a:endParaRPr>
          </a:p>
          <a:p>
            <a:pPr marL="12697" marR="250131">
              <a:spcBef>
                <a:spcPts val="20"/>
              </a:spcBef>
              <a:tabLst>
                <a:tab pos="926249" algn="l"/>
              </a:tabLst>
            </a:pP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skip_equal  branc</a:t>
            </a: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h	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loo</a:t>
            </a: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p</a:t>
            </a:r>
            <a:endParaRPr sz="1600">
              <a:latin typeface="Arial"/>
              <a:cs typeface="Arial"/>
            </a:endParaRPr>
          </a:p>
          <a:p>
            <a:pPr marL="241243">
              <a:spcBef>
                <a:spcPts val="10"/>
              </a:spcBef>
            </a:pP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... 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continue</a:t>
            </a:r>
            <a:r>
              <a:rPr sz="1600" b="1" spc="-5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....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5301" y="1736394"/>
            <a:ext cx="4019550" cy="565150"/>
          </a:xfrm>
          <a:prstGeom prst="rect">
            <a:avLst/>
          </a:prstGeom>
        </p:spPr>
        <p:txBody>
          <a:bodyPr vert="horz" wrap="square" lIns="0" tIns="38091" rIns="0" bIns="0" rtlCol="0">
            <a:spAutoFit/>
          </a:bodyPr>
          <a:lstStyle/>
          <a:p>
            <a:pPr marL="12697">
              <a:spcBef>
                <a:spcPts val="300"/>
              </a:spcBef>
            </a:pPr>
            <a:r>
              <a:rPr sz="1600" b="1" spc="-4" dirty="0">
                <a:solidFill>
                  <a:srgbClr val="554F8C"/>
                </a:solidFill>
                <a:latin typeface="Arial"/>
                <a:cs typeface="Arial"/>
              </a:rPr>
              <a:t>IMPLEMENTATION </a:t>
            </a:r>
            <a:r>
              <a:rPr sz="1600" b="1" spc="4" dirty="0">
                <a:solidFill>
                  <a:srgbClr val="554F8C"/>
                </a:solidFill>
                <a:latin typeface="Arial"/>
                <a:cs typeface="Arial"/>
              </a:rPr>
              <a:t>OF </a:t>
            </a:r>
            <a:r>
              <a:rPr sz="1600" b="1" spc="-4" dirty="0">
                <a:solidFill>
                  <a:srgbClr val="554F8C"/>
                </a:solidFill>
                <a:latin typeface="Arial"/>
                <a:cs typeface="Arial"/>
              </a:rPr>
              <a:t>THE PAGE</a:t>
            </a:r>
            <a:r>
              <a:rPr sz="1600" b="1" spc="-55" dirty="0">
                <a:solidFill>
                  <a:srgbClr val="554F8C"/>
                </a:solidFill>
                <a:latin typeface="Arial"/>
                <a:cs typeface="Arial"/>
              </a:rPr>
              <a:t> </a:t>
            </a:r>
            <a:r>
              <a:rPr sz="1600" b="1" spc="-4" dirty="0">
                <a:solidFill>
                  <a:srgbClr val="554F8C"/>
                </a:solidFill>
                <a:latin typeface="Arial"/>
                <a:cs typeface="Arial"/>
              </a:rPr>
              <a:t>TABLE</a:t>
            </a:r>
            <a:endParaRPr sz="1600">
              <a:latin typeface="Arial"/>
              <a:cs typeface="Arial"/>
            </a:endParaRPr>
          </a:p>
          <a:p>
            <a:pPr marL="69199">
              <a:spcBef>
                <a:spcPts val="204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Issues include: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7442" y="2546401"/>
            <a:ext cx="4752340" cy="1374139"/>
          </a:xfrm>
          <a:prstGeom prst="rect">
            <a:avLst/>
          </a:prstGeom>
        </p:spPr>
        <p:txBody>
          <a:bodyPr vert="horz" wrap="square" lIns="0" tIns="38091" rIns="0" bIns="0" rtlCol="0">
            <a:spAutoFit/>
          </a:bodyPr>
          <a:lstStyle/>
          <a:p>
            <a:pPr marL="1498884">
              <a:spcBef>
                <a:spcPts val="300"/>
              </a:spcBef>
              <a:tabLst>
                <a:tab pos="1985181" algn="l"/>
              </a:tabLst>
            </a:pP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key	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and</a:t>
            </a:r>
            <a:r>
              <a:rPr sz="1600" spc="-1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value</a:t>
            </a:r>
            <a:endParaRPr sz="1600">
              <a:latin typeface="Arial"/>
              <a:cs typeface="Arial"/>
            </a:endParaRPr>
          </a:p>
          <a:p>
            <a:pPr marL="1498884" marR="101576">
              <a:lnSpc>
                <a:spcPct val="110600"/>
              </a:lnSpc>
              <a:spcBef>
                <a:spcPts val="4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hit rate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90 - 98%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with 100 registers  add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entry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if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not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found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25"/>
              </a:spcBef>
            </a:pPr>
            <a:endParaRPr sz="2000">
              <a:latin typeface="Arial"/>
              <a:cs typeface="Arial"/>
            </a:endParaRPr>
          </a:p>
          <a:p>
            <a:pPr marL="12697">
              <a:tabLst>
                <a:tab pos="2417514" algn="l"/>
                <a:tab pos="3188860" algn="l"/>
                <a:tab pos="3496761" algn="l"/>
                <a:tab pos="4619179" algn="l"/>
              </a:tabLst>
            </a:pP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Eff</a:t>
            </a: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e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c</a:t>
            </a:r>
            <a:r>
              <a:rPr sz="1600" b="1" spc="4" dirty="0">
                <a:solidFill>
                  <a:srgbClr val="363639"/>
                </a:solidFill>
                <a:latin typeface="Arial"/>
                <a:cs typeface="Arial"/>
              </a:rPr>
              <a:t>t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iv</a:t>
            </a: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e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 a</a:t>
            </a: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c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ces</a:t>
            </a: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s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b="1" spc="4" dirty="0">
                <a:solidFill>
                  <a:srgbClr val="363639"/>
                </a:solidFill>
                <a:latin typeface="Arial"/>
                <a:cs typeface="Arial"/>
              </a:rPr>
              <a:t>t</a:t>
            </a: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i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m</a:t>
            </a: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e =	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%fa</a:t>
            </a: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st	*	</a:t>
            </a:r>
            <a:r>
              <a:rPr sz="1600" b="1" spc="4" dirty="0">
                <a:solidFill>
                  <a:srgbClr val="363639"/>
                </a:solidFill>
                <a:latin typeface="Arial"/>
                <a:cs typeface="Arial"/>
              </a:rPr>
              <a:t>t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im</a:t>
            </a: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e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_fas</a:t>
            </a: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t	+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62716" y="3650995"/>
            <a:ext cx="2180591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  <a:tabLst>
                <a:tab pos="874190" algn="l"/>
                <a:tab pos="1182729" algn="l"/>
              </a:tabLst>
            </a:pP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%</a:t>
            </a: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sl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o</a:t>
            </a: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w	*	</a:t>
            </a:r>
            <a:r>
              <a:rPr sz="1600" b="1" spc="4" dirty="0">
                <a:solidFill>
                  <a:srgbClr val="363639"/>
                </a:solidFill>
                <a:latin typeface="Arial"/>
                <a:cs typeface="Arial"/>
              </a:rPr>
              <a:t>t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ime_</a:t>
            </a: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sl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o</a:t>
            </a: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w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1692" y="4165651"/>
            <a:ext cx="8002270" cy="1387873"/>
          </a:xfrm>
          <a:prstGeom prst="rect">
            <a:avLst/>
          </a:prstGeom>
        </p:spPr>
        <p:txBody>
          <a:bodyPr vert="horz" wrap="square" lIns="0" tIns="38091" rIns="0" bIns="0" rtlCol="0">
            <a:spAutoFit/>
          </a:bodyPr>
          <a:lstStyle/>
          <a:p>
            <a:pPr marL="69199">
              <a:spcBef>
                <a:spcPts val="300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Relevant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times:</a:t>
            </a:r>
            <a:endParaRPr sz="1600">
              <a:latin typeface="Arial"/>
              <a:cs typeface="Arial"/>
            </a:endParaRPr>
          </a:p>
          <a:p>
            <a:pPr marL="870381">
              <a:spcBef>
                <a:spcPts val="204"/>
              </a:spcBef>
            </a:pP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2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nanoseconds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to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search associative memory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– the</a:t>
            </a:r>
            <a:r>
              <a:rPr sz="1600" spc="2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TLB.</a:t>
            </a:r>
            <a:endParaRPr sz="1600">
              <a:latin typeface="Arial"/>
              <a:cs typeface="Arial"/>
            </a:endParaRPr>
          </a:p>
          <a:p>
            <a:pPr marL="870381">
              <a:spcBef>
                <a:spcPts val="204"/>
              </a:spcBef>
            </a:pP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20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nanoseconds to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access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processor cache and bring it into TLB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for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next</a:t>
            </a:r>
            <a:r>
              <a:rPr sz="1600" spc="13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time.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25"/>
              </a:spcBef>
            </a:pPr>
            <a:endParaRPr sz="2000">
              <a:latin typeface="Arial"/>
              <a:cs typeface="Arial"/>
            </a:endParaRPr>
          </a:p>
          <a:p>
            <a:pPr marL="12697">
              <a:spcBef>
                <a:spcPts val="4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Calculate time of</a:t>
            </a:r>
            <a:r>
              <a:rPr sz="1600" spc="14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access: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79695" y="5513625"/>
            <a:ext cx="443865" cy="56642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 marR="5080">
              <a:lnSpc>
                <a:spcPct val="110900"/>
              </a:lnSpc>
              <a:spcBef>
                <a:spcPts val="100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hit  mi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ss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94092" y="5513625"/>
            <a:ext cx="6007100" cy="566420"/>
          </a:xfrm>
          <a:prstGeom prst="rect">
            <a:avLst/>
          </a:prstGeom>
        </p:spPr>
        <p:txBody>
          <a:bodyPr vert="horz" wrap="square" lIns="0" tIns="39360" rIns="0" bIns="0" rtlCol="0">
            <a:spAutoFit/>
          </a:bodyPr>
          <a:lstStyle/>
          <a:p>
            <a:pPr marL="12697">
              <a:spcBef>
                <a:spcPts val="309"/>
              </a:spcBef>
            </a:pP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= 1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search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+ 1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memory</a:t>
            </a:r>
            <a:r>
              <a:rPr sz="1600" spc="2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reference</a:t>
            </a:r>
            <a:endParaRPr sz="1600">
              <a:latin typeface="Arial"/>
              <a:cs typeface="Arial"/>
            </a:endParaRPr>
          </a:p>
          <a:p>
            <a:pPr marL="12697">
              <a:spcBef>
                <a:spcPts val="209"/>
              </a:spcBef>
            </a:pP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= 1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search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+ 1 mem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reference(of page table)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+ 1 mem</a:t>
            </a:r>
            <a:r>
              <a:rPr sz="1600" spc="13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reference.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1692" y="811020"/>
            <a:ext cx="1428750" cy="45275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2800" b="1" spc="-10" dirty="0">
                <a:solidFill>
                  <a:srgbClr val="ED1C24"/>
                </a:solidFill>
                <a:latin typeface="Arial"/>
                <a:cs typeface="Arial"/>
              </a:rPr>
              <a:t>P</a:t>
            </a: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A</a:t>
            </a:r>
            <a:r>
              <a:rPr sz="2800" b="1" spc="-10" dirty="0">
                <a:solidFill>
                  <a:srgbClr val="ED1C24"/>
                </a:solidFill>
                <a:latin typeface="Arial"/>
                <a:cs typeface="Arial"/>
              </a:rPr>
              <a:t>G</a:t>
            </a: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IN</a:t>
            </a:r>
            <a:r>
              <a:rPr sz="2800" b="1" spc="4" dirty="0">
                <a:solidFill>
                  <a:srgbClr val="ED1C24"/>
                </a:solidFill>
                <a:latin typeface="Arial"/>
                <a:cs typeface="Arial"/>
              </a:rPr>
              <a:t>G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5301" y="2066798"/>
            <a:ext cx="2357120" cy="3695786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366309">
              <a:spcBef>
                <a:spcPts val="100"/>
              </a:spcBef>
            </a:pPr>
            <a:r>
              <a:rPr sz="1600" b="1" spc="-10" dirty="0">
                <a:solidFill>
                  <a:srgbClr val="554F8C"/>
                </a:solidFill>
                <a:latin typeface="Arial"/>
                <a:cs typeface="Arial"/>
              </a:rPr>
              <a:t>SHARED</a:t>
            </a:r>
            <a:r>
              <a:rPr sz="1600" b="1" spc="-14" dirty="0">
                <a:solidFill>
                  <a:srgbClr val="554F8C"/>
                </a:solidFill>
                <a:latin typeface="Arial"/>
                <a:cs typeface="Arial"/>
              </a:rPr>
              <a:t> </a:t>
            </a:r>
            <a:r>
              <a:rPr sz="1600" b="1" spc="-4" dirty="0">
                <a:solidFill>
                  <a:srgbClr val="554F8C"/>
                </a:solidFill>
                <a:latin typeface="Arial"/>
                <a:cs typeface="Arial"/>
              </a:rPr>
              <a:t>PAGES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40"/>
              </a:spcBef>
            </a:pPr>
            <a:endParaRPr sz="2100">
              <a:latin typeface="Arial"/>
              <a:cs typeface="Arial"/>
            </a:endParaRPr>
          </a:p>
          <a:p>
            <a:pPr marL="12697" marR="5080" algn="just">
              <a:lnSpc>
                <a:spcPct val="90500"/>
              </a:lnSpc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Data occupying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one 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physical page,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but 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pointed to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by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multiple  logical</a:t>
            </a:r>
            <a:r>
              <a:rPr sz="1600" spc="-1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pages.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35"/>
              </a:spcBef>
            </a:pPr>
            <a:endParaRPr sz="2100">
              <a:latin typeface="Arial"/>
              <a:cs typeface="Arial"/>
            </a:endParaRPr>
          </a:p>
          <a:p>
            <a:pPr marL="12697" marR="5080" algn="just">
              <a:lnSpc>
                <a:spcPct val="90500"/>
              </a:lnSpc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Useful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for common code</a:t>
            </a:r>
            <a:r>
              <a:rPr sz="1600" spc="-6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-  must be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write protected.  (NO write-able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data 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mixed with</a:t>
            </a:r>
            <a:r>
              <a:rPr sz="1600" spc="-14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code.)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45"/>
              </a:spcBef>
            </a:pPr>
            <a:endParaRPr sz="2100">
              <a:latin typeface="Arial"/>
              <a:cs typeface="Arial"/>
            </a:endParaRPr>
          </a:p>
          <a:p>
            <a:pPr marL="12697" marR="5080" algn="just">
              <a:lnSpc>
                <a:spcPct val="90500"/>
              </a:lnSpc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Extremely useful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for 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read/write communication  between</a:t>
            </a:r>
            <a:r>
              <a:rPr sz="1600" spc="-2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processes.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81400" y="1676402"/>
            <a:ext cx="5789676" cy="48988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65301" y="566989"/>
            <a:ext cx="1428750" cy="45275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2800" b="1" spc="-10" dirty="0">
                <a:solidFill>
                  <a:srgbClr val="ED1C24"/>
                </a:solidFill>
                <a:latin typeface="Arial"/>
                <a:cs typeface="Arial"/>
              </a:rPr>
              <a:t>P</a:t>
            </a: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A</a:t>
            </a:r>
            <a:r>
              <a:rPr sz="2800" b="1" spc="-10" dirty="0">
                <a:solidFill>
                  <a:srgbClr val="ED1C24"/>
                </a:solidFill>
                <a:latin typeface="Arial"/>
                <a:cs typeface="Arial"/>
              </a:rPr>
              <a:t>G</a:t>
            </a: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IN</a:t>
            </a:r>
            <a:r>
              <a:rPr sz="2800" b="1" spc="4" dirty="0">
                <a:solidFill>
                  <a:srgbClr val="ED1C24"/>
                </a:solidFill>
                <a:latin typeface="Arial"/>
                <a:cs typeface="Arial"/>
              </a:rPr>
              <a:t>G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5301" y="2142999"/>
            <a:ext cx="3195320" cy="455808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368213">
              <a:spcBef>
                <a:spcPts val="100"/>
              </a:spcBef>
            </a:pPr>
            <a:r>
              <a:rPr sz="1600" b="1" spc="-4" dirty="0">
                <a:solidFill>
                  <a:srgbClr val="554F8C"/>
                </a:solidFill>
                <a:latin typeface="Arial"/>
                <a:cs typeface="Arial"/>
              </a:rPr>
              <a:t>INVERTED PAGE</a:t>
            </a:r>
            <a:r>
              <a:rPr sz="1600" b="1" spc="-25" dirty="0">
                <a:solidFill>
                  <a:srgbClr val="554F8C"/>
                </a:solidFill>
                <a:latin typeface="Arial"/>
                <a:cs typeface="Arial"/>
              </a:rPr>
              <a:t> </a:t>
            </a:r>
            <a:r>
              <a:rPr sz="1600" b="1" spc="-4" dirty="0">
                <a:solidFill>
                  <a:srgbClr val="554F8C"/>
                </a:solidFill>
                <a:latin typeface="Arial"/>
                <a:cs typeface="Arial"/>
              </a:rPr>
              <a:t>TABLE: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4"/>
              </a:spcBef>
            </a:pPr>
            <a:endParaRPr sz="2200">
              <a:latin typeface="Arial"/>
              <a:cs typeface="Arial"/>
            </a:endParaRPr>
          </a:p>
          <a:p>
            <a:pPr marL="12697" marR="5715" algn="just">
              <a:lnSpc>
                <a:spcPts val="1739"/>
              </a:lnSpc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One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entry for each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real page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of  memory.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10"/>
              </a:spcBef>
            </a:pPr>
            <a:endParaRPr sz="2100">
              <a:latin typeface="Arial"/>
              <a:cs typeface="Arial"/>
            </a:endParaRPr>
          </a:p>
          <a:p>
            <a:pPr marL="12697" marR="5080" algn="just">
              <a:lnSpc>
                <a:spcPct val="90500"/>
              </a:lnSpc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Entry consists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of the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virtual  address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of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the page stored in that  real memory location, with  information about the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process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that  owns that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page.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40"/>
              </a:spcBef>
            </a:pPr>
            <a:endParaRPr sz="2100">
              <a:latin typeface="Arial"/>
              <a:cs typeface="Arial"/>
            </a:endParaRPr>
          </a:p>
          <a:p>
            <a:pPr marL="12697" marR="5080" algn="just">
              <a:lnSpc>
                <a:spcPct val="90500"/>
              </a:lnSpc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Essential when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you need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to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do 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work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on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the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page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and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must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find  out what process owns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it.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4"/>
              </a:spcBef>
            </a:pPr>
            <a:endParaRPr sz="2200">
              <a:latin typeface="Arial"/>
              <a:cs typeface="Arial"/>
            </a:endParaRPr>
          </a:p>
          <a:p>
            <a:pPr marL="12697" marR="5080" algn="just">
              <a:lnSpc>
                <a:spcPts val="1739"/>
              </a:lnSpc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Use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hash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table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to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limit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the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search  to one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-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or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at most a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few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- page 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table</a:t>
            </a:r>
            <a:r>
              <a:rPr sz="1600" spc="-1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entries.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91000" y="1904999"/>
            <a:ext cx="5181600" cy="43388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56738" y="811020"/>
            <a:ext cx="1428750" cy="45275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2800" b="1" spc="-10" dirty="0">
                <a:solidFill>
                  <a:srgbClr val="ED1C24"/>
                </a:solidFill>
                <a:latin typeface="Arial"/>
                <a:cs typeface="Arial"/>
              </a:rPr>
              <a:t>P</a:t>
            </a: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A</a:t>
            </a:r>
            <a:r>
              <a:rPr sz="2800" b="1" spc="-10" dirty="0">
                <a:solidFill>
                  <a:srgbClr val="ED1C24"/>
                </a:solidFill>
                <a:latin typeface="Arial"/>
                <a:cs typeface="Arial"/>
              </a:rPr>
              <a:t>G</a:t>
            </a: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IN</a:t>
            </a:r>
            <a:r>
              <a:rPr sz="2800" b="1" spc="4" dirty="0">
                <a:solidFill>
                  <a:srgbClr val="ED1C24"/>
                </a:solidFill>
                <a:latin typeface="Arial"/>
                <a:cs typeface="Arial"/>
              </a:rPr>
              <a:t>G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5301" y="1533398"/>
            <a:ext cx="2736850" cy="107111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b="1" spc="-4" dirty="0">
                <a:solidFill>
                  <a:srgbClr val="554F8C"/>
                </a:solidFill>
                <a:latin typeface="Arial"/>
                <a:cs typeface="Arial"/>
              </a:rPr>
              <a:t>MULTILEVEL PAGE</a:t>
            </a:r>
            <a:r>
              <a:rPr sz="1600" b="1" spc="-45" dirty="0">
                <a:solidFill>
                  <a:srgbClr val="554F8C"/>
                </a:solidFill>
                <a:latin typeface="Arial"/>
                <a:cs typeface="Arial"/>
              </a:rPr>
              <a:t> </a:t>
            </a:r>
            <a:r>
              <a:rPr sz="1600" b="1" spc="-4" dirty="0">
                <a:solidFill>
                  <a:srgbClr val="554F8C"/>
                </a:solidFill>
                <a:latin typeface="Arial"/>
                <a:cs typeface="Arial"/>
              </a:rPr>
              <a:t>TABLE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4"/>
              </a:spcBef>
            </a:pPr>
            <a:endParaRPr sz="2200">
              <a:latin typeface="Arial"/>
              <a:cs typeface="Arial"/>
            </a:endParaRPr>
          </a:p>
          <a:p>
            <a:pPr marL="12697" marR="5080" indent="-635">
              <a:lnSpc>
                <a:spcPts val="1739"/>
              </a:lnSpc>
            </a:pP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A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means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of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using page tables 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for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large address</a:t>
            </a:r>
            <a:r>
              <a:rPr sz="1600" spc="-14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spaces.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62000" y="1143000"/>
            <a:ext cx="8542020" cy="5521960"/>
            <a:chOff x="762000" y="1143000"/>
            <a:chExt cx="8542020" cy="5521960"/>
          </a:xfrm>
        </p:grpSpPr>
        <p:sp>
          <p:nvSpPr>
            <p:cNvPr id="5" name="object 5"/>
            <p:cNvSpPr/>
            <p:nvPr/>
          </p:nvSpPr>
          <p:spPr>
            <a:xfrm>
              <a:off x="4343400" y="1143000"/>
              <a:ext cx="4960620" cy="51816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62000" y="4495800"/>
              <a:ext cx="5029200" cy="216865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65301" y="685545"/>
            <a:ext cx="1428750" cy="45275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2800" b="1" spc="-10" dirty="0">
                <a:solidFill>
                  <a:srgbClr val="ED1C24"/>
                </a:solidFill>
                <a:latin typeface="Arial"/>
                <a:cs typeface="Arial"/>
              </a:rPr>
              <a:t>P</a:t>
            </a: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A</a:t>
            </a:r>
            <a:r>
              <a:rPr sz="2800" b="1" spc="-10" dirty="0">
                <a:solidFill>
                  <a:srgbClr val="ED1C24"/>
                </a:solidFill>
                <a:latin typeface="Arial"/>
                <a:cs typeface="Arial"/>
              </a:rPr>
              <a:t>G</a:t>
            </a: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IN</a:t>
            </a:r>
            <a:r>
              <a:rPr sz="2800" b="1" spc="4" dirty="0">
                <a:solidFill>
                  <a:srgbClr val="ED1C24"/>
                </a:solidFill>
                <a:latin typeface="Arial"/>
                <a:cs typeface="Arial"/>
              </a:rPr>
              <a:t>G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5302" y="1528063"/>
            <a:ext cx="8453121" cy="5273586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75547" algn="just">
              <a:spcBef>
                <a:spcPts val="100"/>
              </a:spcBef>
            </a:pPr>
            <a:r>
              <a:rPr b="1" spc="-4" dirty="0">
                <a:solidFill>
                  <a:srgbClr val="554F8C"/>
                </a:solidFill>
                <a:latin typeface="Arial"/>
                <a:cs typeface="Arial"/>
              </a:rPr>
              <a:t>USER'S VIEW </a:t>
            </a:r>
            <a:r>
              <a:rPr b="1" dirty="0">
                <a:solidFill>
                  <a:srgbClr val="554F8C"/>
                </a:solidFill>
                <a:latin typeface="Arial"/>
                <a:cs typeface="Arial"/>
              </a:rPr>
              <a:t>OF</a:t>
            </a:r>
            <a:r>
              <a:rPr b="1" spc="-4" dirty="0">
                <a:solidFill>
                  <a:srgbClr val="554F8C"/>
                </a:solidFill>
                <a:latin typeface="Arial"/>
                <a:cs typeface="Arial"/>
              </a:rPr>
              <a:t> MEMORY</a:t>
            </a:r>
            <a:endParaRPr>
              <a:latin typeface="Arial"/>
              <a:cs typeface="Arial"/>
            </a:endParaRPr>
          </a:p>
          <a:p>
            <a:pPr>
              <a:spcBef>
                <a:spcPts val="35"/>
              </a:spcBef>
            </a:pPr>
            <a:endParaRPr sz="2500">
              <a:latin typeface="Arial"/>
              <a:cs typeface="Arial"/>
            </a:endParaRPr>
          </a:p>
          <a:p>
            <a:pPr marL="12697" marR="5080" indent="-635" algn="just">
              <a:lnSpc>
                <a:spcPts val="1950"/>
              </a:lnSpc>
            </a:pP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A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programmer views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a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process consisting of unordered segments with various  purposes. This view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is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more useful than thinking of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a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linear array of words. We  really don't care at what address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a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segment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is</a:t>
            </a:r>
            <a:r>
              <a:rPr spc="-3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located.</a:t>
            </a:r>
            <a:endParaRPr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697" algn="just"/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Typical segments</a:t>
            </a:r>
            <a:r>
              <a:rPr spc="-14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include</a:t>
            </a:r>
            <a:endParaRPr>
              <a:latin typeface="Arial"/>
              <a:cs typeface="Arial"/>
            </a:endParaRPr>
          </a:p>
          <a:p>
            <a:pPr>
              <a:spcBef>
                <a:spcPts val="30"/>
              </a:spcBef>
            </a:pPr>
            <a:endParaRPr sz="2000">
              <a:latin typeface="Arial"/>
              <a:cs typeface="Arial"/>
            </a:endParaRPr>
          </a:p>
          <a:p>
            <a:pPr marL="1841070" marR="4264299">
              <a:lnSpc>
                <a:spcPct val="110600"/>
              </a:lnSpc>
            </a:pP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global variables  procedure call stack  code for each function  local variables for each  large data</a:t>
            </a:r>
            <a:r>
              <a:rPr spc="-2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structures</a:t>
            </a:r>
            <a:endParaRPr>
              <a:latin typeface="Arial"/>
              <a:cs typeface="Arial"/>
            </a:endParaRPr>
          </a:p>
          <a:p>
            <a:pPr marL="12697" marR="3122199" indent="-635">
              <a:lnSpc>
                <a:spcPts val="4780"/>
              </a:lnSpc>
              <a:spcBef>
                <a:spcPts val="585"/>
              </a:spcBef>
            </a:pP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Logical address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=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segment name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(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number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) +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offset  Memory </a:t>
            </a: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is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addressed by both segment and</a:t>
            </a:r>
            <a:r>
              <a:rPr spc="-2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offset.</a:t>
            </a:r>
            <a:endParaRPr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5302" y="584643"/>
            <a:ext cx="2379980" cy="45275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Segmentation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5301" y="1533398"/>
            <a:ext cx="7622540" cy="74612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b="1" spc="-10" dirty="0">
                <a:solidFill>
                  <a:srgbClr val="554F8C"/>
                </a:solidFill>
                <a:latin typeface="Arial"/>
                <a:cs typeface="Arial"/>
              </a:rPr>
              <a:t>HARDWARE </a:t>
            </a: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--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Must map a dyad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(segment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/ offset)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into one-dimensional</a:t>
            </a:r>
            <a:r>
              <a:rPr sz="1600" spc="13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address.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45"/>
              </a:spcBef>
            </a:pPr>
            <a:endParaRPr sz="1600">
              <a:latin typeface="Arial"/>
              <a:cs typeface="Arial"/>
            </a:endParaRPr>
          </a:p>
          <a:p>
            <a:pPr marL="3821806">
              <a:spcBef>
                <a:spcPts val="4"/>
              </a:spcBef>
            </a:pP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Segment</a:t>
            </a:r>
            <a:r>
              <a:rPr sz="1600" b="1" spc="-1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Table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801" y="3124201"/>
            <a:ext cx="1143000" cy="684751"/>
          </a:xfrm>
          <a:prstGeom prst="rect">
            <a:avLst/>
          </a:prstGeom>
          <a:solidFill>
            <a:srgbClr val="C7C4E2"/>
          </a:solidFill>
          <a:ln w="9524">
            <a:solidFill>
              <a:srgbClr val="373739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>
              <a:spcBef>
                <a:spcPts val="35"/>
              </a:spcBef>
            </a:pPr>
            <a:endParaRPr sz="2800">
              <a:latin typeface="Times New Roman"/>
              <a:cs typeface="Times New Roman"/>
            </a:endParaRPr>
          </a:p>
          <a:p>
            <a:pPr marL="356786"/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CPU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15202" y="3200400"/>
            <a:ext cx="1828800" cy="1988236"/>
          </a:xfrm>
          <a:prstGeom prst="rect">
            <a:avLst/>
          </a:prstGeom>
          <a:solidFill>
            <a:srgbClr val="FFF9AE"/>
          </a:solidFill>
          <a:ln w="9524">
            <a:solidFill>
              <a:srgbClr val="37373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456458">
              <a:spcBef>
                <a:spcPts val="1300"/>
              </a:spcBef>
            </a:pP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MEMORY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592641" y="4278442"/>
            <a:ext cx="1228725" cy="619125"/>
            <a:chOff x="3592639" y="4278439"/>
            <a:chExt cx="1228725" cy="619125"/>
          </a:xfrm>
        </p:grpSpPr>
        <p:sp>
          <p:nvSpPr>
            <p:cNvPr id="7" name="object 7"/>
            <p:cNvSpPr/>
            <p:nvPr/>
          </p:nvSpPr>
          <p:spPr>
            <a:xfrm>
              <a:off x="3597401" y="4283201"/>
              <a:ext cx="1219200" cy="609600"/>
            </a:xfrm>
            <a:custGeom>
              <a:avLst/>
              <a:gdLst/>
              <a:ahLst/>
              <a:cxnLst/>
              <a:rect l="l" t="t" r="r" b="b"/>
              <a:pathLst>
                <a:path w="1219200" h="609600">
                  <a:moveTo>
                    <a:pt x="1219199" y="304799"/>
                  </a:moveTo>
                  <a:lnTo>
                    <a:pt x="609599" y="0"/>
                  </a:lnTo>
                  <a:lnTo>
                    <a:pt x="0" y="304799"/>
                  </a:lnTo>
                  <a:lnTo>
                    <a:pt x="609599" y="609599"/>
                  </a:lnTo>
                  <a:lnTo>
                    <a:pt x="1219199" y="304799"/>
                  </a:lnTo>
                  <a:close/>
                </a:path>
              </a:pathLst>
            </a:custGeom>
            <a:solidFill>
              <a:srgbClr val="0092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597401" y="4283201"/>
              <a:ext cx="1219200" cy="609600"/>
            </a:xfrm>
            <a:custGeom>
              <a:avLst/>
              <a:gdLst/>
              <a:ahLst/>
              <a:cxnLst/>
              <a:rect l="l" t="t" r="r" b="b"/>
              <a:pathLst>
                <a:path w="1219200" h="609600">
                  <a:moveTo>
                    <a:pt x="609599" y="0"/>
                  </a:moveTo>
                  <a:lnTo>
                    <a:pt x="0" y="304799"/>
                  </a:lnTo>
                  <a:lnTo>
                    <a:pt x="609599" y="609599"/>
                  </a:lnTo>
                  <a:lnTo>
                    <a:pt x="1219199" y="304799"/>
                  </a:lnTo>
                  <a:lnTo>
                    <a:pt x="609599" y="0"/>
                  </a:lnTo>
                  <a:close/>
                </a:path>
              </a:pathLst>
            </a:custGeom>
            <a:ln w="9524">
              <a:solidFill>
                <a:srgbClr val="37373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6015038" y="3276602"/>
            <a:ext cx="1300481" cy="1452880"/>
            <a:chOff x="6015037" y="3276600"/>
            <a:chExt cx="1300480" cy="1452880"/>
          </a:xfrm>
        </p:grpSpPr>
        <p:sp>
          <p:nvSpPr>
            <p:cNvPr id="10" name="object 10"/>
            <p:cNvSpPr/>
            <p:nvPr/>
          </p:nvSpPr>
          <p:spPr>
            <a:xfrm>
              <a:off x="6019800" y="4343399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381000" h="381000">
                  <a:moveTo>
                    <a:pt x="380999" y="190499"/>
                  </a:moveTo>
                  <a:lnTo>
                    <a:pt x="375965" y="146837"/>
                  </a:lnTo>
                  <a:lnTo>
                    <a:pt x="361627" y="106746"/>
                  </a:lnTo>
                  <a:lnTo>
                    <a:pt x="339132" y="71374"/>
                  </a:lnTo>
                  <a:lnTo>
                    <a:pt x="309625" y="41867"/>
                  </a:lnTo>
                  <a:lnTo>
                    <a:pt x="274253" y="19372"/>
                  </a:lnTo>
                  <a:lnTo>
                    <a:pt x="234162" y="5034"/>
                  </a:lnTo>
                  <a:lnTo>
                    <a:pt x="190499" y="0"/>
                  </a:lnTo>
                  <a:lnTo>
                    <a:pt x="146837" y="5034"/>
                  </a:lnTo>
                  <a:lnTo>
                    <a:pt x="106746" y="19372"/>
                  </a:lnTo>
                  <a:lnTo>
                    <a:pt x="71374" y="41867"/>
                  </a:lnTo>
                  <a:lnTo>
                    <a:pt x="41867" y="71374"/>
                  </a:lnTo>
                  <a:lnTo>
                    <a:pt x="19372" y="106746"/>
                  </a:lnTo>
                  <a:lnTo>
                    <a:pt x="5034" y="146837"/>
                  </a:lnTo>
                  <a:lnTo>
                    <a:pt x="0" y="190499"/>
                  </a:lnTo>
                  <a:lnTo>
                    <a:pt x="5034" y="234162"/>
                  </a:lnTo>
                  <a:lnTo>
                    <a:pt x="19372" y="274253"/>
                  </a:lnTo>
                  <a:lnTo>
                    <a:pt x="41867" y="309625"/>
                  </a:lnTo>
                  <a:lnTo>
                    <a:pt x="71374" y="339132"/>
                  </a:lnTo>
                  <a:lnTo>
                    <a:pt x="106746" y="361627"/>
                  </a:lnTo>
                  <a:lnTo>
                    <a:pt x="146837" y="375965"/>
                  </a:lnTo>
                  <a:lnTo>
                    <a:pt x="190499" y="380999"/>
                  </a:lnTo>
                  <a:lnTo>
                    <a:pt x="234162" y="375965"/>
                  </a:lnTo>
                  <a:lnTo>
                    <a:pt x="274253" y="361627"/>
                  </a:lnTo>
                  <a:lnTo>
                    <a:pt x="309625" y="339132"/>
                  </a:lnTo>
                  <a:lnTo>
                    <a:pt x="339132" y="309625"/>
                  </a:lnTo>
                  <a:lnTo>
                    <a:pt x="361627" y="274253"/>
                  </a:lnTo>
                  <a:lnTo>
                    <a:pt x="375965" y="234162"/>
                  </a:lnTo>
                  <a:lnTo>
                    <a:pt x="380999" y="190499"/>
                  </a:lnTo>
                  <a:close/>
                </a:path>
              </a:pathLst>
            </a:custGeom>
            <a:solidFill>
              <a:srgbClr val="0092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019800" y="4343399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381000" h="381000">
                  <a:moveTo>
                    <a:pt x="190499" y="0"/>
                  </a:moveTo>
                  <a:lnTo>
                    <a:pt x="146837" y="5034"/>
                  </a:lnTo>
                  <a:lnTo>
                    <a:pt x="106746" y="19372"/>
                  </a:lnTo>
                  <a:lnTo>
                    <a:pt x="71374" y="41867"/>
                  </a:lnTo>
                  <a:lnTo>
                    <a:pt x="41867" y="71374"/>
                  </a:lnTo>
                  <a:lnTo>
                    <a:pt x="19372" y="106746"/>
                  </a:lnTo>
                  <a:lnTo>
                    <a:pt x="5034" y="146837"/>
                  </a:lnTo>
                  <a:lnTo>
                    <a:pt x="0" y="190499"/>
                  </a:lnTo>
                  <a:lnTo>
                    <a:pt x="5034" y="234162"/>
                  </a:lnTo>
                  <a:lnTo>
                    <a:pt x="19372" y="274253"/>
                  </a:lnTo>
                  <a:lnTo>
                    <a:pt x="41867" y="309625"/>
                  </a:lnTo>
                  <a:lnTo>
                    <a:pt x="71374" y="339132"/>
                  </a:lnTo>
                  <a:lnTo>
                    <a:pt x="106746" y="361627"/>
                  </a:lnTo>
                  <a:lnTo>
                    <a:pt x="146837" y="375965"/>
                  </a:lnTo>
                  <a:lnTo>
                    <a:pt x="190499" y="380999"/>
                  </a:lnTo>
                  <a:lnTo>
                    <a:pt x="234162" y="375965"/>
                  </a:lnTo>
                  <a:lnTo>
                    <a:pt x="274253" y="361627"/>
                  </a:lnTo>
                  <a:lnTo>
                    <a:pt x="309625" y="339132"/>
                  </a:lnTo>
                  <a:lnTo>
                    <a:pt x="339132" y="309625"/>
                  </a:lnTo>
                  <a:lnTo>
                    <a:pt x="361627" y="274253"/>
                  </a:lnTo>
                  <a:lnTo>
                    <a:pt x="375965" y="234162"/>
                  </a:lnTo>
                  <a:lnTo>
                    <a:pt x="380999" y="190499"/>
                  </a:lnTo>
                  <a:lnTo>
                    <a:pt x="375965" y="146837"/>
                  </a:lnTo>
                  <a:lnTo>
                    <a:pt x="361627" y="106746"/>
                  </a:lnTo>
                  <a:lnTo>
                    <a:pt x="339132" y="71374"/>
                  </a:lnTo>
                  <a:lnTo>
                    <a:pt x="309625" y="41867"/>
                  </a:lnTo>
                  <a:lnTo>
                    <a:pt x="274253" y="19372"/>
                  </a:lnTo>
                  <a:lnTo>
                    <a:pt x="234162" y="5034"/>
                  </a:lnTo>
                  <a:lnTo>
                    <a:pt x="190499" y="0"/>
                  </a:lnTo>
                  <a:close/>
                </a:path>
              </a:pathLst>
            </a:custGeom>
            <a:ln w="9524">
              <a:solidFill>
                <a:srgbClr val="37373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115050" y="3276612"/>
              <a:ext cx="1200150" cy="1352550"/>
            </a:xfrm>
            <a:custGeom>
              <a:avLst/>
              <a:gdLst/>
              <a:ahLst/>
              <a:cxnLst/>
              <a:rect l="l" t="t" r="r" b="b"/>
              <a:pathLst>
                <a:path w="1200150" h="1352550">
                  <a:moveTo>
                    <a:pt x="114300" y="952500"/>
                  </a:moveTo>
                  <a:lnTo>
                    <a:pt x="76200" y="952500"/>
                  </a:lnTo>
                  <a:lnTo>
                    <a:pt x="76200" y="0"/>
                  </a:lnTo>
                  <a:lnTo>
                    <a:pt x="38100" y="0"/>
                  </a:lnTo>
                  <a:lnTo>
                    <a:pt x="38100" y="952500"/>
                  </a:lnTo>
                  <a:lnTo>
                    <a:pt x="0" y="952500"/>
                  </a:lnTo>
                  <a:lnTo>
                    <a:pt x="38100" y="1028700"/>
                  </a:lnTo>
                  <a:lnTo>
                    <a:pt x="57150" y="1066800"/>
                  </a:lnTo>
                  <a:lnTo>
                    <a:pt x="76200" y="1028700"/>
                  </a:lnTo>
                  <a:lnTo>
                    <a:pt x="114300" y="952500"/>
                  </a:lnTo>
                  <a:close/>
                </a:path>
                <a:path w="1200150" h="1352550">
                  <a:moveTo>
                    <a:pt x="1200150" y="1295400"/>
                  </a:moveTo>
                  <a:lnTo>
                    <a:pt x="1085850" y="1238250"/>
                  </a:lnTo>
                  <a:lnTo>
                    <a:pt x="1085850" y="1276350"/>
                  </a:lnTo>
                  <a:lnTo>
                    <a:pt x="285750" y="1276350"/>
                  </a:lnTo>
                  <a:lnTo>
                    <a:pt x="285750" y="1314450"/>
                  </a:lnTo>
                  <a:lnTo>
                    <a:pt x="1085850" y="1314450"/>
                  </a:lnTo>
                  <a:lnTo>
                    <a:pt x="1085850" y="1352550"/>
                  </a:lnTo>
                  <a:lnTo>
                    <a:pt x="1104900" y="1343025"/>
                  </a:lnTo>
                  <a:lnTo>
                    <a:pt x="1200150" y="1295400"/>
                  </a:lnTo>
                  <a:close/>
                </a:path>
              </a:pathLst>
            </a:custGeom>
            <a:solidFill>
              <a:srgbClr val="3737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1828800" y="3200399"/>
            <a:ext cx="4131310" cy="2759710"/>
            <a:chOff x="1828800" y="3200400"/>
            <a:chExt cx="4131310" cy="2759710"/>
          </a:xfrm>
        </p:grpSpPr>
        <p:sp>
          <p:nvSpPr>
            <p:cNvPr id="14" name="object 14"/>
            <p:cNvSpPr/>
            <p:nvPr/>
          </p:nvSpPr>
          <p:spPr>
            <a:xfrm>
              <a:off x="1828800" y="3257562"/>
              <a:ext cx="4131310" cy="2702560"/>
            </a:xfrm>
            <a:custGeom>
              <a:avLst/>
              <a:gdLst/>
              <a:ahLst/>
              <a:cxnLst/>
              <a:rect l="l" t="t" r="r" b="b"/>
              <a:pathLst>
                <a:path w="4131310" h="2702560">
                  <a:moveTo>
                    <a:pt x="762000" y="171450"/>
                  </a:moveTo>
                  <a:lnTo>
                    <a:pt x="647700" y="114300"/>
                  </a:lnTo>
                  <a:lnTo>
                    <a:pt x="647700" y="152400"/>
                  </a:lnTo>
                  <a:lnTo>
                    <a:pt x="0" y="152400"/>
                  </a:lnTo>
                  <a:lnTo>
                    <a:pt x="0" y="190500"/>
                  </a:lnTo>
                  <a:lnTo>
                    <a:pt x="647700" y="190500"/>
                  </a:lnTo>
                  <a:lnTo>
                    <a:pt x="647700" y="228600"/>
                  </a:lnTo>
                  <a:lnTo>
                    <a:pt x="666750" y="219075"/>
                  </a:lnTo>
                  <a:lnTo>
                    <a:pt x="762000" y="171450"/>
                  </a:lnTo>
                  <a:close/>
                </a:path>
                <a:path w="4131310" h="2702560">
                  <a:moveTo>
                    <a:pt x="2435352" y="2587752"/>
                  </a:moveTo>
                  <a:lnTo>
                    <a:pt x="2397252" y="2587752"/>
                  </a:lnTo>
                  <a:lnTo>
                    <a:pt x="2397252" y="1635252"/>
                  </a:lnTo>
                  <a:lnTo>
                    <a:pt x="2359152" y="1635252"/>
                  </a:lnTo>
                  <a:lnTo>
                    <a:pt x="2359152" y="2587752"/>
                  </a:lnTo>
                  <a:lnTo>
                    <a:pt x="2321052" y="2587752"/>
                  </a:lnTo>
                  <a:lnTo>
                    <a:pt x="2359152" y="2663952"/>
                  </a:lnTo>
                  <a:lnTo>
                    <a:pt x="2378202" y="2702052"/>
                  </a:lnTo>
                  <a:lnTo>
                    <a:pt x="2397252" y="2663952"/>
                  </a:lnTo>
                  <a:lnTo>
                    <a:pt x="2435352" y="2587752"/>
                  </a:lnTo>
                  <a:close/>
                </a:path>
                <a:path w="4131310" h="2702560">
                  <a:moveTo>
                    <a:pt x="2435352" y="911352"/>
                  </a:moveTo>
                  <a:lnTo>
                    <a:pt x="2397302" y="911352"/>
                  </a:lnTo>
                  <a:lnTo>
                    <a:pt x="2400300" y="0"/>
                  </a:lnTo>
                  <a:lnTo>
                    <a:pt x="2362200" y="0"/>
                  </a:lnTo>
                  <a:lnTo>
                    <a:pt x="2359202" y="911352"/>
                  </a:lnTo>
                  <a:lnTo>
                    <a:pt x="2321052" y="911352"/>
                  </a:lnTo>
                  <a:lnTo>
                    <a:pt x="2359152" y="987552"/>
                  </a:lnTo>
                  <a:lnTo>
                    <a:pt x="2378202" y="1025652"/>
                  </a:lnTo>
                  <a:lnTo>
                    <a:pt x="2435352" y="911352"/>
                  </a:lnTo>
                  <a:close/>
                </a:path>
                <a:path w="4131310" h="2702560">
                  <a:moveTo>
                    <a:pt x="4130802" y="1330452"/>
                  </a:moveTo>
                  <a:lnTo>
                    <a:pt x="4016502" y="1273302"/>
                  </a:lnTo>
                  <a:lnTo>
                    <a:pt x="4016502" y="1311402"/>
                  </a:lnTo>
                  <a:lnTo>
                    <a:pt x="2987802" y="1311402"/>
                  </a:lnTo>
                  <a:lnTo>
                    <a:pt x="2987802" y="1349502"/>
                  </a:lnTo>
                  <a:lnTo>
                    <a:pt x="4016502" y="1349502"/>
                  </a:lnTo>
                  <a:lnTo>
                    <a:pt x="4016502" y="1387602"/>
                  </a:lnTo>
                  <a:lnTo>
                    <a:pt x="4035552" y="1378077"/>
                  </a:lnTo>
                  <a:lnTo>
                    <a:pt x="4130802" y="1330452"/>
                  </a:lnTo>
                  <a:close/>
                </a:path>
              </a:pathLst>
            </a:custGeom>
            <a:solidFill>
              <a:srgbClr val="3737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514599" y="3200400"/>
              <a:ext cx="990600" cy="457200"/>
            </a:xfrm>
            <a:custGeom>
              <a:avLst/>
              <a:gdLst/>
              <a:ahLst/>
              <a:cxnLst/>
              <a:rect l="l" t="t" r="r" b="b"/>
              <a:pathLst>
                <a:path w="990600" h="457200">
                  <a:moveTo>
                    <a:pt x="990599" y="457199"/>
                  </a:moveTo>
                  <a:lnTo>
                    <a:pt x="990599" y="0"/>
                  </a:lnTo>
                  <a:lnTo>
                    <a:pt x="0" y="0"/>
                  </a:lnTo>
                  <a:lnTo>
                    <a:pt x="0" y="457199"/>
                  </a:lnTo>
                  <a:lnTo>
                    <a:pt x="990599" y="457199"/>
                  </a:lnTo>
                  <a:close/>
                </a:path>
              </a:pathLst>
            </a:custGeom>
            <a:solidFill>
              <a:srgbClr val="0092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4110039" y="2357439"/>
          <a:ext cx="2286000" cy="914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143000"/>
              </a:tblGrid>
              <a:tr h="1523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95B6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95B6DF"/>
                    </a:solidFill>
                  </a:tcPr>
                </a:tc>
              </a:tr>
              <a:tr h="1523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95B6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95B6DF"/>
                    </a:solidFill>
                  </a:tcPr>
                </a:tc>
              </a:tr>
              <a:tr h="304799">
                <a:tc>
                  <a:txBody>
                    <a:bodyPr/>
                    <a:lstStyle/>
                    <a:p>
                      <a:pPr marL="4565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b="1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Limit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95B6DF"/>
                    </a:solidFill>
                  </a:tcPr>
                </a:tc>
                <a:tc>
                  <a:txBody>
                    <a:bodyPr/>
                    <a:lstStyle/>
                    <a:p>
                      <a:pPr marL="20066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600" b="1" spc="-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Base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95B6DF"/>
                    </a:solidFill>
                  </a:tcPr>
                </a:tc>
              </a:tr>
              <a:tr h="1523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95B6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95B6DF"/>
                    </a:solidFill>
                  </a:tcPr>
                </a:tc>
              </a:tr>
              <a:tr h="1523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95B6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95B6DF"/>
                    </a:solidFill>
                  </a:tcPr>
                </a:tc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4119626" y="4416806"/>
            <a:ext cx="173990" cy="330200"/>
          </a:xfrm>
          <a:prstGeom prst="rect">
            <a:avLst/>
          </a:prstGeom>
        </p:spPr>
        <p:txBody>
          <a:bodyPr vert="horz" wrap="square" lIns="0" tIns="12061" rIns="0" bIns="0" rtlCol="0">
            <a:spAutoFit/>
          </a:bodyPr>
          <a:lstStyle/>
          <a:p>
            <a:pPr marL="12697">
              <a:spcBef>
                <a:spcPts val="95"/>
              </a:spcBef>
            </a:pPr>
            <a:r>
              <a:rPr sz="2000" b="1" dirty="0">
                <a:solidFill>
                  <a:srgbClr val="363639"/>
                </a:solidFill>
                <a:latin typeface="Arial"/>
                <a:cs typeface="Arial"/>
              </a:rPr>
              <a:t>&lt;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46702" y="4905246"/>
            <a:ext cx="286385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N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o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84516" y="3914647"/>
            <a:ext cx="770890" cy="51435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 marR="5080" indent="50789">
              <a:spcBef>
                <a:spcPts val="100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Logical  Addres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27716" y="4143248"/>
            <a:ext cx="375285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Y</a:t>
            </a:r>
            <a:r>
              <a:rPr sz="1600" spc="-14" dirty="0">
                <a:solidFill>
                  <a:srgbClr val="363639"/>
                </a:solidFill>
                <a:latin typeface="Arial"/>
                <a:cs typeface="Arial"/>
              </a:rPr>
              <a:t>e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124447" y="4255880"/>
            <a:ext cx="908685" cy="1011556"/>
          </a:xfrm>
          <a:prstGeom prst="rect">
            <a:avLst/>
          </a:prstGeom>
        </p:spPr>
        <p:txBody>
          <a:bodyPr vert="horz" wrap="square" lIns="0" tIns="119352" rIns="0" bIns="0" rtlCol="0">
            <a:spAutoFit/>
          </a:bodyPr>
          <a:lstStyle/>
          <a:p>
            <a:pPr marL="12697">
              <a:spcBef>
                <a:spcPts val="940"/>
              </a:spcBef>
            </a:pPr>
            <a:r>
              <a:rPr sz="2000" b="1" dirty="0">
                <a:solidFill>
                  <a:srgbClr val="363639"/>
                </a:solidFill>
                <a:latin typeface="Arial"/>
                <a:cs typeface="Arial"/>
              </a:rPr>
              <a:t>+</a:t>
            </a:r>
            <a:endParaRPr sz="2000">
              <a:latin typeface="Arial"/>
              <a:cs typeface="Arial"/>
            </a:endParaRPr>
          </a:p>
          <a:p>
            <a:pPr marL="144111" marR="5080" indent="-5080">
              <a:spcBef>
                <a:spcPts val="675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P</a:t>
            </a:r>
            <a:r>
              <a:rPr sz="1600" spc="-14" dirty="0">
                <a:solidFill>
                  <a:srgbClr val="363639"/>
                </a:solidFill>
                <a:latin typeface="Arial"/>
                <a:cs typeface="Arial"/>
              </a:rPr>
              <a:t>h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y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s</a:t>
            </a:r>
            <a:r>
              <a:rPr sz="1600" spc="-10" dirty="0">
                <a:solidFill>
                  <a:srgbClr val="363639"/>
                </a:solidFill>
                <a:latin typeface="Arial"/>
                <a:cs typeface="Arial"/>
              </a:rPr>
              <a:t>i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c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a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l 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Addres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514600" y="3200401"/>
            <a:ext cx="457200" cy="348511"/>
          </a:xfrm>
          <a:prstGeom prst="rect">
            <a:avLst/>
          </a:prstGeom>
          <a:ln w="9524">
            <a:solidFill>
              <a:srgbClr val="373739"/>
            </a:solidFill>
          </a:ln>
        </p:spPr>
        <p:txBody>
          <a:bodyPr vert="horz" wrap="square" lIns="0" tIns="101576" rIns="0" bIns="0" rtlCol="0">
            <a:spAutoFit/>
          </a:bodyPr>
          <a:lstStyle/>
          <a:p>
            <a:pPr marL="182203">
              <a:spcBef>
                <a:spcPts val="800"/>
              </a:spcBef>
            </a:pP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71800" y="3200401"/>
            <a:ext cx="533400" cy="348511"/>
          </a:xfrm>
          <a:prstGeom prst="rect">
            <a:avLst/>
          </a:prstGeom>
          <a:solidFill>
            <a:srgbClr val="00929E"/>
          </a:solidFill>
          <a:ln w="9524">
            <a:solidFill>
              <a:srgbClr val="373739"/>
            </a:solidFill>
          </a:ln>
        </p:spPr>
        <p:txBody>
          <a:bodyPr vert="horz" wrap="square" lIns="0" tIns="101576" rIns="0" bIns="0" rtlCol="0">
            <a:spAutoFit/>
          </a:bodyPr>
          <a:lstStyle/>
          <a:p>
            <a:pPr marL="19045" algn="ctr">
              <a:spcBef>
                <a:spcPts val="800"/>
              </a:spcBef>
            </a:pP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D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809496" y="2514602"/>
            <a:ext cx="1153160" cy="2057400"/>
            <a:chOff x="2809494" y="2514600"/>
            <a:chExt cx="1153160" cy="2057400"/>
          </a:xfrm>
        </p:grpSpPr>
        <p:sp>
          <p:nvSpPr>
            <p:cNvPr id="25" name="object 25"/>
            <p:cNvSpPr/>
            <p:nvPr/>
          </p:nvSpPr>
          <p:spPr>
            <a:xfrm>
              <a:off x="2971799" y="3200399"/>
              <a:ext cx="0" cy="533400"/>
            </a:xfrm>
            <a:custGeom>
              <a:avLst/>
              <a:gdLst/>
              <a:ahLst/>
              <a:cxnLst/>
              <a:rect l="l" t="t" r="r" b="b"/>
              <a:pathLst>
                <a:path h="533400">
                  <a:moveTo>
                    <a:pt x="0" y="0"/>
                  </a:moveTo>
                  <a:lnTo>
                    <a:pt x="0" y="533399"/>
                  </a:lnTo>
                </a:path>
              </a:pathLst>
            </a:custGeom>
            <a:ln w="9524">
              <a:solidFill>
                <a:srgbClr val="37373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809494" y="2514612"/>
              <a:ext cx="1153160" cy="2057400"/>
            </a:xfrm>
            <a:custGeom>
              <a:avLst/>
              <a:gdLst/>
              <a:ahLst/>
              <a:cxnLst/>
              <a:rect l="l" t="t" r="r" b="b"/>
              <a:pathLst>
                <a:path w="1153160" h="2057400">
                  <a:moveTo>
                    <a:pt x="781050" y="1930146"/>
                  </a:moveTo>
                  <a:lnTo>
                    <a:pt x="745578" y="1944687"/>
                  </a:lnTo>
                  <a:lnTo>
                    <a:pt x="408432" y="1135380"/>
                  </a:lnTo>
                  <a:lnTo>
                    <a:pt x="373380" y="1150620"/>
                  </a:lnTo>
                  <a:lnTo>
                    <a:pt x="710476" y="1959076"/>
                  </a:lnTo>
                  <a:lnTo>
                    <a:pt x="675132" y="1973580"/>
                  </a:lnTo>
                  <a:lnTo>
                    <a:pt x="752856" y="2040890"/>
                  </a:lnTo>
                  <a:lnTo>
                    <a:pt x="771906" y="2057400"/>
                  </a:lnTo>
                  <a:lnTo>
                    <a:pt x="781050" y="1930146"/>
                  </a:lnTo>
                  <a:close/>
                </a:path>
                <a:path w="1153160" h="2057400">
                  <a:moveTo>
                    <a:pt x="1152906" y="0"/>
                  </a:moveTo>
                  <a:lnTo>
                    <a:pt x="1025652" y="9906"/>
                  </a:lnTo>
                  <a:lnTo>
                    <a:pt x="1045248" y="42494"/>
                  </a:lnTo>
                  <a:lnTo>
                    <a:pt x="0" y="669798"/>
                  </a:lnTo>
                  <a:lnTo>
                    <a:pt x="19812" y="701802"/>
                  </a:lnTo>
                  <a:lnTo>
                    <a:pt x="1064983" y="75285"/>
                  </a:lnTo>
                  <a:lnTo>
                    <a:pt x="1081278" y="102374"/>
                  </a:lnTo>
                  <a:lnTo>
                    <a:pt x="1084326" y="107442"/>
                  </a:lnTo>
                  <a:lnTo>
                    <a:pt x="1152906" y="0"/>
                  </a:lnTo>
                  <a:close/>
                </a:path>
              </a:pathLst>
            </a:custGeom>
            <a:solidFill>
              <a:srgbClr val="3737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794526" y="595564"/>
            <a:ext cx="2379980" cy="45275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Segmentation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5304" y="1507794"/>
            <a:ext cx="3496945" cy="565150"/>
          </a:xfrm>
          <a:prstGeom prst="rect">
            <a:avLst/>
          </a:prstGeom>
        </p:spPr>
        <p:txBody>
          <a:bodyPr vert="horz" wrap="square" lIns="0" tIns="38091" rIns="0" bIns="0" rtlCol="0">
            <a:spAutoFit/>
          </a:bodyPr>
          <a:lstStyle/>
          <a:p>
            <a:pPr marL="12697">
              <a:spcBef>
                <a:spcPts val="300"/>
              </a:spcBef>
            </a:pPr>
            <a:r>
              <a:rPr sz="1600" b="1" spc="-10" dirty="0">
                <a:solidFill>
                  <a:srgbClr val="554F8C"/>
                </a:solidFill>
                <a:latin typeface="Arial"/>
                <a:cs typeface="Arial"/>
              </a:rPr>
              <a:t>HARDWARE</a:t>
            </a:r>
            <a:endParaRPr sz="1600">
              <a:latin typeface="Arial"/>
              <a:cs typeface="Arial"/>
            </a:endParaRPr>
          </a:p>
          <a:p>
            <a:pPr marL="12697">
              <a:spcBef>
                <a:spcPts val="204"/>
              </a:spcBef>
            </a:pP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base /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limit pairs in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a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segment</a:t>
            </a:r>
            <a:r>
              <a:rPr sz="1600" spc="3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table.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052637" y="2433639"/>
            <a:ext cx="2814955" cy="3702685"/>
            <a:chOff x="2052637" y="2433637"/>
            <a:chExt cx="2814955" cy="3702685"/>
          </a:xfrm>
        </p:grpSpPr>
        <p:sp>
          <p:nvSpPr>
            <p:cNvPr id="5" name="object 5"/>
            <p:cNvSpPr/>
            <p:nvPr/>
          </p:nvSpPr>
          <p:spPr>
            <a:xfrm>
              <a:off x="2057400" y="2438400"/>
              <a:ext cx="2805430" cy="3693160"/>
            </a:xfrm>
            <a:custGeom>
              <a:avLst/>
              <a:gdLst/>
              <a:ahLst/>
              <a:cxnLst/>
              <a:rect l="l" t="t" r="r" b="b"/>
              <a:pathLst>
                <a:path w="2805429" h="3693160">
                  <a:moveTo>
                    <a:pt x="2804921" y="1846325"/>
                  </a:moveTo>
                  <a:lnTo>
                    <a:pt x="2804324" y="1791894"/>
                  </a:lnTo>
                  <a:lnTo>
                    <a:pt x="2802541" y="1737854"/>
                  </a:lnTo>
                  <a:lnTo>
                    <a:pt x="2799590" y="1684226"/>
                  </a:lnTo>
                  <a:lnTo>
                    <a:pt x="2795486" y="1631031"/>
                  </a:lnTo>
                  <a:lnTo>
                    <a:pt x="2790248" y="1578292"/>
                  </a:lnTo>
                  <a:lnTo>
                    <a:pt x="2783890" y="1526030"/>
                  </a:lnTo>
                  <a:lnTo>
                    <a:pt x="2776430" y="1474267"/>
                  </a:lnTo>
                  <a:lnTo>
                    <a:pt x="2767883" y="1423024"/>
                  </a:lnTo>
                  <a:lnTo>
                    <a:pt x="2758267" y="1372324"/>
                  </a:lnTo>
                  <a:lnTo>
                    <a:pt x="2747598" y="1322187"/>
                  </a:lnTo>
                  <a:lnTo>
                    <a:pt x="2735892" y="1272636"/>
                  </a:lnTo>
                  <a:lnTo>
                    <a:pt x="2723165" y="1223692"/>
                  </a:lnTo>
                  <a:lnTo>
                    <a:pt x="2709435" y="1175377"/>
                  </a:lnTo>
                  <a:lnTo>
                    <a:pt x="2694717" y="1127712"/>
                  </a:lnTo>
                  <a:lnTo>
                    <a:pt x="2679028" y="1080719"/>
                  </a:lnTo>
                  <a:lnTo>
                    <a:pt x="2662385" y="1034420"/>
                  </a:lnTo>
                  <a:lnTo>
                    <a:pt x="2644804" y="988836"/>
                  </a:lnTo>
                  <a:lnTo>
                    <a:pt x="2626301" y="943990"/>
                  </a:lnTo>
                  <a:lnTo>
                    <a:pt x="2606893" y="899902"/>
                  </a:lnTo>
                  <a:lnTo>
                    <a:pt x="2586596" y="856595"/>
                  </a:lnTo>
                  <a:lnTo>
                    <a:pt x="2565427" y="814089"/>
                  </a:lnTo>
                  <a:lnTo>
                    <a:pt x="2543402" y="772408"/>
                  </a:lnTo>
                  <a:lnTo>
                    <a:pt x="2520538" y="731571"/>
                  </a:lnTo>
                  <a:lnTo>
                    <a:pt x="2496851" y="691602"/>
                  </a:lnTo>
                  <a:lnTo>
                    <a:pt x="2472358" y="652522"/>
                  </a:lnTo>
                  <a:lnTo>
                    <a:pt x="2447074" y="614352"/>
                  </a:lnTo>
                  <a:lnTo>
                    <a:pt x="2421017" y="577113"/>
                  </a:lnTo>
                  <a:lnTo>
                    <a:pt x="2394203" y="540829"/>
                  </a:lnTo>
                  <a:lnTo>
                    <a:pt x="2366649" y="505520"/>
                  </a:lnTo>
                  <a:lnTo>
                    <a:pt x="2338370" y="471208"/>
                  </a:lnTo>
                  <a:lnTo>
                    <a:pt x="2309383" y="437914"/>
                  </a:lnTo>
                  <a:lnTo>
                    <a:pt x="2279706" y="405661"/>
                  </a:lnTo>
                  <a:lnTo>
                    <a:pt x="2249353" y="374470"/>
                  </a:lnTo>
                  <a:lnTo>
                    <a:pt x="2218342" y="344363"/>
                  </a:lnTo>
                  <a:lnTo>
                    <a:pt x="2186689" y="315360"/>
                  </a:lnTo>
                  <a:lnTo>
                    <a:pt x="2154411" y="287485"/>
                  </a:lnTo>
                  <a:lnTo>
                    <a:pt x="2121524" y="260758"/>
                  </a:lnTo>
                  <a:lnTo>
                    <a:pt x="2088044" y="235202"/>
                  </a:lnTo>
                  <a:lnTo>
                    <a:pt x="2053988" y="210838"/>
                  </a:lnTo>
                  <a:lnTo>
                    <a:pt x="2019373" y="187687"/>
                  </a:lnTo>
                  <a:lnTo>
                    <a:pt x="1984214" y="165771"/>
                  </a:lnTo>
                  <a:lnTo>
                    <a:pt x="1948529" y="145113"/>
                  </a:lnTo>
                  <a:lnTo>
                    <a:pt x="1912333" y="125733"/>
                  </a:lnTo>
                  <a:lnTo>
                    <a:pt x="1875644" y="107653"/>
                  </a:lnTo>
                  <a:lnTo>
                    <a:pt x="1838477" y="90895"/>
                  </a:lnTo>
                  <a:lnTo>
                    <a:pt x="1800849" y="75481"/>
                  </a:lnTo>
                  <a:lnTo>
                    <a:pt x="1762777" y="61432"/>
                  </a:lnTo>
                  <a:lnTo>
                    <a:pt x="1724277" y="48770"/>
                  </a:lnTo>
                  <a:lnTo>
                    <a:pt x="1685365" y="37516"/>
                  </a:lnTo>
                  <a:lnTo>
                    <a:pt x="1646058" y="27693"/>
                  </a:lnTo>
                  <a:lnTo>
                    <a:pt x="1606373" y="19321"/>
                  </a:lnTo>
                  <a:lnTo>
                    <a:pt x="1566325" y="12423"/>
                  </a:lnTo>
                  <a:lnTo>
                    <a:pt x="1525932" y="7020"/>
                  </a:lnTo>
                  <a:lnTo>
                    <a:pt x="1485209" y="3134"/>
                  </a:lnTo>
                  <a:lnTo>
                    <a:pt x="1444173" y="787"/>
                  </a:lnTo>
                  <a:lnTo>
                    <a:pt x="1402841" y="0"/>
                  </a:lnTo>
                  <a:lnTo>
                    <a:pt x="1361470" y="787"/>
                  </a:lnTo>
                  <a:lnTo>
                    <a:pt x="1320395" y="3134"/>
                  </a:lnTo>
                  <a:lnTo>
                    <a:pt x="1279635" y="7020"/>
                  </a:lnTo>
                  <a:lnTo>
                    <a:pt x="1239206" y="12423"/>
                  </a:lnTo>
                  <a:lnTo>
                    <a:pt x="1199124" y="19321"/>
                  </a:lnTo>
                  <a:lnTo>
                    <a:pt x="1159405" y="27693"/>
                  </a:lnTo>
                  <a:lnTo>
                    <a:pt x="1120067" y="37516"/>
                  </a:lnTo>
                  <a:lnTo>
                    <a:pt x="1081124" y="48770"/>
                  </a:lnTo>
                  <a:lnTo>
                    <a:pt x="1042595" y="61432"/>
                  </a:lnTo>
                  <a:lnTo>
                    <a:pt x="1004494" y="75481"/>
                  </a:lnTo>
                  <a:lnTo>
                    <a:pt x="966840" y="90895"/>
                  </a:lnTo>
                  <a:lnTo>
                    <a:pt x="929647" y="107653"/>
                  </a:lnTo>
                  <a:lnTo>
                    <a:pt x="892933" y="125733"/>
                  </a:lnTo>
                  <a:lnTo>
                    <a:pt x="856714" y="145113"/>
                  </a:lnTo>
                  <a:lnTo>
                    <a:pt x="821006" y="165771"/>
                  </a:lnTo>
                  <a:lnTo>
                    <a:pt x="785826" y="187687"/>
                  </a:lnTo>
                  <a:lnTo>
                    <a:pt x="751190" y="210838"/>
                  </a:lnTo>
                  <a:lnTo>
                    <a:pt x="717115" y="235202"/>
                  </a:lnTo>
                  <a:lnTo>
                    <a:pt x="683617" y="260758"/>
                  </a:lnTo>
                  <a:lnTo>
                    <a:pt x="650712" y="287485"/>
                  </a:lnTo>
                  <a:lnTo>
                    <a:pt x="618418" y="315360"/>
                  </a:lnTo>
                  <a:lnTo>
                    <a:pt x="586749" y="344363"/>
                  </a:lnTo>
                  <a:lnTo>
                    <a:pt x="555724" y="374470"/>
                  </a:lnTo>
                  <a:lnTo>
                    <a:pt x="525357" y="405661"/>
                  </a:lnTo>
                  <a:lnTo>
                    <a:pt x="495667" y="437914"/>
                  </a:lnTo>
                  <a:lnTo>
                    <a:pt x="466668" y="471208"/>
                  </a:lnTo>
                  <a:lnTo>
                    <a:pt x="438378" y="505520"/>
                  </a:lnTo>
                  <a:lnTo>
                    <a:pt x="410813" y="540829"/>
                  </a:lnTo>
                  <a:lnTo>
                    <a:pt x="383989" y="577113"/>
                  </a:lnTo>
                  <a:lnTo>
                    <a:pt x="357923" y="614352"/>
                  </a:lnTo>
                  <a:lnTo>
                    <a:pt x="332631" y="652522"/>
                  </a:lnTo>
                  <a:lnTo>
                    <a:pt x="308130" y="691602"/>
                  </a:lnTo>
                  <a:lnTo>
                    <a:pt x="284435" y="731571"/>
                  </a:lnTo>
                  <a:lnTo>
                    <a:pt x="261565" y="772408"/>
                  </a:lnTo>
                  <a:lnTo>
                    <a:pt x="239534" y="814089"/>
                  </a:lnTo>
                  <a:lnTo>
                    <a:pt x="218359" y="856595"/>
                  </a:lnTo>
                  <a:lnTo>
                    <a:pt x="198058" y="899902"/>
                  </a:lnTo>
                  <a:lnTo>
                    <a:pt x="178645" y="943990"/>
                  </a:lnTo>
                  <a:lnTo>
                    <a:pt x="160138" y="988836"/>
                  </a:lnTo>
                  <a:lnTo>
                    <a:pt x="142553" y="1034420"/>
                  </a:lnTo>
                  <a:lnTo>
                    <a:pt x="125907" y="1080719"/>
                  </a:lnTo>
                  <a:lnTo>
                    <a:pt x="110216" y="1127712"/>
                  </a:lnTo>
                  <a:lnTo>
                    <a:pt x="95496" y="1175377"/>
                  </a:lnTo>
                  <a:lnTo>
                    <a:pt x="81763" y="1223692"/>
                  </a:lnTo>
                  <a:lnTo>
                    <a:pt x="69035" y="1272636"/>
                  </a:lnTo>
                  <a:lnTo>
                    <a:pt x="57327" y="1322187"/>
                  </a:lnTo>
                  <a:lnTo>
                    <a:pt x="46657" y="1372324"/>
                  </a:lnTo>
                  <a:lnTo>
                    <a:pt x="37040" y="1423024"/>
                  </a:lnTo>
                  <a:lnTo>
                    <a:pt x="28493" y="1474267"/>
                  </a:lnTo>
                  <a:lnTo>
                    <a:pt x="21032" y="1526030"/>
                  </a:lnTo>
                  <a:lnTo>
                    <a:pt x="14674" y="1578292"/>
                  </a:lnTo>
                  <a:lnTo>
                    <a:pt x="9435" y="1631031"/>
                  </a:lnTo>
                  <a:lnTo>
                    <a:pt x="5331" y="1684226"/>
                  </a:lnTo>
                  <a:lnTo>
                    <a:pt x="2380" y="1737854"/>
                  </a:lnTo>
                  <a:lnTo>
                    <a:pt x="597" y="1791894"/>
                  </a:lnTo>
                  <a:lnTo>
                    <a:pt x="0" y="1846325"/>
                  </a:lnTo>
                  <a:lnTo>
                    <a:pt x="597" y="1900756"/>
                  </a:lnTo>
                  <a:lnTo>
                    <a:pt x="2380" y="1954797"/>
                  </a:lnTo>
                  <a:lnTo>
                    <a:pt x="5331" y="2008425"/>
                  </a:lnTo>
                  <a:lnTo>
                    <a:pt x="9435" y="2061620"/>
                  </a:lnTo>
                  <a:lnTo>
                    <a:pt x="14674" y="2114359"/>
                  </a:lnTo>
                  <a:lnTo>
                    <a:pt x="21032" y="2166621"/>
                  </a:lnTo>
                  <a:lnTo>
                    <a:pt x="28493" y="2218384"/>
                  </a:lnTo>
                  <a:lnTo>
                    <a:pt x="37040" y="2269626"/>
                  </a:lnTo>
                  <a:lnTo>
                    <a:pt x="46657" y="2320327"/>
                  </a:lnTo>
                  <a:lnTo>
                    <a:pt x="57327" y="2370464"/>
                  </a:lnTo>
                  <a:lnTo>
                    <a:pt x="69035" y="2420015"/>
                  </a:lnTo>
                  <a:lnTo>
                    <a:pt x="81763" y="2468959"/>
                  </a:lnTo>
                  <a:lnTo>
                    <a:pt x="95496" y="2517274"/>
                  </a:lnTo>
                  <a:lnTo>
                    <a:pt x="110216" y="2564939"/>
                  </a:lnTo>
                  <a:lnTo>
                    <a:pt x="125907" y="2611932"/>
                  </a:lnTo>
                  <a:lnTo>
                    <a:pt x="142553" y="2658231"/>
                  </a:lnTo>
                  <a:lnTo>
                    <a:pt x="160138" y="2703815"/>
                  </a:lnTo>
                  <a:lnTo>
                    <a:pt x="178645" y="2748661"/>
                  </a:lnTo>
                  <a:lnTo>
                    <a:pt x="198058" y="2792749"/>
                  </a:lnTo>
                  <a:lnTo>
                    <a:pt x="218359" y="2836056"/>
                  </a:lnTo>
                  <a:lnTo>
                    <a:pt x="239534" y="2878562"/>
                  </a:lnTo>
                  <a:lnTo>
                    <a:pt x="261565" y="2920243"/>
                  </a:lnTo>
                  <a:lnTo>
                    <a:pt x="284435" y="2961079"/>
                  </a:lnTo>
                  <a:lnTo>
                    <a:pt x="308130" y="3001049"/>
                  </a:lnTo>
                  <a:lnTo>
                    <a:pt x="332631" y="3040129"/>
                  </a:lnTo>
                  <a:lnTo>
                    <a:pt x="357923" y="3078299"/>
                  </a:lnTo>
                  <a:lnTo>
                    <a:pt x="383989" y="3115537"/>
                  </a:lnTo>
                  <a:lnTo>
                    <a:pt x="410813" y="3151822"/>
                  </a:lnTo>
                  <a:lnTo>
                    <a:pt x="438378" y="3187131"/>
                  </a:lnTo>
                  <a:lnTo>
                    <a:pt x="466668" y="3221443"/>
                  </a:lnTo>
                  <a:lnTo>
                    <a:pt x="495667" y="3254737"/>
                  </a:lnTo>
                  <a:lnTo>
                    <a:pt x="525357" y="3286990"/>
                  </a:lnTo>
                  <a:lnTo>
                    <a:pt x="555724" y="3318181"/>
                  </a:lnTo>
                  <a:lnTo>
                    <a:pt x="586749" y="3348288"/>
                  </a:lnTo>
                  <a:lnTo>
                    <a:pt x="618418" y="3377291"/>
                  </a:lnTo>
                  <a:lnTo>
                    <a:pt x="650712" y="3405166"/>
                  </a:lnTo>
                  <a:lnTo>
                    <a:pt x="683617" y="3431892"/>
                  </a:lnTo>
                  <a:lnTo>
                    <a:pt x="717115" y="3457449"/>
                  </a:lnTo>
                  <a:lnTo>
                    <a:pt x="751190" y="3481813"/>
                  </a:lnTo>
                  <a:lnTo>
                    <a:pt x="785826" y="3504964"/>
                  </a:lnTo>
                  <a:lnTo>
                    <a:pt x="821006" y="3526879"/>
                  </a:lnTo>
                  <a:lnTo>
                    <a:pt x="856714" y="3547538"/>
                  </a:lnTo>
                  <a:lnTo>
                    <a:pt x="892933" y="3566918"/>
                  </a:lnTo>
                  <a:lnTo>
                    <a:pt x="929647" y="3584998"/>
                  </a:lnTo>
                  <a:lnTo>
                    <a:pt x="966840" y="3601756"/>
                  </a:lnTo>
                  <a:lnTo>
                    <a:pt x="1004494" y="3617170"/>
                  </a:lnTo>
                  <a:lnTo>
                    <a:pt x="1042595" y="3631219"/>
                  </a:lnTo>
                  <a:lnTo>
                    <a:pt x="1081124" y="3643881"/>
                  </a:lnTo>
                  <a:lnTo>
                    <a:pt x="1120067" y="3655135"/>
                  </a:lnTo>
                  <a:lnTo>
                    <a:pt x="1159405" y="3664958"/>
                  </a:lnTo>
                  <a:lnTo>
                    <a:pt x="1199124" y="3673330"/>
                  </a:lnTo>
                  <a:lnTo>
                    <a:pt x="1239206" y="3680228"/>
                  </a:lnTo>
                  <a:lnTo>
                    <a:pt x="1279635" y="3685631"/>
                  </a:lnTo>
                  <a:lnTo>
                    <a:pt x="1320395" y="3689517"/>
                  </a:lnTo>
                  <a:lnTo>
                    <a:pt x="1361470" y="3691864"/>
                  </a:lnTo>
                  <a:lnTo>
                    <a:pt x="1402841" y="3692651"/>
                  </a:lnTo>
                  <a:lnTo>
                    <a:pt x="1444173" y="3691864"/>
                  </a:lnTo>
                  <a:lnTo>
                    <a:pt x="1485209" y="3689517"/>
                  </a:lnTo>
                  <a:lnTo>
                    <a:pt x="1525932" y="3685631"/>
                  </a:lnTo>
                  <a:lnTo>
                    <a:pt x="1566325" y="3680228"/>
                  </a:lnTo>
                  <a:lnTo>
                    <a:pt x="1606373" y="3673330"/>
                  </a:lnTo>
                  <a:lnTo>
                    <a:pt x="1646058" y="3664958"/>
                  </a:lnTo>
                  <a:lnTo>
                    <a:pt x="1685365" y="3655135"/>
                  </a:lnTo>
                  <a:lnTo>
                    <a:pt x="1724277" y="3643881"/>
                  </a:lnTo>
                  <a:lnTo>
                    <a:pt x="1762777" y="3631219"/>
                  </a:lnTo>
                  <a:lnTo>
                    <a:pt x="1800849" y="3617170"/>
                  </a:lnTo>
                  <a:lnTo>
                    <a:pt x="1838477" y="3601756"/>
                  </a:lnTo>
                  <a:lnTo>
                    <a:pt x="1875644" y="3584998"/>
                  </a:lnTo>
                  <a:lnTo>
                    <a:pt x="1912333" y="3566918"/>
                  </a:lnTo>
                  <a:lnTo>
                    <a:pt x="1948529" y="3547538"/>
                  </a:lnTo>
                  <a:lnTo>
                    <a:pt x="1984214" y="3526879"/>
                  </a:lnTo>
                  <a:lnTo>
                    <a:pt x="2019373" y="3504964"/>
                  </a:lnTo>
                  <a:lnTo>
                    <a:pt x="2053988" y="3481813"/>
                  </a:lnTo>
                  <a:lnTo>
                    <a:pt x="2088044" y="3457449"/>
                  </a:lnTo>
                  <a:lnTo>
                    <a:pt x="2121524" y="3431892"/>
                  </a:lnTo>
                  <a:lnTo>
                    <a:pt x="2154411" y="3405166"/>
                  </a:lnTo>
                  <a:lnTo>
                    <a:pt x="2186689" y="3377291"/>
                  </a:lnTo>
                  <a:lnTo>
                    <a:pt x="2218342" y="3348288"/>
                  </a:lnTo>
                  <a:lnTo>
                    <a:pt x="2249353" y="3318181"/>
                  </a:lnTo>
                  <a:lnTo>
                    <a:pt x="2279706" y="3286990"/>
                  </a:lnTo>
                  <a:lnTo>
                    <a:pt x="2309383" y="3254737"/>
                  </a:lnTo>
                  <a:lnTo>
                    <a:pt x="2338370" y="3221443"/>
                  </a:lnTo>
                  <a:lnTo>
                    <a:pt x="2366649" y="3187131"/>
                  </a:lnTo>
                  <a:lnTo>
                    <a:pt x="2394203" y="3151822"/>
                  </a:lnTo>
                  <a:lnTo>
                    <a:pt x="2421017" y="3115537"/>
                  </a:lnTo>
                  <a:lnTo>
                    <a:pt x="2447074" y="3078299"/>
                  </a:lnTo>
                  <a:lnTo>
                    <a:pt x="2472358" y="3040129"/>
                  </a:lnTo>
                  <a:lnTo>
                    <a:pt x="2496851" y="3001049"/>
                  </a:lnTo>
                  <a:lnTo>
                    <a:pt x="2520538" y="2961079"/>
                  </a:lnTo>
                  <a:lnTo>
                    <a:pt x="2543402" y="2920243"/>
                  </a:lnTo>
                  <a:lnTo>
                    <a:pt x="2565427" y="2878562"/>
                  </a:lnTo>
                  <a:lnTo>
                    <a:pt x="2586596" y="2836056"/>
                  </a:lnTo>
                  <a:lnTo>
                    <a:pt x="2606893" y="2792749"/>
                  </a:lnTo>
                  <a:lnTo>
                    <a:pt x="2626301" y="2748661"/>
                  </a:lnTo>
                  <a:lnTo>
                    <a:pt x="2644804" y="2703815"/>
                  </a:lnTo>
                  <a:lnTo>
                    <a:pt x="2662385" y="2658231"/>
                  </a:lnTo>
                  <a:lnTo>
                    <a:pt x="2679028" y="2611932"/>
                  </a:lnTo>
                  <a:lnTo>
                    <a:pt x="2694717" y="2564939"/>
                  </a:lnTo>
                  <a:lnTo>
                    <a:pt x="2709435" y="2517274"/>
                  </a:lnTo>
                  <a:lnTo>
                    <a:pt x="2723165" y="2468959"/>
                  </a:lnTo>
                  <a:lnTo>
                    <a:pt x="2735892" y="2420015"/>
                  </a:lnTo>
                  <a:lnTo>
                    <a:pt x="2747598" y="2370464"/>
                  </a:lnTo>
                  <a:lnTo>
                    <a:pt x="2758267" y="2320327"/>
                  </a:lnTo>
                  <a:lnTo>
                    <a:pt x="2767883" y="2269626"/>
                  </a:lnTo>
                  <a:lnTo>
                    <a:pt x="2776430" y="2218384"/>
                  </a:lnTo>
                  <a:lnTo>
                    <a:pt x="2783890" y="2166621"/>
                  </a:lnTo>
                  <a:lnTo>
                    <a:pt x="2790248" y="2114359"/>
                  </a:lnTo>
                  <a:lnTo>
                    <a:pt x="2795486" y="2061620"/>
                  </a:lnTo>
                  <a:lnTo>
                    <a:pt x="2799590" y="2008425"/>
                  </a:lnTo>
                  <a:lnTo>
                    <a:pt x="2802541" y="1954797"/>
                  </a:lnTo>
                  <a:lnTo>
                    <a:pt x="2804324" y="1900756"/>
                  </a:lnTo>
                  <a:lnTo>
                    <a:pt x="2804921" y="1846325"/>
                  </a:lnTo>
                  <a:close/>
                </a:path>
              </a:pathLst>
            </a:custGeom>
            <a:solidFill>
              <a:srgbClr val="C7C4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057400" y="2438400"/>
              <a:ext cx="2805430" cy="3693160"/>
            </a:xfrm>
            <a:custGeom>
              <a:avLst/>
              <a:gdLst/>
              <a:ahLst/>
              <a:cxnLst/>
              <a:rect l="l" t="t" r="r" b="b"/>
              <a:pathLst>
                <a:path w="2805429" h="3693160">
                  <a:moveTo>
                    <a:pt x="1402841" y="0"/>
                  </a:moveTo>
                  <a:lnTo>
                    <a:pt x="1361470" y="787"/>
                  </a:lnTo>
                  <a:lnTo>
                    <a:pt x="1320395" y="3134"/>
                  </a:lnTo>
                  <a:lnTo>
                    <a:pt x="1279635" y="7020"/>
                  </a:lnTo>
                  <a:lnTo>
                    <a:pt x="1239206" y="12423"/>
                  </a:lnTo>
                  <a:lnTo>
                    <a:pt x="1199124" y="19321"/>
                  </a:lnTo>
                  <a:lnTo>
                    <a:pt x="1159405" y="27693"/>
                  </a:lnTo>
                  <a:lnTo>
                    <a:pt x="1120067" y="37516"/>
                  </a:lnTo>
                  <a:lnTo>
                    <a:pt x="1081124" y="48770"/>
                  </a:lnTo>
                  <a:lnTo>
                    <a:pt x="1042595" y="61432"/>
                  </a:lnTo>
                  <a:lnTo>
                    <a:pt x="1004494" y="75481"/>
                  </a:lnTo>
                  <a:lnTo>
                    <a:pt x="966840" y="90895"/>
                  </a:lnTo>
                  <a:lnTo>
                    <a:pt x="929647" y="107653"/>
                  </a:lnTo>
                  <a:lnTo>
                    <a:pt x="892933" y="125733"/>
                  </a:lnTo>
                  <a:lnTo>
                    <a:pt x="856714" y="145113"/>
                  </a:lnTo>
                  <a:lnTo>
                    <a:pt x="821006" y="165771"/>
                  </a:lnTo>
                  <a:lnTo>
                    <a:pt x="785826" y="187687"/>
                  </a:lnTo>
                  <a:lnTo>
                    <a:pt x="751190" y="210838"/>
                  </a:lnTo>
                  <a:lnTo>
                    <a:pt x="717115" y="235202"/>
                  </a:lnTo>
                  <a:lnTo>
                    <a:pt x="683617" y="260758"/>
                  </a:lnTo>
                  <a:lnTo>
                    <a:pt x="650712" y="287485"/>
                  </a:lnTo>
                  <a:lnTo>
                    <a:pt x="618418" y="315360"/>
                  </a:lnTo>
                  <a:lnTo>
                    <a:pt x="586749" y="344363"/>
                  </a:lnTo>
                  <a:lnTo>
                    <a:pt x="555724" y="374470"/>
                  </a:lnTo>
                  <a:lnTo>
                    <a:pt x="525357" y="405661"/>
                  </a:lnTo>
                  <a:lnTo>
                    <a:pt x="495667" y="437914"/>
                  </a:lnTo>
                  <a:lnTo>
                    <a:pt x="466668" y="471208"/>
                  </a:lnTo>
                  <a:lnTo>
                    <a:pt x="438378" y="505520"/>
                  </a:lnTo>
                  <a:lnTo>
                    <a:pt x="410813" y="540829"/>
                  </a:lnTo>
                  <a:lnTo>
                    <a:pt x="383989" y="577113"/>
                  </a:lnTo>
                  <a:lnTo>
                    <a:pt x="357923" y="614352"/>
                  </a:lnTo>
                  <a:lnTo>
                    <a:pt x="332631" y="652522"/>
                  </a:lnTo>
                  <a:lnTo>
                    <a:pt x="308130" y="691602"/>
                  </a:lnTo>
                  <a:lnTo>
                    <a:pt x="284435" y="731571"/>
                  </a:lnTo>
                  <a:lnTo>
                    <a:pt x="261565" y="772408"/>
                  </a:lnTo>
                  <a:lnTo>
                    <a:pt x="239534" y="814089"/>
                  </a:lnTo>
                  <a:lnTo>
                    <a:pt x="218359" y="856595"/>
                  </a:lnTo>
                  <a:lnTo>
                    <a:pt x="198058" y="899902"/>
                  </a:lnTo>
                  <a:lnTo>
                    <a:pt x="178645" y="943990"/>
                  </a:lnTo>
                  <a:lnTo>
                    <a:pt x="160138" y="988836"/>
                  </a:lnTo>
                  <a:lnTo>
                    <a:pt x="142553" y="1034420"/>
                  </a:lnTo>
                  <a:lnTo>
                    <a:pt x="125907" y="1080719"/>
                  </a:lnTo>
                  <a:lnTo>
                    <a:pt x="110216" y="1127712"/>
                  </a:lnTo>
                  <a:lnTo>
                    <a:pt x="95496" y="1175377"/>
                  </a:lnTo>
                  <a:lnTo>
                    <a:pt x="81763" y="1223692"/>
                  </a:lnTo>
                  <a:lnTo>
                    <a:pt x="69035" y="1272636"/>
                  </a:lnTo>
                  <a:lnTo>
                    <a:pt x="57327" y="1322187"/>
                  </a:lnTo>
                  <a:lnTo>
                    <a:pt x="46657" y="1372324"/>
                  </a:lnTo>
                  <a:lnTo>
                    <a:pt x="37040" y="1423024"/>
                  </a:lnTo>
                  <a:lnTo>
                    <a:pt x="28493" y="1474267"/>
                  </a:lnTo>
                  <a:lnTo>
                    <a:pt x="21032" y="1526030"/>
                  </a:lnTo>
                  <a:lnTo>
                    <a:pt x="14674" y="1578292"/>
                  </a:lnTo>
                  <a:lnTo>
                    <a:pt x="9435" y="1631031"/>
                  </a:lnTo>
                  <a:lnTo>
                    <a:pt x="5331" y="1684226"/>
                  </a:lnTo>
                  <a:lnTo>
                    <a:pt x="2380" y="1737854"/>
                  </a:lnTo>
                  <a:lnTo>
                    <a:pt x="597" y="1791894"/>
                  </a:lnTo>
                  <a:lnTo>
                    <a:pt x="0" y="1846325"/>
                  </a:lnTo>
                  <a:lnTo>
                    <a:pt x="597" y="1900756"/>
                  </a:lnTo>
                  <a:lnTo>
                    <a:pt x="2380" y="1954797"/>
                  </a:lnTo>
                  <a:lnTo>
                    <a:pt x="5331" y="2008425"/>
                  </a:lnTo>
                  <a:lnTo>
                    <a:pt x="9435" y="2061620"/>
                  </a:lnTo>
                  <a:lnTo>
                    <a:pt x="14674" y="2114359"/>
                  </a:lnTo>
                  <a:lnTo>
                    <a:pt x="21032" y="2166621"/>
                  </a:lnTo>
                  <a:lnTo>
                    <a:pt x="28493" y="2218384"/>
                  </a:lnTo>
                  <a:lnTo>
                    <a:pt x="37040" y="2269626"/>
                  </a:lnTo>
                  <a:lnTo>
                    <a:pt x="46657" y="2320327"/>
                  </a:lnTo>
                  <a:lnTo>
                    <a:pt x="57327" y="2370464"/>
                  </a:lnTo>
                  <a:lnTo>
                    <a:pt x="69035" y="2420015"/>
                  </a:lnTo>
                  <a:lnTo>
                    <a:pt x="81763" y="2468959"/>
                  </a:lnTo>
                  <a:lnTo>
                    <a:pt x="95496" y="2517274"/>
                  </a:lnTo>
                  <a:lnTo>
                    <a:pt x="110216" y="2564939"/>
                  </a:lnTo>
                  <a:lnTo>
                    <a:pt x="125907" y="2611932"/>
                  </a:lnTo>
                  <a:lnTo>
                    <a:pt x="142553" y="2658231"/>
                  </a:lnTo>
                  <a:lnTo>
                    <a:pt x="160138" y="2703815"/>
                  </a:lnTo>
                  <a:lnTo>
                    <a:pt x="178645" y="2748661"/>
                  </a:lnTo>
                  <a:lnTo>
                    <a:pt x="198058" y="2792749"/>
                  </a:lnTo>
                  <a:lnTo>
                    <a:pt x="218359" y="2836056"/>
                  </a:lnTo>
                  <a:lnTo>
                    <a:pt x="239534" y="2878562"/>
                  </a:lnTo>
                  <a:lnTo>
                    <a:pt x="261565" y="2920243"/>
                  </a:lnTo>
                  <a:lnTo>
                    <a:pt x="284435" y="2961079"/>
                  </a:lnTo>
                  <a:lnTo>
                    <a:pt x="308130" y="3001049"/>
                  </a:lnTo>
                  <a:lnTo>
                    <a:pt x="332631" y="3040129"/>
                  </a:lnTo>
                  <a:lnTo>
                    <a:pt x="357923" y="3078299"/>
                  </a:lnTo>
                  <a:lnTo>
                    <a:pt x="383989" y="3115537"/>
                  </a:lnTo>
                  <a:lnTo>
                    <a:pt x="410813" y="3151822"/>
                  </a:lnTo>
                  <a:lnTo>
                    <a:pt x="438378" y="3187131"/>
                  </a:lnTo>
                  <a:lnTo>
                    <a:pt x="466668" y="3221443"/>
                  </a:lnTo>
                  <a:lnTo>
                    <a:pt x="495667" y="3254737"/>
                  </a:lnTo>
                  <a:lnTo>
                    <a:pt x="525357" y="3286990"/>
                  </a:lnTo>
                  <a:lnTo>
                    <a:pt x="555724" y="3318181"/>
                  </a:lnTo>
                  <a:lnTo>
                    <a:pt x="586749" y="3348288"/>
                  </a:lnTo>
                  <a:lnTo>
                    <a:pt x="618418" y="3377291"/>
                  </a:lnTo>
                  <a:lnTo>
                    <a:pt x="650712" y="3405166"/>
                  </a:lnTo>
                  <a:lnTo>
                    <a:pt x="683617" y="3431892"/>
                  </a:lnTo>
                  <a:lnTo>
                    <a:pt x="717115" y="3457449"/>
                  </a:lnTo>
                  <a:lnTo>
                    <a:pt x="751190" y="3481813"/>
                  </a:lnTo>
                  <a:lnTo>
                    <a:pt x="785826" y="3504964"/>
                  </a:lnTo>
                  <a:lnTo>
                    <a:pt x="821006" y="3526879"/>
                  </a:lnTo>
                  <a:lnTo>
                    <a:pt x="856714" y="3547538"/>
                  </a:lnTo>
                  <a:lnTo>
                    <a:pt x="892933" y="3566918"/>
                  </a:lnTo>
                  <a:lnTo>
                    <a:pt x="929647" y="3584998"/>
                  </a:lnTo>
                  <a:lnTo>
                    <a:pt x="966840" y="3601756"/>
                  </a:lnTo>
                  <a:lnTo>
                    <a:pt x="1004494" y="3617170"/>
                  </a:lnTo>
                  <a:lnTo>
                    <a:pt x="1042595" y="3631219"/>
                  </a:lnTo>
                  <a:lnTo>
                    <a:pt x="1081124" y="3643881"/>
                  </a:lnTo>
                  <a:lnTo>
                    <a:pt x="1120067" y="3655135"/>
                  </a:lnTo>
                  <a:lnTo>
                    <a:pt x="1159405" y="3664958"/>
                  </a:lnTo>
                  <a:lnTo>
                    <a:pt x="1199124" y="3673330"/>
                  </a:lnTo>
                  <a:lnTo>
                    <a:pt x="1239206" y="3680228"/>
                  </a:lnTo>
                  <a:lnTo>
                    <a:pt x="1279635" y="3685631"/>
                  </a:lnTo>
                  <a:lnTo>
                    <a:pt x="1320395" y="3689517"/>
                  </a:lnTo>
                  <a:lnTo>
                    <a:pt x="1361470" y="3691864"/>
                  </a:lnTo>
                  <a:lnTo>
                    <a:pt x="1402841" y="3692651"/>
                  </a:lnTo>
                  <a:lnTo>
                    <a:pt x="1444173" y="3691864"/>
                  </a:lnTo>
                  <a:lnTo>
                    <a:pt x="1485209" y="3689517"/>
                  </a:lnTo>
                  <a:lnTo>
                    <a:pt x="1525932" y="3685631"/>
                  </a:lnTo>
                  <a:lnTo>
                    <a:pt x="1566325" y="3680228"/>
                  </a:lnTo>
                  <a:lnTo>
                    <a:pt x="1606373" y="3673330"/>
                  </a:lnTo>
                  <a:lnTo>
                    <a:pt x="1646058" y="3664958"/>
                  </a:lnTo>
                  <a:lnTo>
                    <a:pt x="1685365" y="3655135"/>
                  </a:lnTo>
                  <a:lnTo>
                    <a:pt x="1724277" y="3643881"/>
                  </a:lnTo>
                  <a:lnTo>
                    <a:pt x="1762777" y="3631219"/>
                  </a:lnTo>
                  <a:lnTo>
                    <a:pt x="1800849" y="3617170"/>
                  </a:lnTo>
                  <a:lnTo>
                    <a:pt x="1838477" y="3601756"/>
                  </a:lnTo>
                  <a:lnTo>
                    <a:pt x="1875644" y="3584998"/>
                  </a:lnTo>
                  <a:lnTo>
                    <a:pt x="1912333" y="3566918"/>
                  </a:lnTo>
                  <a:lnTo>
                    <a:pt x="1948529" y="3547538"/>
                  </a:lnTo>
                  <a:lnTo>
                    <a:pt x="1984214" y="3526879"/>
                  </a:lnTo>
                  <a:lnTo>
                    <a:pt x="2019373" y="3504964"/>
                  </a:lnTo>
                  <a:lnTo>
                    <a:pt x="2053988" y="3481813"/>
                  </a:lnTo>
                  <a:lnTo>
                    <a:pt x="2088044" y="3457449"/>
                  </a:lnTo>
                  <a:lnTo>
                    <a:pt x="2121524" y="3431892"/>
                  </a:lnTo>
                  <a:lnTo>
                    <a:pt x="2154411" y="3405166"/>
                  </a:lnTo>
                  <a:lnTo>
                    <a:pt x="2186689" y="3377291"/>
                  </a:lnTo>
                  <a:lnTo>
                    <a:pt x="2218342" y="3348288"/>
                  </a:lnTo>
                  <a:lnTo>
                    <a:pt x="2249353" y="3318181"/>
                  </a:lnTo>
                  <a:lnTo>
                    <a:pt x="2279706" y="3286990"/>
                  </a:lnTo>
                  <a:lnTo>
                    <a:pt x="2309383" y="3254737"/>
                  </a:lnTo>
                  <a:lnTo>
                    <a:pt x="2338370" y="3221443"/>
                  </a:lnTo>
                  <a:lnTo>
                    <a:pt x="2366649" y="3187131"/>
                  </a:lnTo>
                  <a:lnTo>
                    <a:pt x="2394203" y="3151822"/>
                  </a:lnTo>
                  <a:lnTo>
                    <a:pt x="2421017" y="3115537"/>
                  </a:lnTo>
                  <a:lnTo>
                    <a:pt x="2447074" y="3078299"/>
                  </a:lnTo>
                  <a:lnTo>
                    <a:pt x="2472358" y="3040129"/>
                  </a:lnTo>
                  <a:lnTo>
                    <a:pt x="2496851" y="3001049"/>
                  </a:lnTo>
                  <a:lnTo>
                    <a:pt x="2520538" y="2961079"/>
                  </a:lnTo>
                  <a:lnTo>
                    <a:pt x="2543402" y="2920243"/>
                  </a:lnTo>
                  <a:lnTo>
                    <a:pt x="2565427" y="2878562"/>
                  </a:lnTo>
                  <a:lnTo>
                    <a:pt x="2586596" y="2836056"/>
                  </a:lnTo>
                  <a:lnTo>
                    <a:pt x="2606893" y="2792749"/>
                  </a:lnTo>
                  <a:lnTo>
                    <a:pt x="2626301" y="2748661"/>
                  </a:lnTo>
                  <a:lnTo>
                    <a:pt x="2644804" y="2703815"/>
                  </a:lnTo>
                  <a:lnTo>
                    <a:pt x="2662385" y="2658231"/>
                  </a:lnTo>
                  <a:lnTo>
                    <a:pt x="2679028" y="2611932"/>
                  </a:lnTo>
                  <a:lnTo>
                    <a:pt x="2694717" y="2564939"/>
                  </a:lnTo>
                  <a:lnTo>
                    <a:pt x="2709435" y="2517274"/>
                  </a:lnTo>
                  <a:lnTo>
                    <a:pt x="2723165" y="2468959"/>
                  </a:lnTo>
                  <a:lnTo>
                    <a:pt x="2735892" y="2420015"/>
                  </a:lnTo>
                  <a:lnTo>
                    <a:pt x="2747598" y="2370464"/>
                  </a:lnTo>
                  <a:lnTo>
                    <a:pt x="2758267" y="2320327"/>
                  </a:lnTo>
                  <a:lnTo>
                    <a:pt x="2767883" y="2269626"/>
                  </a:lnTo>
                  <a:lnTo>
                    <a:pt x="2776430" y="2218384"/>
                  </a:lnTo>
                  <a:lnTo>
                    <a:pt x="2783890" y="2166621"/>
                  </a:lnTo>
                  <a:lnTo>
                    <a:pt x="2790248" y="2114359"/>
                  </a:lnTo>
                  <a:lnTo>
                    <a:pt x="2795486" y="2061620"/>
                  </a:lnTo>
                  <a:lnTo>
                    <a:pt x="2799590" y="2008425"/>
                  </a:lnTo>
                  <a:lnTo>
                    <a:pt x="2802541" y="1954797"/>
                  </a:lnTo>
                  <a:lnTo>
                    <a:pt x="2804324" y="1900756"/>
                  </a:lnTo>
                  <a:lnTo>
                    <a:pt x="2804921" y="1846325"/>
                  </a:lnTo>
                  <a:lnTo>
                    <a:pt x="2804324" y="1791894"/>
                  </a:lnTo>
                  <a:lnTo>
                    <a:pt x="2802541" y="1737854"/>
                  </a:lnTo>
                  <a:lnTo>
                    <a:pt x="2799590" y="1684226"/>
                  </a:lnTo>
                  <a:lnTo>
                    <a:pt x="2795486" y="1631031"/>
                  </a:lnTo>
                  <a:lnTo>
                    <a:pt x="2790248" y="1578292"/>
                  </a:lnTo>
                  <a:lnTo>
                    <a:pt x="2783890" y="1526030"/>
                  </a:lnTo>
                  <a:lnTo>
                    <a:pt x="2776430" y="1474267"/>
                  </a:lnTo>
                  <a:lnTo>
                    <a:pt x="2767883" y="1423024"/>
                  </a:lnTo>
                  <a:lnTo>
                    <a:pt x="2758267" y="1372324"/>
                  </a:lnTo>
                  <a:lnTo>
                    <a:pt x="2747598" y="1322187"/>
                  </a:lnTo>
                  <a:lnTo>
                    <a:pt x="2735892" y="1272636"/>
                  </a:lnTo>
                  <a:lnTo>
                    <a:pt x="2723165" y="1223692"/>
                  </a:lnTo>
                  <a:lnTo>
                    <a:pt x="2709435" y="1175377"/>
                  </a:lnTo>
                  <a:lnTo>
                    <a:pt x="2694717" y="1127712"/>
                  </a:lnTo>
                  <a:lnTo>
                    <a:pt x="2679028" y="1080719"/>
                  </a:lnTo>
                  <a:lnTo>
                    <a:pt x="2662385" y="1034420"/>
                  </a:lnTo>
                  <a:lnTo>
                    <a:pt x="2644804" y="988836"/>
                  </a:lnTo>
                  <a:lnTo>
                    <a:pt x="2626301" y="943990"/>
                  </a:lnTo>
                  <a:lnTo>
                    <a:pt x="2606893" y="899902"/>
                  </a:lnTo>
                  <a:lnTo>
                    <a:pt x="2586596" y="856595"/>
                  </a:lnTo>
                  <a:lnTo>
                    <a:pt x="2565427" y="814089"/>
                  </a:lnTo>
                  <a:lnTo>
                    <a:pt x="2543402" y="772408"/>
                  </a:lnTo>
                  <a:lnTo>
                    <a:pt x="2520538" y="731571"/>
                  </a:lnTo>
                  <a:lnTo>
                    <a:pt x="2496851" y="691602"/>
                  </a:lnTo>
                  <a:lnTo>
                    <a:pt x="2472358" y="652522"/>
                  </a:lnTo>
                  <a:lnTo>
                    <a:pt x="2447074" y="614352"/>
                  </a:lnTo>
                  <a:lnTo>
                    <a:pt x="2421017" y="577113"/>
                  </a:lnTo>
                  <a:lnTo>
                    <a:pt x="2394203" y="540829"/>
                  </a:lnTo>
                  <a:lnTo>
                    <a:pt x="2366649" y="505520"/>
                  </a:lnTo>
                  <a:lnTo>
                    <a:pt x="2338370" y="471208"/>
                  </a:lnTo>
                  <a:lnTo>
                    <a:pt x="2309383" y="437914"/>
                  </a:lnTo>
                  <a:lnTo>
                    <a:pt x="2279706" y="405661"/>
                  </a:lnTo>
                  <a:lnTo>
                    <a:pt x="2249353" y="374470"/>
                  </a:lnTo>
                  <a:lnTo>
                    <a:pt x="2218342" y="344363"/>
                  </a:lnTo>
                  <a:lnTo>
                    <a:pt x="2186689" y="315360"/>
                  </a:lnTo>
                  <a:lnTo>
                    <a:pt x="2154411" y="287485"/>
                  </a:lnTo>
                  <a:lnTo>
                    <a:pt x="2121524" y="260758"/>
                  </a:lnTo>
                  <a:lnTo>
                    <a:pt x="2088044" y="235202"/>
                  </a:lnTo>
                  <a:lnTo>
                    <a:pt x="2053988" y="210838"/>
                  </a:lnTo>
                  <a:lnTo>
                    <a:pt x="2019373" y="187687"/>
                  </a:lnTo>
                  <a:lnTo>
                    <a:pt x="1984214" y="165771"/>
                  </a:lnTo>
                  <a:lnTo>
                    <a:pt x="1948529" y="145113"/>
                  </a:lnTo>
                  <a:lnTo>
                    <a:pt x="1912333" y="125733"/>
                  </a:lnTo>
                  <a:lnTo>
                    <a:pt x="1875644" y="107653"/>
                  </a:lnTo>
                  <a:lnTo>
                    <a:pt x="1838477" y="90895"/>
                  </a:lnTo>
                  <a:lnTo>
                    <a:pt x="1800849" y="75481"/>
                  </a:lnTo>
                  <a:lnTo>
                    <a:pt x="1762777" y="61432"/>
                  </a:lnTo>
                  <a:lnTo>
                    <a:pt x="1724277" y="48770"/>
                  </a:lnTo>
                  <a:lnTo>
                    <a:pt x="1685365" y="37516"/>
                  </a:lnTo>
                  <a:lnTo>
                    <a:pt x="1646058" y="27693"/>
                  </a:lnTo>
                  <a:lnTo>
                    <a:pt x="1606373" y="19321"/>
                  </a:lnTo>
                  <a:lnTo>
                    <a:pt x="1566325" y="12423"/>
                  </a:lnTo>
                  <a:lnTo>
                    <a:pt x="1525932" y="7020"/>
                  </a:lnTo>
                  <a:lnTo>
                    <a:pt x="1485209" y="3134"/>
                  </a:lnTo>
                  <a:lnTo>
                    <a:pt x="1444173" y="787"/>
                  </a:lnTo>
                  <a:lnTo>
                    <a:pt x="1402841" y="0"/>
                  </a:lnTo>
                  <a:close/>
                </a:path>
              </a:pathLst>
            </a:custGeom>
            <a:ln w="9524">
              <a:solidFill>
                <a:srgbClr val="37373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612897" y="3119630"/>
            <a:ext cx="703580" cy="345568"/>
          </a:xfrm>
          <a:prstGeom prst="rect">
            <a:avLst/>
          </a:prstGeom>
          <a:solidFill>
            <a:srgbClr val="FFFFFF"/>
          </a:solidFill>
          <a:ln w="9524">
            <a:solidFill>
              <a:srgbClr val="373739"/>
            </a:solidFill>
          </a:ln>
        </p:spPr>
        <p:txBody>
          <a:bodyPr vert="horz" wrap="square" lIns="0" tIns="64754" rIns="0" bIns="0" rtlCol="0">
            <a:spAutoFit/>
          </a:bodyPr>
          <a:lstStyle/>
          <a:p>
            <a:pPr algn="ctr">
              <a:spcBef>
                <a:spcPts val="509"/>
              </a:spcBef>
            </a:pP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1</a:t>
            </a:r>
            <a:endParaRPr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38402" y="4343400"/>
            <a:ext cx="649605" cy="498821"/>
          </a:xfrm>
          <a:prstGeom prst="rect">
            <a:avLst/>
          </a:prstGeom>
          <a:solidFill>
            <a:srgbClr val="FFFFFF"/>
          </a:solidFill>
          <a:ln w="9524">
            <a:solidFill>
              <a:srgbClr val="373739"/>
            </a:solidFill>
          </a:ln>
        </p:spPr>
        <p:txBody>
          <a:bodyPr vert="horz" wrap="square" lIns="0" tIns="213945" rIns="0" bIns="0" rtlCol="0">
            <a:spAutoFit/>
          </a:bodyPr>
          <a:lstStyle/>
          <a:p>
            <a:pPr algn="ctr">
              <a:spcBef>
                <a:spcPts val="1685"/>
              </a:spcBef>
            </a:pP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3</a:t>
            </a:r>
            <a:endParaRPr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86201" y="3697225"/>
            <a:ext cx="649605" cy="283616"/>
          </a:xfrm>
          <a:prstGeom prst="rect">
            <a:avLst/>
          </a:prstGeom>
          <a:solidFill>
            <a:srgbClr val="FFFFFF"/>
          </a:solidFill>
          <a:ln w="9524">
            <a:solidFill>
              <a:srgbClr val="373739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 algn="ctr">
              <a:spcBef>
                <a:spcPts val="35"/>
              </a:spcBef>
            </a:pP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2</a:t>
            </a:r>
            <a:endParaRPr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10002" y="4719828"/>
            <a:ext cx="649605" cy="345568"/>
          </a:xfrm>
          <a:prstGeom prst="rect">
            <a:avLst/>
          </a:prstGeom>
          <a:solidFill>
            <a:srgbClr val="FFFFFF"/>
          </a:solidFill>
          <a:ln w="9524">
            <a:solidFill>
              <a:srgbClr val="373739"/>
            </a:solidFill>
          </a:ln>
        </p:spPr>
        <p:txBody>
          <a:bodyPr vert="horz" wrap="square" lIns="0" tIns="64754" rIns="0" bIns="0" rtlCol="0">
            <a:spAutoFit/>
          </a:bodyPr>
          <a:lstStyle/>
          <a:p>
            <a:pPr algn="ctr">
              <a:spcBef>
                <a:spcPts val="509"/>
              </a:spcBef>
            </a:pP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4</a:t>
            </a:r>
            <a:endParaRPr>
              <a:latin typeface="Arial"/>
              <a:cs typeface="Arial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7742492" y="2890838"/>
          <a:ext cx="811530" cy="31241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6060"/>
                <a:gridCol w="310515"/>
                <a:gridCol w="274955"/>
              </a:tblGrid>
              <a:tr h="422909">
                <a:tc gridSpan="3">
                  <a:txBody>
                    <a:bodyPr/>
                    <a:lstStyle/>
                    <a:p>
                      <a:pPr marR="46355" algn="ctr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8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9652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19050">
                      <a:solidFill>
                        <a:srgbClr val="373739"/>
                      </a:solidFill>
                      <a:prstDash val="solid"/>
                    </a:lnB>
                    <a:solidFill>
                      <a:srgbClr val="F8A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18337">
                <a:tc gridSpan="3">
                  <a:txBody>
                    <a:bodyPr/>
                    <a:lstStyle/>
                    <a:p>
                      <a:pPr marR="4000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8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19050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8A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20623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8A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20623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8A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02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8ABA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8AB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8ABAD"/>
                    </a:solidFill>
                  </a:tcPr>
                </a:tc>
              </a:tr>
              <a:tr h="8412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8ABA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6195" marB="0"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8AB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8ABAD"/>
                    </a:solidFill>
                  </a:tcPr>
                </a:tc>
              </a:tr>
              <a:tr h="300227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F8A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1984507" y="6273797"/>
            <a:ext cx="2362835" cy="29972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Logical Address</a:t>
            </a:r>
            <a:r>
              <a:rPr spc="-6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363639"/>
                </a:solidFill>
                <a:latin typeface="Arial"/>
                <a:cs typeface="Arial"/>
              </a:rPr>
              <a:t>Space</a:t>
            </a:r>
            <a:endParaRPr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41959" y="6206741"/>
            <a:ext cx="1758950" cy="29972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pc="-10" dirty="0">
                <a:solidFill>
                  <a:srgbClr val="363639"/>
                </a:solidFill>
                <a:latin typeface="Arial"/>
                <a:cs typeface="Arial"/>
              </a:rPr>
              <a:t>Physical</a:t>
            </a:r>
            <a:r>
              <a:rPr spc="-4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363639"/>
                </a:solidFill>
                <a:latin typeface="Arial"/>
                <a:cs typeface="Arial"/>
              </a:rPr>
              <a:t>Memory</a:t>
            </a:r>
            <a:endParaRPr>
              <a:latin typeface="Arial"/>
              <a:cs typeface="Arial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5176839" y="2357439"/>
          <a:ext cx="1905002" cy="1749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  <a:gridCol w="685801"/>
                <a:gridCol w="685801"/>
              </a:tblGrid>
              <a:tr h="3731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solidFill>
                      <a:srgbClr val="CCE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10"/>
                        </a:lnSpc>
                        <a:spcBef>
                          <a:spcPts val="785"/>
                        </a:spcBef>
                      </a:pPr>
                      <a:r>
                        <a:rPr sz="1600" spc="-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Limit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99695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solidFill>
                      <a:srgbClr val="CCE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14"/>
                        </a:lnSpc>
                        <a:spcBef>
                          <a:spcPts val="785"/>
                        </a:spcBef>
                      </a:pPr>
                      <a:r>
                        <a:rPr sz="1600" spc="-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Base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99695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T w="9525">
                      <a:solidFill>
                        <a:srgbClr val="373739"/>
                      </a:solidFill>
                      <a:prstDash val="solid"/>
                    </a:lnT>
                    <a:solidFill>
                      <a:srgbClr val="CCE7D3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>
                        <a:lnSpc>
                          <a:spcPts val="1835"/>
                        </a:lnSpc>
                      </a:pPr>
                      <a:r>
                        <a:rPr sz="16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solidFill>
                      <a:srgbClr val="CCE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35"/>
                        </a:lnSpc>
                      </a:pPr>
                      <a:r>
                        <a:rPr sz="1600" spc="-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1000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solidFill>
                      <a:srgbClr val="CCE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35"/>
                        </a:lnSpc>
                      </a:pPr>
                      <a:r>
                        <a:rPr sz="1600" spc="-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1400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solidFill>
                      <a:srgbClr val="CCE7D3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solidFill>
                      <a:srgbClr val="CCE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spc="-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400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solidFill>
                      <a:srgbClr val="CCE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spc="-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6300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solidFill>
                      <a:srgbClr val="CCE7D3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solidFill>
                      <a:srgbClr val="CCE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spc="-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400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solidFill>
                      <a:srgbClr val="CCE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spc="-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4300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solidFill>
                      <a:srgbClr val="CCE7D3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solidFill>
                      <a:srgbClr val="CCE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spc="-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1100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solidFill>
                      <a:srgbClr val="CCE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spc="-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3200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solidFill>
                      <a:srgbClr val="CCE7D3"/>
                    </a:solidFill>
                  </a:tcPr>
                </a:tc>
              </a:tr>
              <a:tr h="340367"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CCE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spc="-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1000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CCE7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spc="-5" dirty="0">
                          <a:solidFill>
                            <a:srgbClr val="363639"/>
                          </a:solidFill>
                          <a:latin typeface="Arial"/>
                          <a:cs typeface="Arial"/>
                        </a:rPr>
                        <a:t>4700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373739"/>
                      </a:solidFill>
                      <a:prstDash val="solid"/>
                    </a:lnL>
                    <a:lnR w="9525">
                      <a:solidFill>
                        <a:srgbClr val="373739"/>
                      </a:solidFill>
                      <a:prstDash val="solid"/>
                    </a:lnR>
                    <a:lnB w="9525">
                      <a:solidFill>
                        <a:srgbClr val="373739"/>
                      </a:solidFill>
                      <a:prstDash val="solid"/>
                    </a:lnB>
                    <a:solidFill>
                      <a:srgbClr val="CCE7D3"/>
                    </a:solidFill>
                  </a:tcPr>
                </a:tc>
              </a:tr>
            </a:tbl>
          </a:graphicData>
        </a:graphic>
      </p:graphicFrame>
      <p:grpSp>
        <p:nvGrpSpPr>
          <p:cNvPr id="15" name="object 15"/>
          <p:cNvGrpSpPr/>
          <p:nvPr/>
        </p:nvGrpSpPr>
        <p:grpSpPr>
          <a:xfrm>
            <a:off x="3119439" y="3957639"/>
            <a:ext cx="713105" cy="430530"/>
            <a:chOff x="3119437" y="3957637"/>
            <a:chExt cx="713105" cy="430530"/>
          </a:xfrm>
        </p:grpSpPr>
        <p:sp>
          <p:nvSpPr>
            <p:cNvPr id="16" name="object 16"/>
            <p:cNvSpPr/>
            <p:nvPr/>
          </p:nvSpPr>
          <p:spPr>
            <a:xfrm>
              <a:off x="3124200" y="3962400"/>
              <a:ext cx="702945" cy="421005"/>
            </a:xfrm>
            <a:custGeom>
              <a:avLst/>
              <a:gdLst/>
              <a:ahLst/>
              <a:cxnLst/>
              <a:rect l="l" t="t" r="r" b="b"/>
              <a:pathLst>
                <a:path w="702945" h="421004">
                  <a:moveTo>
                    <a:pt x="702563" y="420623"/>
                  </a:moveTo>
                  <a:lnTo>
                    <a:pt x="702563" y="0"/>
                  </a:lnTo>
                  <a:lnTo>
                    <a:pt x="0" y="0"/>
                  </a:lnTo>
                  <a:lnTo>
                    <a:pt x="0" y="420623"/>
                  </a:lnTo>
                  <a:lnTo>
                    <a:pt x="702563" y="42062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124200" y="3962400"/>
              <a:ext cx="703580" cy="421005"/>
            </a:xfrm>
            <a:custGeom>
              <a:avLst/>
              <a:gdLst/>
              <a:ahLst/>
              <a:cxnLst/>
              <a:rect l="l" t="t" r="r" b="b"/>
              <a:pathLst>
                <a:path w="703579" h="421004">
                  <a:moveTo>
                    <a:pt x="0" y="0"/>
                  </a:moveTo>
                  <a:lnTo>
                    <a:pt x="0" y="420623"/>
                  </a:lnTo>
                  <a:lnTo>
                    <a:pt x="703325" y="420623"/>
                  </a:lnTo>
                  <a:lnTo>
                    <a:pt x="703325" y="0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37373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398774" y="4014469"/>
            <a:ext cx="153035" cy="29972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dirty="0">
                <a:solidFill>
                  <a:srgbClr val="363639"/>
                </a:solidFill>
                <a:latin typeface="Arial"/>
                <a:cs typeface="Arial"/>
              </a:rPr>
              <a:t>0</a:t>
            </a:r>
            <a:endParaRPr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70066" y="811020"/>
            <a:ext cx="2379980" cy="45275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Segmentation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65301" y="1228598"/>
            <a:ext cx="3804920" cy="5572838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z="1600" b="1" spc="-4" dirty="0">
                <a:solidFill>
                  <a:srgbClr val="554F8C"/>
                </a:solidFill>
                <a:latin typeface="Arial"/>
                <a:cs typeface="Arial"/>
              </a:rPr>
              <a:t>PROTECTION AND</a:t>
            </a:r>
            <a:r>
              <a:rPr sz="1600" b="1" spc="-25" dirty="0">
                <a:solidFill>
                  <a:srgbClr val="554F8C"/>
                </a:solidFill>
                <a:latin typeface="Arial"/>
                <a:cs typeface="Arial"/>
              </a:rPr>
              <a:t> </a:t>
            </a:r>
            <a:r>
              <a:rPr sz="1600" b="1" spc="-4" dirty="0">
                <a:solidFill>
                  <a:srgbClr val="554F8C"/>
                </a:solidFill>
                <a:latin typeface="Arial"/>
                <a:cs typeface="Arial"/>
              </a:rPr>
              <a:t>SHARING</a:t>
            </a:r>
            <a:endParaRPr sz="1600" dirty="0">
              <a:latin typeface="Arial"/>
              <a:cs typeface="Arial"/>
            </a:endParaRPr>
          </a:p>
          <a:p>
            <a:pPr>
              <a:spcBef>
                <a:spcPts val="4"/>
              </a:spcBef>
            </a:pPr>
            <a:endParaRPr sz="2200" dirty="0">
              <a:latin typeface="Arial"/>
              <a:cs typeface="Arial"/>
            </a:endParaRPr>
          </a:p>
          <a:p>
            <a:pPr marL="12697" marR="5715" algn="just">
              <a:lnSpc>
                <a:spcPts val="1739"/>
              </a:lnSpc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Addresses are associated with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a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logical  unit (like data, code,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etc.) so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protection is 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easy.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 dirty="0">
              <a:latin typeface="Arial"/>
              <a:cs typeface="Arial"/>
            </a:endParaRPr>
          </a:p>
          <a:p>
            <a:pPr marL="12697" algn="just"/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Can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do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bounds checking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on</a:t>
            </a:r>
            <a:r>
              <a:rPr sz="1600" spc="-14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arrays</a:t>
            </a:r>
            <a:endParaRPr sz="1600" dirty="0">
              <a:latin typeface="Arial"/>
              <a:cs typeface="Arial"/>
            </a:endParaRPr>
          </a:p>
          <a:p>
            <a:pPr>
              <a:spcBef>
                <a:spcPts val="40"/>
              </a:spcBef>
            </a:pPr>
            <a:endParaRPr sz="2100" dirty="0">
              <a:latin typeface="Arial"/>
              <a:cs typeface="Arial"/>
            </a:endParaRPr>
          </a:p>
          <a:p>
            <a:pPr marL="12697" marR="5080" algn="just">
              <a:lnSpc>
                <a:spcPct val="90500"/>
              </a:lnSpc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Sharing specified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at a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logical level,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a 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segment has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an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attribute called  "shareable".</a:t>
            </a:r>
            <a:endParaRPr sz="1600" dirty="0">
              <a:latin typeface="Arial"/>
              <a:cs typeface="Arial"/>
            </a:endParaRPr>
          </a:p>
          <a:p>
            <a:pPr>
              <a:spcBef>
                <a:spcPts val="20"/>
              </a:spcBef>
            </a:pPr>
            <a:endParaRPr sz="2200" dirty="0">
              <a:latin typeface="Arial"/>
              <a:cs typeface="Arial"/>
            </a:endParaRPr>
          </a:p>
          <a:p>
            <a:pPr marL="12697" marR="5715" algn="just">
              <a:lnSpc>
                <a:spcPts val="1730"/>
              </a:lnSpc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Can share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some code but not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all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-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for  instance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a common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library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of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subroutines.</a:t>
            </a:r>
            <a:endParaRPr sz="1600" dirty="0">
              <a:latin typeface="Arial"/>
              <a:cs typeface="Arial"/>
            </a:endParaRPr>
          </a:p>
          <a:p>
            <a:pPr marL="895776">
              <a:spcBef>
                <a:spcPts val="570"/>
              </a:spcBef>
            </a:pPr>
            <a:r>
              <a:rPr sz="1600" b="1" spc="-4" dirty="0">
                <a:solidFill>
                  <a:srgbClr val="554F8C"/>
                </a:solidFill>
                <a:latin typeface="Arial"/>
                <a:cs typeface="Arial"/>
              </a:rPr>
              <a:t>FRAGMENTATION</a:t>
            </a:r>
            <a:endParaRPr sz="1600" dirty="0">
              <a:latin typeface="Arial"/>
              <a:cs typeface="Arial"/>
            </a:endParaRPr>
          </a:p>
          <a:p>
            <a:pPr marL="88245" marR="309807" algn="just">
              <a:lnSpc>
                <a:spcPts val="1739"/>
              </a:lnSpc>
              <a:spcBef>
                <a:spcPts val="1764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Use variable allocation since  segment lengths</a:t>
            </a:r>
            <a:r>
              <a:rPr sz="1600" spc="4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vary.</a:t>
            </a:r>
            <a:endParaRPr sz="1600" dirty="0">
              <a:latin typeface="Arial"/>
              <a:cs typeface="Arial"/>
            </a:endParaRPr>
          </a:p>
          <a:p>
            <a:pPr marL="88245" marR="309807" algn="just">
              <a:lnSpc>
                <a:spcPct val="90500"/>
              </a:lnSpc>
              <a:spcBef>
                <a:spcPts val="1710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Again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have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issue of fragmentation;  Smaller segments means less  fragmentation. Can use</a:t>
            </a:r>
            <a:r>
              <a:rPr sz="1600" spc="18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compaction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1485" y="6575549"/>
            <a:ext cx="2894330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since segments are relocatable.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5776" y="354899"/>
            <a:ext cx="2379980" cy="45275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Segmentation</a:t>
            </a:r>
            <a:endParaRPr sz="2800" dirty="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686300" y="1333500"/>
            <a:ext cx="4871720" cy="5181600"/>
            <a:chOff x="4686300" y="1333500"/>
            <a:chExt cx="4871720" cy="5181600"/>
          </a:xfrm>
        </p:grpSpPr>
        <p:sp>
          <p:nvSpPr>
            <p:cNvPr id="9" name="object 9"/>
            <p:cNvSpPr/>
            <p:nvPr/>
          </p:nvSpPr>
          <p:spPr>
            <a:xfrm>
              <a:off x="4724400" y="1371599"/>
              <a:ext cx="4796028" cy="51054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686300" y="1333512"/>
              <a:ext cx="4871720" cy="5181600"/>
            </a:xfrm>
            <a:custGeom>
              <a:avLst/>
              <a:gdLst/>
              <a:ahLst/>
              <a:cxnLst/>
              <a:rect l="l" t="t" r="r" b="b"/>
              <a:pathLst>
                <a:path w="4871720" h="5181600">
                  <a:moveTo>
                    <a:pt x="4846320" y="25146"/>
                  </a:moveTo>
                  <a:lnTo>
                    <a:pt x="4833620" y="25146"/>
                  </a:lnTo>
                  <a:lnTo>
                    <a:pt x="4833620" y="38100"/>
                  </a:lnTo>
                  <a:lnTo>
                    <a:pt x="4833620" y="5143500"/>
                  </a:lnTo>
                  <a:lnTo>
                    <a:pt x="38100" y="5143500"/>
                  </a:lnTo>
                  <a:lnTo>
                    <a:pt x="38100" y="38100"/>
                  </a:lnTo>
                  <a:lnTo>
                    <a:pt x="4833620" y="38100"/>
                  </a:lnTo>
                  <a:lnTo>
                    <a:pt x="4833620" y="25146"/>
                  </a:lnTo>
                  <a:lnTo>
                    <a:pt x="38100" y="25146"/>
                  </a:lnTo>
                  <a:lnTo>
                    <a:pt x="25400" y="25146"/>
                  </a:lnTo>
                  <a:lnTo>
                    <a:pt x="25400" y="5156454"/>
                  </a:lnTo>
                  <a:lnTo>
                    <a:pt x="38100" y="5156454"/>
                  </a:lnTo>
                  <a:lnTo>
                    <a:pt x="4833620" y="5156454"/>
                  </a:lnTo>
                  <a:lnTo>
                    <a:pt x="4834128" y="5156454"/>
                  </a:lnTo>
                  <a:lnTo>
                    <a:pt x="4846320" y="5156454"/>
                  </a:lnTo>
                  <a:lnTo>
                    <a:pt x="4846320" y="25146"/>
                  </a:lnTo>
                  <a:close/>
                </a:path>
                <a:path w="4871720" h="5181600">
                  <a:moveTo>
                    <a:pt x="4871720" y="0"/>
                  </a:moveTo>
                  <a:lnTo>
                    <a:pt x="4859020" y="0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0" y="5181600"/>
                  </a:lnTo>
                  <a:lnTo>
                    <a:pt x="12700" y="5181600"/>
                  </a:lnTo>
                  <a:lnTo>
                    <a:pt x="12700" y="12954"/>
                  </a:lnTo>
                  <a:lnTo>
                    <a:pt x="4859020" y="12954"/>
                  </a:lnTo>
                  <a:lnTo>
                    <a:pt x="4859020" y="5168646"/>
                  </a:lnTo>
                  <a:lnTo>
                    <a:pt x="12954" y="5168646"/>
                  </a:lnTo>
                  <a:lnTo>
                    <a:pt x="12954" y="5181600"/>
                  </a:lnTo>
                  <a:lnTo>
                    <a:pt x="4859020" y="5181600"/>
                  </a:lnTo>
                  <a:lnTo>
                    <a:pt x="4859274" y="5181600"/>
                  </a:lnTo>
                  <a:lnTo>
                    <a:pt x="4871720" y="5181600"/>
                  </a:lnTo>
                  <a:lnTo>
                    <a:pt x="4871720" y="0"/>
                  </a:lnTo>
                  <a:close/>
                </a:path>
              </a:pathLst>
            </a:custGeom>
            <a:solidFill>
              <a:srgbClr val="CE7B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5297" y="2600198"/>
            <a:ext cx="3083560" cy="1629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655166">
              <a:spcBef>
                <a:spcPts val="100"/>
              </a:spcBef>
            </a:pPr>
            <a:r>
              <a:rPr sz="1600" b="1" spc="-4" dirty="0">
                <a:solidFill>
                  <a:srgbClr val="554F8C"/>
                </a:solidFill>
                <a:latin typeface="Arial"/>
                <a:cs typeface="Arial"/>
              </a:rPr>
              <a:t>PAGED</a:t>
            </a:r>
            <a:r>
              <a:rPr sz="1600" b="1" spc="-50" dirty="0">
                <a:solidFill>
                  <a:srgbClr val="554F8C"/>
                </a:solidFill>
                <a:latin typeface="Arial"/>
                <a:cs typeface="Arial"/>
              </a:rPr>
              <a:t> </a:t>
            </a:r>
            <a:r>
              <a:rPr sz="1600" b="1" spc="-4" dirty="0">
                <a:solidFill>
                  <a:srgbClr val="554F8C"/>
                </a:solidFill>
                <a:latin typeface="Arial"/>
                <a:cs typeface="Arial"/>
              </a:rPr>
              <a:t>SEGMENTATION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4"/>
              </a:spcBef>
            </a:pPr>
            <a:endParaRPr sz="2200">
              <a:latin typeface="Arial"/>
              <a:cs typeface="Arial"/>
            </a:endParaRPr>
          </a:p>
          <a:p>
            <a:pPr marL="12697" marR="180298">
              <a:lnSpc>
                <a:spcPts val="1739"/>
              </a:lnSpc>
              <a:tabLst>
                <a:tab pos="1632203" algn="l"/>
                <a:tab pos="2284196" algn="l"/>
              </a:tabLst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Combi</a:t>
            </a:r>
            <a:r>
              <a:rPr sz="1600" spc="-14" dirty="0">
                <a:solidFill>
                  <a:srgbClr val="363639"/>
                </a:solidFill>
                <a:latin typeface="Arial"/>
                <a:cs typeface="Arial"/>
              </a:rPr>
              <a:t>n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atio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n	of	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p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a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gin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g 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segmentation.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marL="12697">
              <a:tabLst>
                <a:tab pos="926249" algn="l"/>
              </a:tabLst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address	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=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28000" y="3139693"/>
            <a:ext cx="365125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a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nd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6746" y="4169917"/>
            <a:ext cx="3531870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frame at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(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page table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base for</a:t>
            </a:r>
            <a:r>
              <a:rPr sz="1600" spc="3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segment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7436" y="4414823"/>
            <a:ext cx="144780" cy="565150"/>
          </a:xfrm>
          <a:prstGeom prst="rect">
            <a:avLst/>
          </a:prstGeom>
        </p:spPr>
        <p:txBody>
          <a:bodyPr vert="horz" wrap="square" lIns="0" tIns="38091" rIns="0" bIns="0" rtlCol="0">
            <a:spAutoFit/>
          </a:bodyPr>
          <a:lstStyle/>
          <a:p>
            <a:pPr marL="12697">
              <a:spcBef>
                <a:spcPts val="300"/>
              </a:spcBef>
            </a:pP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+</a:t>
            </a:r>
            <a:endParaRPr sz="1600">
              <a:latin typeface="Arial"/>
              <a:cs typeface="Arial"/>
            </a:endParaRPr>
          </a:p>
          <a:p>
            <a:pPr marL="12697">
              <a:spcBef>
                <a:spcPts val="204"/>
              </a:spcBef>
            </a:pP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+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79698" y="4414823"/>
            <a:ext cx="2038350" cy="56515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 marR="5080">
              <a:lnSpc>
                <a:spcPct val="110600"/>
              </a:lnSpc>
              <a:spcBef>
                <a:spcPts val="100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offset into page table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) 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offset into</a:t>
            </a:r>
            <a:r>
              <a:rPr sz="1600" spc="-1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memory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5300" y="5249670"/>
            <a:ext cx="3359785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Look at example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of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Intel</a:t>
            </a:r>
            <a:r>
              <a:rPr sz="1600" spc="2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architecture.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2002" y="1676402"/>
            <a:ext cx="4773929" cy="48783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23403" y="811021"/>
            <a:ext cx="2379980" cy="45275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Segmentation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514600" y="5672329"/>
            <a:ext cx="1676400" cy="85725"/>
          </a:xfrm>
          <a:custGeom>
            <a:avLst/>
            <a:gdLst/>
            <a:ahLst/>
            <a:cxnLst/>
            <a:rect l="l" t="t" r="r" b="b"/>
            <a:pathLst>
              <a:path w="1676400" h="85725">
                <a:moveTo>
                  <a:pt x="1604772" y="57150"/>
                </a:moveTo>
                <a:lnTo>
                  <a:pt x="1604772" y="28194"/>
                </a:lnTo>
                <a:lnTo>
                  <a:pt x="0" y="28194"/>
                </a:lnTo>
                <a:lnTo>
                  <a:pt x="0" y="57150"/>
                </a:lnTo>
                <a:lnTo>
                  <a:pt x="1604772" y="57150"/>
                </a:lnTo>
                <a:close/>
              </a:path>
              <a:path w="1676400" h="85725">
                <a:moveTo>
                  <a:pt x="1676400" y="42672"/>
                </a:moveTo>
                <a:lnTo>
                  <a:pt x="1590294" y="0"/>
                </a:lnTo>
                <a:lnTo>
                  <a:pt x="1590294" y="28194"/>
                </a:lnTo>
                <a:lnTo>
                  <a:pt x="1604772" y="28194"/>
                </a:lnTo>
                <a:lnTo>
                  <a:pt x="1604772" y="78169"/>
                </a:lnTo>
                <a:lnTo>
                  <a:pt x="1676400" y="42672"/>
                </a:lnTo>
                <a:close/>
              </a:path>
              <a:path w="1676400" h="85725">
                <a:moveTo>
                  <a:pt x="1604772" y="78169"/>
                </a:moveTo>
                <a:lnTo>
                  <a:pt x="1604772" y="57150"/>
                </a:lnTo>
                <a:lnTo>
                  <a:pt x="1590294" y="57150"/>
                </a:lnTo>
                <a:lnTo>
                  <a:pt x="1590294" y="85344"/>
                </a:lnTo>
                <a:lnTo>
                  <a:pt x="1604772" y="78169"/>
                </a:lnTo>
                <a:close/>
              </a:path>
            </a:pathLst>
          </a:custGeom>
          <a:solidFill>
            <a:srgbClr val="2384C6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025" y="2514599"/>
            <a:ext cx="5865679" cy="2595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8672301" y="6744423"/>
            <a:ext cx="189866" cy="246778"/>
          </a:xfrm>
          <a:prstGeom prst="rect">
            <a:avLst/>
          </a:prstGeom>
        </p:spPr>
        <p:txBody>
          <a:bodyPr vert="horz" wrap="square" lIns="0" tIns="2538" rIns="0" bIns="0" rtlCol="0">
            <a:spAutoFit/>
          </a:bodyPr>
          <a:lstStyle/>
          <a:p>
            <a:pPr marL="38091">
              <a:spcBef>
                <a:spcPts val="20"/>
              </a:spcBef>
            </a:pPr>
            <a:fld id="{81D60167-4931-47E6-BA6A-407CBD079E47}" type="slidenum"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pPr marL="38091">
                <a:spcBef>
                  <a:spcPts val="20"/>
                </a:spcBef>
              </a:pPr>
              <a:t>3</a:t>
            </a:fld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9098" y="2008123"/>
            <a:ext cx="8364220" cy="3488898"/>
          </a:xfrm>
          <a:prstGeom prst="rect">
            <a:avLst/>
          </a:prstGeom>
        </p:spPr>
        <p:txBody>
          <a:bodyPr vert="horz" wrap="square" lIns="0" tIns="12061" rIns="0" bIns="0" rtlCol="0">
            <a:spAutoFit/>
          </a:bodyPr>
          <a:lstStyle/>
          <a:p>
            <a:pPr marL="285048" marR="583429" indent="-285048" algn="r">
              <a:spcBef>
                <a:spcPts val="95"/>
              </a:spcBef>
              <a:buChar char="•"/>
              <a:tabLst>
                <a:tab pos="285048" algn="l"/>
                <a:tab pos="285683" algn="l"/>
              </a:tabLst>
            </a:pP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The concept of </a:t>
            </a:r>
            <a:r>
              <a:rPr sz="2000" dirty="0">
                <a:solidFill>
                  <a:srgbClr val="363639"/>
                </a:solidFill>
                <a:latin typeface="Arial"/>
                <a:cs typeface="Arial"/>
              </a:rPr>
              <a:t>a 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logical </a:t>
            </a:r>
            <a:r>
              <a:rPr sz="2000" i="1" spc="-4" dirty="0">
                <a:solidFill>
                  <a:srgbClr val="363639"/>
                </a:solidFill>
                <a:latin typeface="Arial"/>
                <a:cs typeface="Arial"/>
              </a:rPr>
              <a:t>address space 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that is bound </a:t>
            </a:r>
            <a:r>
              <a:rPr sz="2000" dirty="0">
                <a:solidFill>
                  <a:srgbClr val="363639"/>
                </a:solidFill>
                <a:latin typeface="Arial"/>
                <a:cs typeface="Arial"/>
              </a:rPr>
              <a:t>to a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 separate</a:t>
            </a:r>
            <a:endParaRPr sz="2000">
              <a:latin typeface="Arial"/>
              <a:cs typeface="Arial"/>
            </a:endParaRPr>
          </a:p>
          <a:p>
            <a:pPr marR="638025" algn="r"/>
            <a:r>
              <a:rPr sz="2000" i="1" spc="-4" dirty="0">
                <a:solidFill>
                  <a:srgbClr val="363639"/>
                </a:solidFill>
                <a:latin typeface="Arial"/>
                <a:cs typeface="Arial"/>
              </a:rPr>
              <a:t>physical address space 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is central </a:t>
            </a:r>
            <a:r>
              <a:rPr sz="2000" dirty="0">
                <a:solidFill>
                  <a:srgbClr val="363639"/>
                </a:solidFill>
                <a:latin typeface="Arial"/>
                <a:cs typeface="Arial"/>
              </a:rPr>
              <a:t>to 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proper </a:t>
            </a:r>
            <a:r>
              <a:rPr sz="2000" spc="-10" dirty="0">
                <a:solidFill>
                  <a:srgbClr val="363639"/>
                </a:solidFill>
                <a:latin typeface="Arial"/>
                <a:cs typeface="Arial"/>
              </a:rPr>
              <a:t>memory</a:t>
            </a:r>
            <a:r>
              <a:rPr sz="2000" spc="4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management.</a:t>
            </a:r>
            <a:endParaRPr sz="2000">
              <a:latin typeface="Arial"/>
              <a:cs typeface="Arial"/>
            </a:endParaRPr>
          </a:p>
          <a:p>
            <a:pPr>
              <a:spcBef>
                <a:spcPts val="20"/>
              </a:spcBef>
            </a:pPr>
            <a:endParaRPr sz="2900">
              <a:latin typeface="Arial"/>
              <a:cs typeface="Arial"/>
            </a:endParaRPr>
          </a:p>
          <a:p>
            <a:pPr marL="693257" marR="5080" lvl="1" indent="-281239">
              <a:buFont typeface="Arial"/>
              <a:buChar char="•"/>
              <a:tabLst>
                <a:tab pos="693257" algn="l"/>
                <a:tab pos="693893" algn="l"/>
              </a:tabLst>
            </a:pPr>
            <a:r>
              <a:rPr sz="2000" b="1" spc="-4" dirty="0">
                <a:solidFill>
                  <a:srgbClr val="AF2A3B"/>
                </a:solidFill>
                <a:latin typeface="Arial"/>
                <a:cs typeface="Arial"/>
              </a:rPr>
              <a:t>Logical address </a:t>
            </a:r>
            <a:r>
              <a:rPr sz="2000" dirty="0">
                <a:solidFill>
                  <a:srgbClr val="363639"/>
                </a:solidFill>
                <a:latin typeface="Arial"/>
                <a:cs typeface="Arial"/>
              </a:rPr>
              <a:t>– 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generated by the CPU; also referred </a:t>
            </a:r>
            <a:r>
              <a:rPr sz="2000" dirty="0">
                <a:solidFill>
                  <a:srgbClr val="363639"/>
                </a:solidFill>
                <a:latin typeface="Arial"/>
                <a:cs typeface="Arial"/>
              </a:rPr>
              <a:t>to 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as </a:t>
            </a:r>
            <a:r>
              <a:rPr sz="2000" i="1" spc="-4" dirty="0">
                <a:solidFill>
                  <a:srgbClr val="363639"/>
                </a:solidFill>
                <a:latin typeface="Arial"/>
                <a:cs typeface="Arial"/>
              </a:rPr>
              <a:t>virtual  address</a:t>
            </a:r>
            <a:endParaRPr sz="2000">
              <a:latin typeface="Arial"/>
              <a:cs typeface="Arial"/>
            </a:endParaRPr>
          </a:p>
          <a:p>
            <a:pPr marL="693257" lvl="1" indent="-281239">
              <a:spcBef>
                <a:spcPts val="475"/>
              </a:spcBef>
              <a:buFont typeface="Arial"/>
              <a:buChar char="•"/>
              <a:tabLst>
                <a:tab pos="693257" algn="l"/>
                <a:tab pos="693893" algn="l"/>
              </a:tabLst>
            </a:pPr>
            <a:r>
              <a:rPr sz="2000" b="1" spc="-4" dirty="0">
                <a:solidFill>
                  <a:srgbClr val="AF2A3B"/>
                </a:solidFill>
                <a:latin typeface="Arial"/>
                <a:cs typeface="Arial"/>
              </a:rPr>
              <a:t>Physical address </a:t>
            </a:r>
            <a:r>
              <a:rPr sz="2000" dirty="0">
                <a:solidFill>
                  <a:srgbClr val="363639"/>
                </a:solidFill>
                <a:latin typeface="Arial"/>
                <a:cs typeface="Arial"/>
              </a:rPr>
              <a:t>– 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address seen by the memory</a:t>
            </a:r>
            <a:r>
              <a:rPr sz="2000" spc="-2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unit</a:t>
            </a:r>
            <a:endParaRPr sz="2000">
              <a:latin typeface="Arial"/>
              <a:cs typeface="Arial"/>
            </a:endParaRPr>
          </a:p>
          <a:p>
            <a:pPr lvl="1">
              <a:spcBef>
                <a:spcPts val="10"/>
              </a:spcBef>
              <a:buClr>
                <a:srgbClr val="AF2A3B"/>
              </a:buClr>
              <a:buFont typeface="Arial"/>
              <a:buChar char="•"/>
            </a:pPr>
            <a:endParaRPr sz="2900">
              <a:latin typeface="Arial"/>
              <a:cs typeface="Arial"/>
            </a:endParaRPr>
          </a:p>
          <a:p>
            <a:pPr marL="298381" marR="71104" indent="-285683" algn="just">
              <a:spcBef>
                <a:spcPts val="4"/>
              </a:spcBef>
              <a:buChar char="•"/>
              <a:tabLst>
                <a:tab pos="298381" algn="l"/>
              </a:tabLst>
            </a:pPr>
            <a:r>
              <a:rPr sz="2000" spc="-4" dirty="0">
                <a:solidFill>
                  <a:srgbClr val="363639"/>
                </a:solidFill>
                <a:latin typeface="Arial"/>
                <a:cs typeface="Arial"/>
              </a:rPr>
              <a:t>Logical and physical addresses are the same in compile-time and load-  time address-binding schemes; logical (virtual) and physical addresses  differ in execution-time address-binding scheme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600" y="1088454"/>
            <a:ext cx="1864360" cy="45275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Definitions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8672301" y="6744423"/>
            <a:ext cx="189866" cy="246778"/>
          </a:xfrm>
          <a:prstGeom prst="rect">
            <a:avLst/>
          </a:prstGeom>
        </p:spPr>
        <p:txBody>
          <a:bodyPr vert="horz" wrap="square" lIns="0" tIns="2538" rIns="0" bIns="0" rtlCol="0">
            <a:spAutoFit/>
          </a:bodyPr>
          <a:lstStyle/>
          <a:p>
            <a:pPr marL="38091">
              <a:spcBef>
                <a:spcPts val="20"/>
              </a:spcBef>
            </a:pPr>
            <a:fld id="{81D60167-4931-47E6-BA6A-407CBD079E47}" type="slidenum"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pPr marL="38091">
                <a:spcBef>
                  <a:spcPts val="20"/>
                </a:spcBef>
              </a:pPr>
              <a:t>4</a:t>
            </a:fld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5301" y="1781048"/>
            <a:ext cx="8065770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  <a:tabLst>
                <a:tab pos="1497615" algn="l"/>
              </a:tabLst>
            </a:pP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Relocatable	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Means that the program image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can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reside anywhere in physical</a:t>
            </a:r>
            <a:r>
              <a:rPr sz="1600" spc="114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memory.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5295" y="2368549"/>
            <a:ext cx="782955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Binding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51197" y="2368548"/>
            <a:ext cx="7042151" cy="51435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 marR="5080" indent="20314">
              <a:spcBef>
                <a:spcPts val="100"/>
              </a:spcBef>
              <a:tabLst>
                <a:tab pos="4511891" algn="l"/>
              </a:tabLst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Programs need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real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memory in which </a:t>
            </a:r>
            <a:r>
              <a:rPr sz="1600" spc="199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to</a:t>
            </a:r>
            <a:r>
              <a:rPr sz="1600" spc="114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reside.	When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is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the location of that  real memory</a:t>
            </a:r>
            <a:r>
              <a:rPr sz="1600" spc="4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determined?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65486" y="2856537"/>
            <a:ext cx="6443345" cy="1102360"/>
          </a:xfrm>
          <a:prstGeom prst="rect">
            <a:avLst/>
          </a:prstGeom>
        </p:spPr>
        <p:txBody>
          <a:bodyPr vert="horz" wrap="square" lIns="0" tIns="62851" rIns="0" bIns="0" rtlCol="0">
            <a:spAutoFit/>
          </a:bodyPr>
          <a:lstStyle/>
          <a:p>
            <a:pPr marL="298381" indent="-286318">
              <a:spcBef>
                <a:spcPts val="495"/>
              </a:spcBef>
              <a:buChar char="•"/>
              <a:tabLst>
                <a:tab pos="297745" algn="l"/>
                <a:tab pos="299015" algn="l"/>
              </a:tabLst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This is called 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mapping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logical to physical</a:t>
            </a:r>
            <a:r>
              <a:rPr sz="1600" spc="14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addresses.</a:t>
            </a:r>
            <a:endParaRPr sz="1600">
              <a:latin typeface="Arial"/>
              <a:cs typeface="Arial"/>
            </a:endParaRPr>
          </a:p>
          <a:p>
            <a:pPr marL="297745" marR="5080" indent="-285683">
              <a:spcBef>
                <a:spcPts val="394"/>
              </a:spcBef>
              <a:buChar char="•"/>
              <a:tabLst>
                <a:tab pos="297745" algn="l"/>
                <a:tab pos="298381" algn="l"/>
              </a:tabLst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This binding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can be done at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compile/link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time.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Converts symbolic to  relocatable.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Data used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within compiled source is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offset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within object  module.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5292" y="4276596"/>
            <a:ext cx="963294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Compiler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51182" y="4276596"/>
            <a:ext cx="6859905" cy="51435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 marR="5080">
              <a:spcBef>
                <a:spcPts val="100"/>
              </a:spcBef>
            </a:pP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If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it’s known where the program will reside, then absolute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code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is generated.  Otherwise compiler produces relocatable</a:t>
            </a:r>
            <a:r>
              <a:rPr sz="1600" spc="-1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code.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5290" y="5108701"/>
            <a:ext cx="567056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Lo</a:t>
            </a:r>
            <a:r>
              <a:rPr sz="1600" b="1" spc="-14" dirty="0">
                <a:solidFill>
                  <a:srgbClr val="363639"/>
                </a:solidFill>
                <a:latin typeface="Arial"/>
                <a:cs typeface="Arial"/>
              </a:rPr>
              <a:t>a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d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51190" y="5108701"/>
            <a:ext cx="5567045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Binds relocatable to physical. Can find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best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physical</a:t>
            </a:r>
            <a:r>
              <a:rPr sz="1600" spc="6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location.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5301" y="5696203"/>
            <a:ext cx="1053465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Execution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51195" y="5696202"/>
            <a:ext cx="6509384" cy="51435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 marR="5080" indent="-635">
              <a:spcBef>
                <a:spcPts val="100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The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code can be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moved around during execution. Means flexible virtual  mapping.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6406" y="909766"/>
            <a:ext cx="1864360" cy="45275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Definitions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5938839" y="1595439"/>
            <a:ext cx="1685925" cy="771525"/>
            <a:chOff x="5938837" y="1595437"/>
            <a:chExt cx="1685925" cy="771525"/>
          </a:xfrm>
        </p:grpSpPr>
        <p:sp>
          <p:nvSpPr>
            <p:cNvPr id="4" name="object 4"/>
            <p:cNvSpPr/>
            <p:nvPr/>
          </p:nvSpPr>
          <p:spPr>
            <a:xfrm>
              <a:off x="5943600" y="1600200"/>
              <a:ext cx="1676400" cy="762000"/>
            </a:xfrm>
            <a:custGeom>
              <a:avLst/>
              <a:gdLst/>
              <a:ahLst/>
              <a:cxnLst/>
              <a:rect l="l" t="t" r="r" b="b"/>
              <a:pathLst>
                <a:path w="1676400" h="762000">
                  <a:moveTo>
                    <a:pt x="1676399" y="380999"/>
                  </a:moveTo>
                  <a:lnTo>
                    <a:pt x="1666445" y="322102"/>
                  </a:lnTo>
                  <a:lnTo>
                    <a:pt x="1637574" y="266040"/>
                  </a:lnTo>
                  <a:lnTo>
                    <a:pt x="1591269" y="213493"/>
                  </a:lnTo>
                  <a:lnTo>
                    <a:pt x="1562043" y="188750"/>
                  </a:lnTo>
                  <a:lnTo>
                    <a:pt x="1529016" y="165140"/>
                  </a:lnTo>
                  <a:lnTo>
                    <a:pt x="1492373" y="142749"/>
                  </a:lnTo>
                  <a:lnTo>
                    <a:pt x="1452300" y="121661"/>
                  </a:lnTo>
                  <a:lnTo>
                    <a:pt x="1408983" y="101962"/>
                  </a:lnTo>
                  <a:lnTo>
                    <a:pt x="1362607" y="83735"/>
                  </a:lnTo>
                  <a:lnTo>
                    <a:pt x="1313357" y="67067"/>
                  </a:lnTo>
                  <a:lnTo>
                    <a:pt x="1261420" y="52041"/>
                  </a:lnTo>
                  <a:lnTo>
                    <a:pt x="1206981" y="38744"/>
                  </a:lnTo>
                  <a:lnTo>
                    <a:pt x="1150225" y="27259"/>
                  </a:lnTo>
                  <a:lnTo>
                    <a:pt x="1091339" y="17672"/>
                  </a:lnTo>
                  <a:lnTo>
                    <a:pt x="1030508" y="10068"/>
                  </a:lnTo>
                  <a:lnTo>
                    <a:pt x="967917" y="4531"/>
                  </a:lnTo>
                  <a:lnTo>
                    <a:pt x="903752" y="1146"/>
                  </a:lnTo>
                  <a:lnTo>
                    <a:pt x="838199" y="0"/>
                  </a:lnTo>
                  <a:lnTo>
                    <a:pt x="772647" y="1146"/>
                  </a:lnTo>
                  <a:lnTo>
                    <a:pt x="708482" y="4531"/>
                  </a:lnTo>
                  <a:lnTo>
                    <a:pt x="645891" y="10068"/>
                  </a:lnTo>
                  <a:lnTo>
                    <a:pt x="585060" y="17672"/>
                  </a:lnTo>
                  <a:lnTo>
                    <a:pt x="526174" y="27259"/>
                  </a:lnTo>
                  <a:lnTo>
                    <a:pt x="469418" y="38744"/>
                  </a:lnTo>
                  <a:lnTo>
                    <a:pt x="414979" y="52041"/>
                  </a:lnTo>
                  <a:lnTo>
                    <a:pt x="363042" y="67067"/>
                  </a:lnTo>
                  <a:lnTo>
                    <a:pt x="313792" y="83735"/>
                  </a:lnTo>
                  <a:lnTo>
                    <a:pt x="267416" y="101962"/>
                  </a:lnTo>
                  <a:lnTo>
                    <a:pt x="224099" y="121661"/>
                  </a:lnTo>
                  <a:lnTo>
                    <a:pt x="184026" y="142749"/>
                  </a:lnTo>
                  <a:lnTo>
                    <a:pt x="147383" y="165140"/>
                  </a:lnTo>
                  <a:lnTo>
                    <a:pt x="114356" y="188750"/>
                  </a:lnTo>
                  <a:lnTo>
                    <a:pt x="85130" y="213493"/>
                  </a:lnTo>
                  <a:lnTo>
                    <a:pt x="38825" y="266040"/>
                  </a:lnTo>
                  <a:lnTo>
                    <a:pt x="9953" y="322102"/>
                  </a:lnTo>
                  <a:lnTo>
                    <a:pt x="0" y="380999"/>
                  </a:lnTo>
                  <a:lnTo>
                    <a:pt x="2519" y="410760"/>
                  </a:lnTo>
                  <a:lnTo>
                    <a:pt x="22117" y="468325"/>
                  </a:lnTo>
                  <a:lnTo>
                    <a:pt x="59891" y="522715"/>
                  </a:lnTo>
                  <a:lnTo>
                    <a:pt x="114356" y="573249"/>
                  </a:lnTo>
                  <a:lnTo>
                    <a:pt x="147383" y="596859"/>
                  </a:lnTo>
                  <a:lnTo>
                    <a:pt x="184026" y="619250"/>
                  </a:lnTo>
                  <a:lnTo>
                    <a:pt x="224099" y="640338"/>
                  </a:lnTo>
                  <a:lnTo>
                    <a:pt x="267416" y="660037"/>
                  </a:lnTo>
                  <a:lnTo>
                    <a:pt x="313792" y="678264"/>
                  </a:lnTo>
                  <a:lnTo>
                    <a:pt x="363042" y="694932"/>
                  </a:lnTo>
                  <a:lnTo>
                    <a:pt x="414979" y="709958"/>
                  </a:lnTo>
                  <a:lnTo>
                    <a:pt x="469418" y="723255"/>
                  </a:lnTo>
                  <a:lnTo>
                    <a:pt x="526174" y="734740"/>
                  </a:lnTo>
                  <a:lnTo>
                    <a:pt x="585060" y="744327"/>
                  </a:lnTo>
                  <a:lnTo>
                    <a:pt x="645891" y="751931"/>
                  </a:lnTo>
                  <a:lnTo>
                    <a:pt x="708482" y="757468"/>
                  </a:lnTo>
                  <a:lnTo>
                    <a:pt x="772647" y="760852"/>
                  </a:lnTo>
                  <a:lnTo>
                    <a:pt x="838199" y="761999"/>
                  </a:lnTo>
                  <a:lnTo>
                    <a:pt x="903752" y="760852"/>
                  </a:lnTo>
                  <a:lnTo>
                    <a:pt x="967917" y="757468"/>
                  </a:lnTo>
                  <a:lnTo>
                    <a:pt x="1030508" y="751931"/>
                  </a:lnTo>
                  <a:lnTo>
                    <a:pt x="1091339" y="744327"/>
                  </a:lnTo>
                  <a:lnTo>
                    <a:pt x="1150225" y="734740"/>
                  </a:lnTo>
                  <a:lnTo>
                    <a:pt x="1206981" y="723255"/>
                  </a:lnTo>
                  <a:lnTo>
                    <a:pt x="1261420" y="709958"/>
                  </a:lnTo>
                  <a:lnTo>
                    <a:pt x="1313357" y="694932"/>
                  </a:lnTo>
                  <a:lnTo>
                    <a:pt x="1362607" y="678264"/>
                  </a:lnTo>
                  <a:lnTo>
                    <a:pt x="1408983" y="660037"/>
                  </a:lnTo>
                  <a:lnTo>
                    <a:pt x="1452300" y="640338"/>
                  </a:lnTo>
                  <a:lnTo>
                    <a:pt x="1492373" y="619250"/>
                  </a:lnTo>
                  <a:lnTo>
                    <a:pt x="1529016" y="596859"/>
                  </a:lnTo>
                  <a:lnTo>
                    <a:pt x="1562043" y="573249"/>
                  </a:lnTo>
                  <a:lnTo>
                    <a:pt x="1591269" y="548506"/>
                  </a:lnTo>
                  <a:lnTo>
                    <a:pt x="1637574" y="495959"/>
                  </a:lnTo>
                  <a:lnTo>
                    <a:pt x="1666445" y="439897"/>
                  </a:lnTo>
                  <a:lnTo>
                    <a:pt x="1676399" y="380999"/>
                  </a:lnTo>
                  <a:close/>
                </a:path>
              </a:pathLst>
            </a:custGeom>
            <a:solidFill>
              <a:srgbClr val="0092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943600" y="1600200"/>
              <a:ext cx="1676400" cy="762000"/>
            </a:xfrm>
            <a:custGeom>
              <a:avLst/>
              <a:gdLst/>
              <a:ahLst/>
              <a:cxnLst/>
              <a:rect l="l" t="t" r="r" b="b"/>
              <a:pathLst>
                <a:path w="1676400" h="762000">
                  <a:moveTo>
                    <a:pt x="838199" y="0"/>
                  </a:moveTo>
                  <a:lnTo>
                    <a:pt x="772647" y="1146"/>
                  </a:lnTo>
                  <a:lnTo>
                    <a:pt x="708482" y="4531"/>
                  </a:lnTo>
                  <a:lnTo>
                    <a:pt x="645891" y="10068"/>
                  </a:lnTo>
                  <a:lnTo>
                    <a:pt x="585060" y="17672"/>
                  </a:lnTo>
                  <a:lnTo>
                    <a:pt x="526174" y="27259"/>
                  </a:lnTo>
                  <a:lnTo>
                    <a:pt x="469418" y="38744"/>
                  </a:lnTo>
                  <a:lnTo>
                    <a:pt x="414979" y="52041"/>
                  </a:lnTo>
                  <a:lnTo>
                    <a:pt x="363042" y="67067"/>
                  </a:lnTo>
                  <a:lnTo>
                    <a:pt x="313792" y="83735"/>
                  </a:lnTo>
                  <a:lnTo>
                    <a:pt x="267416" y="101962"/>
                  </a:lnTo>
                  <a:lnTo>
                    <a:pt x="224099" y="121661"/>
                  </a:lnTo>
                  <a:lnTo>
                    <a:pt x="184026" y="142749"/>
                  </a:lnTo>
                  <a:lnTo>
                    <a:pt x="147383" y="165140"/>
                  </a:lnTo>
                  <a:lnTo>
                    <a:pt x="114356" y="188750"/>
                  </a:lnTo>
                  <a:lnTo>
                    <a:pt x="85130" y="213493"/>
                  </a:lnTo>
                  <a:lnTo>
                    <a:pt x="38825" y="266040"/>
                  </a:lnTo>
                  <a:lnTo>
                    <a:pt x="9953" y="322102"/>
                  </a:lnTo>
                  <a:lnTo>
                    <a:pt x="0" y="380999"/>
                  </a:lnTo>
                  <a:lnTo>
                    <a:pt x="2519" y="410760"/>
                  </a:lnTo>
                  <a:lnTo>
                    <a:pt x="22117" y="468325"/>
                  </a:lnTo>
                  <a:lnTo>
                    <a:pt x="59891" y="522715"/>
                  </a:lnTo>
                  <a:lnTo>
                    <a:pt x="114356" y="573249"/>
                  </a:lnTo>
                  <a:lnTo>
                    <a:pt x="147383" y="596859"/>
                  </a:lnTo>
                  <a:lnTo>
                    <a:pt x="184026" y="619250"/>
                  </a:lnTo>
                  <a:lnTo>
                    <a:pt x="224099" y="640338"/>
                  </a:lnTo>
                  <a:lnTo>
                    <a:pt x="267416" y="660037"/>
                  </a:lnTo>
                  <a:lnTo>
                    <a:pt x="313792" y="678264"/>
                  </a:lnTo>
                  <a:lnTo>
                    <a:pt x="363042" y="694932"/>
                  </a:lnTo>
                  <a:lnTo>
                    <a:pt x="414979" y="709958"/>
                  </a:lnTo>
                  <a:lnTo>
                    <a:pt x="469418" y="723255"/>
                  </a:lnTo>
                  <a:lnTo>
                    <a:pt x="526174" y="734740"/>
                  </a:lnTo>
                  <a:lnTo>
                    <a:pt x="585060" y="744327"/>
                  </a:lnTo>
                  <a:lnTo>
                    <a:pt x="645891" y="751931"/>
                  </a:lnTo>
                  <a:lnTo>
                    <a:pt x="708482" y="757468"/>
                  </a:lnTo>
                  <a:lnTo>
                    <a:pt x="772647" y="760852"/>
                  </a:lnTo>
                  <a:lnTo>
                    <a:pt x="838199" y="761999"/>
                  </a:lnTo>
                  <a:lnTo>
                    <a:pt x="903752" y="760852"/>
                  </a:lnTo>
                  <a:lnTo>
                    <a:pt x="967917" y="757468"/>
                  </a:lnTo>
                  <a:lnTo>
                    <a:pt x="1030508" y="751931"/>
                  </a:lnTo>
                  <a:lnTo>
                    <a:pt x="1091339" y="744327"/>
                  </a:lnTo>
                  <a:lnTo>
                    <a:pt x="1150225" y="734740"/>
                  </a:lnTo>
                  <a:lnTo>
                    <a:pt x="1206981" y="723255"/>
                  </a:lnTo>
                  <a:lnTo>
                    <a:pt x="1261420" y="709958"/>
                  </a:lnTo>
                  <a:lnTo>
                    <a:pt x="1313357" y="694932"/>
                  </a:lnTo>
                  <a:lnTo>
                    <a:pt x="1362607" y="678264"/>
                  </a:lnTo>
                  <a:lnTo>
                    <a:pt x="1408983" y="660037"/>
                  </a:lnTo>
                  <a:lnTo>
                    <a:pt x="1452300" y="640338"/>
                  </a:lnTo>
                  <a:lnTo>
                    <a:pt x="1492373" y="619250"/>
                  </a:lnTo>
                  <a:lnTo>
                    <a:pt x="1529016" y="596859"/>
                  </a:lnTo>
                  <a:lnTo>
                    <a:pt x="1562043" y="573249"/>
                  </a:lnTo>
                  <a:lnTo>
                    <a:pt x="1591269" y="548506"/>
                  </a:lnTo>
                  <a:lnTo>
                    <a:pt x="1637574" y="495959"/>
                  </a:lnTo>
                  <a:lnTo>
                    <a:pt x="1666445" y="439897"/>
                  </a:lnTo>
                  <a:lnTo>
                    <a:pt x="1676399" y="380999"/>
                  </a:lnTo>
                  <a:lnTo>
                    <a:pt x="1673880" y="351239"/>
                  </a:lnTo>
                  <a:lnTo>
                    <a:pt x="1654281" y="293674"/>
                  </a:lnTo>
                  <a:lnTo>
                    <a:pt x="1616507" y="239284"/>
                  </a:lnTo>
                  <a:lnTo>
                    <a:pt x="1562043" y="188750"/>
                  </a:lnTo>
                  <a:lnTo>
                    <a:pt x="1529016" y="165140"/>
                  </a:lnTo>
                  <a:lnTo>
                    <a:pt x="1492373" y="142749"/>
                  </a:lnTo>
                  <a:lnTo>
                    <a:pt x="1452300" y="121661"/>
                  </a:lnTo>
                  <a:lnTo>
                    <a:pt x="1408983" y="101962"/>
                  </a:lnTo>
                  <a:lnTo>
                    <a:pt x="1362607" y="83735"/>
                  </a:lnTo>
                  <a:lnTo>
                    <a:pt x="1313357" y="67067"/>
                  </a:lnTo>
                  <a:lnTo>
                    <a:pt x="1261420" y="52041"/>
                  </a:lnTo>
                  <a:lnTo>
                    <a:pt x="1206981" y="38744"/>
                  </a:lnTo>
                  <a:lnTo>
                    <a:pt x="1150225" y="27259"/>
                  </a:lnTo>
                  <a:lnTo>
                    <a:pt x="1091339" y="17672"/>
                  </a:lnTo>
                  <a:lnTo>
                    <a:pt x="1030508" y="10068"/>
                  </a:lnTo>
                  <a:lnTo>
                    <a:pt x="967917" y="4531"/>
                  </a:lnTo>
                  <a:lnTo>
                    <a:pt x="903752" y="1146"/>
                  </a:lnTo>
                  <a:lnTo>
                    <a:pt x="838199" y="0"/>
                  </a:lnTo>
                  <a:close/>
                </a:path>
              </a:pathLst>
            </a:custGeom>
            <a:ln w="9524">
              <a:solidFill>
                <a:srgbClr val="37373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6446773" y="1841245"/>
            <a:ext cx="669925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Sour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ce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938839" y="3043237"/>
            <a:ext cx="3667124" cy="3438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475729" y="3289045"/>
            <a:ext cx="613410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Obje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ct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67701" y="4736845"/>
            <a:ext cx="1030605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Executable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10146" y="5956044"/>
            <a:ext cx="1621791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In-memory</a:t>
            </a:r>
            <a:r>
              <a:rPr sz="1600" spc="-4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Image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800852" y="2362200"/>
            <a:ext cx="114300" cy="609600"/>
          </a:xfrm>
          <a:custGeom>
            <a:avLst/>
            <a:gdLst/>
            <a:ahLst/>
            <a:cxnLst/>
            <a:rect l="l" t="t" r="r" b="b"/>
            <a:pathLst>
              <a:path w="114300" h="609600">
                <a:moveTo>
                  <a:pt x="114300" y="495300"/>
                </a:moveTo>
                <a:lnTo>
                  <a:pt x="0" y="495300"/>
                </a:lnTo>
                <a:lnTo>
                  <a:pt x="38100" y="571500"/>
                </a:lnTo>
                <a:lnTo>
                  <a:pt x="38100" y="514350"/>
                </a:lnTo>
                <a:lnTo>
                  <a:pt x="76200" y="514350"/>
                </a:lnTo>
                <a:lnTo>
                  <a:pt x="76200" y="571500"/>
                </a:lnTo>
                <a:lnTo>
                  <a:pt x="114300" y="495300"/>
                </a:lnTo>
                <a:close/>
              </a:path>
              <a:path w="114300" h="609600">
                <a:moveTo>
                  <a:pt x="76200" y="495300"/>
                </a:moveTo>
                <a:lnTo>
                  <a:pt x="76200" y="0"/>
                </a:lnTo>
                <a:lnTo>
                  <a:pt x="38100" y="0"/>
                </a:lnTo>
                <a:lnTo>
                  <a:pt x="38100" y="495300"/>
                </a:lnTo>
                <a:lnTo>
                  <a:pt x="76200" y="495300"/>
                </a:lnTo>
                <a:close/>
              </a:path>
              <a:path w="114300" h="609600">
                <a:moveTo>
                  <a:pt x="76200" y="571500"/>
                </a:moveTo>
                <a:lnTo>
                  <a:pt x="76200" y="514350"/>
                </a:lnTo>
                <a:lnTo>
                  <a:pt x="38100" y="514350"/>
                </a:lnTo>
                <a:lnTo>
                  <a:pt x="38100" y="571500"/>
                </a:lnTo>
                <a:lnTo>
                  <a:pt x="57150" y="609600"/>
                </a:lnTo>
                <a:lnTo>
                  <a:pt x="76200" y="571500"/>
                </a:lnTo>
                <a:close/>
              </a:path>
            </a:pathLst>
          </a:custGeom>
          <a:solidFill>
            <a:srgbClr val="3737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489701" y="2543047"/>
            <a:ext cx="906780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Compiler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672301" y="6744423"/>
            <a:ext cx="189866" cy="246778"/>
          </a:xfrm>
          <a:prstGeom prst="rect">
            <a:avLst/>
          </a:prstGeom>
        </p:spPr>
        <p:txBody>
          <a:bodyPr vert="horz" wrap="square" lIns="0" tIns="2538" rIns="0" bIns="0" rtlCol="0">
            <a:spAutoFit/>
          </a:bodyPr>
          <a:lstStyle/>
          <a:p>
            <a:pPr marL="38091">
              <a:spcBef>
                <a:spcPts val="20"/>
              </a:spcBef>
            </a:pPr>
            <a:fld id="{81D60167-4931-47E6-BA6A-407CBD079E47}" type="slidenum"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pPr marL="38091">
                <a:spcBef>
                  <a:spcPts val="20"/>
                </a:spcBef>
              </a:pPr>
              <a:t>5</a:t>
            </a:fld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73698" y="4051046"/>
            <a:ext cx="635635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Linke</a:t>
            </a: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r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18370" y="3517645"/>
            <a:ext cx="1282065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Other</a:t>
            </a:r>
            <a:r>
              <a:rPr sz="1600" spc="-5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Objects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361678" y="5194044"/>
            <a:ext cx="804546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Libraries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37299" y="5362446"/>
            <a:ext cx="702310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Lo</a:t>
            </a:r>
            <a:r>
              <a:rPr sz="1600" b="1" spc="-14" dirty="0">
                <a:solidFill>
                  <a:srgbClr val="363639"/>
                </a:solidFill>
                <a:latin typeface="Arial"/>
                <a:cs typeface="Arial"/>
              </a:rPr>
              <a:t>a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de</a:t>
            </a: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r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20216" y="936052"/>
            <a:ext cx="4769485" cy="45275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Binding Logical To</a:t>
            </a:r>
            <a:r>
              <a:rPr sz="2800" b="1" spc="-5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Physical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65301" y="2162049"/>
            <a:ext cx="3880485" cy="100393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 marR="5080" indent="-635" algn="just">
              <a:spcBef>
                <a:spcPts val="100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This binding can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be done at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compile/link  time. Converts symbolic to relocatable.  Data used within compiled source is offset  within object</a:t>
            </a:r>
            <a:r>
              <a:rPr sz="1600" spc="-1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module.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93971" y="3483357"/>
            <a:ext cx="3251835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355517" indent="-342819">
              <a:spcBef>
                <a:spcPts val="100"/>
              </a:spcBef>
              <a:buChar char="▪"/>
              <a:tabLst>
                <a:tab pos="354883" algn="l"/>
                <a:tab pos="355517" algn="l"/>
                <a:tab pos="895140" algn="l"/>
                <a:tab pos="1287479" algn="l"/>
                <a:tab pos="1907091" algn="l"/>
                <a:tab pos="2245470" algn="l"/>
                <a:tab pos="2796521" algn="l"/>
              </a:tabLst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Ca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n	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b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e	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don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e	at	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loa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d	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tim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36861" y="3727196"/>
            <a:ext cx="2654935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Binds relocatable to</a:t>
            </a:r>
            <a:r>
              <a:rPr sz="1600" spc="-14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physical.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93961" y="4021327"/>
            <a:ext cx="3250565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355517" indent="-342819">
              <a:spcBef>
                <a:spcPts val="100"/>
              </a:spcBef>
              <a:buChar char="▪"/>
              <a:tabLst>
                <a:tab pos="354883" algn="l"/>
                <a:tab pos="355517" algn="l"/>
                <a:tab pos="914187" algn="l"/>
                <a:tab pos="1324300" algn="l"/>
                <a:tab pos="1960422" algn="l"/>
                <a:tab pos="2315938" algn="l"/>
                <a:tab pos="2795887" algn="l"/>
              </a:tabLst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Ca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n	</a:t>
            </a:r>
            <a:r>
              <a:rPr sz="1600" spc="-14" dirty="0">
                <a:solidFill>
                  <a:srgbClr val="363639"/>
                </a:solidFill>
                <a:latin typeface="Arial"/>
                <a:cs typeface="Arial"/>
              </a:rPr>
              <a:t>b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e	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don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e	at	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r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un	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tim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36830" y="4265930"/>
            <a:ext cx="2909570" cy="7514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 marR="5080" algn="just">
              <a:spcBef>
                <a:spcPts val="100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Implies that the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code can be 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moved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around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during  execution.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65281" y="5341876"/>
            <a:ext cx="3880485" cy="758824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 marR="5080" indent="-635" algn="just">
              <a:spcBef>
                <a:spcPts val="100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The next example shows how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a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compiler  and linker actually determine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the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locations  of these effective</a:t>
            </a:r>
            <a:r>
              <a:rPr sz="1600" spc="4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addresses.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1495" y="1814463"/>
            <a:ext cx="8260080" cy="3740145"/>
          </a:xfrm>
          <a:prstGeom prst="rect">
            <a:avLst/>
          </a:prstGeom>
        </p:spPr>
        <p:txBody>
          <a:bodyPr vert="horz" wrap="square" lIns="0" tIns="75547" rIns="0" bIns="0" rtlCol="0">
            <a:spAutoFit/>
          </a:bodyPr>
          <a:lstStyle/>
          <a:p>
            <a:pPr marL="62215">
              <a:spcBef>
                <a:spcPts val="595"/>
              </a:spcBef>
            </a:pPr>
            <a:r>
              <a:rPr b="1" spc="-4" dirty="0">
                <a:solidFill>
                  <a:srgbClr val="363639"/>
                </a:solidFill>
                <a:latin typeface="Arial"/>
                <a:cs typeface="Arial"/>
              </a:rPr>
              <a:t>Dynamic</a:t>
            </a:r>
            <a:r>
              <a:rPr b="1" spc="-1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363639"/>
                </a:solidFill>
                <a:latin typeface="Arial"/>
                <a:cs typeface="Arial"/>
              </a:rPr>
              <a:t>loading</a:t>
            </a:r>
            <a:endParaRPr>
              <a:latin typeface="Arial"/>
              <a:cs typeface="Arial"/>
            </a:endParaRPr>
          </a:p>
          <a:p>
            <a:pPr marL="12697">
              <a:spcBef>
                <a:spcPts val="450"/>
              </a:spcBef>
            </a:pP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+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Routine is not loaded until it is</a:t>
            </a:r>
            <a:r>
              <a:rPr sz="1600" spc="2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called</a:t>
            </a:r>
            <a:endParaRPr sz="1600">
              <a:latin typeface="Arial"/>
              <a:cs typeface="Arial"/>
            </a:endParaRPr>
          </a:p>
          <a:p>
            <a:pPr marL="12697">
              <a:spcBef>
                <a:spcPts val="390"/>
              </a:spcBef>
            </a:pP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+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Better memory-space utilization; unused routine is never</a:t>
            </a:r>
            <a:r>
              <a:rPr sz="1600" spc="5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loaded.</a:t>
            </a:r>
            <a:endParaRPr sz="1600">
              <a:latin typeface="Arial"/>
              <a:cs typeface="Arial"/>
            </a:endParaRPr>
          </a:p>
          <a:p>
            <a:pPr marL="12697">
              <a:spcBef>
                <a:spcPts val="394"/>
              </a:spcBef>
            </a:pP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+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Useful when large amounts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of code are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needed to handle infrequently occurring</a:t>
            </a:r>
            <a:r>
              <a:rPr sz="1600" spc="10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cases.</a:t>
            </a:r>
            <a:endParaRPr sz="1600">
              <a:latin typeface="Arial"/>
              <a:cs typeface="Arial"/>
            </a:endParaRPr>
          </a:p>
          <a:p>
            <a:pPr marL="12697">
              <a:spcBef>
                <a:spcPts val="390"/>
              </a:spcBef>
            </a:pP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+ No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special support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from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the </a:t>
            </a:r>
            <a:r>
              <a:rPr sz="1600" spc="4" dirty="0">
                <a:solidFill>
                  <a:srgbClr val="363639"/>
                </a:solidFill>
                <a:latin typeface="Arial"/>
                <a:cs typeface="Arial"/>
              </a:rPr>
              <a:t>OS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is required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-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implemented through program</a:t>
            </a:r>
            <a:r>
              <a:rPr sz="1600" spc="9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design.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14"/>
              </a:spcBef>
            </a:pPr>
            <a:endParaRPr sz="2500">
              <a:latin typeface="Arial"/>
              <a:cs typeface="Arial"/>
            </a:endParaRPr>
          </a:p>
          <a:p>
            <a:pPr marL="12697"/>
            <a:r>
              <a:rPr b="1" spc="-4" dirty="0">
                <a:solidFill>
                  <a:srgbClr val="363639"/>
                </a:solidFill>
                <a:latin typeface="Arial"/>
                <a:cs typeface="Arial"/>
              </a:rPr>
              <a:t>Dynamic</a:t>
            </a:r>
            <a:r>
              <a:rPr b="1" spc="-1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363639"/>
                </a:solidFill>
                <a:latin typeface="Arial"/>
                <a:cs typeface="Arial"/>
              </a:rPr>
              <a:t>Linking</a:t>
            </a:r>
            <a:endParaRPr>
              <a:latin typeface="Arial"/>
              <a:cs typeface="Arial"/>
            </a:endParaRPr>
          </a:p>
          <a:p>
            <a:pPr marL="12697">
              <a:spcBef>
                <a:spcPts val="445"/>
              </a:spcBef>
            </a:pP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+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Linking postponed until execution time.</a:t>
            </a:r>
            <a:endParaRPr sz="1600">
              <a:latin typeface="Arial"/>
              <a:cs typeface="Arial"/>
            </a:endParaRPr>
          </a:p>
          <a:p>
            <a:pPr marL="12697">
              <a:spcBef>
                <a:spcPts val="390"/>
              </a:spcBef>
            </a:pP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+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Small piece of code, </a:t>
            </a:r>
            <a:r>
              <a:rPr sz="1600" i="1" dirty="0">
                <a:solidFill>
                  <a:srgbClr val="363639"/>
                </a:solidFill>
                <a:latin typeface="Arial"/>
                <a:cs typeface="Arial"/>
              </a:rPr>
              <a:t>stub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, used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to locate the appropriate memory-resident library</a:t>
            </a:r>
            <a:r>
              <a:rPr sz="1600" spc="191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routine.</a:t>
            </a:r>
            <a:endParaRPr sz="1600">
              <a:latin typeface="Arial"/>
              <a:cs typeface="Arial"/>
            </a:endParaRPr>
          </a:p>
          <a:p>
            <a:pPr marL="12697">
              <a:spcBef>
                <a:spcPts val="390"/>
              </a:spcBef>
            </a:pP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+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Stub replaces itself with the address of the routine, and executes the</a:t>
            </a:r>
            <a:r>
              <a:rPr sz="1600" spc="12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routine.</a:t>
            </a:r>
            <a:endParaRPr sz="1600">
              <a:latin typeface="Arial"/>
              <a:cs typeface="Arial"/>
            </a:endParaRPr>
          </a:p>
          <a:p>
            <a:pPr marL="12697">
              <a:spcBef>
                <a:spcPts val="400"/>
              </a:spcBef>
            </a:pP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+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Operating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system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needed to check if routine is in processes’ memory</a:t>
            </a:r>
            <a:r>
              <a:rPr sz="1600" spc="10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address.</a:t>
            </a:r>
            <a:endParaRPr sz="1600">
              <a:latin typeface="Arial"/>
              <a:cs typeface="Arial"/>
            </a:endParaRPr>
          </a:p>
          <a:p>
            <a:pPr marL="12697">
              <a:spcBef>
                <a:spcPts val="390"/>
              </a:spcBef>
            </a:pP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+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Dynamic linking is particularly useful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for</a:t>
            </a:r>
            <a:r>
              <a:rPr sz="1600" spc="2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libraries.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1501" y="5788403"/>
            <a:ext cx="2362835" cy="29972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b="1" spc="-4" dirty="0">
                <a:solidFill>
                  <a:srgbClr val="363639"/>
                </a:solidFill>
                <a:latin typeface="Arial"/>
                <a:cs typeface="Arial"/>
              </a:rPr>
              <a:t>Memory</a:t>
            </a:r>
            <a:r>
              <a:rPr b="1" spc="-5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363639"/>
                </a:solidFill>
                <a:latin typeface="Arial"/>
                <a:cs typeface="Arial"/>
              </a:rPr>
              <a:t>Management</a:t>
            </a:r>
            <a:endParaRPr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89274" y="5781853"/>
            <a:ext cx="5705475" cy="57721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 marR="5080" indent="-635">
              <a:lnSpc>
                <a:spcPct val="113100"/>
              </a:lnSpc>
              <a:spcBef>
                <a:spcPts val="100"/>
              </a:spcBef>
              <a:tabLst>
                <a:tab pos="966243" algn="l"/>
                <a:tab pos="1376992" algn="l"/>
                <a:tab pos="2058823" algn="l"/>
                <a:tab pos="3191399" algn="l"/>
                <a:tab pos="3984328" algn="l"/>
              </a:tabLst>
            </a:pP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Performs	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the	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above	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operations.	Usually	requires hardware  support.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1501" y="785875"/>
            <a:ext cx="2813685" cy="45275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2800" b="1" dirty="0">
                <a:solidFill>
                  <a:srgbClr val="ED1C24"/>
                </a:solidFill>
                <a:latin typeface="Arial"/>
                <a:cs typeface="Arial"/>
              </a:rPr>
              <a:t>More</a:t>
            </a:r>
            <a:r>
              <a:rPr sz="2800" b="1" spc="-55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Definitions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5302" y="1914397"/>
            <a:ext cx="8453121" cy="490224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b="1" spc="-4" dirty="0">
                <a:solidFill>
                  <a:srgbClr val="554F8C"/>
                </a:solidFill>
                <a:latin typeface="Arial"/>
                <a:cs typeface="Arial"/>
              </a:rPr>
              <a:t>BARE</a:t>
            </a:r>
            <a:r>
              <a:rPr sz="1600" b="1" spc="-14" dirty="0">
                <a:solidFill>
                  <a:srgbClr val="554F8C"/>
                </a:solidFill>
                <a:latin typeface="Arial"/>
                <a:cs typeface="Arial"/>
              </a:rPr>
              <a:t> </a:t>
            </a:r>
            <a:r>
              <a:rPr sz="1600" b="1" spc="-4" dirty="0">
                <a:solidFill>
                  <a:srgbClr val="554F8C"/>
                </a:solidFill>
                <a:latin typeface="Arial"/>
                <a:cs typeface="Arial"/>
              </a:rPr>
              <a:t>MACHINE: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30"/>
              </a:spcBef>
            </a:pPr>
            <a:endParaRPr sz="2000">
              <a:latin typeface="Arial"/>
              <a:cs typeface="Arial"/>
            </a:endParaRPr>
          </a:p>
          <a:p>
            <a:pPr marL="755472" indent="-286318">
              <a:buChar char="▪"/>
              <a:tabLst>
                <a:tab pos="754838" algn="l"/>
                <a:tab pos="755472" algn="l"/>
              </a:tabLst>
            </a:pP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No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protection,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no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utilities,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no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 overhead.</a:t>
            </a:r>
            <a:endParaRPr sz="1600">
              <a:latin typeface="Arial"/>
              <a:cs typeface="Arial"/>
            </a:endParaRPr>
          </a:p>
          <a:p>
            <a:pPr marL="755472" indent="-286318">
              <a:spcBef>
                <a:spcPts val="209"/>
              </a:spcBef>
              <a:buChar char="▪"/>
              <a:tabLst>
                <a:tab pos="754838" algn="l"/>
                <a:tab pos="755472" algn="l"/>
              </a:tabLst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This is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the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simplest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form of memory</a:t>
            </a:r>
            <a:r>
              <a:rPr sz="1600" spc="2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management.</a:t>
            </a:r>
            <a:endParaRPr sz="1600">
              <a:latin typeface="Arial"/>
              <a:cs typeface="Arial"/>
            </a:endParaRPr>
          </a:p>
          <a:p>
            <a:pPr marL="755472" indent="-285683">
              <a:spcBef>
                <a:spcPts val="204"/>
              </a:spcBef>
              <a:buChar char="▪"/>
              <a:tabLst>
                <a:tab pos="754838" algn="l"/>
                <a:tab pos="755472" algn="l"/>
              </a:tabLst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Used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by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hardware diagnostics,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by system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boot code, real time/dedicated</a:t>
            </a:r>
            <a:r>
              <a:rPr sz="1600" spc="7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systems.</a:t>
            </a:r>
            <a:endParaRPr sz="1600">
              <a:latin typeface="Arial"/>
              <a:cs typeface="Arial"/>
            </a:endParaRPr>
          </a:p>
          <a:p>
            <a:pPr marL="755472" indent="-285683">
              <a:spcBef>
                <a:spcPts val="199"/>
              </a:spcBef>
              <a:buChar char="▪"/>
              <a:tabLst>
                <a:tab pos="754838" algn="l"/>
                <a:tab pos="755472" algn="l"/>
              </a:tabLst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logical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==</a:t>
            </a:r>
            <a:r>
              <a:rPr sz="1600" spc="-1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physical</a:t>
            </a:r>
            <a:endParaRPr sz="1600">
              <a:latin typeface="Arial"/>
              <a:cs typeface="Arial"/>
            </a:endParaRPr>
          </a:p>
          <a:p>
            <a:pPr marL="755472" indent="-285683">
              <a:spcBef>
                <a:spcPts val="204"/>
              </a:spcBef>
              <a:buChar char="▪"/>
              <a:tabLst>
                <a:tab pos="754838" algn="l"/>
                <a:tab pos="755472" algn="l"/>
              </a:tabLst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User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can have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complete control. Commensurably, the operating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system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has</a:t>
            </a:r>
            <a:r>
              <a:rPr sz="1600" spc="8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none.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30"/>
              </a:spcBef>
              <a:buClr>
                <a:srgbClr val="363639"/>
              </a:buClr>
              <a:buFont typeface="Arial"/>
              <a:buChar char="▪"/>
            </a:pPr>
            <a:endParaRPr sz="2000">
              <a:latin typeface="Arial"/>
              <a:cs typeface="Arial"/>
            </a:endParaRPr>
          </a:p>
          <a:p>
            <a:pPr marL="12697"/>
            <a:r>
              <a:rPr sz="1600" b="1" spc="-4" dirty="0">
                <a:solidFill>
                  <a:srgbClr val="554F8C"/>
                </a:solidFill>
                <a:latin typeface="Arial"/>
                <a:cs typeface="Arial"/>
              </a:rPr>
              <a:t>DEFINITION </a:t>
            </a:r>
            <a:r>
              <a:rPr sz="1600" b="1" spc="4" dirty="0">
                <a:solidFill>
                  <a:srgbClr val="554F8C"/>
                </a:solidFill>
                <a:latin typeface="Arial"/>
                <a:cs typeface="Arial"/>
              </a:rPr>
              <a:t>OF</a:t>
            </a:r>
            <a:r>
              <a:rPr sz="1600" b="1" spc="-10" dirty="0">
                <a:solidFill>
                  <a:srgbClr val="554F8C"/>
                </a:solidFill>
                <a:latin typeface="Arial"/>
                <a:cs typeface="Arial"/>
              </a:rPr>
              <a:t> </a:t>
            </a:r>
            <a:r>
              <a:rPr sz="1600" b="1" spc="-4" dirty="0">
                <a:solidFill>
                  <a:srgbClr val="554F8C"/>
                </a:solidFill>
                <a:latin typeface="Arial"/>
                <a:cs typeface="Arial"/>
              </a:rPr>
              <a:t>PARTITIONS: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20"/>
              </a:spcBef>
            </a:pPr>
            <a:endParaRPr sz="2200">
              <a:latin typeface="Arial"/>
              <a:cs typeface="Arial"/>
            </a:endParaRPr>
          </a:p>
          <a:p>
            <a:pPr marL="755472" marR="5715" indent="-285683">
              <a:lnSpc>
                <a:spcPts val="1730"/>
              </a:lnSpc>
              <a:buChar char="▪"/>
              <a:tabLst>
                <a:tab pos="754838" algn="l"/>
                <a:tab pos="755472" algn="l"/>
              </a:tabLst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Division of physical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memory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into fixed sized regions. (Allows addresses spaces to be  distinct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=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one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user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can't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muck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with another user, or the</a:t>
            </a:r>
            <a:r>
              <a:rPr sz="1600" spc="4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system.)</a:t>
            </a:r>
            <a:endParaRPr sz="1600">
              <a:latin typeface="Arial"/>
              <a:cs typeface="Arial"/>
            </a:endParaRPr>
          </a:p>
          <a:p>
            <a:pPr marL="755472" marR="5080" indent="-285683">
              <a:lnSpc>
                <a:spcPts val="1739"/>
              </a:lnSpc>
              <a:spcBef>
                <a:spcPts val="390"/>
              </a:spcBef>
              <a:buChar char="▪"/>
              <a:tabLst>
                <a:tab pos="754838" algn="l"/>
                <a:tab pos="756107" algn="l"/>
              </a:tabLst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The number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of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partitions determines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the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level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of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multiprogramming. Partition is given  to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a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process when it's</a:t>
            </a:r>
            <a:r>
              <a:rPr sz="1600" spc="4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scheduled.</a:t>
            </a:r>
            <a:endParaRPr sz="1600">
              <a:latin typeface="Arial"/>
              <a:cs typeface="Arial"/>
            </a:endParaRPr>
          </a:p>
          <a:p>
            <a:pPr marL="926884" marR="3464385" indent="-457093">
              <a:lnSpc>
                <a:spcPts val="2119"/>
              </a:lnSpc>
              <a:spcBef>
                <a:spcPts val="80"/>
              </a:spcBef>
              <a:buChar char="▪"/>
              <a:tabLst>
                <a:tab pos="754838" algn="l"/>
                <a:tab pos="756107" algn="l"/>
              </a:tabLst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Protection around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each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partition determined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by 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bounds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(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upper, lower</a:t>
            </a:r>
            <a:r>
              <a:rPr sz="1600" spc="1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  <a:p>
            <a:pPr marL="926884">
              <a:spcBef>
                <a:spcPts val="110"/>
              </a:spcBef>
            </a:pP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base /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limit.</a:t>
            </a:r>
            <a:endParaRPr sz="1600">
              <a:latin typeface="Arial"/>
              <a:cs typeface="Arial"/>
            </a:endParaRPr>
          </a:p>
          <a:p>
            <a:pPr marL="755472" indent="-286318">
              <a:spcBef>
                <a:spcPts val="204"/>
              </a:spcBef>
              <a:buChar char="▪"/>
              <a:tabLst>
                <a:tab pos="754838" algn="l"/>
                <a:tab pos="756107" algn="l"/>
              </a:tabLst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These limits are done in</a:t>
            </a:r>
            <a:r>
              <a:rPr sz="1600" spc="14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hardware.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1489" y="862077"/>
            <a:ext cx="7086600" cy="443708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513595" marR="5080" indent="-501534">
              <a:spcBef>
                <a:spcPts val="100"/>
              </a:spcBef>
            </a:pP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SINGLE</a:t>
            </a:r>
            <a:r>
              <a:rPr sz="2800" b="1" spc="-9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PARTITION  ALLOCATION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5303" y="1761998"/>
            <a:ext cx="8452485" cy="5098016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b="1" spc="-4" dirty="0">
                <a:solidFill>
                  <a:srgbClr val="554F8C"/>
                </a:solidFill>
                <a:latin typeface="Arial"/>
                <a:cs typeface="Arial"/>
              </a:rPr>
              <a:t>RESIDENT</a:t>
            </a:r>
            <a:r>
              <a:rPr sz="1600" b="1" spc="-10" dirty="0">
                <a:solidFill>
                  <a:srgbClr val="554F8C"/>
                </a:solidFill>
                <a:latin typeface="Arial"/>
                <a:cs typeface="Arial"/>
              </a:rPr>
              <a:t> </a:t>
            </a:r>
            <a:r>
              <a:rPr sz="1600" b="1" spc="-4" dirty="0">
                <a:solidFill>
                  <a:srgbClr val="554F8C"/>
                </a:solidFill>
                <a:latin typeface="Arial"/>
                <a:cs typeface="Arial"/>
              </a:rPr>
              <a:t>MONITOR: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30"/>
              </a:spcBef>
            </a:pPr>
            <a:endParaRPr sz="2000">
              <a:latin typeface="Arial"/>
              <a:cs typeface="Arial"/>
            </a:endParaRPr>
          </a:p>
          <a:p>
            <a:pPr marL="755472" indent="-286318">
              <a:buChar char="▪"/>
              <a:tabLst>
                <a:tab pos="754838" algn="l"/>
                <a:tab pos="755472" algn="l"/>
              </a:tabLst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Primitive Operating</a:t>
            </a:r>
            <a:r>
              <a:rPr sz="1600" spc="-2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System.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30"/>
              </a:spcBef>
              <a:buClr>
                <a:srgbClr val="363639"/>
              </a:buClr>
              <a:buFont typeface="Arial"/>
              <a:buChar char="▪"/>
            </a:pPr>
            <a:endParaRPr sz="2000">
              <a:latin typeface="Arial"/>
              <a:cs typeface="Arial"/>
            </a:endParaRPr>
          </a:p>
          <a:p>
            <a:pPr marL="755472" indent="-285683">
              <a:spcBef>
                <a:spcPts val="4"/>
              </a:spcBef>
              <a:buChar char="▪"/>
              <a:tabLst>
                <a:tab pos="754838" algn="l"/>
                <a:tab pos="755472" algn="l"/>
              </a:tabLst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Usually in low memory where interrupt vectors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are</a:t>
            </a:r>
            <a:r>
              <a:rPr sz="1600" spc="3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placed.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4"/>
              </a:spcBef>
              <a:buClr>
                <a:srgbClr val="363639"/>
              </a:buClr>
              <a:buFont typeface="Arial"/>
              <a:buChar char="▪"/>
            </a:pPr>
            <a:endParaRPr sz="2200">
              <a:latin typeface="Arial"/>
              <a:cs typeface="Arial"/>
            </a:endParaRPr>
          </a:p>
          <a:p>
            <a:pPr marL="755472" marR="5080" indent="-285683" algn="just">
              <a:lnSpc>
                <a:spcPts val="1739"/>
              </a:lnSpc>
              <a:buChar char="▪"/>
              <a:tabLst>
                <a:tab pos="755472" algn="l"/>
              </a:tabLst>
            </a:pP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Must check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each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memory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reference against fence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(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fixed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or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variable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)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in hardware or  register.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If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user generated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address &lt;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fence, then</a:t>
            </a:r>
            <a:r>
              <a:rPr sz="1600" spc="3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illegal.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35"/>
              </a:spcBef>
              <a:buClr>
                <a:srgbClr val="363639"/>
              </a:buClr>
              <a:buFont typeface="Arial"/>
              <a:buChar char="▪"/>
            </a:pPr>
            <a:endParaRPr sz="2100">
              <a:latin typeface="Arial"/>
              <a:cs typeface="Arial"/>
            </a:endParaRPr>
          </a:p>
          <a:p>
            <a:pPr marL="755472" marR="5715" indent="-285683" algn="just">
              <a:lnSpc>
                <a:spcPts val="1739"/>
              </a:lnSpc>
              <a:buChar char="▪"/>
              <a:tabLst>
                <a:tab pos="755472" algn="l"/>
              </a:tabLst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User program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starts at fence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-&gt; fixed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for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duration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of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execution. Then user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code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has  fence address built in. But only works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for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static-sized</a:t>
            </a:r>
            <a:r>
              <a:rPr sz="1600" spc="45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monitor.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10"/>
              </a:spcBef>
              <a:buClr>
                <a:srgbClr val="363639"/>
              </a:buClr>
              <a:buFont typeface="Arial"/>
              <a:buChar char="▪"/>
            </a:pPr>
            <a:endParaRPr sz="2100">
              <a:latin typeface="Arial"/>
              <a:cs typeface="Arial"/>
            </a:endParaRPr>
          </a:p>
          <a:p>
            <a:pPr marL="755472" marR="5080" indent="-285683" algn="just">
              <a:lnSpc>
                <a:spcPct val="90500"/>
              </a:lnSpc>
              <a:buChar char="▪"/>
              <a:tabLst>
                <a:tab pos="756107" algn="l"/>
              </a:tabLst>
            </a:pP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If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monitor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can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change in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size, start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user at high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end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and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move back, OR use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fence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as  base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register that requires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address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binding at execution time. Add base register to  every generated user</a:t>
            </a:r>
            <a:r>
              <a:rPr sz="1600" spc="10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address.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25"/>
              </a:spcBef>
              <a:buClr>
                <a:srgbClr val="363639"/>
              </a:buClr>
              <a:buFont typeface="Arial"/>
              <a:buChar char="▪"/>
            </a:pPr>
            <a:endParaRPr sz="2000">
              <a:latin typeface="Arial"/>
              <a:cs typeface="Arial"/>
            </a:endParaRPr>
          </a:p>
          <a:p>
            <a:pPr marL="755472" indent="-286318">
              <a:spcBef>
                <a:spcPts val="4"/>
              </a:spcBef>
              <a:buChar char="▪"/>
              <a:tabLst>
                <a:tab pos="754838" algn="l"/>
                <a:tab pos="756107" algn="l"/>
              </a:tabLst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Isolate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user from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physical address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space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using logical address</a:t>
            </a:r>
            <a:r>
              <a:rPr sz="1600" spc="14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space.</a:t>
            </a:r>
            <a:endParaRPr sz="1600">
              <a:latin typeface="Arial"/>
              <a:cs typeface="Arial"/>
            </a:endParaRPr>
          </a:p>
          <a:p>
            <a:pPr>
              <a:spcBef>
                <a:spcPts val="30"/>
              </a:spcBef>
              <a:buClr>
                <a:srgbClr val="363639"/>
              </a:buClr>
              <a:buFont typeface="Arial"/>
              <a:buChar char="▪"/>
            </a:pPr>
            <a:endParaRPr sz="2000">
              <a:latin typeface="Arial"/>
              <a:cs typeface="Arial"/>
            </a:endParaRPr>
          </a:p>
          <a:p>
            <a:pPr marL="755472" indent="-286318">
              <a:buChar char="▪"/>
              <a:tabLst>
                <a:tab pos="754838" algn="l"/>
                <a:tab pos="756107" algn="l"/>
              </a:tabLst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Concept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of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"mapping addresses” shown 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on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next</a:t>
            </a:r>
            <a:r>
              <a:rPr sz="1600" spc="4" dirty="0">
                <a:solidFill>
                  <a:srgbClr val="363639"/>
                </a:solidFill>
                <a:latin typeface="Arial"/>
                <a:cs typeface="Arial"/>
              </a:rPr>
              <a:t>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slide.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5303" y="809497"/>
            <a:ext cx="6095999" cy="443708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513595" marR="5080" indent="-501534">
              <a:spcBef>
                <a:spcPts val="100"/>
              </a:spcBef>
            </a:pP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SINGLE</a:t>
            </a:r>
            <a:r>
              <a:rPr sz="2800" b="1" spc="-9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PARTITION  ALLOCATION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29643" y="737931"/>
            <a:ext cx="6070724" cy="443708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513595" marR="5080" indent="-501534">
              <a:spcBef>
                <a:spcPts val="100"/>
              </a:spcBef>
            </a:pP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SINGLE</a:t>
            </a:r>
            <a:r>
              <a:rPr sz="2800" b="1" spc="-9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2800" b="1" spc="-4" dirty="0">
                <a:solidFill>
                  <a:srgbClr val="ED1C24"/>
                </a:solidFill>
                <a:latin typeface="Arial"/>
                <a:cs typeface="Arial"/>
              </a:rPr>
              <a:t>PARTITION  ALLOCATION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600" y="3505202"/>
            <a:ext cx="1143000" cy="684751"/>
          </a:xfrm>
          <a:prstGeom prst="rect">
            <a:avLst/>
          </a:prstGeom>
          <a:solidFill>
            <a:srgbClr val="C7C4E2"/>
          </a:solidFill>
          <a:ln w="9524">
            <a:solidFill>
              <a:srgbClr val="373739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>
              <a:spcBef>
                <a:spcPts val="35"/>
              </a:spcBef>
            </a:pPr>
            <a:endParaRPr sz="2800">
              <a:latin typeface="Times New Roman"/>
              <a:cs typeface="Times New Roman"/>
            </a:endParaRPr>
          </a:p>
          <a:p>
            <a:pPr marL="356786"/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CPU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29400" y="2667000"/>
            <a:ext cx="2209800" cy="1988236"/>
          </a:xfrm>
          <a:prstGeom prst="rect">
            <a:avLst/>
          </a:prstGeom>
          <a:solidFill>
            <a:srgbClr val="FFF9AE"/>
          </a:solidFill>
          <a:ln w="9524">
            <a:solidFill>
              <a:srgbClr val="37373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646913">
              <a:spcBef>
                <a:spcPts val="1300"/>
              </a:spcBef>
            </a:pP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MEMORY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14600" y="2362200"/>
            <a:ext cx="1447800" cy="623984"/>
          </a:xfrm>
          <a:prstGeom prst="rect">
            <a:avLst/>
          </a:prstGeom>
          <a:solidFill>
            <a:srgbClr val="95B6DF"/>
          </a:solidFill>
          <a:ln w="9524">
            <a:solidFill>
              <a:srgbClr val="373739"/>
            </a:solidFill>
          </a:ln>
        </p:spPr>
        <p:txBody>
          <a:bodyPr vert="horz" wrap="square" lIns="0" tIns="132049" rIns="0" bIns="0" rtlCol="0">
            <a:spAutoFit/>
          </a:bodyPr>
          <a:lstStyle/>
          <a:p>
            <a:pPr marL="317426" marR="309172" indent="133318">
              <a:spcBef>
                <a:spcPts val="1040"/>
              </a:spcBef>
            </a:pP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Limit  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R</a:t>
            </a:r>
            <a:r>
              <a:rPr sz="1600" b="1" spc="-14" dirty="0">
                <a:solidFill>
                  <a:srgbClr val="363639"/>
                </a:solidFill>
                <a:latin typeface="Arial"/>
                <a:cs typeface="Arial"/>
              </a:rPr>
              <a:t>e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gist</a:t>
            </a: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48201" y="2286002"/>
            <a:ext cx="1600200" cy="663112"/>
          </a:xfrm>
          <a:prstGeom prst="rect">
            <a:avLst/>
          </a:prstGeom>
          <a:solidFill>
            <a:srgbClr val="95B6DF"/>
          </a:solidFill>
          <a:ln w="9524">
            <a:solidFill>
              <a:srgbClr val="373739"/>
            </a:solidFill>
          </a:ln>
        </p:spPr>
        <p:txBody>
          <a:bodyPr vert="horz" wrap="square" lIns="0" tIns="170141" rIns="0" bIns="0" rtlCol="0">
            <a:spAutoFit/>
          </a:bodyPr>
          <a:lstStyle/>
          <a:p>
            <a:pPr marL="393608" marR="272352" indent="-113003">
              <a:spcBef>
                <a:spcPts val="1340"/>
              </a:spcBef>
            </a:pP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Relocatio</a:t>
            </a:r>
            <a:r>
              <a:rPr sz="1600" b="1" dirty="0">
                <a:solidFill>
                  <a:srgbClr val="363639"/>
                </a:solidFill>
                <a:latin typeface="Arial"/>
                <a:cs typeface="Arial"/>
              </a:rPr>
              <a:t>n  </a:t>
            </a:r>
            <a:r>
              <a:rPr sz="1600" b="1" spc="-4" dirty="0">
                <a:solidFill>
                  <a:srgbClr val="363639"/>
                </a:solidFill>
                <a:latin typeface="Arial"/>
                <a:cs typeface="Arial"/>
              </a:rPr>
              <a:t>Register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253040" y="3805239"/>
            <a:ext cx="390525" cy="390525"/>
            <a:chOff x="5253037" y="3805237"/>
            <a:chExt cx="390525" cy="390525"/>
          </a:xfrm>
        </p:grpSpPr>
        <p:sp>
          <p:nvSpPr>
            <p:cNvPr id="9" name="object 9"/>
            <p:cNvSpPr/>
            <p:nvPr/>
          </p:nvSpPr>
          <p:spPr>
            <a:xfrm>
              <a:off x="5257800" y="3810000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381000" h="381000">
                  <a:moveTo>
                    <a:pt x="380999" y="190499"/>
                  </a:moveTo>
                  <a:lnTo>
                    <a:pt x="375965" y="146837"/>
                  </a:lnTo>
                  <a:lnTo>
                    <a:pt x="361627" y="106746"/>
                  </a:lnTo>
                  <a:lnTo>
                    <a:pt x="339132" y="71374"/>
                  </a:lnTo>
                  <a:lnTo>
                    <a:pt x="309625" y="41867"/>
                  </a:lnTo>
                  <a:lnTo>
                    <a:pt x="274253" y="19372"/>
                  </a:lnTo>
                  <a:lnTo>
                    <a:pt x="234162" y="5034"/>
                  </a:lnTo>
                  <a:lnTo>
                    <a:pt x="190499" y="0"/>
                  </a:lnTo>
                  <a:lnTo>
                    <a:pt x="146837" y="5034"/>
                  </a:lnTo>
                  <a:lnTo>
                    <a:pt x="106746" y="19372"/>
                  </a:lnTo>
                  <a:lnTo>
                    <a:pt x="71374" y="41867"/>
                  </a:lnTo>
                  <a:lnTo>
                    <a:pt x="41867" y="71374"/>
                  </a:lnTo>
                  <a:lnTo>
                    <a:pt x="19372" y="106746"/>
                  </a:lnTo>
                  <a:lnTo>
                    <a:pt x="5034" y="146837"/>
                  </a:lnTo>
                  <a:lnTo>
                    <a:pt x="0" y="190499"/>
                  </a:lnTo>
                  <a:lnTo>
                    <a:pt x="5034" y="234162"/>
                  </a:lnTo>
                  <a:lnTo>
                    <a:pt x="19372" y="274253"/>
                  </a:lnTo>
                  <a:lnTo>
                    <a:pt x="41867" y="309625"/>
                  </a:lnTo>
                  <a:lnTo>
                    <a:pt x="71374" y="339132"/>
                  </a:lnTo>
                  <a:lnTo>
                    <a:pt x="106746" y="361627"/>
                  </a:lnTo>
                  <a:lnTo>
                    <a:pt x="146837" y="375965"/>
                  </a:lnTo>
                  <a:lnTo>
                    <a:pt x="190499" y="380999"/>
                  </a:lnTo>
                  <a:lnTo>
                    <a:pt x="234162" y="375965"/>
                  </a:lnTo>
                  <a:lnTo>
                    <a:pt x="274253" y="361627"/>
                  </a:lnTo>
                  <a:lnTo>
                    <a:pt x="309625" y="339132"/>
                  </a:lnTo>
                  <a:lnTo>
                    <a:pt x="339132" y="309625"/>
                  </a:lnTo>
                  <a:lnTo>
                    <a:pt x="361627" y="274253"/>
                  </a:lnTo>
                  <a:lnTo>
                    <a:pt x="375965" y="234162"/>
                  </a:lnTo>
                  <a:lnTo>
                    <a:pt x="380999" y="190499"/>
                  </a:lnTo>
                  <a:close/>
                </a:path>
              </a:pathLst>
            </a:custGeom>
            <a:solidFill>
              <a:srgbClr val="0092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257800" y="3810000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381000" h="381000">
                  <a:moveTo>
                    <a:pt x="190499" y="0"/>
                  </a:moveTo>
                  <a:lnTo>
                    <a:pt x="146837" y="5034"/>
                  </a:lnTo>
                  <a:lnTo>
                    <a:pt x="106746" y="19372"/>
                  </a:lnTo>
                  <a:lnTo>
                    <a:pt x="71374" y="41867"/>
                  </a:lnTo>
                  <a:lnTo>
                    <a:pt x="41867" y="71374"/>
                  </a:lnTo>
                  <a:lnTo>
                    <a:pt x="19372" y="106746"/>
                  </a:lnTo>
                  <a:lnTo>
                    <a:pt x="5034" y="146837"/>
                  </a:lnTo>
                  <a:lnTo>
                    <a:pt x="0" y="190499"/>
                  </a:lnTo>
                  <a:lnTo>
                    <a:pt x="5034" y="234162"/>
                  </a:lnTo>
                  <a:lnTo>
                    <a:pt x="19372" y="274253"/>
                  </a:lnTo>
                  <a:lnTo>
                    <a:pt x="41867" y="309625"/>
                  </a:lnTo>
                  <a:lnTo>
                    <a:pt x="71374" y="339132"/>
                  </a:lnTo>
                  <a:lnTo>
                    <a:pt x="106746" y="361627"/>
                  </a:lnTo>
                  <a:lnTo>
                    <a:pt x="146837" y="375965"/>
                  </a:lnTo>
                  <a:lnTo>
                    <a:pt x="190499" y="380999"/>
                  </a:lnTo>
                  <a:lnTo>
                    <a:pt x="234162" y="375965"/>
                  </a:lnTo>
                  <a:lnTo>
                    <a:pt x="274253" y="361627"/>
                  </a:lnTo>
                  <a:lnTo>
                    <a:pt x="309625" y="339132"/>
                  </a:lnTo>
                  <a:lnTo>
                    <a:pt x="339132" y="309625"/>
                  </a:lnTo>
                  <a:lnTo>
                    <a:pt x="361627" y="274253"/>
                  </a:lnTo>
                  <a:lnTo>
                    <a:pt x="375965" y="234162"/>
                  </a:lnTo>
                  <a:lnTo>
                    <a:pt x="380999" y="190499"/>
                  </a:lnTo>
                  <a:lnTo>
                    <a:pt x="375965" y="146837"/>
                  </a:lnTo>
                  <a:lnTo>
                    <a:pt x="361627" y="106746"/>
                  </a:lnTo>
                  <a:lnTo>
                    <a:pt x="339132" y="71374"/>
                  </a:lnTo>
                  <a:lnTo>
                    <a:pt x="309625" y="41867"/>
                  </a:lnTo>
                  <a:lnTo>
                    <a:pt x="274253" y="19372"/>
                  </a:lnTo>
                  <a:lnTo>
                    <a:pt x="234162" y="5034"/>
                  </a:lnTo>
                  <a:lnTo>
                    <a:pt x="190499" y="0"/>
                  </a:lnTo>
                  <a:close/>
                </a:path>
              </a:pathLst>
            </a:custGeom>
            <a:ln w="9524">
              <a:solidFill>
                <a:srgbClr val="37373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362447" y="3829304"/>
            <a:ext cx="173990" cy="330200"/>
          </a:xfrm>
          <a:prstGeom prst="rect">
            <a:avLst/>
          </a:prstGeom>
        </p:spPr>
        <p:txBody>
          <a:bodyPr vert="horz" wrap="square" lIns="0" tIns="12061" rIns="0" bIns="0" rtlCol="0">
            <a:spAutoFit/>
          </a:bodyPr>
          <a:lstStyle/>
          <a:p>
            <a:pPr marL="12697">
              <a:spcBef>
                <a:spcPts val="95"/>
              </a:spcBef>
            </a:pPr>
            <a:r>
              <a:rPr sz="2000" b="1" dirty="0">
                <a:solidFill>
                  <a:srgbClr val="363639"/>
                </a:solidFill>
                <a:latin typeface="Arial"/>
                <a:cs typeface="Arial"/>
              </a:rPr>
              <a:t>+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890839" y="3729039"/>
            <a:ext cx="1228725" cy="619125"/>
            <a:chOff x="2890837" y="3729037"/>
            <a:chExt cx="1228725" cy="619125"/>
          </a:xfrm>
        </p:grpSpPr>
        <p:sp>
          <p:nvSpPr>
            <p:cNvPr id="13" name="object 13"/>
            <p:cNvSpPr/>
            <p:nvPr/>
          </p:nvSpPr>
          <p:spPr>
            <a:xfrm>
              <a:off x="2895600" y="3733800"/>
              <a:ext cx="1219200" cy="609600"/>
            </a:xfrm>
            <a:custGeom>
              <a:avLst/>
              <a:gdLst/>
              <a:ahLst/>
              <a:cxnLst/>
              <a:rect l="l" t="t" r="r" b="b"/>
              <a:pathLst>
                <a:path w="1219200" h="609600">
                  <a:moveTo>
                    <a:pt x="1219199" y="304799"/>
                  </a:moveTo>
                  <a:lnTo>
                    <a:pt x="609599" y="0"/>
                  </a:lnTo>
                  <a:lnTo>
                    <a:pt x="0" y="304799"/>
                  </a:lnTo>
                  <a:lnTo>
                    <a:pt x="609599" y="609599"/>
                  </a:lnTo>
                  <a:lnTo>
                    <a:pt x="1219199" y="304799"/>
                  </a:lnTo>
                  <a:close/>
                </a:path>
              </a:pathLst>
            </a:custGeom>
            <a:solidFill>
              <a:srgbClr val="0092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895600" y="3733800"/>
              <a:ext cx="1219200" cy="609600"/>
            </a:xfrm>
            <a:custGeom>
              <a:avLst/>
              <a:gdLst/>
              <a:ahLst/>
              <a:cxnLst/>
              <a:rect l="l" t="t" r="r" b="b"/>
              <a:pathLst>
                <a:path w="1219200" h="609600">
                  <a:moveTo>
                    <a:pt x="609599" y="0"/>
                  </a:moveTo>
                  <a:lnTo>
                    <a:pt x="0" y="304799"/>
                  </a:lnTo>
                  <a:lnTo>
                    <a:pt x="609599" y="609599"/>
                  </a:lnTo>
                  <a:lnTo>
                    <a:pt x="1219199" y="304799"/>
                  </a:lnTo>
                  <a:lnTo>
                    <a:pt x="609599" y="0"/>
                  </a:lnTo>
                  <a:close/>
                </a:path>
              </a:pathLst>
            </a:custGeom>
            <a:ln w="9524">
              <a:solidFill>
                <a:srgbClr val="37373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417824" y="3867403"/>
            <a:ext cx="173990" cy="330200"/>
          </a:xfrm>
          <a:prstGeom prst="rect">
            <a:avLst/>
          </a:prstGeom>
        </p:spPr>
        <p:txBody>
          <a:bodyPr vert="horz" wrap="square" lIns="0" tIns="12061" rIns="0" bIns="0" rtlCol="0">
            <a:spAutoFit/>
          </a:bodyPr>
          <a:lstStyle/>
          <a:p>
            <a:pPr marL="12697">
              <a:spcBef>
                <a:spcPts val="95"/>
              </a:spcBef>
            </a:pPr>
            <a:r>
              <a:rPr sz="2000" b="1" dirty="0">
                <a:solidFill>
                  <a:srgbClr val="363639"/>
                </a:solidFill>
                <a:latin typeface="Arial"/>
                <a:cs typeface="Arial"/>
              </a:rPr>
              <a:t>&lt;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133600" y="3124213"/>
            <a:ext cx="3333750" cy="2286000"/>
          </a:xfrm>
          <a:custGeom>
            <a:avLst/>
            <a:gdLst/>
            <a:ahLst/>
            <a:cxnLst/>
            <a:rect l="l" t="t" r="r" b="b"/>
            <a:pathLst>
              <a:path w="3333750" h="2286000">
                <a:moveTo>
                  <a:pt x="762000" y="914400"/>
                </a:moveTo>
                <a:lnTo>
                  <a:pt x="647700" y="857250"/>
                </a:lnTo>
                <a:lnTo>
                  <a:pt x="647700" y="895350"/>
                </a:lnTo>
                <a:lnTo>
                  <a:pt x="0" y="895350"/>
                </a:lnTo>
                <a:lnTo>
                  <a:pt x="0" y="933450"/>
                </a:lnTo>
                <a:lnTo>
                  <a:pt x="647700" y="933450"/>
                </a:lnTo>
                <a:lnTo>
                  <a:pt x="647700" y="971550"/>
                </a:lnTo>
                <a:lnTo>
                  <a:pt x="666750" y="962025"/>
                </a:lnTo>
                <a:lnTo>
                  <a:pt x="762000" y="914400"/>
                </a:lnTo>
                <a:close/>
              </a:path>
              <a:path w="3333750" h="2286000">
                <a:moveTo>
                  <a:pt x="1428750" y="2171700"/>
                </a:moveTo>
                <a:lnTo>
                  <a:pt x="1390650" y="2171700"/>
                </a:lnTo>
                <a:lnTo>
                  <a:pt x="1390650" y="1219200"/>
                </a:lnTo>
                <a:lnTo>
                  <a:pt x="1352550" y="1219200"/>
                </a:lnTo>
                <a:lnTo>
                  <a:pt x="1352550" y="2171700"/>
                </a:lnTo>
                <a:lnTo>
                  <a:pt x="1314450" y="2171700"/>
                </a:lnTo>
                <a:lnTo>
                  <a:pt x="1352550" y="2247900"/>
                </a:lnTo>
                <a:lnTo>
                  <a:pt x="1371600" y="2286000"/>
                </a:lnTo>
                <a:lnTo>
                  <a:pt x="1390650" y="2247900"/>
                </a:lnTo>
                <a:lnTo>
                  <a:pt x="1428750" y="2171700"/>
                </a:lnTo>
                <a:close/>
              </a:path>
              <a:path w="3333750" h="2286000">
                <a:moveTo>
                  <a:pt x="1428750" y="495300"/>
                </a:moveTo>
                <a:lnTo>
                  <a:pt x="1390650" y="495300"/>
                </a:lnTo>
                <a:lnTo>
                  <a:pt x="1390650" y="0"/>
                </a:lnTo>
                <a:lnTo>
                  <a:pt x="1352550" y="0"/>
                </a:lnTo>
                <a:lnTo>
                  <a:pt x="1352550" y="495300"/>
                </a:lnTo>
                <a:lnTo>
                  <a:pt x="1314450" y="495300"/>
                </a:lnTo>
                <a:lnTo>
                  <a:pt x="1352550" y="571500"/>
                </a:lnTo>
                <a:lnTo>
                  <a:pt x="1371600" y="609600"/>
                </a:lnTo>
                <a:lnTo>
                  <a:pt x="1390650" y="571500"/>
                </a:lnTo>
                <a:lnTo>
                  <a:pt x="1428750" y="495300"/>
                </a:lnTo>
                <a:close/>
              </a:path>
              <a:path w="3333750" h="2286000">
                <a:moveTo>
                  <a:pt x="3124200" y="914400"/>
                </a:moveTo>
                <a:lnTo>
                  <a:pt x="3009900" y="857250"/>
                </a:lnTo>
                <a:lnTo>
                  <a:pt x="3009900" y="895350"/>
                </a:lnTo>
                <a:lnTo>
                  <a:pt x="1981200" y="895350"/>
                </a:lnTo>
                <a:lnTo>
                  <a:pt x="1981200" y="933450"/>
                </a:lnTo>
                <a:lnTo>
                  <a:pt x="3009900" y="933450"/>
                </a:lnTo>
                <a:lnTo>
                  <a:pt x="3009900" y="971550"/>
                </a:lnTo>
                <a:lnTo>
                  <a:pt x="3028950" y="962025"/>
                </a:lnTo>
                <a:lnTo>
                  <a:pt x="3124200" y="914400"/>
                </a:lnTo>
                <a:close/>
              </a:path>
              <a:path w="3333750" h="2286000">
                <a:moveTo>
                  <a:pt x="3333750" y="571500"/>
                </a:moveTo>
                <a:lnTo>
                  <a:pt x="3295650" y="571500"/>
                </a:lnTo>
                <a:lnTo>
                  <a:pt x="3295650" y="0"/>
                </a:lnTo>
                <a:lnTo>
                  <a:pt x="3257550" y="0"/>
                </a:lnTo>
                <a:lnTo>
                  <a:pt x="3257550" y="571500"/>
                </a:lnTo>
                <a:lnTo>
                  <a:pt x="3219450" y="571500"/>
                </a:lnTo>
                <a:lnTo>
                  <a:pt x="3257550" y="647700"/>
                </a:lnTo>
                <a:lnTo>
                  <a:pt x="3276600" y="685800"/>
                </a:lnTo>
                <a:lnTo>
                  <a:pt x="3295650" y="647700"/>
                </a:lnTo>
                <a:lnTo>
                  <a:pt x="3333750" y="571500"/>
                </a:lnTo>
                <a:close/>
              </a:path>
            </a:pathLst>
          </a:custGeom>
          <a:solidFill>
            <a:srgbClr val="3737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715000" y="3981450"/>
            <a:ext cx="914400" cy="114300"/>
          </a:xfrm>
          <a:custGeom>
            <a:avLst/>
            <a:gdLst/>
            <a:ahLst/>
            <a:cxnLst/>
            <a:rect l="l" t="t" r="r" b="b"/>
            <a:pathLst>
              <a:path w="914400" h="114300">
                <a:moveTo>
                  <a:pt x="819150" y="76200"/>
                </a:moveTo>
                <a:lnTo>
                  <a:pt x="819150" y="38100"/>
                </a:lnTo>
                <a:lnTo>
                  <a:pt x="0" y="38100"/>
                </a:lnTo>
                <a:lnTo>
                  <a:pt x="0" y="76200"/>
                </a:lnTo>
                <a:lnTo>
                  <a:pt x="819150" y="76200"/>
                </a:lnTo>
                <a:close/>
              </a:path>
              <a:path w="914400" h="114300">
                <a:moveTo>
                  <a:pt x="914400" y="57150"/>
                </a:moveTo>
                <a:lnTo>
                  <a:pt x="800100" y="0"/>
                </a:lnTo>
                <a:lnTo>
                  <a:pt x="800100" y="38100"/>
                </a:lnTo>
                <a:lnTo>
                  <a:pt x="819150" y="38100"/>
                </a:lnTo>
                <a:lnTo>
                  <a:pt x="819150" y="104775"/>
                </a:lnTo>
                <a:lnTo>
                  <a:pt x="914400" y="57150"/>
                </a:lnTo>
                <a:close/>
              </a:path>
              <a:path w="914400" h="114300">
                <a:moveTo>
                  <a:pt x="819150" y="104775"/>
                </a:moveTo>
                <a:lnTo>
                  <a:pt x="819150" y="76200"/>
                </a:lnTo>
                <a:lnTo>
                  <a:pt x="800100" y="76200"/>
                </a:lnTo>
                <a:lnTo>
                  <a:pt x="800100" y="114300"/>
                </a:lnTo>
                <a:lnTo>
                  <a:pt x="819150" y="104775"/>
                </a:lnTo>
                <a:close/>
              </a:path>
            </a:pathLst>
          </a:custGeom>
          <a:solidFill>
            <a:srgbClr val="3737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644898" y="4355844"/>
            <a:ext cx="286385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N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o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97103" y="4127243"/>
            <a:ext cx="770890" cy="51435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 marR="5080" indent="50789">
              <a:spcBef>
                <a:spcPts val="100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Logical  Addres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25900" y="3593844"/>
            <a:ext cx="375285" cy="257212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697">
              <a:spcBef>
                <a:spcPts val="100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Y</a:t>
            </a:r>
            <a:r>
              <a:rPr sz="1600" spc="-14" dirty="0">
                <a:solidFill>
                  <a:srgbClr val="363639"/>
                </a:solidFill>
                <a:latin typeface="Arial"/>
                <a:cs typeface="Arial"/>
              </a:rPr>
              <a:t>e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26097" y="4127243"/>
            <a:ext cx="781050" cy="51435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7141" marR="5080" indent="-5080">
              <a:spcBef>
                <a:spcPts val="100"/>
              </a:spcBef>
            </a:pP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P</a:t>
            </a:r>
            <a:r>
              <a:rPr sz="1600" spc="-14" dirty="0">
                <a:solidFill>
                  <a:srgbClr val="363639"/>
                </a:solidFill>
                <a:latin typeface="Arial"/>
                <a:cs typeface="Arial"/>
              </a:rPr>
              <a:t>h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y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s</a:t>
            </a:r>
            <a:r>
              <a:rPr sz="1600" spc="-10" dirty="0">
                <a:solidFill>
                  <a:srgbClr val="363639"/>
                </a:solidFill>
                <a:latin typeface="Arial"/>
                <a:cs typeface="Arial"/>
              </a:rPr>
              <a:t>i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c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a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l  </a:t>
            </a:r>
            <a:r>
              <a:rPr sz="1600" spc="-4" dirty="0">
                <a:solidFill>
                  <a:srgbClr val="363639"/>
                </a:solidFill>
                <a:latin typeface="Arial"/>
                <a:cs typeface="Arial"/>
              </a:rPr>
              <a:t>Addres</a:t>
            </a:r>
            <a:r>
              <a:rPr sz="1600" dirty="0">
                <a:solidFill>
                  <a:srgbClr val="363639"/>
                </a:solidFill>
                <a:latin typeface="Arial"/>
                <a:cs typeface="Arial"/>
              </a:rPr>
              <a:t>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</TotalTime>
  <Words>2032</Words>
  <Application>Microsoft Office PowerPoint</Application>
  <PresentationFormat>Custom</PresentationFormat>
  <Paragraphs>411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Solstice</vt:lpstr>
      <vt:lpstr>Operating Systems Unit – 2  Memory Management</vt:lpstr>
      <vt:lpstr>MEMORY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CONTIGUOUS  ALLOCATION</vt:lpstr>
      <vt:lpstr>CONTIGUOUS  ALLOCATION</vt:lpstr>
      <vt:lpstr>PowerPoint Presentation</vt:lpstr>
      <vt:lpstr>PowerPoint Presentation</vt:lpstr>
      <vt:lpstr>PAGING</vt:lpstr>
      <vt:lpstr>PAGING</vt:lpstr>
      <vt:lpstr>PAGING</vt:lpstr>
      <vt:lpstr>PAGING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Section08-Memory_Management</dc:title>
  <dc:creator>Administrator</dc:creator>
  <cp:lastModifiedBy>Tamil</cp:lastModifiedBy>
  <cp:revision>5</cp:revision>
  <dcterms:created xsi:type="dcterms:W3CDTF">2020-05-19T18:09:50Z</dcterms:created>
  <dcterms:modified xsi:type="dcterms:W3CDTF">2020-05-25T14:38:32Z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2007-01-07T00:00:00Z</vt:filetime>
  </property>
  <property fmtid="{D5CDD505-2E9C-101B-9397-08002B2CF9AE}" pid="3" name="Creator">
    <vt:lpwstr>PDFCreator Version 0.8.0</vt:lpwstr>
  </property>
  <property fmtid="{D5CDD505-2E9C-101B-9397-08002B2CF9AE}" pid="4" name="LastSaved">
    <vt:filetime>2020-05-19T00:00:00Z</vt:filetime>
  </property>
</Properties>
</file>