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5"/>
  </p:notesMasterIdLst>
  <p:sldIdLst>
    <p:sldId id="32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 id="282" r:id="rId24"/>
    <p:sldId id="283" r:id="rId25"/>
    <p:sldId id="284" r:id="rId26"/>
    <p:sldId id="285" r:id="rId27"/>
    <p:sldId id="286" r:id="rId28"/>
    <p:sldId id="288" r:id="rId29"/>
    <p:sldId id="291" r:id="rId30"/>
    <p:sldId id="292" r:id="rId31"/>
    <p:sldId id="294" r:id="rId32"/>
    <p:sldId id="295" r:id="rId33"/>
    <p:sldId id="298" r:id="rId34"/>
    <p:sldId id="300" r:id="rId35"/>
    <p:sldId id="301" r:id="rId36"/>
    <p:sldId id="304" r:id="rId37"/>
    <p:sldId id="305" r:id="rId38"/>
    <p:sldId id="306" r:id="rId39"/>
    <p:sldId id="307" r:id="rId40"/>
    <p:sldId id="312" r:id="rId41"/>
    <p:sldId id="315" r:id="rId42"/>
    <p:sldId id="321" r:id="rId43"/>
    <p:sldId id="323" r:id="rId44"/>
    <p:sldId id="324" r:id="rId45"/>
    <p:sldId id="325" r:id="rId46"/>
    <p:sldId id="326" r:id="rId47"/>
    <p:sldId id="328" r:id="rId48"/>
    <p:sldId id="330" r:id="rId49"/>
    <p:sldId id="331" r:id="rId50"/>
    <p:sldId id="332" r:id="rId51"/>
    <p:sldId id="333" r:id="rId52"/>
    <p:sldId id="336" r:id="rId53"/>
    <p:sldId id="334" r:id="rId54"/>
    <p:sldId id="335" r:id="rId55"/>
    <p:sldId id="340" r:id="rId56"/>
    <p:sldId id="337" r:id="rId57"/>
    <p:sldId id="338" r:id="rId58"/>
    <p:sldId id="339"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0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609EA81-2B82-4E8E-8E8F-2916A1156DE3}" type="datetimeFigureOut">
              <a:rPr lang="en-IN" smtClean="0"/>
              <a:t>25-May-2020</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33ABB83-AC6F-4015-8E12-930915F9F611}" type="slidenum">
              <a:rPr lang="en-IN" smtClean="0"/>
              <a:t>‹#›</a:t>
            </a:fld>
            <a:endParaRPr lang="en-IN"/>
          </a:p>
        </p:txBody>
      </p:sp>
    </p:spTree>
    <p:extLst>
      <p:ext uri="{BB962C8B-B14F-4D97-AF65-F5344CB8AC3E}">
        <p14:creationId xmlns:p14="http://schemas.microsoft.com/office/powerpoint/2010/main" val="230194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t>5/25/2020</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IN" smtClean="0"/>
              <a:t>‹#›</a:t>
            </a:fld>
            <a:endParaRPr lang="en-IN"/>
          </a:p>
        </p:txBody>
      </p:sp>
      <p:sp>
        <p:nvSpPr>
          <p:cNvPr id="19" name="Footer Placeholder 1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t>5/25/2020</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IN" smtClean="0"/>
              <a:t>‹#›</a:t>
            </a:fld>
            <a:endParaRPr lang="en-IN"/>
          </a:p>
        </p:txBody>
      </p:sp>
      <p:sp>
        <p:nvSpPr>
          <p:cNvPr id="13" name="Footer Placeholder 12"/>
          <p:cNvSpPr>
            <a:spLocks noGrp="1"/>
          </p:cNvSpPr>
          <p:nvPr>
            <p:ph type="ftr" sz="quarter" idx="16"/>
          </p:nvPr>
        </p:nvSpPr>
        <p:spPr/>
        <p:txBody>
          <a:bodyPr/>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t>5/25/2020</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IN" smtClean="0"/>
              <a:t>‹#›</a:t>
            </a:fld>
            <a:endParaRPr lang="en-IN"/>
          </a:p>
        </p:txBody>
      </p:sp>
      <p:sp>
        <p:nvSpPr>
          <p:cNvPr id="15" name="Footer Placeholder 14"/>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t>5/25/2020</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IN" smtClean="0"/>
              <a:t>‹#›</a:t>
            </a:fld>
            <a:endParaRPr lang="en-IN"/>
          </a:p>
        </p:txBody>
      </p:sp>
      <p:sp>
        <p:nvSpPr>
          <p:cNvPr id="13" name="Footer Placeholder 12"/>
          <p:cNvSpPr>
            <a:spLocks noGrp="1"/>
          </p:cNvSpPr>
          <p:nvPr>
            <p:ph type="ftr" sz="quarter" idx="17"/>
          </p:nvPr>
        </p:nvSpPr>
        <p:spPr/>
        <p:txBody>
          <a:bodyPr/>
          <a:lstStyle/>
          <a:p>
            <a:endParaRPr lang="en-IN"/>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t>5/25/2020</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IN" smtClean="0"/>
              <a:t>‹#›</a:t>
            </a:fld>
            <a:endParaRPr lang="en-IN"/>
          </a:p>
        </p:txBody>
      </p:sp>
      <p:sp>
        <p:nvSpPr>
          <p:cNvPr id="13" name="Footer Placeholder 12"/>
          <p:cNvSpPr>
            <a:spLocks noGrp="1"/>
          </p:cNvSpPr>
          <p:nvPr>
            <p:ph type="ftr" sz="quarter" idx="18"/>
          </p:nvPr>
        </p:nvSpPr>
        <p:spPr/>
        <p:txBody>
          <a:bodyPr/>
          <a:lstStyle/>
          <a:p>
            <a:endParaRPr lang="en-IN"/>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t>5/25/2020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IN" smtClean="0"/>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t>5/25/2020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t>5/25/2020</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IN" smtClean="0"/>
              <a:t>‹#›</a:t>
            </a:fld>
            <a:endParaRPr lang="en-IN"/>
          </a:p>
        </p:txBody>
      </p:sp>
      <p:sp>
        <p:nvSpPr>
          <p:cNvPr id="23" name="Footer Placeholder 22"/>
          <p:cNvSpPr>
            <a:spLocks noGrp="1"/>
          </p:cNvSpPr>
          <p:nvPr>
            <p:ph type="ftr" sz="quarter" idx="17"/>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t>5/25/2020</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IN" smtClean="0"/>
              <a:t>‹#›</a:t>
            </a:fld>
            <a:endParaRPr lang="en-IN"/>
          </a:p>
        </p:txBody>
      </p:sp>
      <p:sp>
        <p:nvSpPr>
          <p:cNvPr id="15" name="Footer Placeholder 14"/>
          <p:cNvSpPr>
            <a:spLocks noGrp="1"/>
          </p:cNvSpPr>
          <p:nvPr>
            <p:ph type="ftr" sz="quarter" idx="16"/>
          </p:nvPr>
        </p:nvSpPr>
        <p:spPr>
          <a:xfrm>
            <a:off x="1447800" y="6486525"/>
            <a:ext cx="6248400" cy="29210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t>5/25/2020</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IN"/>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IN" smtClean="0"/>
              <a:t>‹#›</a:t>
            </a:fld>
            <a:endParaRPr lang="en-IN"/>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533400" y="3810000"/>
            <a:ext cx="8077200" cy="1752600"/>
          </a:xfrm>
          <a:prstGeom prst="rect">
            <a:avLst/>
          </a:prstGeom>
        </p:spPr>
        <p:txBody>
          <a:bodyPr>
            <a:normAutofit fontScale="2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en-US" altLang="en-US" sz="16000" b="1" i="1" dirty="0" smtClean="0">
                <a:solidFill>
                  <a:srgbClr val="FFFF00"/>
                </a:solidFill>
                <a:latin typeface="Edwardian Script ITC" pitchFamily="66" charset="0"/>
              </a:rPr>
              <a:t>By</a:t>
            </a:r>
          </a:p>
          <a:p>
            <a:pPr algn="ctr">
              <a:defRPr/>
            </a:pPr>
            <a:r>
              <a:rPr lang="en-US" altLang="en-US" sz="16000" b="1" i="1" dirty="0" err="1" smtClean="0">
                <a:solidFill>
                  <a:srgbClr val="FFFF00"/>
                </a:solidFill>
                <a:latin typeface="Edwardian Script ITC" pitchFamily="66" charset="0"/>
              </a:rPr>
              <a:t>Ms.A.Thamizhiniyal</a:t>
            </a:r>
            <a:r>
              <a:rPr lang="en-US" altLang="en-US" sz="16000" b="1" i="1" dirty="0" smtClean="0">
                <a:solidFill>
                  <a:srgbClr val="FFFF00"/>
                </a:solidFill>
                <a:latin typeface="Edwardian Script ITC" pitchFamily="66" charset="0"/>
              </a:rPr>
              <a:t>, M.C.A., M.Phil.,</a:t>
            </a:r>
          </a:p>
          <a:p>
            <a:pPr algn="ctr">
              <a:defRPr/>
            </a:pPr>
            <a:r>
              <a:rPr lang="en-US" altLang="en-US" sz="16000" b="1" i="1" dirty="0" smtClean="0">
                <a:solidFill>
                  <a:srgbClr val="FFFF00"/>
                </a:solidFill>
                <a:latin typeface="Edwardian Script ITC" pitchFamily="66" charset="0"/>
              </a:rPr>
              <a:t>Assistant Professor,</a:t>
            </a:r>
          </a:p>
          <a:p>
            <a:pPr algn="ctr">
              <a:defRPr/>
            </a:pPr>
            <a:r>
              <a:rPr lang="en-US" altLang="en-US" sz="16000" b="1" i="1" dirty="0" smtClean="0">
                <a:solidFill>
                  <a:srgbClr val="FFFF00"/>
                </a:solidFill>
                <a:latin typeface="Edwardian Script ITC" pitchFamily="66" charset="0"/>
              </a:rPr>
              <a:t>Bon Secours College for Women, </a:t>
            </a:r>
            <a:r>
              <a:rPr lang="en-US" altLang="en-US" sz="16000" b="1" i="1" dirty="0" err="1" smtClean="0">
                <a:solidFill>
                  <a:srgbClr val="FFFF00"/>
                </a:solidFill>
                <a:latin typeface="Edwardian Script ITC" pitchFamily="66" charset="0"/>
              </a:rPr>
              <a:t>Thanjavur</a:t>
            </a:r>
            <a:endParaRPr lang="en-US" altLang="en-US" sz="16000" b="1" i="1" dirty="0" smtClean="0">
              <a:solidFill>
                <a:srgbClr val="FFFF00"/>
              </a:solidFill>
              <a:latin typeface="Edwardian Script ITC" pitchFamily="66" charset="0"/>
            </a:endParaRPr>
          </a:p>
          <a:p>
            <a:pPr algn="ctr">
              <a:defRPr/>
            </a:pPr>
            <a:endParaRPr lang="en-US" altLang="en-US" dirty="0" smtClean="0">
              <a:latin typeface="Edwardian Script ITC" pitchFamily="66" charset="0"/>
            </a:endParaRPr>
          </a:p>
        </p:txBody>
      </p:sp>
      <p:sp>
        <p:nvSpPr>
          <p:cNvPr id="4" name="Rectangle 4"/>
          <p:cNvSpPr txBox="1">
            <a:spLocks noChangeArrowheads="1"/>
          </p:cNvSpPr>
          <p:nvPr/>
        </p:nvSpPr>
        <p:spPr>
          <a:xfrm>
            <a:off x="685800" y="1066800"/>
            <a:ext cx="7772400" cy="1470025"/>
          </a:xfrm>
          <a:prstGeom prst="rect">
            <a:avLst/>
          </a:prstGeom>
          <a:ex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a:latin typeface="+mj-lt"/>
                <a:ea typeface="+mj-ea"/>
                <a:cs typeface="+mj-cs"/>
              </a:defRPr>
            </a:lvl1pPr>
          </a:lstStyle>
          <a:p>
            <a:pPr algn="ctr">
              <a:defRPr/>
            </a:pPr>
            <a:r>
              <a:rPr lang="en-I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a typeface="Yu Gothic UI" pitchFamily="34" charset="-128"/>
              </a:rPr>
              <a:t>Operating Systems</a:t>
            </a:r>
            <a:br>
              <a:rPr lang="en-I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a typeface="Yu Gothic UI" pitchFamily="34" charset="-128"/>
              </a:rPr>
            </a:br>
            <a:r>
              <a:rPr lang="en-I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a typeface="Yu Gothic UI" pitchFamily="34" charset="-128"/>
              </a:rPr>
              <a:t>Unit – 3 </a:t>
            </a:r>
            <a:br>
              <a:rPr lang="en-I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a typeface="Yu Gothic UI" pitchFamily="34" charset="-128"/>
              </a:rPr>
            </a:br>
            <a:r>
              <a:rPr lang="en-I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a typeface="Yu Gothic UI" pitchFamily="34" charset="-128"/>
              </a:rPr>
              <a:t>Processor Management</a:t>
            </a:r>
          </a:p>
        </p:txBody>
      </p:sp>
    </p:spTree>
    <p:extLst>
      <p:ext uri="{BB962C8B-B14F-4D97-AF65-F5344CB8AC3E}">
        <p14:creationId xmlns:p14="http://schemas.microsoft.com/office/powerpoint/2010/main" val="208857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347" y="4123944"/>
            <a:ext cx="7487920" cy="647700"/>
          </a:xfrm>
          <a:custGeom>
            <a:avLst/>
            <a:gdLst/>
            <a:ahLst/>
            <a:cxnLst/>
            <a:rect l="l" t="t" r="r" b="b"/>
            <a:pathLst>
              <a:path w="7487920" h="647700">
                <a:moveTo>
                  <a:pt x="0" y="647699"/>
                </a:moveTo>
                <a:lnTo>
                  <a:pt x="7487411" y="647699"/>
                </a:lnTo>
                <a:lnTo>
                  <a:pt x="7487411" y="0"/>
                </a:lnTo>
                <a:lnTo>
                  <a:pt x="0" y="0"/>
                </a:lnTo>
                <a:lnTo>
                  <a:pt x="0" y="647699"/>
                </a:lnTo>
                <a:close/>
              </a:path>
            </a:pathLst>
          </a:custGeom>
          <a:solidFill>
            <a:srgbClr val="99FF99"/>
          </a:solidFill>
        </p:spPr>
        <p:txBody>
          <a:bodyPr wrap="square" lIns="0" tIns="0" rIns="0" bIns="0" rtlCol="0"/>
          <a:lstStyle/>
          <a:p>
            <a:endParaRPr/>
          </a:p>
        </p:txBody>
      </p:sp>
      <p:sp>
        <p:nvSpPr>
          <p:cNvPr id="3" name="object 3"/>
          <p:cNvSpPr/>
          <p:nvPr/>
        </p:nvSpPr>
        <p:spPr>
          <a:xfrm>
            <a:off x="1232916" y="4096511"/>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1"/>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0"/>
                </a:lnTo>
                <a:lnTo>
                  <a:pt x="32918" y="669670"/>
                </a:lnTo>
                <a:lnTo>
                  <a:pt x="32918" y="32893"/>
                </a:lnTo>
                <a:lnTo>
                  <a:pt x="7542276" y="32893"/>
                </a:lnTo>
                <a:lnTo>
                  <a:pt x="7542276" y="27431"/>
                </a:lnTo>
                <a:lnTo>
                  <a:pt x="7540115" y="16769"/>
                </a:lnTo>
                <a:lnTo>
                  <a:pt x="7534227" y="8048"/>
                </a:lnTo>
                <a:lnTo>
                  <a:pt x="7525506" y="2160"/>
                </a:lnTo>
                <a:lnTo>
                  <a:pt x="7514843" y="0"/>
                </a:lnTo>
                <a:close/>
              </a:path>
              <a:path w="7542530" h="702945">
                <a:moveTo>
                  <a:pt x="7542276" y="32893"/>
                </a:moveTo>
                <a:lnTo>
                  <a:pt x="7509383" y="32893"/>
                </a:lnTo>
                <a:lnTo>
                  <a:pt x="7509383" y="669670"/>
                </a:lnTo>
                <a:lnTo>
                  <a:pt x="7542276" y="669670"/>
                </a:lnTo>
                <a:lnTo>
                  <a:pt x="7542276" y="32893"/>
                </a:lnTo>
                <a:close/>
              </a:path>
              <a:path w="7542530" h="702945">
                <a:moveTo>
                  <a:pt x="7498333" y="43942"/>
                </a:moveTo>
                <a:lnTo>
                  <a:pt x="43942" y="43942"/>
                </a:lnTo>
                <a:lnTo>
                  <a:pt x="43942" y="658621"/>
                </a:lnTo>
                <a:lnTo>
                  <a:pt x="7498333" y="658621"/>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4" name="object 4"/>
          <p:cNvSpPr txBox="1"/>
          <p:nvPr/>
        </p:nvSpPr>
        <p:spPr>
          <a:xfrm>
            <a:off x="8107806" y="4139310"/>
            <a:ext cx="560070" cy="513715"/>
          </a:xfrm>
          <a:prstGeom prst="rect">
            <a:avLst/>
          </a:prstGeom>
        </p:spPr>
        <p:txBody>
          <a:bodyPr vert="horz" wrap="square" lIns="0" tIns="12700" rIns="0" bIns="0" rtlCol="0">
            <a:spAutoFit/>
          </a:bodyPr>
          <a:lstStyle/>
          <a:p>
            <a:pPr marL="12700">
              <a:lnSpc>
                <a:spcPct val="100000"/>
              </a:lnSpc>
              <a:spcBef>
                <a:spcPts val="100"/>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5" name="object 5"/>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p>
        </p:txBody>
      </p:sp>
      <p:sp>
        <p:nvSpPr>
          <p:cNvPr id="6" name="object 6"/>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7" name="object 7"/>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8" name="object 8"/>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9" name="object 9"/>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10" name="object 10"/>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11" name="object 11"/>
          <p:cNvSpPr txBox="1"/>
          <p:nvPr/>
        </p:nvSpPr>
        <p:spPr>
          <a:xfrm>
            <a:off x="1444497" y="3320262"/>
            <a:ext cx="1550035" cy="735965"/>
          </a:xfrm>
          <a:prstGeom prst="rect">
            <a:avLst/>
          </a:prstGeom>
        </p:spPr>
        <p:txBody>
          <a:bodyPr vert="horz" wrap="square" lIns="0" tIns="12700" rIns="0" bIns="0" rtlCol="0">
            <a:spAutoFit/>
          </a:bodyPr>
          <a:lstStyle/>
          <a:p>
            <a:pPr marL="12700" marR="5080">
              <a:lnSpc>
                <a:spcPct val="116500"/>
              </a:lnSpc>
              <a:spcBef>
                <a:spcPts val="100"/>
              </a:spcBef>
            </a:pPr>
            <a:r>
              <a:rPr sz="2000" dirty="0">
                <a:latin typeface="Courier New"/>
                <a:cs typeface="Courier New"/>
              </a:rPr>
              <a:t>C = A +</a:t>
            </a:r>
            <a:r>
              <a:rPr sz="2000" spc="-110" dirty="0">
                <a:latin typeface="Courier New"/>
                <a:cs typeface="Courier New"/>
              </a:rPr>
              <a:t> </a:t>
            </a:r>
            <a:r>
              <a:rPr sz="2000" spc="-5" dirty="0">
                <a:latin typeface="Courier New"/>
                <a:cs typeface="Courier New"/>
              </a:rPr>
              <a:t>B;  </a:t>
            </a:r>
            <a:r>
              <a:rPr sz="2000" dirty="0">
                <a:latin typeface="Courier New"/>
                <a:cs typeface="Courier New"/>
              </a:rPr>
              <a:t> D = A –</a:t>
            </a:r>
            <a:r>
              <a:rPr sz="2000" spc="-105" dirty="0">
                <a:latin typeface="Courier New"/>
                <a:cs typeface="Courier New"/>
              </a:rPr>
              <a:t> </a:t>
            </a:r>
            <a:r>
              <a:rPr sz="2000" spc="-5" dirty="0">
                <a:latin typeface="Courier New"/>
                <a:cs typeface="Courier New"/>
              </a:rPr>
              <a:t>B;</a:t>
            </a:r>
            <a:endParaRPr sz="2000">
              <a:latin typeface="Courier New"/>
              <a:cs typeface="Courier New"/>
            </a:endParaRPr>
          </a:p>
        </p:txBody>
      </p:sp>
      <p:sp>
        <p:nvSpPr>
          <p:cNvPr id="12" name="object 12"/>
          <p:cNvSpPr txBox="1"/>
          <p:nvPr/>
        </p:nvSpPr>
        <p:spPr>
          <a:xfrm>
            <a:off x="1444497" y="4028922"/>
            <a:ext cx="6273165" cy="739140"/>
          </a:xfrm>
          <a:prstGeom prst="rect">
            <a:avLst/>
          </a:prstGeom>
        </p:spPr>
        <p:txBody>
          <a:bodyPr vert="horz" wrap="square" lIns="0" tIns="64135" rIns="0" bIns="0" rtlCol="0">
            <a:spAutoFit/>
          </a:bodyPr>
          <a:lstStyle/>
          <a:p>
            <a:pPr marL="12700">
              <a:lnSpc>
                <a:spcPct val="100000"/>
              </a:lnSpc>
              <a:spcBef>
                <a:spcPts val="505"/>
              </a:spcBef>
            </a:pPr>
            <a:r>
              <a:rPr sz="2000" spc="-5" dirty="0">
                <a:solidFill>
                  <a:schemeClr val="bg1"/>
                </a:solidFill>
                <a:latin typeface="Courier New"/>
                <a:cs typeface="Courier New"/>
              </a:rPr>
              <a:t>Print “The sum of inputs is: “,</a:t>
            </a:r>
            <a:r>
              <a:rPr sz="2000" spc="-10" dirty="0">
                <a:solidFill>
                  <a:schemeClr val="bg1"/>
                </a:solidFill>
                <a:latin typeface="Courier New"/>
                <a:cs typeface="Courier New"/>
              </a:rPr>
              <a:t> </a:t>
            </a:r>
            <a:r>
              <a:rPr sz="2000" spc="-5" dirty="0">
                <a:solidFill>
                  <a:schemeClr val="bg1"/>
                </a:solidFill>
                <a:latin typeface="Courier New"/>
                <a:cs typeface="Courier New"/>
              </a:rPr>
              <a:t>C;</a:t>
            </a:r>
            <a:endParaRPr sz="2000" dirty="0">
              <a:solidFill>
                <a:schemeClr val="bg1"/>
              </a:solidFill>
              <a:latin typeface="Courier New"/>
              <a:cs typeface="Courier New"/>
            </a:endParaRPr>
          </a:p>
          <a:p>
            <a:pPr marL="12700">
              <a:lnSpc>
                <a:spcPct val="100000"/>
              </a:lnSpc>
              <a:spcBef>
                <a:spcPts val="409"/>
              </a:spcBef>
            </a:pPr>
            <a:r>
              <a:rPr sz="2000" spc="-5" dirty="0">
                <a:solidFill>
                  <a:schemeClr val="bg1"/>
                </a:solidFill>
                <a:latin typeface="Courier New"/>
                <a:cs typeface="Courier New"/>
              </a:rPr>
              <a:t>Print “The Difference of inputs is: “,</a:t>
            </a:r>
            <a:r>
              <a:rPr sz="2000" spc="10" dirty="0">
                <a:solidFill>
                  <a:schemeClr val="bg1"/>
                </a:solidFill>
                <a:latin typeface="Courier New"/>
                <a:cs typeface="Courier New"/>
              </a:rPr>
              <a:t> </a:t>
            </a:r>
            <a:r>
              <a:rPr sz="2000" spc="-5" dirty="0">
                <a:solidFill>
                  <a:schemeClr val="bg1"/>
                </a:solidFill>
                <a:latin typeface="Courier New"/>
                <a:cs typeface="Courier New"/>
              </a:rPr>
              <a:t>D;</a:t>
            </a:r>
            <a:endParaRPr sz="2000" dirty="0">
              <a:solidFill>
                <a:schemeClr val="bg1"/>
              </a:solidFill>
              <a:latin typeface="Courier New"/>
              <a:cs typeface="Courier New"/>
            </a:endParaRPr>
          </a:p>
        </p:txBody>
      </p:sp>
      <p:sp>
        <p:nvSpPr>
          <p:cNvPr id="13" name="object 13"/>
          <p:cNvSpPr txBox="1"/>
          <p:nvPr/>
        </p:nvSpPr>
        <p:spPr>
          <a:xfrm>
            <a:off x="1139748" y="4792217"/>
            <a:ext cx="63500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ourier New"/>
                <a:cs typeface="Courier New"/>
              </a:rPr>
              <a:t>END.</a:t>
            </a:r>
            <a:endParaRPr sz="2000">
              <a:latin typeface="Courier New"/>
              <a:cs typeface="Courier New"/>
            </a:endParaRPr>
          </a:p>
        </p:txBody>
      </p:sp>
      <p:sp>
        <p:nvSpPr>
          <p:cNvPr id="16" name="TextBox 15"/>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347" y="4123944"/>
            <a:ext cx="7487920" cy="647700"/>
          </a:xfrm>
          <a:custGeom>
            <a:avLst/>
            <a:gdLst/>
            <a:ahLst/>
            <a:cxnLst/>
            <a:rect l="l" t="t" r="r" b="b"/>
            <a:pathLst>
              <a:path w="7487920" h="647700">
                <a:moveTo>
                  <a:pt x="0" y="647699"/>
                </a:moveTo>
                <a:lnTo>
                  <a:pt x="7487411" y="647699"/>
                </a:lnTo>
                <a:lnTo>
                  <a:pt x="7487411" y="0"/>
                </a:lnTo>
                <a:lnTo>
                  <a:pt x="0" y="0"/>
                </a:lnTo>
                <a:lnTo>
                  <a:pt x="0" y="647699"/>
                </a:lnTo>
                <a:close/>
              </a:path>
            </a:pathLst>
          </a:custGeom>
          <a:solidFill>
            <a:srgbClr val="99FF99"/>
          </a:solidFill>
        </p:spPr>
        <p:txBody>
          <a:bodyPr wrap="square" lIns="0" tIns="0" rIns="0" bIns="0" rtlCol="0"/>
          <a:lstStyle/>
          <a:p>
            <a:endParaRPr/>
          </a:p>
        </p:txBody>
      </p:sp>
      <p:sp>
        <p:nvSpPr>
          <p:cNvPr id="3" name="object 3"/>
          <p:cNvSpPr/>
          <p:nvPr/>
        </p:nvSpPr>
        <p:spPr>
          <a:xfrm>
            <a:off x="1232916" y="4096511"/>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1"/>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0"/>
                </a:lnTo>
                <a:lnTo>
                  <a:pt x="32918" y="669670"/>
                </a:lnTo>
                <a:lnTo>
                  <a:pt x="32918" y="32893"/>
                </a:lnTo>
                <a:lnTo>
                  <a:pt x="7542276" y="32893"/>
                </a:lnTo>
                <a:lnTo>
                  <a:pt x="7542276" y="27431"/>
                </a:lnTo>
                <a:lnTo>
                  <a:pt x="7540115" y="16769"/>
                </a:lnTo>
                <a:lnTo>
                  <a:pt x="7534227" y="8048"/>
                </a:lnTo>
                <a:lnTo>
                  <a:pt x="7525506" y="2160"/>
                </a:lnTo>
                <a:lnTo>
                  <a:pt x="7514843" y="0"/>
                </a:lnTo>
                <a:close/>
              </a:path>
              <a:path w="7542530" h="702945">
                <a:moveTo>
                  <a:pt x="7542276" y="32893"/>
                </a:moveTo>
                <a:lnTo>
                  <a:pt x="7509383" y="32893"/>
                </a:lnTo>
                <a:lnTo>
                  <a:pt x="7509383" y="669670"/>
                </a:lnTo>
                <a:lnTo>
                  <a:pt x="7542276" y="669670"/>
                </a:lnTo>
                <a:lnTo>
                  <a:pt x="7542276" y="32893"/>
                </a:lnTo>
                <a:close/>
              </a:path>
              <a:path w="7542530" h="702945">
                <a:moveTo>
                  <a:pt x="7498333" y="43942"/>
                </a:moveTo>
                <a:lnTo>
                  <a:pt x="43942" y="43942"/>
                </a:lnTo>
                <a:lnTo>
                  <a:pt x="43942" y="658621"/>
                </a:lnTo>
                <a:lnTo>
                  <a:pt x="7498333" y="658621"/>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4" name="object 4"/>
          <p:cNvSpPr txBox="1"/>
          <p:nvPr/>
        </p:nvSpPr>
        <p:spPr>
          <a:xfrm>
            <a:off x="8107806" y="4139310"/>
            <a:ext cx="560070" cy="513715"/>
          </a:xfrm>
          <a:prstGeom prst="rect">
            <a:avLst/>
          </a:prstGeom>
        </p:spPr>
        <p:txBody>
          <a:bodyPr vert="horz" wrap="square" lIns="0" tIns="12700" rIns="0" bIns="0" rtlCol="0">
            <a:spAutoFit/>
          </a:bodyPr>
          <a:lstStyle/>
          <a:p>
            <a:pPr marL="12700">
              <a:lnSpc>
                <a:spcPct val="100000"/>
              </a:lnSpc>
              <a:spcBef>
                <a:spcPts val="100"/>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a:solidFill>
                <a:schemeClr val="bg1"/>
              </a:solidFill>
              <a:latin typeface="Arial Narrow"/>
              <a:cs typeface="Arial Narrow"/>
            </a:endParaRPr>
          </a:p>
        </p:txBody>
      </p:sp>
      <p:sp>
        <p:nvSpPr>
          <p:cNvPr id="5" name="object 5"/>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p>
        </p:txBody>
      </p:sp>
      <p:sp>
        <p:nvSpPr>
          <p:cNvPr id="6" name="object 6"/>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7" name="object 7"/>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a:solidFill>
                <a:schemeClr val="bg1"/>
              </a:solidFill>
              <a:latin typeface="Arial Narrow"/>
              <a:cs typeface="Arial Narrow"/>
            </a:endParaRPr>
          </a:p>
        </p:txBody>
      </p:sp>
      <p:sp>
        <p:nvSpPr>
          <p:cNvPr id="8" name="object 8"/>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9" name="object 9"/>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10" name="object 10"/>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11" name="object 11"/>
          <p:cNvSpPr txBox="1"/>
          <p:nvPr/>
        </p:nvSpPr>
        <p:spPr>
          <a:xfrm>
            <a:off x="1444497" y="3320262"/>
            <a:ext cx="1550035" cy="735965"/>
          </a:xfrm>
          <a:prstGeom prst="rect">
            <a:avLst/>
          </a:prstGeom>
        </p:spPr>
        <p:txBody>
          <a:bodyPr vert="horz" wrap="square" lIns="0" tIns="12700" rIns="0" bIns="0" rtlCol="0">
            <a:spAutoFit/>
          </a:bodyPr>
          <a:lstStyle/>
          <a:p>
            <a:pPr marL="12700" marR="5080">
              <a:lnSpc>
                <a:spcPct val="116500"/>
              </a:lnSpc>
              <a:spcBef>
                <a:spcPts val="100"/>
              </a:spcBef>
            </a:pPr>
            <a:r>
              <a:rPr sz="2000" dirty="0">
                <a:latin typeface="Courier New"/>
                <a:cs typeface="Courier New"/>
              </a:rPr>
              <a:t>C = A +</a:t>
            </a:r>
            <a:r>
              <a:rPr sz="2000" spc="-110" dirty="0">
                <a:latin typeface="Courier New"/>
                <a:cs typeface="Courier New"/>
              </a:rPr>
              <a:t> </a:t>
            </a:r>
            <a:r>
              <a:rPr sz="2000" spc="-5" dirty="0">
                <a:latin typeface="Courier New"/>
                <a:cs typeface="Courier New"/>
              </a:rPr>
              <a:t>B;  </a:t>
            </a:r>
            <a:r>
              <a:rPr sz="2000" dirty="0">
                <a:latin typeface="Courier New"/>
                <a:cs typeface="Courier New"/>
              </a:rPr>
              <a:t> D = A –</a:t>
            </a:r>
            <a:r>
              <a:rPr sz="2000" spc="-105" dirty="0">
                <a:latin typeface="Courier New"/>
                <a:cs typeface="Courier New"/>
              </a:rPr>
              <a:t> </a:t>
            </a:r>
            <a:r>
              <a:rPr sz="2000" spc="-5" dirty="0">
                <a:latin typeface="Courier New"/>
                <a:cs typeface="Courier New"/>
              </a:rPr>
              <a:t>B;</a:t>
            </a:r>
            <a:endParaRPr sz="2000" dirty="0">
              <a:latin typeface="Courier New"/>
              <a:cs typeface="Courier New"/>
            </a:endParaRPr>
          </a:p>
        </p:txBody>
      </p:sp>
      <p:sp>
        <p:nvSpPr>
          <p:cNvPr id="12" name="object 12"/>
          <p:cNvSpPr txBox="1"/>
          <p:nvPr/>
        </p:nvSpPr>
        <p:spPr>
          <a:xfrm>
            <a:off x="1444497" y="4028922"/>
            <a:ext cx="6273165" cy="739140"/>
          </a:xfrm>
          <a:prstGeom prst="rect">
            <a:avLst/>
          </a:prstGeom>
        </p:spPr>
        <p:txBody>
          <a:bodyPr vert="horz" wrap="square" lIns="0" tIns="64135" rIns="0" bIns="0" rtlCol="0">
            <a:spAutoFit/>
          </a:bodyPr>
          <a:lstStyle/>
          <a:p>
            <a:pPr marL="12700">
              <a:lnSpc>
                <a:spcPct val="100000"/>
              </a:lnSpc>
              <a:spcBef>
                <a:spcPts val="505"/>
              </a:spcBef>
            </a:pPr>
            <a:r>
              <a:rPr sz="2000" spc="-5" dirty="0">
                <a:solidFill>
                  <a:schemeClr val="bg1"/>
                </a:solidFill>
                <a:latin typeface="Courier New"/>
                <a:cs typeface="Courier New"/>
              </a:rPr>
              <a:t>Print “The sum of inputs is: “,</a:t>
            </a:r>
            <a:r>
              <a:rPr sz="2000" spc="-10" dirty="0">
                <a:solidFill>
                  <a:schemeClr val="bg1"/>
                </a:solidFill>
                <a:latin typeface="Courier New"/>
                <a:cs typeface="Courier New"/>
              </a:rPr>
              <a:t> </a:t>
            </a:r>
            <a:r>
              <a:rPr sz="2000" spc="-5" dirty="0">
                <a:solidFill>
                  <a:schemeClr val="bg1"/>
                </a:solidFill>
                <a:latin typeface="Courier New"/>
                <a:cs typeface="Courier New"/>
              </a:rPr>
              <a:t>C;</a:t>
            </a:r>
            <a:endParaRPr sz="2000">
              <a:solidFill>
                <a:schemeClr val="bg1"/>
              </a:solidFill>
              <a:latin typeface="Courier New"/>
              <a:cs typeface="Courier New"/>
            </a:endParaRPr>
          </a:p>
          <a:p>
            <a:pPr marL="12700">
              <a:lnSpc>
                <a:spcPct val="100000"/>
              </a:lnSpc>
              <a:spcBef>
                <a:spcPts val="409"/>
              </a:spcBef>
            </a:pPr>
            <a:r>
              <a:rPr sz="2000" spc="-5" dirty="0">
                <a:solidFill>
                  <a:schemeClr val="bg1"/>
                </a:solidFill>
                <a:latin typeface="Courier New"/>
                <a:cs typeface="Courier New"/>
              </a:rPr>
              <a:t>Print “The Difference of inputs is: “,</a:t>
            </a:r>
            <a:r>
              <a:rPr sz="2000" spc="10" dirty="0">
                <a:solidFill>
                  <a:schemeClr val="bg1"/>
                </a:solidFill>
                <a:latin typeface="Courier New"/>
                <a:cs typeface="Courier New"/>
              </a:rPr>
              <a:t> </a:t>
            </a:r>
            <a:r>
              <a:rPr sz="2000" spc="-5" dirty="0">
                <a:solidFill>
                  <a:schemeClr val="bg1"/>
                </a:solidFill>
                <a:latin typeface="Courier New"/>
                <a:cs typeface="Courier New"/>
              </a:rPr>
              <a:t>D;</a:t>
            </a:r>
            <a:endParaRPr sz="2000">
              <a:solidFill>
                <a:schemeClr val="bg1"/>
              </a:solidFill>
              <a:latin typeface="Courier New"/>
              <a:cs typeface="Courier New"/>
            </a:endParaRPr>
          </a:p>
        </p:txBody>
      </p:sp>
      <p:sp>
        <p:nvSpPr>
          <p:cNvPr id="13" name="object 13"/>
          <p:cNvSpPr txBox="1"/>
          <p:nvPr/>
        </p:nvSpPr>
        <p:spPr>
          <a:xfrm>
            <a:off x="1139748" y="4792217"/>
            <a:ext cx="63500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ourier New"/>
                <a:cs typeface="Courier New"/>
              </a:rPr>
              <a:t>END.</a:t>
            </a:r>
            <a:endParaRPr sz="2000">
              <a:latin typeface="Courier New"/>
              <a:cs typeface="Courier New"/>
            </a:endParaRPr>
          </a:p>
        </p:txBody>
      </p:sp>
      <p:sp>
        <p:nvSpPr>
          <p:cNvPr id="15" name="object 15"/>
          <p:cNvSpPr/>
          <p:nvPr/>
        </p:nvSpPr>
        <p:spPr>
          <a:xfrm>
            <a:off x="6300215" y="4738115"/>
            <a:ext cx="1295400" cy="1511935"/>
          </a:xfrm>
          <a:custGeom>
            <a:avLst/>
            <a:gdLst/>
            <a:ahLst/>
            <a:cxnLst/>
            <a:rect l="l" t="t" r="r" b="b"/>
            <a:pathLst>
              <a:path w="1295400" h="1511935">
                <a:moveTo>
                  <a:pt x="1295400" y="529462"/>
                </a:moveTo>
                <a:lnTo>
                  <a:pt x="0" y="529462"/>
                </a:lnTo>
                <a:lnTo>
                  <a:pt x="0" y="1511807"/>
                </a:lnTo>
                <a:lnTo>
                  <a:pt x="1295400" y="1511807"/>
                </a:lnTo>
                <a:lnTo>
                  <a:pt x="1295400" y="529462"/>
                </a:lnTo>
                <a:close/>
              </a:path>
              <a:path w="1295400" h="1511935">
                <a:moveTo>
                  <a:pt x="809625" y="323849"/>
                </a:moveTo>
                <a:lnTo>
                  <a:pt x="485775" y="323849"/>
                </a:lnTo>
                <a:lnTo>
                  <a:pt x="485775" y="529462"/>
                </a:lnTo>
                <a:lnTo>
                  <a:pt x="809625" y="529462"/>
                </a:lnTo>
                <a:lnTo>
                  <a:pt x="809625" y="323849"/>
                </a:lnTo>
                <a:close/>
              </a:path>
              <a:path w="1295400" h="1511935">
                <a:moveTo>
                  <a:pt x="647700" y="0"/>
                </a:moveTo>
                <a:lnTo>
                  <a:pt x="323850" y="323849"/>
                </a:lnTo>
                <a:lnTo>
                  <a:pt x="971550" y="323849"/>
                </a:lnTo>
                <a:lnTo>
                  <a:pt x="647700" y="0"/>
                </a:lnTo>
                <a:close/>
              </a:path>
            </a:pathLst>
          </a:custGeom>
          <a:solidFill>
            <a:srgbClr val="99FF99"/>
          </a:solidFill>
        </p:spPr>
        <p:txBody>
          <a:bodyPr wrap="square" lIns="0" tIns="0" rIns="0" bIns="0" rtlCol="0"/>
          <a:lstStyle/>
          <a:p>
            <a:endParaRPr/>
          </a:p>
        </p:txBody>
      </p:sp>
      <p:sp>
        <p:nvSpPr>
          <p:cNvPr id="16" name="object 16"/>
          <p:cNvSpPr/>
          <p:nvPr/>
        </p:nvSpPr>
        <p:spPr>
          <a:xfrm>
            <a:off x="6272784" y="4710684"/>
            <a:ext cx="1350645" cy="1567180"/>
          </a:xfrm>
          <a:custGeom>
            <a:avLst/>
            <a:gdLst/>
            <a:ahLst/>
            <a:cxnLst/>
            <a:rect l="l" t="t" r="r" b="b"/>
            <a:pathLst>
              <a:path w="1350645" h="1567179">
                <a:moveTo>
                  <a:pt x="675132" y="0"/>
                </a:moveTo>
                <a:lnTo>
                  <a:pt x="331815" y="331898"/>
                </a:lnTo>
                <a:lnTo>
                  <a:pt x="323939" y="353907"/>
                </a:lnTo>
                <a:lnTo>
                  <a:pt x="325882" y="361822"/>
                </a:lnTo>
                <a:lnTo>
                  <a:pt x="330118" y="368748"/>
                </a:lnTo>
                <a:lnTo>
                  <a:pt x="336057" y="374078"/>
                </a:lnTo>
                <a:lnTo>
                  <a:pt x="343259" y="377503"/>
                </a:lnTo>
                <a:lnTo>
                  <a:pt x="351282" y="378713"/>
                </a:lnTo>
                <a:lnTo>
                  <a:pt x="485774" y="378713"/>
                </a:lnTo>
                <a:lnTo>
                  <a:pt x="485774" y="529462"/>
                </a:lnTo>
                <a:lnTo>
                  <a:pt x="27431" y="529462"/>
                </a:lnTo>
                <a:lnTo>
                  <a:pt x="16769" y="531623"/>
                </a:lnTo>
                <a:lnTo>
                  <a:pt x="8048" y="537511"/>
                </a:lnTo>
                <a:lnTo>
                  <a:pt x="2160" y="546232"/>
                </a:lnTo>
                <a:lnTo>
                  <a:pt x="0" y="556894"/>
                </a:lnTo>
                <a:lnTo>
                  <a:pt x="0" y="1539239"/>
                </a:lnTo>
                <a:lnTo>
                  <a:pt x="2160" y="1549918"/>
                </a:lnTo>
                <a:lnTo>
                  <a:pt x="8048" y="1558637"/>
                </a:lnTo>
                <a:lnTo>
                  <a:pt x="16769" y="1564516"/>
                </a:lnTo>
                <a:lnTo>
                  <a:pt x="27431" y="1566671"/>
                </a:lnTo>
                <a:lnTo>
                  <a:pt x="1322832" y="1566671"/>
                </a:lnTo>
                <a:lnTo>
                  <a:pt x="1333494" y="1564516"/>
                </a:lnTo>
                <a:lnTo>
                  <a:pt x="1342215" y="1558637"/>
                </a:lnTo>
                <a:lnTo>
                  <a:pt x="1348103" y="1549918"/>
                </a:lnTo>
                <a:lnTo>
                  <a:pt x="1350264" y="1539239"/>
                </a:lnTo>
                <a:lnTo>
                  <a:pt x="1350264" y="1533753"/>
                </a:lnTo>
                <a:lnTo>
                  <a:pt x="32892" y="1533753"/>
                </a:lnTo>
                <a:lnTo>
                  <a:pt x="32892" y="562355"/>
                </a:lnTo>
                <a:lnTo>
                  <a:pt x="516255" y="562355"/>
                </a:lnTo>
                <a:lnTo>
                  <a:pt x="518667" y="559942"/>
                </a:lnTo>
                <a:lnTo>
                  <a:pt x="518667" y="348233"/>
                </a:lnTo>
                <a:lnTo>
                  <a:pt x="516255" y="345820"/>
                </a:lnTo>
                <a:lnTo>
                  <a:pt x="364489" y="345820"/>
                </a:lnTo>
                <a:lnTo>
                  <a:pt x="675132" y="35178"/>
                </a:lnTo>
                <a:lnTo>
                  <a:pt x="721740" y="35178"/>
                </a:lnTo>
                <a:lnTo>
                  <a:pt x="694563" y="8000"/>
                </a:lnTo>
                <a:lnTo>
                  <a:pt x="685454" y="2000"/>
                </a:lnTo>
                <a:lnTo>
                  <a:pt x="675132" y="0"/>
                </a:lnTo>
                <a:close/>
              </a:path>
              <a:path w="1350645" h="1567179">
                <a:moveTo>
                  <a:pt x="721740" y="35178"/>
                </a:moveTo>
                <a:lnTo>
                  <a:pt x="675132" y="35178"/>
                </a:lnTo>
                <a:lnTo>
                  <a:pt x="985773" y="345820"/>
                </a:lnTo>
                <a:lnTo>
                  <a:pt x="834009" y="345820"/>
                </a:lnTo>
                <a:lnTo>
                  <a:pt x="831595" y="348233"/>
                </a:lnTo>
                <a:lnTo>
                  <a:pt x="831595" y="559942"/>
                </a:lnTo>
                <a:lnTo>
                  <a:pt x="834009" y="562355"/>
                </a:lnTo>
                <a:lnTo>
                  <a:pt x="1317370" y="562355"/>
                </a:lnTo>
                <a:lnTo>
                  <a:pt x="1317370" y="1533753"/>
                </a:lnTo>
                <a:lnTo>
                  <a:pt x="1350264" y="1533753"/>
                </a:lnTo>
                <a:lnTo>
                  <a:pt x="1350264" y="556894"/>
                </a:lnTo>
                <a:lnTo>
                  <a:pt x="1348103" y="546232"/>
                </a:lnTo>
                <a:lnTo>
                  <a:pt x="1342215" y="537511"/>
                </a:lnTo>
                <a:lnTo>
                  <a:pt x="1333494" y="531623"/>
                </a:lnTo>
                <a:lnTo>
                  <a:pt x="1322832" y="529462"/>
                </a:lnTo>
                <a:lnTo>
                  <a:pt x="864488" y="529462"/>
                </a:lnTo>
                <a:lnTo>
                  <a:pt x="864488" y="378713"/>
                </a:lnTo>
                <a:lnTo>
                  <a:pt x="998982" y="378713"/>
                </a:lnTo>
                <a:lnTo>
                  <a:pt x="1007004" y="377503"/>
                </a:lnTo>
                <a:lnTo>
                  <a:pt x="1014206" y="374078"/>
                </a:lnTo>
                <a:lnTo>
                  <a:pt x="1020145" y="368748"/>
                </a:lnTo>
                <a:lnTo>
                  <a:pt x="1024382" y="361822"/>
                </a:lnTo>
                <a:lnTo>
                  <a:pt x="1026306" y="353907"/>
                </a:lnTo>
                <a:lnTo>
                  <a:pt x="1025874" y="345932"/>
                </a:lnTo>
                <a:lnTo>
                  <a:pt x="1023203" y="338409"/>
                </a:lnTo>
                <a:lnTo>
                  <a:pt x="1018413" y="331850"/>
                </a:lnTo>
                <a:lnTo>
                  <a:pt x="721740" y="35178"/>
                </a:lnTo>
                <a:close/>
              </a:path>
              <a:path w="1350645" h="1567179">
                <a:moveTo>
                  <a:pt x="675132" y="50672"/>
                </a:moveTo>
                <a:lnTo>
                  <a:pt x="391033" y="334771"/>
                </a:lnTo>
                <a:lnTo>
                  <a:pt x="522350" y="334771"/>
                </a:lnTo>
                <a:lnTo>
                  <a:pt x="529716" y="342138"/>
                </a:lnTo>
                <a:lnTo>
                  <a:pt x="529716" y="566038"/>
                </a:lnTo>
                <a:lnTo>
                  <a:pt x="522350" y="573404"/>
                </a:lnTo>
                <a:lnTo>
                  <a:pt x="43941" y="573404"/>
                </a:lnTo>
                <a:lnTo>
                  <a:pt x="43941" y="1522780"/>
                </a:lnTo>
                <a:lnTo>
                  <a:pt x="1306321" y="1522780"/>
                </a:lnTo>
                <a:lnTo>
                  <a:pt x="1306321" y="1511808"/>
                </a:lnTo>
                <a:lnTo>
                  <a:pt x="54863" y="1511808"/>
                </a:lnTo>
                <a:lnTo>
                  <a:pt x="54863" y="584326"/>
                </a:lnTo>
                <a:lnTo>
                  <a:pt x="513207" y="584326"/>
                </a:lnTo>
                <a:lnTo>
                  <a:pt x="523869" y="582166"/>
                </a:lnTo>
                <a:lnTo>
                  <a:pt x="532590" y="576278"/>
                </a:lnTo>
                <a:lnTo>
                  <a:pt x="538478" y="567557"/>
                </a:lnTo>
                <a:lnTo>
                  <a:pt x="540638" y="556894"/>
                </a:lnTo>
                <a:lnTo>
                  <a:pt x="540638" y="351281"/>
                </a:lnTo>
                <a:lnTo>
                  <a:pt x="538478" y="340619"/>
                </a:lnTo>
                <a:lnTo>
                  <a:pt x="532590" y="331898"/>
                </a:lnTo>
                <a:lnTo>
                  <a:pt x="523869" y="326010"/>
                </a:lnTo>
                <a:lnTo>
                  <a:pt x="513207" y="323849"/>
                </a:lnTo>
                <a:lnTo>
                  <a:pt x="417448" y="323849"/>
                </a:lnTo>
                <a:lnTo>
                  <a:pt x="675132" y="66166"/>
                </a:lnTo>
                <a:lnTo>
                  <a:pt x="690626" y="66166"/>
                </a:lnTo>
                <a:lnTo>
                  <a:pt x="675132" y="50672"/>
                </a:lnTo>
                <a:close/>
              </a:path>
              <a:path w="1350645" h="1567179">
                <a:moveTo>
                  <a:pt x="690626" y="66166"/>
                </a:moveTo>
                <a:lnTo>
                  <a:pt x="675132" y="66166"/>
                </a:lnTo>
                <a:lnTo>
                  <a:pt x="932814" y="323849"/>
                </a:lnTo>
                <a:lnTo>
                  <a:pt x="837057" y="323849"/>
                </a:lnTo>
                <a:lnTo>
                  <a:pt x="826394" y="326010"/>
                </a:lnTo>
                <a:lnTo>
                  <a:pt x="817673" y="331898"/>
                </a:lnTo>
                <a:lnTo>
                  <a:pt x="811785" y="340619"/>
                </a:lnTo>
                <a:lnTo>
                  <a:pt x="809624" y="351281"/>
                </a:lnTo>
                <a:lnTo>
                  <a:pt x="809624" y="556894"/>
                </a:lnTo>
                <a:lnTo>
                  <a:pt x="811785" y="567557"/>
                </a:lnTo>
                <a:lnTo>
                  <a:pt x="817673" y="576278"/>
                </a:lnTo>
                <a:lnTo>
                  <a:pt x="826394" y="582166"/>
                </a:lnTo>
                <a:lnTo>
                  <a:pt x="837057" y="584326"/>
                </a:lnTo>
                <a:lnTo>
                  <a:pt x="1295399" y="584326"/>
                </a:lnTo>
                <a:lnTo>
                  <a:pt x="1295399" y="1511808"/>
                </a:lnTo>
                <a:lnTo>
                  <a:pt x="1306321" y="1511808"/>
                </a:lnTo>
                <a:lnTo>
                  <a:pt x="1306321" y="573404"/>
                </a:lnTo>
                <a:lnTo>
                  <a:pt x="827913" y="573404"/>
                </a:lnTo>
                <a:lnTo>
                  <a:pt x="820546" y="566038"/>
                </a:lnTo>
                <a:lnTo>
                  <a:pt x="820546" y="342138"/>
                </a:lnTo>
                <a:lnTo>
                  <a:pt x="827913" y="334771"/>
                </a:lnTo>
                <a:lnTo>
                  <a:pt x="959231" y="334771"/>
                </a:lnTo>
                <a:lnTo>
                  <a:pt x="690626" y="66166"/>
                </a:lnTo>
                <a:close/>
              </a:path>
            </a:pathLst>
          </a:custGeom>
          <a:solidFill>
            <a:srgbClr val="000000"/>
          </a:solidFill>
        </p:spPr>
        <p:txBody>
          <a:bodyPr wrap="square" lIns="0" tIns="0" rIns="0" bIns="0" rtlCol="0"/>
          <a:lstStyle/>
          <a:p>
            <a:endParaRPr/>
          </a:p>
        </p:txBody>
      </p:sp>
      <p:sp>
        <p:nvSpPr>
          <p:cNvPr id="17" name="object 17"/>
          <p:cNvSpPr txBox="1"/>
          <p:nvPr/>
        </p:nvSpPr>
        <p:spPr>
          <a:xfrm>
            <a:off x="6541769" y="5302377"/>
            <a:ext cx="815975" cy="848994"/>
          </a:xfrm>
          <a:prstGeom prst="rect">
            <a:avLst/>
          </a:prstGeom>
        </p:spPr>
        <p:txBody>
          <a:bodyPr vert="horz" wrap="square" lIns="0" tIns="12700" rIns="0" bIns="0" rtlCol="0">
            <a:spAutoFit/>
          </a:bodyPr>
          <a:lstStyle/>
          <a:p>
            <a:pPr marL="12065" marR="5080" algn="ctr">
              <a:lnSpc>
                <a:spcPct val="100000"/>
              </a:lnSpc>
              <a:spcBef>
                <a:spcPts val="100"/>
              </a:spcBef>
            </a:pPr>
            <a:r>
              <a:rPr sz="1800" spc="-5" dirty="0">
                <a:solidFill>
                  <a:schemeClr val="bg1"/>
                </a:solidFill>
                <a:latin typeface="Lucida Sans Unicode"/>
                <a:cs typeface="Lucida Sans Unicode"/>
              </a:rPr>
              <a:t>Writing  </a:t>
            </a:r>
            <a:r>
              <a:rPr sz="1800" dirty="0">
                <a:solidFill>
                  <a:schemeClr val="bg1"/>
                </a:solidFill>
                <a:latin typeface="Lucida Sans Unicode"/>
                <a:cs typeface="Lucida Sans Unicode"/>
              </a:rPr>
              <a:t>To  screen</a:t>
            </a:r>
            <a:endParaRPr sz="1800">
              <a:solidFill>
                <a:schemeClr val="bg1"/>
              </a:solidFill>
              <a:latin typeface="Lucida Sans Unicode"/>
              <a:cs typeface="Lucida Sans Unicode"/>
            </a:endParaRPr>
          </a:p>
        </p:txBody>
      </p:sp>
      <p:sp>
        <p:nvSpPr>
          <p:cNvPr id="19" name="TextBox 18"/>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347" y="3416808"/>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FADFD1"/>
          </a:solidFill>
        </p:spPr>
        <p:txBody>
          <a:bodyPr wrap="square" lIns="0" tIns="0" rIns="0" bIns="0" rtlCol="0"/>
          <a:lstStyle/>
          <a:p>
            <a:endParaRPr/>
          </a:p>
        </p:txBody>
      </p:sp>
      <p:sp>
        <p:nvSpPr>
          <p:cNvPr id="3" name="object 3"/>
          <p:cNvSpPr/>
          <p:nvPr/>
        </p:nvSpPr>
        <p:spPr>
          <a:xfrm>
            <a:off x="1232916" y="3389376"/>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1"/>
                </a:moveTo>
                <a:lnTo>
                  <a:pt x="43942" y="43941"/>
                </a:lnTo>
                <a:lnTo>
                  <a:pt x="43942" y="658622"/>
                </a:lnTo>
                <a:lnTo>
                  <a:pt x="7498333" y="658622"/>
                </a:lnTo>
                <a:lnTo>
                  <a:pt x="7498333" y="647700"/>
                </a:lnTo>
                <a:lnTo>
                  <a:pt x="54864" y="647700"/>
                </a:lnTo>
                <a:lnTo>
                  <a:pt x="54864" y="54863"/>
                </a:lnTo>
                <a:lnTo>
                  <a:pt x="7498333" y="54863"/>
                </a:lnTo>
                <a:lnTo>
                  <a:pt x="7498333" y="43941"/>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4" name="object 4"/>
          <p:cNvSpPr txBox="1"/>
          <p:nvPr/>
        </p:nvSpPr>
        <p:spPr>
          <a:xfrm>
            <a:off x="7920355" y="3431540"/>
            <a:ext cx="749300" cy="513715"/>
          </a:xfrm>
          <a:prstGeom prst="rect">
            <a:avLst/>
          </a:prstGeom>
        </p:spPr>
        <p:txBody>
          <a:bodyPr vert="horz" wrap="square" lIns="0" tIns="13335" rIns="0" bIns="0" rtlCol="0">
            <a:spAutoFit/>
          </a:bodyPr>
          <a:lstStyle/>
          <a:p>
            <a:pPr marL="12700">
              <a:lnSpc>
                <a:spcPct val="100000"/>
              </a:lnSpc>
              <a:spcBef>
                <a:spcPts val="105"/>
              </a:spcBef>
            </a:pPr>
            <a:r>
              <a:rPr sz="3200" b="1" i="1" spc="-75" dirty="0">
                <a:solidFill>
                  <a:schemeClr val="bg1"/>
                </a:solidFill>
                <a:latin typeface="Arial Narrow"/>
                <a:cs typeface="Arial Narrow"/>
              </a:rPr>
              <a:t>C</a:t>
            </a:r>
            <a:r>
              <a:rPr sz="3200" b="1" i="1" spc="-50" dirty="0">
                <a:solidFill>
                  <a:schemeClr val="bg1"/>
                </a:solidFill>
                <a:latin typeface="Arial Narrow"/>
                <a:cs typeface="Arial Narrow"/>
              </a:rPr>
              <a:t>P</a:t>
            </a:r>
            <a:r>
              <a:rPr sz="3200" b="1" i="1" spc="275" dirty="0">
                <a:solidFill>
                  <a:schemeClr val="bg1"/>
                </a:solidFill>
                <a:latin typeface="Arial Narrow"/>
                <a:cs typeface="Arial Narrow"/>
              </a:rPr>
              <a:t>U</a:t>
            </a:r>
            <a:endParaRPr sz="3200" dirty="0">
              <a:solidFill>
                <a:schemeClr val="bg1"/>
              </a:solidFill>
              <a:latin typeface="Arial Narrow"/>
              <a:cs typeface="Arial Narrow"/>
            </a:endParaRPr>
          </a:p>
        </p:txBody>
      </p:sp>
      <p:sp>
        <p:nvSpPr>
          <p:cNvPr id="5" name="object 5"/>
          <p:cNvSpPr/>
          <p:nvPr/>
        </p:nvSpPr>
        <p:spPr>
          <a:xfrm>
            <a:off x="1260347" y="4123944"/>
            <a:ext cx="7487920" cy="647700"/>
          </a:xfrm>
          <a:custGeom>
            <a:avLst/>
            <a:gdLst/>
            <a:ahLst/>
            <a:cxnLst/>
            <a:rect l="l" t="t" r="r" b="b"/>
            <a:pathLst>
              <a:path w="7487920" h="647700">
                <a:moveTo>
                  <a:pt x="0" y="647699"/>
                </a:moveTo>
                <a:lnTo>
                  <a:pt x="7487411" y="647699"/>
                </a:lnTo>
                <a:lnTo>
                  <a:pt x="7487411" y="0"/>
                </a:lnTo>
                <a:lnTo>
                  <a:pt x="0" y="0"/>
                </a:lnTo>
                <a:lnTo>
                  <a:pt x="0" y="647699"/>
                </a:lnTo>
                <a:close/>
              </a:path>
            </a:pathLst>
          </a:custGeom>
          <a:solidFill>
            <a:srgbClr val="99FF99"/>
          </a:solidFill>
        </p:spPr>
        <p:txBody>
          <a:bodyPr wrap="square" lIns="0" tIns="0" rIns="0" bIns="0" rtlCol="0"/>
          <a:lstStyle/>
          <a:p>
            <a:endParaRPr/>
          </a:p>
        </p:txBody>
      </p:sp>
      <p:sp>
        <p:nvSpPr>
          <p:cNvPr id="6" name="object 6"/>
          <p:cNvSpPr/>
          <p:nvPr/>
        </p:nvSpPr>
        <p:spPr>
          <a:xfrm>
            <a:off x="1232916" y="4096511"/>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1"/>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0"/>
                </a:lnTo>
                <a:lnTo>
                  <a:pt x="32918" y="669670"/>
                </a:lnTo>
                <a:lnTo>
                  <a:pt x="32918" y="32893"/>
                </a:lnTo>
                <a:lnTo>
                  <a:pt x="7542276" y="32893"/>
                </a:lnTo>
                <a:lnTo>
                  <a:pt x="7542276" y="27431"/>
                </a:lnTo>
                <a:lnTo>
                  <a:pt x="7540115" y="16769"/>
                </a:lnTo>
                <a:lnTo>
                  <a:pt x="7534227" y="8048"/>
                </a:lnTo>
                <a:lnTo>
                  <a:pt x="7525506" y="2160"/>
                </a:lnTo>
                <a:lnTo>
                  <a:pt x="7514843" y="0"/>
                </a:lnTo>
                <a:close/>
              </a:path>
              <a:path w="7542530" h="702945">
                <a:moveTo>
                  <a:pt x="7542276" y="32893"/>
                </a:moveTo>
                <a:lnTo>
                  <a:pt x="7509383" y="32893"/>
                </a:lnTo>
                <a:lnTo>
                  <a:pt x="7509383" y="669670"/>
                </a:lnTo>
                <a:lnTo>
                  <a:pt x="7542276" y="669670"/>
                </a:lnTo>
                <a:lnTo>
                  <a:pt x="7542276" y="32893"/>
                </a:lnTo>
                <a:close/>
              </a:path>
              <a:path w="7542530" h="702945">
                <a:moveTo>
                  <a:pt x="7498333" y="43942"/>
                </a:moveTo>
                <a:lnTo>
                  <a:pt x="43942" y="43942"/>
                </a:lnTo>
                <a:lnTo>
                  <a:pt x="43942" y="658621"/>
                </a:lnTo>
                <a:lnTo>
                  <a:pt x="7498333" y="658621"/>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7" name="object 7"/>
          <p:cNvSpPr txBox="1"/>
          <p:nvPr/>
        </p:nvSpPr>
        <p:spPr>
          <a:xfrm>
            <a:off x="8107806" y="4139310"/>
            <a:ext cx="560070" cy="513715"/>
          </a:xfrm>
          <a:prstGeom prst="rect">
            <a:avLst/>
          </a:prstGeom>
        </p:spPr>
        <p:txBody>
          <a:bodyPr vert="horz" wrap="square" lIns="0" tIns="12700" rIns="0" bIns="0" rtlCol="0">
            <a:spAutoFit/>
          </a:bodyPr>
          <a:lstStyle/>
          <a:p>
            <a:pPr marL="12700">
              <a:lnSpc>
                <a:spcPct val="100000"/>
              </a:lnSpc>
              <a:spcBef>
                <a:spcPts val="100"/>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8" name="object 8"/>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p>
        </p:txBody>
      </p:sp>
      <p:sp>
        <p:nvSpPr>
          <p:cNvPr id="9" name="object 9"/>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10" name="object 10"/>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11" name="object 11"/>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12" name="object 12"/>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13" name="object 13"/>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14" name="object 14"/>
          <p:cNvSpPr txBox="1"/>
          <p:nvPr/>
        </p:nvSpPr>
        <p:spPr>
          <a:xfrm>
            <a:off x="1444497" y="3320262"/>
            <a:ext cx="1550035" cy="735965"/>
          </a:xfrm>
          <a:prstGeom prst="rect">
            <a:avLst/>
          </a:prstGeom>
        </p:spPr>
        <p:txBody>
          <a:bodyPr vert="horz" wrap="square" lIns="0" tIns="12700" rIns="0" bIns="0" rtlCol="0">
            <a:spAutoFit/>
          </a:bodyPr>
          <a:lstStyle/>
          <a:p>
            <a:pPr marL="12700" marR="5080">
              <a:lnSpc>
                <a:spcPct val="116500"/>
              </a:lnSpc>
              <a:spcBef>
                <a:spcPts val="100"/>
              </a:spcBef>
            </a:pPr>
            <a:r>
              <a:rPr sz="2000" dirty="0">
                <a:solidFill>
                  <a:schemeClr val="bg1"/>
                </a:solidFill>
                <a:latin typeface="Courier New"/>
                <a:cs typeface="Courier New"/>
              </a:rPr>
              <a:t>C = A +</a:t>
            </a:r>
            <a:r>
              <a:rPr sz="2000" spc="-110" dirty="0">
                <a:solidFill>
                  <a:schemeClr val="bg1"/>
                </a:solidFill>
                <a:latin typeface="Courier New"/>
                <a:cs typeface="Courier New"/>
              </a:rPr>
              <a:t> </a:t>
            </a:r>
            <a:r>
              <a:rPr sz="2000" spc="-5" dirty="0">
                <a:solidFill>
                  <a:schemeClr val="bg1"/>
                </a:solidFill>
                <a:latin typeface="Courier New"/>
                <a:cs typeface="Courier New"/>
              </a:rPr>
              <a:t>B;  </a:t>
            </a:r>
            <a:r>
              <a:rPr sz="2000" dirty="0">
                <a:solidFill>
                  <a:schemeClr val="bg1"/>
                </a:solidFill>
                <a:latin typeface="Courier New"/>
                <a:cs typeface="Courier New"/>
              </a:rPr>
              <a:t> D = A –</a:t>
            </a:r>
            <a:r>
              <a:rPr sz="2000" spc="-10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15" name="object 15"/>
          <p:cNvSpPr txBox="1"/>
          <p:nvPr/>
        </p:nvSpPr>
        <p:spPr>
          <a:xfrm>
            <a:off x="1444497" y="4028922"/>
            <a:ext cx="6273165" cy="739140"/>
          </a:xfrm>
          <a:prstGeom prst="rect">
            <a:avLst/>
          </a:prstGeom>
        </p:spPr>
        <p:txBody>
          <a:bodyPr vert="horz" wrap="square" lIns="0" tIns="64135" rIns="0" bIns="0" rtlCol="0">
            <a:spAutoFit/>
          </a:bodyPr>
          <a:lstStyle/>
          <a:p>
            <a:pPr marL="12700">
              <a:lnSpc>
                <a:spcPct val="100000"/>
              </a:lnSpc>
              <a:spcBef>
                <a:spcPts val="505"/>
              </a:spcBef>
            </a:pPr>
            <a:r>
              <a:rPr sz="2000" spc="-5" dirty="0">
                <a:solidFill>
                  <a:schemeClr val="bg1"/>
                </a:solidFill>
                <a:latin typeface="Courier New"/>
                <a:cs typeface="Courier New"/>
              </a:rPr>
              <a:t>Print “The sum of inputs is: “,</a:t>
            </a:r>
            <a:r>
              <a:rPr sz="2000" spc="-10" dirty="0">
                <a:solidFill>
                  <a:schemeClr val="bg1"/>
                </a:solidFill>
                <a:latin typeface="Courier New"/>
                <a:cs typeface="Courier New"/>
              </a:rPr>
              <a:t> </a:t>
            </a:r>
            <a:r>
              <a:rPr sz="2000" spc="-5" dirty="0">
                <a:solidFill>
                  <a:schemeClr val="bg1"/>
                </a:solidFill>
                <a:latin typeface="Courier New"/>
                <a:cs typeface="Courier New"/>
              </a:rPr>
              <a:t>C;</a:t>
            </a:r>
            <a:endParaRPr sz="2000" dirty="0">
              <a:solidFill>
                <a:schemeClr val="bg1"/>
              </a:solidFill>
              <a:latin typeface="Courier New"/>
              <a:cs typeface="Courier New"/>
            </a:endParaRPr>
          </a:p>
          <a:p>
            <a:pPr marL="12700">
              <a:lnSpc>
                <a:spcPct val="100000"/>
              </a:lnSpc>
              <a:spcBef>
                <a:spcPts val="409"/>
              </a:spcBef>
            </a:pPr>
            <a:r>
              <a:rPr sz="2000" spc="-5" dirty="0">
                <a:solidFill>
                  <a:schemeClr val="bg1"/>
                </a:solidFill>
                <a:latin typeface="Courier New"/>
                <a:cs typeface="Courier New"/>
              </a:rPr>
              <a:t>Print “The Difference of inputs is: “,</a:t>
            </a:r>
            <a:r>
              <a:rPr sz="2000" spc="10" dirty="0">
                <a:solidFill>
                  <a:schemeClr val="bg1"/>
                </a:solidFill>
                <a:latin typeface="Courier New"/>
                <a:cs typeface="Courier New"/>
              </a:rPr>
              <a:t> </a:t>
            </a:r>
            <a:r>
              <a:rPr sz="2000" spc="-5" dirty="0">
                <a:solidFill>
                  <a:schemeClr val="bg1"/>
                </a:solidFill>
                <a:latin typeface="Courier New"/>
                <a:cs typeface="Courier New"/>
              </a:rPr>
              <a:t>D;</a:t>
            </a:r>
            <a:endParaRPr sz="2000" dirty="0">
              <a:solidFill>
                <a:schemeClr val="bg1"/>
              </a:solidFill>
              <a:latin typeface="Courier New"/>
              <a:cs typeface="Courier New"/>
            </a:endParaRPr>
          </a:p>
        </p:txBody>
      </p:sp>
      <p:sp>
        <p:nvSpPr>
          <p:cNvPr id="16" name="object 16"/>
          <p:cNvSpPr txBox="1"/>
          <p:nvPr/>
        </p:nvSpPr>
        <p:spPr>
          <a:xfrm>
            <a:off x="1139748" y="4792217"/>
            <a:ext cx="63500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ourier New"/>
                <a:cs typeface="Courier New"/>
              </a:rPr>
              <a:t>END.</a:t>
            </a:r>
            <a:endParaRPr sz="2000">
              <a:latin typeface="Courier New"/>
              <a:cs typeface="Courier New"/>
            </a:endParaRPr>
          </a:p>
        </p:txBody>
      </p:sp>
      <p:sp>
        <p:nvSpPr>
          <p:cNvPr id="19" name="TextBox 18"/>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2916" y="3389376"/>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1"/>
                </a:moveTo>
                <a:lnTo>
                  <a:pt x="43942" y="43941"/>
                </a:lnTo>
                <a:lnTo>
                  <a:pt x="43942" y="658622"/>
                </a:lnTo>
                <a:lnTo>
                  <a:pt x="7498333" y="658622"/>
                </a:lnTo>
                <a:lnTo>
                  <a:pt x="7498333" y="647700"/>
                </a:lnTo>
                <a:lnTo>
                  <a:pt x="54864" y="647700"/>
                </a:lnTo>
                <a:lnTo>
                  <a:pt x="54864" y="54863"/>
                </a:lnTo>
                <a:lnTo>
                  <a:pt x="7498333" y="54863"/>
                </a:lnTo>
                <a:lnTo>
                  <a:pt x="7498333" y="43941"/>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3" name="object 3"/>
          <p:cNvSpPr txBox="1"/>
          <p:nvPr/>
        </p:nvSpPr>
        <p:spPr>
          <a:xfrm>
            <a:off x="7740395" y="3416808"/>
            <a:ext cx="1007744" cy="520655"/>
          </a:xfrm>
          <a:prstGeom prst="rect">
            <a:avLst/>
          </a:prstGeom>
          <a:solidFill>
            <a:srgbClr val="FADFD1"/>
          </a:solidFill>
        </p:spPr>
        <p:txBody>
          <a:bodyPr vert="horz" wrap="square" lIns="0" tIns="27940" rIns="0" bIns="0" rtlCol="0">
            <a:spAutoFit/>
          </a:bodyPr>
          <a:lstStyle/>
          <a:p>
            <a:pPr marL="192405">
              <a:lnSpc>
                <a:spcPct val="100000"/>
              </a:lnSpc>
              <a:spcBef>
                <a:spcPts val="220"/>
              </a:spcBef>
            </a:pPr>
            <a:r>
              <a:rPr sz="3200" b="1" i="1" spc="50" dirty="0">
                <a:solidFill>
                  <a:schemeClr val="bg1"/>
                </a:solidFill>
                <a:latin typeface="Arial Narrow"/>
                <a:cs typeface="Arial Narrow"/>
              </a:rPr>
              <a:t>CPU</a:t>
            </a:r>
            <a:endParaRPr sz="3200">
              <a:solidFill>
                <a:schemeClr val="bg1"/>
              </a:solidFill>
              <a:latin typeface="Arial Narrow"/>
              <a:cs typeface="Arial Narrow"/>
            </a:endParaRPr>
          </a:p>
        </p:txBody>
      </p:sp>
      <p:sp>
        <p:nvSpPr>
          <p:cNvPr id="4" name="object 4"/>
          <p:cNvSpPr/>
          <p:nvPr/>
        </p:nvSpPr>
        <p:spPr>
          <a:xfrm>
            <a:off x="1260347" y="4123944"/>
            <a:ext cx="7487920" cy="647700"/>
          </a:xfrm>
          <a:custGeom>
            <a:avLst/>
            <a:gdLst/>
            <a:ahLst/>
            <a:cxnLst/>
            <a:rect l="l" t="t" r="r" b="b"/>
            <a:pathLst>
              <a:path w="7487920" h="647700">
                <a:moveTo>
                  <a:pt x="0" y="647699"/>
                </a:moveTo>
                <a:lnTo>
                  <a:pt x="7487411" y="647699"/>
                </a:lnTo>
                <a:lnTo>
                  <a:pt x="7487411" y="0"/>
                </a:lnTo>
                <a:lnTo>
                  <a:pt x="0" y="0"/>
                </a:lnTo>
                <a:lnTo>
                  <a:pt x="0" y="647699"/>
                </a:lnTo>
                <a:close/>
              </a:path>
            </a:pathLst>
          </a:custGeom>
          <a:solidFill>
            <a:srgbClr val="99FF99"/>
          </a:solidFill>
        </p:spPr>
        <p:txBody>
          <a:bodyPr wrap="square" lIns="0" tIns="0" rIns="0" bIns="0" rtlCol="0"/>
          <a:lstStyle/>
          <a:p>
            <a:endParaRPr/>
          </a:p>
        </p:txBody>
      </p:sp>
      <p:sp>
        <p:nvSpPr>
          <p:cNvPr id="5" name="object 5"/>
          <p:cNvSpPr/>
          <p:nvPr/>
        </p:nvSpPr>
        <p:spPr>
          <a:xfrm>
            <a:off x="1232916" y="4096511"/>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1"/>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0"/>
                </a:lnTo>
                <a:lnTo>
                  <a:pt x="32918" y="669670"/>
                </a:lnTo>
                <a:lnTo>
                  <a:pt x="32918" y="32893"/>
                </a:lnTo>
                <a:lnTo>
                  <a:pt x="7542276" y="32893"/>
                </a:lnTo>
                <a:lnTo>
                  <a:pt x="7542276" y="27431"/>
                </a:lnTo>
                <a:lnTo>
                  <a:pt x="7540115" y="16769"/>
                </a:lnTo>
                <a:lnTo>
                  <a:pt x="7534227" y="8048"/>
                </a:lnTo>
                <a:lnTo>
                  <a:pt x="7525506" y="2160"/>
                </a:lnTo>
                <a:lnTo>
                  <a:pt x="7514843" y="0"/>
                </a:lnTo>
                <a:close/>
              </a:path>
              <a:path w="7542530" h="702945">
                <a:moveTo>
                  <a:pt x="7542276" y="32893"/>
                </a:moveTo>
                <a:lnTo>
                  <a:pt x="7509383" y="32893"/>
                </a:lnTo>
                <a:lnTo>
                  <a:pt x="7509383" y="669670"/>
                </a:lnTo>
                <a:lnTo>
                  <a:pt x="7542276" y="669670"/>
                </a:lnTo>
                <a:lnTo>
                  <a:pt x="7542276" y="32893"/>
                </a:lnTo>
                <a:close/>
              </a:path>
              <a:path w="7542530" h="702945">
                <a:moveTo>
                  <a:pt x="7498333" y="43942"/>
                </a:moveTo>
                <a:lnTo>
                  <a:pt x="43942" y="43942"/>
                </a:lnTo>
                <a:lnTo>
                  <a:pt x="43942" y="658621"/>
                </a:lnTo>
                <a:lnTo>
                  <a:pt x="7498333" y="658621"/>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6" name="object 6"/>
          <p:cNvSpPr txBox="1"/>
          <p:nvPr/>
        </p:nvSpPr>
        <p:spPr>
          <a:xfrm>
            <a:off x="8120506" y="4139310"/>
            <a:ext cx="547370" cy="513715"/>
          </a:xfrm>
          <a:prstGeom prst="rect">
            <a:avLst/>
          </a:prstGeom>
        </p:spPr>
        <p:txBody>
          <a:bodyPr vert="horz" wrap="square" lIns="0" tIns="12700" rIns="0" bIns="0" rtlCol="0">
            <a:spAutoFit/>
          </a:bodyPr>
          <a:lstStyle/>
          <a:p>
            <a:pPr>
              <a:lnSpc>
                <a:spcPct val="100000"/>
              </a:lnSpc>
              <a:spcBef>
                <a:spcPts val="100"/>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a:solidFill>
                <a:schemeClr val="bg1"/>
              </a:solidFill>
              <a:latin typeface="Arial Narrow"/>
              <a:cs typeface="Arial Narrow"/>
            </a:endParaRPr>
          </a:p>
        </p:txBody>
      </p:sp>
      <p:sp>
        <p:nvSpPr>
          <p:cNvPr id="7" name="object 7"/>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p>
        </p:txBody>
      </p:sp>
      <p:sp>
        <p:nvSpPr>
          <p:cNvPr id="8" name="object 8"/>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9" name="object 9"/>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a:solidFill>
                <a:schemeClr val="bg1"/>
              </a:solidFill>
              <a:latin typeface="Arial Narrow"/>
              <a:cs typeface="Arial Narrow"/>
            </a:endParaRPr>
          </a:p>
        </p:txBody>
      </p:sp>
      <p:sp>
        <p:nvSpPr>
          <p:cNvPr id="10" name="object 10"/>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11" name="object 11"/>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12" name="object 12"/>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13" name="object 13"/>
          <p:cNvSpPr txBox="1"/>
          <p:nvPr/>
        </p:nvSpPr>
        <p:spPr>
          <a:xfrm>
            <a:off x="1260347" y="3416808"/>
            <a:ext cx="4752340" cy="647700"/>
          </a:xfrm>
          <a:prstGeom prst="rect">
            <a:avLst/>
          </a:prstGeom>
          <a:solidFill>
            <a:srgbClr val="FADFD1"/>
          </a:solidFill>
        </p:spPr>
        <p:txBody>
          <a:bodyPr vert="horz" wrap="square" lIns="0" tIns="0" rIns="0" bIns="0" rtlCol="0">
            <a:spAutoFit/>
          </a:bodyPr>
          <a:lstStyle/>
          <a:p>
            <a:pPr marL="196850">
              <a:lnSpc>
                <a:spcPts val="2135"/>
              </a:lnSpc>
            </a:pPr>
            <a:r>
              <a:rPr sz="2000" dirty="0">
                <a:solidFill>
                  <a:schemeClr val="bg1"/>
                </a:solidFill>
                <a:latin typeface="Courier New"/>
                <a:cs typeface="Courier New"/>
              </a:rPr>
              <a:t>C = A +</a:t>
            </a:r>
            <a:r>
              <a:rPr sz="2000" spc="-110" dirty="0">
                <a:solidFill>
                  <a:schemeClr val="bg1"/>
                </a:solidFill>
                <a:latin typeface="Courier New"/>
                <a:cs typeface="Courier New"/>
              </a:rPr>
              <a:t> </a:t>
            </a:r>
            <a:r>
              <a:rPr sz="2000" spc="-5" dirty="0">
                <a:solidFill>
                  <a:schemeClr val="bg1"/>
                </a:solidFill>
                <a:latin typeface="Courier New"/>
                <a:cs typeface="Courier New"/>
              </a:rPr>
              <a:t>B;</a:t>
            </a:r>
            <a:endParaRPr sz="2000">
              <a:solidFill>
                <a:schemeClr val="bg1"/>
              </a:solidFill>
              <a:latin typeface="Courier New"/>
              <a:cs typeface="Courier New"/>
            </a:endParaRPr>
          </a:p>
          <a:p>
            <a:pPr marL="196850">
              <a:lnSpc>
                <a:spcPct val="100000"/>
              </a:lnSpc>
              <a:spcBef>
                <a:spcPts val="395"/>
              </a:spcBef>
            </a:pPr>
            <a:r>
              <a:rPr sz="2000" dirty="0">
                <a:solidFill>
                  <a:schemeClr val="bg1"/>
                </a:solidFill>
                <a:latin typeface="Courier New"/>
                <a:cs typeface="Courier New"/>
              </a:rPr>
              <a:t>D = A –</a:t>
            </a:r>
            <a:r>
              <a:rPr sz="2000" spc="-105" dirty="0">
                <a:solidFill>
                  <a:schemeClr val="bg1"/>
                </a:solidFill>
                <a:latin typeface="Courier New"/>
                <a:cs typeface="Courier New"/>
              </a:rPr>
              <a:t> </a:t>
            </a:r>
            <a:r>
              <a:rPr sz="2000" spc="-5" dirty="0">
                <a:solidFill>
                  <a:schemeClr val="bg1"/>
                </a:solidFill>
                <a:latin typeface="Courier New"/>
                <a:cs typeface="Courier New"/>
              </a:rPr>
              <a:t>B;</a:t>
            </a:r>
            <a:endParaRPr sz="2000">
              <a:solidFill>
                <a:schemeClr val="bg1"/>
              </a:solidFill>
              <a:latin typeface="Courier New"/>
              <a:cs typeface="Courier New"/>
            </a:endParaRPr>
          </a:p>
        </p:txBody>
      </p:sp>
      <p:sp>
        <p:nvSpPr>
          <p:cNvPr id="14" name="object 14"/>
          <p:cNvSpPr txBox="1"/>
          <p:nvPr/>
        </p:nvSpPr>
        <p:spPr>
          <a:xfrm>
            <a:off x="1457197" y="4028922"/>
            <a:ext cx="6260465" cy="739140"/>
          </a:xfrm>
          <a:prstGeom prst="rect">
            <a:avLst/>
          </a:prstGeom>
        </p:spPr>
        <p:txBody>
          <a:bodyPr vert="horz" wrap="square" lIns="0" tIns="64135" rIns="0" bIns="0" rtlCol="0">
            <a:spAutoFit/>
          </a:bodyPr>
          <a:lstStyle/>
          <a:p>
            <a:pPr>
              <a:lnSpc>
                <a:spcPct val="100000"/>
              </a:lnSpc>
              <a:spcBef>
                <a:spcPts val="505"/>
              </a:spcBef>
            </a:pPr>
            <a:r>
              <a:rPr sz="2000" spc="-5" dirty="0">
                <a:solidFill>
                  <a:schemeClr val="bg1"/>
                </a:solidFill>
                <a:latin typeface="Courier New"/>
                <a:cs typeface="Courier New"/>
              </a:rPr>
              <a:t>Print “The sum of inputs is: “,</a:t>
            </a:r>
            <a:r>
              <a:rPr sz="2000" spc="-10" dirty="0">
                <a:solidFill>
                  <a:schemeClr val="bg1"/>
                </a:solidFill>
                <a:latin typeface="Courier New"/>
                <a:cs typeface="Courier New"/>
              </a:rPr>
              <a:t> </a:t>
            </a:r>
            <a:r>
              <a:rPr sz="2000" spc="-5" dirty="0">
                <a:solidFill>
                  <a:schemeClr val="bg1"/>
                </a:solidFill>
                <a:latin typeface="Courier New"/>
                <a:cs typeface="Courier New"/>
              </a:rPr>
              <a:t>C;</a:t>
            </a:r>
            <a:endParaRPr sz="2000">
              <a:solidFill>
                <a:schemeClr val="bg1"/>
              </a:solidFill>
              <a:latin typeface="Courier New"/>
              <a:cs typeface="Courier New"/>
            </a:endParaRPr>
          </a:p>
          <a:p>
            <a:pPr>
              <a:lnSpc>
                <a:spcPct val="100000"/>
              </a:lnSpc>
              <a:spcBef>
                <a:spcPts val="409"/>
              </a:spcBef>
            </a:pPr>
            <a:r>
              <a:rPr sz="2000" spc="-5" dirty="0">
                <a:solidFill>
                  <a:schemeClr val="bg1"/>
                </a:solidFill>
                <a:latin typeface="Courier New"/>
                <a:cs typeface="Courier New"/>
              </a:rPr>
              <a:t>Print “The Difference of inputs is: “,</a:t>
            </a:r>
            <a:r>
              <a:rPr sz="2000" spc="10" dirty="0">
                <a:solidFill>
                  <a:schemeClr val="bg1"/>
                </a:solidFill>
                <a:latin typeface="Courier New"/>
                <a:cs typeface="Courier New"/>
              </a:rPr>
              <a:t> </a:t>
            </a:r>
            <a:r>
              <a:rPr sz="2000" spc="-5" dirty="0">
                <a:solidFill>
                  <a:schemeClr val="bg1"/>
                </a:solidFill>
                <a:latin typeface="Courier New"/>
                <a:cs typeface="Courier New"/>
              </a:rPr>
              <a:t>D;</a:t>
            </a:r>
            <a:endParaRPr sz="2000">
              <a:solidFill>
                <a:schemeClr val="bg1"/>
              </a:solidFill>
              <a:latin typeface="Courier New"/>
              <a:cs typeface="Courier New"/>
            </a:endParaRPr>
          </a:p>
        </p:txBody>
      </p:sp>
      <p:sp>
        <p:nvSpPr>
          <p:cNvPr id="15" name="object 15"/>
          <p:cNvSpPr txBox="1"/>
          <p:nvPr/>
        </p:nvSpPr>
        <p:spPr>
          <a:xfrm>
            <a:off x="1139748" y="4792217"/>
            <a:ext cx="63500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Courier New"/>
                <a:cs typeface="Courier New"/>
              </a:rPr>
              <a:t>END.</a:t>
            </a:r>
            <a:endParaRPr sz="2000">
              <a:latin typeface="Courier New"/>
              <a:cs typeface="Courier New"/>
            </a:endParaRPr>
          </a:p>
        </p:txBody>
      </p:sp>
      <p:sp>
        <p:nvSpPr>
          <p:cNvPr id="17" name="object 17"/>
          <p:cNvSpPr/>
          <p:nvPr/>
        </p:nvSpPr>
        <p:spPr>
          <a:xfrm>
            <a:off x="6012179" y="3212592"/>
            <a:ext cx="1728470" cy="1009015"/>
          </a:xfrm>
          <a:custGeom>
            <a:avLst/>
            <a:gdLst/>
            <a:ahLst/>
            <a:cxnLst/>
            <a:rect l="l" t="t" r="r" b="b"/>
            <a:pathLst>
              <a:path w="1728470" h="1009014">
                <a:moveTo>
                  <a:pt x="0" y="1008887"/>
                </a:moveTo>
                <a:lnTo>
                  <a:pt x="1728216" y="1008887"/>
                </a:lnTo>
                <a:lnTo>
                  <a:pt x="1728216" y="0"/>
                </a:lnTo>
                <a:lnTo>
                  <a:pt x="0" y="0"/>
                </a:lnTo>
                <a:lnTo>
                  <a:pt x="0" y="1008887"/>
                </a:lnTo>
                <a:close/>
              </a:path>
            </a:pathLst>
          </a:custGeom>
          <a:solidFill>
            <a:srgbClr val="FADFD1"/>
          </a:solidFill>
        </p:spPr>
        <p:txBody>
          <a:bodyPr wrap="square" lIns="0" tIns="0" rIns="0" bIns="0" rtlCol="0"/>
          <a:lstStyle/>
          <a:p>
            <a:endParaRPr/>
          </a:p>
        </p:txBody>
      </p:sp>
      <p:sp>
        <p:nvSpPr>
          <p:cNvPr id="18" name="object 18"/>
          <p:cNvSpPr/>
          <p:nvPr/>
        </p:nvSpPr>
        <p:spPr>
          <a:xfrm>
            <a:off x="5984747" y="3185160"/>
            <a:ext cx="1783080" cy="1064260"/>
          </a:xfrm>
          <a:custGeom>
            <a:avLst/>
            <a:gdLst/>
            <a:ahLst/>
            <a:cxnLst/>
            <a:rect l="l" t="t" r="r" b="b"/>
            <a:pathLst>
              <a:path w="1783079" h="1064260">
                <a:moveTo>
                  <a:pt x="1755648" y="0"/>
                </a:moveTo>
                <a:lnTo>
                  <a:pt x="27431" y="0"/>
                </a:lnTo>
                <a:lnTo>
                  <a:pt x="16769" y="2160"/>
                </a:lnTo>
                <a:lnTo>
                  <a:pt x="8048" y="8048"/>
                </a:lnTo>
                <a:lnTo>
                  <a:pt x="2160" y="16769"/>
                </a:lnTo>
                <a:lnTo>
                  <a:pt x="0" y="27431"/>
                </a:lnTo>
                <a:lnTo>
                  <a:pt x="0" y="1036319"/>
                </a:lnTo>
                <a:lnTo>
                  <a:pt x="2160" y="1046982"/>
                </a:lnTo>
                <a:lnTo>
                  <a:pt x="8048" y="1055703"/>
                </a:lnTo>
                <a:lnTo>
                  <a:pt x="16769" y="1061591"/>
                </a:lnTo>
                <a:lnTo>
                  <a:pt x="27431" y="1063752"/>
                </a:lnTo>
                <a:lnTo>
                  <a:pt x="1755648" y="1063752"/>
                </a:lnTo>
                <a:lnTo>
                  <a:pt x="1766310" y="1061591"/>
                </a:lnTo>
                <a:lnTo>
                  <a:pt x="1775031" y="1055703"/>
                </a:lnTo>
                <a:lnTo>
                  <a:pt x="1780919" y="1046982"/>
                </a:lnTo>
                <a:lnTo>
                  <a:pt x="1783079" y="1036319"/>
                </a:lnTo>
                <a:lnTo>
                  <a:pt x="1783079" y="1030858"/>
                </a:lnTo>
                <a:lnTo>
                  <a:pt x="32892" y="1030858"/>
                </a:lnTo>
                <a:lnTo>
                  <a:pt x="32892" y="32892"/>
                </a:lnTo>
                <a:lnTo>
                  <a:pt x="1783079" y="32892"/>
                </a:lnTo>
                <a:lnTo>
                  <a:pt x="1783079" y="27431"/>
                </a:lnTo>
                <a:lnTo>
                  <a:pt x="1780919" y="16769"/>
                </a:lnTo>
                <a:lnTo>
                  <a:pt x="1775031" y="8048"/>
                </a:lnTo>
                <a:lnTo>
                  <a:pt x="1766310" y="2160"/>
                </a:lnTo>
                <a:lnTo>
                  <a:pt x="1755648" y="0"/>
                </a:lnTo>
                <a:close/>
              </a:path>
              <a:path w="1783079" h="1064260">
                <a:moveTo>
                  <a:pt x="1783079" y="32892"/>
                </a:moveTo>
                <a:lnTo>
                  <a:pt x="1750186" y="32892"/>
                </a:lnTo>
                <a:lnTo>
                  <a:pt x="1750186" y="1030858"/>
                </a:lnTo>
                <a:lnTo>
                  <a:pt x="1783079" y="1030858"/>
                </a:lnTo>
                <a:lnTo>
                  <a:pt x="1783079" y="32892"/>
                </a:lnTo>
                <a:close/>
              </a:path>
              <a:path w="1783079" h="1064260">
                <a:moveTo>
                  <a:pt x="1739137" y="43941"/>
                </a:moveTo>
                <a:lnTo>
                  <a:pt x="43941" y="43941"/>
                </a:lnTo>
                <a:lnTo>
                  <a:pt x="43941" y="1019809"/>
                </a:lnTo>
                <a:lnTo>
                  <a:pt x="1739137" y="1019809"/>
                </a:lnTo>
                <a:lnTo>
                  <a:pt x="1739137" y="1008888"/>
                </a:lnTo>
                <a:lnTo>
                  <a:pt x="54863" y="1008888"/>
                </a:lnTo>
                <a:lnTo>
                  <a:pt x="54863" y="54863"/>
                </a:lnTo>
                <a:lnTo>
                  <a:pt x="1739137" y="54863"/>
                </a:lnTo>
                <a:lnTo>
                  <a:pt x="1739137" y="43941"/>
                </a:lnTo>
                <a:close/>
              </a:path>
              <a:path w="1783079" h="1064260">
                <a:moveTo>
                  <a:pt x="1739137" y="54863"/>
                </a:moveTo>
                <a:lnTo>
                  <a:pt x="1728216" y="54863"/>
                </a:lnTo>
                <a:lnTo>
                  <a:pt x="1728216" y="1008888"/>
                </a:lnTo>
                <a:lnTo>
                  <a:pt x="1739137" y="1008888"/>
                </a:lnTo>
                <a:lnTo>
                  <a:pt x="1739137" y="54863"/>
                </a:lnTo>
                <a:close/>
              </a:path>
            </a:pathLst>
          </a:custGeom>
          <a:solidFill>
            <a:srgbClr val="000000"/>
          </a:solidFill>
        </p:spPr>
        <p:txBody>
          <a:bodyPr wrap="square" lIns="0" tIns="0" rIns="0" bIns="0" rtlCol="0"/>
          <a:lstStyle/>
          <a:p>
            <a:endParaRPr/>
          </a:p>
        </p:txBody>
      </p:sp>
      <p:sp>
        <p:nvSpPr>
          <p:cNvPr id="19" name="object 19"/>
          <p:cNvSpPr txBox="1"/>
          <p:nvPr/>
        </p:nvSpPr>
        <p:spPr>
          <a:xfrm>
            <a:off x="6012179" y="3416808"/>
            <a:ext cx="1728470" cy="566181"/>
          </a:xfrm>
          <a:prstGeom prst="rect">
            <a:avLst/>
          </a:prstGeom>
          <a:solidFill>
            <a:srgbClr val="FADFD1"/>
          </a:solidFill>
        </p:spPr>
        <p:txBody>
          <a:bodyPr vert="horz" wrap="square" lIns="0" tIns="1905" rIns="0" bIns="0" rtlCol="0">
            <a:spAutoFit/>
          </a:bodyPr>
          <a:lstStyle/>
          <a:p>
            <a:pPr marL="164465" marR="154940" indent="370205">
              <a:lnSpc>
                <a:spcPts val="2160"/>
              </a:lnSpc>
              <a:spcBef>
                <a:spcPts val="15"/>
              </a:spcBef>
            </a:pPr>
            <a:r>
              <a:rPr sz="1800" spc="-5" dirty="0">
                <a:solidFill>
                  <a:schemeClr val="bg1"/>
                </a:solidFill>
                <a:latin typeface="Lucida Sans Unicode"/>
                <a:cs typeface="Lucida Sans Unicode"/>
              </a:rPr>
              <a:t>Doing  comp</a:t>
            </a:r>
            <a:r>
              <a:rPr sz="1800" spc="-10" dirty="0">
                <a:solidFill>
                  <a:schemeClr val="bg1"/>
                </a:solidFill>
                <a:latin typeface="Lucida Sans Unicode"/>
                <a:cs typeface="Lucida Sans Unicode"/>
              </a:rPr>
              <a:t>u</a:t>
            </a:r>
            <a:r>
              <a:rPr sz="1800" dirty="0">
                <a:solidFill>
                  <a:schemeClr val="bg1"/>
                </a:solidFill>
                <a:latin typeface="Lucida Sans Unicode"/>
                <a:cs typeface="Lucida Sans Unicode"/>
              </a:rPr>
              <a:t>tati</a:t>
            </a:r>
            <a:r>
              <a:rPr sz="1800" spc="-10" dirty="0">
                <a:solidFill>
                  <a:schemeClr val="bg1"/>
                </a:solidFill>
                <a:latin typeface="Lucida Sans Unicode"/>
                <a:cs typeface="Lucida Sans Unicode"/>
              </a:rPr>
              <a:t>o</a:t>
            </a:r>
            <a:r>
              <a:rPr sz="1800" dirty="0">
                <a:solidFill>
                  <a:schemeClr val="bg1"/>
                </a:solidFill>
                <a:latin typeface="Lucida Sans Unicode"/>
                <a:cs typeface="Lucida Sans Unicode"/>
              </a:rPr>
              <a:t>n</a:t>
            </a:r>
            <a:endParaRPr sz="1800">
              <a:solidFill>
                <a:schemeClr val="bg1"/>
              </a:solidFill>
              <a:latin typeface="Lucida Sans Unicode"/>
              <a:cs typeface="Lucida Sans Unicode"/>
            </a:endParaRPr>
          </a:p>
        </p:txBody>
      </p:sp>
      <p:sp>
        <p:nvSpPr>
          <p:cNvPr id="21" name="TextBox 20"/>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38140" y="5064074"/>
            <a:ext cx="560705" cy="514350"/>
          </a:xfrm>
          <a:prstGeom prst="rect">
            <a:avLst/>
          </a:prstGeom>
        </p:spPr>
        <p:txBody>
          <a:bodyPr vert="horz" wrap="square" lIns="0" tIns="13335" rIns="0" bIns="0" rtlCol="0">
            <a:spAutoFit/>
          </a:bodyPr>
          <a:lstStyle/>
          <a:p>
            <a:pPr marL="12700">
              <a:lnSpc>
                <a:spcPct val="100000"/>
              </a:lnSpc>
              <a:spcBef>
                <a:spcPts val="105"/>
              </a:spcBef>
            </a:pPr>
            <a:r>
              <a:rPr sz="3200" b="1" i="1" spc="245" dirty="0">
                <a:latin typeface="Arial Narrow"/>
                <a:cs typeface="Arial Narrow"/>
              </a:rPr>
              <a:t>I</a:t>
            </a:r>
            <a:r>
              <a:rPr sz="3200" b="1" i="1" spc="225" dirty="0">
                <a:latin typeface="Arial Narrow"/>
                <a:cs typeface="Arial Narrow"/>
              </a:rPr>
              <a:t>/O</a:t>
            </a:r>
            <a:endParaRPr sz="3200">
              <a:latin typeface="Arial Narrow"/>
              <a:cs typeface="Arial Narrow"/>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306195">
              <a:lnSpc>
                <a:spcPct val="100000"/>
              </a:lnSpc>
              <a:spcBef>
                <a:spcPts val="105"/>
              </a:spcBef>
            </a:pPr>
            <a:r>
              <a:rPr spc="245" dirty="0"/>
              <a:t>I</a:t>
            </a:r>
            <a:r>
              <a:rPr spc="225" dirty="0"/>
              <a:t>/O</a:t>
            </a:r>
          </a:p>
          <a:p>
            <a:pPr marL="1118870">
              <a:lnSpc>
                <a:spcPct val="100000"/>
              </a:lnSpc>
              <a:spcBef>
                <a:spcPts val="4380"/>
              </a:spcBef>
            </a:pPr>
            <a:r>
              <a:rPr spc="-75" dirty="0"/>
              <a:t>C</a:t>
            </a:r>
            <a:r>
              <a:rPr spc="-50" dirty="0"/>
              <a:t>P</a:t>
            </a:r>
            <a:r>
              <a:rPr spc="275" dirty="0"/>
              <a:t>U</a:t>
            </a:r>
          </a:p>
        </p:txBody>
      </p:sp>
      <p:sp>
        <p:nvSpPr>
          <p:cNvPr id="4" name="object 4"/>
          <p:cNvSpPr txBox="1"/>
          <p:nvPr/>
        </p:nvSpPr>
        <p:spPr>
          <a:xfrm>
            <a:off x="645668" y="1191895"/>
            <a:ext cx="7775575"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Some </a:t>
            </a:r>
            <a:r>
              <a:rPr sz="2700" spc="-5" dirty="0">
                <a:latin typeface="Lucida Sans Unicode"/>
                <a:cs typeface="Lucida Sans Unicode"/>
              </a:rPr>
              <a:t>programs do </a:t>
            </a:r>
            <a:r>
              <a:rPr sz="2700" dirty="0">
                <a:latin typeface="Lucida Sans Unicode"/>
                <a:cs typeface="Lucida Sans Unicode"/>
              </a:rPr>
              <a:t>a </a:t>
            </a:r>
            <a:r>
              <a:rPr sz="2700" spc="-5" dirty="0">
                <a:latin typeface="Lucida Sans Unicode"/>
                <a:cs typeface="Lucida Sans Unicode"/>
              </a:rPr>
              <a:t>lot of I/O, </a:t>
            </a:r>
            <a:r>
              <a:rPr sz="2700" spc="-10" dirty="0">
                <a:latin typeface="Lucida Sans Unicode"/>
                <a:cs typeface="Lucida Sans Unicode"/>
              </a:rPr>
              <a:t>e.g. </a:t>
            </a:r>
            <a:r>
              <a:rPr sz="2700" spc="-5" dirty="0">
                <a:latin typeface="Lucida Sans Unicode"/>
                <a:cs typeface="Lucida Sans Unicode"/>
              </a:rPr>
              <a:t>Graphics  programs:</a:t>
            </a:r>
            <a:endParaRPr sz="2700">
              <a:latin typeface="Lucida Sans Unicode"/>
              <a:cs typeface="Lucida Sans Unicode"/>
            </a:endParaRPr>
          </a:p>
        </p:txBody>
      </p:sp>
      <p:sp>
        <p:nvSpPr>
          <p:cNvPr id="7" name="TextBox 6"/>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76600" y="1990850"/>
            <a:ext cx="3023870" cy="4749800"/>
          </a:xfrm>
          <a:custGeom>
            <a:avLst/>
            <a:gdLst/>
            <a:ahLst/>
            <a:cxnLst/>
            <a:rect l="l" t="t" r="r" b="b"/>
            <a:pathLst>
              <a:path w="3023870" h="4749800">
                <a:moveTo>
                  <a:pt x="1695870" y="4737100"/>
                </a:moveTo>
                <a:lnTo>
                  <a:pt x="1327745" y="4737100"/>
                </a:lnTo>
                <a:lnTo>
                  <a:pt x="1364073" y="4749800"/>
                </a:lnTo>
                <a:lnTo>
                  <a:pt x="1659542" y="4749800"/>
                </a:lnTo>
                <a:lnTo>
                  <a:pt x="1695870" y="4737100"/>
                </a:lnTo>
                <a:close/>
              </a:path>
              <a:path w="3023870" h="4749800">
                <a:moveTo>
                  <a:pt x="1731935" y="25400"/>
                </a:moveTo>
                <a:lnTo>
                  <a:pt x="1291680" y="25400"/>
                </a:lnTo>
                <a:lnTo>
                  <a:pt x="1255888" y="38100"/>
                </a:lnTo>
                <a:lnTo>
                  <a:pt x="1047456" y="114300"/>
                </a:lnTo>
                <a:lnTo>
                  <a:pt x="1013867" y="139700"/>
                </a:lnTo>
                <a:lnTo>
                  <a:pt x="980634" y="152400"/>
                </a:lnTo>
                <a:lnTo>
                  <a:pt x="947768" y="177800"/>
                </a:lnTo>
                <a:lnTo>
                  <a:pt x="915278" y="190500"/>
                </a:lnTo>
                <a:lnTo>
                  <a:pt x="851471" y="241300"/>
                </a:lnTo>
                <a:lnTo>
                  <a:pt x="820174" y="266700"/>
                </a:lnTo>
                <a:lnTo>
                  <a:pt x="789295" y="292100"/>
                </a:lnTo>
                <a:lnTo>
                  <a:pt x="758845" y="317500"/>
                </a:lnTo>
                <a:lnTo>
                  <a:pt x="728833" y="342900"/>
                </a:lnTo>
                <a:lnTo>
                  <a:pt x="699271" y="381000"/>
                </a:lnTo>
                <a:lnTo>
                  <a:pt x="670168" y="406400"/>
                </a:lnTo>
                <a:lnTo>
                  <a:pt x="641536" y="431800"/>
                </a:lnTo>
                <a:lnTo>
                  <a:pt x="613384" y="469900"/>
                </a:lnTo>
                <a:lnTo>
                  <a:pt x="585722" y="508000"/>
                </a:lnTo>
                <a:lnTo>
                  <a:pt x="558561" y="533400"/>
                </a:lnTo>
                <a:lnTo>
                  <a:pt x="531912" y="571500"/>
                </a:lnTo>
                <a:lnTo>
                  <a:pt x="505785" y="609600"/>
                </a:lnTo>
                <a:lnTo>
                  <a:pt x="480189" y="647700"/>
                </a:lnTo>
                <a:lnTo>
                  <a:pt x="455137" y="685800"/>
                </a:lnTo>
                <a:lnTo>
                  <a:pt x="430636" y="723900"/>
                </a:lnTo>
                <a:lnTo>
                  <a:pt x="406699" y="762000"/>
                </a:lnTo>
                <a:lnTo>
                  <a:pt x="383336" y="800100"/>
                </a:lnTo>
                <a:lnTo>
                  <a:pt x="360556" y="838200"/>
                </a:lnTo>
                <a:lnTo>
                  <a:pt x="338371" y="876300"/>
                </a:lnTo>
                <a:lnTo>
                  <a:pt x="316790" y="927100"/>
                </a:lnTo>
                <a:lnTo>
                  <a:pt x="295824" y="965200"/>
                </a:lnTo>
                <a:lnTo>
                  <a:pt x="275483" y="1016000"/>
                </a:lnTo>
                <a:lnTo>
                  <a:pt x="255778" y="1054100"/>
                </a:lnTo>
                <a:lnTo>
                  <a:pt x="236719" y="1104900"/>
                </a:lnTo>
                <a:lnTo>
                  <a:pt x="218316" y="1155700"/>
                </a:lnTo>
                <a:lnTo>
                  <a:pt x="200579" y="1193800"/>
                </a:lnTo>
                <a:lnTo>
                  <a:pt x="183520" y="1244600"/>
                </a:lnTo>
                <a:lnTo>
                  <a:pt x="167148" y="1295400"/>
                </a:lnTo>
                <a:lnTo>
                  <a:pt x="151474" y="1346200"/>
                </a:lnTo>
                <a:lnTo>
                  <a:pt x="136508" y="1397000"/>
                </a:lnTo>
                <a:lnTo>
                  <a:pt x="122260" y="1447800"/>
                </a:lnTo>
                <a:lnTo>
                  <a:pt x="108742" y="1498600"/>
                </a:lnTo>
                <a:lnTo>
                  <a:pt x="95962" y="1549400"/>
                </a:lnTo>
                <a:lnTo>
                  <a:pt x="83931" y="1600200"/>
                </a:lnTo>
                <a:lnTo>
                  <a:pt x="72661" y="1650999"/>
                </a:lnTo>
                <a:lnTo>
                  <a:pt x="62161" y="1701799"/>
                </a:lnTo>
                <a:lnTo>
                  <a:pt x="52441" y="1752599"/>
                </a:lnTo>
                <a:lnTo>
                  <a:pt x="43512" y="1816099"/>
                </a:lnTo>
                <a:lnTo>
                  <a:pt x="35384" y="1866899"/>
                </a:lnTo>
                <a:lnTo>
                  <a:pt x="28068" y="1917699"/>
                </a:lnTo>
                <a:lnTo>
                  <a:pt x="21574" y="1981199"/>
                </a:lnTo>
                <a:lnTo>
                  <a:pt x="15912" y="2031999"/>
                </a:lnTo>
                <a:lnTo>
                  <a:pt x="11093" y="2095499"/>
                </a:lnTo>
                <a:lnTo>
                  <a:pt x="7127" y="2146299"/>
                </a:lnTo>
                <a:lnTo>
                  <a:pt x="4024" y="2209799"/>
                </a:lnTo>
                <a:lnTo>
                  <a:pt x="1795" y="2260599"/>
                </a:lnTo>
                <a:lnTo>
                  <a:pt x="450" y="2324099"/>
                </a:lnTo>
                <a:lnTo>
                  <a:pt x="0" y="2374899"/>
                </a:lnTo>
                <a:lnTo>
                  <a:pt x="450" y="2438399"/>
                </a:lnTo>
                <a:lnTo>
                  <a:pt x="1795" y="2501899"/>
                </a:lnTo>
                <a:lnTo>
                  <a:pt x="4024" y="2552699"/>
                </a:lnTo>
                <a:lnTo>
                  <a:pt x="7127" y="2616199"/>
                </a:lnTo>
                <a:lnTo>
                  <a:pt x="11093" y="2666999"/>
                </a:lnTo>
                <a:lnTo>
                  <a:pt x="15912" y="2730499"/>
                </a:lnTo>
                <a:lnTo>
                  <a:pt x="21574" y="2781299"/>
                </a:lnTo>
                <a:lnTo>
                  <a:pt x="28068" y="2832099"/>
                </a:lnTo>
                <a:lnTo>
                  <a:pt x="35384" y="2895599"/>
                </a:lnTo>
                <a:lnTo>
                  <a:pt x="43512" y="2946399"/>
                </a:lnTo>
                <a:lnTo>
                  <a:pt x="52441" y="2997199"/>
                </a:lnTo>
                <a:lnTo>
                  <a:pt x="62161" y="3060699"/>
                </a:lnTo>
                <a:lnTo>
                  <a:pt x="72661" y="3111499"/>
                </a:lnTo>
                <a:lnTo>
                  <a:pt x="83931" y="3162299"/>
                </a:lnTo>
                <a:lnTo>
                  <a:pt x="95962" y="3213099"/>
                </a:lnTo>
                <a:lnTo>
                  <a:pt x="108742" y="3263900"/>
                </a:lnTo>
                <a:lnTo>
                  <a:pt x="122260" y="3314700"/>
                </a:lnTo>
                <a:lnTo>
                  <a:pt x="136508" y="3365500"/>
                </a:lnTo>
                <a:lnTo>
                  <a:pt x="151474" y="3416300"/>
                </a:lnTo>
                <a:lnTo>
                  <a:pt x="167148" y="3467100"/>
                </a:lnTo>
                <a:lnTo>
                  <a:pt x="183520" y="3517900"/>
                </a:lnTo>
                <a:lnTo>
                  <a:pt x="200579" y="3568700"/>
                </a:lnTo>
                <a:lnTo>
                  <a:pt x="218316" y="3606800"/>
                </a:lnTo>
                <a:lnTo>
                  <a:pt x="236719" y="3657600"/>
                </a:lnTo>
                <a:lnTo>
                  <a:pt x="255778" y="3708400"/>
                </a:lnTo>
                <a:lnTo>
                  <a:pt x="275483" y="3746500"/>
                </a:lnTo>
                <a:lnTo>
                  <a:pt x="295824" y="3797300"/>
                </a:lnTo>
                <a:lnTo>
                  <a:pt x="316790" y="3835400"/>
                </a:lnTo>
                <a:lnTo>
                  <a:pt x="338371" y="3873500"/>
                </a:lnTo>
                <a:lnTo>
                  <a:pt x="360556" y="3924300"/>
                </a:lnTo>
                <a:lnTo>
                  <a:pt x="383336" y="3962400"/>
                </a:lnTo>
                <a:lnTo>
                  <a:pt x="406699" y="4000500"/>
                </a:lnTo>
                <a:lnTo>
                  <a:pt x="430636" y="4038600"/>
                </a:lnTo>
                <a:lnTo>
                  <a:pt x="455137" y="4076700"/>
                </a:lnTo>
                <a:lnTo>
                  <a:pt x="480189" y="4114800"/>
                </a:lnTo>
                <a:lnTo>
                  <a:pt x="505785" y="4152900"/>
                </a:lnTo>
                <a:lnTo>
                  <a:pt x="531912" y="4191000"/>
                </a:lnTo>
                <a:lnTo>
                  <a:pt x="558561" y="4229100"/>
                </a:lnTo>
                <a:lnTo>
                  <a:pt x="585722" y="4254500"/>
                </a:lnTo>
                <a:lnTo>
                  <a:pt x="613384" y="4292600"/>
                </a:lnTo>
                <a:lnTo>
                  <a:pt x="641536" y="4318000"/>
                </a:lnTo>
                <a:lnTo>
                  <a:pt x="670168" y="4356100"/>
                </a:lnTo>
                <a:lnTo>
                  <a:pt x="699271" y="4381500"/>
                </a:lnTo>
                <a:lnTo>
                  <a:pt x="728833" y="4406900"/>
                </a:lnTo>
                <a:lnTo>
                  <a:pt x="758845" y="4445000"/>
                </a:lnTo>
                <a:lnTo>
                  <a:pt x="789295" y="4470400"/>
                </a:lnTo>
                <a:lnTo>
                  <a:pt x="820174" y="4495800"/>
                </a:lnTo>
                <a:lnTo>
                  <a:pt x="851471" y="4521200"/>
                </a:lnTo>
                <a:lnTo>
                  <a:pt x="883176" y="4546600"/>
                </a:lnTo>
                <a:lnTo>
                  <a:pt x="915278" y="4559300"/>
                </a:lnTo>
                <a:lnTo>
                  <a:pt x="980634" y="4610100"/>
                </a:lnTo>
                <a:lnTo>
                  <a:pt x="1013867" y="4622800"/>
                </a:lnTo>
                <a:lnTo>
                  <a:pt x="1047456" y="4648200"/>
                </a:lnTo>
                <a:lnTo>
                  <a:pt x="1081391" y="4660900"/>
                </a:lnTo>
                <a:lnTo>
                  <a:pt x="1291680" y="4737100"/>
                </a:lnTo>
                <a:lnTo>
                  <a:pt x="1731935" y="4737100"/>
                </a:lnTo>
                <a:lnTo>
                  <a:pt x="1942224" y="4660900"/>
                </a:lnTo>
                <a:lnTo>
                  <a:pt x="1976159" y="4648200"/>
                </a:lnTo>
                <a:lnTo>
                  <a:pt x="2009748" y="4622800"/>
                </a:lnTo>
                <a:lnTo>
                  <a:pt x="2042981" y="4610100"/>
                </a:lnTo>
                <a:lnTo>
                  <a:pt x="2108337" y="4559300"/>
                </a:lnTo>
                <a:lnTo>
                  <a:pt x="2140439" y="4546600"/>
                </a:lnTo>
                <a:lnTo>
                  <a:pt x="2172144" y="4521200"/>
                </a:lnTo>
                <a:lnTo>
                  <a:pt x="2203441" y="4495800"/>
                </a:lnTo>
                <a:lnTo>
                  <a:pt x="2234320" y="4470400"/>
                </a:lnTo>
                <a:lnTo>
                  <a:pt x="2264770" y="4445000"/>
                </a:lnTo>
                <a:lnTo>
                  <a:pt x="2294782" y="4406900"/>
                </a:lnTo>
                <a:lnTo>
                  <a:pt x="2324344" y="4381500"/>
                </a:lnTo>
                <a:lnTo>
                  <a:pt x="2353447" y="4356100"/>
                </a:lnTo>
                <a:lnTo>
                  <a:pt x="2382079" y="4318000"/>
                </a:lnTo>
                <a:lnTo>
                  <a:pt x="2410231" y="4292600"/>
                </a:lnTo>
                <a:lnTo>
                  <a:pt x="2437893" y="4254500"/>
                </a:lnTo>
                <a:lnTo>
                  <a:pt x="2465054" y="4229100"/>
                </a:lnTo>
                <a:lnTo>
                  <a:pt x="2491703" y="4191000"/>
                </a:lnTo>
                <a:lnTo>
                  <a:pt x="2517830" y="4152900"/>
                </a:lnTo>
                <a:lnTo>
                  <a:pt x="2543426" y="4114800"/>
                </a:lnTo>
                <a:lnTo>
                  <a:pt x="2568478" y="4076700"/>
                </a:lnTo>
                <a:lnTo>
                  <a:pt x="2592979" y="4038600"/>
                </a:lnTo>
                <a:lnTo>
                  <a:pt x="2616916" y="4000500"/>
                </a:lnTo>
                <a:lnTo>
                  <a:pt x="2640279" y="3962400"/>
                </a:lnTo>
                <a:lnTo>
                  <a:pt x="2663059" y="3924300"/>
                </a:lnTo>
                <a:lnTo>
                  <a:pt x="2685244" y="3873500"/>
                </a:lnTo>
                <a:lnTo>
                  <a:pt x="2706825" y="3835400"/>
                </a:lnTo>
                <a:lnTo>
                  <a:pt x="2727791" y="3797300"/>
                </a:lnTo>
                <a:lnTo>
                  <a:pt x="2748132" y="3746500"/>
                </a:lnTo>
                <a:lnTo>
                  <a:pt x="2767837" y="3708400"/>
                </a:lnTo>
                <a:lnTo>
                  <a:pt x="2786896" y="3657600"/>
                </a:lnTo>
                <a:lnTo>
                  <a:pt x="2805299" y="3606800"/>
                </a:lnTo>
                <a:lnTo>
                  <a:pt x="2823036" y="3568700"/>
                </a:lnTo>
                <a:lnTo>
                  <a:pt x="2840095" y="3517900"/>
                </a:lnTo>
                <a:lnTo>
                  <a:pt x="2856467" y="3467100"/>
                </a:lnTo>
                <a:lnTo>
                  <a:pt x="2872141" y="3416300"/>
                </a:lnTo>
                <a:lnTo>
                  <a:pt x="2887107" y="3365500"/>
                </a:lnTo>
                <a:lnTo>
                  <a:pt x="2901355" y="3314700"/>
                </a:lnTo>
                <a:lnTo>
                  <a:pt x="2914873" y="3263900"/>
                </a:lnTo>
                <a:lnTo>
                  <a:pt x="2927653" y="3213099"/>
                </a:lnTo>
                <a:lnTo>
                  <a:pt x="2939684" y="3162299"/>
                </a:lnTo>
                <a:lnTo>
                  <a:pt x="2950954" y="3111499"/>
                </a:lnTo>
                <a:lnTo>
                  <a:pt x="2961454" y="3060699"/>
                </a:lnTo>
                <a:lnTo>
                  <a:pt x="2971174" y="2997199"/>
                </a:lnTo>
                <a:lnTo>
                  <a:pt x="2980103" y="2946399"/>
                </a:lnTo>
                <a:lnTo>
                  <a:pt x="2988231" y="2895599"/>
                </a:lnTo>
                <a:lnTo>
                  <a:pt x="2995547" y="2832099"/>
                </a:lnTo>
                <a:lnTo>
                  <a:pt x="3002041" y="2781299"/>
                </a:lnTo>
                <a:lnTo>
                  <a:pt x="3007703" y="2730499"/>
                </a:lnTo>
                <a:lnTo>
                  <a:pt x="3012522" y="2666999"/>
                </a:lnTo>
                <a:lnTo>
                  <a:pt x="3016488" y="2616199"/>
                </a:lnTo>
                <a:lnTo>
                  <a:pt x="3019591" y="2552699"/>
                </a:lnTo>
                <a:lnTo>
                  <a:pt x="3021820" y="2501899"/>
                </a:lnTo>
                <a:lnTo>
                  <a:pt x="3023165" y="2438399"/>
                </a:lnTo>
                <a:lnTo>
                  <a:pt x="3023616" y="2374899"/>
                </a:lnTo>
                <a:lnTo>
                  <a:pt x="3023165" y="2324099"/>
                </a:lnTo>
                <a:lnTo>
                  <a:pt x="3021820" y="2260599"/>
                </a:lnTo>
                <a:lnTo>
                  <a:pt x="3019591" y="2209799"/>
                </a:lnTo>
                <a:lnTo>
                  <a:pt x="3016488" y="2146299"/>
                </a:lnTo>
                <a:lnTo>
                  <a:pt x="3012522" y="2095499"/>
                </a:lnTo>
                <a:lnTo>
                  <a:pt x="3007703" y="2031999"/>
                </a:lnTo>
                <a:lnTo>
                  <a:pt x="3002041" y="1981199"/>
                </a:lnTo>
                <a:lnTo>
                  <a:pt x="2995547" y="1917699"/>
                </a:lnTo>
                <a:lnTo>
                  <a:pt x="2988231" y="1866899"/>
                </a:lnTo>
                <a:lnTo>
                  <a:pt x="2980103" y="1816099"/>
                </a:lnTo>
                <a:lnTo>
                  <a:pt x="2971174" y="1752599"/>
                </a:lnTo>
                <a:lnTo>
                  <a:pt x="2961454" y="1701799"/>
                </a:lnTo>
                <a:lnTo>
                  <a:pt x="2950954" y="1650999"/>
                </a:lnTo>
                <a:lnTo>
                  <a:pt x="2939684" y="1600200"/>
                </a:lnTo>
                <a:lnTo>
                  <a:pt x="2927653" y="1549400"/>
                </a:lnTo>
                <a:lnTo>
                  <a:pt x="2914873" y="1498600"/>
                </a:lnTo>
                <a:lnTo>
                  <a:pt x="2901355" y="1447800"/>
                </a:lnTo>
                <a:lnTo>
                  <a:pt x="2887107" y="1397000"/>
                </a:lnTo>
                <a:lnTo>
                  <a:pt x="2872141" y="1346200"/>
                </a:lnTo>
                <a:lnTo>
                  <a:pt x="2856467" y="1295400"/>
                </a:lnTo>
                <a:lnTo>
                  <a:pt x="2840095" y="1244600"/>
                </a:lnTo>
                <a:lnTo>
                  <a:pt x="2823036" y="1193800"/>
                </a:lnTo>
                <a:lnTo>
                  <a:pt x="2805299" y="1155700"/>
                </a:lnTo>
                <a:lnTo>
                  <a:pt x="2786896" y="1104900"/>
                </a:lnTo>
                <a:lnTo>
                  <a:pt x="2767837" y="1054100"/>
                </a:lnTo>
                <a:lnTo>
                  <a:pt x="2748132" y="1016000"/>
                </a:lnTo>
                <a:lnTo>
                  <a:pt x="2727791" y="965200"/>
                </a:lnTo>
                <a:lnTo>
                  <a:pt x="2706825" y="927100"/>
                </a:lnTo>
                <a:lnTo>
                  <a:pt x="2685244" y="876300"/>
                </a:lnTo>
                <a:lnTo>
                  <a:pt x="2663059" y="838200"/>
                </a:lnTo>
                <a:lnTo>
                  <a:pt x="2640279" y="800100"/>
                </a:lnTo>
                <a:lnTo>
                  <a:pt x="2616916" y="762000"/>
                </a:lnTo>
                <a:lnTo>
                  <a:pt x="2592979" y="723900"/>
                </a:lnTo>
                <a:lnTo>
                  <a:pt x="2568478" y="685800"/>
                </a:lnTo>
                <a:lnTo>
                  <a:pt x="2543426" y="647700"/>
                </a:lnTo>
                <a:lnTo>
                  <a:pt x="2517830" y="609600"/>
                </a:lnTo>
                <a:lnTo>
                  <a:pt x="2491703" y="571500"/>
                </a:lnTo>
                <a:lnTo>
                  <a:pt x="2465054" y="533400"/>
                </a:lnTo>
                <a:lnTo>
                  <a:pt x="2437893" y="508000"/>
                </a:lnTo>
                <a:lnTo>
                  <a:pt x="2410231" y="469900"/>
                </a:lnTo>
                <a:lnTo>
                  <a:pt x="2382079" y="431800"/>
                </a:lnTo>
                <a:lnTo>
                  <a:pt x="2353447" y="406400"/>
                </a:lnTo>
                <a:lnTo>
                  <a:pt x="2324344" y="381000"/>
                </a:lnTo>
                <a:lnTo>
                  <a:pt x="2294782" y="342900"/>
                </a:lnTo>
                <a:lnTo>
                  <a:pt x="2264770" y="317500"/>
                </a:lnTo>
                <a:lnTo>
                  <a:pt x="2234320" y="292100"/>
                </a:lnTo>
                <a:lnTo>
                  <a:pt x="2203441" y="266700"/>
                </a:lnTo>
                <a:lnTo>
                  <a:pt x="2172144" y="241300"/>
                </a:lnTo>
                <a:lnTo>
                  <a:pt x="2108337" y="190500"/>
                </a:lnTo>
                <a:lnTo>
                  <a:pt x="2075847" y="177800"/>
                </a:lnTo>
                <a:lnTo>
                  <a:pt x="2042981" y="152400"/>
                </a:lnTo>
                <a:lnTo>
                  <a:pt x="2009748" y="139700"/>
                </a:lnTo>
                <a:lnTo>
                  <a:pt x="1976159" y="114300"/>
                </a:lnTo>
                <a:lnTo>
                  <a:pt x="1767727" y="38100"/>
                </a:lnTo>
                <a:lnTo>
                  <a:pt x="1731935" y="25400"/>
                </a:lnTo>
                <a:close/>
              </a:path>
              <a:path w="3023870" h="4749800">
                <a:moveTo>
                  <a:pt x="1659542" y="12700"/>
                </a:moveTo>
                <a:lnTo>
                  <a:pt x="1364073" y="12700"/>
                </a:lnTo>
                <a:lnTo>
                  <a:pt x="1327745" y="25400"/>
                </a:lnTo>
                <a:lnTo>
                  <a:pt x="1695870" y="25400"/>
                </a:lnTo>
                <a:lnTo>
                  <a:pt x="1659542" y="12700"/>
                </a:lnTo>
                <a:close/>
              </a:path>
              <a:path w="3023870" h="4749800">
                <a:moveTo>
                  <a:pt x="1549084" y="0"/>
                </a:moveTo>
                <a:lnTo>
                  <a:pt x="1474531" y="0"/>
                </a:lnTo>
                <a:lnTo>
                  <a:pt x="1437477" y="12700"/>
                </a:lnTo>
                <a:lnTo>
                  <a:pt x="1586138" y="12700"/>
                </a:lnTo>
                <a:lnTo>
                  <a:pt x="1549084" y="0"/>
                </a:lnTo>
                <a:close/>
              </a:path>
            </a:pathLst>
          </a:custGeom>
          <a:solidFill>
            <a:srgbClr val="FF0000"/>
          </a:solidFill>
        </p:spPr>
        <p:txBody>
          <a:bodyPr wrap="square" lIns="0" tIns="0" rIns="0" bIns="0" rtlCol="0"/>
          <a:lstStyle/>
          <a:p>
            <a:endParaRPr/>
          </a:p>
        </p:txBody>
      </p:sp>
      <p:sp>
        <p:nvSpPr>
          <p:cNvPr id="3" name="object 3"/>
          <p:cNvSpPr/>
          <p:nvPr/>
        </p:nvSpPr>
        <p:spPr>
          <a:xfrm>
            <a:off x="3249167" y="1967477"/>
            <a:ext cx="3078480" cy="4800600"/>
          </a:xfrm>
          <a:custGeom>
            <a:avLst/>
            <a:gdLst/>
            <a:ahLst/>
            <a:cxnLst/>
            <a:rect l="l" t="t" r="r" b="b"/>
            <a:pathLst>
              <a:path w="3078479" h="4800600">
                <a:moveTo>
                  <a:pt x="1618615" y="0"/>
                </a:moveTo>
                <a:lnTo>
                  <a:pt x="1458086" y="0"/>
                </a:lnTo>
                <a:lnTo>
                  <a:pt x="1301622" y="25400"/>
                </a:lnTo>
                <a:lnTo>
                  <a:pt x="1150366" y="76200"/>
                </a:lnTo>
                <a:lnTo>
                  <a:pt x="1076706" y="114300"/>
                </a:lnTo>
                <a:lnTo>
                  <a:pt x="1005078" y="152400"/>
                </a:lnTo>
                <a:lnTo>
                  <a:pt x="934846" y="190500"/>
                </a:lnTo>
                <a:lnTo>
                  <a:pt x="866647" y="241300"/>
                </a:lnTo>
                <a:lnTo>
                  <a:pt x="800354" y="292100"/>
                </a:lnTo>
                <a:lnTo>
                  <a:pt x="735837" y="355600"/>
                </a:lnTo>
                <a:lnTo>
                  <a:pt x="673481" y="419100"/>
                </a:lnTo>
                <a:lnTo>
                  <a:pt x="613409" y="482600"/>
                </a:lnTo>
                <a:lnTo>
                  <a:pt x="555497" y="558800"/>
                </a:lnTo>
                <a:lnTo>
                  <a:pt x="499871" y="635000"/>
                </a:lnTo>
                <a:lnTo>
                  <a:pt x="446785" y="711200"/>
                </a:lnTo>
                <a:lnTo>
                  <a:pt x="396240" y="787400"/>
                </a:lnTo>
                <a:lnTo>
                  <a:pt x="348233" y="876300"/>
                </a:lnTo>
                <a:lnTo>
                  <a:pt x="302768" y="965200"/>
                </a:lnTo>
                <a:lnTo>
                  <a:pt x="260222" y="1066800"/>
                </a:lnTo>
                <a:lnTo>
                  <a:pt x="220598" y="1168400"/>
                </a:lnTo>
                <a:lnTo>
                  <a:pt x="183895" y="1257300"/>
                </a:lnTo>
                <a:lnTo>
                  <a:pt x="150114" y="1371600"/>
                </a:lnTo>
                <a:lnTo>
                  <a:pt x="119633" y="1473200"/>
                </a:lnTo>
                <a:lnTo>
                  <a:pt x="92329" y="1574800"/>
                </a:lnTo>
                <a:lnTo>
                  <a:pt x="68453" y="1689099"/>
                </a:lnTo>
                <a:lnTo>
                  <a:pt x="47879" y="1803399"/>
                </a:lnTo>
                <a:lnTo>
                  <a:pt x="30860" y="1917699"/>
                </a:lnTo>
                <a:lnTo>
                  <a:pt x="17526" y="2044699"/>
                </a:lnTo>
                <a:lnTo>
                  <a:pt x="7873" y="2158999"/>
                </a:lnTo>
                <a:lnTo>
                  <a:pt x="2031" y="2285999"/>
                </a:lnTo>
                <a:lnTo>
                  <a:pt x="0" y="2400299"/>
                </a:lnTo>
                <a:lnTo>
                  <a:pt x="2031" y="2527299"/>
                </a:lnTo>
                <a:lnTo>
                  <a:pt x="7873" y="2654299"/>
                </a:lnTo>
                <a:lnTo>
                  <a:pt x="17653" y="2768599"/>
                </a:lnTo>
                <a:lnTo>
                  <a:pt x="30987" y="2882899"/>
                </a:lnTo>
                <a:lnTo>
                  <a:pt x="48006" y="2997199"/>
                </a:lnTo>
                <a:lnTo>
                  <a:pt x="68580" y="3111499"/>
                </a:lnTo>
                <a:lnTo>
                  <a:pt x="92582" y="3225799"/>
                </a:lnTo>
                <a:lnTo>
                  <a:pt x="119887" y="3340100"/>
                </a:lnTo>
                <a:lnTo>
                  <a:pt x="150368" y="3441700"/>
                </a:lnTo>
                <a:lnTo>
                  <a:pt x="184149" y="3543300"/>
                </a:lnTo>
                <a:lnTo>
                  <a:pt x="220980" y="3644900"/>
                </a:lnTo>
                <a:lnTo>
                  <a:pt x="260604" y="3746500"/>
                </a:lnTo>
                <a:lnTo>
                  <a:pt x="303276" y="3835400"/>
                </a:lnTo>
                <a:lnTo>
                  <a:pt x="348742" y="3924300"/>
                </a:lnTo>
                <a:lnTo>
                  <a:pt x="396747" y="4013200"/>
                </a:lnTo>
                <a:lnTo>
                  <a:pt x="447420" y="4102100"/>
                </a:lnTo>
                <a:lnTo>
                  <a:pt x="500633" y="4178300"/>
                </a:lnTo>
                <a:lnTo>
                  <a:pt x="556259" y="4254500"/>
                </a:lnTo>
                <a:lnTo>
                  <a:pt x="614298" y="4330700"/>
                </a:lnTo>
                <a:lnTo>
                  <a:pt x="674496" y="4394200"/>
                </a:lnTo>
                <a:lnTo>
                  <a:pt x="736981" y="4457700"/>
                </a:lnTo>
                <a:lnTo>
                  <a:pt x="801496" y="4508500"/>
                </a:lnTo>
                <a:lnTo>
                  <a:pt x="867918" y="4572000"/>
                </a:lnTo>
                <a:lnTo>
                  <a:pt x="936370" y="4610100"/>
                </a:lnTo>
                <a:lnTo>
                  <a:pt x="1006602" y="4660900"/>
                </a:lnTo>
                <a:lnTo>
                  <a:pt x="1078483" y="4699000"/>
                </a:lnTo>
                <a:lnTo>
                  <a:pt x="1152144" y="4724400"/>
                </a:lnTo>
                <a:lnTo>
                  <a:pt x="1227073" y="4762500"/>
                </a:lnTo>
                <a:lnTo>
                  <a:pt x="1303655" y="4775200"/>
                </a:lnTo>
                <a:lnTo>
                  <a:pt x="1381379" y="4800600"/>
                </a:lnTo>
                <a:lnTo>
                  <a:pt x="1620393" y="4800600"/>
                </a:lnTo>
                <a:lnTo>
                  <a:pt x="1776857" y="4775200"/>
                </a:lnTo>
                <a:lnTo>
                  <a:pt x="1461770" y="4775200"/>
                </a:lnTo>
                <a:lnTo>
                  <a:pt x="1310132" y="4749800"/>
                </a:lnTo>
                <a:lnTo>
                  <a:pt x="1091945" y="4673600"/>
                </a:lnTo>
                <a:lnTo>
                  <a:pt x="1022095" y="4635500"/>
                </a:lnTo>
                <a:lnTo>
                  <a:pt x="953643" y="4584700"/>
                </a:lnTo>
                <a:lnTo>
                  <a:pt x="886968" y="4546600"/>
                </a:lnTo>
                <a:lnTo>
                  <a:pt x="822070" y="4483100"/>
                </a:lnTo>
                <a:lnTo>
                  <a:pt x="758952" y="4432300"/>
                </a:lnTo>
                <a:lnTo>
                  <a:pt x="697865" y="4368800"/>
                </a:lnTo>
                <a:lnTo>
                  <a:pt x="638809" y="4305300"/>
                </a:lnTo>
                <a:lnTo>
                  <a:pt x="581914" y="4229100"/>
                </a:lnTo>
                <a:lnTo>
                  <a:pt x="527177" y="4152900"/>
                </a:lnTo>
                <a:lnTo>
                  <a:pt x="474853" y="4076700"/>
                </a:lnTo>
                <a:lnTo>
                  <a:pt x="424942" y="4000500"/>
                </a:lnTo>
                <a:lnTo>
                  <a:pt x="377570" y="3911600"/>
                </a:lnTo>
                <a:lnTo>
                  <a:pt x="332612" y="3822700"/>
                </a:lnTo>
                <a:lnTo>
                  <a:pt x="290703" y="3733800"/>
                </a:lnTo>
                <a:lnTo>
                  <a:pt x="251332" y="3632200"/>
                </a:lnTo>
                <a:lnTo>
                  <a:pt x="215137" y="3530600"/>
                </a:lnTo>
                <a:lnTo>
                  <a:pt x="181736" y="3429000"/>
                </a:lnTo>
                <a:lnTo>
                  <a:pt x="151510" y="3327400"/>
                </a:lnTo>
                <a:lnTo>
                  <a:pt x="124459" y="3213099"/>
                </a:lnTo>
                <a:lnTo>
                  <a:pt x="100837" y="3111499"/>
                </a:lnTo>
                <a:lnTo>
                  <a:pt x="80518" y="2997199"/>
                </a:lnTo>
                <a:lnTo>
                  <a:pt x="63499" y="2882899"/>
                </a:lnTo>
                <a:lnTo>
                  <a:pt x="50292" y="2768599"/>
                </a:lnTo>
                <a:lnTo>
                  <a:pt x="40767" y="2641599"/>
                </a:lnTo>
                <a:lnTo>
                  <a:pt x="34924" y="2527299"/>
                </a:lnTo>
                <a:lnTo>
                  <a:pt x="32893" y="2400299"/>
                </a:lnTo>
                <a:lnTo>
                  <a:pt x="34924" y="2285999"/>
                </a:lnTo>
                <a:lnTo>
                  <a:pt x="40767" y="2158999"/>
                </a:lnTo>
                <a:lnTo>
                  <a:pt x="50292" y="2044699"/>
                </a:lnTo>
                <a:lnTo>
                  <a:pt x="63499" y="1930399"/>
                </a:lnTo>
                <a:lnTo>
                  <a:pt x="80518" y="1816099"/>
                </a:lnTo>
                <a:lnTo>
                  <a:pt x="100837" y="1701799"/>
                </a:lnTo>
                <a:lnTo>
                  <a:pt x="124459" y="1587500"/>
                </a:lnTo>
                <a:lnTo>
                  <a:pt x="151510" y="1485900"/>
                </a:lnTo>
                <a:lnTo>
                  <a:pt x="181736" y="1371600"/>
                </a:lnTo>
                <a:lnTo>
                  <a:pt x="215137" y="1270000"/>
                </a:lnTo>
                <a:lnTo>
                  <a:pt x="251459" y="1168400"/>
                </a:lnTo>
                <a:lnTo>
                  <a:pt x="290703" y="1079500"/>
                </a:lnTo>
                <a:lnTo>
                  <a:pt x="332740" y="990600"/>
                </a:lnTo>
                <a:lnTo>
                  <a:pt x="377570" y="889000"/>
                </a:lnTo>
                <a:lnTo>
                  <a:pt x="425069" y="812800"/>
                </a:lnTo>
                <a:lnTo>
                  <a:pt x="474980" y="723900"/>
                </a:lnTo>
                <a:lnTo>
                  <a:pt x="527304" y="647700"/>
                </a:lnTo>
                <a:lnTo>
                  <a:pt x="582041" y="571500"/>
                </a:lnTo>
                <a:lnTo>
                  <a:pt x="639064" y="508000"/>
                </a:lnTo>
                <a:lnTo>
                  <a:pt x="698119" y="431800"/>
                </a:lnTo>
                <a:lnTo>
                  <a:pt x="759206" y="381000"/>
                </a:lnTo>
                <a:lnTo>
                  <a:pt x="822324" y="317500"/>
                </a:lnTo>
                <a:lnTo>
                  <a:pt x="887221" y="266700"/>
                </a:lnTo>
                <a:lnTo>
                  <a:pt x="954023" y="215900"/>
                </a:lnTo>
                <a:lnTo>
                  <a:pt x="1022349" y="177800"/>
                </a:lnTo>
                <a:lnTo>
                  <a:pt x="1092199" y="139700"/>
                </a:lnTo>
                <a:lnTo>
                  <a:pt x="1163701" y="101600"/>
                </a:lnTo>
                <a:lnTo>
                  <a:pt x="1236345" y="76200"/>
                </a:lnTo>
                <a:lnTo>
                  <a:pt x="1462023" y="38100"/>
                </a:lnTo>
                <a:lnTo>
                  <a:pt x="1813115" y="38100"/>
                </a:lnTo>
                <a:lnTo>
                  <a:pt x="1774824" y="25400"/>
                </a:lnTo>
                <a:lnTo>
                  <a:pt x="1618615" y="0"/>
                </a:lnTo>
                <a:close/>
              </a:path>
              <a:path w="3078479" h="4800600">
                <a:moveTo>
                  <a:pt x="1813115" y="38100"/>
                </a:moveTo>
                <a:lnTo>
                  <a:pt x="1616709" y="38100"/>
                </a:lnTo>
                <a:lnTo>
                  <a:pt x="1842516" y="76200"/>
                </a:lnTo>
                <a:lnTo>
                  <a:pt x="1915286" y="101600"/>
                </a:lnTo>
                <a:lnTo>
                  <a:pt x="1986533" y="139700"/>
                </a:lnTo>
                <a:lnTo>
                  <a:pt x="2056383" y="177800"/>
                </a:lnTo>
                <a:lnTo>
                  <a:pt x="2124836" y="215900"/>
                </a:lnTo>
                <a:lnTo>
                  <a:pt x="2191511" y="266700"/>
                </a:lnTo>
                <a:lnTo>
                  <a:pt x="2256409" y="317500"/>
                </a:lnTo>
                <a:lnTo>
                  <a:pt x="2319528" y="381000"/>
                </a:lnTo>
                <a:lnTo>
                  <a:pt x="2380615" y="431800"/>
                </a:lnTo>
                <a:lnTo>
                  <a:pt x="2439797" y="508000"/>
                </a:lnTo>
                <a:lnTo>
                  <a:pt x="2496566" y="571500"/>
                </a:lnTo>
                <a:lnTo>
                  <a:pt x="2551303" y="647700"/>
                </a:lnTo>
                <a:lnTo>
                  <a:pt x="2603627" y="723900"/>
                </a:lnTo>
                <a:lnTo>
                  <a:pt x="2653665" y="812800"/>
                </a:lnTo>
                <a:lnTo>
                  <a:pt x="2701035" y="889000"/>
                </a:lnTo>
                <a:lnTo>
                  <a:pt x="2745867" y="990600"/>
                </a:lnTo>
                <a:lnTo>
                  <a:pt x="2787777" y="1079500"/>
                </a:lnTo>
                <a:lnTo>
                  <a:pt x="2827020" y="1168400"/>
                </a:lnTo>
                <a:lnTo>
                  <a:pt x="2863342" y="1270000"/>
                </a:lnTo>
                <a:lnTo>
                  <a:pt x="2896743" y="1371600"/>
                </a:lnTo>
                <a:lnTo>
                  <a:pt x="2926969" y="1485900"/>
                </a:lnTo>
                <a:lnTo>
                  <a:pt x="2954020" y="1587500"/>
                </a:lnTo>
                <a:lnTo>
                  <a:pt x="2977642" y="1701799"/>
                </a:lnTo>
                <a:lnTo>
                  <a:pt x="2997961" y="1816099"/>
                </a:lnTo>
                <a:lnTo>
                  <a:pt x="3014980" y="1930399"/>
                </a:lnTo>
                <a:lnTo>
                  <a:pt x="3028187" y="2044699"/>
                </a:lnTo>
                <a:lnTo>
                  <a:pt x="3037712" y="2158999"/>
                </a:lnTo>
                <a:lnTo>
                  <a:pt x="3043555" y="2285999"/>
                </a:lnTo>
                <a:lnTo>
                  <a:pt x="3045586" y="2400299"/>
                </a:lnTo>
                <a:lnTo>
                  <a:pt x="3043555" y="2527299"/>
                </a:lnTo>
                <a:lnTo>
                  <a:pt x="3037712" y="2641599"/>
                </a:lnTo>
                <a:lnTo>
                  <a:pt x="3028187" y="2768599"/>
                </a:lnTo>
                <a:lnTo>
                  <a:pt x="3014980" y="2882899"/>
                </a:lnTo>
                <a:lnTo>
                  <a:pt x="2997961" y="2997199"/>
                </a:lnTo>
                <a:lnTo>
                  <a:pt x="2977642" y="3111499"/>
                </a:lnTo>
                <a:lnTo>
                  <a:pt x="2954020" y="3225799"/>
                </a:lnTo>
                <a:lnTo>
                  <a:pt x="2926969" y="3327400"/>
                </a:lnTo>
                <a:lnTo>
                  <a:pt x="2896743" y="3429000"/>
                </a:lnTo>
                <a:lnTo>
                  <a:pt x="2863342" y="3530600"/>
                </a:lnTo>
                <a:lnTo>
                  <a:pt x="2827020" y="3632200"/>
                </a:lnTo>
                <a:lnTo>
                  <a:pt x="2787777" y="3733800"/>
                </a:lnTo>
                <a:lnTo>
                  <a:pt x="2745740" y="3822700"/>
                </a:lnTo>
                <a:lnTo>
                  <a:pt x="2700909" y="3911600"/>
                </a:lnTo>
                <a:lnTo>
                  <a:pt x="2653537" y="4000500"/>
                </a:lnTo>
                <a:lnTo>
                  <a:pt x="2603499" y="4076700"/>
                </a:lnTo>
                <a:lnTo>
                  <a:pt x="2551176" y="4165600"/>
                </a:lnTo>
                <a:lnTo>
                  <a:pt x="2496439" y="4229100"/>
                </a:lnTo>
                <a:lnTo>
                  <a:pt x="2439543" y="4305300"/>
                </a:lnTo>
                <a:lnTo>
                  <a:pt x="2380360" y="4368800"/>
                </a:lnTo>
                <a:lnTo>
                  <a:pt x="2319273" y="4432300"/>
                </a:lnTo>
                <a:lnTo>
                  <a:pt x="2256282" y="4483100"/>
                </a:lnTo>
                <a:lnTo>
                  <a:pt x="2191258" y="4546600"/>
                </a:lnTo>
                <a:lnTo>
                  <a:pt x="2124456" y="4584700"/>
                </a:lnTo>
                <a:lnTo>
                  <a:pt x="2056130" y="4635500"/>
                </a:lnTo>
                <a:lnTo>
                  <a:pt x="1986280" y="4673600"/>
                </a:lnTo>
                <a:lnTo>
                  <a:pt x="1914906" y="4699000"/>
                </a:lnTo>
                <a:lnTo>
                  <a:pt x="1767967" y="4749800"/>
                </a:lnTo>
                <a:lnTo>
                  <a:pt x="1616456" y="4775200"/>
                </a:lnTo>
                <a:lnTo>
                  <a:pt x="1776857" y="4775200"/>
                </a:lnTo>
                <a:lnTo>
                  <a:pt x="1853310" y="4762500"/>
                </a:lnTo>
                <a:lnTo>
                  <a:pt x="1928241" y="4724400"/>
                </a:lnTo>
                <a:lnTo>
                  <a:pt x="2001773" y="4699000"/>
                </a:lnTo>
                <a:lnTo>
                  <a:pt x="2073402" y="4660900"/>
                </a:lnTo>
                <a:lnTo>
                  <a:pt x="2143633" y="4610100"/>
                </a:lnTo>
                <a:lnTo>
                  <a:pt x="2211832" y="4572000"/>
                </a:lnTo>
                <a:lnTo>
                  <a:pt x="2278253" y="4508500"/>
                </a:lnTo>
                <a:lnTo>
                  <a:pt x="2342642" y="4457700"/>
                </a:lnTo>
                <a:lnTo>
                  <a:pt x="2404872" y="4394200"/>
                </a:lnTo>
                <a:lnTo>
                  <a:pt x="2465197" y="4330700"/>
                </a:lnTo>
                <a:lnTo>
                  <a:pt x="2522982" y="4254500"/>
                </a:lnTo>
                <a:lnTo>
                  <a:pt x="2578608" y="4178300"/>
                </a:lnTo>
                <a:lnTo>
                  <a:pt x="2631694" y="4102100"/>
                </a:lnTo>
                <a:lnTo>
                  <a:pt x="2682367" y="4013200"/>
                </a:lnTo>
                <a:lnTo>
                  <a:pt x="2730372" y="3924300"/>
                </a:lnTo>
                <a:lnTo>
                  <a:pt x="2775711" y="3835400"/>
                </a:lnTo>
                <a:lnTo>
                  <a:pt x="2818257" y="3746500"/>
                </a:lnTo>
                <a:lnTo>
                  <a:pt x="2857881" y="3644900"/>
                </a:lnTo>
                <a:lnTo>
                  <a:pt x="2894584" y="3543300"/>
                </a:lnTo>
                <a:lnTo>
                  <a:pt x="2928366" y="3441700"/>
                </a:lnTo>
                <a:lnTo>
                  <a:pt x="2958846" y="3340100"/>
                </a:lnTo>
                <a:lnTo>
                  <a:pt x="2986151" y="3225799"/>
                </a:lnTo>
                <a:lnTo>
                  <a:pt x="3010027" y="3111499"/>
                </a:lnTo>
                <a:lnTo>
                  <a:pt x="3030601" y="2997199"/>
                </a:lnTo>
                <a:lnTo>
                  <a:pt x="3047619" y="2882899"/>
                </a:lnTo>
                <a:lnTo>
                  <a:pt x="3060954" y="2768599"/>
                </a:lnTo>
                <a:lnTo>
                  <a:pt x="3070606" y="2654299"/>
                </a:lnTo>
                <a:lnTo>
                  <a:pt x="3076447" y="2527299"/>
                </a:lnTo>
                <a:lnTo>
                  <a:pt x="3078480" y="2400299"/>
                </a:lnTo>
                <a:lnTo>
                  <a:pt x="3076447" y="2285999"/>
                </a:lnTo>
                <a:lnTo>
                  <a:pt x="3070606" y="2158999"/>
                </a:lnTo>
                <a:lnTo>
                  <a:pt x="3060827" y="2044699"/>
                </a:lnTo>
                <a:lnTo>
                  <a:pt x="3047492" y="1917699"/>
                </a:lnTo>
                <a:lnTo>
                  <a:pt x="3030473" y="1803399"/>
                </a:lnTo>
                <a:lnTo>
                  <a:pt x="3009899" y="1689099"/>
                </a:lnTo>
                <a:lnTo>
                  <a:pt x="2985897" y="1574800"/>
                </a:lnTo>
                <a:lnTo>
                  <a:pt x="2958592" y="1473200"/>
                </a:lnTo>
                <a:lnTo>
                  <a:pt x="2928111" y="1358900"/>
                </a:lnTo>
                <a:lnTo>
                  <a:pt x="2894330" y="1257300"/>
                </a:lnTo>
                <a:lnTo>
                  <a:pt x="2857499" y="1155700"/>
                </a:lnTo>
                <a:lnTo>
                  <a:pt x="2817876" y="1066800"/>
                </a:lnTo>
                <a:lnTo>
                  <a:pt x="2775204" y="965200"/>
                </a:lnTo>
                <a:lnTo>
                  <a:pt x="2729865" y="876300"/>
                </a:lnTo>
                <a:lnTo>
                  <a:pt x="2681732" y="787400"/>
                </a:lnTo>
                <a:lnTo>
                  <a:pt x="2631059" y="711200"/>
                </a:lnTo>
                <a:lnTo>
                  <a:pt x="2577846" y="635000"/>
                </a:lnTo>
                <a:lnTo>
                  <a:pt x="2522220" y="558800"/>
                </a:lnTo>
                <a:lnTo>
                  <a:pt x="2464308" y="482600"/>
                </a:lnTo>
                <a:lnTo>
                  <a:pt x="2403983" y="419100"/>
                </a:lnTo>
                <a:lnTo>
                  <a:pt x="2341498" y="355600"/>
                </a:lnTo>
                <a:lnTo>
                  <a:pt x="2277110" y="292100"/>
                </a:lnTo>
                <a:lnTo>
                  <a:pt x="2210561" y="241300"/>
                </a:lnTo>
                <a:lnTo>
                  <a:pt x="2142109" y="190500"/>
                </a:lnTo>
                <a:lnTo>
                  <a:pt x="2071878" y="152400"/>
                </a:lnTo>
                <a:lnTo>
                  <a:pt x="1999995" y="114300"/>
                </a:lnTo>
                <a:lnTo>
                  <a:pt x="1926462" y="76200"/>
                </a:lnTo>
                <a:lnTo>
                  <a:pt x="1813115" y="38100"/>
                </a:lnTo>
                <a:close/>
              </a:path>
              <a:path w="3078479" h="4800600">
                <a:moveTo>
                  <a:pt x="1501774" y="50800"/>
                </a:moveTo>
                <a:lnTo>
                  <a:pt x="1387856" y="50800"/>
                </a:lnTo>
                <a:lnTo>
                  <a:pt x="1313433" y="76200"/>
                </a:lnTo>
                <a:lnTo>
                  <a:pt x="1240155" y="88900"/>
                </a:lnTo>
                <a:lnTo>
                  <a:pt x="1168145" y="114300"/>
                </a:lnTo>
                <a:lnTo>
                  <a:pt x="1097407" y="152400"/>
                </a:lnTo>
                <a:lnTo>
                  <a:pt x="1028065" y="190500"/>
                </a:lnTo>
                <a:lnTo>
                  <a:pt x="960373" y="228600"/>
                </a:lnTo>
                <a:lnTo>
                  <a:pt x="894207" y="279400"/>
                </a:lnTo>
                <a:lnTo>
                  <a:pt x="829691" y="330200"/>
                </a:lnTo>
                <a:lnTo>
                  <a:pt x="766953" y="381000"/>
                </a:lnTo>
                <a:lnTo>
                  <a:pt x="706246" y="444500"/>
                </a:lnTo>
                <a:lnTo>
                  <a:pt x="647572" y="508000"/>
                </a:lnTo>
                <a:lnTo>
                  <a:pt x="590804" y="584200"/>
                </a:lnTo>
                <a:lnTo>
                  <a:pt x="536447" y="660400"/>
                </a:lnTo>
                <a:lnTo>
                  <a:pt x="484378" y="736600"/>
                </a:lnTo>
                <a:lnTo>
                  <a:pt x="434594" y="812800"/>
                </a:lnTo>
                <a:lnTo>
                  <a:pt x="387477" y="901700"/>
                </a:lnTo>
                <a:lnTo>
                  <a:pt x="342772" y="990600"/>
                </a:lnTo>
                <a:lnTo>
                  <a:pt x="300862" y="1079500"/>
                </a:lnTo>
                <a:lnTo>
                  <a:pt x="261746" y="1181100"/>
                </a:lnTo>
                <a:lnTo>
                  <a:pt x="225552" y="1270000"/>
                </a:lnTo>
                <a:lnTo>
                  <a:pt x="192278" y="1384300"/>
                </a:lnTo>
                <a:lnTo>
                  <a:pt x="162179" y="1485900"/>
                </a:lnTo>
                <a:lnTo>
                  <a:pt x="135255" y="1587500"/>
                </a:lnTo>
                <a:lnTo>
                  <a:pt x="111632" y="1701799"/>
                </a:lnTo>
                <a:lnTo>
                  <a:pt x="91312" y="1816099"/>
                </a:lnTo>
                <a:lnTo>
                  <a:pt x="74421" y="1930399"/>
                </a:lnTo>
                <a:lnTo>
                  <a:pt x="61214" y="2044699"/>
                </a:lnTo>
                <a:lnTo>
                  <a:pt x="51689" y="2158999"/>
                </a:lnTo>
                <a:lnTo>
                  <a:pt x="45846" y="2285999"/>
                </a:lnTo>
                <a:lnTo>
                  <a:pt x="43942" y="2400299"/>
                </a:lnTo>
                <a:lnTo>
                  <a:pt x="45846" y="2527299"/>
                </a:lnTo>
                <a:lnTo>
                  <a:pt x="51689" y="2641599"/>
                </a:lnTo>
                <a:lnTo>
                  <a:pt x="61214" y="2768599"/>
                </a:lnTo>
                <a:lnTo>
                  <a:pt x="74421" y="2882899"/>
                </a:lnTo>
                <a:lnTo>
                  <a:pt x="91312" y="2997199"/>
                </a:lnTo>
                <a:lnTo>
                  <a:pt x="111506" y="3111499"/>
                </a:lnTo>
                <a:lnTo>
                  <a:pt x="135128" y="3213099"/>
                </a:lnTo>
                <a:lnTo>
                  <a:pt x="162052" y="3327400"/>
                </a:lnTo>
                <a:lnTo>
                  <a:pt x="192151" y="3429000"/>
                </a:lnTo>
                <a:lnTo>
                  <a:pt x="225424" y="3530600"/>
                </a:lnTo>
                <a:lnTo>
                  <a:pt x="261493" y="3632200"/>
                </a:lnTo>
                <a:lnTo>
                  <a:pt x="300608" y="3721100"/>
                </a:lnTo>
                <a:lnTo>
                  <a:pt x="342519" y="3822700"/>
                </a:lnTo>
                <a:lnTo>
                  <a:pt x="387095" y="3911600"/>
                </a:lnTo>
                <a:lnTo>
                  <a:pt x="434340" y="3987800"/>
                </a:lnTo>
                <a:lnTo>
                  <a:pt x="483996" y="4076700"/>
                </a:lnTo>
                <a:lnTo>
                  <a:pt x="535940" y="4152900"/>
                </a:lnTo>
                <a:lnTo>
                  <a:pt x="590422" y="4229100"/>
                </a:lnTo>
                <a:lnTo>
                  <a:pt x="647065" y="4292600"/>
                </a:lnTo>
                <a:lnTo>
                  <a:pt x="705611" y="4356100"/>
                </a:lnTo>
                <a:lnTo>
                  <a:pt x="766318" y="4419600"/>
                </a:lnTo>
                <a:lnTo>
                  <a:pt x="828929" y="4483100"/>
                </a:lnTo>
                <a:lnTo>
                  <a:pt x="893318" y="4533900"/>
                </a:lnTo>
                <a:lnTo>
                  <a:pt x="959484" y="4584700"/>
                </a:lnTo>
                <a:lnTo>
                  <a:pt x="1027176" y="4622800"/>
                </a:lnTo>
                <a:lnTo>
                  <a:pt x="1096391" y="4660900"/>
                </a:lnTo>
                <a:lnTo>
                  <a:pt x="1312291" y="4737100"/>
                </a:lnTo>
                <a:lnTo>
                  <a:pt x="1462405" y="4762500"/>
                </a:lnTo>
                <a:lnTo>
                  <a:pt x="1615058" y="4762500"/>
                </a:lnTo>
                <a:lnTo>
                  <a:pt x="1690623" y="4749800"/>
                </a:lnTo>
                <a:lnTo>
                  <a:pt x="1463040" y="4749800"/>
                </a:lnTo>
                <a:lnTo>
                  <a:pt x="1314322" y="4724400"/>
                </a:lnTo>
                <a:lnTo>
                  <a:pt x="1100835" y="4648200"/>
                </a:lnTo>
                <a:lnTo>
                  <a:pt x="1032382" y="4610100"/>
                </a:lnTo>
                <a:lnTo>
                  <a:pt x="965199" y="4572000"/>
                </a:lnTo>
                <a:lnTo>
                  <a:pt x="899668" y="4521200"/>
                </a:lnTo>
                <a:lnTo>
                  <a:pt x="835914" y="4470400"/>
                </a:lnTo>
                <a:lnTo>
                  <a:pt x="773683" y="4419600"/>
                </a:lnTo>
                <a:lnTo>
                  <a:pt x="713485" y="4356100"/>
                </a:lnTo>
                <a:lnTo>
                  <a:pt x="655193" y="4292600"/>
                </a:lnTo>
                <a:lnTo>
                  <a:pt x="598932" y="4216400"/>
                </a:lnTo>
                <a:lnTo>
                  <a:pt x="544830" y="4140200"/>
                </a:lnTo>
                <a:lnTo>
                  <a:pt x="493014" y="4064000"/>
                </a:lnTo>
                <a:lnTo>
                  <a:pt x="443737" y="3987800"/>
                </a:lnTo>
                <a:lnTo>
                  <a:pt x="396747" y="3898900"/>
                </a:lnTo>
                <a:lnTo>
                  <a:pt x="352297" y="3810000"/>
                </a:lnTo>
                <a:lnTo>
                  <a:pt x="310642" y="3721100"/>
                </a:lnTo>
                <a:lnTo>
                  <a:pt x="271653" y="3619500"/>
                </a:lnTo>
                <a:lnTo>
                  <a:pt x="235711" y="3530600"/>
                </a:lnTo>
                <a:lnTo>
                  <a:pt x="202565" y="3429000"/>
                </a:lnTo>
                <a:lnTo>
                  <a:pt x="172593" y="3314700"/>
                </a:lnTo>
                <a:lnTo>
                  <a:pt x="145795" y="3213099"/>
                </a:lnTo>
                <a:lnTo>
                  <a:pt x="122301" y="3098799"/>
                </a:lnTo>
                <a:lnTo>
                  <a:pt x="102107" y="2997199"/>
                </a:lnTo>
                <a:lnTo>
                  <a:pt x="85217" y="2882899"/>
                </a:lnTo>
                <a:lnTo>
                  <a:pt x="72135" y="2768599"/>
                </a:lnTo>
                <a:lnTo>
                  <a:pt x="62610" y="2641599"/>
                </a:lnTo>
                <a:lnTo>
                  <a:pt x="56895" y="2527299"/>
                </a:lnTo>
                <a:lnTo>
                  <a:pt x="54864" y="2400299"/>
                </a:lnTo>
                <a:lnTo>
                  <a:pt x="56895" y="2285999"/>
                </a:lnTo>
                <a:lnTo>
                  <a:pt x="62610" y="2158999"/>
                </a:lnTo>
                <a:lnTo>
                  <a:pt x="72262" y="2044699"/>
                </a:lnTo>
                <a:lnTo>
                  <a:pt x="85343" y="1930399"/>
                </a:lnTo>
                <a:lnTo>
                  <a:pt x="102234" y="1816099"/>
                </a:lnTo>
                <a:lnTo>
                  <a:pt x="122428" y="1701799"/>
                </a:lnTo>
                <a:lnTo>
                  <a:pt x="145922" y="1587500"/>
                </a:lnTo>
                <a:lnTo>
                  <a:pt x="172846" y="1485900"/>
                </a:lnTo>
                <a:lnTo>
                  <a:pt x="202819" y="1384300"/>
                </a:lnTo>
                <a:lnTo>
                  <a:pt x="235966" y="1282700"/>
                </a:lnTo>
                <a:lnTo>
                  <a:pt x="272033" y="1181100"/>
                </a:lnTo>
                <a:lnTo>
                  <a:pt x="311022" y="1079500"/>
                </a:lnTo>
                <a:lnTo>
                  <a:pt x="352806" y="990600"/>
                </a:lnTo>
                <a:lnTo>
                  <a:pt x="397256" y="901700"/>
                </a:lnTo>
                <a:lnTo>
                  <a:pt x="444245" y="825500"/>
                </a:lnTo>
                <a:lnTo>
                  <a:pt x="493648" y="736600"/>
                </a:lnTo>
                <a:lnTo>
                  <a:pt x="545592" y="660400"/>
                </a:lnTo>
                <a:lnTo>
                  <a:pt x="599694" y="584200"/>
                </a:lnTo>
                <a:lnTo>
                  <a:pt x="656082" y="520700"/>
                </a:lnTo>
                <a:lnTo>
                  <a:pt x="714502" y="457200"/>
                </a:lnTo>
                <a:lnTo>
                  <a:pt x="774827" y="393700"/>
                </a:lnTo>
                <a:lnTo>
                  <a:pt x="837057" y="330200"/>
                </a:lnTo>
                <a:lnTo>
                  <a:pt x="901065" y="279400"/>
                </a:lnTo>
                <a:lnTo>
                  <a:pt x="966723" y="241300"/>
                </a:lnTo>
                <a:lnTo>
                  <a:pt x="1033907" y="190500"/>
                </a:lnTo>
                <a:lnTo>
                  <a:pt x="1102614" y="152400"/>
                </a:lnTo>
                <a:lnTo>
                  <a:pt x="1243837" y="101600"/>
                </a:lnTo>
                <a:lnTo>
                  <a:pt x="1316482" y="76200"/>
                </a:lnTo>
                <a:lnTo>
                  <a:pt x="1390015" y="63500"/>
                </a:lnTo>
                <a:lnTo>
                  <a:pt x="1464691" y="63500"/>
                </a:lnTo>
                <a:lnTo>
                  <a:pt x="1501774" y="50800"/>
                </a:lnTo>
                <a:close/>
              </a:path>
              <a:path w="3078479" h="4800600">
                <a:moveTo>
                  <a:pt x="1691894" y="50800"/>
                </a:moveTo>
                <a:lnTo>
                  <a:pt x="1577720" y="50800"/>
                </a:lnTo>
                <a:lnTo>
                  <a:pt x="1615440" y="63500"/>
                </a:lnTo>
                <a:lnTo>
                  <a:pt x="1690496" y="63500"/>
                </a:lnTo>
                <a:lnTo>
                  <a:pt x="1764157" y="76200"/>
                </a:lnTo>
                <a:lnTo>
                  <a:pt x="1907794" y="127000"/>
                </a:lnTo>
                <a:lnTo>
                  <a:pt x="1977644" y="165100"/>
                </a:lnTo>
                <a:lnTo>
                  <a:pt x="2046096" y="190500"/>
                </a:lnTo>
                <a:lnTo>
                  <a:pt x="2113280" y="241300"/>
                </a:lnTo>
                <a:lnTo>
                  <a:pt x="2178811" y="279400"/>
                </a:lnTo>
                <a:lnTo>
                  <a:pt x="2242693" y="330200"/>
                </a:lnTo>
                <a:lnTo>
                  <a:pt x="2304796" y="393700"/>
                </a:lnTo>
                <a:lnTo>
                  <a:pt x="2364994" y="457200"/>
                </a:lnTo>
                <a:lnTo>
                  <a:pt x="2423414" y="520700"/>
                </a:lnTo>
                <a:lnTo>
                  <a:pt x="2479547" y="584200"/>
                </a:lnTo>
                <a:lnTo>
                  <a:pt x="2533649" y="660400"/>
                </a:lnTo>
                <a:lnTo>
                  <a:pt x="2585466" y="736600"/>
                </a:lnTo>
                <a:lnTo>
                  <a:pt x="2634869" y="825500"/>
                </a:lnTo>
                <a:lnTo>
                  <a:pt x="2681859" y="901700"/>
                </a:lnTo>
                <a:lnTo>
                  <a:pt x="2726182" y="990600"/>
                </a:lnTo>
                <a:lnTo>
                  <a:pt x="2767837" y="1092200"/>
                </a:lnTo>
                <a:lnTo>
                  <a:pt x="2806827" y="1181100"/>
                </a:lnTo>
                <a:lnTo>
                  <a:pt x="2842768" y="1282700"/>
                </a:lnTo>
                <a:lnTo>
                  <a:pt x="2875915" y="1384300"/>
                </a:lnTo>
                <a:lnTo>
                  <a:pt x="2905886" y="1485900"/>
                </a:lnTo>
                <a:lnTo>
                  <a:pt x="2932684" y="1587500"/>
                </a:lnTo>
                <a:lnTo>
                  <a:pt x="2956179" y="1701799"/>
                </a:lnTo>
                <a:lnTo>
                  <a:pt x="2976372" y="1816099"/>
                </a:lnTo>
                <a:lnTo>
                  <a:pt x="2993262" y="1930399"/>
                </a:lnTo>
                <a:lnTo>
                  <a:pt x="3006344" y="2044699"/>
                </a:lnTo>
                <a:lnTo>
                  <a:pt x="3015869" y="2158999"/>
                </a:lnTo>
                <a:lnTo>
                  <a:pt x="3021584" y="2285999"/>
                </a:lnTo>
                <a:lnTo>
                  <a:pt x="3023616" y="2400299"/>
                </a:lnTo>
                <a:lnTo>
                  <a:pt x="3021584" y="2527299"/>
                </a:lnTo>
                <a:lnTo>
                  <a:pt x="3015869" y="2641599"/>
                </a:lnTo>
                <a:lnTo>
                  <a:pt x="3006217" y="2768599"/>
                </a:lnTo>
                <a:lnTo>
                  <a:pt x="2993135" y="2882899"/>
                </a:lnTo>
                <a:lnTo>
                  <a:pt x="2976245" y="2997199"/>
                </a:lnTo>
                <a:lnTo>
                  <a:pt x="2956052" y="3111499"/>
                </a:lnTo>
                <a:lnTo>
                  <a:pt x="2932557" y="3213099"/>
                </a:lnTo>
                <a:lnTo>
                  <a:pt x="2905633" y="3327400"/>
                </a:lnTo>
                <a:lnTo>
                  <a:pt x="2875660" y="3429000"/>
                </a:lnTo>
                <a:lnTo>
                  <a:pt x="2842514" y="3530600"/>
                </a:lnTo>
                <a:lnTo>
                  <a:pt x="2806446" y="3632200"/>
                </a:lnTo>
                <a:lnTo>
                  <a:pt x="2767457" y="3721100"/>
                </a:lnTo>
                <a:lnTo>
                  <a:pt x="2725673" y="3810000"/>
                </a:lnTo>
                <a:lnTo>
                  <a:pt x="2681351" y="3898900"/>
                </a:lnTo>
                <a:lnTo>
                  <a:pt x="2634360" y="3987800"/>
                </a:lnTo>
                <a:lnTo>
                  <a:pt x="2584831" y="4064000"/>
                </a:lnTo>
                <a:lnTo>
                  <a:pt x="2532887" y="4152900"/>
                </a:lnTo>
                <a:lnTo>
                  <a:pt x="2478785" y="4216400"/>
                </a:lnTo>
                <a:lnTo>
                  <a:pt x="2422524" y="4292600"/>
                </a:lnTo>
                <a:lnTo>
                  <a:pt x="2364105" y="4356100"/>
                </a:lnTo>
                <a:lnTo>
                  <a:pt x="2303653" y="4419600"/>
                </a:lnTo>
                <a:lnTo>
                  <a:pt x="2241549" y="4470400"/>
                </a:lnTo>
                <a:lnTo>
                  <a:pt x="2177542" y="4521200"/>
                </a:lnTo>
                <a:lnTo>
                  <a:pt x="2111756" y="4572000"/>
                </a:lnTo>
                <a:lnTo>
                  <a:pt x="2044572" y="4610100"/>
                </a:lnTo>
                <a:lnTo>
                  <a:pt x="1975866" y="4648200"/>
                </a:lnTo>
                <a:lnTo>
                  <a:pt x="1905889" y="4673600"/>
                </a:lnTo>
                <a:lnTo>
                  <a:pt x="1834642" y="4711700"/>
                </a:lnTo>
                <a:lnTo>
                  <a:pt x="1613789" y="4749800"/>
                </a:lnTo>
                <a:lnTo>
                  <a:pt x="1690623" y="4749800"/>
                </a:lnTo>
                <a:lnTo>
                  <a:pt x="1765045" y="4737100"/>
                </a:lnTo>
                <a:lnTo>
                  <a:pt x="1981072" y="4660900"/>
                </a:lnTo>
                <a:lnTo>
                  <a:pt x="2050415" y="4622800"/>
                </a:lnTo>
                <a:lnTo>
                  <a:pt x="2118106" y="4584700"/>
                </a:lnTo>
                <a:lnTo>
                  <a:pt x="2184399" y="4533900"/>
                </a:lnTo>
                <a:lnTo>
                  <a:pt x="2248916" y="4483100"/>
                </a:lnTo>
                <a:lnTo>
                  <a:pt x="2311399" y="4419600"/>
                </a:lnTo>
                <a:lnTo>
                  <a:pt x="2372233" y="4368800"/>
                </a:lnTo>
                <a:lnTo>
                  <a:pt x="2431034" y="4292600"/>
                </a:lnTo>
                <a:lnTo>
                  <a:pt x="2487676" y="4229100"/>
                </a:lnTo>
                <a:lnTo>
                  <a:pt x="2542032" y="4152900"/>
                </a:lnTo>
                <a:lnTo>
                  <a:pt x="2594102" y="4076700"/>
                </a:lnTo>
                <a:lnTo>
                  <a:pt x="2643885" y="3987800"/>
                </a:lnTo>
                <a:lnTo>
                  <a:pt x="2691130" y="3911600"/>
                </a:lnTo>
                <a:lnTo>
                  <a:pt x="2735707" y="3822700"/>
                </a:lnTo>
                <a:lnTo>
                  <a:pt x="2777617" y="3721100"/>
                </a:lnTo>
                <a:lnTo>
                  <a:pt x="2816733" y="3632200"/>
                </a:lnTo>
                <a:lnTo>
                  <a:pt x="2852928" y="3530600"/>
                </a:lnTo>
                <a:lnTo>
                  <a:pt x="2886202" y="3429000"/>
                </a:lnTo>
                <a:lnTo>
                  <a:pt x="2916301" y="3327400"/>
                </a:lnTo>
                <a:lnTo>
                  <a:pt x="2943224" y="3213099"/>
                </a:lnTo>
                <a:lnTo>
                  <a:pt x="2966847" y="3111499"/>
                </a:lnTo>
                <a:lnTo>
                  <a:pt x="2987167" y="2997199"/>
                </a:lnTo>
                <a:lnTo>
                  <a:pt x="3004058" y="2882899"/>
                </a:lnTo>
                <a:lnTo>
                  <a:pt x="3017266" y="2768599"/>
                </a:lnTo>
                <a:lnTo>
                  <a:pt x="3026791" y="2641599"/>
                </a:lnTo>
                <a:lnTo>
                  <a:pt x="3032633" y="2527299"/>
                </a:lnTo>
                <a:lnTo>
                  <a:pt x="3034537" y="2400299"/>
                </a:lnTo>
                <a:lnTo>
                  <a:pt x="3032633" y="2285999"/>
                </a:lnTo>
                <a:lnTo>
                  <a:pt x="3026791" y="2158999"/>
                </a:lnTo>
                <a:lnTo>
                  <a:pt x="3017266" y="2044699"/>
                </a:lnTo>
                <a:lnTo>
                  <a:pt x="3004058" y="1930399"/>
                </a:lnTo>
                <a:lnTo>
                  <a:pt x="2987167" y="1816099"/>
                </a:lnTo>
                <a:lnTo>
                  <a:pt x="2966973" y="1701799"/>
                </a:lnTo>
                <a:lnTo>
                  <a:pt x="2943352" y="1587500"/>
                </a:lnTo>
                <a:lnTo>
                  <a:pt x="2916428" y="1485900"/>
                </a:lnTo>
                <a:lnTo>
                  <a:pt x="2886329" y="1384300"/>
                </a:lnTo>
                <a:lnTo>
                  <a:pt x="2853055" y="1282700"/>
                </a:lnTo>
                <a:lnTo>
                  <a:pt x="2816860" y="1181100"/>
                </a:lnTo>
                <a:lnTo>
                  <a:pt x="2777871" y="1079500"/>
                </a:lnTo>
                <a:lnTo>
                  <a:pt x="2735960" y="990600"/>
                </a:lnTo>
                <a:lnTo>
                  <a:pt x="2691384" y="901700"/>
                </a:lnTo>
                <a:lnTo>
                  <a:pt x="2644267" y="812800"/>
                </a:lnTo>
                <a:lnTo>
                  <a:pt x="2594483" y="736600"/>
                </a:lnTo>
                <a:lnTo>
                  <a:pt x="2542540" y="660400"/>
                </a:lnTo>
                <a:lnTo>
                  <a:pt x="2488057" y="584200"/>
                </a:lnTo>
                <a:lnTo>
                  <a:pt x="2431542" y="508000"/>
                </a:lnTo>
                <a:lnTo>
                  <a:pt x="2372741" y="444500"/>
                </a:lnTo>
                <a:lnTo>
                  <a:pt x="2312161" y="381000"/>
                </a:lnTo>
                <a:lnTo>
                  <a:pt x="2249551" y="330200"/>
                </a:lnTo>
                <a:lnTo>
                  <a:pt x="2185161" y="279400"/>
                </a:lnTo>
                <a:lnTo>
                  <a:pt x="2118995" y="228600"/>
                </a:lnTo>
                <a:lnTo>
                  <a:pt x="2051304" y="190500"/>
                </a:lnTo>
                <a:lnTo>
                  <a:pt x="1982089" y="152400"/>
                </a:lnTo>
                <a:lnTo>
                  <a:pt x="1911477" y="114300"/>
                </a:lnTo>
                <a:lnTo>
                  <a:pt x="1839468" y="88900"/>
                </a:lnTo>
                <a:lnTo>
                  <a:pt x="1766189" y="76200"/>
                </a:lnTo>
                <a:lnTo>
                  <a:pt x="1691894" y="50800"/>
                </a:lnTo>
                <a:close/>
              </a:path>
              <a:path w="3078479" h="4800600">
                <a:moveTo>
                  <a:pt x="1539620" y="38100"/>
                </a:moveTo>
                <a:lnTo>
                  <a:pt x="1501140" y="50800"/>
                </a:lnTo>
                <a:lnTo>
                  <a:pt x="1577974" y="50800"/>
                </a:lnTo>
                <a:lnTo>
                  <a:pt x="1539620" y="38100"/>
                </a:lnTo>
                <a:close/>
              </a:path>
            </a:pathLst>
          </a:custGeom>
          <a:solidFill>
            <a:srgbClr val="000000"/>
          </a:solidFill>
        </p:spPr>
        <p:txBody>
          <a:bodyPr wrap="square" lIns="0" tIns="0" rIns="0" bIns="0" rtlCol="0"/>
          <a:lstStyle/>
          <a:p>
            <a:endParaRPr/>
          </a:p>
        </p:txBody>
      </p:sp>
      <p:sp>
        <p:nvSpPr>
          <p:cNvPr id="5" name="object 5"/>
          <p:cNvSpPr/>
          <p:nvPr/>
        </p:nvSpPr>
        <p:spPr>
          <a:xfrm>
            <a:off x="3995928" y="2924555"/>
            <a:ext cx="1583690" cy="2809240"/>
          </a:xfrm>
          <a:custGeom>
            <a:avLst/>
            <a:gdLst/>
            <a:ahLst/>
            <a:cxnLst/>
            <a:rect l="l" t="t" r="r" b="b"/>
            <a:pathLst>
              <a:path w="1583689" h="2809240">
                <a:moveTo>
                  <a:pt x="0" y="2808732"/>
                </a:moveTo>
                <a:lnTo>
                  <a:pt x="1583436" y="2808732"/>
                </a:lnTo>
                <a:lnTo>
                  <a:pt x="1583436" y="0"/>
                </a:lnTo>
                <a:lnTo>
                  <a:pt x="0" y="0"/>
                </a:lnTo>
                <a:lnTo>
                  <a:pt x="0" y="2808732"/>
                </a:lnTo>
                <a:close/>
              </a:path>
            </a:pathLst>
          </a:custGeom>
          <a:solidFill>
            <a:srgbClr val="FADFD1"/>
          </a:solidFill>
        </p:spPr>
        <p:txBody>
          <a:bodyPr wrap="square" lIns="0" tIns="0" rIns="0" bIns="0" rtlCol="0"/>
          <a:lstStyle/>
          <a:p>
            <a:endParaRPr/>
          </a:p>
        </p:txBody>
      </p:sp>
      <p:sp>
        <p:nvSpPr>
          <p:cNvPr id="6" name="object 6"/>
          <p:cNvSpPr/>
          <p:nvPr/>
        </p:nvSpPr>
        <p:spPr>
          <a:xfrm>
            <a:off x="3968496" y="2897123"/>
            <a:ext cx="1638300" cy="2863850"/>
          </a:xfrm>
          <a:custGeom>
            <a:avLst/>
            <a:gdLst/>
            <a:ahLst/>
            <a:cxnLst/>
            <a:rect l="l" t="t" r="r" b="b"/>
            <a:pathLst>
              <a:path w="1638300" h="2863850">
                <a:moveTo>
                  <a:pt x="1610867" y="0"/>
                </a:moveTo>
                <a:lnTo>
                  <a:pt x="27431" y="0"/>
                </a:lnTo>
                <a:lnTo>
                  <a:pt x="16769" y="2160"/>
                </a:lnTo>
                <a:lnTo>
                  <a:pt x="8048" y="8048"/>
                </a:lnTo>
                <a:lnTo>
                  <a:pt x="2160" y="16769"/>
                </a:lnTo>
                <a:lnTo>
                  <a:pt x="0" y="27431"/>
                </a:lnTo>
                <a:lnTo>
                  <a:pt x="0" y="2836164"/>
                </a:lnTo>
                <a:lnTo>
                  <a:pt x="2160" y="2846842"/>
                </a:lnTo>
                <a:lnTo>
                  <a:pt x="8048" y="2855561"/>
                </a:lnTo>
                <a:lnTo>
                  <a:pt x="16769" y="2861440"/>
                </a:lnTo>
                <a:lnTo>
                  <a:pt x="27431" y="2863596"/>
                </a:lnTo>
                <a:lnTo>
                  <a:pt x="1610867" y="2863596"/>
                </a:lnTo>
                <a:lnTo>
                  <a:pt x="1621530" y="2861440"/>
                </a:lnTo>
                <a:lnTo>
                  <a:pt x="1630251" y="2855561"/>
                </a:lnTo>
                <a:lnTo>
                  <a:pt x="1636139" y="2846842"/>
                </a:lnTo>
                <a:lnTo>
                  <a:pt x="1638300" y="2836164"/>
                </a:lnTo>
                <a:lnTo>
                  <a:pt x="1638300" y="2830677"/>
                </a:lnTo>
                <a:lnTo>
                  <a:pt x="32892" y="2830677"/>
                </a:lnTo>
                <a:lnTo>
                  <a:pt x="32892" y="32892"/>
                </a:lnTo>
                <a:lnTo>
                  <a:pt x="1638300" y="32892"/>
                </a:lnTo>
                <a:lnTo>
                  <a:pt x="1638300" y="27431"/>
                </a:lnTo>
                <a:lnTo>
                  <a:pt x="1636139" y="16769"/>
                </a:lnTo>
                <a:lnTo>
                  <a:pt x="1630251" y="8048"/>
                </a:lnTo>
                <a:lnTo>
                  <a:pt x="1621530" y="2160"/>
                </a:lnTo>
                <a:lnTo>
                  <a:pt x="1610867" y="0"/>
                </a:lnTo>
                <a:close/>
              </a:path>
              <a:path w="1638300" h="2863850">
                <a:moveTo>
                  <a:pt x="1638300" y="32892"/>
                </a:moveTo>
                <a:lnTo>
                  <a:pt x="1605406" y="32892"/>
                </a:lnTo>
                <a:lnTo>
                  <a:pt x="1605406" y="2830677"/>
                </a:lnTo>
                <a:lnTo>
                  <a:pt x="1638300" y="2830677"/>
                </a:lnTo>
                <a:lnTo>
                  <a:pt x="1638300" y="32892"/>
                </a:lnTo>
                <a:close/>
              </a:path>
              <a:path w="1638300" h="2863850">
                <a:moveTo>
                  <a:pt x="1594357" y="43941"/>
                </a:moveTo>
                <a:lnTo>
                  <a:pt x="43941" y="43941"/>
                </a:lnTo>
                <a:lnTo>
                  <a:pt x="43941" y="2819704"/>
                </a:lnTo>
                <a:lnTo>
                  <a:pt x="1594357" y="2819704"/>
                </a:lnTo>
                <a:lnTo>
                  <a:pt x="1594357" y="2808732"/>
                </a:lnTo>
                <a:lnTo>
                  <a:pt x="54863" y="2808732"/>
                </a:lnTo>
                <a:lnTo>
                  <a:pt x="54863" y="54863"/>
                </a:lnTo>
                <a:lnTo>
                  <a:pt x="1594357" y="54863"/>
                </a:lnTo>
                <a:lnTo>
                  <a:pt x="1594357" y="43941"/>
                </a:lnTo>
                <a:close/>
              </a:path>
              <a:path w="1638300" h="2863850">
                <a:moveTo>
                  <a:pt x="1594357" y="54863"/>
                </a:moveTo>
                <a:lnTo>
                  <a:pt x="1583436" y="54863"/>
                </a:lnTo>
                <a:lnTo>
                  <a:pt x="1583436" y="2808732"/>
                </a:lnTo>
                <a:lnTo>
                  <a:pt x="1594357" y="2808732"/>
                </a:lnTo>
                <a:lnTo>
                  <a:pt x="1594357" y="54863"/>
                </a:lnTo>
                <a:close/>
              </a:path>
            </a:pathLst>
          </a:custGeom>
          <a:solidFill>
            <a:srgbClr val="000000"/>
          </a:solidFill>
        </p:spPr>
        <p:txBody>
          <a:bodyPr wrap="square" lIns="0" tIns="0" rIns="0" bIns="0" rtlCol="0"/>
          <a:lstStyle/>
          <a:p>
            <a:endParaRPr/>
          </a:p>
        </p:txBody>
      </p:sp>
      <p:sp>
        <p:nvSpPr>
          <p:cNvPr id="7" name="object 7"/>
          <p:cNvSpPr txBox="1"/>
          <p:nvPr/>
        </p:nvSpPr>
        <p:spPr>
          <a:xfrm>
            <a:off x="3995928" y="4020058"/>
            <a:ext cx="1583690" cy="513715"/>
          </a:xfrm>
          <a:prstGeom prst="rect">
            <a:avLst/>
          </a:prstGeom>
        </p:spPr>
        <p:txBody>
          <a:bodyPr vert="horz" wrap="square" lIns="0" tIns="12700" rIns="0" bIns="0" rtlCol="0">
            <a:spAutoFit/>
          </a:bodyPr>
          <a:lstStyle/>
          <a:p>
            <a:pPr marL="767080">
              <a:lnSpc>
                <a:spcPct val="100000"/>
              </a:lnSpc>
              <a:spcBef>
                <a:spcPts val="100"/>
              </a:spcBef>
            </a:pPr>
            <a:r>
              <a:rPr sz="3200" b="1" i="1" spc="50" dirty="0">
                <a:solidFill>
                  <a:schemeClr val="bg1"/>
                </a:solidFill>
                <a:latin typeface="Arial Narrow"/>
                <a:cs typeface="Arial Narrow"/>
              </a:rPr>
              <a:t>CPU</a:t>
            </a:r>
            <a:endParaRPr sz="3200" dirty="0">
              <a:solidFill>
                <a:schemeClr val="bg1"/>
              </a:solidFill>
              <a:latin typeface="Arial Narrow"/>
              <a:cs typeface="Arial Narrow"/>
            </a:endParaRPr>
          </a:p>
        </p:txBody>
      </p:sp>
      <p:sp>
        <p:nvSpPr>
          <p:cNvPr id="8" name="object 8"/>
          <p:cNvSpPr/>
          <p:nvPr/>
        </p:nvSpPr>
        <p:spPr>
          <a:xfrm>
            <a:off x="3995928" y="5804915"/>
            <a:ext cx="1583690" cy="504825"/>
          </a:xfrm>
          <a:custGeom>
            <a:avLst/>
            <a:gdLst/>
            <a:ahLst/>
            <a:cxnLst/>
            <a:rect l="l" t="t" r="r" b="b"/>
            <a:pathLst>
              <a:path w="1583689" h="504825">
                <a:moveTo>
                  <a:pt x="0" y="504444"/>
                </a:moveTo>
                <a:lnTo>
                  <a:pt x="1583436" y="504444"/>
                </a:lnTo>
                <a:lnTo>
                  <a:pt x="1583436" y="0"/>
                </a:lnTo>
                <a:lnTo>
                  <a:pt x="0" y="0"/>
                </a:lnTo>
                <a:lnTo>
                  <a:pt x="0" y="504444"/>
                </a:lnTo>
                <a:close/>
              </a:path>
            </a:pathLst>
          </a:custGeom>
          <a:solidFill>
            <a:srgbClr val="99FF99"/>
          </a:solidFill>
        </p:spPr>
        <p:txBody>
          <a:bodyPr wrap="square" lIns="0" tIns="0" rIns="0" bIns="0" rtlCol="0"/>
          <a:lstStyle/>
          <a:p>
            <a:endParaRPr/>
          </a:p>
        </p:txBody>
      </p:sp>
      <p:sp>
        <p:nvSpPr>
          <p:cNvPr id="9" name="object 9"/>
          <p:cNvSpPr/>
          <p:nvPr/>
        </p:nvSpPr>
        <p:spPr>
          <a:xfrm>
            <a:off x="3968496" y="5777484"/>
            <a:ext cx="1638300" cy="559435"/>
          </a:xfrm>
          <a:custGeom>
            <a:avLst/>
            <a:gdLst/>
            <a:ahLst/>
            <a:cxnLst/>
            <a:rect l="l" t="t" r="r" b="b"/>
            <a:pathLst>
              <a:path w="1638300" h="559435">
                <a:moveTo>
                  <a:pt x="1610867" y="0"/>
                </a:moveTo>
                <a:lnTo>
                  <a:pt x="27431" y="0"/>
                </a:lnTo>
                <a:lnTo>
                  <a:pt x="16769" y="2155"/>
                </a:lnTo>
                <a:lnTo>
                  <a:pt x="8048" y="8034"/>
                </a:lnTo>
                <a:lnTo>
                  <a:pt x="2160" y="16753"/>
                </a:lnTo>
                <a:lnTo>
                  <a:pt x="0" y="27431"/>
                </a:lnTo>
                <a:lnTo>
                  <a:pt x="0" y="531875"/>
                </a:lnTo>
                <a:lnTo>
                  <a:pt x="2160" y="542554"/>
                </a:lnTo>
                <a:lnTo>
                  <a:pt x="8048" y="551273"/>
                </a:lnTo>
                <a:lnTo>
                  <a:pt x="16769" y="557152"/>
                </a:lnTo>
                <a:lnTo>
                  <a:pt x="27431" y="559307"/>
                </a:lnTo>
                <a:lnTo>
                  <a:pt x="1610867" y="559307"/>
                </a:lnTo>
                <a:lnTo>
                  <a:pt x="1621530" y="557152"/>
                </a:lnTo>
                <a:lnTo>
                  <a:pt x="1630251" y="551273"/>
                </a:lnTo>
                <a:lnTo>
                  <a:pt x="1636139" y="542554"/>
                </a:lnTo>
                <a:lnTo>
                  <a:pt x="1638300" y="531875"/>
                </a:lnTo>
                <a:lnTo>
                  <a:pt x="1638300" y="526389"/>
                </a:lnTo>
                <a:lnTo>
                  <a:pt x="32892" y="526389"/>
                </a:lnTo>
                <a:lnTo>
                  <a:pt x="32892" y="32918"/>
                </a:lnTo>
                <a:lnTo>
                  <a:pt x="1638300" y="32918"/>
                </a:lnTo>
                <a:lnTo>
                  <a:pt x="1638300" y="27431"/>
                </a:lnTo>
                <a:lnTo>
                  <a:pt x="1636139" y="16753"/>
                </a:lnTo>
                <a:lnTo>
                  <a:pt x="1630251" y="8034"/>
                </a:lnTo>
                <a:lnTo>
                  <a:pt x="1621530" y="2155"/>
                </a:lnTo>
                <a:lnTo>
                  <a:pt x="1610867" y="0"/>
                </a:lnTo>
                <a:close/>
              </a:path>
              <a:path w="1638300" h="559435">
                <a:moveTo>
                  <a:pt x="1638300" y="32918"/>
                </a:moveTo>
                <a:lnTo>
                  <a:pt x="1605406" y="32918"/>
                </a:lnTo>
                <a:lnTo>
                  <a:pt x="1605406" y="526389"/>
                </a:lnTo>
                <a:lnTo>
                  <a:pt x="1638300" y="526389"/>
                </a:lnTo>
                <a:lnTo>
                  <a:pt x="1638300" y="32918"/>
                </a:lnTo>
                <a:close/>
              </a:path>
              <a:path w="1638300" h="559435">
                <a:moveTo>
                  <a:pt x="1594357" y="43891"/>
                </a:moveTo>
                <a:lnTo>
                  <a:pt x="43941" y="43891"/>
                </a:lnTo>
                <a:lnTo>
                  <a:pt x="43941" y="515416"/>
                </a:lnTo>
                <a:lnTo>
                  <a:pt x="1594357" y="515416"/>
                </a:lnTo>
                <a:lnTo>
                  <a:pt x="1594357" y="504443"/>
                </a:lnTo>
                <a:lnTo>
                  <a:pt x="54863" y="504443"/>
                </a:lnTo>
                <a:lnTo>
                  <a:pt x="54863" y="54863"/>
                </a:lnTo>
                <a:lnTo>
                  <a:pt x="1594357" y="54863"/>
                </a:lnTo>
                <a:lnTo>
                  <a:pt x="1594357" y="43891"/>
                </a:lnTo>
                <a:close/>
              </a:path>
              <a:path w="1638300" h="559435">
                <a:moveTo>
                  <a:pt x="1594357" y="54863"/>
                </a:moveTo>
                <a:lnTo>
                  <a:pt x="1583436" y="54863"/>
                </a:lnTo>
                <a:lnTo>
                  <a:pt x="1583436" y="504443"/>
                </a:lnTo>
                <a:lnTo>
                  <a:pt x="1594357" y="504443"/>
                </a:lnTo>
                <a:lnTo>
                  <a:pt x="1594357" y="54863"/>
                </a:lnTo>
                <a:close/>
              </a:path>
            </a:pathLst>
          </a:custGeom>
          <a:solidFill>
            <a:srgbClr val="000000"/>
          </a:solidFill>
        </p:spPr>
        <p:txBody>
          <a:bodyPr wrap="square" lIns="0" tIns="0" rIns="0" bIns="0" rtlCol="0"/>
          <a:lstStyle/>
          <a:p>
            <a:endParaRPr/>
          </a:p>
        </p:txBody>
      </p:sp>
      <p:sp>
        <p:nvSpPr>
          <p:cNvPr id="10" name="object 10"/>
          <p:cNvSpPr txBox="1"/>
          <p:nvPr/>
        </p:nvSpPr>
        <p:spPr>
          <a:xfrm>
            <a:off x="3995928" y="5748324"/>
            <a:ext cx="1583690" cy="514350"/>
          </a:xfrm>
          <a:prstGeom prst="rect">
            <a:avLst/>
          </a:prstGeom>
        </p:spPr>
        <p:txBody>
          <a:bodyPr vert="horz" wrap="square" lIns="0" tIns="13335" rIns="0" bIns="0" rtlCol="0">
            <a:spAutoFit/>
          </a:bodyPr>
          <a:lstStyle/>
          <a:p>
            <a:pPr marL="954405">
              <a:lnSpc>
                <a:spcPct val="100000"/>
              </a:lnSpc>
              <a:spcBef>
                <a:spcPts val="105"/>
              </a:spcBef>
            </a:pPr>
            <a:r>
              <a:rPr sz="3200" b="1" i="1" spc="235" dirty="0">
                <a:solidFill>
                  <a:schemeClr val="bg1"/>
                </a:solidFill>
                <a:latin typeface="Arial Narrow"/>
                <a:cs typeface="Arial Narrow"/>
              </a:rPr>
              <a:t>I/O</a:t>
            </a:r>
            <a:endParaRPr sz="3200">
              <a:solidFill>
                <a:schemeClr val="bg1"/>
              </a:solidFill>
              <a:latin typeface="Arial Narrow"/>
              <a:cs typeface="Arial Narrow"/>
            </a:endParaRPr>
          </a:p>
        </p:txBody>
      </p:sp>
      <p:sp>
        <p:nvSpPr>
          <p:cNvPr id="11" name="object 11"/>
          <p:cNvSpPr/>
          <p:nvPr/>
        </p:nvSpPr>
        <p:spPr>
          <a:xfrm>
            <a:off x="3995928" y="2348483"/>
            <a:ext cx="1583690" cy="504825"/>
          </a:xfrm>
          <a:custGeom>
            <a:avLst/>
            <a:gdLst/>
            <a:ahLst/>
            <a:cxnLst/>
            <a:rect l="l" t="t" r="r" b="b"/>
            <a:pathLst>
              <a:path w="1583689" h="504825">
                <a:moveTo>
                  <a:pt x="0" y="504444"/>
                </a:moveTo>
                <a:lnTo>
                  <a:pt x="1583436" y="504444"/>
                </a:lnTo>
                <a:lnTo>
                  <a:pt x="1583436" y="0"/>
                </a:lnTo>
                <a:lnTo>
                  <a:pt x="0" y="0"/>
                </a:lnTo>
                <a:lnTo>
                  <a:pt x="0" y="504444"/>
                </a:lnTo>
                <a:close/>
              </a:path>
            </a:pathLst>
          </a:custGeom>
          <a:solidFill>
            <a:srgbClr val="99FF99"/>
          </a:solidFill>
        </p:spPr>
        <p:txBody>
          <a:bodyPr wrap="square" lIns="0" tIns="0" rIns="0" bIns="0" rtlCol="0"/>
          <a:lstStyle/>
          <a:p>
            <a:endParaRPr/>
          </a:p>
        </p:txBody>
      </p:sp>
      <p:sp>
        <p:nvSpPr>
          <p:cNvPr id="12" name="object 12"/>
          <p:cNvSpPr/>
          <p:nvPr/>
        </p:nvSpPr>
        <p:spPr>
          <a:xfrm>
            <a:off x="3968496" y="2321051"/>
            <a:ext cx="1638300" cy="559435"/>
          </a:xfrm>
          <a:custGeom>
            <a:avLst/>
            <a:gdLst/>
            <a:ahLst/>
            <a:cxnLst/>
            <a:rect l="l" t="t" r="r" b="b"/>
            <a:pathLst>
              <a:path w="1638300" h="559435">
                <a:moveTo>
                  <a:pt x="1610867" y="0"/>
                </a:moveTo>
                <a:lnTo>
                  <a:pt x="27431" y="0"/>
                </a:lnTo>
                <a:lnTo>
                  <a:pt x="16769" y="2160"/>
                </a:lnTo>
                <a:lnTo>
                  <a:pt x="8048" y="8048"/>
                </a:lnTo>
                <a:lnTo>
                  <a:pt x="2160" y="16769"/>
                </a:lnTo>
                <a:lnTo>
                  <a:pt x="0" y="27432"/>
                </a:lnTo>
                <a:lnTo>
                  <a:pt x="0" y="531876"/>
                </a:lnTo>
                <a:lnTo>
                  <a:pt x="2160" y="542538"/>
                </a:lnTo>
                <a:lnTo>
                  <a:pt x="8048" y="551259"/>
                </a:lnTo>
                <a:lnTo>
                  <a:pt x="16769" y="557147"/>
                </a:lnTo>
                <a:lnTo>
                  <a:pt x="27431" y="559308"/>
                </a:lnTo>
                <a:lnTo>
                  <a:pt x="1610867" y="559308"/>
                </a:lnTo>
                <a:lnTo>
                  <a:pt x="1621530" y="557147"/>
                </a:lnTo>
                <a:lnTo>
                  <a:pt x="1630251" y="551259"/>
                </a:lnTo>
                <a:lnTo>
                  <a:pt x="1636139" y="542538"/>
                </a:lnTo>
                <a:lnTo>
                  <a:pt x="1638300" y="531876"/>
                </a:lnTo>
                <a:lnTo>
                  <a:pt x="1638300" y="526414"/>
                </a:lnTo>
                <a:lnTo>
                  <a:pt x="32892" y="526414"/>
                </a:lnTo>
                <a:lnTo>
                  <a:pt x="32892" y="32893"/>
                </a:lnTo>
                <a:lnTo>
                  <a:pt x="1638300" y="32893"/>
                </a:lnTo>
                <a:lnTo>
                  <a:pt x="1638300" y="27432"/>
                </a:lnTo>
                <a:lnTo>
                  <a:pt x="1636139" y="16769"/>
                </a:lnTo>
                <a:lnTo>
                  <a:pt x="1630251" y="8048"/>
                </a:lnTo>
                <a:lnTo>
                  <a:pt x="1621530" y="2160"/>
                </a:lnTo>
                <a:lnTo>
                  <a:pt x="1610867" y="0"/>
                </a:lnTo>
                <a:close/>
              </a:path>
              <a:path w="1638300" h="559435">
                <a:moveTo>
                  <a:pt x="1638300" y="32893"/>
                </a:moveTo>
                <a:lnTo>
                  <a:pt x="1605406" y="32893"/>
                </a:lnTo>
                <a:lnTo>
                  <a:pt x="1605406" y="526414"/>
                </a:lnTo>
                <a:lnTo>
                  <a:pt x="1638300" y="526414"/>
                </a:lnTo>
                <a:lnTo>
                  <a:pt x="1638300" y="32893"/>
                </a:lnTo>
                <a:close/>
              </a:path>
              <a:path w="1638300" h="559435">
                <a:moveTo>
                  <a:pt x="1594357" y="43942"/>
                </a:moveTo>
                <a:lnTo>
                  <a:pt x="43941" y="43942"/>
                </a:lnTo>
                <a:lnTo>
                  <a:pt x="43941" y="515365"/>
                </a:lnTo>
                <a:lnTo>
                  <a:pt x="1594357" y="515365"/>
                </a:lnTo>
                <a:lnTo>
                  <a:pt x="1594357" y="504444"/>
                </a:lnTo>
                <a:lnTo>
                  <a:pt x="54863" y="504444"/>
                </a:lnTo>
                <a:lnTo>
                  <a:pt x="54863" y="54863"/>
                </a:lnTo>
                <a:lnTo>
                  <a:pt x="1594357" y="54863"/>
                </a:lnTo>
                <a:lnTo>
                  <a:pt x="1594357" y="43942"/>
                </a:lnTo>
                <a:close/>
              </a:path>
              <a:path w="1638300" h="559435">
                <a:moveTo>
                  <a:pt x="1594357" y="54863"/>
                </a:moveTo>
                <a:lnTo>
                  <a:pt x="1583436" y="54863"/>
                </a:lnTo>
                <a:lnTo>
                  <a:pt x="1583436" y="504444"/>
                </a:lnTo>
                <a:lnTo>
                  <a:pt x="1594357" y="504444"/>
                </a:lnTo>
                <a:lnTo>
                  <a:pt x="1594357" y="54863"/>
                </a:lnTo>
                <a:close/>
              </a:path>
            </a:pathLst>
          </a:custGeom>
          <a:solidFill>
            <a:srgbClr val="000000"/>
          </a:solidFill>
        </p:spPr>
        <p:txBody>
          <a:bodyPr wrap="square" lIns="0" tIns="0" rIns="0" bIns="0" rtlCol="0"/>
          <a:lstStyle/>
          <a:p>
            <a:endParaRPr/>
          </a:p>
        </p:txBody>
      </p:sp>
      <p:sp>
        <p:nvSpPr>
          <p:cNvPr id="13" name="object 13"/>
          <p:cNvSpPr txBox="1"/>
          <p:nvPr/>
        </p:nvSpPr>
        <p:spPr>
          <a:xfrm>
            <a:off x="645668" y="1180922"/>
            <a:ext cx="7814309" cy="162496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20" dirty="0">
                <a:solidFill>
                  <a:schemeClr val="bg1"/>
                </a:solidFill>
                <a:latin typeface="Wingdings 3"/>
                <a:cs typeface="Wingdings 3"/>
              </a:rPr>
              <a:t></a:t>
            </a:r>
            <a:r>
              <a:rPr sz="1800" spc="20" dirty="0">
                <a:solidFill>
                  <a:schemeClr val="bg1"/>
                </a:solidFill>
                <a:latin typeface="Times New Roman"/>
                <a:cs typeface="Times New Roman"/>
              </a:rPr>
              <a:t>	</a:t>
            </a:r>
            <a:r>
              <a:rPr sz="2700" dirty="0">
                <a:latin typeface="Lucida Sans Unicode"/>
                <a:cs typeface="Lucida Sans Unicode"/>
              </a:rPr>
              <a:t>Others </a:t>
            </a:r>
            <a:r>
              <a:rPr sz="2700" spc="-5" dirty="0">
                <a:latin typeface="Lucida Sans Unicode"/>
                <a:cs typeface="Lucida Sans Unicode"/>
              </a:rPr>
              <a:t>do </a:t>
            </a:r>
            <a:r>
              <a:rPr sz="2700" dirty="0">
                <a:latin typeface="Lucida Sans Unicode"/>
                <a:cs typeface="Lucida Sans Unicode"/>
              </a:rPr>
              <a:t>a </a:t>
            </a:r>
            <a:r>
              <a:rPr sz="2700" spc="-10" dirty="0">
                <a:latin typeface="Lucida Sans Unicode"/>
                <a:cs typeface="Lucida Sans Unicode"/>
              </a:rPr>
              <a:t>lot </a:t>
            </a:r>
            <a:r>
              <a:rPr sz="2700" spc="-5" dirty="0">
                <a:latin typeface="Lucida Sans Unicode"/>
                <a:cs typeface="Lucida Sans Unicode"/>
              </a:rPr>
              <a:t>of computation, but little</a:t>
            </a:r>
            <a:r>
              <a:rPr sz="2700" spc="-75" dirty="0">
                <a:latin typeface="Lucida Sans Unicode"/>
                <a:cs typeface="Lucida Sans Unicode"/>
              </a:rPr>
              <a:t> </a:t>
            </a:r>
            <a:r>
              <a:rPr sz="2700" spc="-5" dirty="0">
                <a:latin typeface="Lucida Sans Unicode"/>
                <a:cs typeface="Lucida Sans Unicode"/>
              </a:rPr>
              <a:t>I/O,</a:t>
            </a:r>
            <a:endParaRPr sz="2700" dirty="0">
              <a:latin typeface="Lucida Sans Unicode"/>
              <a:cs typeface="Lucida Sans Unicode"/>
            </a:endParaRPr>
          </a:p>
          <a:p>
            <a:pPr marL="268605">
              <a:lnSpc>
                <a:spcPct val="100000"/>
              </a:lnSpc>
              <a:spcBef>
                <a:spcPts val="5"/>
              </a:spcBef>
            </a:pPr>
            <a:r>
              <a:rPr sz="2700" spc="-10" dirty="0">
                <a:latin typeface="Lucida Sans Unicode"/>
                <a:cs typeface="Lucida Sans Unicode"/>
              </a:rPr>
              <a:t>e.g. </a:t>
            </a:r>
            <a:r>
              <a:rPr sz="2700" spc="-5" dirty="0">
                <a:latin typeface="Lucida Sans Unicode"/>
                <a:cs typeface="Lucida Sans Unicode"/>
              </a:rPr>
              <a:t>maths</a:t>
            </a:r>
            <a:r>
              <a:rPr sz="2700" dirty="0">
                <a:latin typeface="Lucida Sans Unicode"/>
                <a:cs typeface="Lucida Sans Unicode"/>
              </a:rPr>
              <a:t> </a:t>
            </a:r>
            <a:r>
              <a:rPr sz="2700" spc="-5" dirty="0">
                <a:latin typeface="Lucida Sans Unicode"/>
                <a:cs typeface="Lucida Sans Unicode"/>
              </a:rPr>
              <a:t>programs:</a:t>
            </a:r>
            <a:endParaRPr sz="2700" dirty="0">
              <a:latin typeface="Lucida Sans Unicode"/>
              <a:cs typeface="Lucida Sans Unicode"/>
            </a:endParaRPr>
          </a:p>
          <a:p>
            <a:pPr marL="1330325" algn="ctr">
              <a:lnSpc>
                <a:spcPct val="100000"/>
              </a:lnSpc>
              <a:spcBef>
                <a:spcPts val="2265"/>
              </a:spcBef>
            </a:pPr>
            <a:r>
              <a:rPr sz="3200" b="1" i="1" spc="229" dirty="0">
                <a:solidFill>
                  <a:schemeClr val="bg1"/>
                </a:solidFill>
                <a:latin typeface="Arial Narrow"/>
                <a:cs typeface="Arial Narrow"/>
              </a:rPr>
              <a:t>I/O</a:t>
            </a:r>
            <a:endParaRPr sz="3200" dirty="0">
              <a:solidFill>
                <a:schemeClr val="bg1"/>
              </a:solidFill>
              <a:latin typeface="Arial Narrow"/>
              <a:cs typeface="Arial Narrow"/>
            </a:endParaRPr>
          </a:p>
        </p:txBody>
      </p:sp>
      <p:sp>
        <p:nvSpPr>
          <p:cNvPr id="16" name="TextBox 15"/>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5668" y="1465529"/>
            <a:ext cx="6661784"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If the job </a:t>
            </a:r>
            <a:r>
              <a:rPr b="0" dirty="0">
                <a:latin typeface="Lucida Sans Unicode"/>
                <a:cs typeface="Lucida Sans Unicode"/>
              </a:rPr>
              <a:t>scheduler </a:t>
            </a:r>
            <a:r>
              <a:rPr b="0" spc="-5" dirty="0">
                <a:latin typeface="Lucida Sans Unicode"/>
                <a:cs typeface="Lucida Sans Unicode"/>
              </a:rPr>
              <a:t>gets jobs like</a:t>
            </a:r>
            <a:r>
              <a:rPr b="0" spc="-110" dirty="0">
                <a:latin typeface="Lucida Sans Unicode"/>
                <a:cs typeface="Lucida Sans Unicode"/>
              </a:rPr>
              <a:t> </a:t>
            </a:r>
            <a:r>
              <a:rPr b="0" spc="-5" dirty="0">
                <a:latin typeface="Lucida Sans Unicode"/>
                <a:cs typeface="Lucida Sans Unicode"/>
              </a:rPr>
              <a:t>this:</a:t>
            </a:r>
            <a:endParaRPr sz="1800">
              <a:latin typeface="Lucida Sans Unicode"/>
              <a:cs typeface="Lucida Sans Unicode"/>
            </a:endParaRPr>
          </a:p>
        </p:txBody>
      </p:sp>
      <p:sp>
        <p:nvSpPr>
          <p:cNvPr id="4" name="object 4"/>
          <p:cNvSpPr/>
          <p:nvPr/>
        </p:nvSpPr>
        <p:spPr>
          <a:xfrm>
            <a:off x="368808" y="2411602"/>
            <a:ext cx="8701405" cy="3979545"/>
          </a:xfrm>
          <a:custGeom>
            <a:avLst/>
            <a:gdLst/>
            <a:ahLst/>
            <a:cxnLst/>
            <a:rect l="l" t="t" r="r" b="b"/>
            <a:pathLst>
              <a:path w="8701405" h="3979545">
                <a:moveTo>
                  <a:pt x="7194931" y="0"/>
                </a:moveTo>
                <a:lnTo>
                  <a:pt x="7194931" y="1008252"/>
                </a:lnTo>
                <a:lnTo>
                  <a:pt x="0" y="1008252"/>
                </a:lnTo>
                <a:lnTo>
                  <a:pt x="0" y="2971165"/>
                </a:lnTo>
                <a:lnTo>
                  <a:pt x="7194931" y="2971165"/>
                </a:lnTo>
                <a:lnTo>
                  <a:pt x="7194931" y="3979430"/>
                </a:lnTo>
                <a:lnTo>
                  <a:pt x="7269134" y="3881424"/>
                </a:lnTo>
                <a:lnTo>
                  <a:pt x="7227824" y="3881424"/>
                </a:lnTo>
                <a:lnTo>
                  <a:pt x="7227824" y="2938272"/>
                </a:lnTo>
                <a:lnTo>
                  <a:pt x="32918" y="2938272"/>
                </a:lnTo>
                <a:lnTo>
                  <a:pt x="32918" y="1041146"/>
                </a:lnTo>
                <a:lnTo>
                  <a:pt x="7227824" y="1041146"/>
                </a:lnTo>
                <a:lnTo>
                  <a:pt x="7227824" y="98044"/>
                </a:lnTo>
                <a:lnTo>
                  <a:pt x="7269163" y="98044"/>
                </a:lnTo>
                <a:lnTo>
                  <a:pt x="7194931" y="0"/>
                </a:lnTo>
                <a:close/>
              </a:path>
              <a:path w="8701405" h="3979545">
                <a:moveTo>
                  <a:pt x="7269163" y="98044"/>
                </a:moveTo>
                <a:lnTo>
                  <a:pt x="7227824" y="98044"/>
                </a:lnTo>
                <a:lnTo>
                  <a:pt x="8660130" y="1989709"/>
                </a:lnTo>
                <a:lnTo>
                  <a:pt x="7227824" y="3881424"/>
                </a:lnTo>
                <a:lnTo>
                  <a:pt x="7269134" y="3881424"/>
                </a:lnTo>
                <a:lnTo>
                  <a:pt x="8701405" y="1989709"/>
                </a:lnTo>
                <a:lnTo>
                  <a:pt x="7269163" y="98044"/>
                </a:lnTo>
                <a:close/>
              </a:path>
              <a:path w="8701405" h="3979545">
                <a:moveTo>
                  <a:pt x="7238873" y="130683"/>
                </a:moveTo>
                <a:lnTo>
                  <a:pt x="7238873" y="1052195"/>
                </a:lnTo>
                <a:lnTo>
                  <a:pt x="43891" y="1052195"/>
                </a:lnTo>
                <a:lnTo>
                  <a:pt x="43891" y="2927223"/>
                </a:lnTo>
                <a:lnTo>
                  <a:pt x="7238873" y="2927223"/>
                </a:lnTo>
                <a:lnTo>
                  <a:pt x="7238873" y="3848747"/>
                </a:lnTo>
                <a:lnTo>
                  <a:pt x="7263602" y="3816083"/>
                </a:lnTo>
                <a:lnTo>
                  <a:pt x="7249795" y="3816083"/>
                </a:lnTo>
                <a:lnTo>
                  <a:pt x="7249795" y="2916301"/>
                </a:lnTo>
                <a:lnTo>
                  <a:pt x="54864" y="2916301"/>
                </a:lnTo>
                <a:lnTo>
                  <a:pt x="54864" y="1063117"/>
                </a:lnTo>
                <a:lnTo>
                  <a:pt x="7249795" y="1063117"/>
                </a:lnTo>
                <a:lnTo>
                  <a:pt x="7249795" y="163322"/>
                </a:lnTo>
                <a:lnTo>
                  <a:pt x="7263583" y="163322"/>
                </a:lnTo>
                <a:lnTo>
                  <a:pt x="7238873" y="130683"/>
                </a:lnTo>
                <a:close/>
              </a:path>
              <a:path w="8701405" h="3979545">
                <a:moveTo>
                  <a:pt x="7263583" y="163322"/>
                </a:moveTo>
                <a:lnTo>
                  <a:pt x="7249795" y="163322"/>
                </a:lnTo>
                <a:lnTo>
                  <a:pt x="8632571" y="1989709"/>
                </a:lnTo>
                <a:lnTo>
                  <a:pt x="7249795" y="3816083"/>
                </a:lnTo>
                <a:lnTo>
                  <a:pt x="7263602" y="3816083"/>
                </a:lnTo>
                <a:lnTo>
                  <a:pt x="8646287" y="1989709"/>
                </a:lnTo>
                <a:lnTo>
                  <a:pt x="7263583" y="163322"/>
                </a:lnTo>
                <a:close/>
              </a:path>
            </a:pathLst>
          </a:custGeom>
          <a:solidFill>
            <a:srgbClr val="000000"/>
          </a:solidFill>
        </p:spPr>
        <p:txBody>
          <a:bodyPr wrap="square" lIns="0" tIns="0" rIns="0" bIns="0" rtlCol="0"/>
          <a:lstStyle/>
          <a:p>
            <a:endParaRPr/>
          </a:p>
        </p:txBody>
      </p:sp>
      <p:sp>
        <p:nvSpPr>
          <p:cNvPr id="5" name="object 5"/>
          <p:cNvSpPr/>
          <p:nvPr/>
        </p:nvSpPr>
        <p:spPr>
          <a:xfrm>
            <a:off x="512076" y="3630167"/>
            <a:ext cx="7543787" cy="1409700"/>
          </a:xfrm>
          <a:prstGeom prst="rect">
            <a:avLst/>
          </a:prstGeom>
          <a:blipFill>
            <a:blip r:embed="rId2" cstate="print"/>
            <a:stretch>
              <a:fillRect/>
            </a:stretch>
          </a:blipFill>
        </p:spPr>
        <p:txBody>
          <a:bodyPr wrap="square" lIns="0" tIns="0" rIns="0" bIns="0" rtlCol="0"/>
          <a:lstStyle/>
          <a:p>
            <a:endParaRPr/>
          </a:p>
        </p:txBody>
      </p:sp>
      <p:sp>
        <p:nvSpPr>
          <p:cNvPr id="7" name="TextBox 6"/>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5668" y="1465529"/>
            <a:ext cx="6661784"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If the job </a:t>
            </a:r>
            <a:r>
              <a:rPr b="0" dirty="0">
                <a:latin typeface="Lucida Sans Unicode"/>
                <a:cs typeface="Lucida Sans Unicode"/>
              </a:rPr>
              <a:t>scheduler </a:t>
            </a:r>
            <a:r>
              <a:rPr b="0" spc="-5" dirty="0">
                <a:latin typeface="Lucida Sans Unicode"/>
                <a:cs typeface="Lucida Sans Unicode"/>
              </a:rPr>
              <a:t>gets jobs like</a:t>
            </a:r>
            <a:r>
              <a:rPr b="0" spc="-110" dirty="0">
                <a:latin typeface="Lucida Sans Unicode"/>
                <a:cs typeface="Lucida Sans Unicode"/>
              </a:rPr>
              <a:t> </a:t>
            </a:r>
            <a:r>
              <a:rPr b="0" spc="-5" dirty="0">
                <a:latin typeface="Lucida Sans Unicode"/>
                <a:cs typeface="Lucida Sans Unicode"/>
              </a:rPr>
              <a:t>this:</a:t>
            </a:r>
            <a:endParaRPr sz="1800">
              <a:latin typeface="Lucida Sans Unicode"/>
              <a:cs typeface="Lucida Sans Unicode"/>
            </a:endParaRPr>
          </a:p>
        </p:txBody>
      </p:sp>
      <p:sp>
        <p:nvSpPr>
          <p:cNvPr id="4" name="object 4"/>
          <p:cNvSpPr/>
          <p:nvPr/>
        </p:nvSpPr>
        <p:spPr>
          <a:xfrm>
            <a:off x="368808" y="2411602"/>
            <a:ext cx="8701405" cy="3979545"/>
          </a:xfrm>
          <a:custGeom>
            <a:avLst/>
            <a:gdLst/>
            <a:ahLst/>
            <a:cxnLst/>
            <a:rect l="l" t="t" r="r" b="b"/>
            <a:pathLst>
              <a:path w="8701405" h="3979545">
                <a:moveTo>
                  <a:pt x="7194931" y="0"/>
                </a:moveTo>
                <a:lnTo>
                  <a:pt x="7194931" y="1008252"/>
                </a:lnTo>
                <a:lnTo>
                  <a:pt x="0" y="1008252"/>
                </a:lnTo>
                <a:lnTo>
                  <a:pt x="0" y="2971165"/>
                </a:lnTo>
                <a:lnTo>
                  <a:pt x="7194931" y="2971165"/>
                </a:lnTo>
                <a:lnTo>
                  <a:pt x="7194931" y="3979430"/>
                </a:lnTo>
                <a:lnTo>
                  <a:pt x="7269134" y="3881424"/>
                </a:lnTo>
                <a:lnTo>
                  <a:pt x="7227824" y="3881424"/>
                </a:lnTo>
                <a:lnTo>
                  <a:pt x="7227824" y="2938272"/>
                </a:lnTo>
                <a:lnTo>
                  <a:pt x="32918" y="2938272"/>
                </a:lnTo>
                <a:lnTo>
                  <a:pt x="32918" y="1041146"/>
                </a:lnTo>
                <a:lnTo>
                  <a:pt x="7227824" y="1041146"/>
                </a:lnTo>
                <a:lnTo>
                  <a:pt x="7227824" y="98044"/>
                </a:lnTo>
                <a:lnTo>
                  <a:pt x="7269163" y="98044"/>
                </a:lnTo>
                <a:lnTo>
                  <a:pt x="7194931" y="0"/>
                </a:lnTo>
                <a:close/>
              </a:path>
              <a:path w="8701405" h="3979545">
                <a:moveTo>
                  <a:pt x="7269163" y="98044"/>
                </a:moveTo>
                <a:lnTo>
                  <a:pt x="7227824" y="98044"/>
                </a:lnTo>
                <a:lnTo>
                  <a:pt x="8660130" y="1989709"/>
                </a:lnTo>
                <a:lnTo>
                  <a:pt x="7227824" y="3881424"/>
                </a:lnTo>
                <a:lnTo>
                  <a:pt x="7269134" y="3881424"/>
                </a:lnTo>
                <a:lnTo>
                  <a:pt x="8701405" y="1989709"/>
                </a:lnTo>
                <a:lnTo>
                  <a:pt x="7269163" y="98044"/>
                </a:lnTo>
                <a:close/>
              </a:path>
              <a:path w="8701405" h="3979545">
                <a:moveTo>
                  <a:pt x="7238873" y="130683"/>
                </a:moveTo>
                <a:lnTo>
                  <a:pt x="7238873" y="1052195"/>
                </a:lnTo>
                <a:lnTo>
                  <a:pt x="43891" y="1052195"/>
                </a:lnTo>
                <a:lnTo>
                  <a:pt x="43891" y="2927223"/>
                </a:lnTo>
                <a:lnTo>
                  <a:pt x="7238873" y="2927223"/>
                </a:lnTo>
                <a:lnTo>
                  <a:pt x="7238873" y="3848747"/>
                </a:lnTo>
                <a:lnTo>
                  <a:pt x="7263602" y="3816083"/>
                </a:lnTo>
                <a:lnTo>
                  <a:pt x="7249795" y="3816083"/>
                </a:lnTo>
                <a:lnTo>
                  <a:pt x="7249795" y="2916301"/>
                </a:lnTo>
                <a:lnTo>
                  <a:pt x="54864" y="2916301"/>
                </a:lnTo>
                <a:lnTo>
                  <a:pt x="54864" y="1063117"/>
                </a:lnTo>
                <a:lnTo>
                  <a:pt x="7249795" y="1063117"/>
                </a:lnTo>
                <a:lnTo>
                  <a:pt x="7249795" y="163322"/>
                </a:lnTo>
                <a:lnTo>
                  <a:pt x="7263583" y="163322"/>
                </a:lnTo>
                <a:lnTo>
                  <a:pt x="7238873" y="130683"/>
                </a:lnTo>
                <a:close/>
              </a:path>
              <a:path w="8701405" h="3979545">
                <a:moveTo>
                  <a:pt x="7263583" y="163322"/>
                </a:moveTo>
                <a:lnTo>
                  <a:pt x="7249795" y="163322"/>
                </a:lnTo>
                <a:lnTo>
                  <a:pt x="8632571" y="1989709"/>
                </a:lnTo>
                <a:lnTo>
                  <a:pt x="7249795" y="3816083"/>
                </a:lnTo>
                <a:lnTo>
                  <a:pt x="7263602" y="3816083"/>
                </a:lnTo>
                <a:lnTo>
                  <a:pt x="8646287" y="1989709"/>
                </a:lnTo>
                <a:lnTo>
                  <a:pt x="7263583" y="163322"/>
                </a:lnTo>
                <a:close/>
              </a:path>
            </a:pathLst>
          </a:custGeom>
          <a:solidFill>
            <a:srgbClr val="000000"/>
          </a:solidFill>
        </p:spPr>
        <p:txBody>
          <a:bodyPr wrap="square" lIns="0" tIns="0" rIns="0" bIns="0" rtlCol="0"/>
          <a:lstStyle/>
          <a:p>
            <a:endParaRPr/>
          </a:p>
        </p:txBody>
      </p:sp>
      <p:sp>
        <p:nvSpPr>
          <p:cNvPr id="5" name="object 5"/>
          <p:cNvSpPr/>
          <p:nvPr/>
        </p:nvSpPr>
        <p:spPr>
          <a:xfrm>
            <a:off x="512076" y="3630167"/>
            <a:ext cx="7543787" cy="14097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8462" y="2853689"/>
            <a:ext cx="2700655" cy="504825"/>
          </a:xfrm>
          <a:custGeom>
            <a:avLst/>
            <a:gdLst/>
            <a:ahLst/>
            <a:cxnLst/>
            <a:rect l="l" t="t" r="r" b="b"/>
            <a:pathLst>
              <a:path w="2700654" h="504825">
                <a:moveTo>
                  <a:pt x="0" y="504444"/>
                </a:moveTo>
                <a:lnTo>
                  <a:pt x="2143" y="424714"/>
                </a:lnTo>
                <a:lnTo>
                  <a:pt x="8110" y="355476"/>
                </a:lnTo>
                <a:lnTo>
                  <a:pt x="17210" y="300880"/>
                </a:lnTo>
                <a:lnTo>
                  <a:pt x="42036" y="252222"/>
                </a:lnTo>
                <a:lnTo>
                  <a:pt x="1308227" y="252222"/>
                </a:lnTo>
                <a:lnTo>
                  <a:pt x="1321523" y="239365"/>
                </a:lnTo>
                <a:lnTo>
                  <a:pt x="1333064" y="203563"/>
                </a:lnTo>
                <a:lnTo>
                  <a:pt x="1342160" y="148967"/>
                </a:lnTo>
                <a:lnTo>
                  <a:pt x="1348123" y="79729"/>
                </a:lnTo>
                <a:lnTo>
                  <a:pt x="1350264" y="0"/>
                </a:lnTo>
                <a:lnTo>
                  <a:pt x="1352404" y="79729"/>
                </a:lnTo>
                <a:lnTo>
                  <a:pt x="1358367" y="148967"/>
                </a:lnTo>
                <a:lnTo>
                  <a:pt x="1367463" y="203563"/>
                </a:lnTo>
                <a:lnTo>
                  <a:pt x="1379004" y="239365"/>
                </a:lnTo>
                <a:lnTo>
                  <a:pt x="1392301" y="252222"/>
                </a:lnTo>
                <a:lnTo>
                  <a:pt x="2658491" y="252222"/>
                </a:lnTo>
                <a:lnTo>
                  <a:pt x="2671787" y="265078"/>
                </a:lnTo>
                <a:lnTo>
                  <a:pt x="2683328" y="300880"/>
                </a:lnTo>
                <a:lnTo>
                  <a:pt x="2692424" y="355476"/>
                </a:lnTo>
                <a:lnTo>
                  <a:pt x="2698387" y="424714"/>
                </a:lnTo>
                <a:lnTo>
                  <a:pt x="2700528" y="504444"/>
                </a:lnTo>
              </a:path>
            </a:pathLst>
          </a:custGeom>
          <a:ln w="28956">
            <a:solidFill>
              <a:srgbClr val="000000"/>
            </a:solidFill>
          </a:ln>
        </p:spPr>
        <p:txBody>
          <a:bodyPr wrap="square" lIns="0" tIns="0" rIns="0" bIns="0" rtlCol="0"/>
          <a:lstStyle/>
          <a:p>
            <a:endParaRPr/>
          </a:p>
        </p:txBody>
      </p:sp>
      <p:sp>
        <p:nvSpPr>
          <p:cNvPr id="7" name="object 7"/>
          <p:cNvSpPr/>
          <p:nvPr/>
        </p:nvSpPr>
        <p:spPr>
          <a:xfrm>
            <a:off x="3672078" y="2853689"/>
            <a:ext cx="4212590" cy="504825"/>
          </a:xfrm>
          <a:custGeom>
            <a:avLst/>
            <a:gdLst/>
            <a:ahLst/>
            <a:cxnLst/>
            <a:rect l="l" t="t" r="r" b="b"/>
            <a:pathLst>
              <a:path w="4212590" h="504825">
                <a:moveTo>
                  <a:pt x="0" y="504444"/>
                </a:moveTo>
                <a:lnTo>
                  <a:pt x="2140" y="424714"/>
                </a:lnTo>
                <a:lnTo>
                  <a:pt x="8103" y="355476"/>
                </a:lnTo>
                <a:lnTo>
                  <a:pt x="17199" y="300880"/>
                </a:lnTo>
                <a:lnTo>
                  <a:pt x="42037" y="252222"/>
                </a:lnTo>
                <a:lnTo>
                  <a:pt x="2064131" y="252222"/>
                </a:lnTo>
                <a:lnTo>
                  <a:pt x="2077427" y="239365"/>
                </a:lnTo>
                <a:lnTo>
                  <a:pt x="2088968" y="203563"/>
                </a:lnTo>
                <a:lnTo>
                  <a:pt x="2098064" y="148967"/>
                </a:lnTo>
                <a:lnTo>
                  <a:pt x="2104027" y="79729"/>
                </a:lnTo>
                <a:lnTo>
                  <a:pt x="2106168" y="0"/>
                </a:lnTo>
                <a:lnTo>
                  <a:pt x="2108308" y="79729"/>
                </a:lnTo>
                <a:lnTo>
                  <a:pt x="2114271" y="148967"/>
                </a:lnTo>
                <a:lnTo>
                  <a:pt x="2123367" y="203563"/>
                </a:lnTo>
                <a:lnTo>
                  <a:pt x="2134908" y="239365"/>
                </a:lnTo>
                <a:lnTo>
                  <a:pt x="2148205" y="252222"/>
                </a:lnTo>
                <a:lnTo>
                  <a:pt x="4170299" y="252222"/>
                </a:lnTo>
                <a:lnTo>
                  <a:pt x="4183595" y="265078"/>
                </a:lnTo>
                <a:lnTo>
                  <a:pt x="4195136" y="300880"/>
                </a:lnTo>
                <a:lnTo>
                  <a:pt x="4204232" y="355476"/>
                </a:lnTo>
                <a:lnTo>
                  <a:pt x="4210195" y="424714"/>
                </a:lnTo>
                <a:lnTo>
                  <a:pt x="4212336" y="504444"/>
                </a:lnTo>
              </a:path>
            </a:pathLst>
          </a:custGeom>
          <a:ln w="28956">
            <a:solidFill>
              <a:srgbClr val="000000"/>
            </a:solidFill>
          </a:ln>
        </p:spPr>
        <p:txBody>
          <a:bodyPr wrap="square" lIns="0" tIns="0" rIns="0" bIns="0" rtlCol="0"/>
          <a:lstStyle/>
          <a:p>
            <a:endParaRPr/>
          </a:p>
        </p:txBody>
      </p:sp>
      <p:sp>
        <p:nvSpPr>
          <p:cNvPr id="8" name="object 8"/>
          <p:cNvSpPr/>
          <p:nvPr/>
        </p:nvSpPr>
        <p:spPr>
          <a:xfrm>
            <a:off x="1144524" y="2479548"/>
            <a:ext cx="2240279" cy="50596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184681" y="2519172"/>
            <a:ext cx="2156460" cy="427355"/>
          </a:xfrm>
          <a:custGeom>
            <a:avLst/>
            <a:gdLst/>
            <a:ahLst/>
            <a:cxnLst/>
            <a:rect l="l" t="t" r="r" b="b"/>
            <a:pathLst>
              <a:path w="2156460" h="427355">
                <a:moveTo>
                  <a:pt x="1628470" y="130301"/>
                </a:moveTo>
                <a:lnTo>
                  <a:pt x="1543786" y="130301"/>
                </a:lnTo>
                <a:lnTo>
                  <a:pt x="1560695" y="132611"/>
                </a:lnTo>
                <a:lnTo>
                  <a:pt x="1572758" y="139541"/>
                </a:lnTo>
                <a:lnTo>
                  <a:pt x="1579987" y="151090"/>
                </a:lnTo>
                <a:lnTo>
                  <a:pt x="1582394" y="167258"/>
                </a:lnTo>
                <a:lnTo>
                  <a:pt x="1582394" y="191515"/>
                </a:lnTo>
                <a:lnTo>
                  <a:pt x="1576806" y="191515"/>
                </a:lnTo>
                <a:lnTo>
                  <a:pt x="1547324" y="192875"/>
                </a:lnTo>
                <a:lnTo>
                  <a:pt x="1498886" y="203785"/>
                </a:lnTo>
                <a:lnTo>
                  <a:pt x="1464903" y="225528"/>
                </a:lnTo>
                <a:lnTo>
                  <a:pt x="1445615" y="276605"/>
                </a:lnTo>
                <a:lnTo>
                  <a:pt x="1446903" y="291083"/>
                </a:lnTo>
                <a:lnTo>
                  <a:pt x="1466316" y="326516"/>
                </a:lnTo>
                <a:lnTo>
                  <a:pt x="1503464" y="344965"/>
                </a:lnTo>
                <a:lnTo>
                  <a:pt x="1518513" y="346201"/>
                </a:lnTo>
                <a:lnTo>
                  <a:pt x="1537232" y="343983"/>
                </a:lnTo>
                <a:lnTo>
                  <a:pt x="1555486" y="337312"/>
                </a:lnTo>
                <a:lnTo>
                  <a:pt x="1573288" y="326163"/>
                </a:lnTo>
                <a:lnTo>
                  <a:pt x="1590649" y="310514"/>
                </a:lnTo>
                <a:lnTo>
                  <a:pt x="1665573" y="310514"/>
                </a:lnTo>
                <a:lnTo>
                  <a:pt x="1665181" y="307339"/>
                </a:lnTo>
                <a:lnTo>
                  <a:pt x="1652752" y="307339"/>
                </a:lnTo>
                <a:lnTo>
                  <a:pt x="1644844" y="305313"/>
                </a:lnTo>
                <a:lnTo>
                  <a:pt x="1641782" y="302005"/>
                </a:lnTo>
                <a:lnTo>
                  <a:pt x="1521561" y="302005"/>
                </a:lnTo>
                <a:lnTo>
                  <a:pt x="1513687" y="298957"/>
                </a:lnTo>
                <a:lnTo>
                  <a:pt x="1500987" y="286512"/>
                </a:lnTo>
                <a:lnTo>
                  <a:pt x="1497812" y="278764"/>
                </a:lnTo>
                <a:lnTo>
                  <a:pt x="1497812" y="269620"/>
                </a:lnTo>
                <a:lnTo>
                  <a:pt x="1529203" y="232336"/>
                </a:lnTo>
                <a:lnTo>
                  <a:pt x="1572869" y="225425"/>
                </a:lnTo>
                <a:lnTo>
                  <a:pt x="1634718" y="225425"/>
                </a:lnTo>
                <a:lnTo>
                  <a:pt x="1634718" y="167258"/>
                </a:lnTo>
                <a:lnTo>
                  <a:pt x="1633454" y="148784"/>
                </a:lnTo>
                <a:lnTo>
                  <a:pt x="1629654" y="132810"/>
                </a:lnTo>
                <a:lnTo>
                  <a:pt x="1628470" y="130301"/>
                </a:lnTo>
                <a:close/>
              </a:path>
              <a:path w="2156460" h="427355">
                <a:moveTo>
                  <a:pt x="1665573" y="310514"/>
                </a:moveTo>
                <a:lnTo>
                  <a:pt x="1590649" y="310514"/>
                </a:lnTo>
                <a:lnTo>
                  <a:pt x="1595935" y="326163"/>
                </a:lnTo>
                <a:lnTo>
                  <a:pt x="1604556" y="337312"/>
                </a:lnTo>
                <a:lnTo>
                  <a:pt x="1616509" y="343983"/>
                </a:lnTo>
                <a:lnTo>
                  <a:pt x="1631797" y="346201"/>
                </a:lnTo>
                <a:lnTo>
                  <a:pt x="1641128" y="345652"/>
                </a:lnTo>
                <a:lnTo>
                  <a:pt x="1650474" y="343983"/>
                </a:lnTo>
                <a:lnTo>
                  <a:pt x="1659693" y="341219"/>
                </a:lnTo>
                <a:lnTo>
                  <a:pt x="1668881" y="337312"/>
                </a:lnTo>
                <a:lnTo>
                  <a:pt x="1665573" y="310514"/>
                </a:lnTo>
                <a:close/>
              </a:path>
              <a:path w="2156460" h="427355">
                <a:moveTo>
                  <a:pt x="1665071" y="306450"/>
                </a:moveTo>
                <a:lnTo>
                  <a:pt x="1658594" y="307086"/>
                </a:lnTo>
                <a:lnTo>
                  <a:pt x="1654403" y="307339"/>
                </a:lnTo>
                <a:lnTo>
                  <a:pt x="1665181" y="307339"/>
                </a:lnTo>
                <a:lnTo>
                  <a:pt x="1665071" y="306450"/>
                </a:lnTo>
                <a:close/>
              </a:path>
              <a:path w="2156460" h="427355">
                <a:moveTo>
                  <a:pt x="1634718" y="225425"/>
                </a:moveTo>
                <a:lnTo>
                  <a:pt x="1572869" y="225425"/>
                </a:lnTo>
                <a:lnTo>
                  <a:pt x="1582394" y="225678"/>
                </a:lnTo>
                <a:lnTo>
                  <a:pt x="1582394" y="280542"/>
                </a:lnTo>
                <a:lnTo>
                  <a:pt x="1569319" y="289950"/>
                </a:lnTo>
                <a:lnTo>
                  <a:pt x="1556375" y="296656"/>
                </a:lnTo>
                <a:lnTo>
                  <a:pt x="1543550" y="300670"/>
                </a:lnTo>
                <a:lnTo>
                  <a:pt x="1530832" y="302005"/>
                </a:lnTo>
                <a:lnTo>
                  <a:pt x="1641782" y="302005"/>
                </a:lnTo>
                <a:lnTo>
                  <a:pt x="1639211" y="299227"/>
                </a:lnTo>
                <a:lnTo>
                  <a:pt x="1635839" y="289069"/>
                </a:lnTo>
                <a:lnTo>
                  <a:pt x="1634718" y="274827"/>
                </a:lnTo>
                <a:lnTo>
                  <a:pt x="1634718" y="225425"/>
                </a:lnTo>
                <a:close/>
              </a:path>
              <a:path w="2156460" h="427355">
                <a:moveTo>
                  <a:pt x="1552676" y="89026"/>
                </a:moveTo>
                <a:lnTo>
                  <a:pt x="1532481" y="90217"/>
                </a:lnTo>
                <a:lnTo>
                  <a:pt x="1511322" y="93789"/>
                </a:lnTo>
                <a:lnTo>
                  <a:pt x="1489186" y="99742"/>
                </a:lnTo>
                <a:lnTo>
                  <a:pt x="1466062" y="108076"/>
                </a:lnTo>
                <a:lnTo>
                  <a:pt x="1466062" y="151256"/>
                </a:lnTo>
                <a:lnTo>
                  <a:pt x="1487922" y="142089"/>
                </a:lnTo>
                <a:lnTo>
                  <a:pt x="1508163" y="135540"/>
                </a:lnTo>
                <a:lnTo>
                  <a:pt x="1526784" y="131611"/>
                </a:lnTo>
                <a:lnTo>
                  <a:pt x="1543786" y="130301"/>
                </a:lnTo>
                <a:lnTo>
                  <a:pt x="1628470" y="130301"/>
                </a:lnTo>
                <a:lnTo>
                  <a:pt x="1623306" y="119360"/>
                </a:lnTo>
                <a:lnTo>
                  <a:pt x="1614398" y="108457"/>
                </a:lnTo>
                <a:lnTo>
                  <a:pt x="1602968" y="99956"/>
                </a:lnTo>
                <a:lnTo>
                  <a:pt x="1588871" y="93884"/>
                </a:lnTo>
                <a:lnTo>
                  <a:pt x="1572107" y="90241"/>
                </a:lnTo>
                <a:lnTo>
                  <a:pt x="1552676" y="89026"/>
                </a:lnTo>
                <a:close/>
              </a:path>
              <a:path w="2156460" h="427355">
                <a:moveTo>
                  <a:pt x="1299819" y="88773"/>
                </a:moveTo>
                <a:lnTo>
                  <a:pt x="1256480" y="97805"/>
                </a:lnTo>
                <a:lnTo>
                  <a:pt x="1221714" y="124840"/>
                </a:lnTo>
                <a:lnTo>
                  <a:pt x="1198965" y="165671"/>
                </a:lnTo>
                <a:lnTo>
                  <a:pt x="1191361" y="216407"/>
                </a:lnTo>
                <a:lnTo>
                  <a:pt x="1193504" y="243820"/>
                </a:lnTo>
                <a:lnTo>
                  <a:pt x="1210649" y="290595"/>
                </a:lnTo>
                <a:lnTo>
                  <a:pt x="1244062" y="325842"/>
                </a:lnTo>
                <a:lnTo>
                  <a:pt x="1288552" y="343939"/>
                </a:lnTo>
                <a:lnTo>
                  <a:pt x="1314678" y="346201"/>
                </a:lnTo>
                <a:lnTo>
                  <a:pt x="1331537" y="345299"/>
                </a:lnTo>
                <a:lnTo>
                  <a:pt x="1350302" y="342598"/>
                </a:lnTo>
                <a:lnTo>
                  <a:pt x="1370971" y="338111"/>
                </a:lnTo>
                <a:lnTo>
                  <a:pt x="1393545" y="331850"/>
                </a:lnTo>
                <a:lnTo>
                  <a:pt x="1393545" y="304418"/>
                </a:lnTo>
                <a:lnTo>
                  <a:pt x="1322806" y="304418"/>
                </a:lnTo>
                <a:lnTo>
                  <a:pt x="1291846" y="299700"/>
                </a:lnTo>
                <a:lnTo>
                  <a:pt x="1268482" y="285527"/>
                </a:lnTo>
                <a:lnTo>
                  <a:pt x="1252690" y="261877"/>
                </a:lnTo>
                <a:lnTo>
                  <a:pt x="1244447" y="228726"/>
                </a:lnTo>
                <a:lnTo>
                  <a:pt x="1394307" y="228726"/>
                </a:lnTo>
                <a:lnTo>
                  <a:pt x="1394688" y="207010"/>
                </a:lnTo>
                <a:lnTo>
                  <a:pt x="1393499" y="187451"/>
                </a:lnTo>
                <a:lnTo>
                  <a:pt x="1246479" y="187451"/>
                </a:lnTo>
                <a:lnTo>
                  <a:pt x="1251646" y="162355"/>
                </a:lnTo>
                <a:lnTo>
                  <a:pt x="1261814" y="144414"/>
                </a:lnTo>
                <a:lnTo>
                  <a:pt x="1276983" y="133641"/>
                </a:lnTo>
                <a:lnTo>
                  <a:pt x="1297152" y="130048"/>
                </a:lnTo>
                <a:lnTo>
                  <a:pt x="1375443" y="130048"/>
                </a:lnTo>
                <a:lnTo>
                  <a:pt x="1369923" y="121157"/>
                </a:lnTo>
                <a:lnTo>
                  <a:pt x="1356255" y="106989"/>
                </a:lnTo>
                <a:lnTo>
                  <a:pt x="1340015" y="96869"/>
                </a:lnTo>
                <a:lnTo>
                  <a:pt x="1321203" y="90797"/>
                </a:lnTo>
                <a:lnTo>
                  <a:pt x="1299819" y="88773"/>
                </a:lnTo>
                <a:close/>
              </a:path>
              <a:path w="2156460" h="427355">
                <a:moveTo>
                  <a:pt x="1393545" y="289687"/>
                </a:moveTo>
                <a:lnTo>
                  <a:pt x="1372419" y="296167"/>
                </a:lnTo>
                <a:lnTo>
                  <a:pt x="1353604" y="300767"/>
                </a:lnTo>
                <a:lnTo>
                  <a:pt x="1337074" y="303510"/>
                </a:lnTo>
                <a:lnTo>
                  <a:pt x="1322806" y="304418"/>
                </a:lnTo>
                <a:lnTo>
                  <a:pt x="1393545" y="304418"/>
                </a:lnTo>
                <a:lnTo>
                  <a:pt x="1393545" y="289687"/>
                </a:lnTo>
                <a:close/>
              </a:path>
              <a:path w="2156460" h="427355">
                <a:moveTo>
                  <a:pt x="1375443" y="130048"/>
                </a:moveTo>
                <a:lnTo>
                  <a:pt x="1297152" y="130048"/>
                </a:lnTo>
                <a:lnTo>
                  <a:pt x="1316895" y="133641"/>
                </a:lnTo>
                <a:lnTo>
                  <a:pt x="1330982" y="144414"/>
                </a:lnTo>
                <a:lnTo>
                  <a:pt x="1339425" y="162355"/>
                </a:lnTo>
                <a:lnTo>
                  <a:pt x="1342237" y="187451"/>
                </a:lnTo>
                <a:lnTo>
                  <a:pt x="1393499" y="187451"/>
                </a:lnTo>
                <a:lnTo>
                  <a:pt x="1393140" y="181558"/>
                </a:lnTo>
                <a:lnTo>
                  <a:pt x="1388497" y="158749"/>
                </a:lnTo>
                <a:lnTo>
                  <a:pt x="1380758" y="138608"/>
                </a:lnTo>
                <a:lnTo>
                  <a:pt x="1375443" y="130048"/>
                </a:lnTo>
                <a:close/>
              </a:path>
              <a:path w="2156460" h="427355">
                <a:moveTo>
                  <a:pt x="1973173" y="94106"/>
                </a:moveTo>
                <a:lnTo>
                  <a:pt x="1918817" y="94106"/>
                </a:lnTo>
                <a:lnTo>
                  <a:pt x="2010765" y="336041"/>
                </a:lnTo>
                <a:lnTo>
                  <a:pt x="1972030" y="427227"/>
                </a:lnTo>
                <a:lnTo>
                  <a:pt x="2024862" y="427227"/>
                </a:lnTo>
                <a:lnTo>
                  <a:pt x="2085640" y="273050"/>
                </a:lnTo>
                <a:lnTo>
                  <a:pt x="2038197" y="273050"/>
                </a:lnTo>
                <a:lnTo>
                  <a:pt x="1973173" y="94106"/>
                </a:lnTo>
                <a:close/>
              </a:path>
              <a:path w="2156460" h="427355">
                <a:moveTo>
                  <a:pt x="2156180" y="94106"/>
                </a:moveTo>
                <a:lnTo>
                  <a:pt x="2107539" y="94106"/>
                </a:lnTo>
                <a:lnTo>
                  <a:pt x="2038197" y="273050"/>
                </a:lnTo>
                <a:lnTo>
                  <a:pt x="2085640" y="273050"/>
                </a:lnTo>
                <a:lnTo>
                  <a:pt x="2156180" y="94106"/>
                </a:lnTo>
                <a:close/>
              </a:path>
              <a:path w="2156460" h="427355">
                <a:moveTo>
                  <a:pt x="1732381" y="94106"/>
                </a:moveTo>
                <a:lnTo>
                  <a:pt x="1681581" y="94106"/>
                </a:lnTo>
                <a:lnTo>
                  <a:pt x="1771370" y="340867"/>
                </a:lnTo>
                <a:lnTo>
                  <a:pt x="1820773" y="340867"/>
                </a:lnTo>
                <a:lnTo>
                  <a:pt x="1844679" y="279018"/>
                </a:lnTo>
                <a:lnTo>
                  <a:pt x="1798294" y="279018"/>
                </a:lnTo>
                <a:lnTo>
                  <a:pt x="1732381" y="94106"/>
                </a:lnTo>
                <a:close/>
              </a:path>
              <a:path w="2156460" h="427355">
                <a:moveTo>
                  <a:pt x="1916150" y="94106"/>
                </a:moveTo>
                <a:lnTo>
                  <a:pt x="1868144" y="94106"/>
                </a:lnTo>
                <a:lnTo>
                  <a:pt x="1798294" y="279018"/>
                </a:lnTo>
                <a:lnTo>
                  <a:pt x="1844679" y="279018"/>
                </a:lnTo>
                <a:lnTo>
                  <a:pt x="1916150" y="94106"/>
                </a:lnTo>
                <a:close/>
              </a:path>
              <a:path w="2156460" h="427355">
                <a:moveTo>
                  <a:pt x="510514" y="0"/>
                </a:moveTo>
                <a:lnTo>
                  <a:pt x="446684" y="11922"/>
                </a:lnTo>
                <a:lnTo>
                  <a:pt x="397103" y="47625"/>
                </a:lnTo>
                <a:lnTo>
                  <a:pt x="365274" y="103139"/>
                </a:lnTo>
                <a:lnTo>
                  <a:pt x="354685" y="174370"/>
                </a:lnTo>
                <a:lnTo>
                  <a:pt x="357330" y="212018"/>
                </a:lnTo>
                <a:lnTo>
                  <a:pt x="378527" y="275455"/>
                </a:lnTo>
                <a:lnTo>
                  <a:pt x="420128" y="322079"/>
                </a:lnTo>
                <a:lnTo>
                  <a:pt x="476845" y="345892"/>
                </a:lnTo>
                <a:lnTo>
                  <a:pt x="510514" y="348868"/>
                </a:lnTo>
                <a:lnTo>
                  <a:pt x="544330" y="345890"/>
                </a:lnTo>
                <a:lnTo>
                  <a:pt x="574538" y="336946"/>
                </a:lnTo>
                <a:lnTo>
                  <a:pt x="601150" y="322026"/>
                </a:lnTo>
                <a:lnTo>
                  <a:pt x="619284" y="305562"/>
                </a:lnTo>
                <a:lnTo>
                  <a:pt x="510514" y="305562"/>
                </a:lnTo>
                <a:lnTo>
                  <a:pt x="488799" y="303416"/>
                </a:lnTo>
                <a:lnTo>
                  <a:pt x="452846" y="286220"/>
                </a:lnTo>
                <a:lnTo>
                  <a:pt x="427297" y="252142"/>
                </a:lnTo>
                <a:lnTo>
                  <a:pt x="414339" y="203491"/>
                </a:lnTo>
                <a:lnTo>
                  <a:pt x="412724" y="173989"/>
                </a:lnTo>
                <a:lnTo>
                  <a:pt x="414343" y="144603"/>
                </a:lnTo>
                <a:lnTo>
                  <a:pt x="427297" y="96355"/>
                </a:lnTo>
                <a:lnTo>
                  <a:pt x="452846" y="62487"/>
                </a:lnTo>
                <a:lnTo>
                  <a:pt x="488799" y="45430"/>
                </a:lnTo>
                <a:lnTo>
                  <a:pt x="510514" y="43306"/>
                </a:lnTo>
                <a:lnTo>
                  <a:pt x="619268" y="43306"/>
                </a:lnTo>
                <a:lnTo>
                  <a:pt x="601079" y="26842"/>
                </a:lnTo>
                <a:lnTo>
                  <a:pt x="574389" y="11906"/>
                </a:lnTo>
                <a:lnTo>
                  <a:pt x="544236" y="2976"/>
                </a:lnTo>
                <a:lnTo>
                  <a:pt x="510514" y="0"/>
                </a:lnTo>
                <a:close/>
              </a:path>
              <a:path w="2156460" h="427355">
                <a:moveTo>
                  <a:pt x="619268" y="43306"/>
                </a:moveTo>
                <a:lnTo>
                  <a:pt x="510514" y="43306"/>
                </a:lnTo>
                <a:lnTo>
                  <a:pt x="532322" y="45450"/>
                </a:lnTo>
                <a:lnTo>
                  <a:pt x="551630" y="51879"/>
                </a:lnTo>
                <a:lnTo>
                  <a:pt x="582650" y="77597"/>
                </a:lnTo>
                <a:lnTo>
                  <a:pt x="602192" y="118840"/>
                </a:lnTo>
                <a:lnTo>
                  <a:pt x="608685" y="173989"/>
                </a:lnTo>
                <a:lnTo>
                  <a:pt x="607050" y="203565"/>
                </a:lnTo>
                <a:lnTo>
                  <a:pt x="594058" y="252017"/>
                </a:lnTo>
                <a:lnTo>
                  <a:pt x="568361" y="286113"/>
                </a:lnTo>
                <a:lnTo>
                  <a:pt x="532305" y="303397"/>
                </a:lnTo>
                <a:lnTo>
                  <a:pt x="510514" y="305562"/>
                </a:lnTo>
                <a:lnTo>
                  <a:pt x="619284" y="305562"/>
                </a:lnTo>
                <a:lnTo>
                  <a:pt x="642775" y="275330"/>
                </a:lnTo>
                <a:lnTo>
                  <a:pt x="664059" y="211945"/>
                </a:lnTo>
                <a:lnTo>
                  <a:pt x="666724" y="174370"/>
                </a:lnTo>
                <a:lnTo>
                  <a:pt x="664042" y="136796"/>
                </a:lnTo>
                <a:lnTo>
                  <a:pt x="656072" y="103250"/>
                </a:lnTo>
                <a:lnTo>
                  <a:pt x="642775" y="73536"/>
                </a:lnTo>
                <a:lnTo>
                  <a:pt x="624179" y="47751"/>
                </a:lnTo>
                <a:lnTo>
                  <a:pt x="619268" y="43306"/>
                </a:lnTo>
                <a:close/>
              </a:path>
              <a:path w="2156460" h="427355">
                <a:moveTo>
                  <a:pt x="927074" y="8000"/>
                </a:moveTo>
                <a:lnTo>
                  <a:pt x="871956" y="8000"/>
                </a:lnTo>
                <a:lnTo>
                  <a:pt x="871956" y="340867"/>
                </a:lnTo>
                <a:lnTo>
                  <a:pt x="927074" y="340867"/>
                </a:lnTo>
                <a:lnTo>
                  <a:pt x="927074" y="187960"/>
                </a:lnTo>
                <a:lnTo>
                  <a:pt x="1127099" y="187960"/>
                </a:lnTo>
                <a:lnTo>
                  <a:pt x="1127099" y="144652"/>
                </a:lnTo>
                <a:lnTo>
                  <a:pt x="927074" y="144652"/>
                </a:lnTo>
                <a:lnTo>
                  <a:pt x="927074" y="8000"/>
                </a:lnTo>
                <a:close/>
              </a:path>
              <a:path w="2156460" h="427355">
                <a:moveTo>
                  <a:pt x="1127099" y="187960"/>
                </a:moveTo>
                <a:lnTo>
                  <a:pt x="1071981" y="187960"/>
                </a:lnTo>
                <a:lnTo>
                  <a:pt x="1071981" y="340867"/>
                </a:lnTo>
                <a:lnTo>
                  <a:pt x="1127099" y="340867"/>
                </a:lnTo>
                <a:lnTo>
                  <a:pt x="1127099" y="187960"/>
                </a:lnTo>
                <a:close/>
              </a:path>
              <a:path w="2156460" h="427355">
                <a:moveTo>
                  <a:pt x="1127099" y="8000"/>
                </a:moveTo>
                <a:lnTo>
                  <a:pt x="1071981" y="8000"/>
                </a:lnTo>
                <a:lnTo>
                  <a:pt x="1071981" y="144652"/>
                </a:lnTo>
                <a:lnTo>
                  <a:pt x="1127099" y="144652"/>
                </a:lnTo>
                <a:lnTo>
                  <a:pt x="1127099" y="8000"/>
                </a:lnTo>
                <a:close/>
              </a:path>
              <a:path w="2156460" h="427355">
                <a:moveTo>
                  <a:pt x="286867" y="8000"/>
                </a:moveTo>
                <a:lnTo>
                  <a:pt x="256006" y="8000"/>
                </a:lnTo>
                <a:lnTo>
                  <a:pt x="139674" y="405638"/>
                </a:lnTo>
                <a:lnTo>
                  <a:pt x="170535" y="405638"/>
                </a:lnTo>
                <a:lnTo>
                  <a:pt x="286867" y="8000"/>
                </a:lnTo>
                <a:close/>
              </a:path>
              <a:path w="2156460" h="427355">
                <a:moveTo>
                  <a:pt x="55130" y="8000"/>
                </a:moveTo>
                <a:lnTo>
                  <a:pt x="0" y="8000"/>
                </a:lnTo>
                <a:lnTo>
                  <a:pt x="0" y="340867"/>
                </a:lnTo>
                <a:lnTo>
                  <a:pt x="55130" y="340867"/>
                </a:lnTo>
                <a:lnTo>
                  <a:pt x="55130" y="8000"/>
                </a:lnTo>
                <a:close/>
              </a:path>
            </a:pathLst>
          </a:custGeom>
          <a:solidFill>
            <a:srgbClr val="000000"/>
          </a:solidFill>
        </p:spPr>
        <p:txBody>
          <a:bodyPr wrap="square" lIns="0" tIns="0" rIns="0" bIns="0" rtlCol="0"/>
          <a:lstStyle/>
          <a:p>
            <a:endParaRPr/>
          </a:p>
        </p:txBody>
      </p:sp>
      <p:sp>
        <p:nvSpPr>
          <p:cNvPr id="10" name="object 10"/>
          <p:cNvSpPr/>
          <p:nvPr/>
        </p:nvSpPr>
        <p:spPr>
          <a:xfrm>
            <a:off x="2673350" y="2735452"/>
            <a:ext cx="102869" cy="9486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422017" y="2640076"/>
            <a:ext cx="114045" cy="7569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103498" y="2613279"/>
            <a:ext cx="237490" cy="333375"/>
          </a:xfrm>
          <a:custGeom>
            <a:avLst/>
            <a:gdLst/>
            <a:ahLst/>
            <a:cxnLst/>
            <a:rect l="l" t="t" r="r" b="b"/>
            <a:pathLst>
              <a:path w="237489" h="333375">
                <a:moveTo>
                  <a:pt x="0" y="0"/>
                </a:moveTo>
                <a:lnTo>
                  <a:pt x="54356" y="0"/>
                </a:lnTo>
                <a:lnTo>
                  <a:pt x="119380" y="178943"/>
                </a:lnTo>
                <a:lnTo>
                  <a:pt x="188722" y="0"/>
                </a:lnTo>
                <a:lnTo>
                  <a:pt x="237362" y="0"/>
                </a:lnTo>
                <a:lnTo>
                  <a:pt x="106044" y="333121"/>
                </a:lnTo>
                <a:lnTo>
                  <a:pt x="53212" y="333121"/>
                </a:lnTo>
                <a:lnTo>
                  <a:pt x="91948" y="241935"/>
                </a:lnTo>
                <a:lnTo>
                  <a:pt x="0" y="0"/>
                </a:lnTo>
                <a:close/>
              </a:path>
            </a:pathLst>
          </a:custGeom>
          <a:ln w="18288">
            <a:solidFill>
              <a:srgbClr val="FFFFFF"/>
            </a:solidFill>
          </a:ln>
        </p:spPr>
        <p:txBody>
          <a:bodyPr wrap="square" lIns="0" tIns="0" rIns="0" bIns="0" rtlCol="0"/>
          <a:lstStyle/>
          <a:p>
            <a:endParaRPr/>
          </a:p>
        </p:txBody>
      </p:sp>
      <p:sp>
        <p:nvSpPr>
          <p:cNvPr id="13" name="object 13"/>
          <p:cNvSpPr/>
          <p:nvPr/>
        </p:nvSpPr>
        <p:spPr>
          <a:xfrm>
            <a:off x="2866263" y="2613279"/>
            <a:ext cx="234950" cy="247015"/>
          </a:xfrm>
          <a:custGeom>
            <a:avLst/>
            <a:gdLst/>
            <a:ahLst/>
            <a:cxnLst/>
            <a:rect l="l" t="t" r="r" b="b"/>
            <a:pathLst>
              <a:path w="234950" h="247014">
                <a:moveTo>
                  <a:pt x="0" y="0"/>
                </a:moveTo>
                <a:lnTo>
                  <a:pt x="50800" y="0"/>
                </a:lnTo>
                <a:lnTo>
                  <a:pt x="116712" y="184912"/>
                </a:lnTo>
                <a:lnTo>
                  <a:pt x="186562" y="0"/>
                </a:lnTo>
                <a:lnTo>
                  <a:pt x="234569" y="0"/>
                </a:lnTo>
                <a:lnTo>
                  <a:pt x="139192" y="246761"/>
                </a:lnTo>
                <a:lnTo>
                  <a:pt x="89788" y="246761"/>
                </a:lnTo>
                <a:lnTo>
                  <a:pt x="0" y="0"/>
                </a:lnTo>
                <a:close/>
              </a:path>
            </a:pathLst>
          </a:custGeom>
          <a:ln w="18288">
            <a:solidFill>
              <a:srgbClr val="FFFFFF"/>
            </a:solidFill>
          </a:ln>
        </p:spPr>
        <p:txBody>
          <a:bodyPr wrap="square" lIns="0" tIns="0" rIns="0" bIns="0" rtlCol="0"/>
          <a:lstStyle/>
          <a:p>
            <a:endParaRPr/>
          </a:p>
        </p:txBody>
      </p:sp>
      <p:sp>
        <p:nvSpPr>
          <p:cNvPr id="14" name="object 14"/>
          <p:cNvSpPr/>
          <p:nvPr/>
        </p:nvSpPr>
        <p:spPr>
          <a:xfrm>
            <a:off x="2630297" y="2608198"/>
            <a:ext cx="223520" cy="257175"/>
          </a:xfrm>
          <a:custGeom>
            <a:avLst/>
            <a:gdLst/>
            <a:ahLst/>
            <a:cxnLst/>
            <a:rect l="l" t="t" r="r" b="b"/>
            <a:pathLst>
              <a:path w="223519" h="257175">
                <a:moveTo>
                  <a:pt x="107060" y="0"/>
                </a:moveTo>
                <a:lnTo>
                  <a:pt x="157352" y="10929"/>
                </a:lnTo>
                <a:lnTo>
                  <a:pt x="184038" y="43783"/>
                </a:lnTo>
                <a:lnTo>
                  <a:pt x="189102" y="78231"/>
                </a:lnTo>
                <a:lnTo>
                  <a:pt x="189102" y="185800"/>
                </a:lnTo>
                <a:lnTo>
                  <a:pt x="190224" y="200042"/>
                </a:lnTo>
                <a:lnTo>
                  <a:pt x="193595" y="210200"/>
                </a:lnTo>
                <a:lnTo>
                  <a:pt x="199229" y="216286"/>
                </a:lnTo>
                <a:lnTo>
                  <a:pt x="207136" y="218312"/>
                </a:lnTo>
                <a:lnTo>
                  <a:pt x="208787" y="218312"/>
                </a:lnTo>
                <a:lnTo>
                  <a:pt x="212978" y="218059"/>
                </a:lnTo>
                <a:lnTo>
                  <a:pt x="219455" y="217424"/>
                </a:lnTo>
                <a:lnTo>
                  <a:pt x="223265" y="248285"/>
                </a:lnTo>
                <a:lnTo>
                  <a:pt x="214078" y="252192"/>
                </a:lnTo>
                <a:lnTo>
                  <a:pt x="204819" y="254968"/>
                </a:lnTo>
                <a:lnTo>
                  <a:pt x="195512" y="256625"/>
                </a:lnTo>
                <a:lnTo>
                  <a:pt x="186181" y="257175"/>
                </a:lnTo>
                <a:lnTo>
                  <a:pt x="170894" y="254956"/>
                </a:lnTo>
                <a:lnTo>
                  <a:pt x="158940" y="248285"/>
                </a:lnTo>
                <a:lnTo>
                  <a:pt x="150320" y="237136"/>
                </a:lnTo>
                <a:lnTo>
                  <a:pt x="145033" y="221487"/>
                </a:lnTo>
                <a:lnTo>
                  <a:pt x="127672" y="237136"/>
                </a:lnTo>
                <a:lnTo>
                  <a:pt x="109870" y="248285"/>
                </a:lnTo>
                <a:lnTo>
                  <a:pt x="91616" y="254956"/>
                </a:lnTo>
                <a:lnTo>
                  <a:pt x="72897" y="257175"/>
                </a:lnTo>
                <a:lnTo>
                  <a:pt x="57848" y="255938"/>
                </a:lnTo>
                <a:lnTo>
                  <a:pt x="20700" y="237489"/>
                </a:lnTo>
                <a:lnTo>
                  <a:pt x="1287" y="202056"/>
                </a:lnTo>
                <a:lnTo>
                  <a:pt x="0" y="187578"/>
                </a:lnTo>
                <a:lnTo>
                  <a:pt x="2143" y="168124"/>
                </a:lnTo>
                <a:lnTo>
                  <a:pt x="34289" y="124333"/>
                </a:lnTo>
                <a:lnTo>
                  <a:pt x="75739" y="107934"/>
                </a:lnTo>
                <a:lnTo>
                  <a:pt x="131190" y="102488"/>
                </a:lnTo>
                <a:lnTo>
                  <a:pt x="136778" y="102488"/>
                </a:lnTo>
                <a:lnTo>
                  <a:pt x="136778" y="78231"/>
                </a:lnTo>
                <a:lnTo>
                  <a:pt x="134371" y="62063"/>
                </a:lnTo>
                <a:lnTo>
                  <a:pt x="127142" y="50514"/>
                </a:lnTo>
                <a:lnTo>
                  <a:pt x="115079" y="43584"/>
                </a:lnTo>
                <a:lnTo>
                  <a:pt x="98170" y="41275"/>
                </a:lnTo>
                <a:lnTo>
                  <a:pt x="81168" y="42584"/>
                </a:lnTo>
                <a:lnTo>
                  <a:pt x="62547" y="46513"/>
                </a:lnTo>
                <a:lnTo>
                  <a:pt x="42306" y="53062"/>
                </a:lnTo>
                <a:lnTo>
                  <a:pt x="20446" y="62229"/>
                </a:lnTo>
                <a:lnTo>
                  <a:pt x="20446" y="19050"/>
                </a:lnTo>
                <a:lnTo>
                  <a:pt x="43570" y="10715"/>
                </a:lnTo>
                <a:lnTo>
                  <a:pt x="65706" y="4762"/>
                </a:lnTo>
                <a:lnTo>
                  <a:pt x="86866" y="1190"/>
                </a:lnTo>
                <a:lnTo>
                  <a:pt x="107060" y="0"/>
                </a:lnTo>
                <a:close/>
              </a:path>
            </a:pathLst>
          </a:custGeom>
          <a:ln w="18288">
            <a:solidFill>
              <a:srgbClr val="FFFFFF"/>
            </a:solidFill>
          </a:ln>
        </p:spPr>
        <p:txBody>
          <a:bodyPr wrap="square" lIns="0" tIns="0" rIns="0" bIns="0" rtlCol="0"/>
          <a:lstStyle/>
          <a:p>
            <a:endParaRPr/>
          </a:p>
        </p:txBody>
      </p:sp>
      <p:sp>
        <p:nvSpPr>
          <p:cNvPr id="15" name="object 15"/>
          <p:cNvSpPr/>
          <p:nvPr/>
        </p:nvSpPr>
        <p:spPr>
          <a:xfrm>
            <a:off x="2376042" y="2607945"/>
            <a:ext cx="203835" cy="257810"/>
          </a:xfrm>
          <a:custGeom>
            <a:avLst/>
            <a:gdLst/>
            <a:ahLst/>
            <a:cxnLst/>
            <a:rect l="l" t="t" r="r" b="b"/>
            <a:pathLst>
              <a:path w="203835" h="257810">
                <a:moveTo>
                  <a:pt x="108457" y="0"/>
                </a:moveTo>
                <a:lnTo>
                  <a:pt x="148653" y="8096"/>
                </a:lnTo>
                <a:lnTo>
                  <a:pt x="178562" y="32384"/>
                </a:lnTo>
                <a:lnTo>
                  <a:pt x="197135" y="69976"/>
                </a:lnTo>
                <a:lnTo>
                  <a:pt x="203326" y="118237"/>
                </a:lnTo>
                <a:lnTo>
                  <a:pt x="202945" y="139953"/>
                </a:lnTo>
                <a:lnTo>
                  <a:pt x="53086" y="139953"/>
                </a:lnTo>
                <a:lnTo>
                  <a:pt x="61329" y="173104"/>
                </a:lnTo>
                <a:lnTo>
                  <a:pt x="77120" y="196754"/>
                </a:lnTo>
                <a:lnTo>
                  <a:pt x="100484" y="210927"/>
                </a:lnTo>
                <a:lnTo>
                  <a:pt x="131444" y="215645"/>
                </a:lnTo>
                <a:lnTo>
                  <a:pt x="145712" y="214737"/>
                </a:lnTo>
                <a:lnTo>
                  <a:pt x="162242" y="211994"/>
                </a:lnTo>
                <a:lnTo>
                  <a:pt x="181058" y="207394"/>
                </a:lnTo>
                <a:lnTo>
                  <a:pt x="202183" y="200913"/>
                </a:lnTo>
                <a:lnTo>
                  <a:pt x="202183" y="243077"/>
                </a:lnTo>
                <a:lnTo>
                  <a:pt x="179609" y="249338"/>
                </a:lnTo>
                <a:lnTo>
                  <a:pt x="158940" y="253825"/>
                </a:lnTo>
                <a:lnTo>
                  <a:pt x="140176" y="256526"/>
                </a:lnTo>
                <a:lnTo>
                  <a:pt x="123317" y="257428"/>
                </a:lnTo>
                <a:lnTo>
                  <a:pt x="97190" y="255166"/>
                </a:lnTo>
                <a:lnTo>
                  <a:pt x="52701" y="237069"/>
                </a:lnTo>
                <a:lnTo>
                  <a:pt x="19288" y="201822"/>
                </a:lnTo>
                <a:lnTo>
                  <a:pt x="2143" y="155047"/>
                </a:lnTo>
                <a:lnTo>
                  <a:pt x="0" y="127634"/>
                </a:lnTo>
                <a:lnTo>
                  <a:pt x="1903" y="101040"/>
                </a:lnTo>
                <a:lnTo>
                  <a:pt x="17091" y="55233"/>
                </a:lnTo>
                <a:lnTo>
                  <a:pt x="46664" y="20306"/>
                </a:lnTo>
                <a:lnTo>
                  <a:pt x="85717" y="2260"/>
                </a:lnTo>
                <a:lnTo>
                  <a:pt x="108457" y="0"/>
                </a:lnTo>
                <a:close/>
              </a:path>
            </a:pathLst>
          </a:custGeom>
          <a:ln w="18288">
            <a:solidFill>
              <a:srgbClr val="FFFFFF"/>
            </a:solidFill>
          </a:ln>
        </p:spPr>
        <p:txBody>
          <a:bodyPr wrap="square" lIns="0" tIns="0" rIns="0" bIns="0" rtlCol="0"/>
          <a:lstStyle/>
          <a:p>
            <a:endParaRPr/>
          </a:p>
        </p:txBody>
      </p:sp>
      <p:sp>
        <p:nvSpPr>
          <p:cNvPr id="16" name="object 16"/>
          <p:cNvSpPr/>
          <p:nvPr/>
        </p:nvSpPr>
        <p:spPr>
          <a:xfrm>
            <a:off x="1597405" y="2562479"/>
            <a:ext cx="196215" cy="262255"/>
          </a:xfrm>
          <a:custGeom>
            <a:avLst/>
            <a:gdLst/>
            <a:ahLst/>
            <a:cxnLst/>
            <a:rect l="l" t="t" r="r" b="b"/>
            <a:pathLst>
              <a:path w="196214" h="262255">
                <a:moveTo>
                  <a:pt x="97789" y="0"/>
                </a:moveTo>
                <a:lnTo>
                  <a:pt x="56848" y="8509"/>
                </a:lnTo>
                <a:lnTo>
                  <a:pt x="25907" y="34162"/>
                </a:lnTo>
                <a:lnTo>
                  <a:pt x="6476" y="75422"/>
                </a:lnTo>
                <a:lnTo>
                  <a:pt x="0" y="130683"/>
                </a:lnTo>
                <a:lnTo>
                  <a:pt x="1619" y="160258"/>
                </a:lnTo>
                <a:lnTo>
                  <a:pt x="14573" y="208835"/>
                </a:lnTo>
                <a:lnTo>
                  <a:pt x="40122" y="242913"/>
                </a:lnTo>
                <a:lnTo>
                  <a:pt x="76074" y="260109"/>
                </a:lnTo>
                <a:lnTo>
                  <a:pt x="97789" y="262255"/>
                </a:lnTo>
                <a:lnTo>
                  <a:pt x="119580" y="260090"/>
                </a:lnTo>
                <a:lnTo>
                  <a:pt x="155636" y="242806"/>
                </a:lnTo>
                <a:lnTo>
                  <a:pt x="181334" y="208710"/>
                </a:lnTo>
                <a:lnTo>
                  <a:pt x="194339" y="160184"/>
                </a:lnTo>
                <a:lnTo>
                  <a:pt x="195961" y="130683"/>
                </a:lnTo>
                <a:lnTo>
                  <a:pt x="194339" y="101369"/>
                </a:lnTo>
                <a:lnTo>
                  <a:pt x="181334" y="53173"/>
                </a:lnTo>
                <a:lnTo>
                  <a:pt x="155690" y="19288"/>
                </a:lnTo>
                <a:lnTo>
                  <a:pt x="119598" y="2143"/>
                </a:lnTo>
                <a:lnTo>
                  <a:pt x="97789" y="0"/>
                </a:lnTo>
                <a:close/>
              </a:path>
            </a:pathLst>
          </a:custGeom>
          <a:ln w="18288">
            <a:solidFill>
              <a:srgbClr val="FFFFFF"/>
            </a:solidFill>
          </a:ln>
        </p:spPr>
        <p:txBody>
          <a:bodyPr wrap="square" lIns="0" tIns="0" rIns="0" bIns="0" rtlCol="0"/>
          <a:lstStyle/>
          <a:p>
            <a:endParaRPr/>
          </a:p>
        </p:txBody>
      </p:sp>
      <p:sp>
        <p:nvSpPr>
          <p:cNvPr id="17" name="object 17"/>
          <p:cNvSpPr/>
          <p:nvPr/>
        </p:nvSpPr>
        <p:spPr>
          <a:xfrm>
            <a:off x="2056638" y="2527173"/>
            <a:ext cx="255270" cy="333375"/>
          </a:xfrm>
          <a:custGeom>
            <a:avLst/>
            <a:gdLst/>
            <a:ahLst/>
            <a:cxnLst/>
            <a:rect l="l" t="t" r="r" b="b"/>
            <a:pathLst>
              <a:path w="255269" h="333375">
                <a:moveTo>
                  <a:pt x="0" y="0"/>
                </a:moveTo>
                <a:lnTo>
                  <a:pt x="55118" y="0"/>
                </a:lnTo>
                <a:lnTo>
                  <a:pt x="55118" y="136651"/>
                </a:lnTo>
                <a:lnTo>
                  <a:pt x="200025" y="136651"/>
                </a:lnTo>
                <a:lnTo>
                  <a:pt x="200025" y="0"/>
                </a:lnTo>
                <a:lnTo>
                  <a:pt x="255143" y="0"/>
                </a:lnTo>
                <a:lnTo>
                  <a:pt x="255143" y="332866"/>
                </a:lnTo>
                <a:lnTo>
                  <a:pt x="200025" y="332866"/>
                </a:lnTo>
                <a:lnTo>
                  <a:pt x="200025" y="179959"/>
                </a:lnTo>
                <a:lnTo>
                  <a:pt x="55118" y="179959"/>
                </a:lnTo>
                <a:lnTo>
                  <a:pt x="55118" y="332866"/>
                </a:lnTo>
                <a:lnTo>
                  <a:pt x="0" y="332866"/>
                </a:lnTo>
                <a:lnTo>
                  <a:pt x="0" y="0"/>
                </a:lnTo>
                <a:close/>
              </a:path>
            </a:pathLst>
          </a:custGeom>
          <a:ln w="18287">
            <a:solidFill>
              <a:srgbClr val="FFFFFF"/>
            </a:solidFill>
          </a:ln>
        </p:spPr>
        <p:txBody>
          <a:bodyPr wrap="square" lIns="0" tIns="0" rIns="0" bIns="0" rtlCol="0"/>
          <a:lstStyle/>
          <a:p>
            <a:endParaRPr/>
          </a:p>
        </p:txBody>
      </p:sp>
      <p:sp>
        <p:nvSpPr>
          <p:cNvPr id="18" name="object 18"/>
          <p:cNvSpPr/>
          <p:nvPr/>
        </p:nvSpPr>
        <p:spPr>
          <a:xfrm>
            <a:off x="1324355" y="2527173"/>
            <a:ext cx="147320" cy="398145"/>
          </a:xfrm>
          <a:custGeom>
            <a:avLst/>
            <a:gdLst/>
            <a:ahLst/>
            <a:cxnLst/>
            <a:rect l="l" t="t" r="r" b="b"/>
            <a:pathLst>
              <a:path w="147319" h="398144">
                <a:moveTo>
                  <a:pt x="116331" y="0"/>
                </a:moveTo>
                <a:lnTo>
                  <a:pt x="147193" y="0"/>
                </a:lnTo>
                <a:lnTo>
                  <a:pt x="30860" y="397637"/>
                </a:lnTo>
                <a:lnTo>
                  <a:pt x="0" y="397637"/>
                </a:lnTo>
                <a:lnTo>
                  <a:pt x="116331" y="0"/>
                </a:lnTo>
                <a:close/>
              </a:path>
            </a:pathLst>
          </a:custGeom>
          <a:ln w="18288">
            <a:solidFill>
              <a:srgbClr val="FFFFFF"/>
            </a:solidFill>
          </a:ln>
        </p:spPr>
        <p:txBody>
          <a:bodyPr wrap="square" lIns="0" tIns="0" rIns="0" bIns="0" rtlCol="0"/>
          <a:lstStyle/>
          <a:p>
            <a:endParaRPr/>
          </a:p>
        </p:txBody>
      </p:sp>
      <p:sp>
        <p:nvSpPr>
          <p:cNvPr id="19" name="object 19"/>
          <p:cNvSpPr/>
          <p:nvPr/>
        </p:nvSpPr>
        <p:spPr>
          <a:xfrm>
            <a:off x="1184681" y="2527173"/>
            <a:ext cx="55244" cy="333375"/>
          </a:xfrm>
          <a:custGeom>
            <a:avLst/>
            <a:gdLst/>
            <a:ahLst/>
            <a:cxnLst/>
            <a:rect l="l" t="t" r="r" b="b"/>
            <a:pathLst>
              <a:path w="55244" h="333375">
                <a:moveTo>
                  <a:pt x="0" y="0"/>
                </a:moveTo>
                <a:lnTo>
                  <a:pt x="55130" y="0"/>
                </a:lnTo>
                <a:lnTo>
                  <a:pt x="55130" y="332866"/>
                </a:lnTo>
                <a:lnTo>
                  <a:pt x="0" y="332866"/>
                </a:lnTo>
                <a:lnTo>
                  <a:pt x="0" y="0"/>
                </a:lnTo>
                <a:close/>
              </a:path>
            </a:pathLst>
          </a:custGeom>
          <a:ln w="18288">
            <a:solidFill>
              <a:srgbClr val="FFFFFF"/>
            </a:solidFill>
          </a:ln>
        </p:spPr>
        <p:txBody>
          <a:bodyPr wrap="square" lIns="0" tIns="0" rIns="0" bIns="0" rtlCol="0"/>
          <a:lstStyle/>
          <a:p>
            <a:endParaRPr/>
          </a:p>
        </p:txBody>
      </p:sp>
      <p:sp>
        <p:nvSpPr>
          <p:cNvPr id="20" name="object 20"/>
          <p:cNvSpPr/>
          <p:nvPr/>
        </p:nvSpPr>
        <p:spPr>
          <a:xfrm>
            <a:off x="1539366" y="2519172"/>
            <a:ext cx="312420" cy="349250"/>
          </a:xfrm>
          <a:custGeom>
            <a:avLst/>
            <a:gdLst/>
            <a:ahLst/>
            <a:cxnLst/>
            <a:rect l="l" t="t" r="r" b="b"/>
            <a:pathLst>
              <a:path w="312419" h="349250">
                <a:moveTo>
                  <a:pt x="155828" y="0"/>
                </a:moveTo>
                <a:lnTo>
                  <a:pt x="219757" y="11922"/>
                </a:lnTo>
                <a:lnTo>
                  <a:pt x="269494" y="47751"/>
                </a:lnTo>
                <a:lnTo>
                  <a:pt x="301386" y="103250"/>
                </a:lnTo>
                <a:lnTo>
                  <a:pt x="312039" y="174370"/>
                </a:lnTo>
                <a:lnTo>
                  <a:pt x="309373" y="211945"/>
                </a:lnTo>
                <a:lnTo>
                  <a:pt x="288089" y="275330"/>
                </a:lnTo>
                <a:lnTo>
                  <a:pt x="246465" y="322026"/>
                </a:lnTo>
                <a:lnTo>
                  <a:pt x="189644" y="345890"/>
                </a:lnTo>
                <a:lnTo>
                  <a:pt x="155828" y="348868"/>
                </a:lnTo>
                <a:lnTo>
                  <a:pt x="122160" y="345892"/>
                </a:lnTo>
                <a:lnTo>
                  <a:pt x="65442" y="322079"/>
                </a:lnTo>
                <a:lnTo>
                  <a:pt x="23842" y="275455"/>
                </a:lnTo>
                <a:lnTo>
                  <a:pt x="2645" y="212018"/>
                </a:lnTo>
                <a:lnTo>
                  <a:pt x="0" y="174370"/>
                </a:lnTo>
                <a:lnTo>
                  <a:pt x="2645" y="136796"/>
                </a:lnTo>
                <a:lnTo>
                  <a:pt x="23842" y="73411"/>
                </a:lnTo>
                <a:lnTo>
                  <a:pt x="65442" y="26789"/>
                </a:lnTo>
                <a:lnTo>
                  <a:pt x="122160" y="2976"/>
                </a:lnTo>
                <a:lnTo>
                  <a:pt x="155828" y="0"/>
                </a:lnTo>
                <a:close/>
              </a:path>
            </a:pathLst>
          </a:custGeom>
          <a:ln w="18288">
            <a:solidFill>
              <a:srgbClr val="FFFFFF"/>
            </a:solidFill>
          </a:ln>
        </p:spPr>
        <p:txBody>
          <a:bodyPr wrap="square" lIns="0" tIns="0" rIns="0" bIns="0" rtlCol="0"/>
          <a:lstStyle/>
          <a:p>
            <a:endParaRPr/>
          </a:p>
        </p:txBody>
      </p:sp>
      <p:sp>
        <p:nvSpPr>
          <p:cNvPr id="21" name="object 21"/>
          <p:cNvSpPr/>
          <p:nvPr/>
        </p:nvSpPr>
        <p:spPr>
          <a:xfrm>
            <a:off x="4841747" y="2478023"/>
            <a:ext cx="2417063" cy="50596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872482" y="2508250"/>
            <a:ext cx="2351659" cy="445516"/>
          </a:xfrm>
          <a:prstGeom prst="rect">
            <a:avLst/>
          </a:prstGeom>
          <a:blipFill>
            <a:blip r:embed="rId7" cstate="print"/>
            <a:stretch>
              <a:fillRect/>
            </a:stretch>
          </a:blipFill>
        </p:spPr>
        <p:txBody>
          <a:bodyPr wrap="square" lIns="0" tIns="0" rIns="0" bIns="0" rtlCol="0"/>
          <a:lstStyle/>
          <a:p>
            <a:endParaRPr/>
          </a:p>
        </p:txBody>
      </p:sp>
      <p:sp>
        <p:nvSpPr>
          <p:cNvPr id="23" name="TextBox 22"/>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5668" y="1465529"/>
            <a:ext cx="7087234"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dirty="0">
                <a:latin typeface="Lucida Sans Unicode"/>
                <a:cs typeface="Lucida Sans Unicode"/>
              </a:rPr>
              <a:t>So </a:t>
            </a:r>
            <a:r>
              <a:rPr b="0" spc="-5" dirty="0">
                <a:latin typeface="Lucida Sans Unicode"/>
                <a:cs typeface="Lucida Sans Unicode"/>
              </a:rPr>
              <a:t>the </a:t>
            </a:r>
            <a:r>
              <a:rPr b="0" spc="-10" dirty="0">
                <a:latin typeface="Lucida Sans Unicode"/>
                <a:cs typeface="Lucida Sans Unicode"/>
              </a:rPr>
              <a:t>job </a:t>
            </a:r>
            <a:r>
              <a:rPr b="0" dirty="0">
                <a:latin typeface="Lucida Sans Unicode"/>
                <a:cs typeface="Lucida Sans Unicode"/>
              </a:rPr>
              <a:t>scheduler </a:t>
            </a:r>
            <a:r>
              <a:rPr b="0" spc="-5" dirty="0">
                <a:latin typeface="Lucida Sans Unicode"/>
                <a:cs typeface="Lucida Sans Unicode"/>
              </a:rPr>
              <a:t>will take these</a:t>
            </a:r>
            <a:r>
              <a:rPr b="0" spc="-105" dirty="0">
                <a:latin typeface="Lucida Sans Unicode"/>
                <a:cs typeface="Lucida Sans Unicode"/>
              </a:rPr>
              <a:t> </a:t>
            </a:r>
            <a:r>
              <a:rPr b="0" spc="-5" dirty="0">
                <a:latin typeface="Lucida Sans Unicode"/>
                <a:cs typeface="Lucida Sans Unicode"/>
              </a:rPr>
              <a:t>jobs:</a:t>
            </a:r>
            <a:endParaRPr sz="1800">
              <a:latin typeface="Lucida Sans Unicode"/>
              <a:cs typeface="Lucida Sans Unicode"/>
            </a:endParaRPr>
          </a:p>
        </p:txBody>
      </p:sp>
      <p:sp>
        <p:nvSpPr>
          <p:cNvPr id="4" name="object 4"/>
          <p:cNvSpPr/>
          <p:nvPr/>
        </p:nvSpPr>
        <p:spPr>
          <a:xfrm>
            <a:off x="512076" y="3630167"/>
            <a:ext cx="7543787" cy="1409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8462" y="2853689"/>
            <a:ext cx="2700655" cy="504825"/>
          </a:xfrm>
          <a:custGeom>
            <a:avLst/>
            <a:gdLst/>
            <a:ahLst/>
            <a:cxnLst/>
            <a:rect l="l" t="t" r="r" b="b"/>
            <a:pathLst>
              <a:path w="2700654" h="504825">
                <a:moveTo>
                  <a:pt x="0" y="504444"/>
                </a:moveTo>
                <a:lnTo>
                  <a:pt x="2143" y="424714"/>
                </a:lnTo>
                <a:lnTo>
                  <a:pt x="8110" y="355476"/>
                </a:lnTo>
                <a:lnTo>
                  <a:pt x="17210" y="300880"/>
                </a:lnTo>
                <a:lnTo>
                  <a:pt x="42036" y="252222"/>
                </a:lnTo>
                <a:lnTo>
                  <a:pt x="1308227" y="252222"/>
                </a:lnTo>
                <a:lnTo>
                  <a:pt x="1321523" y="239365"/>
                </a:lnTo>
                <a:lnTo>
                  <a:pt x="1333064" y="203563"/>
                </a:lnTo>
                <a:lnTo>
                  <a:pt x="1342160" y="148967"/>
                </a:lnTo>
                <a:lnTo>
                  <a:pt x="1348123" y="79729"/>
                </a:lnTo>
                <a:lnTo>
                  <a:pt x="1350264" y="0"/>
                </a:lnTo>
                <a:lnTo>
                  <a:pt x="1352404" y="79729"/>
                </a:lnTo>
                <a:lnTo>
                  <a:pt x="1358367" y="148967"/>
                </a:lnTo>
                <a:lnTo>
                  <a:pt x="1367463" y="203563"/>
                </a:lnTo>
                <a:lnTo>
                  <a:pt x="1379004" y="239365"/>
                </a:lnTo>
                <a:lnTo>
                  <a:pt x="1392301" y="252222"/>
                </a:lnTo>
                <a:lnTo>
                  <a:pt x="2658491" y="252222"/>
                </a:lnTo>
                <a:lnTo>
                  <a:pt x="2671787" y="265078"/>
                </a:lnTo>
                <a:lnTo>
                  <a:pt x="2683328" y="300880"/>
                </a:lnTo>
                <a:lnTo>
                  <a:pt x="2692424" y="355476"/>
                </a:lnTo>
                <a:lnTo>
                  <a:pt x="2698387" y="424714"/>
                </a:lnTo>
                <a:lnTo>
                  <a:pt x="2700528" y="504444"/>
                </a:lnTo>
              </a:path>
            </a:pathLst>
          </a:custGeom>
          <a:ln w="28956">
            <a:solidFill>
              <a:srgbClr val="000000"/>
            </a:solidFill>
          </a:ln>
        </p:spPr>
        <p:txBody>
          <a:bodyPr wrap="square" lIns="0" tIns="0" rIns="0" bIns="0" rtlCol="0"/>
          <a:lstStyle/>
          <a:p>
            <a:endParaRPr/>
          </a:p>
        </p:txBody>
      </p:sp>
      <p:sp>
        <p:nvSpPr>
          <p:cNvPr id="6" name="object 6"/>
          <p:cNvSpPr/>
          <p:nvPr/>
        </p:nvSpPr>
        <p:spPr>
          <a:xfrm>
            <a:off x="3672078" y="2853689"/>
            <a:ext cx="4212590" cy="504825"/>
          </a:xfrm>
          <a:custGeom>
            <a:avLst/>
            <a:gdLst/>
            <a:ahLst/>
            <a:cxnLst/>
            <a:rect l="l" t="t" r="r" b="b"/>
            <a:pathLst>
              <a:path w="4212590" h="504825">
                <a:moveTo>
                  <a:pt x="0" y="504444"/>
                </a:moveTo>
                <a:lnTo>
                  <a:pt x="2140" y="424714"/>
                </a:lnTo>
                <a:lnTo>
                  <a:pt x="8103" y="355476"/>
                </a:lnTo>
                <a:lnTo>
                  <a:pt x="17199" y="300880"/>
                </a:lnTo>
                <a:lnTo>
                  <a:pt x="42037" y="252222"/>
                </a:lnTo>
                <a:lnTo>
                  <a:pt x="2064131" y="252222"/>
                </a:lnTo>
                <a:lnTo>
                  <a:pt x="2077427" y="239365"/>
                </a:lnTo>
                <a:lnTo>
                  <a:pt x="2088968" y="203563"/>
                </a:lnTo>
                <a:lnTo>
                  <a:pt x="2098064" y="148967"/>
                </a:lnTo>
                <a:lnTo>
                  <a:pt x="2104027" y="79729"/>
                </a:lnTo>
                <a:lnTo>
                  <a:pt x="2106168" y="0"/>
                </a:lnTo>
                <a:lnTo>
                  <a:pt x="2108308" y="79729"/>
                </a:lnTo>
                <a:lnTo>
                  <a:pt x="2114271" y="148967"/>
                </a:lnTo>
                <a:lnTo>
                  <a:pt x="2123367" y="203563"/>
                </a:lnTo>
                <a:lnTo>
                  <a:pt x="2134908" y="239365"/>
                </a:lnTo>
                <a:lnTo>
                  <a:pt x="2148205" y="252222"/>
                </a:lnTo>
                <a:lnTo>
                  <a:pt x="4170299" y="252222"/>
                </a:lnTo>
                <a:lnTo>
                  <a:pt x="4183595" y="265078"/>
                </a:lnTo>
                <a:lnTo>
                  <a:pt x="4195136" y="300880"/>
                </a:lnTo>
                <a:lnTo>
                  <a:pt x="4204232" y="355476"/>
                </a:lnTo>
                <a:lnTo>
                  <a:pt x="4210195" y="424714"/>
                </a:lnTo>
                <a:lnTo>
                  <a:pt x="4212336" y="504444"/>
                </a:lnTo>
              </a:path>
            </a:pathLst>
          </a:custGeom>
          <a:ln w="28956">
            <a:solidFill>
              <a:srgbClr val="000000"/>
            </a:solidFill>
          </a:ln>
        </p:spPr>
        <p:txBody>
          <a:bodyPr wrap="square" lIns="0" tIns="0" rIns="0" bIns="0" rtlCol="0"/>
          <a:lstStyle/>
          <a:p>
            <a:endParaRPr/>
          </a:p>
        </p:txBody>
      </p:sp>
      <p:sp>
        <p:nvSpPr>
          <p:cNvPr id="7" name="object 7"/>
          <p:cNvSpPr/>
          <p:nvPr/>
        </p:nvSpPr>
        <p:spPr>
          <a:xfrm>
            <a:off x="1144524" y="2479548"/>
            <a:ext cx="2240279" cy="50596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184681" y="2519172"/>
            <a:ext cx="2156460" cy="427355"/>
          </a:xfrm>
          <a:custGeom>
            <a:avLst/>
            <a:gdLst/>
            <a:ahLst/>
            <a:cxnLst/>
            <a:rect l="l" t="t" r="r" b="b"/>
            <a:pathLst>
              <a:path w="2156460" h="427355">
                <a:moveTo>
                  <a:pt x="1628470" y="130301"/>
                </a:moveTo>
                <a:lnTo>
                  <a:pt x="1543786" y="130301"/>
                </a:lnTo>
                <a:lnTo>
                  <a:pt x="1560695" y="132611"/>
                </a:lnTo>
                <a:lnTo>
                  <a:pt x="1572758" y="139541"/>
                </a:lnTo>
                <a:lnTo>
                  <a:pt x="1579987" y="151090"/>
                </a:lnTo>
                <a:lnTo>
                  <a:pt x="1582394" y="167258"/>
                </a:lnTo>
                <a:lnTo>
                  <a:pt x="1582394" y="191515"/>
                </a:lnTo>
                <a:lnTo>
                  <a:pt x="1576806" y="191515"/>
                </a:lnTo>
                <a:lnTo>
                  <a:pt x="1547324" y="192875"/>
                </a:lnTo>
                <a:lnTo>
                  <a:pt x="1498886" y="203785"/>
                </a:lnTo>
                <a:lnTo>
                  <a:pt x="1464903" y="225528"/>
                </a:lnTo>
                <a:lnTo>
                  <a:pt x="1445615" y="276605"/>
                </a:lnTo>
                <a:lnTo>
                  <a:pt x="1446903" y="291083"/>
                </a:lnTo>
                <a:lnTo>
                  <a:pt x="1466316" y="326516"/>
                </a:lnTo>
                <a:lnTo>
                  <a:pt x="1503464" y="344965"/>
                </a:lnTo>
                <a:lnTo>
                  <a:pt x="1518513" y="346201"/>
                </a:lnTo>
                <a:lnTo>
                  <a:pt x="1537232" y="343983"/>
                </a:lnTo>
                <a:lnTo>
                  <a:pt x="1555486" y="337312"/>
                </a:lnTo>
                <a:lnTo>
                  <a:pt x="1573288" y="326163"/>
                </a:lnTo>
                <a:lnTo>
                  <a:pt x="1590649" y="310514"/>
                </a:lnTo>
                <a:lnTo>
                  <a:pt x="1665573" y="310514"/>
                </a:lnTo>
                <a:lnTo>
                  <a:pt x="1665181" y="307339"/>
                </a:lnTo>
                <a:lnTo>
                  <a:pt x="1652752" y="307339"/>
                </a:lnTo>
                <a:lnTo>
                  <a:pt x="1644844" y="305313"/>
                </a:lnTo>
                <a:lnTo>
                  <a:pt x="1641782" y="302005"/>
                </a:lnTo>
                <a:lnTo>
                  <a:pt x="1521561" y="302005"/>
                </a:lnTo>
                <a:lnTo>
                  <a:pt x="1513687" y="298957"/>
                </a:lnTo>
                <a:lnTo>
                  <a:pt x="1500987" y="286512"/>
                </a:lnTo>
                <a:lnTo>
                  <a:pt x="1497812" y="278764"/>
                </a:lnTo>
                <a:lnTo>
                  <a:pt x="1497812" y="269620"/>
                </a:lnTo>
                <a:lnTo>
                  <a:pt x="1529203" y="232336"/>
                </a:lnTo>
                <a:lnTo>
                  <a:pt x="1572869" y="225425"/>
                </a:lnTo>
                <a:lnTo>
                  <a:pt x="1634718" y="225425"/>
                </a:lnTo>
                <a:lnTo>
                  <a:pt x="1634718" y="167258"/>
                </a:lnTo>
                <a:lnTo>
                  <a:pt x="1633454" y="148784"/>
                </a:lnTo>
                <a:lnTo>
                  <a:pt x="1629654" y="132810"/>
                </a:lnTo>
                <a:lnTo>
                  <a:pt x="1628470" y="130301"/>
                </a:lnTo>
                <a:close/>
              </a:path>
              <a:path w="2156460" h="427355">
                <a:moveTo>
                  <a:pt x="1665573" y="310514"/>
                </a:moveTo>
                <a:lnTo>
                  <a:pt x="1590649" y="310514"/>
                </a:lnTo>
                <a:lnTo>
                  <a:pt x="1595935" y="326163"/>
                </a:lnTo>
                <a:lnTo>
                  <a:pt x="1604556" y="337312"/>
                </a:lnTo>
                <a:lnTo>
                  <a:pt x="1616509" y="343983"/>
                </a:lnTo>
                <a:lnTo>
                  <a:pt x="1631797" y="346201"/>
                </a:lnTo>
                <a:lnTo>
                  <a:pt x="1641128" y="345652"/>
                </a:lnTo>
                <a:lnTo>
                  <a:pt x="1650474" y="343983"/>
                </a:lnTo>
                <a:lnTo>
                  <a:pt x="1659693" y="341219"/>
                </a:lnTo>
                <a:lnTo>
                  <a:pt x="1668881" y="337312"/>
                </a:lnTo>
                <a:lnTo>
                  <a:pt x="1665573" y="310514"/>
                </a:lnTo>
                <a:close/>
              </a:path>
              <a:path w="2156460" h="427355">
                <a:moveTo>
                  <a:pt x="1665071" y="306450"/>
                </a:moveTo>
                <a:lnTo>
                  <a:pt x="1658594" y="307086"/>
                </a:lnTo>
                <a:lnTo>
                  <a:pt x="1654403" y="307339"/>
                </a:lnTo>
                <a:lnTo>
                  <a:pt x="1665181" y="307339"/>
                </a:lnTo>
                <a:lnTo>
                  <a:pt x="1665071" y="306450"/>
                </a:lnTo>
                <a:close/>
              </a:path>
              <a:path w="2156460" h="427355">
                <a:moveTo>
                  <a:pt x="1634718" y="225425"/>
                </a:moveTo>
                <a:lnTo>
                  <a:pt x="1572869" y="225425"/>
                </a:lnTo>
                <a:lnTo>
                  <a:pt x="1582394" y="225678"/>
                </a:lnTo>
                <a:lnTo>
                  <a:pt x="1582394" y="280542"/>
                </a:lnTo>
                <a:lnTo>
                  <a:pt x="1569319" y="289950"/>
                </a:lnTo>
                <a:lnTo>
                  <a:pt x="1556375" y="296656"/>
                </a:lnTo>
                <a:lnTo>
                  <a:pt x="1543550" y="300670"/>
                </a:lnTo>
                <a:lnTo>
                  <a:pt x="1530832" y="302005"/>
                </a:lnTo>
                <a:lnTo>
                  <a:pt x="1641782" y="302005"/>
                </a:lnTo>
                <a:lnTo>
                  <a:pt x="1639211" y="299227"/>
                </a:lnTo>
                <a:lnTo>
                  <a:pt x="1635839" y="289069"/>
                </a:lnTo>
                <a:lnTo>
                  <a:pt x="1634718" y="274827"/>
                </a:lnTo>
                <a:lnTo>
                  <a:pt x="1634718" y="225425"/>
                </a:lnTo>
                <a:close/>
              </a:path>
              <a:path w="2156460" h="427355">
                <a:moveTo>
                  <a:pt x="1552676" y="89026"/>
                </a:moveTo>
                <a:lnTo>
                  <a:pt x="1532481" y="90217"/>
                </a:lnTo>
                <a:lnTo>
                  <a:pt x="1511322" y="93789"/>
                </a:lnTo>
                <a:lnTo>
                  <a:pt x="1489186" y="99742"/>
                </a:lnTo>
                <a:lnTo>
                  <a:pt x="1466062" y="108076"/>
                </a:lnTo>
                <a:lnTo>
                  <a:pt x="1466062" y="151256"/>
                </a:lnTo>
                <a:lnTo>
                  <a:pt x="1487922" y="142089"/>
                </a:lnTo>
                <a:lnTo>
                  <a:pt x="1508163" y="135540"/>
                </a:lnTo>
                <a:lnTo>
                  <a:pt x="1526784" y="131611"/>
                </a:lnTo>
                <a:lnTo>
                  <a:pt x="1543786" y="130301"/>
                </a:lnTo>
                <a:lnTo>
                  <a:pt x="1628470" y="130301"/>
                </a:lnTo>
                <a:lnTo>
                  <a:pt x="1623306" y="119360"/>
                </a:lnTo>
                <a:lnTo>
                  <a:pt x="1614398" y="108457"/>
                </a:lnTo>
                <a:lnTo>
                  <a:pt x="1602968" y="99956"/>
                </a:lnTo>
                <a:lnTo>
                  <a:pt x="1588871" y="93884"/>
                </a:lnTo>
                <a:lnTo>
                  <a:pt x="1572107" y="90241"/>
                </a:lnTo>
                <a:lnTo>
                  <a:pt x="1552676" y="89026"/>
                </a:lnTo>
                <a:close/>
              </a:path>
              <a:path w="2156460" h="427355">
                <a:moveTo>
                  <a:pt x="1299819" y="88773"/>
                </a:moveTo>
                <a:lnTo>
                  <a:pt x="1256480" y="97805"/>
                </a:lnTo>
                <a:lnTo>
                  <a:pt x="1221714" y="124840"/>
                </a:lnTo>
                <a:lnTo>
                  <a:pt x="1198965" y="165671"/>
                </a:lnTo>
                <a:lnTo>
                  <a:pt x="1191361" y="216407"/>
                </a:lnTo>
                <a:lnTo>
                  <a:pt x="1193504" y="243820"/>
                </a:lnTo>
                <a:lnTo>
                  <a:pt x="1210649" y="290595"/>
                </a:lnTo>
                <a:lnTo>
                  <a:pt x="1244062" y="325842"/>
                </a:lnTo>
                <a:lnTo>
                  <a:pt x="1288552" y="343939"/>
                </a:lnTo>
                <a:lnTo>
                  <a:pt x="1314678" y="346201"/>
                </a:lnTo>
                <a:lnTo>
                  <a:pt x="1331537" y="345299"/>
                </a:lnTo>
                <a:lnTo>
                  <a:pt x="1350302" y="342598"/>
                </a:lnTo>
                <a:lnTo>
                  <a:pt x="1370971" y="338111"/>
                </a:lnTo>
                <a:lnTo>
                  <a:pt x="1393545" y="331850"/>
                </a:lnTo>
                <a:lnTo>
                  <a:pt x="1393545" y="304418"/>
                </a:lnTo>
                <a:lnTo>
                  <a:pt x="1322806" y="304418"/>
                </a:lnTo>
                <a:lnTo>
                  <a:pt x="1291846" y="299700"/>
                </a:lnTo>
                <a:lnTo>
                  <a:pt x="1268482" y="285527"/>
                </a:lnTo>
                <a:lnTo>
                  <a:pt x="1252690" y="261877"/>
                </a:lnTo>
                <a:lnTo>
                  <a:pt x="1244447" y="228726"/>
                </a:lnTo>
                <a:lnTo>
                  <a:pt x="1394307" y="228726"/>
                </a:lnTo>
                <a:lnTo>
                  <a:pt x="1394688" y="207010"/>
                </a:lnTo>
                <a:lnTo>
                  <a:pt x="1393499" y="187451"/>
                </a:lnTo>
                <a:lnTo>
                  <a:pt x="1246479" y="187451"/>
                </a:lnTo>
                <a:lnTo>
                  <a:pt x="1251646" y="162355"/>
                </a:lnTo>
                <a:lnTo>
                  <a:pt x="1261814" y="144414"/>
                </a:lnTo>
                <a:lnTo>
                  <a:pt x="1276983" y="133641"/>
                </a:lnTo>
                <a:lnTo>
                  <a:pt x="1297152" y="130048"/>
                </a:lnTo>
                <a:lnTo>
                  <a:pt x="1375443" y="130048"/>
                </a:lnTo>
                <a:lnTo>
                  <a:pt x="1369923" y="121157"/>
                </a:lnTo>
                <a:lnTo>
                  <a:pt x="1356255" y="106989"/>
                </a:lnTo>
                <a:lnTo>
                  <a:pt x="1340015" y="96869"/>
                </a:lnTo>
                <a:lnTo>
                  <a:pt x="1321203" y="90797"/>
                </a:lnTo>
                <a:lnTo>
                  <a:pt x="1299819" y="88773"/>
                </a:lnTo>
                <a:close/>
              </a:path>
              <a:path w="2156460" h="427355">
                <a:moveTo>
                  <a:pt x="1393545" y="289687"/>
                </a:moveTo>
                <a:lnTo>
                  <a:pt x="1372419" y="296167"/>
                </a:lnTo>
                <a:lnTo>
                  <a:pt x="1353604" y="300767"/>
                </a:lnTo>
                <a:lnTo>
                  <a:pt x="1337074" y="303510"/>
                </a:lnTo>
                <a:lnTo>
                  <a:pt x="1322806" y="304418"/>
                </a:lnTo>
                <a:lnTo>
                  <a:pt x="1393545" y="304418"/>
                </a:lnTo>
                <a:lnTo>
                  <a:pt x="1393545" y="289687"/>
                </a:lnTo>
                <a:close/>
              </a:path>
              <a:path w="2156460" h="427355">
                <a:moveTo>
                  <a:pt x="1375443" y="130048"/>
                </a:moveTo>
                <a:lnTo>
                  <a:pt x="1297152" y="130048"/>
                </a:lnTo>
                <a:lnTo>
                  <a:pt x="1316895" y="133641"/>
                </a:lnTo>
                <a:lnTo>
                  <a:pt x="1330982" y="144414"/>
                </a:lnTo>
                <a:lnTo>
                  <a:pt x="1339425" y="162355"/>
                </a:lnTo>
                <a:lnTo>
                  <a:pt x="1342237" y="187451"/>
                </a:lnTo>
                <a:lnTo>
                  <a:pt x="1393499" y="187451"/>
                </a:lnTo>
                <a:lnTo>
                  <a:pt x="1393140" y="181558"/>
                </a:lnTo>
                <a:lnTo>
                  <a:pt x="1388497" y="158749"/>
                </a:lnTo>
                <a:lnTo>
                  <a:pt x="1380758" y="138608"/>
                </a:lnTo>
                <a:lnTo>
                  <a:pt x="1375443" y="130048"/>
                </a:lnTo>
                <a:close/>
              </a:path>
              <a:path w="2156460" h="427355">
                <a:moveTo>
                  <a:pt x="1973173" y="94106"/>
                </a:moveTo>
                <a:lnTo>
                  <a:pt x="1918817" y="94106"/>
                </a:lnTo>
                <a:lnTo>
                  <a:pt x="2010765" y="336041"/>
                </a:lnTo>
                <a:lnTo>
                  <a:pt x="1972030" y="427227"/>
                </a:lnTo>
                <a:lnTo>
                  <a:pt x="2024862" y="427227"/>
                </a:lnTo>
                <a:lnTo>
                  <a:pt x="2085640" y="273050"/>
                </a:lnTo>
                <a:lnTo>
                  <a:pt x="2038197" y="273050"/>
                </a:lnTo>
                <a:lnTo>
                  <a:pt x="1973173" y="94106"/>
                </a:lnTo>
                <a:close/>
              </a:path>
              <a:path w="2156460" h="427355">
                <a:moveTo>
                  <a:pt x="2156180" y="94106"/>
                </a:moveTo>
                <a:lnTo>
                  <a:pt x="2107539" y="94106"/>
                </a:lnTo>
                <a:lnTo>
                  <a:pt x="2038197" y="273050"/>
                </a:lnTo>
                <a:lnTo>
                  <a:pt x="2085640" y="273050"/>
                </a:lnTo>
                <a:lnTo>
                  <a:pt x="2156180" y="94106"/>
                </a:lnTo>
                <a:close/>
              </a:path>
              <a:path w="2156460" h="427355">
                <a:moveTo>
                  <a:pt x="1732381" y="94106"/>
                </a:moveTo>
                <a:lnTo>
                  <a:pt x="1681581" y="94106"/>
                </a:lnTo>
                <a:lnTo>
                  <a:pt x="1771370" y="340867"/>
                </a:lnTo>
                <a:lnTo>
                  <a:pt x="1820773" y="340867"/>
                </a:lnTo>
                <a:lnTo>
                  <a:pt x="1844679" y="279018"/>
                </a:lnTo>
                <a:lnTo>
                  <a:pt x="1798294" y="279018"/>
                </a:lnTo>
                <a:lnTo>
                  <a:pt x="1732381" y="94106"/>
                </a:lnTo>
                <a:close/>
              </a:path>
              <a:path w="2156460" h="427355">
                <a:moveTo>
                  <a:pt x="1916150" y="94106"/>
                </a:moveTo>
                <a:lnTo>
                  <a:pt x="1868144" y="94106"/>
                </a:lnTo>
                <a:lnTo>
                  <a:pt x="1798294" y="279018"/>
                </a:lnTo>
                <a:lnTo>
                  <a:pt x="1844679" y="279018"/>
                </a:lnTo>
                <a:lnTo>
                  <a:pt x="1916150" y="94106"/>
                </a:lnTo>
                <a:close/>
              </a:path>
              <a:path w="2156460" h="427355">
                <a:moveTo>
                  <a:pt x="510514" y="0"/>
                </a:moveTo>
                <a:lnTo>
                  <a:pt x="446684" y="11922"/>
                </a:lnTo>
                <a:lnTo>
                  <a:pt x="397103" y="47625"/>
                </a:lnTo>
                <a:lnTo>
                  <a:pt x="365274" y="103139"/>
                </a:lnTo>
                <a:lnTo>
                  <a:pt x="354685" y="174370"/>
                </a:lnTo>
                <a:lnTo>
                  <a:pt x="357330" y="212018"/>
                </a:lnTo>
                <a:lnTo>
                  <a:pt x="378527" y="275455"/>
                </a:lnTo>
                <a:lnTo>
                  <a:pt x="420128" y="322079"/>
                </a:lnTo>
                <a:lnTo>
                  <a:pt x="476845" y="345892"/>
                </a:lnTo>
                <a:lnTo>
                  <a:pt x="510514" y="348868"/>
                </a:lnTo>
                <a:lnTo>
                  <a:pt x="544330" y="345890"/>
                </a:lnTo>
                <a:lnTo>
                  <a:pt x="574538" y="336946"/>
                </a:lnTo>
                <a:lnTo>
                  <a:pt x="601150" y="322026"/>
                </a:lnTo>
                <a:lnTo>
                  <a:pt x="619284" y="305562"/>
                </a:lnTo>
                <a:lnTo>
                  <a:pt x="510514" y="305562"/>
                </a:lnTo>
                <a:lnTo>
                  <a:pt x="488799" y="303416"/>
                </a:lnTo>
                <a:lnTo>
                  <a:pt x="452846" y="286220"/>
                </a:lnTo>
                <a:lnTo>
                  <a:pt x="427297" y="252142"/>
                </a:lnTo>
                <a:lnTo>
                  <a:pt x="414339" y="203491"/>
                </a:lnTo>
                <a:lnTo>
                  <a:pt x="412724" y="173989"/>
                </a:lnTo>
                <a:lnTo>
                  <a:pt x="414343" y="144603"/>
                </a:lnTo>
                <a:lnTo>
                  <a:pt x="427297" y="96355"/>
                </a:lnTo>
                <a:lnTo>
                  <a:pt x="452846" y="62487"/>
                </a:lnTo>
                <a:lnTo>
                  <a:pt x="488799" y="45430"/>
                </a:lnTo>
                <a:lnTo>
                  <a:pt x="510514" y="43306"/>
                </a:lnTo>
                <a:lnTo>
                  <a:pt x="619268" y="43306"/>
                </a:lnTo>
                <a:lnTo>
                  <a:pt x="601079" y="26842"/>
                </a:lnTo>
                <a:lnTo>
                  <a:pt x="574389" y="11906"/>
                </a:lnTo>
                <a:lnTo>
                  <a:pt x="544236" y="2976"/>
                </a:lnTo>
                <a:lnTo>
                  <a:pt x="510514" y="0"/>
                </a:lnTo>
                <a:close/>
              </a:path>
              <a:path w="2156460" h="427355">
                <a:moveTo>
                  <a:pt x="619268" y="43306"/>
                </a:moveTo>
                <a:lnTo>
                  <a:pt x="510514" y="43306"/>
                </a:lnTo>
                <a:lnTo>
                  <a:pt x="532322" y="45450"/>
                </a:lnTo>
                <a:lnTo>
                  <a:pt x="551630" y="51879"/>
                </a:lnTo>
                <a:lnTo>
                  <a:pt x="582650" y="77597"/>
                </a:lnTo>
                <a:lnTo>
                  <a:pt x="602192" y="118840"/>
                </a:lnTo>
                <a:lnTo>
                  <a:pt x="608685" y="173989"/>
                </a:lnTo>
                <a:lnTo>
                  <a:pt x="607050" y="203565"/>
                </a:lnTo>
                <a:lnTo>
                  <a:pt x="594058" y="252017"/>
                </a:lnTo>
                <a:lnTo>
                  <a:pt x="568361" y="286113"/>
                </a:lnTo>
                <a:lnTo>
                  <a:pt x="532305" y="303397"/>
                </a:lnTo>
                <a:lnTo>
                  <a:pt x="510514" y="305562"/>
                </a:lnTo>
                <a:lnTo>
                  <a:pt x="619284" y="305562"/>
                </a:lnTo>
                <a:lnTo>
                  <a:pt x="642775" y="275330"/>
                </a:lnTo>
                <a:lnTo>
                  <a:pt x="664059" y="211945"/>
                </a:lnTo>
                <a:lnTo>
                  <a:pt x="666724" y="174370"/>
                </a:lnTo>
                <a:lnTo>
                  <a:pt x="664042" y="136796"/>
                </a:lnTo>
                <a:lnTo>
                  <a:pt x="656072" y="103250"/>
                </a:lnTo>
                <a:lnTo>
                  <a:pt x="642775" y="73536"/>
                </a:lnTo>
                <a:lnTo>
                  <a:pt x="624179" y="47751"/>
                </a:lnTo>
                <a:lnTo>
                  <a:pt x="619268" y="43306"/>
                </a:lnTo>
                <a:close/>
              </a:path>
              <a:path w="2156460" h="427355">
                <a:moveTo>
                  <a:pt x="927074" y="8000"/>
                </a:moveTo>
                <a:lnTo>
                  <a:pt x="871956" y="8000"/>
                </a:lnTo>
                <a:lnTo>
                  <a:pt x="871956" y="340867"/>
                </a:lnTo>
                <a:lnTo>
                  <a:pt x="927074" y="340867"/>
                </a:lnTo>
                <a:lnTo>
                  <a:pt x="927074" y="187960"/>
                </a:lnTo>
                <a:lnTo>
                  <a:pt x="1127099" y="187960"/>
                </a:lnTo>
                <a:lnTo>
                  <a:pt x="1127099" y="144652"/>
                </a:lnTo>
                <a:lnTo>
                  <a:pt x="927074" y="144652"/>
                </a:lnTo>
                <a:lnTo>
                  <a:pt x="927074" y="8000"/>
                </a:lnTo>
                <a:close/>
              </a:path>
              <a:path w="2156460" h="427355">
                <a:moveTo>
                  <a:pt x="1127099" y="187960"/>
                </a:moveTo>
                <a:lnTo>
                  <a:pt x="1071981" y="187960"/>
                </a:lnTo>
                <a:lnTo>
                  <a:pt x="1071981" y="340867"/>
                </a:lnTo>
                <a:lnTo>
                  <a:pt x="1127099" y="340867"/>
                </a:lnTo>
                <a:lnTo>
                  <a:pt x="1127099" y="187960"/>
                </a:lnTo>
                <a:close/>
              </a:path>
              <a:path w="2156460" h="427355">
                <a:moveTo>
                  <a:pt x="1127099" y="8000"/>
                </a:moveTo>
                <a:lnTo>
                  <a:pt x="1071981" y="8000"/>
                </a:lnTo>
                <a:lnTo>
                  <a:pt x="1071981" y="144652"/>
                </a:lnTo>
                <a:lnTo>
                  <a:pt x="1127099" y="144652"/>
                </a:lnTo>
                <a:lnTo>
                  <a:pt x="1127099" y="8000"/>
                </a:lnTo>
                <a:close/>
              </a:path>
              <a:path w="2156460" h="427355">
                <a:moveTo>
                  <a:pt x="286867" y="8000"/>
                </a:moveTo>
                <a:lnTo>
                  <a:pt x="256006" y="8000"/>
                </a:lnTo>
                <a:lnTo>
                  <a:pt x="139674" y="405638"/>
                </a:lnTo>
                <a:lnTo>
                  <a:pt x="170535" y="405638"/>
                </a:lnTo>
                <a:lnTo>
                  <a:pt x="286867" y="8000"/>
                </a:lnTo>
                <a:close/>
              </a:path>
              <a:path w="2156460" h="427355">
                <a:moveTo>
                  <a:pt x="55130" y="8000"/>
                </a:moveTo>
                <a:lnTo>
                  <a:pt x="0" y="8000"/>
                </a:lnTo>
                <a:lnTo>
                  <a:pt x="0" y="340867"/>
                </a:lnTo>
                <a:lnTo>
                  <a:pt x="55130" y="340867"/>
                </a:lnTo>
                <a:lnTo>
                  <a:pt x="55130" y="8000"/>
                </a:lnTo>
                <a:close/>
              </a:path>
            </a:pathLst>
          </a:custGeom>
          <a:solidFill>
            <a:srgbClr val="000000"/>
          </a:solidFill>
        </p:spPr>
        <p:txBody>
          <a:bodyPr wrap="square" lIns="0" tIns="0" rIns="0" bIns="0" rtlCol="0"/>
          <a:lstStyle/>
          <a:p>
            <a:endParaRPr/>
          </a:p>
        </p:txBody>
      </p:sp>
      <p:sp>
        <p:nvSpPr>
          <p:cNvPr id="9" name="object 9"/>
          <p:cNvSpPr/>
          <p:nvPr/>
        </p:nvSpPr>
        <p:spPr>
          <a:xfrm>
            <a:off x="2673350" y="2735452"/>
            <a:ext cx="102869" cy="9486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422017" y="2640076"/>
            <a:ext cx="114045" cy="7569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103498" y="2613279"/>
            <a:ext cx="237490" cy="333375"/>
          </a:xfrm>
          <a:custGeom>
            <a:avLst/>
            <a:gdLst/>
            <a:ahLst/>
            <a:cxnLst/>
            <a:rect l="l" t="t" r="r" b="b"/>
            <a:pathLst>
              <a:path w="237489" h="333375">
                <a:moveTo>
                  <a:pt x="0" y="0"/>
                </a:moveTo>
                <a:lnTo>
                  <a:pt x="54356" y="0"/>
                </a:lnTo>
                <a:lnTo>
                  <a:pt x="119380" y="178943"/>
                </a:lnTo>
                <a:lnTo>
                  <a:pt x="188722" y="0"/>
                </a:lnTo>
                <a:lnTo>
                  <a:pt x="237362" y="0"/>
                </a:lnTo>
                <a:lnTo>
                  <a:pt x="106044" y="333121"/>
                </a:lnTo>
                <a:lnTo>
                  <a:pt x="53212" y="333121"/>
                </a:lnTo>
                <a:lnTo>
                  <a:pt x="91948" y="241935"/>
                </a:lnTo>
                <a:lnTo>
                  <a:pt x="0" y="0"/>
                </a:lnTo>
                <a:close/>
              </a:path>
            </a:pathLst>
          </a:custGeom>
          <a:ln w="18288">
            <a:solidFill>
              <a:srgbClr val="FFFFFF"/>
            </a:solidFill>
          </a:ln>
        </p:spPr>
        <p:txBody>
          <a:bodyPr wrap="square" lIns="0" tIns="0" rIns="0" bIns="0" rtlCol="0"/>
          <a:lstStyle/>
          <a:p>
            <a:endParaRPr/>
          </a:p>
        </p:txBody>
      </p:sp>
      <p:sp>
        <p:nvSpPr>
          <p:cNvPr id="12" name="object 12"/>
          <p:cNvSpPr/>
          <p:nvPr/>
        </p:nvSpPr>
        <p:spPr>
          <a:xfrm>
            <a:off x="2866263" y="2613279"/>
            <a:ext cx="234950" cy="247015"/>
          </a:xfrm>
          <a:custGeom>
            <a:avLst/>
            <a:gdLst/>
            <a:ahLst/>
            <a:cxnLst/>
            <a:rect l="l" t="t" r="r" b="b"/>
            <a:pathLst>
              <a:path w="234950" h="247014">
                <a:moveTo>
                  <a:pt x="0" y="0"/>
                </a:moveTo>
                <a:lnTo>
                  <a:pt x="50800" y="0"/>
                </a:lnTo>
                <a:lnTo>
                  <a:pt x="116712" y="184912"/>
                </a:lnTo>
                <a:lnTo>
                  <a:pt x="186562" y="0"/>
                </a:lnTo>
                <a:lnTo>
                  <a:pt x="234569" y="0"/>
                </a:lnTo>
                <a:lnTo>
                  <a:pt x="139192" y="246761"/>
                </a:lnTo>
                <a:lnTo>
                  <a:pt x="89788" y="246761"/>
                </a:lnTo>
                <a:lnTo>
                  <a:pt x="0" y="0"/>
                </a:lnTo>
                <a:close/>
              </a:path>
            </a:pathLst>
          </a:custGeom>
          <a:ln w="18288">
            <a:solidFill>
              <a:srgbClr val="FFFFFF"/>
            </a:solidFill>
          </a:ln>
        </p:spPr>
        <p:txBody>
          <a:bodyPr wrap="square" lIns="0" tIns="0" rIns="0" bIns="0" rtlCol="0"/>
          <a:lstStyle/>
          <a:p>
            <a:endParaRPr/>
          </a:p>
        </p:txBody>
      </p:sp>
      <p:sp>
        <p:nvSpPr>
          <p:cNvPr id="13" name="object 13"/>
          <p:cNvSpPr/>
          <p:nvPr/>
        </p:nvSpPr>
        <p:spPr>
          <a:xfrm>
            <a:off x="2630297" y="2608198"/>
            <a:ext cx="223520" cy="257175"/>
          </a:xfrm>
          <a:custGeom>
            <a:avLst/>
            <a:gdLst/>
            <a:ahLst/>
            <a:cxnLst/>
            <a:rect l="l" t="t" r="r" b="b"/>
            <a:pathLst>
              <a:path w="223519" h="257175">
                <a:moveTo>
                  <a:pt x="107060" y="0"/>
                </a:moveTo>
                <a:lnTo>
                  <a:pt x="157352" y="10929"/>
                </a:lnTo>
                <a:lnTo>
                  <a:pt x="184038" y="43783"/>
                </a:lnTo>
                <a:lnTo>
                  <a:pt x="189102" y="78231"/>
                </a:lnTo>
                <a:lnTo>
                  <a:pt x="189102" y="185800"/>
                </a:lnTo>
                <a:lnTo>
                  <a:pt x="190224" y="200042"/>
                </a:lnTo>
                <a:lnTo>
                  <a:pt x="193595" y="210200"/>
                </a:lnTo>
                <a:lnTo>
                  <a:pt x="199229" y="216286"/>
                </a:lnTo>
                <a:lnTo>
                  <a:pt x="207136" y="218312"/>
                </a:lnTo>
                <a:lnTo>
                  <a:pt x="208787" y="218312"/>
                </a:lnTo>
                <a:lnTo>
                  <a:pt x="212978" y="218059"/>
                </a:lnTo>
                <a:lnTo>
                  <a:pt x="219455" y="217424"/>
                </a:lnTo>
                <a:lnTo>
                  <a:pt x="223265" y="248285"/>
                </a:lnTo>
                <a:lnTo>
                  <a:pt x="214078" y="252192"/>
                </a:lnTo>
                <a:lnTo>
                  <a:pt x="204819" y="254968"/>
                </a:lnTo>
                <a:lnTo>
                  <a:pt x="195512" y="256625"/>
                </a:lnTo>
                <a:lnTo>
                  <a:pt x="186181" y="257175"/>
                </a:lnTo>
                <a:lnTo>
                  <a:pt x="170894" y="254956"/>
                </a:lnTo>
                <a:lnTo>
                  <a:pt x="158940" y="248285"/>
                </a:lnTo>
                <a:lnTo>
                  <a:pt x="150320" y="237136"/>
                </a:lnTo>
                <a:lnTo>
                  <a:pt x="145033" y="221487"/>
                </a:lnTo>
                <a:lnTo>
                  <a:pt x="127672" y="237136"/>
                </a:lnTo>
                <a:lnTo>
                  <a:pt x="109870" y="248285"/>
                </a:lnTo>
                <a:lnTo>
                  <a:pt x="91616" y="254956"/>
                </a:lnTo>
                <a:lnTo>
                  <a:pt x="72897" y="257175"/>
                </a:lnTo>
                <a:lnTo>
                  <a:pt x="57848" y="255938"/>
                </a:lnTo>
                <a:lnTo>
                  <a:pt x="20700" y="237489"/>
                </a:lnTo>
                <a:lnTo>
                  <a:pt x="1287" y="202056"/>
                </a:lnTo>
                <a:lnTo>
                  <a:pt x="0" y="187578"/>
                </a:lnTo>
                <a:lnTo>
                  <a:pt x="2143" y="168124"/>
                </a:lnTo>
                <a:lnTo>
                  <a:pt x="34289" y="124333"/>
                </a:lnTo>
                <a:lnTo>
                  <a:pt x="75739" y="107934"/>
                </a:lnTo>
                <a:lnTo>
                  <a:pt x="131190" y="102488"/>
                </a:lnTo>
                <a:lnTo>
                  <a:pt x="136778" y="102488"/>
                </a:lnTo>
                <a:lnTo>
                  <a:pt x="136778" y="78231"/>
                </a:lnTo>
                <a:lnTo>
                  <a:pt x="134371" y="62063"/>
                </a:lnTo>
                <a:lnTo>
                  <a:pt x="127142" y="50514"/>
                </a:lnTo>
                <a:lnTo>
                  <a:pt x="115079" y="43584"/>
                </a:lnTo>
                <a:lnTo>
                  <a:pt x="98170" y="41275"/>
                </a:lnTo>
                <a:lnTo>
                  <a:pt x="81168" y="42584"/>
                </a:lnTo>
                <a:lnTo>
                  <a:pt x="62547" y="46513"/>
                </a:lnTo>
                <a:lnTo>
                  <a:pt x="42306" y="53062"/>
                </a:lnTo>
                <a:lnTo>
                  <a:pt x="20446" y="62229"/>
                </a:lnTo>
                <a:lnTo>
                  <a:pt x="20446" y="19050"/>
                </a:lnTo>
                <a:lnTo>
                  <a:pt x="43570" y="10715"/>
                </a:lnTo>
                <a:lnTo>
                  <a:pt x="65706" y="4762"/>
                </a:lnTo>
                <a:lnTo>
                  <a:pt x="86866" y="1190"/>
                </a:lnTo>
                <a:lnTo>
                  <a:pt x="107060" y="0"/>
                </a:lnTo>
                <a:close/>
              </a:path>
            </a:pathLst>
          </a:custGeom>
          <a:ln w="18288">
            <a:solidFill>
              <a:srgbClr val="FFFFFF"/>
            </a:solidFill>
          </a:ln>
        </p:spPr>
        <p:txBody>
          <a:bodyPr wrap="square" lIns="0" tIns="0" rIns="0" bIns="0" rtlCol="0"/>
          <a:lstStyle/>
          <a:p>
            <a:endParaRPr/>
          </a:p>
        </p:txBody>
      </p:sp>
      <p:sp>
        <p:nvSpPr>
          <p:cNvPr id="14" name="object 14"/>
          <p:cNvSpPr/>
          <p:nvPr/>
        </p:nvSpPr>
        <p:spPr>
          <a:xfrm>
            <a:off x="2376042" y="2607945"/>
            <a:ext cx="203835" cy="257810"/>
          </a:xfrm>
          <a:custGeom>
            <a:avLst/>
            <a:gdLst/>
            <a:ahLst/>
            <a:cxnLst/>
            <a:rect l="l" t="t" r="r" b="b"/>
            <a:pathLst>
              <a:path w="203835" h="257810">
                <a:moveTo>
                  <a:pt x="108457" y="0"/>
                </a:moveTo>
                <a:lnTo>
                  <a:pt x="148653" y="8096"/>
                </a:lnTo>
                <a:lnTo>
                  <a:pt x="178562" y="32384"/>
                </a:lnTo>
                <a:lnTo>
                  <a:pt x="197135" y="69976"/>
                </a:lnTo>
                <a:lnTo>
                  <a:pt x="203326" y="118237"/>
                </a:lnTo>
                <a:lnTo>
                  <a:pt x="202945" y="139953"/>
                </a:lnTo>
                <a:lnTo>
                  <a:pt x="53086" y="139953"/>
                </a:lnTo>
                <a:lnTo>
                  <a:pt x="61329" y="173104"/>
                </a:lnTo>
                <a:lnTo>
                  <a:pt x="77120" y="196754"/>
                </a:lnTo>
                <a:lnTo>
                  <a:pt x="100484" y="210927"/>
                </a:lnTo>
                <a:lnTo>
                  <a:pt x="131444" y="215645"/>
                </a:lnTo>
                <a:lnTo>
                  <a:pt x="145712" y="214737"/>
                </a:lnTo>
                <a:lnTo>
                  <a:pt x="162242" y="211994"/>
                </a:lnTo>
                <a:lnTo>
                  <a:pt x="181058" y="207394"/>
                </a:lnTo>
                <a:lnTo>
                  <a:pt x="202183" y="200913"/>
                </a:lnTo>
                <a:lnTo>
                  <a:pt x="202183" y="243077"/>
                </a:lnTo>
                <a:lnTo>
                  <a:pt x="179609" y="249338"/>
                </a:lnTo>
                <a:lnTo>
                  <a:pt x="158940" y="253825"/>
                </a:lnTo>
                <a:lnTo>
                  <a:pt x="140176" y="256526"/>
                </a:lnTo>
                <a:lnTo>
                  <a:pt x="123317" y="257428"/>
                </a:lnTo>
                <a:lnTo>
                  <a:pt x="97190" y="255166"/>
                </a:lnTo>
                <a:lnTo>
                  <a:pt x="52701" y="237069"/>
                </a:lnTo>
                <a:lnTo>
                  <a:pt x="19288" y="201822"/>
                </a:lnTo>
                <a:lnTo>
                  <a:pt x="2143" y="155047"/>
                </a:lnTo>
                <a:lnTo>
                  <a:pt x="0" y="127634"/>
                </a:lnTo>
                <a:lnTo>
                  <a:pt x="1903" y="101040"/>
                </a:lnTo>
                <a:lnTo>
                  <a:pt x="17091" y="55233"/>
                </a:lnTo>
                <a:lnTo>
                  <a:pt x="46664" y="20306"/>
                </a:lnTo>
                <a:lnTo>
                  <a:pt x="85717" y="2260"/>
                </a:lnTo>
                <a:lnTo>
                  <a:pt x="108457" y="0"/>
                </a:lnTo>
                <a:close/>
              </a:path>
            </a:pathLst>
          </a:custGeom>
          <a:ln w="18288">
            <a:solidFill>
              <a:srgbClr val="FFFFFF"/>
            </a:solidFill>
          </a:ln>
        </p:spPr>
        <p:txBody>
          <a:bodyPr wrap="square" lIns="0" tIns="0" rIns="0" bIns="0" rtlCol="0"/>
          <a:lstStyle/>
          <a:p>
            <a:endParaRPr/>
          </a:p>
        </p:txBody>
      </p:sp>
      <p:sp>
        <p:nvSpPr>
          <p:cNvPr id="15" name="object 15"/>
          <p:cNvSpPr/>
          <p:nvPr/>
        </p:nvSpPr>
        <p:spPr>
          <a:xfrm>
            <a:off x="1597405" y="2562479"/>
            <a:ext cx="196215" cy="262255"/>
          </a:xfrm>
          <a:custGeom>
            <a:avLst/>
            <a:gdLst/>
            <a:ahLst/>
            <a:cxnLst/>
            <a:rect l="l" t="t" r="r" b="b"/>
            <a:pathLst>
              <a:path w="196214" h="262255">
                <a:moveTo>
                  <a:pt x="97789" y="0"/>
                </a:moveTo>
                <a:lnTo>
                  <a:pt x="56848" y="8509"/>
                </a:lnTo>
                <a:lnTo>
                  <a:pt x="25907" y="34162"/>
                </a:lnTo>
                <a:lnTo>
                  <a:pt x="6476" y="75422"/>
                </a:lnTo>
                <a:lnTo>
                  <a:pt x="0" y="130683"/>
                </a:lnTo>
                <a:lnTo>
                  <a:pt x="1619" y="160258"/>
                </a:lnTo>
                <a:lnTo>
                  <a:pt x="14573" y="208835"/>
                </a:lnTo>
                <a:lnTo>
                  <a:pt x="40122" y="242913"/>
                </a:lnTo>
                <a:lnTo>
                  <a:pt x="76074" y="260109"/>
                </a:lnTo>
                <a:lnTo>
                  <a:pt x="97789" y="262255"/>
                </a:lnTo>
                <a:lnTo>
                  <a:pt x="119580" y="260090"/>
                </a:lnTo>
                <a:lnTo>
                  <a:pt x="155636" y="242806"/>
                </a:lnTo>
                <a:lnTo>
                  <a:pt x="181334" y="208710"/>
                </a:lnTo>
                <a:lnTo>
                  <a:pt x="194339" y="160184"/>
                </a:lnTo>
                <a:lnTo>
                  <a:pt x="195961" y="130683"/>
                </a:lnTo>
                <a:lnTo>
                  <a:pt x="194339" y="101369"/>
                </a:lnTo>
                <a:lnTo>
                  <a:pt x="181334" y="53173"/>
                </a:lnTo>
                <a:lnTo>
                  <a:pt x="155690" y="19288"/>
                </a:lnTo>
                <a:lnTo>
                  <a:pt x="119598" y="2143"/>
                </a:lnTo>
                <a:lnTo>
                  <a:pt x="97789" y="0"/>
                </a:lnTo>
                <a:close/>
              </a:path>
            </a:pathLst>
          </a:custGeom>
          <a:ln w="18288">
            <a:solidFill>
              <a:srgbClr val="FFFFFF"/>
            </a:solidFill>
          </a:ln>
        </p:spPr>
        <p:txBody>
          <a:bodyPr wrap="square" lIns="0" tIns="0" rIns="0" bIns="0" rtlCol="0"/>
          <a:lstStyle/>
          <a:p>
            <a:endParaRPr/>
          </a:p>
        </p:txBody>
      </p:sp>
      <p:sp>
        <p:nvSpPr>
          <p:cNvPr id="16" name="object 16"/>
          <p:cNvSpPr/>
          <p:nvPr/>
        </p:nvSpPr>
        <p:spPr>
          <a:xfrm>
            <a:off x="2056638" y="2527173"/>
            <a:ext cx="255270" cy="333375"/>
          </a:xfrm>
          <a:custGeom>
            <a:avLst/>
            <a:gdLst/>
            <a:ahLst/>
            <a:cxnLst/>
            <a:rect l="l" t="t" r="r" b="b"/>
            <a:pathLst>
              <a:path w="255269" h="333375">
                <a:moveTo>
                  <a:pt x="0" y="0"/>
                </a:moveTo>
                <a:lnTo>
                  <a:pt x="55118" y="0"/>
                </a:lnTo>
                <a:lnTo>
                  <a:pt x="55118" y="136651"/>
                </a:lnTo>
                <a:lnTo>
                  <a:pt x="200025" y="136651"/>
                </a:lnTo>
                <a:lnTo>
                  <a:pt x="200025" y="0"/>
                </a:lnTo>
                <a:lnTo>
                  <a:pt x="255143" y="0"/>
                </a:lnTo>
                <a:lnTo>
                  <a:pt x="255143" y="332866"/>
                </a:lnTo>
                <a:lnTo>
                  <a:pt x="200025" y="332866"/>
                </a:lnTo>
                <a:lnTo>
                  <a:pt x="200025" y="179959"/>
                </a:lnTo>
                <a:lnTo>
                  <a:pt x="55118" y="179959"/>
                </a:lnTo>
                <a:lnTo>
                  <a:pt x="55118" y="332866"/>
                </a:lnTo>
                <a:lnTo>
                  <a:pt x="0" y="332866"/>
                </a:lnTo>
                <a:lnTo>
                  <a:pt x="0" y="0"/>
                </a:lnTo>
                <a:close/>
              </a:path>
            </a:pathLst>
          </a:custGeom>
          <a:ln w="18287">
            <a:solidFill>
              <a:srgbClr val="FFFFFF"/>
            </a:solidFill>
          </a:ln>
        </p:spPr>
        <p:txBody>
          <a:bodyPr wrap="square" lIns="0" tIns="0" rIns="0" bIns="0" rtlCol="0"/>
          <a:lstStyle/>
          <a:p>
            <a:endParaRPr/>
          </a:p>
        </p:txBody>
      </p:sp>
      <p:sp>
        <p:nvSpPr>
          <p:cNvPr id="17" name="object 17"/>
          <p:cNvSpPr/>
          <p:nvPr/>
        </p:nvSpPr>
        <p:spPr>
          <a:xfrm>
            <a:off x="1324355" y="2527173"/>
            <a:ext cx="147320" cy="398145"/>
          </a:xfrm>
          <a:custGeom>
            <a:avLst/>
            <a:gdLst/>
            <a:ahLst/>
            <a:cxnLst/>
            <a:rect l="l" t="t" r="r" b="b"/>
            <a:pathLst>
              <a:path w="147319" h="398144">
                <a:moveTo>
                  <a:pt x="116331" y="0"/>
                </a:moveTo>
                <a:lnTo>
                  <a:pt x="147193" y="0"/>
                </a:lnTo>
                <a:lnTo>
                  <a:pt x="30860" y="397637"/>
                </a:lnTo>
                <a:lnTo>
                  <a:pt x="0" y="397637"/>
                </a:lnTo>
                <a:lnTo>
                  <a:pt x="116331" y="0"/>
                </a:lnTo>
                <a:close/>
              </a:path>
            </a:pathLst>
          </a:custGeom>
          <a:ln w="18288">
            <a:solidFill>
              <a:srgbClr val="FFFFFF"/>
            </a:solidFill>
          </a:ln>
        </p:spPr>
        <p:txBody>
          <a:bodyPr wrap="square" lIns="0" tIns="0" rIns="0" bIns="0" rtlCol="0"/>
          <a:lstStyle/>
          <a:p>
            <a:endParaRPr/>
          </a:p>
        </p:txBody>
      </p:sp>
      <p:sp>
        <p:nvSpPr>
          <p:cNvPr id="18" name="object 18"/>
          <p:cNvSpPr/>
          <p:nvPr/>
        </p:nvSpPr>
        <p:spPr>
          <a:xfrm>
            <a:off x="1184681" y="2527173"/>
            <a:ext cx="55244" cy="333375"/>
          </a:xfrm>
          <a:custGeom>
            <a:avLst/>
            <a:gdLst/>
            <a:ahLst/>
            <a:cxnLst/>
            <a:rect l="l" t="t" r="r" b="b"/>
            <a:pathLst>
              <a:path w="55244" h="333375">
                <a:moveTo>
                  <a:pt x="0" y="0"/>
                </a:moveTo>
                <a:lnTo>
                  <a:pt x="55130" y="0"/>
                </a:lnTo>
                <a:lnTo>
                  <a:pt x="55130" y="332866"/>
                </a:lnTo>
                <a:lnTo>
                  <a:pt x="0" y="332866"/>
                </a:lnTo>
                <a:lnTo>
                  <a:pt x="0" y="0"/>
                </a:lnTo>
                <a:close/>
              </a:path>
            </a:pathLst>
          </a:custGeom>
          <a:ln w="18288">
            <a:solidFill>
              <a:srgbClr val="FFFFFF"/>
            </a:solidFill>
          </a:ln>
        </p:spPr>
        <p:txBody>
          <a:bodyPr wrap="square" lIns="0" tIns="0" rIns="0" bIns="0" rtlCol="0"/>
          <a:lstStyle/>
          <a:p>
            <a:endParaRPr/>
          </a:p>
        </p:txBody>
      </p:sp>
      <p:sp>
        <p:nvSpPr>
          <p:cNvPr id="19" name="object 19"/>
          <p:cNvSpPr/>
          <p:nvPr/>
        </p:nvSpPr>
        <p:spPr>
          <a:xfrm>
            <a:off x="1539366" y="2519172"/>
            <a:ext cx="312420" cy="349250"/>
          </a:xfrm>
          <a:custGeom>
            <a:avLst/>
            <a:gdLst/>
            <a:ahLst/>
            <a:cxnLst/>
            <a:rect l="l" t="t" r="r" b="b"/>
            <a:pathLst>
              <a:path w="312419" h="349250">
                <a:moveTo>
                  <a:pt x="155828" y="0"/>
                </a:moveTo>
                <a:lnTo>
                  <a:pt x="219757" y="11922"/>
                </a:lnTo>
                <a:lnTo>
                  <a:pt x="269494" y="47751"/>
                </a:lnTo>
                <a:lnTo>
                  <a:pt x="301386" y="103250"/>
                </a:lnTo>
                <a:lnTo>
                  <a:pt x="312039" y="174370"/>
                </a:lnTo>
                <a:lnTo>
                  <a:pt x="309373" y="211945"/>
                </a:lnTo>
                <a:lnTo>
                  <a:pt x="288089" y="275330"/>
                </a:lnTo>
                <a:lnTo>
                  <a:pt x="246465" y="322026"/>
                </a:lnTo>
                <a:lnTo>
                  <a:pt x="189644" y="345890"/>
                </a:lnTo>
                <a:lnTo>
                  <a:pt x="155828" y="348868"/>
                </a:lnTo>
                <a:lnTo>
                  <a:pt x="122160" y="345892"/>
                </a:lnTo>
                <a:lnTo>
                  <a:pt x="65442" y="322079"/>
                </a:lnTo>
                <a:lnTo>
                  <a:pt x="23842" y="275455"/>
                </a:lnTo>
                <a:lnTo>
                  <a:pt x="2645" y="212018"/>
                </a:lnTo>
                <a:lnTo>
                  <a:pt x="0" y="174370"/>
                </a:lnTo>
                <a:lnTo>
                  <a:pt x="2645" y="136796"/>
                </a:lnTo>
                <a:lnTo>
                  <a:pt x="23842" y="73411"/>
                </a:lnTo>
                <a:lnTo>
                  <a:pt x="65442" y="26789"/>
                </a:lnTo>
                <a:lnTo>
                  <a:pt x="122160" y="2976"/>
                </a:lnTo>
                <a:lnTo>
                  <a:pt x="155828" y="0"/>
                </a:lnTo>
                <a:close/>
              </a:path>
            </a:pathLst>
          </a:custGeom>
          <a:ln w="18288">
            <a:solidFill>
              <a:srgbClr val="FFFFFF"/>
            </a:solidFill>
          </a:ln>
        </p:spPr>
        <p:txBody>
          <a:bodyPr wrap="square" lIns="0" tIns="0" rIns="0" bIns="0" rtlCol="0"/>
          <a:lstStyle/>
          <a:p>
            <a:endParaRPr/>
          </a:p>
        </p:txBody>
      </p:sp>
      <p:sp>
        <p:nvSpPr>
          <p:cNvPr id="20" name="object 20"/>
          <p:cNvSpPr/>
          <p:nvPr/>
        </p:nvSpPr>
        <p:spPr>
          <a:xfrm>
            <a:off x="4841747" y="2478023"/>
            <a:ext cx="2417063" cy="505967"/>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4872482" y="2508250"/>
            <a:ext cx="2351659" cy="445516"/>
          </a:xfrm>
          <a:prstGeom prst="rect">
            <a:avLst/>
          </a:prstGeom>
          <a:blipFill>
            <a:blip r:embed="rId7" cstate="print"/>
            <a:stretch>
              <a:fillRect/>
            </a:stretch>
          </a:blipFill>
        </p:spPr>
        <p:txBody>
          <a:bodyPr wrap="square" lIns="0" tIns="0" rIns="0" bIns="0" rtlCol="0"/>
          <a:lstStyle/>
          <a:p>
            <a:endParaRPr/>
          </a:p>
        </p:txBody>
      </p:sp>
      <p:sp>
        <p:nvSpPr>
          <p:cNvPr id="22" name="TextBox 21"/>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45668" y="1465529"/>
            <a:ext cx="7672705" cy="84963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dirty="0">
                <a:latin typeface="Lucida Sans Unicode"/>
                <a:cs typeface="Lucida Sans Unicode"/>
              </a:rPr>
              <a:t>And </a:t>
            </a:r>
            <a:r>
              <a:rPr b="0" spc="-5" dirty="0">
                <a:latin typeface="Lucida Sans Unicode"/>
                <a:cs typeface="Lucida Sans Unicode"/>
              </a:rPr>
              <a:t>swap them around, and pass them onto  the Process</a:t>
            </a:r>
            <a:r>
              <a:rPr b="0" spc="-10" dirty="0">
                <a:latin typeface="Lucida Sans Unicode"/>
                <a:cs typeface="Lucida Sans Unicode"/>
              </a:rPr>
              <a:t> </a:t>
            </a:r>
            <a:r>
              <a:rPr b="0" dirty="0">
                <a:latin typeface="Lucida Sans Unicode"/>
                <a:cs typeface="Lucida Sans Unicode"/>
              </a:rPr>
              <a:t>Scheduler</a:t>
            </a:r>
            <a:endParaRPr sz="1800">
              <a:latin typeface="Lucida Sans Unicode"/>
              <a:cs typeface="Lucida Sans Unicode"/>
            </a:endParaRPr>
          </a:p>
        </p:txBody>
      </p:sp>
      <p:sp>
        <p:nvSpPr>
          <p:cNvPr id="4" name="object 4"/>
          <p:cNvSpPr/>
          <p:nvPr/>
        </p:nvSpPr>
        <p:spPr>
          <a:xfrm>
            <a:off x="512076" y="3630167"/>
            <a:ext cx="7543787" cy="1409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05421" y="3070098"/>
            <a:ext cx="1079500" cy="502920"/>
          </a:xfrm>
          <a:custGeom>
            <a:avLst/>
            <a:gdLst/>
            <a:ahLst/>
            <a:cxnLst/>
            <a:rect l="l" t="t" r="r" b="b"/>
            <a:pathLst>
              <a:path w="1079500" h="502920">
                <a:moveTo>
                  <a:pt x="0" y="502919"/>
                </a:moveTo>
                <a:lnTo>
                  <a:pt x="2139" y="423415"/>
                </a:lnTo>
                <a:lnTo>
                  <a:pt x="8095" y="354384"/>
                </a:lnTo>
                <a:lnTo>
                  <a:pt x="17172" y="299959"/>
                </a:lnTo>
                <a:lnTo>
                  <a:pt x="41909" y="251460"/>
                </a:lnTo>
                <a:lnTo>
                  <a:pt x="497585" y="251460"/>
                </a:lnTo>
                <a:lnTo>
                  <a:pt x="510820" y="238646"/>
                </a:lnTo>
                <a:lnTo>
                  <a:pt x="522323" y="202960"/>
                </a:lnTo>
                <a:lnTo>
                  <a:pt x="531400" y="148535"/>
                </a:lnTo>
                <a:lnTo>
                  <a:pt x="537356" y="79504"/>
                </a:lnTo>
                <a:lnTo>
                  <a:pt x="539496" y="0"/>
                </a:lnTo>
                <a:lnTo>
                  <a:pt x="541635" y="79504"/>
                </a:lnTo>
                <a:lnTo>
                  <a:pt x="547591" y="148535"/>
                </a:lnTo>
                <a:lnTo>
                  <a:pt x="556668" y="202960"/>
                </a:lnTo>
                <a:lnTo>
                  <a:pt x="568171" y="238646"/>
                </a:lnTo>
                <a:lnTo>
                  <a:pt x="581405" y="251460"/>
                </a:lnTo>
                <a:lnTo>
                  <a:pt x="1037081" y="251460"/>
                </a:lnTo>
                <a:lnTo>
                  <a:pt x="1050316" y="264273"/>
                </a:lnTo>
                <a:lnTo>
                  <a:pt x="1061819" y="299959"/>
                </a:lnTo>
                <a:lnTo>
                  <a:pt x="1070896" y="354384"/>
                </a:lnTo>
                <a:lnTo>
                  <a:pt x="1076852" y="423415"/>
                </a:lnTo>
                <a:lnTo>
                  <a:pt x="1078992" y="502919"/>
                </a:lnTo>
              </a:path>
            </a:pathLst>
          </a:custGeom>
          <a:ln w="28956">
            <a:solidFill>
              <a:srgbClr val="000000"/>
            </a:solidFill>
          </a:ln>
        </p:spPr>
        <p:txBody>
          <a:bodyPr wrap="square" lIns="0" tIns="0" rIns="0" bIns="0" rtlCol="0"/>
          <a:lstStyle/>
          <a:p>
            <a:endParaRPr/>
          </a:p>
        </p:txBody>
      </p:sp>
      <p:sp>
        <p:nvSpPr>
          <p:cNvPr id="6" name="object 6"/>
          <p:cNvSpPr/>
          <p:nvPr/>
        </p:nvSpPr>
        <p:spPr>
          <a:xfrm>
            <a:off x="4698491" y="5718047"/>
            <a:ext cx="2240280" cy="5059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737989" y="5757748"/>
            <a:ext cx="2156460" cy="427355"/>
          </a:xfrm>
          <a:custGeom>
            <a:avLst/>
            <a:gdLst/>
            <a:ahLst/>
            <a:cxnLst/>
            <a:rect l="l" t="t" r="r" b="b"/>
            <a:pathLst>
              <a:path w="2156459" h="427354">
                <a:moveTo>
                  <a:pt x="1628462" y="130365"/>
                </a:moveTo>
                <a:lnTo>
                  <a:pt x="1543812" y="130365"/>
                </a:lnTo>
                <a:lnTo>
                  <a:pt x="1560720" y="132675"/>
                </a:lnTo>
                <a:lnTo>
                  <a:pt x="1572783" y="139603"/>
                </a:lnTo>
                <a:lnTo>
                  <a:pt x="1580012" y="151148"/>
                </a:lnTo>
                <a:lnTo>
                  <a:pt x="1582412" y="167259"/>
                </a:lnTo>
                <a:lnTo>
                  <a:pt x="1582420" y="191541"/>
                </a:lnTo>
                <a:lnTo>
                  <a:pt x="1576832" y="191541"/>
                </a:lnTo>
                <a:lnTo>
                  <a:pt x="1547332" y="192910"/>
                </a:lnTo>
                <a:lnTo>
                  <a:pt x="1498857" y="203859"/>
                </a:lnTo>
                <a:lnTo>
                  <a:pt x="1464929" y="225602"/>
                </a:lnTo>
                <a:lnTo>
                  <a:pt x="1445640" y="276644"/>
                </a:lnTo>
                <a:lnTo>
                  <a:pt x="1446928" y="291100"/>
                </a:lnTo>
                <a:lnTo>
                  <a:pt x="1466341" y="326555"/>
                </a:lnTo>
                <a:lnTo>
                  <a:pt x="1503489" y="345010"/>
                </a:lnTo>
                <a:lnTo>
                  <a:pt x="1518539" y="346240"/>
                </a:lnTo>
                <a:lnTo>
                  <a:pt x="1537257" y="344013"/>
                </a:lnTo>
                <a:lnTo>
                  <a:pt x="1555511" y="337334"/>
                </a:lnTo>
                <a:lnTo>
                  <a:pt x="1573313" y="326201"/>
                </a:lnTo>
                <a:lnTo>
                  <a:pt x="1590675" y="310616"/>
                </a:lnTo>
                <a:lnTo>
                  <a:pt x="1665585" y="310616"/>
                </a:lnTo>
                <a:lnTo>
                  <a:pt x="1665201" y="307403"/>
                </a:lnTo>
                <a:lnTo>
                  <a:pt x="1652777" y="307403"/>
                </a:lnTo>
                <a:lnTo>
                  <a:pt x="1644870" y="305372"/>
                </a:lnTo>
                <a:lnTo>
                  <a:pt x="1641794" y="302044"/>
                </a:lnTo>
                <a:lnTo>
                  <a:pt x="1521587" y="302044"/>
                </a:lnTo>
                <a:lnTo>
                  <a:pt x="1513713" y="298945"/>
                </a:lnTo>
                <a:lnTo>
                  <a:pt x="1501013" y="286524"/>
                </a:lnTo>
                <a:lnTo>
                  <a:pt x="1497838" y="278828"/>
                </a:lnTo>
                <a:lnTo>
                  <a:pt x="1497838" y="269646"/>
                </a:lnTo>
                <a:lnTo>
                  <a:pt x="1529228" y="232398"/>
                </a:lnTo>
                <a:lnTo>
                  <a:pt x="1572895" y="225475"/>
                </a:lnTo>
                <a:lnTo>
                  <a:pt x="1634744" y="225475"/>
                </a:lnTo>
                <a:lnTo>
                  <a:pt x="1634744" y="167259"/>
                </a:lnTo>
                <a:lnTo>
                  <a:pt x="1633462" y="148796"/>
                </a:lnTo>
                <a:lnTo>
                  <a:pt x="1629632" y="132842"/>
                </a:lnTo>
                <a:lnTo>
                  <a:pt x="1628462" y="130365"/>
                </a:lnTo>
                <a:close/>
              </a:path>
              <a:path w="2156459" h="427354">
                <a:moveTo>
                  <a:pt x="1665585" y="310616"/>
                </a:moveTo>
                <a:lnTo>
                  <a:pt x="1590675" y="310616"/>
                </a:lnTo>
                <a:lnTo>
                  <a:pt x="1595961" y="326201"/>
                </a:lnTo>
                <a:lnTo>
                  <a:pt x="1604581" y="337334"/>
                </a:lnTo>
                <a:lnTo>
                  <a:pt x="1616535" y="344013"/>
                </a:lnTo>
                <a:lnTo>
                  <a:pt x="1631823" y="346240"/>
                </a:lnTo>
                <a:lnTo>
                  <a:pt x="1641151" y="345687"/>
                </a:lnTo>
                <a:lnTo>
                  <a:pt x="1650494" y="344013"/>
                </a:lnTo>
                <a:lnTo>
                  <a:pt x="1659665" y="341262"/>
                </a:lnTo>
                <a:lnTo>
                  <a:pt x="1668780" y="337388"/>
                </a:lnTo>
                <a:lnTo>
                  <a:pt x="1665585" y="310616"/>
                </a:lnTo>
                <a:close/>
              </a:path>
              <a:path w="2156459" h="427354">
                <a:moveTo>
                  <a:pt x="1665097" y="306527"/>
                </a:moveTo>
                <a:lnTo>
                  <a:pt x="1658493" y="307111"/>
                </a:lnTo>
                <a:lnTo>
                  <a:pt x="1654428" y="307403"/>
                </a:lnTo>
                <a:lnTo>
                  <a:pt x="1665201" y="307403"/>
                </a:lnTo>
                <a:lnTo>
                  <a:pt x="1665097" y="306527"/>
                </a:lnTo>
                <a:close/>
              </a:path>
              <a:path w="2156459" h="427354">
                <a:moveTo>
                  <a:pt x="1634744" y="225475"/>
                </a:moveTo>
                <a:lnTo>
                  <a:pt x="1572895" y="225475"/>
                </a:lnTo>
                <a:lnTo>
                  <a:pt x="1582420" y="225767"/>
                </a:lnTo>
                <a:lnTo>
                  <a:pt x="1582420" y="280619"/>
                </a:lnTo>
                <a:lnTo>
                  <a:pt x="1569344" y="289994"/>
                </a:lnTo>
                <a:lnTo>
                  <a:pt x="1556400" y="296689"/>
                </a:lnTo>
                <a:lnTo>
                  <a:pt x="1543575" y="300705"/>
                </a:lnTo>
                <a:lnTo>
                  <a:pt x="1530858" y="302044"/>
                </a:lnTo>
                <a:lnTo>
                  <a:pt x="1641794" y="302044"/>
                </a:lnTo>
                <a:lnTo>
                  <a:pt x="1639236" y="299277"/>
                </a:lnTo>
                <a:lnTo>
                  <a:pt x="1635865" y="289117"/>
                </a:lnTo>
                <a:lnTo>
                  <a:pt x="1634744" y="274891"/>
                </a:lnTo>
                <a:lnTo>
                  <a:pt x="1634744" y="225475"/>
                </a:lnTo>
                <a:close/>
              </a:path>
              <a:path w="2156459" h="427354">
                <a:moveTo>
                  <a:pt x="1552702" y="89065"/>
                </a:moveTo>
                <a:lnTo>
                  <a:pt x="1532395" y="90276"/>
                </a:lnTo>
                <a:lnTo>
                  <a:pt x="1511347" y="93837"/>
                </a:lnTo>
                <a:lnTo>
                  <a:pt x="1489211" y="99802"/>
                </a:lnTo>
                <a:lnTo>
                  <a:pt x="1466088" y="108153"/>
                </a:lnTo>
                <a:lnTo>
                  <a:pt x="1466088" y="151358"/>
                </a:lnTo>
                <a:lnTo>
                  <a:pt x="1487947" y="142174"/>
                </a:lnTo>
                <a:lnTo>
                  <a:pt x="1508188" y="135613"/>
                </a:lnTo>
                <a:lnTo>
                  <a:pt x="1526809" y="131677"/>
                </a:lnTo>
                <a:lnTo>
                  <a:pt x="1543812" y="130365"/>
                </a:lnTo>
                <a:lnTo>
                  <a:pt x="1628462" y="130365"/>
                </a:lnTo>
                <a:lnTo>
                  <a:pt x="1623278" y="119392"/>
                </a:lnTo>
                <a:lnTo>
                  <a:pt x="1614424" y="108445"/>
                </a:lnTo>
                <a:lnTo>
                  <a:pt x="1602994" y="99968"/>
                </a:lnTo>
                <a:lnTo>
                  <a:pt x="1588897" y="93911"/>
                </a:lnTo>
                <a:lnTo>
                  <a:pt x="1572133" y="90276"/>
                </a:lnTo>
                <a:lnTo>
                  <a:pt x="1552702" y="89065"/>
                </a:lnTo>
                <a:close/>
              </a:path>
              <a:path w="2156459" h="427354">
                <a:moveTo>
                  <a:pt x="1299845" y="88849"/>
                </a:moveTo>
                <a:lnTo>
                  <a:pt x="1256506" y="97842"/>
                </a:lnTo>
                <a:lnTo>
                  <a:pt x="1221739" y="124828"/>
                </a:lnTo>
                <a:lnTo>
                  <a:pt x="1198991" y="165722"/>
                </a:lnTo>
                <a:lnTo>
                  <a:pt x="1191387" y="216446"/>
                </a:lnTo>
                <a:lnTo>
                  <a:pt x="1193530" y="243842"/>
                </a:lnTo>
                <a:lnTo>
                  <a:pt x="1210675" y="290653"/>
                </a:lnTo>
                <a:lnTo>
                  <a:pt x="1244088" y="325896"/>
                </a:lnTo>
                <a:lnTo>
                  <a:pt x="1288577" y="343980"/>
                </a:lnTo>
                <a:lnTo>
                  <a:pt x="1314703" y="346240"/>
                </a:lnTo>
                <a:lnTo>
                  <a:pt x="1331563" y="345344"/>
                </a:lnTo>
                <a:lnTo>
                  <a:pt x="1350327" y="342658"/>
                </a:lnTo>
                <a:lnTo>
                  <a:pt x="1370996" y="338181"/>
                </a:lnTo>
                <a:lnTo>
                  <a:pt x="1393571" y="331914"/>
                </a:lnTo>
                <a:lnTo>
                  <a:pt x="1393571" y="304495"/>
                </a:lnTo>
                <a:lnTo>
                  <a:pt x="1322832" y="304495"/>
                </a:lnTo>
                <a:lnTo>
                  <a:pt x="1291871" y="299765"/>
                </a:lnTo>
                <a:lnTo>
                  <a:pt x="1268507" y="285576"/>
                </a:lnTo>
                <a:lnTo>
                  <a:pt x="1252716" y="261927"/>
                </a:lnTo>
                <a:lnTo>
                  <a:pt x="1244473" y="228815"/>
                </a:lnTo>
                <a:lnTo>
                  <a:pt x="1394333" y="228815"/>
                </a:lnTo>
                <a:lnTo>
                  <a:pt x="1394714" y="206997"/>
                </a:lnTo>
                <a:lnTo>
                  <a:pt x="1393528" y="187515"/>
                </a:lnTo>
                <a:lnTo>
                  <a:pt x="1246505" y="187515"/>
                </a:lnTo>
                <a:lnTo>
                  <a:pt x="1251672" y="162419"/>
                </a:lnTo>
                <a:lnTo>
                  <a:pt x="1261840" y="144492"/>
                </a:lnTo>
                <a:lnTo>
                  <a:pt x="1277008" y="133735"/>
                </a:lnTo>
                <a:lnTo>
                  <a:pt x="1297177" y="130149"/>
                </a:lnTo>
                <a:lnTo>
                  <a:pt x="1375520" y="130149"/>
                </a:lnTo>
                <a:lnTo>
                  <a:pt x="1369949" y="121158"/>
                </a:lnTo>
                <a:lnTo>
                  <a:pt x="1356280" y="107022"/>
                </a:lnTo>
                <a:lnTo>
                  <a:pt x="1340040" y="96926"/>
                </a:lnTo>
                <a:lnTo>
                  <a:pt x="1321228" y="90868"/>
                </a:lnTo>
                <a:lnTo>
                  <a:pt x="1299845" y="88849"/>
                </a:lnTo>
                <a:close/>
              </a:path>
              <a:path w="2156459" h="427354">
                <a:moveTo>
                  <a:pt x="1393571" y="289763"/>
                </a:moveTo>
                <a:lnTo>
                  <a:pt x="1372427" y="296212"/>
                </a:lnTo>
                <a:lnTo>
                  <a:pt x="1353581" y="300815"/>
                </a:lnTo>
                <a:lnTo>
                  <a:pt x="1337046" y="303575"/>
                </a:lnTo>
                <a:lnTo>
                  <a:pt x="1322832" y="304495"/>
                </a:lnTo>
                <a:lnTo>
                  <a:pt x="1393571" y="304495"/>
                </a:lnTo>
                <a:lnTo>
                  <a:pt x="1393571" y="289763"/>
                </a:lnTo>
                <a:close/>
              </a:path>
              <a:path w="2156459" h="427354">
                <a:moveTo>
                  <a:pt x="1375520" y="130149"/>
                </a:moveTo>
                <a:lnTo>
                  <a:pt x="1297177" y="130149"/>
                </a:lnTo>
                <a:lnTo>
                  <a:pt x="1316920" y="133735"/>
                </a:lnTo>
                <a:lnTo>
                  <a:pt x="1331007" y="144492"/>
                </a:lnTo>
                <a:lnTo>
                  <a:pt x="1339451" y="162419"/>
                </a:lnTo>
                <a:lnTo>
                  <a:pt x="1342263" y="187515"/>
                </a:lnTo>
                <a:lnTo>
                  <a:pt x="1393528" y="187515"/>
                </a:lnTo>
                <a:lnTo>
                  <a:pt x="1393166" y="181560"/>
                </a:lnTo>
                <a:lnTo>
                  <a:pt x="1388522" y="158776"/>
                </a:lnTo>
                <a:lnTo>
                  <a:pt x="1380783" y="138644"/>
                </a:lnTo>
                <a:lnTo>
                  <a:pt x="1375520" y="130149"/>
                </a:lnTo>
                <a:close/>
              </a:path>
              <a:path w="2156459" h="427354">
                <a:moveTo>
                  <a:pt x="1973199" y="94208"/>
                </a:moveTo>
                <a:lnTo>
                  <a:pt x="1918842" y="94208"/>
                </a:lnTo>
                <a:lnTo>
                  <a:pt x="2010790" y="336105"/>
                </a:lnTo>
                <a:lnTo>
                  <a:pt x="1972056" y="427278"/>
                </a:lnTo>
                <a:lnTo>
                  <a:pt x="2024888" y="427278"/>
                </a:lnTo>
                <a:lnTo>
                  <a:pt x="2085690" y="273062"/>
                </a:lnTo>
                <a:lnTo>
                  <a:pt x="2038222" y="273062"/>
                </a:lnTo>
                <a:lnTo>
                  <a:pt x="1973199" y="94208"/>
                </a:lnTo>
                <a:close/>
              </a:path>
              <a:path w="2156459" h="427354">
                <a:moveTo>
                  <a:pt x="2156206" y="94208"/>
                </a:moveTo>
                <a:lnTo>
                  <a:pt x="2107565" y="94208"/>
                </a:lnTo>
                <a:lnTo>
                  <a:pt x="2038222" y="273062"/>
                </a:lnTo>
                <a:lnTo>
                  <a:pt x="2085690" y="273062"/>
                </a:lnTo>
                <a:lnTo>
                  <a:pt x="2156206" y="94208"/>
                </a:lnTo>
                <a:close/>
              </a:path>
              <a:path w="2156459" h="427354">
                <a:moveTo>
                  <a:pt x="1732407" y="94208"/>
                </a:moveTo>
                <a:lnTo>
                  <a:pt x="1681607" y="94208"/>
                </a:lnTo>
                <a:lnTo>
                  <a:pt x="1771395" y="340893"/>
                </a:lnTo>
                <a:lnTo>
                  <a:pt x="1820799" y="340893"/>
                </a:lnTo>
                <a:lnTo>
                  <a:pt x="1844697" y="279082"/>
                </a:lnTo>
                <a:lnTo>
                  <a:pt x="1798319" y="279082"/>
                </a:lnTo>
                <a:lnTo>
                  <a:pt x="1732407" y="94208"/>
                </a:lnTo>
                <a:close/>
              </a:path>
              <a:path w="2156459" h="427354">
                <a:moveTo>
                  <a:pt x="1916176" y="94208"/>
                </a:moveTo>
                <a:lnTo>
                  <a:pt x="1868169" y="94208"/>
                </a:lnTo>
                <a:lnTo>
                  <a:pt x="1798319" y="279082"/>
                </a:lnTo>
                <a:lnTo>
                  <a:pt x="1844697" y="279082"/>
                </a:lnTo>
                <a:lnTo>
                  <a:pt x="1916176" y="94208"/>
                </a:lnTo>
                <a:close/>
              </a:path>
              <a:path w="2156459" h="427354">
                <a:moveTo>
                  <a:pt x="510539" y="0"/>
                </a:moveTo>
                <a:lnTo>
                  <a:pt x="446704" y="11934"/>
                </a:lnTo>
                <a:lnTo>
                  <a:pt x="397128" y="47663"/>
                </a:lnTo>
                <a:lnTo>
                  <a:pt x="365236" y="103193"/>
                </a:lnTo>
                <a:lnTo>
                  <a:pt x="354584" y="174459"/>
                </a:lnTo>
                <a:lnTo>
                  <a:pt x="357249" y="212083"/>
                </a:lnTo>
                <a:lnTo>
                  <a:pt x="378533" y="275501"/>
                </a:lnTo>
                <a:lnTo>
                  <a:pt x="420153" y="322130"/>
                </a:lnTo>
                <a:lnTo>
                  <a:pt x="476871" y="345943"/>
                </a:lnTo>
                <a:lnTo>
                  <a:pt x="510539" y="348919"/>
                </a:lnTo>
                <a:lnTo>
                  <a:pt x="544302" y="345938"/>
                </a:lnTo>
                <a:lnTo>
                  <a:pt x="574516" y="336994"/>
                </a:lnTo>
                <a:lnTo>
                  <a:pt x="601158" y="322087"/>
                </a:lnTo>
                <a:lnTo>
                  <a:pt x="619352" y="305612"/>
                </a:lnTo>
                <a:lnTo>
                  <a:pt x="510539" y="305612"/>
                </a:lnTo>
                <a:lnTo>
                  <a:pt x="488810" y="303455"/>
                </a:lnTo>
                <a:lnTo>
                  <a:pt x="452872" y="286238"/>
                </a:lnTo>
                <a:lnTo>
                  <a:pt x="427303" y="252182"/>
                </a:lnTo>
                <a:lnTo>
                  <a:pt x="414258" y="203548"/>
                </a:lnTo>
                <a:lnTo>
                  <a:pt x="412623" y="174028"/>
                </a:lnTo>
                <a:lnTo>
                  <a:pt x="414262" y="144636"/>
                </a:lnTo>
                <a:lnTo>
                  <a:pt x="427303" y="96382"/>
                </a:lnTo>
                <a:lnTo>
                  <a:pt x="452872" y="62552"/>
                </a:lnTo>
                <a:lnTo>
                  <a:pt x="488824" y="45445"/>
                </a:lnTo>
                <a:lnTo>
                  <a:pt x="510539" y="43307"/>
                </a:lnTo>
                <a:lnTo>
                  <a:pt x="619302" y="43307"/>
                </a:lnTo>
                <a:lnTo>
                  <a:pt x="601104" y="26853"/>
                </a:lnTo>
                <a:lnTo>
                  <a:pt x="574468" y="11934"/>
                </a:lnTo>
                <a:lnTo>
                  <a:pt x="544230" y="2978"/>
                </a:lnTo>
                <a:lnTo>
                  <a:pt x="510539" y="0"/>
                </a:lnTo>
                <a:close/>
              </a:path>
              <a:path w="2156459" h="427354">
                <a:moveTo>
                  <a:pt x="619302" y="43307"/>
                </a:moveTo>
                <a:lnTo>
                  <a:pt x="510539" y="43307"/>
                </a:lnTo>
                <a:lnTo>
                  <a:pt x="532348" y="45450"/>
                </a:lnTo>
                <a:lnTo>
                  <a:pt x="551656" y="51879"/>
                </a:lnTo>
                <a:lnTo>
                  <a:pt x="582676" y="77597"/>
                </a:lnTo>
                <a:lnTo>
                  <a:pt x="602218" y="118849"/>
                </a:lnTo>
                <a:lnTo>
                  <a:pt x="608711" y="174028"/>
                </a:lnTo>
                <a:lnTo>
                  <a:pt x="607078" y="203610"/>
                </a:lnTo>
                <a:lnTo>
                  <a:pt x="594084" y="252082"/>
                </a:lnTo>
                <a:lnTo>
                  <a:pt x="568386" y="286196"/>
                </a:lnTo>
                <a:lnTo>
                  <a:pt x="532282" y="303460"/>
                </a:lnTo>
                <a:lnTo>
                  <a:pt x="510539" y="305612"/>
                </a:lnTo>
                <a:lnTo>
                  <a:pt x="619352" y="305612"/>
                </a:lnTo>
                <a:lnTo>
                  <a:pt x="642800" y="275408"/>
                </a:lnTo>
                <a:lnTo>
                  <a:pt x="664084" y="212028"/>
                </a:lnTo>
                <a:lnTo>
                  <a:pt x="666750" y="174459"/>
                </a:lnTo>
                <a:lnTo>
                  <a:pt x="664070" y="136859"/>
                </a:lnTo>
                <a:lnTo>
                  <a:pt x="656097" y="103289"/>
                </a:lnTo>
                <a:lnTo>
                  <a:pt x="642800" y="73561"/>
                </a:lnTo>
                <a:lnTo>
                  <a:pt x="624205" y="47739"/>
                </a:lnTo>
                <a:lnTo>
                  <a:pt x="619302" y="43307"/>
                </a:lnTo>
                <a:close/>
              </a:path>
              <a:path w="2156459" h="427354">
                <a:moveTo>
                  <a:pt x="927100" y="8039"/>
                </a:moveTo>
                <a:lnTo>
                  <a:pt x="871982" y="8039"/>
                </a:lnTo>
                <a:lnTo>
                  <a:pt x="871982" y="340893"/>
                </a:lnTo>
                <a:lnTo>
                  <a:pt x="927100" y="340893"/>
                </a:lnTo>
                <a:lnTo>
                  <a:pt x="927100" y="187972"/>
                </a:lnTo>
                <a:lnTo>
                  <a:pt x="1127125" y="187972"/>
                </a:lnTo>
                <a:lnTo>
                  <a:pt x="1127125" y="144653"/>
                </a:lnTo>
                <a:lnTo>
                  <a:pt x="927100" y="144653"/>
                </a:lnTo>
                <a:lnTo>
                  <a:pt x="927100" y="8039"/>
                </a:lnTo>
                <a:close/>
              </a:path>
              <a:path w="2156459" h="427354">
                <a:moveTo>
                  <a:pt x="1127125" y="187972"/>
                </a:moveTo>
                <a:lnTo>
                  <a:pt x="1072007" y="187972"/>
                </a:lnTo>
                <a:lnTo>
                  <a:pt x="1072007" y="340893"/>
                </a:lnTo>
                <a:lnTo>
                  <a:pt x="1127125" y="340893"/>
                </a:lnTo>
                <a:lnTo>
                  <a:pt x="1127125" y="187972"/>
                </a:lnTo>
                <a:close/>
              </a:path>
              <a:path w="2156459" h="427354">
                <a:moveTo>
                  <a:pt x="1127125" y="8039"/>
                </a:moveTo>
                <a:lnTo>
                  <a:pt x="1072007" y="8039"/>
                </a:lnTo>
                <a:lnTo>
                  <a:pt x="1072007" y="144653"/>
                </a:lnTo>
                <a:lnTo>
                  <a:pt x="1127125" y="144653"/>
                </a:lnTo>
                <a:lnTo>
                  <a:pt x="1127125" y="8039"/>
                </a:lnTo>
                <a:close/>
              </a:path>
              <a:path w="2156459" h="427354">
                <a:moveTo>
                  <a:pt x="286893" y="8039"/>
                </a:moveTo>
                <a:lnTo>
                  <a:pt x="256032" y="8039"/>
                </a:lnTo>
                <a:lnTo>
                  <a:pt x="139700" y="405625"/>
                </a:lnTo>
                <a:lnTo>
                  <a:pt x="170561" y="405625"/>
                </a:lnTo>
                <a:lnTo>
                  <a:pt x="286893" y="8039"/>
                </a:lnTo>
                <a:close/>
              </a:path>
              <a:path w="2156459" h="427354">
                <a:moveTo>
                  <a:pt x="55118" y="8039"/>
                </a:moveTo>
                <a:lnTo>
                  <a:pt x="0" y="8039"/>
                </a:lnTo>
                <a:lnTo>
                  <a:pt x="0" y="340893"/>
                </a:lnTo>
                <a:lnTo>
                  <a:pt x="55118" y="340893"/>
                </a:lnTo>
                <a:lnTo>
                  <a:pt x="55118" y="8039"/>
                </a:lnTo>
                <a:close/>
              </a:path>
            </a:pathLst>
          </a:custGeom>
          <a:solidFill>
            <a:srgbClr val="000000"/>
          </a:solidFill>
        </p:spPr>
        <p:txBody>
          <a:bodyPr wrap="square" lIns="0" tIns="0" rIns="0" bIns="0" rtlCol="0"/>
          <a:lstStyle/>
          <a:p>
            <a:endParaRPr/>
          </a:p>
        </p:txBody>
      </p:sp>
      <p:sp>
        <p:nvSpPr>
          <p:cNvPr id="8" name="object 8"/>
          <p:cNvSpPr/>
          <p:nvPr/>
        </p:nvSpPr>
        <p:spPr>
          <a:xfrm>
            <a:off x="6226683" y="5974079"/>
            <a:ext cx="102870" cy="9485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975350" y="5878753"/>
            <a:ext cx="114046" cy="7565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656831" y="5851956"/>
            <a:ext cx="237490" cy="333375"/>
          </a:xfrm>
          <a:custGeom>
            <a:avLst/>
            <a:gdLst/>
            <a:ahLst/>
            <a:cxnLst/>
            <a:rect l="l" t="t" r="r" b="b"/>
            <a:pathLst>
              <a:path w="237490" h="333375">
                <a:moveTo>
                  <a:pt x="0" y="0"/>
                </a:moveTo>
                <a:lnTo>
                  <a:pt x="54356" y="0"/>
                </a:lnTo>
                <a:lnTo>
                  <a:pt x="119379" y="178854"/>
                </a:lnTo>
                <a:lnTo>
                  <a:pt x="188722" y="0"/>
                </a:lnTo>
                <a:lnTo>
                  <a:pt x="237363" y="0"/>
                </a:lnTo>
                <a:lnTo>
                  <a:pt x="106045" y="333070"/>
                </a:lnTo>
                <a:lnTo>
                  <a:pt x="53213" y="333070"/>
                </a:lnTo>
                <a:lnTo>
                  <a:pt x="91948" y="241896"/>
                </a:lnTo>
                <a:lnTo>
                  <a:pt x="0" y="0"/>
                </a:lnTo>
                <a:close/>
              </a:path>
            </a:pathLst>
          </a:custGeom>
          <a:ln w="18288">
            <a:solidFill>
              <a:srgbClr val="FFFFFF"/>
            </a:solidFill>
          </a:ln>
        </p:spPr>
        <p:txBody>
          <a:bodyPr wrap="square" lIns="0" tIns="0" rIns="0" bIns="0" rtlCol="0"/>
          <a:lstStyle/>
          <a:p>
            <a:endParaRPr/>
          </a:p>
        </p:txBody>
      </p:sp>
      <p:sp>
        <p:nvSpPr>
          <p:cNvPr id="11" name="object 11"/>
          <p:cNvSpPr/>
          <p:nvPr/>
        </p:nvSpPr>
        <p:spPr>
          <a:xfrm>
            <a:off x="6419596" y="5851956"/>
            <a:ext cx="234950" cy="247015"/>
          </a:xfrm>
          <a:custGeom>
            <a:avLst/>
            <a:gdLst/>
            <a:ahLst/>
            <a:cxnLst/>
            <a:rect l="l" t="t" r="r" b="b"/>
            <a:pathLst>
              <a:path w="234950" h="247014">
                <a:moveTo>
                  <a:pt x="0" y="0"/>
                </a:moveTo>
                <a:lnTo>
                  <a:pt x="50800" y="0"/>
                </a:lnTo>
                <a:lnTo>
                  <a:pt x="116712" y="184873"/>
                </a:lnTo>
                <a:lnTo>
                  <a:pt x="186562" y="0"/>
                </a:lnTo>
                <a:lnTo>
                  <a:pt x="234569" y="0"/>
                </a:lnTo>
                <a:lnTo>
                  <a:pt x="139192" y="246684"/>
                </a:lnTo>
                <a:lnTo>
                  <a:pt x="89788" y="246684"/>
                </a:lnTo>
                <a:lnTo>
                  <a:pt x="0" y="0"/>
                </a:lnTo>
                <a:close/>
              </a:path>
            </a:pathLst>
          </a:custGeom>
          <a:ln w="18288">
            <a:solidFill>
              <a:srgbClr val="FFFFFF"/>
            </a:solidFill>
          </a:ln>
        </p:spPr>
        <p:txBody>
          <a:bodyPr wrap="square" lIns="0" tIns="0" rIns="0" bIns="0" rtlCol="0"/>
          <a:lstStyle/>
          <a:p>
            <a:endParaRPr/>
          </a:p>
        </p:txBody>
      </p:sp>
      <p:sp>
        <p:nvSpPr>
          <p:cNvPr id="12" name="object 12"/>
          <p:cNvSpPr/>
          <p:nvPr/>
        </p:nvSpPr>
        <p:spPr>
          <a:xfrm>
            <a:off x="6183629" y="5846813"/>
            <a:ext cx="223520" cy="257175"/>
          </a:xfrm>
          <a:custGeom>
            <a:avLst/>
            <a:gdLst/>
            <a:ahLst/>
            <a:cxnLst/>
            <a:rect l="l" t="t" r="r" b="b"/>
            <a:pathLst>
              <a:path w="223520" h="257175">
                <a:moveTo>
                  <a:pt x="107061" y="0"/>
                </a:moveTo>
                <a:lnTo>
                  <a:pt x="157353" y="10903"/>
                </a:lnTo>
                <a:lnTo>
                  <a:pt x="183991" y="43776"/>
                </a:lnTo>
                <a:lnTo>
                  <a:pt x="189103" y="78193"/>
                </a:lnTo>
                <a:lnTo>
                  <a:pt x="189103" y="185826"/>
                </a:lnTo>
                <a:lnTo>
                  <a:pt x="190224" y="200052"/>
                </a:lnTo>
                <a:lnTo>
                  <a:pt x="193595" y="210211"/>
                </a:lnTo>
                <a:lnTo>
                  <a:pt x="199229" y="216306"/>
                </a:lnTo>
                <a:lnTo>
                  <a:pt x="207137" y="218338"/>
                </a:lnTo>
                <a:lnTo>
                  <a:pt x="208787" y="218338"/>
                </a:lnTo>
                <a:lnTo>
                  <a:pt x="212852" y="218046"/>
                </a:lnTo>
                <a:lnTo>
                  <a:pt x="219456" y="217462"/>
                </a:lnTo>
                <a:lnTo>
                  <a:pt x="223139" y="248323"/>
                </a:lnTo>
                <a:lnTo>
                  <a:pt x="214024" y="252197"/>
                </a:lnTo>
                <a:lnTo>
                  <a:pt x="204803" y="254963"/>
                </a:lnTo>
                <a:lnTo>
                  <a:pt x="195510" y="256622"/>
                </a:lnTo>
                <a:lnTo>
                  <a:pt x="186182" y="257174"/>
                </a:lnTo>
                <a:lnTo>
                  <a:pt x="170894" y="254948"/>
                </a:lnTo>
                <a:lnTo>
                  <a:pt x="158940" y="248269"/>
                </a:lnTo>
                <a:lnTo>
                  <a:pt x="150320" y="237136"/>
                </a:lnTo>
                <a:lnTo>
                  <a:pt x="145034" y="221551"/>
                </a:lnTo>
                <a:lnTo>
                  <a:pt x="127672" y="237136"/>
                </a:lnTo>
                <a:lnTo>
                  <a:pt x="109870" y="248269"/>
                </a:lnTo>
                <a:lnTo>
                  <a:pt x="91616" y="254948"/>
                </a:lnTo>
                <a:lnTo>
                  <a:pt x="72898" y="257174"/>
                </a:lnTo>
                <a:lnTo>
                  <a:pt x="57848" y="255945"/>
                </a:lnTo>
                <a:lnTo>
                  <a:pt x="20700" y="237489"/>
                </a:lnTo>
                <a:lnTo>
                  <a:pt x="1287" y="202035"/>
                </a:lnTo>
                <a:lnTo>
                  <a:pt x="0" y="187578"/>
                </a:lnTo>
                <a:lnTo>
                  <a:pt x="2143" y="168140"/>
                </a:lnTo>
                <a:lnTo>
                  <a:pt x="34290" y="124371"/>
                </a:lnTo>
                <a:lnTo>
                  <a:pt x="75691" y="107951"/>
                </a:lnTo>
                <a:lnTo>
                  <a:pt x="131191" y="102476"/>
                </a:lnTo>
                <a:lnTo>
                  <a:pt x="136779" y="102476"/>
                </a:lnTo>
                <a:lnTo>
                  <a:pt x="136779" y="78244"/>
                </a:lnTo>
                <a:lnTo>
                  <a:pt x="134371" y="62083"/>
                </a:lnTo>
                <a:lnTo>
                  <a:pt x="127142" y="50538"/>
                </a:lnTo>
                <a:lnTo>
                  <a:pt x="115079" y="43610"/>
                </a:lnTo>
                <a:lnTo>
                  <a:pt x="98171" y="41300"/>
                </a:lnTo>
                <a:lnTo>
                  <a:pt x="81168" y="42612"/>
                </a:lnTo>
                <a:lnTo>
                  <a:pt x="62547" y="46548"/>
                </a:lnTo>
                <a:lnTo>
                  <a:pt x="42306" y="53109"/>
                </a:lnTo>
                <a:lnTo>
                  <a:pt x="20447" y="62293"/>
                </a:lnTo>
                <a:lnTo>
                  <a:pt x="20447" y="19088"/>
                </a:lnTo>
                <a:lnTo>
                  <a:pt x="43570" y="10737"/>
                </a:lnTo>
                <a:lnTo>
                  <a:pt x="65706" y="4772"/>
                </a:lnTo>
                <a:lnTo>
                  <a:pt x="86866" y="1193"/>
                </a:lnTo>
                <a:lnTo>
                  <a:pt x="107061" y="0"/>
                </a:lnTo>
                <a:close/>
              </a:path>
            </a:pathLst>
          </a:custGeom>
          <a:ln w="18288">
            <a:solidFill>
              <a:srgbClr val="FFFFFF"/>
            </a:solidFill>
          </a:ln>
        </p:spPr>
        <p:txBody>
          <a:bodyPr wrap="square" lIns="0" tIns="0" rIns="0" bIns="0" rtlCol="0"/>
          <a:lstStyle/>
          <a:p>
            <a:endParaRPr/>
          </a:p>
        </p:txBody>
      </p:sp>
      <p:sp>
        <p:nvSpPr>
          <p:cNvPr id="13" name="object 13"/>
          <p:cNvSpPr/>
          <p:nvPr/>
        </p:nvSpPr>
        <p:spPr>
          <a:xfrm>
            <a:off x="5929376" y="5846597"/>
            <a:ext cx="203835" cy="257810"/>
          </a:xfrm>
          <a:custGeom>
            <a:avLst/>
            <a:gdLst/>
            <a:ahLst/>
            <a:cxnLst/>
            <a:rect l="l" t="t" r="r" b="b"/>
            <a:pathLst>
              <a:path w="203835" h="257810">
                <a:moveTo>
                  <a:pt x="108458" y="0"/>
                </a:moveTo>
                <a:lnTo>
                  <a:pt x="148653" y="8077"/>
                </a:lnTo>
                <a:lnTo>
                  <a:pt x="178562" y="32308"/>
                </a:lnTo>
                <a:lnTo>
                  <a:pt x="197135" y="69927"/>
                </a:lnTo>
                <a:lnTo>
                  <a:pt x="203326" y="118148"/>
                </a:lnTo>
                <a:lnTo>
                  <a:pt x="202946" y="139966"/>
                </a:lnTo>
                <a:lnTo>
                  <a:pt x="53086" y="139966"/>
                </a:lnTo>
                <a:lnTo>
                  <a:pt x="61329" y="173078"/>
                </a:lnTo>
                <a:lnTo>
                  <a:pt x="77120" y="196727"/>
                </a:lnTo>
                <a:lnTo>
                  <a:pt x="100484" y="210916"/>
                </a:lnTo>
                <a:lnTo>
                  <a:pt x="131445" y="215646"/>
                </a:lnTo>
                <a:lnTo>
                  <a:pt x="145659" y="214726"/>
                </a:lnTo>
                <a:lnTo>
                  <a:pt x="162194" y="211966"/>
                </a:lnTo>
                <a:lnTo>
                  <a:pt x="181040" y="207362"/>
                </a:lnTo>
                <a:lnTo>
                  <a:pt x="202184" y="200914"/>
                </a:lnTo>
                <a:lnTo>
                  <a:pt x="202184" y="243065"/>
                </a:lnTo>
                <a:lnTo>
                  <a:pt x="179609" y="249332"/>
                </a:lnTo>
                <a:lnTo>
                  <a:pt x="158940" y="253809"/>
                </a:lnTo>
                <a:lnTo>
                  <a:pt x="140176" y="256495"/>
                </a:lnTo>
                <a:lnTo>
                  <a:pt x="123316" y="257390"/>
                </a:lnTo>
                <a:lnTo>
                  <a:pt x="97190" y="255130"/>
                </a:lnTo>
                <a:lnTo>
                  <a:pt x="52701" y="237047"/>
                </a:lnTo>
                <a:lnTo>
                  <a:pt x="19288" y="201804"/>
                </a:lnTo>
                <a:lnTo>
                  <a:pt x="2143" y="154993"/>
                </a:lnTo>
                <a:lnTo>
                  <a:pt x="0" y="127596"/>
                </a:lnTo>
                <a:lnTo>
                  <a:pt x="1903" y="101005"/>
                </a:lnTo>
                <a:lnTo>
                  <a:pt x="17091" y="55198"/>
                </a:lnTo>
                <a:lnTo>
                  <a:pt x="46664" y="20236"/>
                </a:lnTo>
                <a:lnTo>
                  <a:pt x="85717" y="2248"/>
                </a:lnTo>
                <a:lnTo>
                  <a:pt x="108458" y="0"/>
                </a:lnTo>
                <a:close/>
              </a:path>
            </a:pathLst>
          </a:custGeom>
          <a:ln w="18288">
            <a:solidFill>
              <a:srgbClr val="FFFFFF"/>
            </a:solidFill>
          </a:ln>
        </p:spPr>
        <p:txBody>
          <a:bodyPr wrap="square" lIns="0" tIns="0" rIns="0" bIns="0" rtlCol="0"/>
          <a:lstStyle/>
          <a:p>
            <a:endParaRPr/>
          </a:p>
        </p:txBody>
      </p:sp>
      <p:sp>
        <p:nvSpPr>
          <p:cNvPr id="14" name="object 14"/>
          <p:cNvSpPr/>
          <p:nvPr/>
        </p:nvSpPr>
        <p:spPr>
          <a:xfrm>
            <a:off x="5150611" y="5801055"/>
            <a:ext cx="196215" cy="262890"/>
          </a:xfrm>
          <a:custGeom>
            <a:avLst/>
            <a:gdLst/>
            <a:ahLst/>
            <a:cxnLst/>
            <a:rect l="l" t="t" r="r" b="b"/>
            <a:pathLst>
              <a:path w="196214" h="262889">
                <a:moveTo>
                  <a:pt x="97916" y="0"/>
                </a:moveTo>
                <a:lnTo>
                  <a:pt x="56975" y="8553"/>
                </a:lnTo>
                <a:lnTo>
                  <a:pt x="26035" y="34213"/>
                </a:lnTo>
                <a:lnTo>
                  <a:pt x="6540" y="75447"/>
                </a:lnTo>
                <a:lnTo>
                  <a:pt x="0" y="130721"/>
                </a:lnTo>
                <a:lnTo>
                  <a:pt x="1639" y="160303"/>
                </a:lnTo>
                <a:lnTo>
                  <a:pt x="14680" y="208875"/>
                </a:lnTo>
                <a:lnTo>
                  <a:pt x="40249" y="242931"/>
                </a:lnTo>
                <a:lnTo>
                  <a:pt x="76201" y="260153"/>
                </a:lnTo>
                <a:lnTo>
                  <a:pt x="97916" y="262305"/>
                </a:lnTo>
                <a:lnTo>
                  <a:pt x="119707" y="260148"/>
                </a:lnTo>
                <a:lnTo>
                  <a:pt x="155763" y="242889"/>
                </a:lnTo>
                <a:lnTo>
                  <a:pt x="181461" y="208775"/>
                </a:lnTo>
                <a:lnTo>
                  <a:pt x="194466" y="160241"/>
                </a:lnTo>
                <a:lnTo>
                  <a:pt x="196087" y="130721"/>
                </a:lnTo>
                <a:lnTo>
                  <a:pt x="194466" y="101391"/>
                </a:lnTo>
                <a:lnTo>
                  <a:pt x="181461" y="53175"/>
                </a:lnTo>
                <a:lnTo>
                  <a:pt x="155817" y="19288"/>
                </a:lnTo>
                <a:lnTo>
                  <a:pt x="119725" y="2143"/>
                </a:lnTo>
                <a:lnTo>
                  <a:pt x="97916" y="0"/>
                </a:lnTo>
                <a:close/>
              </a:path>
            </a:pathLst>
          </a:custGeom>
          <a:ln w="18288">
            <a:solidFill>
              <a:srgbClr val="FFFFFF"/>
            </a:solidFill>
          </a:ln>
        </p:spPr>
        <p:txBody>
          <a:bodyPr wrap="square" lIns="0" tIns="0" rIns="0" bIns="0" rtlCol="0"/>
          <a:lstStyle/>
          <a:p>
            <a:endParaRPr/>
          </a:p>
        </p:txBody>
      </p:sp>
      <p:sp>
        <p:nvSpPr>
          <p:cNvPr id="15" name="object 15"/>
          <p:cNvSpPr/>
          <p:nvPr/>
        </p:nvSpPr>
        <p:spPr>
          <a:xfrm>
            <a:off x="5609971" y="5765787"/>
            <a:ext cx="255270" cy="333375"/>
          </a:xfrm>
          <a:custGeom>
            <a:avLst/>
            <a:gdLst/>
            <a:ahLst/>
            <a:cxnLst/>
            <a:rect l="l" t="t" r="r" b="b"/>
            <a:pathLst>
              <a:path w="255270" h="333375">
                <a:moveTo>
                  <a:pt x="0" y="0"/>
                </a:moveTo>
                <a:lnTo>
                  <a:pt x="55117" y="0"/>
                </a:lnTo>
                <a:lnTo>
                  <a:pt x="55117" y="136613"/>
                </a:lnTo>
                <a:lnTo>
                  <a:pt x="200025" y="136613"/>
                </a:lnTo>
                <a:lnTo>
                  <a:pt x="200025" y="0"/>
                </a:lnTo>
                <a:lnTo>
                  <a:pt x="255142" y="0"/>
                </a:lnTo>
                <a:lnTo>
                  <a:pt x="255142" y="332854"/>
                </a:lnTo>
                <a:lnTo>
                  <a:pt x="200025" y="332854"/>
                </a:lnTo>
                <a:lnTo>
                  <a:pt x="200025" y="179933"/>
                </a:lnTo>
                <a:lnTo>
                  <a:pt x="55117" y="179933"/>
                </a:lnTo>
                <a:lnTo>
                  <a:pt x="55117" y="332854"/>
                </a:lnTo>
                <a:lnTo>
                  <a:pt x="0" y="332854"/>
                </a:lnTo>
                <a:lnTo>
                  <a:pt x="0" y="0"/>
                </a:lnTo>
                <a:close/>
              </a:path>
            </a:pathLst>
          </a:custGeom>
          <a:ln w="18288">
            <a:solidFill>
              <a:srgbClr val="FFFFFF"/>
            </a:solidFill>
          </a:ln>
        </p:spPr>
        <p:txBody>
          <a:bodyPr wrap="square" lIns="0" tIns="0" rIns="0" bIns="0" rtlCol="0"/>
          <a:lstStyle/>
          <a:p>
            <a:endParaRPr/>
          </a:p>
        </p:txBody>
      </p:sp>
      <p:sp>
        <p:nvSpPr>
          <p:cNvPr id="16" name="object 16"/>
          <p:cNvSpPr/>
          <p:nvPr/>
        </p:nvSpPr>
        <p:spPr>
          <a:xfrm>
            <a:off x="4877689" y="5765787"/>
            <a:ext cx="147320" cy="398145"/>
          </a:xfrm>
          <a:custGeom>
            <a:avLst/>
            <a:gdLst/>
            <a:ahLst/>
            <a:cxnLst/>
            <a:rect l="l" t="t" r="r" b="b"/>
            <a:pathLst>
              <a:path w="147320" h="398145">
                <a:moveTo>
                  <a:pt x="116332" y="0"/>
                </a:moveTo>
                <a:lnTo>
                  <a:pt x="147193" y="0"/>
                </a:lnTo>
                <a:lnTo>
                  <a:pt x="30861" y="397586"/>
                </a:lnTo>
                <a:lnTo>
                  <a:pt x="0" y="397586"/>
                </a:lnTo>
                <a:lnTo>
                  <a:pt x="116332" y="0"/>
                </a:lnTo>
                <a:close/>
              </a:path>
            </a:pathLst>
          </a:custGeom>
          <a:ln w="18288">
            <a:solidFill>
              <a:srgbClr val="FFFFFF"/>
            </a:solidFill>
          </a:ln>
        </p:spPr>
        <p:txBody>
          <a:bodyPr wrap="square" lIns="0" tIns="0" rIns="0" bIns="0" rtlCol="0"/>
          <a:lstStyle/>
          <a:p>
            <a:endParaRPr/>
          </a:p>
        </p:txBody>
      </p:sp>
      <p:sp>
        <p:nvSpPr>
          <p:cNvPr id="17" name="object 17"/>
          <p:cNvSpPr/>
          <p:nvPr/>
        </p:nvSpPr>
        <p:spPr>
          <a:xfrm>
            <a:off x="4737989" y="5765787"/>
            <a:ext cx="55244" cy="333375"/>
          </a:xfrm>
          <a:custGeom>
            <a:avLst/>
            <a:gdLst/>
            <a:ahLst/>
            <a:cxnLst/>
            <a:rect l="l" t="t" r="r" b="b"/>
            <a:pathLst>
              <a:path w="55245" h="333375">
                <a:moveTo>
                  <a:pt x="0" y="0"/>
                </a:moveTo>
                <a:lnTo>
                  <a:pt x="55118" y="0"/>
                </a:lnTo>
                <a:lnTo>
                  <a:pt x="55118" y="332854"/>
                </a:lnTo>
                <a:lnTo>
                  <a:pt x="0" y="332854"/>
                </a:lnTo>
                <a:lnTo>
                  <a:pt x="0" y="0"/>
                </a:lnTo>
                <a:close/>
              </a:path>
            </a:pathLst>
          </a:custGeom>
          <a:ln w="18288">
            <a:solidFill>
              <a:srgbClr val="FFFFFF"/>
            </a:solidFill>
          </a:ln>
        </p:spPr>
        <p:txBody>
          <a:bodyPr wrap="square" lIns="0" tIns="0" rIns="0" bIns="0" rtlCol="0"/>
          <a:lstStyle/>
          <a:p>
            <a:endParaRPr/>
          </a:p>
        </p:txBody>
      </p:sp>
      <p:sp>
        <p:nvSpPr>
          <p:cNvPr id="18" name="object 18"/>
          <p:cNvSpPr/>
          <p:nvPr/>
        </p:nvSpPr>
        <p:spPr>
          <a:xfrm>
            <a:off x="5092572" y="5757748"/>
            <a:ext cx="312420" cy="349250"/>
          </a:xfrm>
          <a:custGeom>
            <a:avLst/>
            <a:gdLst/>
            <a:ahLst/>
            <a:cxnLst/>
            <a:rect l="l" t="t" r="r" b="b"/>
            <a:pathLst>
              <a:path w="312420" h="349250">
                <a:moveTo>
                  <a:pt x="155955" y="0"/>
                </a:moveTo>
                <a:lnTo>
                  <a:pt x="219884" y="11934"/>
                </a:lnTo>
                <a:lnTo>
                  <a:pt x="269621" y="47739"/>
                </a:lnTo>
                <a:lnTo>
                  <a:pt x="301513" y="103289"/>
                </a:lnTo>
                <a:lnTo>
                  <a:pt x="312165" y="174459"/>
                </a:lnTo>
                <a:lnTo>
                  <a:pt x="309500" y="212028"/>
                </a:lnTo>
                <a:lnTo>
                  <a:pt x="288216" y="275408"/>
                </a:lnTo>
                <a:lnTo>
                  <a:pt x="246574" y="322087"/>
                </a:lnTo>
                <a:lnTo>
                  <a:pt x="189718" y="345938"/>
                </a:lnTo>
                <a:lnTo>
                  <a:pt x="155955" y="348919"/>
                </a:lnTo>
                <a:lnTo>
                  <a:pt x="122287" y="345943"/>
                </a:lnTo>
                <a:lnTo>
                  <a:pt x="65569" y="322130"/>
                </a:lnTo>
                <a:lnTo>
                  <a:pt x="23949" y="275501"/>
                </a:lnTo>
                <a:lnTo>
                  <a:pt x="2665" y="212083"/>
                </a:lnTo>
                <a:lnTo>
                  <a:pt x="0" y="174459"/>
                </a:lnTo>
                <a:lnTo>
                  <a:pt x="2665" y="136859"/>
                </a:lnTo>
                <a:lnTo>
                  <a:pt x="23949" y="73461"/>
                </a:lnTo>
                <a:lnTo>
                  <a:pt x="65569" y="26810"/>
                </a:lnTo>
                <a:lnTo>
                  <a:pt x="122287" y="2978"/>
                </a:lnTo>
                <a:lnTo>
                  <a:pt x="155955" y="0"/>
                </a:lnTo>
                <a:close/>
              </a:path>
            </a:pathLst>
          </a:custGeom>
          <a:ln w="18288">
            <a:solidFill>
              <a:srgbClr val="FFFFFF"/>
            </a:solidFill>
          </a:ln>
        </p:spPr>
        <p:txBody>
          <a:bodyPr wrap="square" lIns="0" tIns="0" rIns="0" bIns="0" rtlCol="0"/>
          <a:lstStyle/>
          <a:p>
            <a:endParaRPr/>
          </a:p>
        </p:txBody>
      </p:sp>
      <p:sp>
        <p:nvSpPr>
          <p:cNvPr id="19" name="object 19"/>
          <p:cNvSpPr/>
          <p:nvPr/>
        </p:nvSpPr>
        <p:spPr>
          <a:xfrm>
            <a:off x="6345935" y="2694432"/>
            <a:ext cx="2417064" cy="505968"/>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6376415" y="2724276"/>
            <a:ext cx="2351786" cy="44551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770888" y="5718047"/>
            <a:ext cx="2240280" cy="505968"/>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1810639" y="5757748"/>
            <a:ext cx="2156460" cy="427355"/>
          </a:xfrm>
          <a:custGeom>
            <a:avLst/>
            <a:gdLst/>
            <a:ahLst/>
            <a:cxnLst/>
            <a:rect l="l" t="t" r="r" b="b"/>
            <a:pathLst>
              <a:path w="2156460" h="427354">
                <a:moveTo>
                  <a:pt x="1628406" y="130365"/>
                </a:moveTo>
                <a:lnTo>
                  <a:pt x="1543685" y="130365"/>
                </a:lnTo>
                <a:lnTo>
                  <a:pt x="1560613" y="132675"/>
                </a:lnTo>
                <a:lnTo>
                  <a:pt x="1572720" y="139603"/>
                </a:lnTo>
                <a:lnTo>
                  <a:pt x="1579993" y="151148"/>
                </a:lnTo>
                <a:lnTo>
                  <a:pt x="1582412" y="167259"/>
                </a:lnTo>
                <a:lnTo>
                  <a:pt x="1582420" y="191541"/>
                </a:lnTo>
                <a:lnTo>
                  <a:pt x="1576832" y="191541"/>
                </a:lnTo>
                <a:lnTo>
                  <a:pt x="1547278" y="192910"/>
                </a:lnTo>
                <a:lnTo>
                  <a:pt x="1498840" y="203859"/>
                </a:lnTo>
                <a:lnTo>
                  <a:pt x="1464855" y="225602"/>
                </a:lnTo>
                <a:lnTo>
                  <a:pt x="1445514" y="276644"/>
                </a:lnTo>
                <a:lnTo>
                  <a:pt x="1446821" y="291100"/>
                </a:lnTo>
                <a:lnTo>
                  <a:pt x="1466341" y="326555"/>
                </a:lnTo>
                <a:lnTo>
                  <a:pt x="1503489" y="345010"/>
                </a:lnTo>
                <a:lnTo>
                  <a:pt x="1518539" y="346240"/>
                </a:lnTo>
                <a:lnTo>
                  <a:pt x="1537255" y="344013"/>
                </a:lnTo>
                <a:lnTo>
                  <a:pt x="1555496" y="337334"/>
                </a:lnTo>
                <a:lnTo>
                  <a:pt x="1573260" y="326201"/>
                </a:lnTo>
                <a:lnTo>
                  <a:pt x="1590548" y="310616"/>
                </a:lnTo>
                <a:lnTo>
                  <a:pt x="1665585" y="310616"/>
                </a:lnTo>
                <a:lnTo>
                  <a:pt x="1665201" y="307403"/>
                </a:lnTo>
                <a:lnTo>
                  <a:pt x="1652777" y="307403"/>
                </a:lnTo>
                <a:lnTo>
                  <a:pt x="1644850" y="305372"/>
                </a:lnTo>
                <a:lnTo>
                  <a:pt x="1641750" y="302044"/>
                </a:lnTo>
                <a:lnTo>
                  <a:pt x="1521460" y="302044"/>
                </a:lnTo>
                <a:lnTo>
                  <a:pt x="1513713" y="298945"/>
                </a:lnTo>
                <a:lnTo>
                  <a:pt x="1501013" y="286524"/>
                </a:lnTo>
                <a:lnTo>
                  <a:pt x="1497838" y="278828"/>
                </a:lnTo>
                <a:lnTo>
                  <a:pt x="1497838" y="269646"/>
                </a:lnTo>
                <a:lnTo>
                  <a:pt x="1529210" y="232398"/>
                </a:lnTo>
                <a:lnTo>
                  <a:pt x="1572895" y="225475"/>
                </a:lnTo>
                <a:lnTo>
                  <a:pt x="1634616" y="225475"/>
                </a:lnTo>
                <a:lnTo>
                  <a:pt x="1634616" y="167259"/>
                </a:lnTo>
                <a:lnTo>
                  <a:pt x="1633354" y="148796"/>
                </a:lnTo>
                <a:lnTo>
                  <a:pt x="1629568" y="132842"/>
                </a:lnTo>
                <a:lnTo>
                  <a:pt x="1628406" y="130365"/>
                </a:lnTo>
                <a:close/>
              </a:path>
              <a:path w="2156460" h="427354">
                <a:moveTo>
                  <a:pt x="1665585" y="310616"/>
                </a:moveTo>
                <a:lnTo>
                  <a:pt x="1590548" y="310616"/>
                </a:lnTo>
                <a:lnTo>
                  <a:pt x="1595905" y="326201"/>
                </a:lnTo>
                <a:lnTo>
                  <a:pt x="1604549" y="337334"/>
                </a:lnTo>
                <a:lnTo>
                  <a:pt x="1616479" y="344013"/>
                </a:lnTo>
                <a:lnTo>
                  <a:pt x="1631696" y="346240"/>
                </a:lnTo>
                <a:lnTo>
                  <a:pt x="1641080" y="345687"/>
                </a:lnTo>
                <a:lnTo>
                  <a:pt x="1650431" y="344013"/>
                </a:lnTo>
                <a:lnTo>
                  <a:pt x="1659610" y="341262"/>
                </a:lnTo>
                <a:lnTo>
                  <a:pt x="1668780" y="337388"/>
                </a:lnTo>
                <a:lnTo>
                  <a:pt x="1665585" y="310616"/>
                </a:lnTo>
                <a:close/>
              </a:path>
              <a:path w="2156460" h="427354">
                <a:moveTo>
                  <a:pt x="1665097" y="306527"/>
                </a:moveTo>
                <a:lnTo>
                  <a:pt x="1658493" y="307111"/>
                </a:lnTo>
                <a:lnTo>
                  <a:pt x="1654428" y="307403"/>
                </a:lnTo>
                <a:lnTo>
                  <a:pt x="1665201" y="307403"/>
                </a:lnTo>
                <a:lnTo>
                  <a:pt x="1665097" y="306527"/>
                </a:lnTo>
                <a:close/>
              </a:path>
              <a:path w="2156460" h="427354">
                <a:moveTo>
                  <a:pt x="1634616" y="225475"/>
                </a:moveTo>
                <a:lnTo>
                  <a:pt x="1572895" y="225475"/>
                </a:lnTo>
                <a:lnTo>
                  <a:pt x="1582420" y="225767"/>
                </a:lnTo>
                <a:lnTo>
                  <a:pt x="1582420" y="280619"/>
                </a:lnTo>
                <a:lnTo>
                  <a:pt x="1569342" y="289994"/>
                </a:lnTo>
                <a:lnTo>
                  <a:pt x="1556385" y="296689"/>
                </a:lnTo>
                <a:lnTo>
                  <a:pt x="1543522" y="300705"/>
                </a:lnTo>
                <a:lnTo>
                  <a:pt x="1530731" y="302044"/>
                </a:lnTo>
                <a:lnTo>
                  <a:pt x="1641750" y="302044"/>
                </a:lnTo>
                <a:lnTo>
                  <a:pt x="1639173" y="299277"/>
                </a:lnTo>
                <a:lnTo>
                  <a:pt x="1635758" y="289117"/>
                </a:lnTo>
                <a:lnTo>
                  <a:pt x="1634616" y="274891"/>
                </a:lnTo>
                <a:lnTo>
                  <a:pt x="1634616" y="225475"/>
                </a:lnTo>
                <a:close/>
              </a:path>
              <a:path w="2156460" h="427354">
                <a:moveTo>
                  <a:pt x="1552702" y="89065"/>
                </a:moveTo>
                <a:lnTo>
                  <a:pt x="1532395" y="90276"/>
                </a:lnTo>
                <a:lnTo>
                  <a:pt x="1511347" y="93837"/>
                </a:lnTo>
                <a:lnTo>
                  <a:pt x="1489211" y="99802"/>
                </a:lnTo>
                <a:lnTo>
                  <a:pt x="1466088" y="108153"/>
                </a:lnTo>
                <a:lnTo>
                  <a:pt x="1466088" y="151358"/>
                </a:lnTo>
                <a:lnTo>
                  <a:pt x="1487945" y="142174"/>
                </a:lnTo>
                <a:lnTo>
                  <a:pt x="1508172" y="135613"/>
                </a:lnTo>
                <a:lnTo>
                  <a:pt x="1526756" y="131677"/>
                </a:lnTo>
                <a:lnTo>
                  <a:pt x="1543685" y="130365"/>
                </a:lnTo>
                <a:lnTo>
                  <a:pt x="1628406" y="130365"/>
                </a:lnTo>
                <a:lnTo>
                  <a:pt x="1623258" y="119392"/>
                </a:lnTo>
                <a:lnTo>
                  <a:pt x="1614424" y="108445"/>
                </a:lnTo>
                <a:lnTo>
                  <a:pt x="1602994" y="99968"/>
                </a:lnTo>
                <a:lnTo>
                  <a:pt x="1588897" y="93911"/>
                </a:lnTo>
                <a:lnTo>
                  <a:pt x="1572133" y="90276"/>
                </a:lnTo>
                <a:lnTo>
                  <a:pt x="1552702" y="89065"/>
                </a:lnTo>
                <a:close/>
              </a:path>
              <a:path w="2156460" h="427354">
                <a:moveTo>
                  <a:pt x="1299718" y="88849"/>
                </a:moveTo>
                <a:lnTo>
                  <a:pt x="1256490" y="97842"/>
                </a:lnTo>
                <a:lnTo>
                  <a:pt x="1221740" y="124828"/>
                </a:lnTo>
                <a:lnTo>
                  <a:pt x="1198880" y="165722"/>
                </a:lnTo>
                <a:lnTo>
                  <a:pt x="1191260" y="216446"/>
                </a:lnTo>
                <a:lnTo>
                  <a:pt x="1193403" y="243842"/>
                </a:lnTo>
                <a:lnTo>
                  <a:pt x="1210548" y="290653"/>
                </a:lnTo>
                <a:lnTo>
                  <a:pt x="1243980" y="325896"/>
                </a:lnTo>
                <a:lnTo>
                  <a:pt x="1288557" y="343980"/>
                </a:lnTo>
                <a:lnTo>
                  <a:pt x="1314704" y="346240"/>
                </a:lnTo>
                <a:lnTo>
                  <a:pt x="1331491" y="345344"/>
                </a:lnTo>
                <a:lnTo>
                  <a:pt x="1350232" y="342658"/>
                </a:lnTo>
                <a:lnTo>
                  <a:pt x="1370925" y="338181"/>
                </a:lnTo>
                <a:lnTo>
                  <a:pt x="1393571" y="331914"/>
                </a:lnTo>
                <a:lnTo>
                  <a:pt x="1393571" y="304495"/>
                </a:lnTo>
                <a:lnTo>
                  <a:pt x="1322705" y="304495"/>
                </a:lnTo>
                <a:lnTo>
                  <a:pt x="1291800" y="299765"/>
                </a:lnTo>
                <a:lnTo>
                  <a:pt x="1268444" y="285576"/>
                </a:lnTo>
                <a:lnTo>
                  <a:pt x="1252660" y="261927"/>
                </a:lnTo>
                <a:lnTo>
                  <a:pt x="1244473" y="228815"/>
                </a:lnTo>
                <a:lnTo>
                  <a:pt x="1394333" y="228815"/>
                </a:lnTo>
                <a:lnTo>
                  <a:pt x="1394714" y="206997"/>
                </a:lnTo>
                <a:lnTo>
                  <a:pt x="1393528" y="187515"/>
                </a:lnTo>
                <a:lnTo>
                  <a:pt x="1246505" y="187515"/>
                </a:lnTo>
                <a:lnTo>
                  <a:pt x="1251600" y="162419"/>
                </a:lnTo>
                <a:lnTo>
                  <a:pt x="1261745" y="144492"/>
                </a:lnTo>
                <a:lnTo>
                  <a:pt x="1276937" y="133735"/>
                </a:lnTo>
                <a:lnTo>
                  <a:pt x="1297178" y="130149"/>
                </a:lnTo>
                <a:lnTo>
                  <a:pt x="1375520" y="130149"/>
                </a:lnTo>
                <a:lnTo>
                  <a:pt x="1369949" y="121158"/>
                </a:lnTo>
                <a:lnTo>
                  <a:pt x="1356278" y="107022"/>
                </a:lnTo>
                <a:lnTo>
                  <a:pt x="1340024" y="96926"/>
                </a:lnTo>
                <a:lnTo>
                  <a:pt x="1321175" y="90868"/>
                </a:lnTo>
                <a:lnTo>
                  <a:pt x="1299718" y="88849"/>
                </a:lnTo>
                <a:close/>
              </a:path>
              <a:path w="2156460" h="427354">
                <a:moveTo>
                  <a:pt x="1393571" y="289763"/>
                </a:moveTo>
                <a:lnTo>
                  <a:pt x="1372425" y="296212"/>
                </a:lnTo>
                <a:lnTo>
                  <a:pt x="1353566" y="300815"/>
                </a:lnTo>
                <a:lnTo>
                  <a:pt x="1336992" y="303575"/>
                </a:lnTo>
                <a:lnTo>
                  <a:pt x="1322705" y="304495"/>
                </a:lnTo>
                <a:lnTo>
                  <a:pt x="1393571" y="304495"/>
                </a:lnTo>
                <a:lnTo>
                  <a:pt x="1393571" y="289763"/>
                </a:lnTo>
                <a:close/>
              </a:path>
              <a:path w="2156460" h="427354">
                <a:moveTo>
                  <a:pt x="1375520" y="130149"/>
                </a:moveTo>
                <a:lnTo>
                  <a:pt x="1297178" y="130149"/>
                </a:lnTo>
                <a:lnTo>
                  <a:pt x="1316866" y="133735"/>
                </a:lnTo>
                <a:lnTo>
                  <a:pt x="1330959" y="144492"/>
                </a:lnTo>
                <a:lnTo>
                  <a:pt x="1339433" y="162419"/>
                </a:lnTo>
                <a:lnTo>
                  <a:pt x="1342263" y="187515"/>
                </a:lnTo>
                <a:lnTo>
                  <a:pt x="1393528" y="187515"/>
                </a:lnTo>
                <a:lnTo>
                  <a:pt x="1393166" y="181560"/>
                </a:lnTo>
                <a:lnTo>
                  <a:pt x="1388522" y="158776"/>
                </a:lnTo>
                <a:lnTo>
                  <a:pt x="1380783" y="138644"/>
                </a:lnTo>
                <a:lnTo>
                  <a:pt x="1375520" y="130149"/>
                </a:lnTo>
                <a:close/>
              </a:path>
              <a:path w="2156460" h="427354">
                <a:moveTo>
                  <a:pt x="1973199" y="94208"/>
                </a:moveTo>
                <a:lnTo>
                  <a:pt x="1918843" y="94208"/>
                </a:lnTo>
                <a:lnTo>
                  <a:pt x="2010664" y="336105"/>
                </a:lnTo>
                <a:lnTo>
                  <a:pt x="1972056" y="427278"/>
                </a:lnTo>
                <a:lnTo>
                  <a:pt x="2024761" y="427278"/>
                </a:lnTo>
                <a:lnTo>
                  <a:pt x="2085563" y="273062"/>
                </a:lnTo>
                <a:lnTo>
                  <a:pt x="2038096" y="273062"/>
                </a:lnTo>
                <a:lnTo>
                  <a:pt x="1973199" y="94208"/>
                </a:lnTo>
                <a:close/>
              </a:path>
              <a:path w="2156460" h="427354">
                <a:moveTo>
                  <a:pt x="2156079" y="94208"/>
                </a:moveTo>
                <a:lnTo>
                  <a:pt x="2107565" y="94208"/>
                </a:lnTo>
                <a:lnTo>
                  <a:pt x="2038096" y="273062"/>
                </a:lnTo>
                <a:lnTo>
                  <a:pt x="2085563" y="273062"/>
                </a:lnTo>
                <a:lnTo>
                  <a:pt x="2156079" y="94208"/>
                </a:lnTo>
                <a:close/>
              </a:path>
              <a:path w="2156460" h="427354">
                <a:moveTo>
                  <a:pt x="1732280" y="94208"/>
                </a:moveTo>
                <a:lnTo>
                  <a:pt x="1681480" y="94208"/>
                </a:lnTo>
                <a:lnTo>
                  <a:pt x="1771269" y="340893"/>
                </a:lnTo>
                <a:lnTo>
                  <a:pt x="1820799" y="340893"/>
                </a:lnTo>
                <a:lnTo>
                  <a:pt x="1844697" y="279082"/>
                </a:lnTo>
                <a:lnTo>
                  <a:pt x="1798320" y="279082"/>
                </a:lnTo>
                <a:lnTo>
                  <a:pt x="1732280" y="94208"/>
                </a:lnTo>
                <a:close/>
              </a:path>
              <a:path w="2156460" h="427354">
                <a:moveTo>
                  <a:pt x="1916176" y="94208"/>
                </a:moveTo>
                <a:lnTo>
                  <a:pt x="1868043" y="94208"/>
                </a:lnTo>
                <a:lnTo>
                  <a:pt x="1798320" y="279082"/>
                </a:lnTo>
                <a:lnTo>
                  <a:pt x="1844697" y="279082"/>
                </a:lnTo>
                <a:lnTo>
                  <a:pt x="1916176" y="94208"/>
                </a:lnTo>
                <a:close/>
              </a:path>
              <a:path w="2156460" h="427354">
                <a:moveTo>
                  <a:pt x="510540" y="0"/>
                </a:moveTo>
                <a:lnTo>
                  <a:pt x="446704" y="11934"/>
                </a:lnTo>
                <a:lnTo>
                  <a:pt x="397129" y="47663"/>
                </a:lnTo>
                <a:lnTo>
                  <a:pt x="365236" y="103193"/>
                </a:lnTo>
                <a:lnTo>
                  <a:pt x="354584" y="174459"/>
                </a:lnTo>
                <a:lnTo>
                  <a:pt x="357229" y="212083"/>
                </a:lnTo>
                <a:lnTo>
                  <a:pt x="378426" y="275501"/>
                </a:lnTo>
                <a:lnTo>
                  <a:pt x="420028" y="322130"/>
                </a:lnTo>
                <a:lnTo>
                  <a:pt x="476797" y="345943"/>
                </a:lnTo>
                <a:lnTo>
                  <a:pt x="510540" y="348919"/>
                </a:lnTo>
                <a:lnTo>
                  <a:pt x="544284" y="345938"/>
                </a:lnTo>
                <a:lnTo>
                  <a:pt x="574468" y="336994"/>
                </a:lnTo>
                <a:lnTo>
                  <a:pt x="601104" y="322087"/>
                </a:lnTo>
                <a:lnTo>
                  <a:pt x="619341" y="305612"/>
                </a:lnTo>
                <a:lnTo>
                  <a:pt x="510540" y="305612"/>
                </a:lnTo>
                <a:lnTo>
                  <a:pt x="488808" y="303455"/>
                </a:lnTo>
                <a:lnTo>
                  <a:pt x="452818" y="286238"/>
                </a:lnTo>
                <a:lnTo>
                  <a:pt x="427196" y="252182"/>
                </a:lnTo>
                <a:lnTo>
                  <a:pt x="414238" y="203548"/>
                </a:lnTo>
                <a:lnTo>
                  <a:pt x="412623" y="174028"/>
                </a:lnTo>
                <a:lnTo>
                  <a:pt x="414242" y="144636"/>
                </a:lnTo>
                <a:lnTo>
                  <a:pt x="427196" y="96382"/>
                </a:lnTo>
                <a:lnTo>
                  <a:pt x="452800" y="62552"/>
                </a:lnTo>
                <a:lnTo>
                  <a:pt x="488769" y="45445"/>
                </a:lnTo>
                <a:lnTo>
                  <a:pt x="510540" y="43307"/>
                </a:lnTo>
                <a:lnTo>
                  <a:pt x="619191" y="43307"/>
                </a:lnTo>
                <a:lnTo>
                  <a:pt x="601051" y="26853"/>
                </a:lnTo>
                <a:lnTo>
                  <a:pt x="574452" y="11934"/>
                </a:lnTo>
                <a:lnTo>
                  <a:pt x="544228" y="2978"/>
                </a:lnTo>
                <a:lnTo>
                  <a:pt x="510540" y="0"/>
                </a:lnTo>
                <a:close/>
              </a:path>
              <a:path w="2156460" h="427354">
                <a:moveTo>
                  <a:pt x="619191" y="43307"/>
                </a:moveTo>
                <a:lnTo>
                  <a:pt x="510540" y="43307"/>
                </a:lnTo>
                <a:lnTo>
                  <a:pt x="532330" y="45450"/>
                </a:lnTo>
                <a:lnTo>
                  <a:pt x="551608" y="51879"/>
                </a:lnTo>
                <a:lnTo>
                  <a:pt x="582676" y="77597"/>
                </a:lnTo>
                <a:lnTo>
                  <a:pt x="602107" y="118849"/>
                </a:lnTo>
                <a:lnTo>
                  <a:pt x="608584" y="174028"/>
                </a:lnTo>
                <a:lnTo>
                  <a:pt x="606953" y="203610"/>
                </a:lnTo>
                <a:lnTo>
                  <a:pt x="594010" y="252082"/>
                </a:lnTo>
                <a:lnTo>
                  <a:pt x="568386" y="286196"/>
                </a:lnTo>
                <a:lnTo>
                  <a:pt x="532282" y="303460"/>
                </a:lnTo>
                <a:lnTo>
                  <a:pt x="510540" y="305612"/>
                </a:lnTo>
                <a:lnTo>
                  <a:pt x="619341" y="305612"/>
                </a:lnTo>
                <a:lnTo>
                  <a:pt x="642780" y="275408"/>
                </a:lnTo>
                <a:lnTo>
                  <a:pt x="663977" y="212028"/>
                </a:lnTo>
                <a:lnTo>
                  <a:pt x="666623" y="174459"/>
                </a:lnTo>
                <a:lnTo>
                  <a:pt x="663961" y="136859"/>
                </a:lnTo>
                <a:lnTo>
                  <a:pt x="656018" y="103289"/>
                </a:lnTo>
                <a:lnTo>
                  <a:pt x="642727" y="73561"/>
                </a:lnTo>
                <a:lnTo>
                  <a:pt x="624078" y="47739"/>
                </a:lnTo>
                <a:lnTo>
                  <a:pt x="619191" y="43307"/>
                </a:lnTo>
                <a:close/>
              </a:path>
              <a:path w="2156460" h="427354">
                <a:moveTo>
                  <a:pt x="927100" y="8039"/>
                </a:moveTo>
                <a:lnTo>
                  <a:pt x="871855" y="8039"/>
                </a:lnTo>
                <a:lnTo>
                  <a:pt x="871855" y="340893"/>
                </a:lnTo>
                <a:lnTo>
                  <a:pt x="927100" y="340893"/>
                </a:lnTo>
                <a:lnTo>
                  <a:pt x="927100" y="187972"/>
                </a:lnTo>
                <a:lnTo>
                  <a:pt x="1127125" y="187972"/>
                </a:lnTo>
                <a:lnTo>
                  <a:pt x="1127125" y="144653"/>
                </a:lnTo>
                <a:lnTo>
                  <a:pt x="927100" y="144653"/>
                </a:lnTo>
                <a:lnTo>
                  <a:pt x="927100" y="8039"/>
                </a:lnTo>
                <a:close/>
              </a:path>
              <a:path w="2156460" h="427354">
                <a:moveTo>
                  <a:pt x="1127125" y="187972"/>
                </a:moveTo>
                <a:lnTo>
                  <a:pt x="1071880" y="187972"/>
                </a:lnTo>
                <a:lnTo>
                  <a:pt x="1071880" y="340893"/>
                </a:lnTo>
                <a:lnTo>
                  <a:pt x="1127125" y="340893"/>
                </a:lnTo>
                <a:lnTo>
                  <a:pt x="1127125" y="187972"/>
                </a:lnTo>
                <a:close/>
              </a:path>
              <a:path w="2156460" h="427354">
                <a:moveTo>
                  <a:pt x="1127125" y="8039"/>
                </a:moveTo>
                <a:lnTo>
                  <a:pt x="1071880" y="8039"/>
                </a:lnTo>
                <a:lnTo>
                  <a:pt x="1071880" y="144653"/>
                </a:lnTo>
                <a:lnTo>
                  <a:pt x="1127125" y="144653"/>
                </a:lnTo>
                <a:lnTo>
                  <a:pt x="1127125" y="8039"/>
                </a:lnTo>
                <a:close/>
              </a:path>
              <a:path w="2156460" h="427354">
                <a:moveTo>
                  <a:pt x="286766" y="8039"/>
                </a:moveTo>
                <a:lnTo>
                  <a:pt x="256031" y="8039"/>
                </a:lnTo>
                <a:lnTo>
                  <a:pt x="139700" y="405625"/>
                </a:lnTo>
                <a:lnTo>
                  <a:pt x="170434" y="405625"/>
                </a:lnTo>
                <a:lnTo>
                  <a:pt x="286766" y="8039"/>
                </a:lnTo>
                <a:close/>
              </a:path>
              <a:path w="2156460" h="427354">
                <a:moveTo>
                  <a:pt x="55118" y="8039"/>
                </a:moveTo>
                <a:lnTo>
                  <a:pt x="0" y="8039"/>
                </a:lnTo>
                <a:lnTo>
                  <a:pt x="0" y="340893"/>
                </a:lnTo>
                <a:lnTo>
                  <a:pt x="55118" y="340893"/>
                </a:lnTo>
                <a:lnTo>
                  <a:pt x="55118" y="8039"/>
                </a:lnTo>
                <a:close/>
              </a:path>
            </a:pathLst>
          </a:custGeom>
          <a:solidFill>
            <a:srgbClr val="000000"/>
          </a:solidFill>
        </p:spPr>
        <p:txBody>
          <a:bodyPr wrap="square" lIns="0" tIns="0" rIns="0" bIns="0" rtlCol="0"/>
          <a:lstStyle/>
          <a:p>
            <a:endParaRPr/>
          </a:p>
        </p:txBody>
      </p:sp>
      <p:sp>
        <p:nvSpPr>
          <p:cNvPr id="23" name="object 23"/>
          <p:cNvSpPr/>
          <p:nvPr/>
        </p:nvSpPr>
        <p:spPr>
          <a:xfrm>
            <a:off x="3299333" y="5974079"/>
            <a:ext cx="102870" cy="94856"/>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3048000" y="5878753"/>
            <a:ext cx="114045" cy="75653"/>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3729482" y="5851956"/>
            <a:ext cx="237490" cy="333375"/>
          </a:xfrm>
          <a:custGeom>
            <a:avLst/>
            <a:gdLst/>
            <a:ahLst/>
            <a:cxnLst/>
            <a:rect l="l" t="t" r="r" b="b"/>
            <a:pathLst>
              <a:path w="237489" h="333375">
                <a:moveTo>
                  <a:pt x="0" y="0"/>
                </a:moveTo>
                <a:lnTo>
                  <a:pt x="54355" y="0"/>
                </a:lnTo>
                <a:lnTo>
                  <a:pt x="119252" y="178854"/>
                </a:lnTo>
                <a:lnTo>
                  <a:pt x="188721" y="0"/>
                </a:lnTo>
                <a:lnTo>
                  <a:pt x="237235" y="0"/>
                </a:lnTo>
                <a:lnTo>
                  <a:pt x="105917" y="333070"/>
                </a:lnTo>
                <a:lnTo>
                  <a:pt x="53212" y="333070"/>
                </a:lnTo>
                <a:lnTo>
                  <a:pt x="91820" y="241896"/>
                </a:lnTo>
                <a:lnTo>
                  <a:pt x="0" y="0"/>
                </a:lnTo>
                <a:close/>
              </a:path>
            </a:pathLst>
          </a:custGeom>
          <a:ln w="18288">
            <a:solidFill>
              <a:srgbClr val="FFFFFF"/>
            </a:solidFill>
          </a:ln>
        </p:spPr>
        <p:txBody>
          <a:bodyPr wrap="square" lIns="0" tIns="0" rIns="0" bIns="0" rtlCol="0"/>
          <a:lstStyle/>
          <a:p>
            <a:endParaRPr/>
          </a:p>
        </p:txBody>
      </p:sp>
      <p:sp>
        <p:nvSpPr>
          <p:cNvPr id="26" name="object 26"/>
          <p:cNvSpPr/>
          <p:nvPr/>
        </p:nvSpPr>
        <p:spPr>
          <a:xfrm>
            <a:off x="3492119" y="5851956"/>
            <a:ext cx="234950" cy="247015"/>
          </a:xfrm>
          <a:custGeom>
            <a:avLst/>
            <a:gdLst/>
            <a:ahLst/>
            <a:cxnLst/>
            <a:rect l="l" t="t" r="r" b="b"/>
            <a:pathLst>
              <a:path w="234950" h="247014">
                <a:moveTo>
                  <a:pt x="0" y="0"/>
                </a:moveTo>
                <a:lnTo>
                  <a:pt x="50800" y="0"/>
                </a:lnTo>
                <a:lnTo>
                  <a:pt x="116839" y="184873"/>
                </a:lnTo>
                <a:lnTo>
                  <a:pt x="186562" y="0"/>
                </a:lnTo>
                <a:lnTo>
                  <a:pt x="234695" y="0"/>
                </a:lnTo>
                <a:lnTo>
                  <a:pt x="139318" y="246684"/>
                </a:lnTo>
                <a:lnTo>
                  <a:pt x="89788" y="246684"/>
                </a:lnTo>
                <a:lnTo>
                  <a:pt x="0" y="0"/>
                </a:lnTo>
                <a:close/>
              </a:path>
            </a:pathLst>
          </a:custGeom>
          <a:ln w="18288">
            <a:solidFill>
              <a:srgbClr val="FFFFFF"/>
            </a:solidFill>
          </a:ln>
        </p:spPr>
        <p:txBody>
          <a:bodyPr wrap="square" lIns="0" tIns="0" rIns="0" bIns="0" rtlCol="0"/>
          <a:lstStyle/>
          <a:p>
            <a:endParaRPr/>
          </a:p>
        </p:txBody>
      </p:sp>
      <p:sp>
        <p:nvSpPr>
          <p:cNvPr id="27" name="object 27"/>
          <p:cNvSpPr/>
          <p:nvPr/>
        </p:nvSpPr>
        <p:spPr>
          <a:xfrm>
            <a:off x="3256153" y="5846813"/>
            <a:ext cx="223520" cy="257175"/>
          </a:xfrm>
          <a:custGeom>
            <a:avLst/>
            <a:gdLst/>
            <a:ahLst/>
            <a:cxnLst/>
            <a:rect l="l" t="t" r="r" b="b"/>
            <a:pathLst>
              <a:path w="223520" h="257175">
                <a:moveTo>
                  <a:pt x="107187" y="0"/>
                </a:moveTo>
                <a:lnTo>
                  <a:pt x="157480" y="10903"/>
                </a:lnTo>
                <a:lnTo>
                  <a:pt x="184054" y="43776"/>
                </a:lnTo>
                <a:lnTo>
                  <a:pt x="189102" y="78193"/>
                </a:lnTo>
                <a:lnTo>
                  <a:pt x="189102" y="185826"/>
                </a:lnTo>
                <a:lnTo>
                  <a:pt x="190244" y="200052"/>
                </a:lnTo>
                <a:lnTo>
                  <a:pt x="193659" y="210211"/>
                </a:lnTo>
                <a:lnTo>
                  <a:pt x="199336" y="216306"/>
                </a:lnTo>
                <a:lnTo>
                  <a:pt x="207263" y="218338"/>
                </a:lnTo>
                <a:lnTo>
                  <a:pt x="208914" y="218338"/>
                </a:lnTo>
                <a:lnTo>
                  <a:pt x="212979" y="218046"/>
                </a:lnTo>
                <a:lnTo>
                  <a:pt x="219583" y="217462"/>
                </a:lnTo>
                <a:lnTo>
                  <a:pt x="223266" y="248323"/>
                </a:lnTo>
                <a:lnTo>
                  <a:pt x="214096" y="252197"/>
                </a:lnTo>
                <a:lnTo>
                  <a:pt x="204866" y="254963"/>
                </a:lnTo>
                <a:lnTo>
                  <a:pt x="195566" y="256622"/>
                </a:lnTo>
                <a:lnTo>
                  <a:pt x="186182" y="257174"/>
                </a:lnTo>
                <a:lnTo>
                  <a:pt x="170965" y="254948"/>
                </a:lnTo>
                <a:lnTo>
                  <a:pt x="159035" y="248269"/>
                </a:lnTo>
                <a:lnTo>
                  <a:pt x="150391" y="237136"/>
                </a:lnTo>
                <a:lnTo>
                  <a:pt x="145034" y="221551"/>
                </a:lnTo>
                <a:lnTo>
                  <a:pt x="127746" y="237136"/>
                </a:lnTo>
                <a:lnTo>
                  <a:pt x="109982" y="248269"/>
                </a:lnTo>
                <a:lnTo>
                  <a:pt x="91741" y="254948"/>
                </a:lnTo>
                <a:lnTo>
                  <a:pt x="73025" y="257174"/>
                </a:lnTo>
                <a:lnTo>
                  <a:pt x="57975" y="255945"/>
                </a:lnTo>
                <a:lnTo>
                  <a:pt x="20827" y="237489"/>
                </a:lnTo>
                <a:lnTo>
                  <a:pt x="1307" y="202035"/>
                </a:lnTo>
                <a:lnTo>
                  <a:pt x="0" y="187578"/>
                </a:lnTo>
                <a:lnTo>
                  <a:pt x="2145" y="168140"/>
                </a:lnTo>
                <a:lnTo>
                  <a:pt x="34417" y="124371"/>
                </a:lnTo>
                <a:lnTo>
                  <a:pt x="75771" y="107951"/>
                </a:lnTo>
                <a:lnTo>
                  <a:pt x="131318" y="102476"/>
                </a:lnTo>
                <a:lnTo>
                  <a:pt x="136906" y="102476"/>
                </a:lnTo>
                <a:lnTo>
                  <a:pt x="136906" y="78244"/>
                </a:lnTo>
                <a:lnTo>
                  <a:pt x="134479" y="62083"/>
                </a:lnTo>
                <a:lnTo>
                  <a:pt x="127206" y="50538"/>
                </a:lnTo>
                <a:lnTo>
                  <a:pt x="115099" y="43610"/>
                </a:lnTo>
                <a:lnTo>
                  <a:pt x="98171" y="41300"/>
                </a:lnTo>
                <a:lnTo>
                  <a:pt x="81242" y="42612"/>
                </a:lnTo>
                <a:lnTo>
                  <a:pt x="62658" y="46548"/>
                </a:lnTo>
                <a:lnTo>
                  <a:pt x="42431" y="53109"/>
                </a:lnTo>
                <a:lnTo>
                  <a:pt x="20574" y="62293"/>
                </a:lnTo>
                <a:lnTo>
                  <a:pt x="20574" y="19088"/>
                </a:lnTo>
                <a:lnTo>
                  <a:pt x="43697" y="10737"/>
                </a:lnTo>
                <a:lnTo>
                  <a:pt x="65833" y="4772"/>
                </a:lnTo>
                <a:lnTo>
                  <a:pt x="86993" y="1193"/>
                </a:lnTo>
                <a:lnTo>
                  <a:pt x="107187" y="0"/>
                </a:lnTo>
                <a:close/>
              </a:path>
            </a:pathLst>
          </a:custGeom>
          <a:ln w="18288">
            <a:solidFill>
              <a:srgbClr val="FFFFFF"/>
            </a:solidFill>
          </a:ln>
        </p:spPr>
        <p:txBody>
          <a:bodyPr wrap="square" lIns="0" tIns="0" rIns="0" bIns="0" rtlCol="0"/>
          <a:lstStyle/>
          <a:p>
            <a:endParaRPr/>
          </a:p>
        </p:txBody>
      </p:sp>
      <p:sp>
        <p:nvSpPr>
          <p:cNvPr id="28" name="object 28"/>
          <p:cNvSpPr/>
          <p:nvPr/>
        </p:nvSpPr>
        <p:spPr>
          <a:xfrm>
            <a:off x="3001898" y="5846597"/>
            <a:ext cx="203835" cy="257810"/>
          </a:xfrm>
          <a:custGeom>
            <a:avLst/>
            <a:gdLst/>
            <a:ahLst/>
            <a:cxnLst/>
            <a:rect l="l" t="t" r="r" b="b"/>
            <a:pathLst>
              <a:path w="203835" h="257810">
                <a:moveTo>
                  <a:pt x="108457" y="0"/>
                </a:moveTo>
                <a:lnTo>
                  <a:pt x="148764" y="8077"/>
                </a:lnTo>
                <a:lnTo>
                  <a:pt x="178688" y="32308"/>
                </a:lnTo>
                <a:lnTo>
                  <a:pt x="197262" y="69927"/>
                </a:lnTo>
                <a:lnTo>
                  <a:pt x="203453" y="118148"/>
                </a:lnTo>
                <a:lnTo>
                  <a:pt x="203073" y="139966"/>
                </a:lnTo>
                <a:lnTo>
                  <a:pt x="53212" y="139966"/>
                </a:lnTo>
                <a:lnTo>
                  <a:pt x="61400" y="173078"/>
                </a:lnTo>
                <a:lnTo>
                  <a:pt x="77184" y="196727"/>
                </a:lnTo>
                <a:lnTo>
                  <a:pt x="100540" y="210916"/>
                </a:lnTo>
                <a:lnTo>
                  <a:pt x="131444" y="215646"/>
                </a:lnTo>
                <a:lnTo>
                  <a:pt x="145732" y="214726"/>
                </a:lnTo>
                <a:lnTo>
                  <a:pt x="162306" y="211966"/>
                </a:lnTo>
                <a:lnTo>
                  <a:pt x="181165" y="207362"/>
                </a:lnTo>
                <a:lnTo>
                  <a:pt x="202311" y="200914"/>
                </a:lnTo>
                <a:lnTo>
                  <a:pt x="202311" y="243065"/>
                </a:lnTo>
                <a:lnTo>
                  <a:pt x="179665" y="249332"/>
                </a:lnTo>
                <a:lnTo>
                  <a:pt x="158972" y="253809"/>
                </a:lnTo>
                <a:lnTo>
                  <a:pt x="140231" y="256495"/>
                </a:lnTo>
                <a:lnTo>
                  <a:pt x="123443" y="257390"/>
                </a:lnTo>
                <a:lnTo>
                  <a:pt x="97297" y="255130"/>
                </a:lnTo>
                <a:lnTo>
                  <a:pt x="52720" y="237047"/>
                </a:lnTo>
                <a:lnTo>
                  <a:pt x="19288" y="201804"/>
                </a:lnTo>
                <a:lnTo>
                  <a:pt x="2143" y="154993"/>
                </a:lnTo>
                <a:lnTo>
                  <a:pt x="0" y="127596"/>
                </a:lnTo>
                <a:lnTo>
                  <a:pt x="1905" y="101005"/>
                </a:lnTo>
                <a:lnTo>
                  <a:pt x="17144" y="55198"/>
                </a:lnTo>
                <a:lnTo>
                  <a:pt x="46789" y="20236"/>
                </a:lnTo>
                <a:lnTo>
                  <a:pt x="85790" y="2248"/>
                </a:lnTo>
                <a:lnTo>
                  <a:pt x="108457" y="0"/>
                </a:lnTo>
                <a:close/>
              </a:path>
            </a:pathLst>
          </a:custGeom>
          <a:ln w="18287">
            <a:solidFill>
              <a:srgbClr val="FFFFFF"/>
            </a:solidFill>
          </a:ln>
        </p:spPr>
        <p:txBody>
          <a:bodyPr wrap="square" lIns="0" tIns="0" rIns="0" bIns="0" rtlCol="0"/>
          <a:lstStyle/>
          <a:p>
            <a:endParaRPr/>
          </a:p>
        </p:txBody>
      </p:sp>
      <p:sp>
        <p:nvSpPr>
          <p:cNvPr id="29" name="object 29"/>
          <p:cNvSpPr/>
          <p:nvPr/>
        </p:nvSpPr>
        <p:spPr>
          <a:xfrm>
            <a:off x="2223261" y="5801055"/>
            <a:ext cx="196215" cy="262890"/>
          </a:xfrm>
          <a:custGeom>
            <a:avLst/>
            <a:gdLst/>
            <a:ahLst/>
            <a:cxnLst/>
            <a:rect l="l" t="t" r="r" b="b"/>
            <a:pathLst>
              <a:path w="196214" h="262889">
                <a:moveTo>
                  <a:pt x="97917" y="0"/>
                </a:moveTo>
                <a:lnTo>
                  <a:pt x="56911" y="8553"/>
                </a:lnTo>
                <a:lnTo>
                  <a:pt x="25907" y="34213"/>
                </a:lnTo>
                <a:lnTo>
                  <a:pt x="6477" y="75447"/>
                </a:lnTo>
                <a:lnTo>
                  <a:pt x="0" y="130721"/>
                </a:lnTo>
                <a:lnTo>
                  <a:pt x="1619" y="160303"/>
                </a:lnTo>
                <a:lnTo>
                  <a:pt x="14573" y="208875"/>
                </a:lnTo>
                <a:lnTo>
                  <a:pt x="40195" y="242931"/>
                </a:lnTo>
                <a:lnTo>
                  <a:pt x="76200" y="260153"/>
                </a:lnTo>
                <a:lnTo>
                  <a:pt x="97917" y="262305"/>
                </a:lnTo>
                <a:lnTo>
                  <a:pt x="119707" y="260148"/>
                </a:lnTo>
                <a:lnTo>
                  <a:pt x="155763" y="242889"/>
                </a:lnTo>
                <a:lnTo>
                  <a:pt x="181387" y="208775"/>
                </a:lnTo>
                <a:lnTo>
                  <a:pt x="194341" y="160241"/>
                </a:lnTo>
                <a:lnTo>
                  <a:pt x="195961" y="130721"/>
                </a:lnTo>
                <a:lnTo>
                  <a:pt x="194341" y="101391"/>
                </a:lnTo>
                <a:lnTo>
                  <a:pt x="181387" y="53175"/>
                </a:lnTo>
                <a:lnTo>
                  <a:pt x="155763" y="19288"/>
                </a:lnTo>
                <a:lnTo>
                  <a:pt x="119707" y="2143"/>
                </a:lnTo>
                <a:lnTo>
                  <a:pt x="97917" y="0"/>
                </a:lnTo>
                <a:close/>
              </a:path>
            </a:pathLst>
          </a:custGeom>
          <a:ln w="18288">
            <a:solidFill>
              <a:srgbClr val="FFFFFF"/>
            </a:solidFill>
          </a:ln>
        </p:spPr>
        <p:txBody>
          <a:bodyPr wrap="square" lIns="0" tIns="0" rIns="0" bIns="0" rtlCol="0"/>
          <a:lstStyle/>
          <a:p>
            <a:endParaRPr/>
          </a:p>
        </p:txBody>
      </p:sp>
      <p:sp>
        <p:nvSpPr>
          <p:cNvPr id="30" name="object 30"/>
          <p:cNvSpPr/>
          <p:nvPr/>
        </p:nvSpPr>
        <p:spPr>
          <a:xfrm>
            <a:off x="2682494" y="5765787"/>
            <a:ext cx="255270" cy="333375"/>
          </a:xfrm>
          <a:custGeom>
            <a:avLst/>
            <a:gdLst/>
            <a:ahLst/>
            <a:cxnLst/>
            <a:rect l="l" t="t" r="r" b="b"/>
            <a:pathLst>
              <a:path w="255269" h="333375">
                <a:moveTo>
                  <a:pt x="0" y="0"/>
                </a:moveTo>
                <a:lnTo>
                  <a:pt x="55244" y="0"/>
                </a:lnTo>
                <a:lnTo>
                  <a:pt x="55244" y="136613"/>
                </a:lnTo>
                <a:lnTo>
                  <a:pt x="200025" y="136613"/>
                </a:lnTo>
                <a:lnTo>
                  <a:pt x="200025" y="0"/>
                </a:lnTo>
                <a:lnTo>
                  <a:pt x="255269" y="0"/>
                </a:lnTo>
                <a:lnTo>
                  <a:pt x="255269" y="332854"/>
                </a:lnTo>
                <a:lnTo>
                  <a:pt x="200025" y="332854"/>
                </a:lnTo>
                <a:lnTo>
                  <a:pt x="200025" y="179933"/>
                </a:lnTo>
                <a:lnTo>
                  <a:pt x="55244" y="179933"/>
                </a:lnTo>
                <a:lnTo>
                  <a:pt x="55244" y="332854"/>
                </a:lnTo>
                <a:lnTo>
                  <a:pt x="0" y="332854"/>
                </a:lnTo>
                <a:lnTo>
                  <a:pt x="0" y="0"/>
                </a:lnTo>
                <a:close/>
              </a:path>
            </a:pathLst>
          </a:custGeom>
          <a:ln w="18288">
            <a:solidFill>
              <a:srgbClr val="FFFFFF"/>
            </a:solidFill>
          </a:ln>
        </p:spPr>
        <p:txBody>
          <a:bodyPr wrap="square" lIns="0" tIns="0" rIns="0" bIns="0" rtlCol="0"/>
          <a:lstStyle/>
          <a:p>
            <a:endParaRPr/>
          </a:p>
        </p:txBody>
      </p:sp>
      <p:sp>
        <p:nvSpPr>
          <p:cNvPr id="31" name="object 31"/>
          <p:cNvSpPr/>
          <p:nvPr/>
        </p:nvSpPr>
        <p:spPr>
          <a:xfrm>
            <a:off x="1950339" y="5765787"/>
            <a:ext cx="147320" cy="398145"/>
          </a:xfrm>
          <a:custGeom>
            <a:avLst/>
            <a:gdLst/>
            <a:ahLst/>
            <a:cxnLst/>
            <a:rect l="l" t="t" r="r" b="b"/>
            <a:pathLst>
              <a:path w="147319" h="398145">
                <a:moveTo>
                  <a:pt x="116331" y="0"/>
                </a:moveTo>
                <a:lnTo>
                  <a:pt x="147066" y="0"/>
                </a:lnTo>
                <a:lnTo>
                  <a:pt x="30734" y="397586"/>
                </a:lnTo>
                <a:lnTo>
                  <a:pt x="0" y="397586"/>
                </a:lnTo>
                <a:lnTo>
                  <a:pt x="116331" y="0"/>
                </a:lnTo>
                <a:close/>
              </a:path>
            </a:pathLst>
          </a:custGeom>
          <a:ln w="18288">
            <a:solidFill>
              <a:srgbClr val="FFFFFF"/>
            </a:solidFill>
          </a:ln>
        </p:spPr>
        <p:txBody>
          <a:bodyPr wrap="square" lIns="0" tIns="0" rIns="0" bIns="0" rtlCol="0"/>
          <a:lstStyle/>
          <a:p>
            <a:endParaRPr/>
          </a:p>
        </p:txBody>
      </p:sp>
      <p:sp>
        <p:nvSpPr>
          <p:cNvPr id="32" name="object 32"/>
          <p:cNvSpPr/>
          <p:nvPr/>
        </p:nvSpPr>
        <p:spPr>
          <a:xfrm>
            <a:off x="1810639" y="5765787"/>
            <a:ext cx="55244" cy="333375"/>
          </a:xfrm>
          <a:custGeom>
            <a:avLst/>
            <a:gdLst/>
            <a:ahLst/>
            <a:cxnLst/>
            <a:rect l="l" t="t" r="r" b="b"/>
            <a:pathLst>
              <a:path w="55244" h="333375">
                <a:moveTo>
                  <a:pt x="0" y="0"/>
                </a:moveTo>
                <a:lnTo>
                  <a:pt x="55118" y="0"/>
                </a:lnTo>
                <a:lnTo>
                  <a:pt x="55118" y="332854"/>
                </a:lnTo>
                <a:lnTo>
                  <a:pt x="0" y="332854"/>
                </a:lnTo>
                <a:lnTo>
                  <a:pt x="0" y="0"/>
                </a:lnTo>
                <a:close/>
              </a:path>
            </a:pathLst>
          </a:custGeom>
          <a:ln w="18288">
            <a:solidFill>
              <a:srgbClr val="FFFFFF"/>
            </a:solidFill>
          </a:ln>
        </p:spPr>
        <p:txBody>
          <a:bodyPr wrap="square" lIns="0" tIns="0" rIns="0" bIns="0" rtlCol="0"/>
          <a:lstStyle/>
          <a:p>
            <a:endParaRPr/>
          </a:p>
        </p:txBody>
      </p:sp>
      <p:sp>
        <p:nvSpPr>
          <p:cNvPr id="33" name="object 33"/>
          <p:cNvSpPr/>
          <p:nvPr/>
        </p:nvSpPr>
        <p:spPr>
          <a:xfrm>
            <a:off x="2165223" y="5757748"/>
            <a:ext cx="312420" cy="349250"/>
          </a:xfrm>
          <a:custGeom>
            <a:avLst/>
            <a:gdLst/>
            <a:ahLst/>
            <a:cxnLst/>
            <a:rect l="l" t="t" r="r" b="b"/>
            <a:pathLst>
              <a:path w="312419" h="349250">
                <a:moveTo>
                  <a:pt x="155956" y="0"/>
                </a:moveTo>
                <a:lnTo>
                  <a:pt x="219868" y="11934"/>
                </a:lnTo>
                <a:lnTo>
                  <a:pt x="269494" y="47739"/>
                </a:lnTo>
                <a:lnTo>
                  <a:pt x="301434" y="103289"/>
                </a:lnTo>
                <a:lnTo>
                  <a:pt x="312038" y="174459"/>
                </a:lnTo>
                <a:lnTo>
                  <a:pt x="309393" y="212028"/>
                </a:lnTo>
                <a:lnTo>
                  <a:pt x="288196" y="275408"/>
                </a:lnTo>
                <a:lnTo>
                  <a:pt x="246520" y="322087"/>
                </a:lnTo>
                <a:lnTo>
                  <a:pt x="189700" y="345938"/>
                </a:lnTo>
                <a:lnTo>
                  <a:pt x="155956" y="348919"/>
                </a:lnTo>
                <a:lnTo>
                  <a:pt x="122213" y="345943"/>
                </a:lnTo>
                <a:lnTo>
                  <a:pt x="65444" y="322130"/>
                </a:lnTo>
                <a:lnTo>
                  <a:pt x="23842" y="275501"/>
                </a:lnTo>
                <a:lnTo>
                  <a:pt x="2645" y="212083"/>
                </a:lnTo>
                <a:lnTo>
                  <a:pt x="0" y="174459"/>
                </a:lnTo>
                <a:lnTo>
                  <a:pt x="2665" y="136859"/>
                </a:lnTo>
                <a:lnTo>
                  <a:pt x="23949" y="73461"/>
                </a:lnTo>
                <a:lnTo>
                  <a:pt x="65569" y="26810"/>
                </a:lnTo>
                <a:lnTo>
                  <a:pt x="122287" y="2978"/>
                </a:lnTo>
                <a:lnTo>
                  <a:pt x="155956" y="0"/>
                </a:lnTo>
                <a:close/>
              </a:path>
            </a:pathLst>
          </a:custGeom>
          <a:ln w="18288">
            <a:solidFill>
              <a:srgbClr val="FFFFFF"/>
            </a:solidFill>
          </a:ln>
        </p:spPr>
        <p:txBody>
          <a:bodyPr wrap="square" lIns="0" tIns="0" rIns="0" bIns="0" rtlCol="0"/>
          <a:lstStyle/>
          <a:p>
            <a:endParaRPr/>
          </a:p>
        </p:txBody>
      </p:sp>
      <p:sp>
        <p:nvSpPr>
          <p:cNvPr id="34" name="object 34"/>
          <p:cNvSpPr/>
          <p:nvPr/>
        </p:nvSpPr>
        <p:spPr>
          <a:xfrm>
            <a:off x="3746753" y="3070098"/>
            <a:ext cx="1080770" cy="502920"/>
          </a:xfrm>
          <a:custGeom>
            <a:avLst/>
            <a:gdLst/>
            <a:ahLst/>
            <a:cxnLst/>
            <a:rect l="l" t="t" r="r" b="b"/>
            <a:pathLst>
              <a:path w="1080770" h="502920">
                <a:moveTo>
                  <a:pt x="0" y="502919"/>
                </a:moveTo>
                <a:lnTo>
                  <a:pt x="2139" y="423415"/>
                </a:lnTo>
                <a:lnTo>
                  <a:pt x="8095" y="354384"/>
                </a:lnTo>
                <a:lnTo>
                  <a:pt x="17172" y="299959"/>
                </a:lnTo>
                <a:lnTo>
                  <a:pt x="41910" y="251460"/>
                </a:lnTo>
                <a:lnTo>
                  <a:pt x="498348" y="251460"/>
                </a:lnTo>
                <a:lnTo>
                  <a:pt x="511582" y="238646"/>
                </a:lnTo>
                <a:lnTo>
                  <a:pt x="523085" y="202960"/>
                </a:lnTo>
                <a:lnTo>
                  <a:pt x="532162" y="148535"/>
                </a:lnTo>
                <a:lnTo>
                  <a:pt x="538118" y="79504"/>
                </a:lnTo>
                <a:lnTo>
                  <a:pt x="540258" y="0"/>
                </a:lnTo>
                <a:lnTo>
                  <a:pt x="542397" y="79504"/>
                </a:lnTo>
                <a:lnTo>
                  <a:pt x="548353" y="148535"/>
                </a:lnTo>
                <a:lnTo>
                  <a:pt x="557430" y="202960"/>
                </a:lnTo>
                <a:lnTo>
                  <a:pt x="568933" y="238646"/>
                </a:lnTo>
                <a:lnTo>
                  <a:pt x="582168" y="251460"/>
                </a:lnTo>
                <a:lnTo>
                  <a:pt x="1038606" y="251460"/>
                </a:lnTo>
                <a:lnTo>
                  <a:pt x="1051840" y="264273"/>
                </a:lnTo>
                <a:lnTo>
                  <a:pt x="1063343" y="299959"/>
                </a:lnTo>
                <a:lnTo>
                  <a:pt x="1072420" y="354384"/>
                </a:lnTo>
                <a:lnTo>
                  <a:pt x="1078376" y="423415"/>
                </a:lnTo>
                <a:lnTo>
                  <a:pt x="1080516" y="502919"/>
                </a:lnTo>
              </a:path>
            </a:pathLst>
          </a:custGeom>
          <a:ln w="28956">
            <a:solidFill>
              <a:srgbClr val="000000"/>
            </a:solidFill>
          </a:ln>
        </p:spPr>
        <p:txBody>
          <a:bodyPr wrap="square" lIns="0" tIns="0" rIns="0" bIns="0" rtlCol="0"/>
          <a:lstStyle/>
          <a:p>
            <a:endParaRPr/>
          </a:p>
        </p:txBody>
      </p:sp>
      <p:sp>
        <p:nvSpPr>
          <p:cNvPr id="35" name="object 35"/>
          <p:cNvSpPr/>
          <p:nvPr/>
        </p:nvSpPr>
        <p:spPr>
          <a:xfrm>
            <a:off x="3288791" y="2694432"/>
            <a:ext cx="2415540" cy="505968"/>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3318509" y="2724276"/>
            <a:ext cx="2351786" cy="445516"/>
          </a:xfrm>
          <a:prstGeom prst="rect">
            <a:avLst/>
          </a:prstGeom>
          <a:blipFill>
            <a:blip r:embed="rId12" cstate="print"/>
            <a:stretch>
              <a:fillRect/>
            </a:stretch>
          </a:blipFill>
        </p:spPr>
        <p:txBody>
          <a:bodyPr wrap="square" lIns="0" tIns="0" rIns="0" bIns="0" rtlCol="0"/>
          <a:lstStyle/>
          <a:p>
            <a:endParaRPr/>
          </a:p>
        </p:txBody>
      </p:sp>
      <p:sp>
        <p:nvSpPr>
          <p:cNvPr id="37" name="object 37"/>
          <p:cNvSpPr/>
          <p:nvPr/>
        </p:nvSpPr>
        <p:spPr>
          <a:xfrm>
            <a:off x="723137" y="3070098"/>
            <a:ext cx="1079500" cy="502920"/>
          </a:xfrm>
          <a:custGeom>
            <a:avLst/>
            <a:gdLst/>
            <a:ahLst/>
            <a:cxnLst/>
            <a:rect l="l" t="t" r="r" b="b"/>
            <a:pathLst>
              <a:path w="1079500" h="502920">
                <a:moveTo>
                  <a:pt x="0" y="502919"/>
                </a:moveTo>
                <a:lnTo>
                  <a:pt x="2136" y="423415"/>
                </a:lnTo>
                <a:lnTo>
                  <a:pt x="8084" y="354384"/>
                </a:lnTo>
                <a:lnTo>
                  <a:pt x="17155" y="299959"/>
                </a:lnTo>
                <a:lnTo>
                  <a:pt x="41910" y="251460"/>
                </a:lnTo>
                <a:lnTo>
                  <a:pt x="497586" y="251460"/>
                </a:lnTo>
                <a:lnTo>
                  <a:pt x="510835" y="238646"/>
                </a:lnTo>
                <a:lnTo>
                  <a:pt x="522340" y="202960"/>
                </a:lnTo>
                <a:lnTo>
                  <a:pt x="531411" y="148535"/>
                </a:lnTo>
                <a:lnTo>
                  <a:pt x="537359" y="79504"/>
                </a:lnTo>
                <a:lnTo>
                  <a:pt x="539496" y="0"/>
                </a:lnTo>
                <a:lnTo>
                  <a:pt x="541635" y="79504"/>
                </a:lnTo>
                <a:lnTo>
                  <a:pt x="547591" y="148535"/>
                </a:lnTo>
                <a:lnTo>
                  <a:pt x="556668" y="202960"/>
                </a:lnTo>
                <a:lnTo>
                  <a:pt x="568171" y="238646"/>
                </a:lnTo>
                <a:lnTo>
                  <a:pt x="581406" y="251460"/>
                </a:lnTo>
                <a:lnTo>
                  <a:pt x="1037082" y="251460"/>
                </a:lnTo>
                <a:lnTo>
                  <a:pt x="1050316" y="264273"/>
                </a:lnTo>
                <a:lnTo>
                  <a:pt x="1061819" y="299959"/>
                </a:lnTo>
                <a:lnTo>
                  <a:pt x="1070896" y="354384"/>
                </a:lnTo>
                <a:lnTo>
                  <a:pt x="1076852" y="423415"/>
                </a:lnTo>
                <a:lnTo>
                  <a:pt x="1078992" y="502919"/>
                </a:lnTo>
              </a:path>
            </a:pathLst>
          </a:custGeom>
          <a:ln w="28956">
            <a:solidFill>
              <a:srgbClr val="000000"/>
            </a:solidFill>
          </a:ln>
        </p:spPr>
        <p:txBody>
          <a:bodyPr wrap="square" lIns="0" tIns="0" rIns="0" bIns="0" rtlCol="0"/>
          <a:lstStyle/>
          <a:p>
            <a:endParaRPr/>
          </a:p>
        </p:txBody>
      </p:sp>
      <p:sp>
        <p:nvSpPr>
          <p:cNvPr id="38" name="object 38"/>
          <p:cNvSpPr/>
          <p:nvPr/>
        </p:nvSpPr>
        <p:spPr>
          <a:xfrm>
            <a:off x="263652" y="2694432"/>
            <a:ext cx="2417064" cy="505968"/>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294220" y="2724276"/>
            <a:ext cx="2351697" cy="445516"/>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2196845" y="5086350"/>
            <a:ext cx="1080770" cy="502920"/>
          </a:xfrm>
          <a:custGeom>
            <a:avLst/>
            <a:gdLst/>
            <a:ahLst/>
            <a:cxnLst/>
            <a:rect l="l" t="t" r="r" b="b"/>
            <a:pathLst>
              <a:path w="1080770" h="502920">
                <a:moveTo>
                  <a:pt x="1080516" y="0"/>
                </a:moveTo>
                <a:lnTo>
                  <a:pt x="1078376" y="79504"/>
                </a:lnTo>
                <a:lnTo>
                  <a:pt x="1072420" y="148535"/>
                </a:lnTo>
                <a:lnTo>
                  <a:pt x="1063343" y="202960"/>
                </a:lnTo>
                <a:lnTo>
                  <a:pt x="1038606" y="251459"/>
                </a:lnTo>
                <a:lnTo>
                  <a:pt x="582168" y="251459"/>
                </a:lnTo>
                <a:lnTo>
                  <a:pt x="568933" y="264273"/>
                </a:lnTo>
                <a:lnTo>
                  <a:pt x="557430" y="299959"/>
                </a:lnTo>
                <a:lnTo>
                  <a:pt x="548353" y="354384"/>
                </a:lnTo>
                <a:lnTo>
                  <a:pt x="542397" y="423415"/>
                </a:lnTo>
                <a:lnTo>
                  <a:pt x="540258" y="502919"/>
                </a:lnTo>
                <a:lnTo>
                  <a:pt x="538118" y="423415"/>
                </a:lnTo>
                <a:lnTo>
                  <a:pt x="532162" y="354384"/>
                </a:lnTo>
                <a:lnTo>
                  <a:pt x="523085" y="299959"/>
                </a:lnTo>
                <a:lnTo>
                  <a:pt x="511582" y="264273"/>
                </a:lnTo>
                <a:lnTo>
                  <a:pt x="498348" y="251459"/>
                </a:lnTo>
                <a:lnTo>
                  <a:pt x="41910" y="251459"/>
                </a:lnTo>
                <a:lnTo>
                  <a:pt x="28675" y="238646"/>
                </a:lnTo>
                <a:lnTo>
                  <a:pt x="17172" y="202960"/>
                </a:lnTo>
                <a:lnTo>
                  <a:pt x="8095" y="148535"/>
                </a:lnTo>
                <a:lnTo>
                  <a:pt x="2139" y="79504"/>
                </a:lnTo>
                <a:lnTo>
                  <a:pt x="0" y="0"/>
                </a:lnTo>
              </a:path>
            </a:pathLst>
          </a:custGeom>
          <a:ln w="28956">
            <a:solidFill>
              <a:srgbClr val="000000"/>
            </a:solidFill>
          </a:ln>
        </p:spPr>
        <p:txBody>
          <a:bodyPr wrap="square" lIns="0" tIns="0" rIns="0" bIns="0" rtlCol="0"/>
          <a:lstStyle/>
          <a:p>
            <a:endParaRPr/>
          </a:p>
        </p:txBody>
      </p:sp>
      <p:sp>
        <p:nvSpPr>
          <p:cNvPr id="41" name="object 41"/>
          <p:cNvSpPr/>
          <p:nvPr/>
        </p:nvSpPr>
        <p:spPr>
          <a:xfrm>
            <a:off x="5292090" y="5086350"/>
            <a:ext cx="1080770" cy="502920"/>
          </a:xfrm>
          <a:custGeom>
            <a:avLst/>
            <a:gdLst/>
            <a:ahLst/>
            <a:cxnLst/>
            <a:rect l="l" t="t" r="r" b="b"/>
            <a:pathLst>
              <a:path w="1080770" h="502920">
                <a:moveTo>
                  <a:pt x="1080515" y="0"/>
                </a:moveTo>
                <a:lnTo>
                  <a:pt x="1078376" y="79504"/>
                </a:lnTo>
                <a:lnTo>
                  <a:pt x="1072420" y="148535"/>
                </a:lnTo>
                <a:lnTo>
                  <a:pt x="1063343" y="202960"/>
                </a:lnTo>
                <a:lnTo>
                  <a:pt x="1038606" y="251459"/>
                </a:lnTo>
                <a:lnTo>
                  <a:pt x="582168" y="251459"/>
                </a:lnTo>
                <a:lnTo>
                  <a:pt x="568933" y="264273"/>
                </a:lnTo>
                <a:lnTo>
                  <a:pt x="557430" y="299959"/>
                </a:lnTo>
                <a:lnTo>
                  <a:pt x="548353" y="354384"/>
                </a:lnTo>
                <a:lnTo>
                  <a:pt x="542397" y="423415"/>
                </a:lnTo>
                <a:lnTo>
                  <a:pt x="540258" y="502919"/>
                </a:lnTo>
                <a:lnTo>
                  <a:pt x="538118" y="423415"/>
                </a:lnTo>
                <a:lnTo>
                  <a:pt x="532162" y="354384"/>
                </a:lnTo>
                <a:lnTo>
                  <a:pt x="523085" y="299959"/>
                </a:lnTo>
                <a:lnTo>
                  <a:pt x="511582" y="264273"/>
                </a:lnTo>
                <a:lnTo>
                  <a:pt x="498348" y="251459"/>
                </a:lnTo>
                <a:lnTo>
                  <a:pt x="41910" y="251459"/>
                </a:lnTo>
                <a:lnTo>
                  <a:pt x="28675" y="238646"/>
                </a:lnTo>
                <a:lnTo>
                  <a:pt x="17172" y="202960"/>
                </a:lnTo>
                <a:lnTo>
                  <a:pt x="8095" y="148535"/>
                </a:lnTo>
                <a:lnTo>
                  <a:pt x="2139" y="79504"/>
                </a:lnTo>
                <a:lnTo>
                  <a:pt x="0" y="0"/>
                </a:lnTo>
              </a:path>
            </a:pathLst>
          </a:custGeom>
          <a:ln w="28956">
            <a:solidFill>
              <a:srgbClr val="000000"/>
            </a:solidFill>
          </a:ln>
        </p:spPr>
        <p:txBody>
          <a:bodyPr wrap="square" lIns="0" tIns="0" rIns="0" bIns="0" rtlCol="0"/>
          <a:lstStyle/>
          <a:p>
            <a:endParaRPr/>
          </a:p>
        </p:txBody>
      </p:sp>
      <p:sp>
        <p:nvSpPr>
          <p:cNvPr id="42" name="TextBox 41"/>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7485380" cy="84963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dirty="0">
                <a:latin typeface="Lucida Sans Unicode"/>
                <a:cs typeface="Lucida Sans Unicode"/>
              </a:rPr>
              <a:t>A </a:t>
            </a:r>
            <a:r>
              <a:rPr b="0" spc="-5" dirty="0">
                <a:latin typeface="Lucida Sans Unicode"/>
                <a:cs typeface="Lucida Sans Unicode"/>
              </a:rPr>
              <a:t>“Process” is the basic </a:t>
            </a:r>
            <a:r>
              <a:rPr b="0" dirty="0">
                <a:latin typeface="Lucida Sans Unicode"/>
                <a:cs typeface="Lucida Sans Unicode"/>
              </a:rPr>
              <a:t>unit </a:t>
            </a:r>
            <a:r>
              <a:rPr b="0" spc="-5" dirty="0">
                <a:latin typeface="Lucida Sans Unicode"/>
                <a:cs typeface="Lucida Sans Unicode"/>
              </a:rPr>
              <a:t>of execution in  the operating system</a:t>
            </a:r>
            <a:endParaRPr sz="1800">
              <a:latin typeface="Lucida Sans Unicode"/>
              <a:cs typeface="Lucida Sans Unicode"/>
            </a:endParaRPr>
          </a:p>
        </p:txBody>
      </p:sp>
      <p:sp>
        <p:nvSpPr>
          <p:cNvPr id="3" name="object 3"/>
          <p:cNvSpPr txBox="1"/>
          <p:nvPr/>
        </p:nvSpPr>
        <p:spPr>
          <a:xfrm>
            <a:off x="645668" y="2801239"/>
            <a:ext cx="7813040" cy="2072362"/>
          </a:xfrm>
          <a:prstGeom prst="rect">
            <a:avLst/>
          </a:prstGeom>
        </p:spPr>
        <p:txBody>
          <a:bodyPr vert="horz" wrap="square" lIns="0" tIns="12700" rIns="0" bIns="0" rtlCol="0">
            <a:spAutoFit/>
          </a:bodyPr>
          <a:lstStyle/>
          <a:p>
            <a:pPr marL="268605" marR="5080" indent="-256540" algn="just">
              <a:lnSpc>
                <a:spcPct val="100000"/>
              </a:lnSpc>
              <a:spcBef>
                <a:spcPts val="100"/>
              </a:spcBef>
              <a:tabLst>
                <a:tab pos="268605" algn="l"/>
              </a:tabLst>
            </a:pPr>
            <a:r>
              <a:rPr sz="2000" spc="15" dirty="0">
                <a:solidFill>
                  <a:srgbClr val="2CA1BE"/>
                </a:solidFill>
                <a:latin typeface="Wingdings 3"/>
                <a:cs typeface="Wingdings 3"/>
              </a:rPr>
              <a:t></a:t>
            </a:r>
            <a:r>
              <a:rPr sz="2000" spc="15" dirty="0">
                <a:solidFill>
                  <a:srgbClr val="2CA1BE"/>
                </a:solidFill>
                <a:latin typeface="Times New Roman"/>
                <a:cs typeface="Times New Roman"/>
              </a:rPr>
              <a:t>	</a:t>
            </a:r>
            <a:r>
              <a:rPr sz="2800" dirty="0">
                <a:latin typeface="Lucida Sans Unicode"/>
                <a:cs typeface="Lucida Sans Unicode"/>
              </a:rPr>
              <a:t>A </a:t>
            </a:r>
            <a:r>
              <a:rPr sz="2800" spc="-5" dirty="0">
                <a:latin typeface="Lucida Sans Unicode"/>
                <a:cs typeface="Lucida Sans Unicode"/>
              </a:rPr>
              <a:t>“Process” is the </a:t>
            </a:r>
            <a:r>
              <a:rPr sz="2800" dirty="0">
                <a:latin typeface="Lucida Sans Unicode"/>
                <a:cs typeface="Lucida Sans Unicode"/>
              </a:rPr>
              <a:t>name </a:t>
            </a:r>
            <a:r>
              <a:rPr sz="2800" spc="-5" dirty="0">
                <a:latin typeface="Lucida Sans Unicode"/>
                <a:cs typeface="Lucida Sans Unicode"/>
              </a:rPr>
              <a:t>we give to </a:t>
            </a:r>
            <a:r>
              <a:rPr sz="2800" dirty="0">
                <a:latin typeface="Lucida Sans Unicode"/>
                <a:cs typeface="Lucida Sans Unicode"/>
              </a:rPr>
              <a:t>a </a:t>
            </a:r>
            <a:r>
              <a:rPr sz="2800" spc="-5" dirty="0">
                <a:latin typeface="Lucida Sans Unicode"/>
                <a:cs typeface="Lucida Sans Unicode"/>
              </a:rPr>
              <a:t>program  when it is running in</a:t>
            </a:r>
            <a:r>
              <a:rPr sz="2800" spc="-65" dirty="0">
                <a:latin typeface="Lucida Sans Unicode"/>
                <a:cs typeface="Lucida Sans Unicode"/>
              </a:rPr>
              <a:t> </a:t>
            </a:r>
            <a:r>
              <a:rPr sz="2800" spc="-5" dirty="0">
                <a:latin typeface="Lucida Sans Unicode"/>
                <a:cs typeface="Lucida Sans Unicode"/>
              </a:rPr>
              <a:t>memory</a:t>
            </a:r>
            <a:endParaRPr sz="2800" dirty="0">
              <a:latin typeface="Lucida Sans Unicode"/>
              <a:cs typeface="Lucida Sans Unicode"/>
            </a:endParaRPr>
          </a:p>
          <a:p>
            <a:pPr marL="524510" indent="-229235" algn="just">
              <a:lnSpc>
                <a:spcPct val="100000"/>
              </a:lnSpc>
              <a:spcBef>
                <a:spcPts val="365"/>
              </a:spcBef>
              <a:buClr>
                <a:srgbClr val="2CA1BE"/>
              </a:buClr>
              <a:buFont typeface="Verdana"/>
              <a:buChar char="◦"/>
              <a:tabLst>
                <a:tab pos="525145" algn="l"/>
              </a:tabLst>
            </a:pPr>
            <a:r>
              <a:rPr sz="2400" dirty="0">
                <a:latin typeface="Lucida Sans Unicode"/>
                <a:cs typeface="Lucida Sans Unicode"/>
              </a:rPr>
              <a:t>So a “Program” </a:t>
            </a:r>
            <a:r>
              <a:rPr sz="2400" spc="-5" dirty="0">
                <a:latin typeface="Lucida Sans Unicode"/>
                <a:cs typeface="Lucida Sans Unicode"/>
              </a:rPr>
              <a:t>is the complied</a:t>
            </a:r>
            <a:r>
              <a:rPr sz="2400" spc="-80" dirty="0">
                <a:latin typeface="Lucida Sans Unicode"/>
                <a:cs typeface="Lucida Sans Unicode"/>
              </a:rPr>
              <a:t> </a:t>
            </a:r>
            <a:r>
              <a:rPr sz="2400" spc="-5" dirty="0">
                <a:latin typeface="Lucida Sans Unicode"/>
                <a:cs typeface="Lucida Sans Unicode"/>
              </a:rPr>
              <a:t>executable</a:t>
            </a:r>
            <a:endParaRPr sz="2400" dirty="0">
              <a:latin typeface="Lucida Sans Unicode"/>
              <a:cs typeface="Lucida Sans Unicode"/>
            </a:endParaRPr>
          </a:p>
          <a:p>
            <a:pPr marL="524510" marR="133985" indent="-228600" algn="just">
              <a:lnSpc>
                <a:spcPct val="100000"/>
              </a:lnSpc>
              <a:spcBef>
                <a:spcPts val="300"/>
              </a:spcBef>
              <a:buClr>
                <a:srgbClr val="2CA1BE"/>
              </a:buClr>
              <a:buFont typeface="Verdana"/>
              <a:buChar char="◦"/>
              <a:tabLst>
                <a:tab pos="525145" algn="l"/>
              </a:tabLst>
            </a:pPr>
            <a:r>
              <a:rPr sz="2400" spc="-5" dirty="0">
                <a:latin typeface="Lucida Sans Unicode"/>
                <a:cs typeface="Lucida Sans Unicode"/>
              </a:rPr>
              <a:t>And </a:t>
            </a:r>
            <a:r>
              <a:rPr sz="2400" dirty="0">
                <a:latin typeface="Lucida Sans Unicode"/>
                <a:cs typeface="Lucida Sans Unicode"/>
              </a:rPr>
              <a:t>a “Process” </a:t>
            </a:r>
            <a:r>
              <a:rPr sz="2400" spc="-5" dirty="0">
                <a:latin typeface="Lucida Sans Unicode"/>
                <a:cs typeface="Lucida Sans Unicode"/>
              </a:rPr>
              <a:t>is the running executable </a:t>
            </a:r>
            <a:r>
              <a:rPr sz="2400" dirty="0">
                <a:latin typeface="Lucida Sans Unicode"/>
                <a:cs typeface="Lucida Sans Unicode"/>
              </a:rPr>
              <a:t>with </a:t>
            </a:r>
            <a:r>
              <a:rPr sz="2400" spc="-5" dirty="0">
                <a:latin typeface="Lucida Sans Unicode"/>
                <a:cs typeface="Lucida Sans Unicode"/>
              </a:rPr>
              <a:t>the  execution</a:t>
            </a:r>
            <a:r>
              <a:rPr sz="2400" spc="-30" dirty="0">
                <a:latin typeface="Lucida Sans Unicode"/>
                <a:cs typeface="Lucida Sans Unicode"/>
              </a:rPr>
              <a:t> </a:t>
            </a:r>
            <a:r>
              <a:rPr sz="2400" dirty="0">
                <a:latin typeface="Lucida Sans Unicode"/>
                <a:cs typeface="Lucida Sans Unicode"/>
              </a:rPr>
              <a:t>state.</a:t>
            </a:r>
          </a:p>
        </p:txBody>
      </p:sp>
      <p:sp>
        <p:nvSpPr>
          <p:cNvPr id="6" name="TextBox 5"/>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668" y="1465529"/>
            <a:ext cx="7919720" cy="3830954"/>
          </a:xfrm>
          <a:prstGeom prst="rect">
            <a:avLst/>
          </a:prstGeom>
        </p:spPr>
        <p:txBody>
          <a:bodyPr vert="horz" wrap="square" lIns="0" tIns="12700" rIns="0" bIns="0" rtlCol="0">
            <a:spAutoFit/>
          </a:bodyPr>
          <a:lstStyle/>
          <a:p>
            <a:pPr marL="268605" marR="399415"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So </a:t>
            </a:r>
            <a:r>
              <a:rPr sz="2700" spc="-5" dirty="0">
                <a:latin typeface="Lucida Sans Unicode"/>
                <a:cs typeface="Lucida Sans Unicode"/>
              </a:rPr>
              <a:t>in this case the Job </a:t>
            </a:r>
            <a:r>
              <a:rPr sz="2700" dirty="0">
                <a:latin typeface="Lucida Sans Unicode"/>
                <a:cs typeface="Lucida Sans Unicode"/>
              </a:rPr>
              <a:t>Scheduler </a:t>
            </a:r>
            <a:r>
              <a:rPr sz="2700" spc="-5" dirty="0">
                <a:latin typeface="Lucida Sans Unicode"/>
                <a:cs typeface="Lucida Sans Unicode"/>
              </a:rPr>
              <a:t>wants to  balance the jobs coming in, </a:t>
            </a:r>
            <a:r>
              <a:rPr sz="2700" dirty="0">
                <a:latin typeface="Lucida Sans Unicode"/>
                <a:cs typeface="Lucida Sans Unicode"/>
              </a:rPr>
              <a:t>so </a:t>
            </a:r>
            <a:r>
              <a:rPr sz="2700" spc="-5" dirty="0">
                <a:latin typeface="Lucida Sans Unicode"/>
                <a:cs typeface="Lucida Sans Unicode"/>
              </a:rPr>
              <a:t>that </a:t>
            </a:r>
            <a:r>
              <a:rPr sz="2700" dirty="0">
                <a:latin typeface="Lucida Sans Unicode"/>
                <a:cs typeface="Lucida Sans Unicode"/>
              </a:rPr>
              <a:t>the  </a:t>
            </a:r>
            <a:r>
              <a:rPr sz="2700" spc="-5" dirty="0">
                <a:latin typeface="Lucida Sans Unicode"/>
                <a:cs typeface="Lucida Sans Unicode"/>
              </a:rPr>
              <a:t>components of the operating system are all  kept</a:t>
            </a:r>
            <a:r>
              <a:rPr sz="2700" spc="-25" dirty="0">
                <a:latin typeface="Lucida Sans Unicode"/>
                <a:cs typeface="Lucida Sans Unicode"/>
              </a:rPr>
              <a:t> </a:t>
            </a:r>
            <a:r>
              <a:rPr sz="2700" dirty="0">
                <a:latin typeface="Lucida Sans Unicode"/>
                <a:cs typeface="Lucida Sans Unicode"/>
              </a:rPr>
              <a:t>busy.</a:t>
            </a:r>
          </a:p>
          <a:p>
            <a:pPr marL="268605" marR="161290" indent="-256540" algn="just">
              <a:lnSpc>
                <a:spcPct val="100000"/>
              </a:lnSpc>
              <a:spcBef>
                <a:spcPts val="400"/>
              </a:spcBef>
              <a:tabLst>
                <a:tab pos="268605" algn="l"/>
              </a:tabLst>
            </a:pPr>
            <a:r>
              <a:rPr sz="1800" spc="20" dirty="0">
                <a:solidFill>
                  <a:srgbClr val="2CA1BE"/>
                </a:solidFill>
                <a:latin typeface="Wingdings 3"/>
                <a:cs typeface="Wingdings 3"/>
              </a:rPr>
              <a:t></a:t>
            </a:r>
            <a:r>
              <a:rPr sz="1800" spc="20" dirty="0">
                <a:solidFill>
                  <a:srgbClr val="2CA1BE"/>
                </a:solidFill>
                <a:latin typeface="Times New Roman"/>
                <a:cs typeface="Times New Roman"/>
              </a:rPr>
              <a:t>	</a:t>
            </a:r>
            <a:r>
              <a:rPr sz="2700" spc="-5" dirty="0">
                <a:latin typeface="Lucida Sans Unicode"/>
                <a:cs typeface="Lucida Sans Unicode"/>
              </a:rPr>
              <a:t>If </a:t>
            </a:r>
            <a:r>
              <a:rPr sz="2700" dirty="0">
                <a:latin typeface="Lucida Sans Unicode"/>
                <a:cs typeface="Lucida Sans Unicode"/>
              </a:rPr>
              <a:t>we </a:t>
            </a:r>
            <a:r>
              <a:rPr sz="2700" spc="-5" dirty="0">
                <a:latin typeface="Lucida Sans Unicode"/>
                <a:cs typeface="Lucida Sans Unicode"/>
              </a:rPr>
              <a:t>don’t change the order of job, the CPU  </a:t>
            </a:r>
            <a:r>
              <a:rPr sz="2700" dirty="0">
                <a:latin typeface="Lucida Sans Unicode"/>
                <a:cs typeface="Lucida Sans Unicode"/>
              </a:rPr>
              <a:t>will </a:t>
            </a:r>
            <a:r>
              <a:rPr sz="2700" spc="-5" dirty="0">
                <a:latin typeface="Lucida Sans Unicode"/>
                <a:cs typeface="Lucida Sans Unicode"/>
              </a:rPr>
              <a:t>be very </a:t>
            </a:r>
            <a:r>
              <a:rPr sz="2700" dirty="0">
                <a:latin typeface="Lucida Sans Unicode"/>
                <a:cs typeface="Lucida Sans Unicode"/>
              </a:rPr>
              <a:t>busy, </a:t>
            </a:r>
            <a:r>
              <a:rPr sz="2700" spc="-5" dirty="0">
                <a:latin typeface="Lucida Sans Unicode"/>
                <a:cs typeface="Lucida Sans Unicode"/>
              </a:rPr>
              <a:t>but the I/O </a:t>
            </a:r>
            <a:r>
              <a:rPr sz="2700" spc="-10" dirty="0">
                <a:latin typeface="Lucida Sans Unicode"/>
                <a:cs typeface="Lucida Sans Unicode"/>
              </a:rPr>
              <a:t>component </a:t>
            </a:r>
            <a:r>
              <a:rPr sz="2700" dirty="0">
                <a:latin typeface="Lucida Sans Unicode"/>
                <a:cs typeface="Lucida Sans Unicode"/>
              </a:rPr>
              <a:t>will  </a:t>
            </a:r>
            <a:r>
              <a:rPr sz="2700" spc="-5" dirty="0">
                <a:latin typeface="Lucida Sans Unicode"/>
                <a:cs typeface="Lucida Sans Unicode"/>
              </a:rPr>
              <a:t>be idle, and then vice</a:t>
            </a:r>
            <a:r>
              <a:rPr sz="2700" spc="-45" dirty="0">
                <a:latin typeface="Lucida Sans Unicode"/>
                <a:cs typeface="Lucida Sans Unicode"/>
              </a:rPr>
              <a:t> </a:t>
            </a:r>
            <a:r>
              <a:rPr sz="2700" dirty="0">
                <a:latin typeface="Lucida Sans Unicode"/>
                <a:cs typeface="Lucida Sans Unicode"/>
              </a:rPr>
              <a:t>versa.</a:t>
            </a:r>
          </a:p>
          <a:p>
            <a:pPr marL="268605" marR="5080" indent="-256540" algn="just">
              <a:lnSpc>
                <a:spcPct val="100000"/>
              </a:lnSpc>
              <a:spcBef>
                <a:spcPts val="400"/>
              </a:spcBef>
              <a:tabLst>
                <a:tab pos="268605" algn="l"/>
              </a:tabLst>
            </a:pPr>
            <a:r>
              <a:rPr sz="1800" spc="20" dirty="0">
                <a:solidFill>
                  <a:srgbClr val="2CA1BE"/>
                </a:solidFill>
                <a:latin typeface="Wingdings 3"/>
                <a:cs typeface="Wingdings 3"/>
              </a:rPr>
              <a:t></a:t>
            </a:r>
            <a:r>
              <a:rPr sz="1800" spc="20" dirty="0">
                <a:solidFill>
                  <a:srgbClr val="2CA1BE"/>
                </a:solidFill>
                <a:latin typeface="Times New Roman"/>
                <a:cs typeface="Times New Roman"/>
              </a:rPr>
              <a:t>	</a:t>
            </a:r>
            <a:r>
              <a:rPr sz="2700" spc="-5" dirty="0">
                <a:latin typeface="Lucida Sans Unicode"/>
                <a:cs typeface="Lucida Sans Unicode"/>
              </a:rPr>
              <a:t>This is </a:t>
            </a:r>
            <a:r>
              <a:rPr sz="2700" dirty="0">
                <a:latin typeface="Lucida Sans Unicode"/>
                <a:cs typeface="Lucida Sans Unicode"/>
              </a:rPr>
              <a:t>not </a:t>
            </a:r>
            <a:r>
              <a:rPr sz="2700" spc="-5" dirty="0">
                <a:latin typeface="Lucida Sans Unicode"/>
                <a:cs typeface="Lucida Sans Unicode"/>
              </a:rPr>
              <a:t>an optimal </a:t>
            </a:r>
            <a:r>
              <a:rPr sz="2700" dirty="0">
                <a:latin typeface="Lucida Sans Unicode"/>
                <a:cs typeface="Lucida Sans Unicode"/>
              </a:rPr>
              <a:t>use </a:t>
            </a:r>
            <a:r>
              <a:rPr sz="2700" spc="-5" dirty="0">
                <a:latin typeface="Lucida Sans Unicode"/>
                <a:cs typeface="Lucida Sans Unicode"/>
              </a:rPr>
              <a:t>of resources, </a:t>
            </a:r>
            <a:r>
              <a:rPr sz="2700" dirty="0">
                <a:latin typeface="Lucida Sans Unicode"/>
                <a:cs typeface="Lucida Sans Unicode"/>
              </a:rPr>
              <a:t>so </a:t>
            </a:r>
            <a:r>
              <a:rPr sz="2700" spc="-5" dirty="0">
                <a:latin typeface="Lucida Sans Unicode"/>
                <a:cs typeface="Lucida Sans Unicode"/>
              </a:rPr>
              <a:t>we  </a:t>
            </a:r>
            <a:r>
              <a:rPr sz="2700" dirty="0">
                <a:latin typeface="Lucida Sans Unicode"/>
                <a:cs typeface="Lucida Sans Unicode"/>
              </a:rPr>
              <a:t>swap </a:t>
            </a:r>
            <a:r>
              <a:rPr sz="2700" spc="-5" dirty="0">
                <a:latin typeface="Lucida Sans Unicode"/>
                <a:cs typeface="Lucida Sans Unicode"/>
              </a:rPr>
              <a:t>them</a:t>
            </a:r>
            <a:r>
              <a:rPr sz="2700" spc="-25" dirty="0">
                <a:latin typeface="Lucida Sans Unicode"/>
                <a:cs typeface="Lucida Sans Unicode"/>
              </a:rPr>
              <a:t> </a:t>
            </a:r>
            <a:r>
              <a:rPr sz="2700" spc="-5" dirty="0">
                <a:latin typeface="Lucida Sans Unicode"/>
                <a:cs typeface="Lucida Sans Unicode"/>
              </a:rPr>
              <a:t>around.</a:t>
            </a:r>
            <a:endParaRPr sz="2700" dirty="0">
              <a:latin typeface="Lucida Sans Unicode"/>
              <a:cs typeface="Lucida Sans Unicode"/>
            </a:endParaRPr>
          </a:p>
        </p:txBody>
      </p:sp>
      <p:sp>
        <p:nvSpPr>
          <p:cNvPr id="4" name="TextBox 3"/>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668" y="1465529"/>
            <a:ext cx="7906384" cy="3368675"/>
          </a:xfrm>
          <a:prstGeom prst="rect">
            <a:avLst/>
          </a:prstGeom>
        </p:spPr>
        <p:txBody>
          <a:bodyPr vert="horz" wrap="square" lIns="0" tIns="12700" rIns="0" bIns="0" rtlCol="0">
            <a:spAutoFit/>
          </a:bodyPr>
          <a:lstStyle/>
          <a:p>
            <a:pPr marL="268605" marR="142240"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This is the first level of swapping of  processes that will occur, and </a:t>
            </a:r>
            <a:r>
              <a:rPr sz="2700" dirty="0">
                <a:latin typeface="Lucida Sans Unicode"/>
                <a:cs typeface="Lucida Sans Unicode"/>
              </a:rPr>
              <a:t>more will </a:t>
            </a:r>
            <a:r>
              <a:rPr sz="2700" spc="-5" dirty="0">
                <a:latin typeface="Lucida Sans Unicode"/>
                <a:cs typeface="Lucida Sans Unicode"/>
              </a:rPr>
              <a:t>be  done by the </a:t>
            </a:r>
            <a:r>
              <a:rPr sz="2700" b="1" spc="-5" dirty="0">
                <a:latin typeface="Lucida Sans Unicode"/>
                <a:cs typeface="Lucida Sans Unicode"/>
              </a:rPr>
              <a:t>Process Scheduler</a:t>
            </a:r>
            <a:r>
              <a:rPr sz="2700" spc="-5" dirty="0">
                <a:latin typeface="Lucida Sans Unicode"/>
                <a:cs typeface="Lucida Sans Unicode"/>
              </a:rPr>
              <a:t>. The </a:t>
            </a:r>
            <a:r>
              <a:rPr sz="2700" b="1" dirty="0">
                <a:latin typeface="Lucida Sans Unicode"/>
                <a:cs typeface="Lucida Sans Unicode"/>
              </a:rPr>
              <a:t>Job  </a:t>
            </a:r>
            <a:r>
              <a:rPr sz="2700" b="1" spc="-5" dirty="0">
                <a:latin typeface="Lucida Sans Unicode"/>
                <a:cs typeface="Lucida Sans Unicode"/>
              </a:rPr>
              <a:t>Scheduler </a:t>
            </a:r>
            <a:r>
              <a:rPr sz="2700" spc="-5" dirty="0">
                <a:latin typeface="Lucida Sans Unicode"/>
                <a:cs typeface="Lucida Sans Unicode"/>
              </a:rPr>
              <a:t>is looking at </a:t>
            </a:r>
            <a:r>
              <a:rPr sz="2700" spc="-10" dirty="0">
                <a:latin typeface="Lucida Sans Unicode"/>
                <a:cs typeface="Lucida Sans Unicode"/>
              </a:rPr>
              <a:t>jobs </a:t>
            </a:r>
            <a:r>
              <a:rPr sz="2700" spc="-5" dirty="0">
                <a:latin typeface="Lucida Sans Unicode"/>
                <a:cs typeface="Lucida Sans Unicode"/>
              </a:rPr>
              <a:t>(or </a:t>
            </a:r>
            <a:r>
              <a:rPr sz="2700" dirty="0">
                <a:latin typeface="Lucida Sans Unicode"/>
                <a:cs typeface="Lucida Sans Unicode"/>
              </a:rPr>
              <a:t>groups </a:t>
            </a:r>
            <a:r>
              <a:rPr sz="2700" spc="-5" dirty="0">
                <a:latin typeface="Lucida Sans Unicode"/>
                <a:cs typeface="Lucida Sans Unicode"/>
              </a:rPr>
              <a:t>of  processes), and looking at the whole process  </a:t>
            </a:r>
            <a:r>
              <a:rPr sz="2700" dirty="0">
                <a:latin typeface="Lucida Sans Unicode"/>
                <a:cs typeface="Lucida Sans Unicode"/>
              </a:rPr>
              <a:t>from a</a:t>
            </a:r>
            <a:r>
              <a:rPr sz="2700" spc="-10" dirty="0">
                <a:latin typeface="Lucida Sans Unicode"/>
                <a:cs typeface="Lucida Sans Unicode"/>
              </a:rPr>
              <a:t> </a:t>
            </a:r>
            <a:r>
              <a:rPr sz="2700" spc="-5" dirty="0">
                <a:latin typeface="Lucida Sans Unicode"/>
                <a:cs typeface="Lucida Sans Unicode"/>
              </a:rPr>
              <a:t>high-level.</a:t>
            </a:r>
            <a:endParaRPr sz="2700" dirty="0">
              <a:latin typeface="Lucida Sans Unicode"/>
              <a:cs typeface="Lucida Sans Unicode"/>
            </a:endParaRPr>
          </a:p>
          <a:p>
            <a:pPr marL="268605" marR="5080" indent="-256540" algn="just">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For obvious reasons, the Job </a:t>
            </a:r>
            <a:r>
              <a:rPr sz="2700" dirty="0">
                <a:latin typeface="Lucida Sans Unicode"/>
                <a:cs typeface="Lucida Sans Unicode"/>
              </a:rPr>
              <a:t>Scheduler </a:t>
            </a:r>
            <a:r>
              <a:rPr sz="2700" spc="-5" dirty="0">
                <a:latin typeface="Lucida Sans Unicode"/>
                <a:cs typeface="Lucida Sans Unicode"/>
              </a:rPr>
              <a:t>is also  called the </a:t>
            </a:r>
            <a:r>
              <a:rPr sz="2700" b="1" dirty="0">
                <a:latin typeface="Lucida Sans Unicode"/>
                <a:cs typeface="Lucida Sans Unicode"/>
              </a:rPr>
              <a:t>High-Level</a:t>
            </a:r>
            <a:r>
              <a:rPr sz="2700" b="1" spc="-60" dirty="0">
                <a:latin typeface="Lucida Sans Unicode"/>
                <a:cs typeface="Lucida Sans Unicode"/>
              </a:rPr>
              <a:t> </a:t>
            </a:r>
            <a:r>
              <a:rPr sz="2700" b="1" spc="-5" dirty="0">
                <a:latin typeface="Lucida Sans Unicode"/>
                <a:cs typeface="Lucida Sans Unicode"/>
              </a:rPr>
              <a:t>Scheduler</a:t>
            </a:r>
            <a:r>
              <a:rPr sz="2700" spc="-5" dirty="0">
                <a:latin typeface="Lucida Sans Unicode"/>
                <a:cs typeface="Lucida Sans Unicode"/>
              </a:rPr>
              <a:t>.</a:t>
            </a:r>
            <a:endParaRPr sz="2700" dirty="0">
              <a:latin typeface="Lucida Sans Unicode"/>
              <a:cs typeface="Lucida Sans Unicode"/>
            </a:endParaRPr>
          </a:p>
        </p:txBody>
      </p:sp>
      <p:sp>
        <p:nvSpPr>
          <p:cNvPr id="4" name="TextBox 3"/>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668" y="1465529"/>
            <a:ext cx="7460615" cy="4344670"/>
          </a:xfrm>
          <a:prstGeom prst="rect">
            <a:avLst/>
          </a:prstGeom>
        </p:spPr>
        <p:txBody>
          <a:bodyPr vert="horz" wrap="square" lIns="0" tIns="12700" rIns="0" bIns="0" rtlCol="0">
            <a:spAutoFit/>
          </a:bodyPr>
          <a:lstStyle/>
          <a:p>
            <a:pPr marL="268605" marR="98425" indent="-256540">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Every process </a:t>
            </a:r>
            <a:r>
              <a:rPr sz="2700" dirty="0">
                <a:latin typeface="Lucida Sans Unicode"/>
                <a:cs typeface="Lucida Sans Unicode"/>
              </a:rPr>
              <a:t>has a </a:t>
            </a:r>
            <a:r>
              <a:rPr sz="2700" spc="-5" dirty="0">
                <a:latin typeface="Lucida Sans Unicode"/>
                <a:cs typeface="Lucida Sans Unicode"/>
              </a:rPr>
              <a:t>field that records their  current </a:t>
            </a:r>
            <a:r>
              <a:rPr sz="2700" dirty="0">
                <a:latin typeface="Lucida Sans Unicode"/>
                <a:cs typeface="Lucida Sans Unicode"/>
              </a:rPr>
              <a:t>status, </a:t>
            </a:r>
            <a:r>
              <a:rPr sz="2700" spc="-5" dirty="0">
                <a:latin typeface="Lucida Sans Unicode"/>
                <a:cs typeface="Lucida Sans Unicode"/>
              </a:rPr>
              <a:t>called the </a:t>
            </a:r>
            <a:r>
              <a:rPr sz="2700" b="1" spc="-5" dirty="0">
                <a:latin typeface="Lucida Sans Unicode"/>
                <a:cs typeface="Lucida Sans Unicode"/>
              </a:rPr>
              <a:t>Process</a:t>
            </a:r>
            <a:r>
              <a:rPr sz="2700" b="1" spc="-100" dirty="0">
                <a:latin typeface="Lucida Sans Unicode"/>
                <a:cs typeface="Lucida Sans Unicode"/>
              </a:rPr>
              <a:t> </a:t>
            </a:r>
            <a:r>
              <a:rPr sz="2700" b="1" dirty="0">
                <a:latin typeface="Lucida Sans Unicode"/>
                <a:cs typeface="Lucida Sans Unicode"/>
              </a:rPr>
              <a:t>Status</a:t>
            </a:r>
            <a:r>
              <a:rPr sz="2700" dirty="0">
                <a:latin typeface="Lucida Sans Unicode"/>
                <a:cs typeface="Lucida Sans Unicode"/>
              </a:rPr>
              <a:t>.</a:t>
            </a:r>
          </a:p>
          <a:p>
            <a:pPr>
              <a:lnSpc>
                <a:spcPct val="100000"/>
              </a:lnSpc>
              <a:spcBef>
                <a:spcPts val="10"/>
              </a:spcBef>
            </a:pPr>
            <a:endParaRPr sz="3500" dirty="0">
              <a:latin typeface="Times New Roman"/>
              <a:cs typeface="Times New Roman"/>
            </a:endParaRPr>
          </a:p>
          <a:p>
            <a:pPr marL="268605" marR="87630" indent="-256540">
              <a:lnSpc>
                <a:spcPct val="100000"/>
              </a:lnSpc>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When the process is </a:t>
            </a:r>
            <a:r>
              <a:rPr sz="2700" dirty="0">
                <a:latin typeface="Lucida Sans Unicode"/>
                <a:cs typeface="Lucida Sans Unicode"/>
              </a:rPr>
              <a:t>first </a:t>
            </a:r>
            <a:r>
              <a:rPr sz="2700" spc="-5" dirty="0">
                <a:latin typeface="Lucida Sans Unicode"/>
                <a:cs typeface="Lucida Sans Unicode"/>
              </a:rPr>
              <a:t>passed to the </a:t>
            </a:r>
            <a:r>
              <a:rPr sz="2700" b="1" dirty="0">
                <a:latin typeface="Lucida Sans Unicode"/>
                <a:cs typeface="Lucida Sans Unicode"/>
              </a:rPr>
              <a:t>Job  </a:t>
            </a:r>
            <a:r>
              <a:rPr sz="2700" b="1" spc="-5" dirty="0">
                <a:latin typeface="Lucida Sans Unicode"/>
                <a:cs typeface="Lucida Sans Unicode"/>
              </a:rPr>
              <a:t>Scheduler </a:t>
            </a:r>
            <a:r>
              <a:rPr sz="2700" dirty="0">
                <a:latin typeface="Lucida Sans Unicode"/>
                <a:cs typeface="Lucida Sans Unicode"/>
              </a:rPr>
              <a:t>from </a:t>
            </a:r>
            <a:r>
              <a:rPr sz="2700" spc="-5" dirty="0">
                <a:latin typeface="Lucida Sans Unicode"/>
                <a:cs typeface="Lucida Sans Unicode"/>
              </a:rPr>
              <a:t>the operating system, its  </a:t>
            </a:r>
            <a:r>
              <a:rPr sz="2700" dirty="0">
                <a:latin typeface="Lucida Sans Unicode"/>
                <a:cs typeface="Lucida Sans Unicode"/>
              </a:rPr>
              <a:t>status </a:t>
            </a:r>
            <a:r>
              <a:rPr sz="2700" spc="-5" dirty="0">
                <a:latin typeface="Lucida Sans Unicode"/>
                <a:cs typeface="Lucida Sans Unicode"/>
              </a:rPr>
              <a:t>is always </a:t>
            </a:r>
            <a:r>
              <a:rPr sz="2700" dirty="0">
                <a:latin typeface="Lucida Sans Unicode"/>
                <a:cs typeface="Lucida Sans Unicode"/>
              </a:rPr>
              <a:t>set </a:t>
            </a:r>
            <a:r>
              <a:rPr sz="2700" spc="-5" dirty="0">
                <a:latin typeface="Lucida Sans Unicode"/>
                <a:cs typeface="Lucida Sans Unicode"/>
              </a:rPr>
              <a:t>as</a:t>
            </a:r>
            <a:r>
              <a:rPr sz="2700" spc="-70" dirty="0">
                <a:latin typeface="Lucida Sans Unicode"/>
                <a:cs typeface="Lucida Sans Unicode"/>
              </a:rPr>
              <a:t> </a:t>
            </a:r>
            <a:r>
              <a:rPr sz="2700" b="1" spc="5" dirty="0">
                <a:latin typeface="Lucida Sans Unicode"/>
                <a:cs typeface="Lucida Sans Unicode"/>
              </a:rPr>
              <a:t>HOLD</a:t>
            </a:r>
            <a:r>
              <a:rPr sz="2700" spc="5" dirty="0">
                <a:latin typeface="Lucida Sans Unicode"/>
                <a:cs typeface="Lucida Sans Unicode"/>
              </a:rPr>
              <a:t>.</a:t>
            </a:r>
            <a:endParaRPr sz="2700" dirty="0">
              <a:latin typeface="Lucida Sans Unicode"/>
              <a:cs typeface="Lucida Sans Unicode"/>
            </a:endParaRPr>
          </a:p>
          <a:p>
            <a:pPr>
              <a:lnSpc>
                <a:spcPct val="100000"/>
              </a:lnSpc>
              <a:spcBef>
                <a:spcPts val="20"/>
              </a:spcBef>
            </a:pPr>
            <a:endParaRPr sz="3500" dirty="0">
              <a:latin typeface="Times New Roman"/>
              <a:cs typeface="Times New Roman"/>
            </a:endParaRPr>
          </a:p>
          <a:p>
            <a:pPr marL="268605" marR="5080" indent="-256540">
              <a:lnSpc>
                <a:spcPct val="100000"/>
              </a:lnSpc>
              <a:spcBef>
                <a:spcPts val="5"/>
              </a:spcBef>
              <a:tabLst>
                <a:tab pos="268605" algn="l"/>
              </a:tabLst>
            </a:pPr>
            <a:r>
              <a:rPr sz="1800" spc="20" dirty="0">
                <a:solidFill>
                  <a:srgbClr val="2CA1BE"/>
                </a:solidFill>
                <a:latin typeface="Wingdings 3"/>
                <a:cs typeface="Wingdings 3"/>
              </a:rPr>
              <a:t></a:t>
            </a:r>
            <a:r>
              <a:rPr sz="1800" spc="20" dirty="0">
                <a:solidFill>
                  <a:srgbClr val="2CA1BE"/>
                </a:solidFill>
                <a:latin typeface="Times New Roman"/>
                <a:cs typeface="Times New Roman"/>
              </a:rPr>
              <a:t>	</a:t>
            </a:r>
            <a:r>
              <a:rPr sz="2700" spc="-5" dirty="0">
                <a:latin typeface="Lucida Sans Unicode"/>
                <a:cs typeface="Lucida Sans Unicode"/>
              </a:rPr>
              <a:t>When the </a:t>
            </a:r>
            <a:r>
              <a:rPr sz="2700" b="1" dirty="0">
                <a:latin typeface="Lucida Sans Unicode"/>
                <a:cs typeface="Lucida Sans Unicode"/>
              </a:rPr>
              <a:t>Job </a:t>
            </a:r>
            <a:r>
              <a:rPr sz="2700" b="1" spc="-5" dirty="0">
                <a:latin typeface="Lucida Sans Unicode"/>
                <a:cs typeface="Lucida Sans Unicode"/>
              </a:rPr>
              <a:t>Scheduler </a:t>
            </a:r>
            <a:r>
              <a:rPr sz="2700" spc="-5" dirty="0">
                <a:latin typeface="Lucida Sans Unicode"/>
                <a:cs typeface="Lucida Sans Unicode"/>
              </a:rPr>
              <a:t>passes the process  onto the </a:t>
            </a:r>
            <a:r>
              <a:rPr sz="2700" b="1" spc="-5" dirty="0">
                <a:latin typeface="Lucida Sans Unicode"/>
                <a:cs typeface="Lucida Sans Unicode"/>
              </a:rPr>
              <a:t>Process Scheduler</a:t>
            </a:r>
            <a:r>
              <a:rPr sz="2700" spc="-5" dirty="0">
                <a:latin typeface="Lucida Sans Unicode"/>
                <a:cs typeface="Lucida Sans Unicode"/>
              </a:rPr>
              <a:t>, its </a:t>
            </a:r>
            <a:r>
              <a:rPr sz="2700" dirty="0">
                <a:latin typeface="Lucida Sans Unicode"/>
                <a:cs typeface="Lucida Sans Unicode"/>
              </a:rPr>
              <a:t>status </a:t>
            </a:r>
            <a:r>
              <a:rPr sz="2700" spc="-5" dirty="0">
                <a:latin typeface="Lucida Sans Unicode"/>
                <a:cs typeface="Lucida Sans Unicode"/>
              </a:rPr>
              <a:t>is  always changed to</a:t>
            </a:r>
            <a:r>
              <a:rPr sz="2700" spc="-10" dirty="0">
                <a:latin typeface="Lucida Sans Unicode"/>
                <a:cs typeface="Lucida Sans Unicode"/>
              </a:rPr>
              <a:t> </a:t>
            </a:r>
            <a:r>
              <a:rPr sz="2700" b="1" dirty="0">
                <a:latin typeface="Lucida Sans Unicode"/>
                <a:cs typeface="Lucida Sans Unicode"/>
              </a:rPr>
              <a:t>READY</a:t>
            </a:r>
            <a:r>
              <a:rPr sz="2700" dirty="0">
                <a:latin typeface="Lucida Sans Unicode"/>
                <a:cs typeface="Lucida Sans Unicode"/>
              </a:rPr>
              <a:t>.</a:t>
            </a:r>
          </a:p>
        </p:txBody>
      </p:sp>
      <p:sp>
        <p:nvSpPr>
          <p:cNvPr id="4" name="TextBox 3"/>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1" y="1412747"/>
            <a:ext cx="8784590" cy="5113020"/>
          </a:xfrm>
          <a:custGeom>
            <a:avLst/>
            <a:gdLst/>
            <a:ahLst/>
            <a:cxnLst/>
            <a:rect l="l" t="t" r="r" b="b"/>
            <a:pathLst>
              <a:path w="8784590" h="5113020">
                <a:moveTo>
                  <a:pt x="0" y="5113020"/>
                </a:moveTo>
                <a:lnTo>
                  <a:pt x="8784336" y="5113020"/>
                </a:lnTo>
                <a:lnTo>
                  <a:pt x="8784336" y="0"/>
                </a:lnTo>
                <a:lnTo>
                  <a:pt x="0" y="0"/>
                </a:lnTo>
                <a:lnTo>
                  <a:pt x="0" y="5113020"/>
                </a:lnTo>
                <a:close/>
              </a:path>
            </a:pathLst>
          </a:custGeom>
          <a:solidFill>
            <a:srgbClr val="FFFFFF"/>
          </a:solidFill>
        </p:spPr>
        <p:txBody>
          <a:bodyPr wrap="square" lIns="0" tIns="0" rIns="0" bIns="0" rtlCol="0"/>
          <a:lstStyle/>
          <a:p>
            <a:endParaRPr/>
          </a:p>
        </p:txBody>
      </p:sp>
      <p:sp>
        <p:nvSpPr>
          <p:cNvPr id="3" name="object 3"/>
          <p:cNvSpPr/>
          <p:nvPr/>
        </p:nvSpPr>
        <p:spPr>
          <a:xfrm>
            <a:off x="152400" y="1385316"/>
            <a:ext cx="8839200" cy="5168265"/>
          </a:xfrm>
          <a:custGeom>
            <a:avLst/>
            <a:gdLst/>
            <a:ahLst/>
            <a:cxnLst/>
            <a:rect l="l" t="t" r="r" b="b"/>
            <a:pathLst>
              <a:path w="8839200" h="5168265">
                <a:moveTo>
                  <a:pt x="8811768" y="0"/>
                </a:moveTo>
                <a:lnTo>
                  <a:pt x="27432" y="0"/>
                </a:lnTo>
                <a:lnTo>
                  <a:pt x="16753" y="2160"/>
                </a:lnTo>
                <a:lnTo>
                  <a:pt x="8034" y="8048"/>
                </a:lnTo>
                <a:lnTo>
                  <a:pt x="2155" y="16769"/>
                </a:lnTo>
                <a:lnTo>
                  <a:pt x="0" y="27432"/>
                </a:lnTo>
                <a:lnTo>
                  <a:pt x="0" y="5140452"/>
                </a:lnTo>
                <a:lnTo>
                  <a:pt x="2155" y="5151130"/>
                </a:lnTo>
                <a:lnTo>
                  <a:pt x="8034" y="5159849"/>
                </a:lnTo>
                <a:lnTo>
                  <a:pt x="16753" y="5165728"/>
                </a:lnTo>
                <a:lnTo>
                  <a:pt x="27432" y="5167884"/>
                </a:lnTo>
                <a:lnTo>
                  <a:pt x="8811768" y="5167884"/>
                </a:lnTo>
                <a:lnTo>
                  <a:pt x="8822430" y="5165728"/>
                </a:lnTo>
                <a:lnTo>
                  <a:pt x="8831151" y="5159849"/>
                </a:lnTo>
                <a:lnTo>
                  <a:pt x="8837039" y="5151130"/>
                </a:lnTo>
                <a:lnTo>
                  <a:pt x="8839200" y="5140452"/>
                </a:lnTo>
                <a:lnTo>
                  <a:pt x="8839200" y="5134965"/>
                </a:lnTo>
                <a:lnTo>
                  <a:pt x="32918" y="5134965"/>
                </a:lnTo>
                <a:lnTo>
                  <a:pt x="32918" y="32893"/>
                </a:lnTo>
                <a:lnTo>
                  <a:pt x="8839200" y="32893"/>
                </a:lnTo>
                <a:lnTo>
                  <a:pt x="8839200" y="27432"/>
                </a:lnTo>
                <a:lnTo>
                  <a:pt x="8837039" y="16769"/>
                </a:lnTo>
                <a:lnTo>
                  <a:pt x="8831151" y="8048"/>
                </a:lnTo>
                <a:lnTo>
                  <a:pt x="8822430" y="2160"/>
                </a:lnTo>
                <a:lnTo>
                  <a:pt x="8811768" y="0"/>
                </a:lnTo>
                <a:close/>
              </a:path>
              <a:path w="8839200" h="5168265">
                <a:moveTo>
                  <a:pt x="8839200" y="32893"/>
                </a:moveTo>
                <a:lnTo>
                  <a:pt x="8806307" y="32893"/>
                </a:lnTo>
                <a:lnTo>
                  <a:pt x="8806307" y="5134965"/>
                </a:lnTo>
                <a:lnTo>
                  <a:pt x="8839200" y="5134965"/>
                </a:lnTo>
                <a:lnTo>
                  <a:pt x="8839200" y="32893"/>
                </a:lnTo>
                <a:close/>
              </a:path>
              <a:path w="8839200" h="5168265">
                <a:moveTo>
                  <a:pt x="8795258" y="43942"/>
                </a:moveTo>
                <a:lnTo>
                  <a:pt x="43891" y="43942"/>
                </a:lnTo>
                <a:lnTo>
                  <a:pt x="43891" y="5123992"/>
                </a:lnTo>
                <a:lnTo>
                  <a:pt x="8795258" y="5123992"/>
                </a:lnTo>
                <a:lnTo>
                  <a:pt x="8795258" y="5113020"/>
                </a:lnTo>
                <a:lnTo>
                  <a:pt x="54864" y="5113020"/>
                </a:lnTo>
                <a:lnTo>
                  <a:pt x="54864" y="54863"/>
                </a:lnTo>
                <a:lnTo>
                  <a:pt x="8795258" y="54863"/>
                </a:lnTo>
                <a:lnTo>
                  <a:pt x="8795258" y="43942"/>
                </a:lnTo>
                <a:close/>
              </a:path>
              <a:path w="8839200" h="5168265">
                <a:moveTo>
                  <a:pt x="8795258" y="54863"/>
                </a:moveTo>
                <a:lnTo>
                  <a:pt x="8784336" y="54863"/>
                </a:lnTo>
                <a:lnTo>
                  <a:pt x="8784336" y="5113020"/>
                </a:lnTo>
                <a:lnTo>
                  <a:pt x="8795258" y="5113020"/>
                </a:lnTo>
                <a:lnTo>
                  <a:pt x="8795258" y="54863"/>
                </a:lnTo>
                <a:close/>
              </a:path>
            </a:pathLst>
          </a:custGeom>
          <a:solidFill>
            <a:srgbClr val="7E7E7E"/>
          </a:solidFill>
        </p:spPr>
        <p:txBody>
          <a:bodyPr wrap="square" lIns="0" tIns="0" rIns="0" bIns="0" rtlCol="0"/>
          <a:lstStyle/>
          <a:p>
            <a:endParaRPr/>
          </a:p>
        </p:txBody>
      </p:sp>
      <p:sp>
        <p:nvSpPr>
          <p:cNvPr id="5" name="object 5"/>
          <p:cNvSpPr txBox="1"/>
          <p:nvPr/>
        </p:nvSpPr>
        <p:spPr>
          <a:xfrm>
            <a:off x="5582158"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2</a:t>
            </a:r>
            <a:endParaRPr sz="1400">
              <a:latin typeface="Lucida Sans Unicode"/>
              <a:cs typeface="Lucida Sans Unicode"/>
            </a:endParaRPr>
          </a:p>
        </p:txBody>
      </p:sp>
      <p:sp>
        <p:nvSpPr>
          <p:cNvPr id="6" name="object 6"/>
          <p:cNvSpPr/>
          <p:nvPr/>
        </p:nvSpPr>
        <p:spPr>
          <a:xfrm>
            <a:off x="297179" y="1461008"/>
            <a:ext cx="7398982" cy="26797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3997833"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3</a:t>
            </a:r>
            <a:endParaRPr sz="1400">
              <a:latin typeface="Lucida Sans Unicode"/>
              <a:cs typeface="Lucida Sans Unicode"/>
            </a:endParaRPr>
          </a:p>
        </p:txBody>
      </p:sp>
      <p:sp>
        <p:nvSpPr>
          <p:cNvPr id="8" name="object 8"/>
          <p:cNvSpPr txBox="1"/>
          <p:nvPr/>
        </p:nvSpPr>
        <p:spPr>
          <a:xfrm>
            <a:off x="2377567"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4</a:t>
            </a:r>
            <a:endParaRPr sz="1400">
              <a:latin typeface="Lucida Sans Unicode"/>
              <a:cs typeface="Lucida Sans Unicode"/>
            </a:endParaRPr>
          </a:p>
        </p:txBody>
      </p:sp>
      <p:sp>
        <p:nvSpPr>
          <p:cNvPr id="9" name="object 9"/>
          <p:cNvSpPr txBox="1"/>
          <p:nvPr/>
        </p:nvSpPr>
        <p:spPr>
          <a:xfrm>
            <a:off x="756919"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5</a:t>
            </a:r>
            <a:endParaRPr sz="1400">
              <a:latin typeface="Lucida Sans Unicode"/>
              <a:cs typeface="Lucida Sans Unicode"/>
            </a:endParaRPr>
          </a:p>
        </p:txBody>
      </p:sp>
      <p:sp>
        <p:nvSpPr>
          <p:cNvPr id="10" name="object 10"/>
          <p:cNvSpPr txBox="1"/>
          <p:nvPr/>
        </p:nvSpPr>
        <p:spPr>
          <a:xfrm>
            <a:off x="6050660" y="3051810"/>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1</a:t>
            </a:r>
            <a:endParaRPr sz="1400">
              <a:latin typeface="Lucida Sans Unicode"/>
              <a:cs typeface="Lucida Sans Unicode"/>
            </a:endParaRPr>
          </a:p>
        </p:txBody>
      </p:sp>
      <p:sp>
        <p:nvSpPr>
          <p:cNvPr id="11" name="object 11"/>
          <p:cNvSpPr/>
          <p:nvPr/>
        </p:nvSpPr>
        <p:spPr>
          <a:xfrm>
            <a:off x="4608576" y="5445252"/>
            <a:ext cx="3708400" cy="1007744"/>
          </a:xfrm>
          <a:custGeom>
            <a:avLst/>
            <a:gdLst/>
            <a:ahLst/>
            <a:cxnLst/>
            <a:rect l="l" t="t" r="r" b="b"/>
            <a:pathLst>
              <a:path w="3708400" h="1007745">
                <a:moveTo>
                  <a:pt x="0" y="1007364"/>
                </a:moveTo>
                <a:lnTo>
                  <a:pt x="3707891" y="1007364"/>
                </a:lnTo>
                <a:lnTo>
                  <a:pt x="3707891" y="0"/>
                </a:lnTo>
                <a:lnTo>
                  <a:pt x="0" y="0"/>
                </a:lnTo>
                <a:lnTo>
                  <a:pt x="0" y="1007364"/>
                </a:lnTo>
                <a:close/>
              </a:path>
            </a:pathLst>
          </a:custGeom>
          <a:solidFill>
            <a:srgbClr val="006FC0"/>
          </a:solidFill>
        </p:spPr>
        <p:txBody>
          <a:bodyPr wrap="square" lIns="0" tIns="0" rIns="0" bIns="0" rtlCol="0"/>
          <a:lstStyle/>
          <a:p>
            <a:endParaRPr/>
          </a:p>
        </p:txBody>
      </p:sp>
      <p:sp>
        <p:nvSpPr>
          <p:cNvPr id="12" name="object 12"/>
          <p:cNvSpPr/>
          <p:nvPr/>
        </p:nvSpPr>
        <p:spPr>
          <a:xfrm>
            <a:off x="4581144" y="5417820"/>
            <a:ext cx="3763010" cy="1062355"/>
          </a:xfrm>
          <a:custGeom>
            <a:avLst/>
            <a:gdLst/>
            <a:ahLst/>
            <a:cxnLst/>
            <a:rect l="l" t="t" r="r" b="b"/>
            <a:pathLst>
              <a:path w="3763009" h="1062354">
                <a:moveTo>
                  <a:pt x="3735324" y="0"/>
                </a:moveTo>
                <a:lnTo>
                  <a:pt x="27431" y="0"/>
                </a:lnTo>
                <a:lnTo>
                  <a:pt x="16769" y="2160"/>
                </a:lnTo>
                <a:lnTo>
                  <a:pt x="8048" y="8048"/>
                </a:lnTo>
                <a:lnTo>
                  <a:pt x="2160" y="16769"/>
                </a:lnTo>
                <a:lnTo>
                  <a:pt x="0" y="27431"/>
                </a:lnTo>
                <a:lnTo>
                  <a:pt x="0" y="1034795"/>
                </a:lnTo>
                <a:lnTo>
                  <a:pt x="2160" y="1045474"/>
                </a:lnTo>
                <a:lnTo>
                  <a:pt x="8048" y="1054193"/>
                </a:lnTo>
                <a:lnTo>
                  <a:pt x="16769" y="1060072"/>
                </a:lnTo>
                <a:lnTo>
                  <a:pt x="27431" y="1062227"/>
                </a:lnTo>
                <a:lnTo>
                  <a:pt x="3735324" y="1062227"/>
                </a:lnTo>
                <a:lnTo>
                  <a:pt x="3745986" y="1060072"/>
                </a:lnTo>
                <a:lnTo>
                  <a:pt x="3754707" y="1054193"/>
                </a:lnTo>
                <a:lnTo>
                  <a:pt x="3760595" y="1045474"/>
                </a:lnTo>
                <a:lnTo>
                  <a:pt x="3762755" y="1034795"/>
                </a:lnTo>
                <a:lnTo>
                  <a:pt x="3762755" y="1029309"/>
                </a:lnTo>
                <a:lnTo>
                  <a:pt x="32892" y="1029309"/>
                </a:lnTo>
                <a:lnTo>
                  <a:pt x="32892" y="32892"/>
                </a:lnTo>
                <a:lnTo>
                  <a:pt x="3762755" y="32892"/>
                </a:lnTo>
                <a:lnTo>
                  <a:pt x="3762755" y="27431"/>
                </a:lnTo>
                <a:lnTo>
                  <a:pt x="3760595" y="16769"/>
                </a:lnTo>
                <a:lnTo>
                  <a:pt x="3754707" y="8048"/>
                </a:lnTo>
                <a:lnTo>
                  <a:pt x="3745986" y="2160"/>
                </a:lnTo>
                <a:lnTo>
                  <a:pt x="3735324" y="0"/>
                </a:lnTo>
                <a:close/>
              </a:path>
              <a:path w="3763009" h="1062354">
                <a:moveTo>
                  <a:pt x="3762755" y="32892"/>
                </a:moveTo>
                <a:lnTo>
                  <a:pt x="3729862" y="32892"/>
                </a:lnTo>
                <a:lnTo>
                  <a:pt x="3729862" y="1029309"/>
                </a:lnTo>
                <a:lnTo>
                  <a:pt x="3762755" y="1029309"/>
                </a:lnTo>
                <a:lnTo>
                  <a:pt x="3762755" y="32892"/>
                </a:lnTo>
                <a:close/>
              </a:path>
              <a:path w="3763009" h="1062354">
                <a:moveTo>
                  <a:pt x="3718813" y="43941"/>
                </a:moveTo>
                <a:lnTo>
                  <a:pt x="43941" y="43941"/>
                </a:lnTo>
                <a:lnTo>
                  <a:pt x="43941" y="1018336"/>
                </a:lnTo>
                <a:lnTo>
                  <a:pt x="3718813" y="1018336"/>
                </a:lnTo>
                <a:lnTo>
                  <a:pt x="3718813" y="1007363"/>
                </a:lnTo>
                <a:lnTo>
                  <a:pt x="54863" y="1007363"/>
                </a:lnTo>
                <a:lnTo>
                  <a:pt x="54863" y="54863"/>
                </a:lnTo>
                <a:lnTo>
                  <a:pt x="3718813" y="54863"/>
                </a:lnTo>
                <a:lnTo>
                  <a:pt x="3718813" y="43941"/>
                </a:lnTo>
                <a:close/>
              </a:path>
              <a:path w="3763009" h="1062354">
                <a:moveTo>
                  <a:pt x="3718813" y="54863"/>
                </a:moveTo>
                <a:lnTo>
                  <a:pt x="3707891" y="54863"/>
                </a:lnTo>
                <a:lnTo>
                  <a:pt x="3707891" y="1007363"/>
                </a:lnTo>
                <a:lnTo>
                  <a:pt x="3718813" y="1007363"/>
                </a:lnTo>
                <a:lnTo>
                  <a:pt x="3718813" y="54863"/>
                </a:lnTo>
                <a:close/>
              </a:path>
            </a:pathLst>
          </a:custGeom>
          <a:solidFill>
            <a:srgbClr val="000000"/>
          </a:solidFill>
        </p:spPr>
        <p:txBody>
          <a:bodyPr wrap="square" lIns="0" tIns="0" rIns="0" bIns="0" rtlCol="0"/>
          <a:lstStyle/>
          <a:p>
            <a:endParaRPr/>
          </a:p>
        </p:txBody>
      </p:sp>
      <p:sp>
        <p:nvSpPr>
          <p:cNvPr id="13" name="object 13"/>
          <p:cNvSpPr txBox="1"/>
          <p:nvPr/>
        </p:nvSpPr>
        <p:spPr>
          <a:xfrm>
            <a:off x="4893945" y="5735218"/>
            <a:ext cx="31362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Black"/>
                <a:cs typeface="Arial Black"/>
              </a:rPr>
              <a:t>Process</a:t>
            </a:r>
            <a:r>
              <a:rPr sz="2400" spc="-65"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14" name="object 14"/>
          <p:cNvSpPr/>
          <p:nvPr/>
        </p:nvSpPr>
        <p:spPr>
          <a:xfrm>
            <a:off x="4608576" y="4148328"/>
            <a:ext cx="3708400" cy="1477010"/>
          </a:xfrm>
          <a:custGeom>
            <a:avLst/>
            <a:gdLst/>
            <a:ahLst/>
            <a:cxnLst/>
            <a:rect l="l" t="t" r="r" b="b"/>
            <a:pathLst>
              <a:path w="3708400" h="1477010">
                <a:moveTo>
                  <a:pt x="2223134" y="1107567"/>
                </a:moveTo>
                <a:lnTo>
                  <a:pt x="1484757" y="1107567"/>
                </a:lnTo>
                <a:lnTo>
                  <a:pt x="1853946" y="1476756"/>
                </a:lnTo>
                <a:lnTo>
                  <a:pt x="2223134" y="1107567"/>
                </a:lnTo>
                <a:close/>
              </a:path>
              <a:path w="3708400" h="1477010">
                <a:moveTo>
                  <a:pt x="2038603" y="959612"/>
                </a:moveTo>
                <a:lnTo>
                  <a:pt x="1669288" y="959612"/>
                </a:lnTo>
                <a:lnTo>
                  <a:pt x="1669288" y="1107567"/>
                </a:lnTo>
                <a:lnTo>
                  <a:pt x="2038603" y="1107567"/>
                </a:lnTo>
                <a:lnTo>
                  <a:pt x="2038603" y="959612"/>
                </a:lnTo>
                <a:close/>
              </a:path>
              <a:path w="3708400" h="1477010">
                <a:moveTo>
                  <a:pt x="3707892" y="0"/>
                </a:moveTo>
                <a:lnTo>
                  <a:pt x="0" y="0"/>
                </a:lnTo>
                <a:lnTo>
                  <a:pt x="0" y="959612"/>
                </a:lnTo>
                <a:lnTo>
                  <a:pt x="3707892" y="959612"/>
                </a:lnTo>
                <a:lnTo>
                  <a:pt x="3707892" y="0"/>
                </a:lnTo>
                <a:close/>
              </a:path>
            </a:pathLst>
          </a:custGeom>
          <a:solidFill>
            <a:srgbClr val="00AF50"/>
          </a:solidFill>
        </p:spPr>
        <p:txBody>
          <a:bodyPr wrap="square" lIns="0" tIns="0" rIns="0" bIns="0" rtlCol="0"/>
          <a:lstStyle/>
          <a:p>
            <a:endParaRPr/>
          </a:p>
        </p:txBody>
      </p:sp>
      <p:sp>
        <p:nvSpPr>
          <p:cNvPr id="15" name="object 15"/>
          <p:cNvSpPr/>
          <p:nvPr/>
        </p:nvSpPr>
        <p:spPr>
          <a:xfrm>
            <a:off x="4581144" y="4120896"/>
            <a:ext cx="3763010" cy="1531620"/>
          </a:xfrm>
          <a:custGeom>
            <a:avLst/>
            <a:gdLst/>
            <a:ahLst/>
            <a:cxnLst/>
            <a:rect l="l" t="t" r="r" b="b"/>
            <a:pathLst>
              <a:path w="3763009" h="1531620">
                <a:moveTo>
                  <a:pt x="3735324" y="0"/>
                </a:moveTo>
                <a:lnTo>
                  <a:pt x="27431" y="0"/>
                </a:lnTo>
                <a:lnTo>
                  <a:pt x="16769" y="2160"/>
                </a:lnTo>
                <a:lnTo>
                  <a:pt x="8048" y="8048"/>
                </a:lnTo>
                <a:lnTo>
                  <a:pt x="2160" y="16769"/>
                </a:lnTo>
                <a:lnTo>
                  <a:pt x="0" y="27431"/>
                </a:lnTo>
                <a:lnTo>
                  <a:pt x="0" y="987043"/>
                </a:lnTo>
                <a:lnTo>
                  <a:pt x="2160" y="997706"/>
                </a:lnTo>
                <a:lnTo>
                  <a:pt x="8048" y="1006427"/>
                </a:lnTo>
                <a:lnTo>
                  <a:pt x="16769" y="1012315"/>
                </a:lnTo>
                <a:lnTo>
                  <a:pt x="27431" y="1014476"/>
                </a:lnTo>
                <a:lnTo>
                  <a:pt x="1669288" y="1014476"/>
                </a:lnTo>
                <a:lnTo>
                  <a:pt x="1669288" y="1107566"/>
                </a:lnTo>
                <a:lnTo>
                  <a:pt x="1512189" y="1107566"/>
                </a:lnTo>
                <a:lnTo>
                  <a:pt x="1504166" y="1108777"/>
                </a:lnTo>
                <a:lnTo>
                  <a:pt x="1496964" y="1112202"/>
                </a:lnTo>
                <a:lnTo>
                  <a:pt x="1491025" y="1117532"/>
                </a:lnTo>
                <a:lnTo>
                  <a:pt x="1486789" y="1124457"/>
                </a:lnTo>
                <a:lnTo>
                  <a:pt x="1484864" y="1132373"/>
                </a:lnTo>
                <a:lnTo>
                  <a:pt x="1485296" y="1140348"/>
                </a:lnTo>
                <a:lnTo>
                  <a:pt x="1861946" y="1523580"/>
                </a:lnTo>
                <a:lnTo>
                  <a:pt x="1881377" y="1531619"/>
                </a:lnTo>
                <a:lnTo>
                  <a:pt x="1891700" y="1529610"/>
                </a:lnTo>
                <a:lnTo>
                  <a:pt x="1900808" y="1523580"/>
                </a:lnTo>
                <a:lnTo>
                  <a:pt x="1927964" y="1496428"/>
                </a:lnTo>
                <a:lnTo>
                  <a:pt x="1881377" y="1496428"/>
                </a:lnTo>
                <a:lnTo>
                  <a:pt x="1525396" y="1140459"/>
                </a:lnTo>
                <a:lnTo>
                  <a:pt x="1699767" y="1140459"/>
                </a:lnTo>
                <a:lnTo>
                  <a:pt x="1702307" y="1138046"/>
                </a:lnTo>
                <a:lnTo>
                  <a:pt x="1702307" y="983995"/>
                </a:lnTo>
                <a:lnTo>
                  <a:pt x="1699767" y="981455"/>
                </a:lnTo>
                <a:lnTo>
                  <a:pt x="32892" y="981455"/>
                </a:lnTo>
                <a:lnTo>
                  <a:pt x="32892" y="32892"/>
                </a:lnTo>
                <a:lnTo>
                  <a:pt x="3762755" y="32892"/>
                </a:lnTo>
                <a:lnTo>
                  <a:pt x="3762755" y="27431"/>
                </a:lnTo>
                <a:lnTo>
                  <a:pt x="3760595" y="16769"/>
                </a:lnTo>
                <a:lnTo>
                  <a:pt x="3754707" y="8048"/>
                </a:lnTo>
                <a:lnTo>
                  <a:pt x="3745986" y="2160"/>
                </a:lnTo>
                <a:lnTo>
                  <a:pt x="3735324" y="0"/>
                </a:lnTo>
                <a:close/>
              </a:path>
              <a:path w="3763009" h="1531620">
                <a:moveTo>
                  <a:pt x="3762755" y="32892"/>
                </a:moveTo>
                <a:lnTo>
                  <a:pt x="3729862" y="32892"/>
                </a:lnTo>
                <a:lnTo>
                  <a:pt x="3729862" y="981455"/>
                </a:lnTo>
                <a:lnTo>
                  <a:pt x="2062987" y="981455"/>
                </a:lnTo>
                <a:lnTo>
                  <a:pt x="2060448" y="983995"/>
                </a:lnTo>
                <a:lnTo>
                  <a:pt x="2060448" y="1138046"/>
                </a:lnTo>
                <a:lnTo>
                  <a:pt x="2062987" y="1140459"/>
                </a:lnTo>
                <a:lnTo>
                  <a:pt x="2237358" y="1140459"/>
                </a:lnTo>
                <a:lnTo>
                  <a:pt x="1881377" y="1496428"/>
                </a:lnTo>
                <a:lnTo>
                  <a:pt x="1927964" y="1496428"/>
                </a:lnTo>
                <a:lnTo>
                  <a:pt x="2270032" y="1154382"/>
                </a:lnTo>
                <a:lnTo>
                  <a:pt x="2274788" y="1147871"/>
                </a:lnTo>
                <a:lnTo>
                  <a:pt x="2277459" y="1140348"/>
                </a:lnTo>
                <a:lnTo>
                  <a:pt x="2277891" y="1132373"/>
                </a:lnTo>
                <a:lnTo>
                  <a:pt x="2275966" y="1124457"/>
                </a:lnTo>
                <a:lnTo>
                  <a:pt x="2271730" y="1117532"/>
                </a:lnTo>
                <a:lnTo>
                  <a:pt x="2265791" y="1112202"/>
                </a:lnTo>
                <a:lnTo>
                  <a:pt x="2258589" y="1108777"/>
                </a:lnTo>
                <a:lnTo>
                  <a:pt x="2250566" y="1107566"/>
                </a:lnTo>
                <a:lnTo>
                  <a:pt x="2093340" y="1107566"/>
                </a:lnTo>
                <a:lnTo>
                  <a:pt x="2093340" y="1014476"/>
                </a:lnTo>
                <a:lnTo>
                  <a:pt x="3735324" y="1014476"/>
                </a:lnTo>
                <a:lnTo>
                  <a:pt x="3745986" y="1012315"/>
                </a:lnTo>
                <a:lnTo>
                  <a:pt x="3754707" y="1006427"/>
                </a:lnTo>
                <a:lnTo>
                  <a:pt x="3760595" y="997706"/>
                </a:lnTo>
                <a:lnTo>
                  <a:pt x="3762755" y="987043"/>
                </a:lnTo>
                <a:lnTo>
                  <a:pt x="3762755" y="32892"/>
                </a:lnTo>
                <a:close/>
              </a:path>
              <a:path w="3763009" h="1531620">
                <a:moveTo>
                  <a:pt x="3718813" y="43941"/>
                </a:moveTo>
                <a:lnTo>
                  <a:pt x="43941" y="43941"/>
                </a:lnTo>
                <a:lnTo>
                  <a:pt x="43941" y="970533"/>
                </a:lnTo>
                <a:lnTo>
                  <a:pt x="1705864" y="970533"/>
                </a:lnTo>
                <a:lnTo>
                  <a:pt x="1713229" y="977899"/>
                </a:lnTo>
                <a:lnTo>
                  <a:pt x="1713229" y="1144142"/>
                </a:lnTo>
                <a:lnTo>
                  <a:pt x="1705864" y="1151508"/>
                </a:lnTo>
                <a:lnTo>
                  <a:pt x="1551939" y="1151508"/>
                </a:lnTo>
                <a:lnTo>
                  <a:pt x="1881377" y="1480908"/>
                </a:lnTo>
                <a:lnTo>
                  <a:pt x="1896835" y="1465452"/>
                </a:lnTo>
                <a:lnTo>
                  <a:pt x="1881377" y="1465452"/>
                </a:lnTo>
                <a:lnTo>
                  <a:pt x="1578355" y="1162430"/>
                </a:lnTo>
                <a:lnTo>
                  <a:pt x="1696719" y="1162430"/>
                </a:lnTo>
                <a:lnTo>
                  <a:pt x="1707435" y="1160270"/>
                </a:lnTo>
                <a:lnTo>
                  <a:pt x="1716151" y="1154382"/>
                </a:lnTo>
                <a:lnTo>
                  <a:pt x="1722008" y="1145661"/>
                </a:lnTo>
                <a:lnTo>
                  <a:pt x="1724152" y="1134998"/>
                </a:lnTo>
                <a:lnTo>
                  <a:pt x="1724152" y="987043"/>
                </a:lnTo>
                <a:lnTo>
                  <a:pt x="1722008" y="976328"/>
                </a:lnTo>
                <a:lnTo>
                  <a:pt x="1716151" y="967612"/>
                </a:lnTo>
                <a:lnTo>
                  <a:pt x="1707435" y="961755"/>
                </a:lnTo>
                <a:lnTo>
                  <a:pt x="1696719" y="959611"/>
                </a:lnTo>
                <a:lnTo>
                  <a:pt x="54863" y="959611"/>
                </a:lnTo>
                <a:lnTo>
                  <a:pt x="54863" y="54863"/>
                </a:lnTo>
                <a:lnTo>
                  <a:pt x="3718813" y="54863"/>
                </a:lnTo>
                <a:lnTo>
                  <a:pt x="3718813" y="43941"/>
                </a:lnTo>
                <a:close/>
              </a:path>
              <a:path w="3763009" h="1531620">
                <a:moveTo>
                  <a:pt x="3718813" y="54863"/>
                </a:moveTo>
                <a:lnTo>
                  <a:pt x="3707891" y="54863"/>
                </a:lnTo>
                <a:lnTo>
                  <a:pt x="3707891" y="959611"/>
                </a:lnTo>
                <a:lnTo>
                  <a:pt x="2066035" y="959611"/>
                </a:lnTo>
                <a:lnTo>
                  <a:pt x="2055320" y="961755"/>
                </a:lnTo>
                <a:lnTo>
                  <a:pt x="2046604" y="967612"/>
                </a:lnTo>
                <a:lnTo>
                  <a:pt x="2040747" y="976328"/>
                </a:lnTo>
                <a:lnTo>
                  <a:pt x="2038603" y="987043"/>
                </a:lnTo>
                <a:lnTo>
                  <a:pt x="2038603" y="1134998"/>
                </a:lnTo>
                <a:lnTo>
                  <a:pt x="2040747" y="1145661"/>
                </a:lnTo>
                <a:lnTo>
                  <a:pt x="2046604" y="1154382"/>
                </a:lnTo>
                <a:lnTo>
                  <a:pt x="2055320" y="1160270"/>
                </a:lnTo>
                <a:lnTo>
                  <a:pt x="2066035" y="1162430"/>
                </a:lnTo>
                <a:lnTo>
                  <a:pt x="2184400" y="1162430"/>
                </a:lnTo>
                <a:lnTo>
                  <a:pt x="1881377" y="1465452"/>
                </a:lnTo>
                <a:lnTo>
                  <a:pt x="1896835" y="1465452"/>
                </a:lnTo>
                <a:lnTo>
                  <a:pt x="2210815" y="1151508"/>
                </a:lnTo>
                <a:lnTo>
                  <a:pt x="2056891" y="1151508"/>
                </a:lnTo>
                <a:lnTo>
                  <a:pt x="2049526" y="1144142"/>
                </a:lnTo>
                <a:lnTo>
                  <a:pt x="2049526" y="977899"/>
                </a:lnTo>
                <a:lnTo>
                  <a:pt x="2056891" y="970533"/>
                </a:lnTo>
                <a:lnTo>
                  <a:pt x="3718813" y="970533"/>
                </a:lnTo>
                <a:lnTo>
                  <a:pt x="3718813" y="54863"/>
                </a:lnTo>
                <a:close/>
              </a:path>
            </a:pathLst>
          </a:custGeom>
          <a:solidFill>
            <a:srgbClr val="000000"/>
          </a:solidFill>
        </p:spPr>
        <p:txBody>
          <a:bodyPr wrap="square" lIns="0" tIns="0" rIns="0" bIns="0" rtlCol="0"/>
          <a:lstStyle/>
          <a:p>
            <a:endParaRPr/>
          </a:p>
        </p:txBody>
      </p:sp>
      <p:sp>
        <p:nvSpPr>
          <p:cNvPr id="16" name="object 16"/>
          <p:cNvSpPr txBox="1"/>
          <p:nvPr/>
        </p:nvSpPr>
        <p:spPr>
          <a:xfrm>
            <a:off x="5264022" y="4414266"/>
            <a:ext cx="2396490" cy="39116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FFFFFF"/>
                </a:solidFill>
                <a:latin typeface="Arial Black"/>
                <a:cs typeface="Arial Black"/>
              </a:rPr>
              <a:t>Job</a:t>
            </a:r>
            <a:r>
              <a:rPr sz="2400" spc="-80"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17" name="object 17"/>
          <p:cNvSpPr/>
          <p:nvPr/>
        </p:nvSpPr>
        <p:spPr>
          <a:xfrm>
            <a:off x="2788920" y="4309871"/>
            <a:ext cx="2180844" cy="812292"/>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3482721" y="4474796"/>
            <a:ext cx="739775" cy="347345"/>
          </a:xfrm>
          <a:prstGeom prst="rect">
            <a:avLst/>
          </a:prstGeom>
        </p:spPr>
        <p:txBody>
          <a:bodyPr vert="horz" wrap="square" lIns="0" tIns="13970" rIns="0" bIns="0" rtlCol="0">
            <a:spAutoFit/>
          </a:bodyPr>
          <a:lstStyle/>
          <a:p>
            <a:pPr marL="12700">
              <a:lnSpc>
                <a:spcPct val="100000"/>
              </a:lnSpc>
              <a:spcBef>
                <a:spcPts val="110"/>
              </a:spcBef>
            </a:pPr>
            <a:r>
              <a:rPr sz="2100" b="1" i="1" spc="-65" dirty="0">
                <a:latin typeface="Lucida Sans Unicode"/>
                <a:cs typeface="Lucida Sans Unicode"/>
              </a:rPr>
              <a:t>HO</a:t>
            </a:r>
            <a:r>
              <a:rPr sz="2100" b="1" i="1" spc="-70" dirty="0">
                <a:latin typeface="Lucida Sans Unicode"/>
                <a:cs typeface="Lucida Sans Unicode"/>
              </a:rPr>
              <a:t>LD</a:t>
            </a:r>
            <a:endParaRPr sz="2100">
              <a:latin typeface="Lucida Sans Unicode"/>
              <a:cs typeface="Lucida Sans Unicode"/>
            </a:endParaRPr>
          </a:p>
        </p:txBody>
      </p:sp>
      <p:sp>
        <p:nvSpPr>
          <p:cNvPr id="19" name="object 19"/>
          <p:cNvSpPr/>
          <p:nvPr/>
        </p:nvSpPr>
        <p:spPr>
          <a:xfrm>
            <a:off x="2788920" y="5533644"/>
            <a:ext cx="2180844" cy="813816"/>
          </a:xfrm>
          <a:prstGeom prst="rect">
            <a:avLst/>
          </a:prstGeom>
          <a:blipFill>
            <a:blip r:embed="rId4" cstate="print"/>
            <a:stretch>
              <a:fillRect/>
            </a:stretch>
          </a:blipFill>
        </p:spPr>
        <p:txBody>
          <a:bodyPr wrap="square" lIns="0" tIns="0" rIns="0" bIns="0" rtlCol="0"/>
          <a:lstStyle/>
          <a:p>
            <a:endParaRPr/>
          </a:p>
        </p:txBody>
      </p:sp>
      <p:sp>
        <p:nvSpPr>
          <p:cNvPr id="20" name="object 20"/>
          <p:cNvSpPr txBox="1"/>
          <p:nvPr/>
        </p:nvSpPr>
        <p:spPr>
          <a:xfrm>
            <a:off x="3426333" y="5699203"/>
            <a:ext cx="85153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5" dirty="0">
                <a:solidFill>
                  <a:srgbClr val="FFFFFF"/>
                </a:solidFill>
                <a:latin typeface="Lucida Sans Unicode"/>
                <a:cs typeface="Lucida Sans Unicode"/>
              </a:rPr>
              <a:t>EADY</a:t>
            </a:r>
            <a:endParaRPr sz="2100">
              <a:latin typeface="Lucida Sans Unicode"/>
              <a:cs typeface="Lucida Sans Unicode"/>
            </a:endParaRPr>
          </a:p>
        </p:txBody>
      </p:sp>
      <p:sp>
        <p:nvSpPr>
          <p:cNvPr id="21" name="TextBox 20"/>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9831" y="2348483"/>
            <a:ext cx="8784590" cy="4177665"/>
          </a:xfrm>
          <a:custGeom>
            <a:avLst/>
            <a:gdLst/>
            <a:ahLst/>
            <a:cxnLst/>
            <a:rect l="l" t="t" r="r" b="b"/>
            <a:pathLst>
              <a:path w="8784590" h="4177665">
                <a:moveTo>
                  <a:pt x="0" y="4177284"/>
                </a:moveTo>
                <a:lnTo>
                  <a:pt x="8784336" y="4177284"/>
                </a:lnTo>
                <a:lnTo>
                  <a:pt x="8784336" y="0"/>
                </a:lnTo>
                <a:lnTo>
                  <a:pt x="0" y="0"/>
                </a:lnTo>
                <a:lnTo>
                  <a:pt x="0" y="4177284"/>
                </a:lnTo>
                <a:close/>
              </a:path>
            </a:pathLst>
          </a:custGeom>
          <a:solidFill>
            <a:srgbClr val="FFFFFF"/>
          </a:solidFill>
        </p:spPr>
        <p:txBody>
          <a:bodyPr wrap="square" lIns="0" tIns="0" rIns="0" bIns="0" rtlCol="0"/>
          <a:lstStyle/>
          <a:p>
            <a:endParaRPr/>
          </a:p>
        </p:txBody>
      </p:sp>
      <p:sp>
        <p:nvSpPr>
          <p:cNvPr id="3" name="object 3"/>
          <p:cNvSpPr/>
          <p:nvPr/>
        </p:nvSpPr>
        <p:spPr>
          <a:xfrm>
            <a:off x="152400" y="2321051"/>
            <a:ext cx="8839200" cy="4232275"/>
          </a:xfrm>
          <a:custGeom>
            <a:avLst/>
            <a:gdLst/>
            <a:ahLst/>
            <a:cxnLst/>
            <a:rect l="l" t="t" r="r" b="b"/>
            <a:pathLst>
              <a:path w="8839200" h="4232275">
                <a:moveTo>
                  <a:pt x="8811768" y="0"/>
                </a:moveTo>
                <a:lnTo>
                  <a:pt x="27432" y="0"/>
                </a:lnTo>
                <a:lnTo>
                  <a:pt x="16753" y="2160"/>
                </a:lnTo>
                <a:lnTo>
                  <a:pt x="8034" y="8048"/>
                </a:lnTo>
                <a:lnTo>
                  <a:pt x="2155" y="16769"/>
                </a:lnTo>
                <a:lnTo>
                  <a:pt x="0" y="27432"/>
                </a:lnTo>
                <a:lnTo>
                  <a:pt x="0" y="4204716"/>
                </a:lnTo>
                <a:lnTo>
                  <a:pt x="2155" y="4215394"/>
                </a:lnTo>
                <a:lnTo>
                  <a:pt x="8034" y="4224113"/>
                </a:lnTo>
                <a:lnTo>
                  <a:pt x="16753" y="4229992"/>
                </a:lnTo>
                <a:lnTo>
                  <a:pt x="27432" y="4232148"/>
                </a:lnTo>
                <a:lnTo>
                  <a:pt x="8811768" y="4232148"/>
                </a:lnTo>
                <a:lnTo>
                  <a:pt x="8822430" y="4229992"/>
                </a:lnTo>
                <a:lnTo>
                  <a:pt x="8831151" y="4224113"/>
                </a:lnTo>
                <a:lnTo>
                  <a:pt x="8837039" y="4215394"/>
                </a:lnTo>
                <a:lnTo>
                  <a:pt x="8839200" y="4204716"/>
                </a:lnTo>
                <a:lnTo>
                  <a:pt x="8839200" y="4199229"/>
                </a:lnTo>
                <a:lnTo>
                  <a:pt x="32918" y="4199229"/>
                </a:lnTo>
                <a:lnTo>
                  <a:pt x="32918" y="32893"/>
                </a:lnTo>
                <a:lnTo>
                  <a:pt x="8839200" y="32893"/>
                </a:lnTo>
                <a:lnTo>
                  <a:pt x="8839200" y="27432"/>
                </a:lnTo>
                <a:lnTo>
                  <a:pt x="8837039" y="16769"/>
                </a:lnTo>
                <a:lnTo>
                  <a:pt x="8831151" y="8048"/>
                </a:lnTo>
                <a:lnTo>
                  <a:pt x="8822430" y="2160"/>
                </a:lnTo>
                <a:lnTo>
                  <a:pt x="8811768" y="0"/>
                </a:lnTo>
                <a:close/>
              </a:path>
              <a:path w="8839200" h="4232275">
                <a:moveTo>
                  <a:pt x="8839200" y="32893"/>
                </a:moveTo>
                <a:lnTo>
                  <a:pt x="8806307" y="32893"/>
                </a:lnTo>
                <a:lnTo>
                  <a:pt x="8806307" y="4199229"/>
                </a:lnTo>
                <a:lnTo>
                  <a:pt x="8839200" y="4199229"/>
                </a:lnTo>
                <a:lnTo>
                  <a:pt x="8839200" y="32893"/>
                </a:lnTo>
                <a:close/>
              </a:path>
              <a:path w="8839200" h="4232275">
                <a:moveTo>
                  <a:pt x="8795258" y="43942"/>
                </a:moveTo>
                <a:lnTo>
                  <a:pt x="43891" y="43942"/>
                </a:lnTo>
                <a:lnTo>
                  <a:pt x="43891" y="4188256"/>
                </a:lnTo>
                <a:lnTo>
                  <a:pt x="8795258" y="4188256"/>
                </a:lnTo>
                <a:lnTo>
                  <a:pt x="8795258" y="4177284"/>
                </a:lnTo>
                <a:lnTo>
                  <a:pt x="54864" y="4177284"/>
                </a:lnTo>
                <a:lnTo>
                  <a:pt x="54864" y="54863"/>
                </a:lnTo>
                <a:lnTo>
                  <a:pt x="8795258" y="54863"/>
                </a:lnTo>
                <a:lnTo>
                  <a:pt x="8795258" y="43942"/>
                </a:lnTo>
                <a:close/>
              </a:path>
              <a:path w="8839200" h="4232275">
                <a:moveTo>
                  <a:pt x="8795258" y="54863"/>
                </a:moveTo>
                <a:lnTo>
                  <a:pt x="8784336" y="54863"/>
                </a:lnTo>
                <a:lnTo>
                  <a:pt x="8784336" y="4177284"/>
                </a:lnTo>
                <a:lnTo>
                  <a:pt x="8795258" y="4177284"/>
                </a:lnTo>
                <a:lnTo>
                  <a:pt x="8795258" y="54863"/>
                </a:lnTo>
                <a:close/>
              </a:path>
            </a:pathLst>
          </a:custGeom>
          <a:solidFill>
            <a:srgbClr val="7E7E7E"/>
          </a:solidFill>
        </p:spPr>
        <p:txBody>
          <a:bodyPr wrap="square" lIns="0" tIns="0" rIns="0" bIns="0" rtlCol="0"/>
          <a:lstStyle/>
          <a:p>
            <a:endParaRPr/>
          </a:p>
        </p:txBody>
      </p:sp>
      <p:sp>
        <p:nvSpPr>
          <p:cNvPr id="4" name="object 4"/>
          <p:cNvSpPr txBox="1">
            <a:spLocks noGrp="1"/>
          </p:cNvSpPr>
          <p:nvPr>
            <p:ph type="title"/>
          </p:nvPr>
        </p:nvSpPr>
        <p:spPr>
          <a:xfrm>
            <a:off x="645668" y="1465529"/>
            <a:ext cx="745680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dirty="0">
                <a:latin typeface="Lucida Sans Unicode"/>
                <a:cs typeface="Lucida Sans Unicode"/>
              </a:rPr>
              <a:t>Other statuses </a:t>
            </a:r>
            <a:r>
              <a:rPr b="0" spc="-5" dirty="0">
                <a:latin typeface="Lucida Sans Unicode"/>
                <a:cs typeface="Lucida Sans Unicode"/>
              </a:rPr>
              <a:t>that </a:t>
            </a:r>
            <a:r>
              <a:rPr b="0" dirty="0">
                <a:latin typeface="Lucida Sans Unicode"/>
                <a:cs typeface="Lucida Sans Unicode"/>
              </a:rPr>
              <a:t>a </a:t>
            </a:r>
            <a:r>
              <a:rPr b="0" spc="-5" dirty="0">
                <a:latin typeface="Lucida Sans Unicode"/>
                <a:cs typeface="Lucida Sans Unicode"/>
              </a:rPr>
              <a:t>process </a:t>
            </a:r>
            <a:r>
              <a:rPr b="0" spc="-10" dirty="0">
                <a:latin typeface="Lucida Sans Unicode"/>
                <a:cs typeface="Lucida Sans Unicode"/>
              </a:rPr>
              <a:t>can </a:t>
            </a:r>
            <a:r>
              <a:rPr b="0" spc="-5" dirty="0">
                <a:latin typeface="Lucida Sans Unicode"/>
                <a:cs typeface="Lucida Sans Unicode"/>
              </a:rPr>
              <a:t>have</a:t>
            </a:r>
            <a:r>
              <a:rPr b="0" spc="-80" dirty="0">
                <a:latin typeface="Lucida Sans Unicode"/>
                <a:cs typeface="Lucida Sans Unicode"/>
              </a:rPr>
              <a:t> </a:t>
            </a:r>
            <a:r>
              <a:rPr b="0" spc="-10" dirty="0">
                <a:latin typeface="Lucida Sans Unicode"/>
                <a:cs typeface="Lucida Sans Unicode"/>
              </a:rPr>
              <a:t>are:</a:t>
            </a:r>
            <a:endParaRPr sz="1800">
              <a:latin typeface="Lucida Sans Unicode"/>
              <a:cs typeface="Lucida Sans Unicode"/>
            </a:endParaRPr>
          </a:p>
        </p:txBody>
      </p:sp>
      <p:sp>
        <p:nvSpPr>
          <p:cNvPr id="6" name="object 6"/>
          <p:cNvSpPr/>
          <p:nvPr/>
        </p:nvSpPr>
        <p:spPr>
          <a:xfrm>
            <a:off x="2231135" y="4293108"/>
            <a:ext cx="3709670" cy="1007744"/>
          </a:xfrm>
          <a:custGeom>
            <a:avLst/>
            <a:gdLst/>
            <a:ahLst/>
            <a:cxnLst/>
            <a:rect l="l" t="t" r="r" b="b"/>
            <a:pathLst>
              <a:path w="3709670" h="1007745">
                <a:moveTo>
                  <a:pt x="0" y="1007363"/>
                </a:moveTo>
                <a:lnTo>
                  <a:pt x="3709416" y="1007363"/>
                </a:lnTo>
                <a:lnTo>
                  <a:pt x="3709416" y="0"/>
                </a:lnTo>
                <a:lnTo>
                  <a:pt x="0" y="0"/>
                </a:lnTo>
                <a:lnTo>
                  <a:pt x="0" y="1007363"/>
                </a:lnTo>
                <a:close/>
              </a:path>
            </a:pathLst>
          </a:custGeom>
          <a:solidFill>
            <a:srgbClr val="006FC0"/>
          </a:solidFill>
        </p:spPr>
        <p:txBody>
          <a:bodyPr wrap="square" lIns="0" tIns="0" rIns="0" bIns="0" rtlCol="0"/>
          <a:lstStyle/>
          <a:p>
            <a:endParaRPr/>
          </a:p>
        </p:txBody>
      </p:sp>
      <p:sp>
        <p:nvSpPr>
          <p:cNvPr id="7" name="object 7"/>
          <p:cNvSpPr/>
          <p:nvPr/>
        </p:nvSpPr>
        <p:spPr>
          <a:xfrm>
            <a:off x="2203704" y="4265676"/>
            <a:ext cx="3764279" cy="1062355"/>
          </a:xfrm>
          <a:custGeom>
            <a:avLst/>
            <a:gdLst/>
            <a:ahLst/>
            <a:cxnLst/>
            <a:rect l="l" t="t" r="r" b="b"/>
            <a:pathLst>
              <a:path w="3764279" h="1062354">
                <a:moveTo>
                  <a:pt x="3736848" y="0"/>
                </a:moveTo>
                <a:lnTo>
                  <a:pt x="27431" y="0"/>
                </a:lnTo>
                <a:lnTo>
                  <a:pt x="16769" y="2160"/>
                </a:lnTo>
                <a:lnTo>
                  <a:pt x="8048" y="8048"/>
                </a:lnTo>
                <a:lnTo>
                  <a:pt x="2160" y="16769"/>
                </a:lnTo>
                <a:lnTo>
                  <a:pt x="0" y="27431"/>
                </a:lnTo>
                <a:lnTo>
                  <a:pt x="0" y="1034796"/>
                </a:lnTo>
                <a:lnTo>
                  <a:pt x="2160" y="1045458"/>
                </a:lnTo>
                <a:lnTo>
                  <a:pt x="8048" y="1054179"/>
                </a:lnTo>
                <a:lnTo>
                  <a:pt x="16769" y="1060067"/>
                </a:lnTo>
                <a:lnTo>
                  <a:pt x="27431" y="1062228"/>
                </a:lnTo>
                <a:lnTo>
                  <a:pt x="3736848" y="1062228"/>
                </a:lnTo>
                <a:lnTo>
                  <a:pt x="3747510" y="1060067"/>
                </a:lnTo>
                <a:lnTo>
                  <a:pt x="3756231" y="1054179"/>
                </a:lnTo>
                <a:lnTo>
                  <a:pt x="3762119" y="1045458"/>
                </a:lnTo>
                <a:lnTo>
                  <a:pt x="3764279" y="1034796"/>
                </a:lnTo>
                <a:lnTo>
                  <a:pt x="3764279" y="1029335"/>
                </a:lnTo>
                <a:lnTo>
                  <a:pt x="32893" y="1029335"/>
                </a:lnTo>
                <a:lnTo>
                  <a:pt x="32893" y="32893"/>
                </a:lnTo>
                <a:lnTo>
                  <a:pt x="3764279" y="32893"/>
                </a:lnTo>
                <a:lnTo>
                  <a:pt x="3764279" y="27431"/>
                </a:lnTo>
                <a:lnTo>
                  <a:pt x="3762119" y="16769"/>
                </a:lnTo>
                <a:lnTo>
                  <a:pt x="3756231" y="8048"/>
                </a:lnTo>
                <a:lnTo>
                  <a:pt x="3747510" y="2160"/>
                </a:lnTo>
                <a:lnTo>
                  <a:pt x="3736848" y="0"/>
                </a:lnTo>
                <a:close/>
              </a:path>
              <a:path w="3764279" h="1062354">
                <a:moveTo>
                  <a:pt x="3764279" y="32893"/>
                </a:moveTo>
                <a:lnTo>
                  <a:pt x="3731386" y="32893"/>
                </a:lnTo>
                <a:lnTo>
                  <a:pt x="3731386" y="1029335"/>
                </a:lnTo>
                <a:lnTo>
                  <a:pt x="3764279" y="1029335"/>
                </a:lnTo>
                <a:lnTo>
                  <a:pt x="3764279" y="32893"/>
                </a:lnTo>
                <a:close/>
              </a:path>
              <a:path w="3764279" h="1062354">
                <a:moveTo>
                  <a:pt x="3720337" y="43942"/>
                </a:moveTo>
                <a:lnTo>
                  <a:pt x="43941" y="43942"/>
                </a:lnTo>
                <a:lnTo>
                  <a:pt x="43941" y="1018286"/>
                </a:lnTo>
                <a:lnTo>
                  <a:pt x="3720337" y="1018286"/>
                </a:lnTo>
                <a:lnTo>
                  <a:pt x="3720337" y="1007364"/>
                </a:lnTo>
                <a:lnTo>
                  <a:pt x="54863" y="1007364"/>
                </a:lnTo>
                <a:lnTo>
                  <a:pt x="54863" y="54863"/>
                </a:lnTo>
                <a:lnTo>
                  <a:pt x="3720337" y="54863"/>
                </a:lnTo>
                <a:lnTo>
                  <a:pt x="3720337" y="43942"/>
                </a:lnTo>
                <a:close/>
              </a:path>
              <a:path w="3764279" h="1062354">
                <a:moveTo>
                  <a:pt x="3720337" y="54863"/>
                </a:moveTo>
                <a:lnTo>
                  <a:pt x="3709416" y="54863"/>
                </a:lnTo>
                <a:lnTo>
                  <a:pt x="3709416" y="1007364"/>
                </a:lnTo>
                <a:lnTo>
                  <a:pt x="3720337" y="1007364"/>
                </a:lnTo>
                <a:lnTo>
                  <a:pt x="3720337" y="54863"/>
                </a:lnTo>
                <a:close/>
              </a:path>
            </a:pathLst>
          </a:custGeom>
          <a:solidFill>
            <a:srgbClr val="000000"/>
          </a:solidFill>
        </p:spPr>
        <p:txBody>
          <a:bodyPr wrap="square" lIns="0" tIns="0" rIns="0" bIns="0" rtlCol="0"/>
          <a:lstStyle/>
          <a:p>
            <a:endParaRPr/>
          </a:p>
        </p:txBody>
      </p:sp>
      <p:sp>
        <p:nvSpPr>
          <p:cNvPr id="8" name="object 8"/>
          <p:cNvSpPr txBox="1"/>
          <p:nvPr/>
        </p:nvSpPr>
        <p:spPr>
          <a:xfrm>
            <a:off x="2517394" y="4582795"/>
            <a:ext cx="31362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Black"/>
                <a:cs typeface="Arial Black"/>
              </a:rPr>
              <a:t>Process</a:t>
            </a:r>
            <a:r>
              <a:rPr sz="2400" spc="-65"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9" name="object 9"/>
          <p:cNvSpPr/>
          <p:nvPr/>
        </p:nvSpPr>
        <p:spPr>
          <a:xfrm>
            <a:off x="2231135" y="2997707"/>
            <a:ext cx="3709670" cy="1475740"/>
          </a:xfrm>
          <a:custGeom>
            <a:avLst/>
            <a:gdLst/>
            <a:ahLst/>
            <a:cxnLst/>
            <a:rect l="l" t="t" r="r" b="b"/>
            <a:pathLst>
              <a:path w="3709670" h="1475739">
                <a:moveTo>
                  <a:pt x="2223516" y="1106423"/>
                </a:moveTo>
                <a:lnTo>
                  <a:pt x="1485900" y="1106423"/>
                </a:lnTo>
                <a:lnTo>
                  <a:pt x="1854708" y="1475231"/>
                </a:lnTo>
                <a:lnTo>
                  <a:pt x="2223516" y="1106423"/>
                </a:lnTo>
                <a:close/>
              </a:path>
              <a:path w="3709670" h="1475739">
                <a:moveTo>
                  <a:pt x="2039112" y="958595"/>
                </a:moveTo>
                <a:lnTo>
                  <a:pt x="1670303" y="958595"/>
                </a:lnTo>
                <a:lnTo>
                  <a:pt x="1670303" y="1106423"/>
                </a:lnTo>
                <a:lnTo>
                  <a:pt x="2039112" y="1106423"/>
                </a:lnTo>
                <a:lnTo>
                  <a:pt x="2039112" y="958595"/>
                </a:lnTo>
                <a:close/>
              </a:path>
              <a:path w="3709670" h="1475739">
                <a:moveTo>
                  <a:pt x="3709416" y="0"/>
                </a:moveTo>
                <a:lnTo>
                  <a:pt x="0" y="0"/>
                </a:lnTo>
                <a:lnTo>
                  <a:pt x="0" y="958595"/>
                </a:lnTo>
                <a:lnTo>
                  <a:pt x="3709416" y="958595"/>
                </a:lnTo>
                <a:lnTo>
                  <a:pt x="3709416" y="0"/>
                </a:lnTo>
                <a:close/>
              </a:path>
            </a:pathLst>
          </a:custGeom>
          <a:solidFill>
            <a:srgbClr val="00AF50"/>
          </a:solidFill>
        </p:spPr>
        <p:txBody>
          <a:bodyPr wrap="square" lIns="0" tIns="0" rIns="0" bIns="0" rtlCol="0"/>
          <a:lstStyle/>
          <a:p>
            <a:endParaRPr/>
          </a:p>
        </p:txBody>
      </p:sp>
      <p:sp>
        <p:nvSpPr>
          <p:cNvPr id="10" name="object 10"/>
          <p:cNvSpPr/>
          <p:nvPr/>
        </p:nvSpPr>
        <p:spPr>
          <a:xfrm>
            <a:off x="2203704" y="2970276"/>
            <a:ext cx="3764279" cy="1530350"/>
          </a:xfrm>
          <a:custGeom>
            <a:avLst/>
            <a:gdLst/>
            <a:ahLst/>
            <a:cxnLst/>
            <a:rect l="l" t="t" r="r" b="b"/>
            <a:pathLst>
              <a:path w="3764279" h="1530350">
                <a:moveTo>
                  <a:pt x="3736848" y="0"/>
                </a:moveTo>
                <a:lnTo>
                  <a:pt x="27431" y="0"/>
                </a:lnTo>
                <a:lnTo>
                  <a:pt x="16769" y="2160"/>
                </a:lnTo>
                <a:lnTo>
                  <a:pt x="8048" y="8048"/>
                </a:lnTo>
                <a:lnTo>
                  <a:pt x="2160" y="16769"/>
                </a:lnTo>
                <a:lnTo>
                  <a:pt x="0" y="27432"/>
                </a:lnTo>
                <a:lnTo>
                  <a:pt x="0" y="986028"/>
                </a:lnTo>
                <a:lnTo>
                  <a:pt x="2160" y="996690"/>
                </a:lnTo>
                <a:lnTo>
                  <a:pt x="8048" y="1005411"/>
                </a:lnTo>
                <a:lnTo>
                  <a:pt x="16769" y="1011299"/>
                </a:lnTo>
                <a:lnTo>
                  <a:pt x="27431" y="1013460"/>
                </a:lnTo>
                <a:lnTo>
                  <a:pt x="1670304" y="1013460"/>
                </a:lnTo>
                <a:lnTo>
                  <a:pt x="1670304" y="1106424"/>
                </a:lnTo>
                <a:lnTo>
                  <a:pt x="1513332" y="1106424"/>
                </a:lnTo>
                <a:lnTo>
                  <a:pt x="1505309" y="1107634"/>
                </a:lnTo>
                <a:lnTo>
                  <a:pt x="1498107" y="1111059"/>
                </a:lnTo>
                <a:lnTo>
                  <a:pt x="1492168" y="1116389"/>
                </a:lnTo>
                <a:lnTo>
                  <a:pt x="1487932" y="1123315"/>
                </a:lnTo>
                <a:lnTo>
                  <a:pt x="1485989" y="1131230"/>
                </a:lnTo>
                <a:lnTo>
                  <a:pt x="1486392" y="1139205"/>
                </a:lnTo>
                <a:lnTo>
                  <a:pt x="1862708" y="1522095"/>
                </a:lnTo>
                <a:lnTo>
                  <a:pt x="1882139" y="1530095"/>
                </a:lnTo>
                <a:lnTo>
                  <a:pt x="1892462" y="1528095"/>
                </a:lnTo>
                <a:lnTo>
                  <a:pt x="1901570" y="1522095"/>
                </a:lnTo>
                <a:lnTo>
                  <a:pt x="1928748" y="1494917"/>
                </a:lnTo>
                <a:lnTo>
                  <a:pt x="1882140" y="1494917"/>
                </a:lnTo>
                <a:lnTo>
                  <a:pt x="1526540" y="1139317"/>
                </a:lnTo>
                <a:lnTo>
                  <a:pt x="1700783" y="1139317"/>
                </a:lnTo>
                <a:lnTo>
                  <a:pt x="1703196" y="1136904"/>
                </a:lnTo>
                <a:lnTo>
                  <a:pt x="1703196" y="982980"/>
                </a:lnTo>
                <a:lnTo>
                  <a:pt x="1700783" y="980567"/>
                </a:lnTo>
                <a:lnTo>
                  <a:pt x="32893" y="980567"/>
                </a:lnTo>
                <a:lnTo>
                  <a:pt x="32893" y="32893"/>
                </a:lnTo>
                <a:lnTo>
                  <a:pt x="3764279" y="32893"/>
                </a:lnTo>
                <a:lnTo>
                  <a:pt x="3764279" y="27432"/>
                </a:lnTo>
                <a:lnTo>
                  <a:pt x="3762119" y="16769"/>
                </a:lnTo>
                <a:lnTo>
                  <a:pt x="3756231" y="8048"/>
                </a:lnTo>
                <a:lnTo>
                  <a:pt x="3747510" y="2160"/>
                </a:lnTo>
                <a:lnTo>
                  <a:pt x="3736848" y="0"/>
                </a:lnTo>
                <a:close/>
              </a:path>
              <a:path w="3764279" h="1530350">
                <a:moveTo>
                  <a:pt x="3764279" y="32893"/>
                </a:moveTo>
                <a:lnTo>
                  <a:pt x="3731386" y="32893"/>
                </a:lnTo>
                <a:lnTo>
                  <a:pt x="3731386" y="980567"/>
                </a:lnTo>
                <a:lnTo>
                  <a:pt x="2063495" y="980567"/>
                </a:lnTo>
                <a:lnTo>
                  <a:pt x="2061083" y="982980"/>
                </a:lnTo>
                <a:lnTo>
                  <a:pt x="2061083" y="1136904"/>
                </a:lnTo>
                <a:lnTo>
                  <a:pt x="2063495" y="1139317"/>
                </a:lnTo>
                <a:lnTo>
                  <a:pt x="2237740" y="1139317"/>
                </a:lnTo>
                <a:lnTo>
                  <a:pt x="1882140" y="1494917"/>
                </a:lnTo>
                <a:lnTo>
                  <a:pt x="1928748" y="1494917"/>
                </a:lnTo>
                <a:lnTo>
                  <a:pt x="2270414" y="1153239"/>
                </a:lnTo>
                <a:lnTo>
                  <a:pt x="2275222" y="1146728"/>
                </a:lnTo>
                <a:lnTo>
                  <a:pt x="2277887" y="1139205"/>
                </a:lnTo>
                <a:lnTo>
                  <a:pt x="2278290" y="1131230"/>
                </a:lnTo>
                <a:lnTo>
                  <a:pt x="2276347" y="1123315"/>
                </a:lnTo>
                <a:lnTo>
                  <a:pt x="2272111" y="1116389"/>
                </a:lnTo>
                <a:lnTo>
                  <a:pt x="2266172" y="1111059"/>
                </a:lnTo>
                <a:lnTo>
                  <a:pt x="2258970" y="1107634"/>
                </a:lnTo>
                <a:lnTo>
                  <a:pt x="2250947" y="1106424"/>
                </a:lnTo>
                <a:lnTo>
                  <a:pt x="2093975" y="1106424"/>
                </a:lnTo>
                <a:lnTo>
                  <a:pt x="2093975" y="1013460"/>
                </a:lnTo>
                <a:lnTo>
                  <a:pt x="3736848" y="1013460"/>
                </a:lnTo>
                <a:lnTo>
                  <a:pt x="3747510" y="1011299"/>
                </a:lnTo>
                <a:lnTo>
                  <a:pt x="3756231" y="1005411"/>
                </a:lnTo>
                <a:lnTo>
                  <a:pt x="3762119" y="996690"/>
                </a:lnTo>
                <a:lnTo>
                  <a:pt x="3764279" y="986028"/>
                </a:lnTo>
                <a:lnTo>
                  <a:pt x="3764279" y="32893"/>
                </a:lnTo>
                <a:close/>
              </a:path>
              <a:path w="3764279" h="1530350">
                <a:moveTo>
                  <a:pt x="3720337" y="43941"/>
                </a:moveTo>
                <a:lnTo>
                  <a:pt x="43941" y="43941"/>
                </a:lnTo>
                <a:lnTo>
                  <a:pt x="43941" y="969518"/>
                </a:lnTo>
                <a:lnTo>
                  <a:pt x="1706880" y="969518"/>
                </a:lnTo>
                <a:lnTo>
                  <a:pt x="1714245" y="976884"/>
                </a:lnTo>
                <a:lnTo>
                  <a:pt x="1714245" y="1143000"/>
                </a:lnTo>
                <a:lnTo>
                  <a:pt x="1706880" y="1150366"/>
                </a:lnTo>
                <a:lnTo>
                  <a:pt x="1553083" y="1150366"/>
                </a:lnTo>
                <a:lnTo>
                  <a:pt x="1882140" y="1479423"/>
                </a:lnTo>
                <a:lnTo>
                  <a:pt x="1897633" y="1463929"/>
                </a:lnTo>
                <a:lnTo>
                  <a:pt x="1882140" y="1463929"/>
                </a:lnTo>
                <a:lnTo>
                  <a:pt x="1579498" y="1161288"/>
                </a:lnTo>
                <a:lnTo>
                  <a:pt x="1697735" y="1161288"/>
                </a:lnTo>
                <a:lnTo>
                  <a:pt x="1708398" y="1159127"/>
                </a:lnTo>
                <a:lnTo>
                  <a:pt x="1717119" y="1153239"/>
                </a:lnTo>
                <a:lnTo>
                  <a:pt x="1723007" y="1144518"/>
                </a:lnTo>
                <a:lnTo>
                  <a:pt x="1725168" y="1133856"/>
                </a:lnTo>
                <a:lnTo>
                  <a:pt x="1725168" y="986028"/>
                </a:lnTo>
                <a:lnTo>
                  <a:pt x="1723007" y="975312"/>
                </a:lnTo>
                <a:lnTo>
                  <a:pt x="1717119" y="966597"/>
                </a:lnTo>
                <a:lnTo>
                  <a:pt x="1708398" y="960739"/>
                </a:lnTo>
                <a:lnTo>
                  <a:pt x="1697735" y="958596"/>
                </a:lnTo>
                <a:lnTo>
                  <a:pt x="54863" y="958596"/>
                </a:lnTo>
                <a:lnTo>
                  <a:pt x="54863" y="54863"/>
                </a:lnTo>
                <a:lnTo>
                  <a:pt x="3720337" y="54863"/>
                </a:lnTo>
                <a:lnTo>
                  <a:pt x="3720337" y="43941"/>
                </a:lnTo>
                <a:close/>
              </a:path>
              <a:path w="3764279" h="1530350">
                <a:moveTo>
                  <a:pt x="3720337" y="54863"/>
                </a:moveTo>
                <a:lnTo>
                  <a:pt x="3709416" y="54863"/>
                </a:lnTo>
                <a:lnTo>
                  <a:pt x="3709416" y="958596"/>
                </a:lnTo>
                <a:lnTo>
                  <a:pt x="2066544" y="958596"/>
                </a:lnTo>
                <a:lnTo>
                  <a:pt x="2055881" y="960739"/>
                </a:lnTo>
                <a:lnTo>
                  <a:pt x="2047160" y="966597"/>
                </a:lnTo>
                <a:lnTo>
                  <a:pt x="2041272" y="975312"/>
                </a:lnTo>
                <a:lnTo>
                  <a:pt x="2039111" y="986028"/>
                </a:lnTo>
                <a:lnTo>
                  <a:pt x="2039111" y="1133856"/>
                </a:lnTo>
                <a:lnTo>
                  <a:pt x="2041272" y="1144518"/>
                </a:lnTo>
                <a:lnTo>
                  <a:pt x="2047160" y="1153239"/>
                </a:lnTo>
                <a:lnTo>
                  <a:pt x="2055881" y="1159127"/>
                </a:lnTo>
                <a:lnTo>
                  <a:pt x="2066544" y="1161288"/>
                </a:lnTo>
                <a:lnTo>
                  <a:pt x="2184781" y="1161288"/>
                </a:lnTo>
                <a:lnTo>
                  <a:pt x="1882140" y="1463929"/>
                </a:lnTo>
                <a:lnTo>
                  <a:pt x="1897633" y="1463929"/>
                </a:lnTo>
                <a:lnTo>
                  <a:pt x="2211197" y="1150366"/>
                </a:lnTo>
                <a:lnTo>
                  <a:pt x="2057399" y="1150366"/>
                </a:lnTo>
                <a:lnTo>
                  <a:pt x="2050033" y="1143000"/>
                </a:lnTo>
                <a:lnTo>
                  <a:pt x="2050033" y="976884"/>
                </a:lnTo>
                <a:lnTo>
                  <a:pt x="2057399" y="969518"/>
                </a:lnTo>
                <a:lnTo>
                  <a:pt x="3720337" y="969518"/>
                </a:lnTo>
                <a:lnTo>
                  <a:pt x="3720337" y="54863"/>
                </a:lnTo>
                <a:close/>
              </a:path>
            </a:pathLst>
          </a:custGeom>
          <a:solidFill>
            <a:srgbClr val="000000"/>
          </a:solidFill>
        </p:spPr>
        <p:txBody>
          <a:bodyPr wrap="square" lIns="0" tIns="0" rIns="0" bIns="0" rtlCol="0"/>
          <a:lstStyle/>
          <a:p>
            <a:endParaRPr/>
          </a:p>
        </p:txBody>
      </p:sp>
      <p:sp>
        <p:nvSpPr>
          <p:cNvPr id="11" name="object 11"/>
          <p:cNvSpPr txBox="1"/>
          <p:nvPr/>
        </p:nvSpPr>
        <p:spPr>
          <a:xfrm>
            <a:off x="2887472" y="3261436"/>
            <a:ext cx="2397125" cy="391795"/>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FFFFFF"/>
                </a:solidFill>
                <a:latin typeface="Arial Black"/>
                <a:cs typeface="Arial Black"/>
              </a:rPr>
              <a:t>Job</a:t>
            </a:r>
            <a:r>
              <a:rPr sz="2400" spc="-80"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12" name="object 12"/>
          <p:cNvSpPr/>
          <p:nvPr/>
        </p:nvSpPr>
        <p:spPr>
          <a:xfrm>
            <a:off x="484631" y="3086100"/>
            <a:ext cx="2180844" cy="812292"/>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1178153" y="3250389"/>
            <a:ext cx="739775" cy="347345"/>
          </a:xfrm>
          <a:prstGeom prst="rect">
            <a:avLst/>
          </a:prstGeom>
        </p:spPr>
        <p:txBody>
          <a:bodyPr vert="horz" wrap="square" lIns="0" tIns="13970" rIns="0" bIns="0" rtlCol="0">
            <a:spAutoFit/>
          </a:bodyPr>
          <a:lstStyle/>
          <a:p>
            <a:pPr marL="12700">
              <a:lnSpc>
                <a:spcPct val="100000"/>
              </a:lnSpc>
              <a:spcBef>
                <a:spcPts val="110"/>
              </a:spcBef>
            </a:pPr>
            <a:r>
              <a:rPr sz="2100" b="1" i="1" spc="-65" dirty="0">
                <a:latin typeface="Lucida Sans Unicode"/>
                <a:cs typeface="Lucida Sans Unicode"/>
              </a:rPr>
              <a:t>HO</a:t>
            </a:r>
            <a:r>
              <a:rPr sz="2100" b="1" i="1" spc="-70" dirty="0">
                <a:latin typeface="Lucida Sans Unicode"/>
                <a:cs typeface="Lucida Sans Unicode"/>
              </a:rPr>
              <a:t>LD</a:t>
            </a:r>
            <a:endParaRPr sz="2100">
              <a:latin typeface="Lucida Sans Unicode"/>
              <a:cs typeface="Lucida Sans Unicode"/>
            </a:endParaRPr>
          </a:p>
        </p:txBody>
      </p:sp>
      <p:sp>
        <p:nvSpPr>
          <p:cNvPr id="14" name="object 14"/>
          <p:cNvSpPr/>
          <p:nvPr/>
        </p:nvSpPr>
        <p:spPr>
          <a:xfrm>
            <a:off x="5740908" y="4741164"/>
            <a:ext cx="2180843" cy="81229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84631" y="4454652"/>
            <a:ext cx="2180844" cy="812292"/>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121765" y="4618687"/>
            <a:ext cx="85153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5" dirty="0">
                <a:solidFill>
                  <a:srgbClr val="FFFFFF"/>
                </a:solidFill>
                <a:latin typeface="Lucida Sans Unicode"/>
                <a:cs typeface="Lucida Sans Unicode"/>
              </a:rPr>
              <a:t>EADY</a:t>
            </a:r>
            <a:endParaRPr sz="2100">
              <a:latin typeface="Lucida Sans Unicode"/>
              <a:cs typeface="Lucida Sans Unicode"/>
            </a:endParaRPr>
          </a:p>
        </p:txBody>
      </p:sp>
      <p:sp>
        <p:nvSpPr>
          <p:cNvPr id="17" name="object 17"/>
          <p:cNvSpPr/>
          <p:nvPr/>
        </p:nvSpPr>
        <p:spPr>
          <a:xfrm>
            <a:off x="5740908" y="4166615"/>
            <a:ext cx="2180843" cy="812292"/>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6213094" y="4330651"/>
            <a:ext cx="1184275" cy="92265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0" dirty="0">
                <a:solidFill>
                  <a:srgbClr val="FFFFFF"/>
                </a:solidFill>
                <a:latin typeface="Lucida Sans Unicode"/>
                <a:cs typeface="Lucida Sans Unicode"/>
              </a:rPr>
              <a:t>U</a:t>
            </a:r>
            <a:r>
              <a:rPr sz="2100" b="1" i="1" spc="-75" dirty="0">
                <a:solidFill>
                  <a:srgbClr val="FFFFFF"/>
                </a:solidFill>
                <a:latin typeface="Lucida Sans Unicode"/>
                <a:cs typeface="Lucida Sans Unicode"/>
              </a:rPr>
              <a:t>N</a:t>
            </a:r>
            <a:r>
              <a:rPr sz="2100" b="1" i="1" spc="-85" dirty="0">
                <a:solidFill>
                  <a:srgbClr val="FFFFFF"/>
                </a:solidFill>
                <a:latin typeface="Lucida Sans Unicode"/>
                <a:cs typeface="Lucida Sans Unicode"/>
              </a:rPr>
              <a:t>N</a:t>
            </a:r>
            <a:r>
              <a:rPr sz="2100" b="1" i="1" spc="-35" dirty="0">
                <a:solidFill>
                  <a:srgbClr val="FFFFFF"/>
                </a:solidFill>
                <a:latin typeface="Lucida Sans Unicode"/>
                <a:cs typeface="Lucida Sans Unicode"/>
              </a:rPr>
              <a:t>I</a:t>
            </a:r>
            <a:r>
              <a:rPr sz="2100" b="1" i="1" spc="-95" dirty="0">
                <a:solidFill>
                  <a:srgbClr val="FFFFFF"/>
                </a:solidFill>
                <a:latin typeface="Lucida Sans Unicode"/>
                <a:cs typeface="Lucida Sans Unicode"/>
              </a:rPr>
              <a:t>N</a:t>
            </a:r>
            <a:r>
              <a:rPr sz="2100" b="1" i="1" spc="-75" dirty="0">
                <a:solidFill>
                  <a:srgbClr val="FFFFFF"/>
                </a:solidFill>
                <a:latin typeface="Lucida Sans Unicode"/>
                <a:cs typeface="Lucida Sans Unicode"/>
              </a:rPr>
              <a:t>G</a:t>
            </a:r>
            <a:endParaRPr sz="2100">
              <a:latin typeface="Lucida Sans Unicode"/>
              <a:cs typeface="Lucida Sans Unicode"/>
            </a:endParaRPr>
          </a:p>
          <a:p>
            <a:pPr marL="55244">
              <a:lnSpc>
                <a:spcPct val="100000"/>
              </a:lnSpc>
              <a:spcBef>
                <a:spcPts val="2010"/>
              </a:spcBef>
            </a:pPr>
            <a:r>
              <a:rPr sz="2100" b="1" i="1" spc="-65" dirty="0">
                <a:solidFill>
                  <a:srgbClr val="FFFFFF"/>
                </a:solidFill>
                <a:latin typeface="Lucida Sans Unicode"/>
                <a:cs typeface="Lucida Sans Unicode"/>
              </a:rPr>
              <a:t>WAITING</a:t>
            </a:r>
            <a:endParaRPr sz="2100">
              <a:latin typeface="Lucida Sans Unicode"/>
              <a:cs typeface="Lucida Sans Unicode"/>
            </a:endParaRPr>
          </a:p>
        </p:txBody>
      </p:sp>
      <p:sp>
        <p:nvSpPr>
          <p:cNvPr id="19" name="object 19"/>
          <p:cNvSpPr/>
          <p:nvPr/>
        </p:nvSpPr>
        <p:spPr>
          <a:xfrm>
            <a:off x="5740908" y="3086100"/>
            <a:ext cx="2397251" cy="812292"/>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6448425" y="3291292"/>
            <a:ext cx="927735" cy="281940"/>
          </a:xfrm>
          <a:prstGeom prst="rect">
            <a:avLst/>
          </a:prstGeom>
        </p:spPr>
        <p:txBody>
          <a:bodyPr vert="horz" wrap="square" lIns="0" tIns="16510" rIns="0" bIns="0" rtlCol="0">
            <a:spAutoFit/>
          </a:bodyPr>
          <a:lstStyle/>
          <a:p>
            <a:pPr marL="12700">
              <a:lnSpc>
                <a:spcPct val="100000"/>
              </a:lnSpc>
              <a:spcBef>
                <a:spcPts val="130"/>
              </a:spcBef>
            </a:pPr>
            <a:r>
              <a:rPr sz="1650" b="1" i="1" spc="-25" dirty="0">
                <a:solidFill>
                  <a:srgbClr val="FFFFFF"/>
                </a:solidFill>
                <a:latin typeface="Lucida Sans Unicode"/>
                <a:cs typeface="Lucida Sans Unicode"/>
              </a:rPr>
              <a:t>F</a:t>
            </a:r>
            <a:r>
              <a:rPr sz="1650" b="1" i="1" spc="-15" dirty="0">
                <a:solidFill>
                  <a:srgbClr val="FFFFFF"/>
                </a:solidFill>
                <a:latin typeface="Lucida Sans Unicode"/>
                <a:cs typeface="Lucida Sans Unicode"/>
              </a:rPr>
              <a:t>I</a:t>
            </a:r>
            <a:r>
              <a:rPr sz="1650" b="1" i="1" spc="-40" dirty="0">
                <a:solidFill>
                  <a:srgbClr val="FFFFFF"/>
                </a:solidFill>
                <a:latin typeface="Lucida Sans Unicode"/>
                <a:cs typeface="Lucida Sans Unicode"/>
              </a:rPr>
              <a:t>N</a:t>
            </a:r>
            <a:r>
              <a:rPr sz="1650" b="1" i="1" spc="-15" dirty="0">
                <a:solidFill>
                  <a:srgbClr val="FFFFFF"/>
                </a:solidFill>
                <a:latin typeface="Lucida Sans Unicode"/>
                <a:cs typeface="Lucida Sans Unicode"/>
              </a:rPr>
              <a:t>IS</a:t>
            </a:r>
            <a:r>
              <a:rPr sz="1650" b="1" i="1" spc="-35" dirty="0">
                <a:solidFill>
                  <a:srgbClr val="FFFFFF"/>
                </a:solidFill>
                <a:latin typeface="Lucida Sans Unicode"/>
                <a:cs typeface="Lucida Sans Unicode"/>
              </a:rPr>
              <a:t>H</a:t>
            </a:r>
            <a:r>
              <a:rPr sz="1650" b="1" i="1" spc="-40" dirty="0">
                <a:solidFill>
                  <a:srgbClr val="FFFFFF"/>
                </a:solidFill>
                <a:latin typeface="Lucida Sans Unicode"/>
                <a:cs typeface="Lucida Sans Unicode"/>
              </a:rPr>
              <a:t>ED</a:t>
            </a:r>
            <a:endParaRPr sz="1650">
              <a:latin typeface="Lucida Sans Unicode"/>
              <a:cs typeface="Lucida Sans Unicode"/>
            </a:endParaRPr>
          </a:p>
        </p:txBody>
      </p:sp>
      <p:sp>
        <p:nvSpPr>
          <p:cNvPr id="21" name="TextBox 20"/>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123" y="1412747"/>
            <a:ext cx="8209915" cy="5113020"/>
          </a:xfrm>
          <a:custGeom>
            <a:avLst/>
            <a:gdLst/>
            <a:ahLst/>
            <a:cxnLst/>
            <a:rect l="l" t="t" r="r" b="b"/>
            <a:pathLst>
              <a:path w="8209915" h="5113020">
                <a:moveTo>
                  <a:pt x="0" y="5113020"/>
                </a:moveTo>
                <a:lnTo>
                  <a:pt x="8209788" y="5113020"/>
                </a:lnTo>
                <a:lnTo>
                  <a:pt x="8209788" y="0"/>
                </a:lnTo>
                <a:lnTo>
                  <a:pt x="0" y="0"/>
                </a:lnTo>
                <a:lnTo>
                  <a:pt x="0" y="5113020"/>
                </a:lnTo>
                <a:close/>
              </a:path>
            </a:pathLst>
          </a:custGeom>
          <a:solidFill>
            <a:srgbClr val="FFFFFF"/>
          </a:solidFill>
        </p:spPr>
        <p:txBody>
          <a:bodyPr wrap="square" lIns="0" tIns="0" rIns="0" bIns="0" rtlCol="0"/>
          <a:lstStyle/>
          <a:p>
            <a:endParaRPr/>
          </a:p>
        </p:txBody>
      </p:sp>
      <p:sp>
        <p:nvSpPr>
          <p:cNvPr id="4" name="object 4"/>
          <p:cNvSpPr/>
          <p:nvPr/>
        </p:nvSpPr>
        <p:spPr>
          <a:xfrm>
            <a:off x="583691" y="1385316"/>
            <a:ext cx="8265159" cy="5168265"/>
          </a:xfrm>
          <a:custGeom>
            <a:avLst/>
            <a:gdLst/>
            <a:ahLst/>
            <a:cxnLst/>
            <a:rect l="l" t="t" r="r" b="b"/>
            <a:pathLst>
              <a:path w="8265159" h="5168265">
                <a:moveTo>
                  <a:pt x="8237219" y="0"/>
                </a:moveTo>
                <a:lnTo>
                  <a:pt x="27431" y="0"/>
                </a:lnTo>
                <a:lnTo>
                  <a:pt x="16753" y="2160"/>
                </a:lnTo>
                <a:lnTo>
                  <a:pt x="8034" y="8048"/>
                </a:lnTo>
                <a:lnTo>
                  <a:pt x="2155" y="16769"/>
                </a:lnTo>
                <a:lnTo>
                  <a:pt x="0" y="27432"/>
                </a:lnTo>
                <a:lnTo>
                  <a:pt x="0" y="5140452"/>
                </a:lnTo>
                <a:lnTo>
                  <a:pt x="2155" y="5151130"/>
                </a:lnTo>
                <a:lnTo>
                  <a:pt x="8034" y="5159849"/>
                </a:lnTo>
                <a:lnTo>
                  <a:pt x="16753" y="5165728"/>
                </a:lnTo>
                <a:lnTo>
                  <a:pt x="27431" y="5167884"/>
                </a:lnTo>
                <a:lnTo>
                  <a:pt x="8237219" y="5167884"/>
                </a:lnTo>
                <a:lnTo>
                  <a:pt x="8247882" y="5165728"/>
                </a:lnTo>
                <a:lnTo>
                  <a:pt x="8256603" y="5159849"/>
                </a:lnTo>
                <a:lnTo>
                  <a:pt x="8262491" y="5151130"/>
                </a:lnTo>
                <a:lnTo>
                  <a:pt x="8264652" y="5140452"/>
                </a:lnTo>
                <a:lnTo>
                  <a:pt x="8264652" y="5134965"/>
                </a:lnTo>
                <a:lnTo>
                  <a:pt x="32918" y="5134965"/>
                </a:lnTo>
                <a:lnTo>
                  <a:pt x="32918" y="32893"/>
                </a:lnTo>
                <a:lnTo>
                  <a:pt x="8264652" y="32893"/>
                </a:lnTo>
                <a:lnTo>
                  <a:pt x="8264652" y="27432"/>
                </a:lnTo>
                <a:lnTo>
                  <a:pt x="8262491" y="16769"/>
                </a:lnTo>
                <a:lnTo>
                  <a:pt x="8256603" y="8048"/>
                </a:lnTo>
                <a:lnTo>
                  <a:pt x="8247882" y="2160"/>
                </a:lnTo>
                <a:lnTo>
                  <a:pt x="8237219" y="0"/>
                </a:lnTo>
                <a:close/>
              </a:path>
              <a:path w="8265159" h="5168265">
                <a:moveTo>
                  <a:pt x="8264652" y="32893"/>
                </a:moveTo>
                <a:lnTo>
                  <a:pt x="8231758" y="32893"/>
                </a:lnTo>
                <a:lnTo>
                  <a:pt x="8231758" y="5134965"/>
                </a:lnTo>
                <a:lnTo>
                  <a:pt x="8264652" y="5134965"/>
                </a:lnTo>
                <a:lnTo>
                  <a:pt x="8264652" y="32893"/>
                </a:lnTo>
                <a:close/>
              </a:path>
              <a:path w="8265159" h="5168265">
                <a:moveTo>
                  <a:pt x="8220709" y="43942"/>
                </a:moveTo>
                <a:lnTo>
                  <a:pt x="43891" y="43942"/>
                </a:lnTo>
                <a:lnTo>
                  <a:pt x="43891" y="5123992"/>
                </a:lnTo>
                <a:lnTo>
                  <a:pt x="8220709" y="5123992"/>
                </a:lnTo>
                <a:lnTo>
                  <a:pt x="8220709" y="5113020"/>
                </a:lnTo>
                <a:lnTo>
                  <a:pt x="54864" y="5113020"/>
                </a:lnTo>
                <a:lnTo>
                  <a:pt x="54864" y="54863"/>
                </a:lnTo>
                <a:lnTo>
                  <a:pt x="8220709" y="54863"/>
                </a:lnTo>
                <a:lnTo>
                  <a:pt x="8220709" y="43942"/>
                </a:lnTo>
                <a:close/>
              </a:path>
              <a:path w="8265159" h="5168265">
                <a:moveTo>
                  <a:pt x="8220709" y="54863"/>
                </a:moveTo>
                <a:lnTo>
                  <a:pt x="8209787" y="54863"/>
                </a:lnTo>
                <a:lnTo>
                  <a:pt x="8209787" y="5113020"/>
                </a:lnTo>
                <a:lnTo>
                  <a:pt x="8220709" y="5113020"/>
                </a:lnTo>
                <a:lnTo>
                  <a:pt x="8220709" y="54863"/>
                </a:lnTo>
                <a:close/>
              </a:path>
            </a:pathLst>
          </a:custGeom>
          <a:solidFill>
            <a:srgbClr val="7E7E7E"/>
          </a:solidFill>
        </p:spPr>
        <p:txBody>
          <a:bodyPr wrap="square" lIns="0" tIns="0" rIns="0" bIns="0" rtlCol="0"/>
          <a:lstStyle/>
          <a:p>
            <a:endParaRPr/>
          </a:p>
        </p:txBody>
      </p:sp>
      <p:sp>
        <p:nvSpPr>
          <p:cNvPr id="5" name="object 5"/>
          <p:cNvSpPr/>
          <p:nvPr/>
        </p:nvSpPr>
        <p:spPr>
          <a:xfrm>
            <a:off x="1205483" y="2221992"/>
            <a:ext cx="2180843" cy="812291"/>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898395" y="2386027"/>
            <a:ext cx="739775" cy="347345"/>
          </a:xfrm>
          <a:prstGeom prst="rect">
            <a:avLst/>
          </a:prstGeom>
        </p:spPr>
        <p:txBody>
          <a:bodyPr vert="horz" wrap="square" lIns="0" tIns="13970" rIns="0" bIns="0" rtlCol="0">
            <a:spAutoFit/>
          </a:bodyPr>
          <a:lstStyle/>
          <a:p>
            <a:pPr marL="12700">
              <a:lnSpc>
                <a:spcPct val="100000"/>
              </a:lnSpc>
              <a:spcBef>
                <a:spcPts val="110"/>
              </a:spcBef>
            </a:pPr>
            <a:r>
              <a:rPr sz="2100" i="1" spc="-65" dirty="0">
                <a:latin typeface="Lucida Sans Unicode"/>
                <a:cs typeface="Lucida Sans Unicode"/>
              </a:rPr>
              <a:t>HO</a:t>
            </a:r>
            <a:r>
              <a:rPr sz="2100" i="1" spc="-70" dirty="0">
                <a:latin typeface="Lucida Sans Unicode"/>
                <a:cs typeface="Lucida Sans Unicode"/>
              </a:rPr>
              <a:t>LD</a:t>
            </a:r>
            <a:endParaRPr sz="2100">
              <a:latin typeface="Lucida Sans Unicode"/>
              <a:cs typeface="Lucida Sans Unicode"/>
            </a:endParaRPr>
          </a:p>
        </p:txBody>
      </p:sp>
      <p:sp>
        <p:nvSpPr>
          <p:cNvPr id="7" name="object 7"/>
          <p:cNvSpPr/>
          <p:nvPr/>
        </p:nvSpPr>
        <p:spPr>
          <a:xfrm>
            <a:off x="5885688" y="2150364"/>
            <a:ext cx="2395727" cy="81229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592316" y="2355048"/>
            <a:ext cx="927735" cy="281940"/>
          </a:xfrm>
          <a:prstGeom prst="rect">
            <a:avLst/>
          </a:prstGeom>
        </p:spPr>
        <p:txBody>
          <a:bodyPr vert="horz" wrap="square" lIns="0" tIns="16510" rIns="0" bIns="0" rtlCol="0">
            <a:spAutoFit/>
          </a:bodyPr>
          <a:lstStyle/>
          <a:p>
            <a:pPr marL="12700">
              <a:lnSpc>
                <a:spcPct val="100000"/>
              </a:lnSpc>
              <a:spcBef>
                <a:spcPts val="130"/>
              </a:spcBef>
            </a:pPr>
            <a:r>
              <a:rPr sz="1650" b="1" i="1" spc="-25" dirty="0">
                <a:solidFill>
                  <a:srgbClr val="FFFFFF"/>
                </a:solidFill>
                <a:latin typeface="Lucida Sans Unicode"/>
                <a:cs typeface="Lucida Sans Unicode"/>
              </a:rPr>
              <a:t>F</a:t>
            </a:r>
            <a:r>
              <a:rPr sz="1650" b="1" i="1" spc="-15" dirty="0">
                <a:solidFill>
                  <a:srgbClr val="FFFFFF"/>
                </a:solidFill>
                <a:latin typeface="Lucida Sans Unicode"/>
                <a:cs typeface="Lucida Sans Unicode"/>
              </a:rPr>
              <a:t>I</a:t>
            </a:r>
            <a:r>
              <a:rPr sz="1650" b="1" i="1" spc="-40" dirty="0">
                <a:solidFill>
                  <a:srgbClr val="FFFFFF"/>
                </a:solidFill>
                <a:latin typeface="Lucida Sans Unicode"/>
                <a:cs typeface="Lucida Sans Unicode"/>
              </a:rPr>
              <a:t>N</a:t>
            </a:r>
            <a:r>
              <a:rPr sz="1650" b="1" i="1" spc="-15" dirty="0">
                <a:solidFill>
                  <a:srgbClr val="FFFFFF"/>
                </a:solidFill>
                <a:latin typeface="Lucida Sans Unicode"/>
                <a:cs typeface="Lucida Sans Unicode"/>
              </a:rPr>
              <a:t>IS</a:t>
            </a:r>
            <a:r>
              <a:rPr sz="1650" b="1" i="1" spc="-35" dirty="0">
                <a:solidFill>
                  <a:srgbClr val="FFFFFF"/>
                </a:solidFill>
                <a:latin typeface="Lucida Sans Unicode"/>
                <a:cs typeface="Lucida Sans Unicode"/>
              </a:rPr>
              <a:t>H</a:t>
            </a:r>
            <a:r>
              <a:rPr sz="1650" b="1" i="1" spc="-40" dirty="0">
                <a:solidFill>
                  <a:srgbClr val="FFFFFF"/>
                </a:solidFill>
                <a:latin typeface="Lucida Sans Unicode"/>
                <a:cs typeface="Lucida Sans Unicode"/>
              </a:rPr>
              <a:t>ED</a:t>
            </a:r>
            <a:endParaRPr sz="1650">
              <a:latin typeface="Lucida Sans Unicode"/>
              <a:cs typeface="Lucida Sans Unicode"/>
            </a:endParaRPr>
          </a:p>
        </p:txBody>
      </p:sp>
      <p:sp>
        <p:nvSpPr>
          <p:cNvPr id="9" name="object 9"/>
          <p:cNvSpPr/>
          <p:nvPr/>
        </p:nvSpPr>
        <p:spPr>
          <a:xfrm>
            <a:off x="2212848" y="3590544"/>
            <a:ext cx="2180844" cy="81229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850260" y="3754579"/>
            <a:ext cx="85153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5" dirty="0">
                <a:solidFill>
                  <a:srgbClr val="FFFFFF"/>
                </a:solidFill>
                <a:latin typeface="Lucida Sans Unicode"/>
                <a:cs typeface="Lucida Sans Unicode"/>
              </a:rPr>
              <a:t>EADY</a:t>
            </a:r>
            <a:endParaRPr sz="2100">
              <a:latin typeface="Lucida Sans Unicode"/>
              <a:cs typeface="Lucida Sans Unicode"/>
            </a:endParaRPr>
          </a:p>
        </p:txBody>
      </p:sp>
      <p:sp>
        <p:nvSpPr>
          <p:cNvPr id="11" name="object 11"/>
          <p:cNvSpPr/>
          <p:nvPr/>
        </p:nvSpPr>
        <p:spPr>
          <a:xfrm>
            <a:off x="5164835" y="3590544"/>
            <a:ext cx="2180843" cy="812291"/>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5637021" y="3754579"/>
            <a:ext cx="118427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0" dirty="0">
                <a:solidFill>
                  <a:srgbClr val="FFFFFF"/>
                </a:solidFill>
                <a:latin typeface="Lucida Sans Unicode"/>
                <a:cs typeface="Lucida Sans Unicode"/>
              </a:rPr>
              <a:t>U</a:t>
            </a:r>
            <a:r>
              <a:rPr sz="2100" b="1" i="1" spc="-75" dirty="0">
                <a:solidFill>
                  <a:srgbClr val="FFFFFF"/>
                </a:solidFill>
                <a:latin typeface="Lucida Sans Unicode"/>
                <a:cs typeface="Lucida Sans Unicode"/>
              </a:rPr>
              <a:t>N</a:t>
            </a:r>
            <a:r>
              <a:rPr sz="2100" b="1" i="1" spc="-85" dirty="0">
                <a:solidFill>
                  <a:srgbClr val="FFFFFF"/>
                </a:solidFill>
                <a:latin typeface="Lucida Sans Unicode"/>
                <a:cs typeface="Lucida Sans Unicode"/>
              </a:rPr>
              <a:t>N</a:t>
            </a:r>
            <a:r>
              <a:rPr sz="2100" b="1" i="1" spc="-35" dirty="0">
                <a:solidFill>
                  <a:srgbClr val="FFFFFF"/>
                </a:solidFill>
                <a:latin typeface="Lucida Sans Unicode"/>
                <a:cs typeface="Lucida Sans Unicode"/>
              </a:rPr>
              <a:t>I</a:t>
            </a:r>
            <a:r>
              <a:rPr sz="2100" b="1" i="1" spc="-95" dirty="0">
                <a:solidFill>
                  <a:srgbClr val="FFFFFF"/>
                </a:solidFill>
                <a:latin typeface="Lucida Sans Unicode"/>
                <a:cs typeface="Lucida Sans Unicode"/>
              </a:rPr>
              <a:t>N</a:t>
            </a:r>
            <a:r>
              <a:rPr sz="2100" b="1" i="1" spc="-75" dirty="0">
                <a:solidFill>
                  <a:srgbClr val="FFFFFF"/>
                </a:solidFill>
                <a:latin typeface="Lucida Sans Unicode"/>
                <a:cs typeface="Lucida Sans Unicode"/>
              </a:rPr>
              <a:t>G</a:t>
            </a:r>
            <a:endParaRPr sz="2100">
              <a:latin typeface="Lucida Sans Unicode"/>
              <a:cs typeface="Lucida Sans Unicode"/>
            </a:endParaRPr>
          </a:p>
        </p:txBody>
      </p:sp>
      <p:sp>
        <p:nvSpPr>
          <p:cNvPr id="13" name="object 13"/>
          <p:cNvSpPr/>
          <p:nvPr/>
        </p:nvSpPr>
        <p:spPr>
          <a:xfrm>
            <a:off x="3653028" y="5390388"/>
            <a:ext cx="2180844" cy="812292"/>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4166996" y="5555033"/>
            <a:ext cx="1101090" cy="347345"/>
          </a:xfrm>
          <a:prstGeom prst="rect">
            <a:avLst/>
          </a:prstGeom>
        </p:spPr>
        <p:txBody>
          <a:bodyPr vert="horz" wrap="square" lIns="0" tIns="13970" rIns="0" bIns="0" rtlCol="0">
            <a:spAutoFit/>
          </a:bodyPr>
          <a:lstStyle/>
          <a:p>
            <a:pPr marL="12700">
              <a:lnSpc>
                <a:spcPct val="100000"/>
              </a:lnSpc>
              <a:spcBef>
                <a:spcPts val="110"/>
              </a:spcBef>
            </a:pPr>
            <a:r>
              <a:rPr sz="2100" b="1" i="1" spc="-75" dirty="0">
                <a:solidFill>
                  <a:srgbClr val="FFFFFF"/>
                </a:solidFill>
                <a:latin typeface="Lucida Sans Unicode"/>
                <a:cs typeface="Lucida Sans Unicode"/>
              </a:rPr>
              <a:t>W</a:t>
            </a:r>
            <a:r>
              <a:rPr sz="2100" b="1" i="1" spc="-60" dirty="0">
                <a:solidFill>
                  <a:srgbClr val="FFFFFF"/>
                </a:solidFill>
                <a:latin typeface="Lucida Sans Unicode"/>
                <a:cs typeface="Lucida Sans Unicode"/>
              </a:rPr>
              <a:t>AITING</a:t>
            </a:r>
            <a:endParaRPr sz="2100">
              <a:latin typeface="Lucida Sans Unicode"/>
              <a:cs typeface="Lucida Sans Unicode"/>
            </a:endParaRPr>
          </a:p>
        </p:txBody>
      </p:sp>
      <p:sp>
        <p:nvSpPr>
          <p:cNvPr id="15" name="object 15"/>
          <p:cNvSpPr/>
          <p:nvPr/>
        </p:nvSpPr>
        <p:spPr>
          <a:xfrm>
            <a:off x="3081527" y="4098035"/>
            <a:ext cx="708660" cy="177088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192948" y="4293361"/>
            <a:ext cx="517525" cy="1496060"/>
          </a:xfrm>
          <a:custGeom>
            <a:avLst/>
            <a:gdLst/>
            <a:ahLst/>
            <a:cxnLst/>
            <a:rect l="l" t="t" r="r" b="b"/>
            <a:pathLst>
              <a:path w="517525" h="1496060">
                <a:moveTo>
                  <a:pt x="84949" y="75565"/>
                </a:moveTo>
                <a:lnTo>
                  <a:pt x="66893" y="107074"/>
                </a:lnTo>
                <a:lnTo>
                  <a:pt x="67776" y="139192"/>
                </a:lnTo>
                <a:lnTo>
                  <a:pt x="70824" y="208280"/>
                </a:lnTo>
                <a:lnTo>
                  <a:pt x="75015" y="276987"/>
                </a:lnTo>
                <a:lnTo>
                  <a:pt x="80349" y="345186"/>
                </a:lnTo>
                <a:lnTo>
                  <a:pt x="86826" y="412623"/>
                </a:lnTo>
                <a:lnTo>
                  <a:pt x="94192" y="479425"/>
                </a:lnTo>
                <a:lnTo>
                  <a:pt x="102574" y="545083"/>
                </a:lnTo>
                <a:lnTo>
                  <a:pt x="111972" y="609726"/>
                </a:lnTo>
                <a:lnTo>
                  <a:pt x="122386" y="673226"/>
                </a:lnTo>
                <a:lnTo>
                  <a:pt x="133435" y="735330"/>
                </a:lnTo>
                <a:lnTo>
                  <a:pt x="145500" y="795908"/>
                </a:lnTo>
                <a:lnTo>
                  <a:pt x="158327" y="854837"/>
                </a:lnTo>
                <a:lnTo>
                  <a:pt x="171916" y="912113"/>
                </a:lnTo>
                <a:lnTo>
                  <a:pt x="186140" y="967485"/>
                </a:lnTo>
                <a:lnTo>
                  <a:pt x="201126" y="1020826"/>
                </a:lnTo>
                <a:lnTo>
                  <a:pt x="216747" y="1072134"/>
                </a:lnTo>
                <a:lnTo>
                  <a:pt x="233003" y="1121029"/>
                </a:lnTo>
                <a:lnTo>
                  <a:pt x="249894" y="1167638"/>
                </a:lnTo>
                <a:lnTo>
                  <a:pt x="267293" y="1211580"/>
                </a:lnTo>
                <a:lnTo>
                  <a:pt x="285200" y="1253109"/>
                </a:lnTo>
                <a:lnTo>
                  <a:pt x="303680" y="1291717"/>
                </a:lnTo>
                <a:lnTo>
                  <a:pt x="322411" y="1327340"/>
                </a:lnTo>
                <a:lnTo>
                  <a:pt x="351621" y="1375422"/>
                </a:lnTo>
                <a:lnTo>
                  <a:pt x="381974" y="1416202"/>
                </a:lnTo>
                <a:lnTo>
                  <a:pt x="413470" y="1449438"/>
                </a:lnTo>
                <a:lnTo>
                  <a:pt x="446490" y="1474406"/>
                </a:lnTo>
                <a:lnTo>
                  <a:pt x="481161" y="1490345"/>
                </a:lnTo>
                <a:lnTo>
                  <a:pt x="515451" y="1495717"/>
                </a:lnTo>
                <a:lnTo>
                  <a:pt x="517483" y="1457667"/>
                </a:lnTo>
                <a:lnTo>
                  <a:pt x="507450" y="1457096"/>
                </a:lnTo>
                <a:lnTo>
                  <a:pt x="498941" y="1455762"/>
                </a:lnTo>
                <a:lnTo>
                  <a:pt x="456396" y="1435315"/>
                </a:lnTo>
                <a:lnTo>
                  <a:pt x="419947" y="1401914"/>
                </a:lnTo>
                <a:lnTo>
                  <a:pt x="392261" y="1367116"/>
                </a:lnTo>
                <a:lnTo>
                  <a:pt x="364575" y="1324406"/>
                </a:lnTo>
                <a:lnTo>
                  <a:pt x="337524" y="1274318"/>
                </a:lnTo>
                <a:lnTo>
                  <a:pt x="319744" y="1236980"/>
                </a:lnTo>
                <a:lnTo>
                  <a:pt x="302345" y="1196721"/>
                </a:lnTo>
                <a:lnTo>
                  <a:pt x="285454" y="1153922"/>
                </a:lnTo>
                <a:lnTo>
                  <a:pt x="268944" y="1108329"/>
                </a:lnTo>
                <a:lnTo>
                  <a:pt x="253069" y="1060196"/>
                </a:lnTo>
                <a:lnTo>
                  <a:pt x="237575" y="1009776"/>
                </a:lnTo>
                <a:lnTo>
                  <a:pt x="222843" y="957199"/>
                </a:lnTo>
                <a:lnTo>
                  <a:pt x="208746" y="902588"/>
                </a:lnTo>
                <a:lnTo>
                  <a:pt x="195411" y="846074"/>
                </a:lnTo>
                <a:lnTo>
                  <a:pt x="182711" y="787781"/>
                </a:lnTo>
                <a:lnTo>
                  <a:pt x="170773" y="727837"/>
                </a:lnTo>
                <a:lnTo>
                  <a:pt x="159851" y="666495"/>
                </a:lnTo>
                <a:lnTo>
                  <a:pt x="149564" y="603631"/>
                </a:lnTo>
                <a:lnTo>
                  <a:pt x="140293" y="539623"/>
                </a:lnTo>
                <a:lnTo>
                  <a:pt x="132038" y="474471"/>
                </a:lnTo>
                <a:lnTo>
                  <a:pt x="124672" y="408431"/>
                </a:lnTo>
                <a:lnTo>
                  <a:pt x="118322" y="341630"/>
                </a:lnTo>
                <a:lnTo>
                  <a:pt x="112988" y="274065"/>
                </a:lnTo>
                <a:lnTo>
                  <a:pt x="108797" y="205994"/>
                </a:lnTo>
                <a:lnTo>
                  <a:pt x="105876" y="137540"/>
                </a:lnTo>
                <a:lnTo>
                  <a:pt x="105100" y="109504"/>
                </a:lnTo>
                <a:lnTo>
                  <a:pt x="84949" y="75565"/>
                </a:lnTo>
                <a:close/>
              </a:path>
              <a:path w="517525" h="1496060">
                <a:moveTo>
                  <a:pt x="84286" y="0"/>
                </a:moveTo>
                <a:lnTo>
                  <a:pt x="2371" y="143129"/>
                </a:lnTo>
                <a:lnTo>
                  <a:pt x="0" y="150322"/>
                </a:lnTo>
                <a:lnTo>
                  <a:pt x="545" y="157622"/>
                </a:lnTo>
                <a:lnTo>
                  <a:pt x="3782" y="164185"/>
                </a:lnTo>
                <a:lnTo>
                  <a:pt x="9483" y="169163"/>
                </a:lnTo>
                <a:lnTo>
                  <a:pt x="16656" y="171535"/>
                </a:lnTo>
                <a:lnTo>
                  <a:pt x="23913" y="170989"/>
                </a:lnTo>
                <a:lnTo>
                  <a:pt x="30432" y="167753"/>
                </a:lnTo>
                <a:lnTo>
                  <a:pt x="35391" y="162051"/>
                </a:lnTo>
                <a:lnTo>
                  <a:pt x="66893" y="107074"/>
                </a:lnTo>
                <a:lnTo>
                  <a:pt x="65871" y="69850"/>
                </a:lnTo>
                <a:lnTo>
                  <a:pt x="65617" y="37845"/>
                </a:lnTo>
                <a:lnTo>
                  <a:pt x="106652" y="37592"/>
                </a:lnTo>
                <a:lnTo>
                  <a:pt x="84286" y="0"/>
                </a:lnTo>
                <a:close/>
              </a:path>
              <a:path w="517525" h="1496060">
                <a:moveTo>
                  <a:pt x="106652" y="37592"/>
                </a:moveTo>
                <a:lnTo>
                  <a:pt x="103717" y="37592"/>
                </a:lnTo>
                <a:lnTo>
                  <a:pt x="103971" y="68706"/>
                </a:lnTo>
                <a:lnTo>
                  <a:pt x="105100" y="109504"/>
                </a:lnTo>
                <a:lnTo>
                  <a:pt x="135848" y="161289"/>
                </a:lnTo>
                <a:lnTo>
                  <a:pt x="154886" y="170380"/>
                </a:lnTo>
                <a:lnTo>
                  <a:pt x="162010" y="167894"/>
                </a:lnTo>
                <a:lnTo>
                  <a:pt x="167596" y="162770"/>
                </a:lnTo>
                <a:lnTo>
                  <a:pt x="170693" y="156146"/>
                </a:lnTo>
                <a:lnTo>
                  <a:pt x="171100" y="148855"/>
                </a:lnTo>
                <a:lnTo>
                  <a:pt x="168614" y="141731"/>
                </a:lnTo>
                <a:lnTo>
                  <a:pt x="106652" y="37592"/>
                </a:lnTo>
                <a:close/>
              </a:path>
              <a:path w="517525" h="1496060">
                <a:moveTo>
                  <a:pt x="103796" y="47243"/>
                </a:moveTo>
                <a:lnTo>
                  <a:pt x="101177" y="47243"/>
                </a:lnTo>
                <a:lnTo>
                  <a:pt x="84949" y="75565"/>
                </a:lnTo>
                <a:lnTo>
                  <a:pt x="105100" y="109504"/>
                </a:lnTo>
                <a:lnTo>
                  <a:pt x="103971" y="68706"/>
                </a:lnTo>
                <a:lnTo>
                  <a:pt x="103796" y="47243"/>
                </a:lnTo>
                <a:close/>
              </a:path>
              <a:path w="517525" h="1496060">
                <a:moveTo>
                  <a:pt x="103717" y="37592"/>
                </a:moveTo>
                <a:lnTo>
                  <a:pt x="65617" y="37845"/>
                </a:lnTo>
                <a:lnTo>
                  <a:pt x="65871" y="69850"/>
                </a:lnTo>
                <a:lnTo>
                  <a:pt x="66893" y="107074"/>
                </a:lnTo>
                <a:lnTo>
                  <a:pt x="84949" y="75565"/>
                </a:lnTo>
                <a:lnTo>
                  <a:pt x="68284" y="47498"/>
                </a:lnTo>
                <a:lnTo>
                  <a:pt x="103796" y="47243"/>
                </a:lnTo>
                <a:lnTo>
                  <a:pt x="103717" y="37592"/>
                </a:lnTo>
                <a:close/>
              </a:path>
              <a:path w="517525" h="1496060">
                <a:moveTo>
                  <a:pt x="101177" y="47243"/>
                </a:moveTo>
                <a:lnTo>
                  <a:pt x="68284" y="47498"/>
                </a:lnTo>
                <a:lnTo>
                  <a:pt x="84949" y="75565"/>
                </a:lnTo>
                <a:lnTo>
                  <a:pt x="101177" y="47243"/>
                </a:lnTo>
                <a:close/>
              </a:path>
            </a:pathLst>
          </a:custGeom>
          <a:solidFill>
            <a:srgbClr val="000000"/>
          </a:solidFill>
        </p:spPr>
        <p:txBody>
          <a:bodyPr wrap="square" lIns="0" tIns="0" rIns="0" bIns="0" rtlCol="0"/>
          <a:lstStyle/>
          <a:p>
            <a:endParaRPr/>
          </a:p>
        </p:txBody>
      </p:sp>
      <p:sp>
        <p:nvSpPr>
          <p:cNvPr id="17" name="object 17"/>
          <p:cNvSpPr/>
          <p:nvPr/>
        </p:nvSpPr>
        <p:spPr>
          <a:xfrm>
            <a:off x="5529071" y="4267200"/>
            <a:ext cx="798576" cy="175260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724778" y="4293615"/>
            <a:ext cx="523240" cy="1539875"/>
          </a:xfrm>
          <a:custGeom>
            <a:avLst/>
            <a:gdLst/>
            <a:ahLst/>
            <a:cxnLst/>
            <a:rect l="l" t="t" r="r" b="b"/>
            <a:pathLst>
              <a:path w="523239" h="1539875">
                <a:moveTo>
                  <a:pt x="143049" y="1369599"/>
                </a:moveTo>
                <a:lnTo>
                  <a:pt x="135772" y="1370182"/>
                </a:lnTo>
                <a:lnTo>
                  <a:pt x="129032" y="1373631"/>
                </a:lnTo>
                <a:lnTo>
                  <a:pt x="0" y="1476451"/>
                </a:lnTo>
                <a:lnTo>
                  <a:pt x="153035" y="1538147"/>
                </a:lnTo>
                <a:lnTo>
                  <a:pt x="160476" y="1539533"/>
                </a:lnTo>
                <a:lnTo>
                  <a:pt x="167608" y="1538011"/>
                </a:lnTo>
                <a:lnTo>
                  <a:pt x="173644" y="1533922"/>
                </a:lnTo>
                <a:lnTo>
                  <a:pt x="177800" y="1527606"/>
                </a:lnTo>
                <a:lnTo>
                  <a:pt x="179189" y="1520172"/>
                </a:lnTo>
                <a:lnTo>
                  <a:pt x="177673" y="1513030"/>
                </a:lnTo>
                <a:lnTo>
                  <a:pt x="173585" y="1506979"/>
                </a:lnTo>
                <a:lnTo>
                  <a:pt x="167259" y="1502816"/>
                </a:lnTo>
                <a:lnTo>
                  <a:pt x="133511" y="1489201"/>
                </a:lnTo>
                <a:lnTo>
                  <a:pt x="43053" y="1489201"/>
                </a:lnTo>
                <a:lnTo>
                  <a:pt x="31876" y="1452791"/>
                </a:lnTo>
                <a:lnTo>
                  <a:pt x="72136" y="1434985"/>
                </a:lnTo>
                <a:lnTo>
                  <a:pt x="104521" y="1411096"/>
                </a:lnTo>
                <a:lnTo>
                  <a:pt x="137160" y="1378788"/>
                </a:lnTo>
                <a:lnTo>
                  <a:pt x="144741" y="1370131"/>
                </a:lnTo>
                <a:lnTo>
                  <a:pt x="143049" y="1369599"/>
                </a:lnTo>
                <a:close/>
              </a:path>
              <a:path w="523239" h="1539875">
                <a:moveTo>
                  <a:pt x="144741" y="1370131"/>
                </a:moveTo>
                <a:lnTo>
                  <a:pt x="115443" y="1401127"/>
                </a:lnTo>
                <a:lnTo>
                  <a:pt x="82804" y="1427962"/>
                </a:lnTo>
                <a:lnTo>
                  <a:pt x="40259" y="1450238"/>
                </a:lnTo>
                <a:lnTo>
                  <a:pt x="31876" y="1452791"/>
                </a:lnTo>
                <a:lnTo>
                  <a:pt x="43053" y="1489201"/>
                </a:lnTo>
                <a:lnTo>
                  <a:pt x="53545" y="1485887"/>
                </a:lnTo>
                <a:lnTo>
                  <a:pt x="49275" y="1485887"/>
                </a:lnTo>
                <a:lnTo>
                  <a:pt x="44576" y="1453324"/>
                </a:lnTo>
                <a:lnTo>
                  <a:pt x="90148" y="1453324"/>
                </a:lnTo>
                <a:lnTo>
                  <a:pt x="152781" y="1403426"/>
                </a:lnTo>
                <a:lnTo>
                  <a:pt x="157668" y="1397635"/>
                </a:lnTo>
                <a:lnTo>
                  <a:pt x="159877" y="1390669"/>
                </a:lnTo>
                <a:lnTo>
                  <a:pt x="159299" y="1383387"/>
                </a:lnTo>
                <a:lnTo>
                  <a:pt x="155829" y="1376654"/>
                </a:lnTo>
                <a:lnTo>
                  <a:pt x="150016" y="1371788"/>
                </a:lnTo>
                <a:lnTo>
                  <a:pt x="144741" y="1370131"/>
                </a:lnTo>
                <a:close/>
              </a:path>
              <a:path w="523239" h="1539875">
                <a:moveTo>
                  <a:pt x="86824" y="1470367"/>
                </a:moveTo>
                <a:lnTo>
                  <a:pt x="80263" y="1474139"/>
                </a:lnTo>
                <a:lnTo>
                  <a:pt x="67437" y="1480413"/>
                </a:lnTo>
                <a:lnTo>
                  <a:pt x="54229" y="1485671"/>
                </a:lnTo>
                <a:lnTo>
                  <a:pt x="43053" y="1489201"/>
                </a:lnTo>
                <a:lnTo>
                  <a:pt x="133511" y="1489201"/>
                </a:lnTo>
                <a:lnTo>
                  <a:pt x="86824" y="1470367"/>
                </a:lnTo>
                <a:close/>
              </a:path>
              <a:path w="523239" h="1539875">
                <a:moveTo>
                  <a:pt x="44576" y="1453324"/>
                </a:moveTo>
                <a:lnTo>
                  <a:pt x="49275" y="1485887"/>
                </a:lnTo>
                <a:lnTo>
                  <a:pt x="74829" y="1465528"/>
                </a:lnTo>
                <a:lnTo>
                  <a:pt x="44576" y="1453324"/>
                </a:lnTo>
                <a:close/>
              </a:path>
              <a:path w="523239" h="1539875">
                <a:moveTo>
                  <a:pt x="74829" y="1465528"/>
                </a:moveTo>
                <a:lnTo>
                  <a:pt x="49275" y="1485887"/>
                </a:lnTo>
                <a:lnTo>
                  <a:pt x="53545" y="1485887"/>
                </a:lnTo>
                <a:lnTo>
                  <a:pt x="54229" y="1485671"/>
                </a:lnTo>
                <a:lnTo>
                  <a:pt x="67437" y="1480413"/>
                </a:lnTo>
                <a:lnTo>
                  <a:pt x="80263" y="1474139"/>
                </a:lnTo>
                <a:lnTo>
                  <a:pt x="86824" y="1470367"/>
                </a:lnTo>
                <a:lnTo>
                  <a:pt x="74829" y="1465528"/>
                </a:lnTo>
                <a:close/>
              </a:path>
              <a:path w="523239" h="1539875">
                <a:moveTo>
                  <a:pt x="485140" y="0"/>
                </a:moveTo>
                <a:lnTo>
                  <a:pt x="484366" y="69595"/>
                </a:lnTo>
                <a:lnTo>
                  <a:pt x="482346" y="137921"/>
                </a:lnTo>
                <a:lnTo>
                  <a:pt x="478663" y="206247"/>
                </a:lnTo>
                <a:lnTo>
                  <a:pt x="473837" y="274319"/>
                </a:lnTo>
                <a:lnTo>
                  <a:pt x="467741" y="341756"/>
                </a:lnTo>
                <a:lnTo>
                  <a:pt x="460248" y="408431"/>
                </a:lnTo>
                <a:lnTo>
                  <a:pt x="451738" y="474471"/>
                </a:lnTo>
                <a:lnTo>
                  <a:pt x="441960" y="539495"/>
                </a:lnTo>
                <a:lnTo>
                  <a:pt x="431165" y="603503"/>
                </a:lnTo>
                <a:lnTo>
                  <a:pt x="419354" y="666114"/>
                </a:lnTo>
                <a:lnTo>
                  <a:pt x="406400" y="727455"/>
                </a:lnTo>
                <a:lnTo>
                  <a:pt x="392557" y="787399"/>
                </a:lnTo>
                <a:lnTo>
                  <a:pt x="377825" y="845692"/>
                </a:lnTo>
                <a:lnTo>
                  <a:pt x="362204" y="902207"/>
                </a:lnTo>
                <a:lnTo>
                  <a:pt x="345694" y="956690"/>
                </a:lnTo>
                <a:lnTo>
                  <a:pt x="328549" y="1009268"/>
                </a:lnTo>
                <a:lnTo>
                  <a:pt x="310642" y="1059433"/>
                </a:lnTo>
                <a:lnTo>
                  <a:pt x="292100" y="1107312"/>
                </a:lnTo>
                <a:lnTo>
                  <a:pt x="272923" y="1152905"/>
                </a:lnTo>
                <a:lnTo>
                  <a:pt x="253111" y="1195831"/>
                </a:lnTo>
                <a:lnTo>
                  <a:pt x="232791" y="1236090"/>
                </a:lnTo>
                <a:lnTo>
                  <a:pt x="212217" y="1273301"/>
                </a:lnTo>
                <a:lnTo>
                  <a:pt x="191135" y="1307490"/>
                </a:lnTo>
                <a:lnTo>
                  <a:pt x="158876" y="1352854"/>
                </a:lnTo>
                <a:lnTo>
                  <a:pt x="144741" y="1370131"/>
                </a:lnTo>
                <a:lnTo>
                  <a:pt x="150016" y="1371788"/>
                </a:lnTo>
                <a:lnTo>
                  <a:pt x="155829" y="1376654"/>
                </a:lnTo>
                <a:lnTo>
                  <a:pt x="159299" y="1383387"/>
                </a:lnTo>
                <a:lnTo>
                  <a:pt x="159877" y="1390669"/>
                </a:lnTo>
                <a:lnTo>
                  <a:pt x="157668" y="1397635"/>
                </a:lnTo>
                <a:lnTo>
                  <a:pt x="152781" y="1403426"/>
                </a:lnTo>
                <a:lnTo>
                  <a:pt x="74829" y="1465528"/>
                </a:lnTo>
                <a:lnTo>
                  <a:pt x="86824" y="1470367"/>
                </a:lnTo>
                <a:lnTo>
                  <a:pt x="130048" y="1439290"/>
                </a:lnTo>
                <a:lnTo>
                  <a:pt x="165988" y="1403781"/>
                </a:lnTo>
                <a:lnTo>
                  <a:pt x="200660" y="1360614"/>
                </a:lnTo>
                <a:lnTo>
                  <a:pt x="223266" y="1327823"/>
                </a:lnTo>
                <a:lnTo>
                  <a:pt x="245237" y="1292097"/>
                </a:lnTo>
                <a:lnTo>
                  <a:pt x="266700" y="1253489"/>
                </a:lnTo>
                <a:lnTo>
                  <a:pt x="287528" y="1212087"/>
                </a:lnTo>
                <a:lnTo>
                  <a:pt x="307848" y="1168018"/>
                </a:lnTo>
                <a:lnTo>
                  <a:pt x="327533" y="1121409"/>
                </a:lnTo>
                <a:lnTo>
                  <a:pt x="346456" y="1072387"/>
                </a:lnTo>
                <a:lnTo>
                  <a:pt x="364744" y="1021079"/>
                </a:lnTo>
                <a:lnTo>
                  <a:pt x="382270" y="967739"/>
                </a:lnTo>
                <a:lnTo>
                  <a:pt x="398907" y="912240"/>
                </a:lnTo>
                <a:lnTo>
                  <a:pt x="414782" y="855090"/>
                </a:lnTo>
                <a:lnTo>
                  <a:pt x="429641" y="795908"/>
                </a:lnTo>
                <a:lnTo>
                  <a:pt x="443738" y="735329"/>
                </a:lnTo>
                <a:lnTo>
                  <a:pt x="456819" y="673226"/>
                </a:lnTo>
                <a:lnTo>
                  <a:pt x="468757" y="609726"/>
                </a:lnTo>
                <a:lnTo>
                  <a:pt x="479679" y="545083"/>
                </a:lnTo>
                <a:lnTo>
                  <a:pt x="489585" y="479297"/>
                </a:lnTo>
                <a:lnTo>
                  <a:pt x="498221" y="412622"/>
                </a:lnTo>
                <a:lnTo>
                  <a:pt x="505587" y="345185"/>
                </a:lnTo>
                <a:lnTo>
                  <a:pt x="511810" y="276986"/>
                </a:lnTo>
                <a:lnTo>
                  <a:pt x="516763" y="208279"/>
                </a:lnTo>
                <a:lnTo>
                  <a:pt x="520319" y="139064"/>
                </a:lnTo>
                <a:lnTo>
                  <a:pt x="522482" y="69214"/>
                </a:lnTo>
                <a:lnTo>
                  <a:pt x="523240" y="507"/>
                </a:lnTo>
                <a:lnTo>
                  <a:pt x="485140" y="0"/>
                </a:lnTo>
                <a:close/>
              </a:path>
              <a:path w="523239" h="1539875">
                <a:moveTo>
                  <a:pt x="90148" y="1453324"/>
                </a:moveTo>
                <a:lnTo>
                  <a:pt x="44576" y="1453324"/>
                </a:lnTo>
                <a:lnTo>
                  <a:pt x="74829" y="1465528"/>
                </a:lnTo>
                <a:lnTo>
                  <a:pt x="90148" y="1453324"/>
                </a:lnTo>
                <a:close/>
              </a:path>
            </a:pathLst>
          </a:custGeom>
          <a:solidFill>
            <a:srgbClr val="000000"/>
          </a:solidFill>
        </p:spPr>
        <p:txBody>
          <a:bodyPr wrap="square" lIns="0" tIns="0" rIns="0" bIns="0" rtlCol="0"/>
          <a:lstStyle/>
          <a:p>
            <a:endParaRPr/>
          </a:p>
        </p:txBody>
      </p:sp>
      <p:sp>
        <p:nvSpPr>
          <p:cNvPr id="19" name="object 19"/>
          <p:cNvSpPr/>
          <p:nvPr/>
        </p:nvSpPr>
        <p:spPr>
          <a:xfrm>
            <a:off x="3976115" y="3404742"/>
            <a:ext cx="1600835" cy="344170"/>
          </a:xfrm>
          <a:custGeom>
            <a:avLst/>
            <a:gdLst/>
            <a:ahLst/>
            <a:cxnLst/>
            <a:rect l="l" t="t" r="r" b="b"/>
            <a:pathLst>
              <a:path w="1600835" h="344170">
                <a:moveTo>
                  <a:pt x="782193" y="0"/>
                </a:moveTo>
                <a:lnTo>
                  <a:pt x="709676" y="1778"/>
                </a:lnTo>
                <a:lnTo>
                  <a:pt x="637794" y="7366"/>
                </a:lnTo>
                <a:lnTo>
                  <a:pt x="567182" y="16256"/>
                </a:lnTo>
                <a:lnTo>
                  <a:pt x="498221" y="28194"/>
                </a:lnTo>
                <a:lnTo>
                  <a:pt x="431419" y="43053"/>
                </a:lnTo>
                <a:lnTo>
                  <a:pt x="367411" y="60579"/>
                </a:lnTo>
                <a:lnTo>
                  <a:pt x="306705" y="80518"/>
                </a:lnTo>
                <a:lnTo>
                  <a:pt x="249809" y="102743"/>
                </a:lnTo>
                <a:lnTo>
                  <a:pt x="197358" y="126873"/>
                </a:lnTo>
                <a:lnTo>
                  <a:pt x="149733" y="153035"/>
                </a:lnTo>
                <a:lnTo>
                  <a:pt x="107696" y="180721"/>
                </a:lnTo>
                <a:lnTo>
                  <a:pt x="71500" y="210058"/>
                </a:lnTo>
                <a:lnTo>
                  <a:pt x="41656" y="241046"/>
                </a:lnTo>
                <a:lnTo>
                  <a:pt x="19176" y="273812"/>
                </a:lnTo>
                <a:lnTo>
                  <a:pt x="1143" y="326009"/>
                </a:lnTo>
                <a:lnTo>
                  <a:pt x="0" y="341122"/>
                </a:lnTo>
                <a:lnTo>
                  <a:pt x="38100" y="344043"/>
                </a:lnTo>
                <a:lnTo>
                  <a:pt x="39243" y="328930"/>
                </a:lnTo>
                <a:lnTo>
                  <a:pt x="42037" y="316230"/>
                </a:lnTo>
                <a:lnTo>
                  <a:pt x="61722" y="277368"/>
                </a:lnTo>
                <a:lnTo>
                  <a:pt x="97917" y="237490"/>
                </a:lnTo>
                <a:lnTo>
                  <a:pt x="130810" y="211074"/>
                </a:lnTo>
                <a:lnTo>
                  <a:pt x="170053" y="185293"/>
                </a:lnTo>
                <a:lnTo>
                  <a:pt x="215011" y="160655"/>
                </a:lnTo>
                <a:lnTo>
                  <a:pt x="265303" y="137541"/>
                </a:lnTo>
                <a:lnTo>
                  <a:pt x="320039" y="116205"/>
                </a:lnTo>
                <a:lnTo>
                  <a:pt x="378841" y="96901"/>
                </a:lnTo>
                <a:lnTo>
                  <a:pt x="441071" y="79883"/>
                </a:lnTo>
                <a:lnTo>
                  <a:pt x="505968" y="65532"/>
                </a:lnTo>
                <a:lnTo>
                  <a:pt x="573151" y="53848"/>
                </a:lnTo>
                <a:lnTo>
                  <a:pt x="642112" y="45212"/>
                </a:lnTo>
                <a:lnTo>
                  <a:pt x="712088" y="39878"/>
                </a:lnTo>
                <a:lnTo>
                  <a:pt x="782574" y="38100"/>
                </a:lnTo>
                <a:lnTo>
                  <a:pt x="1119049" y="38100"/>
                </a:lnTo>
                <a:lnTo>
                  <a:pt x="1099693" y="33782"/>
                </a:lnTo>
                <a:lnTo>
                  <a:pt x="1031875" y="20828"/>
                </a:lnTo>
                <a:lnTo>
                  <a:pt x="961898" y="10795"/>
                </a:lnTo>
                <a:lnTo>
                  <a:pt x="890651" y="4064"/>
                </a:lnTo>
                <a:lnTo>
                  <a:pt x="818388" y="508"/>
                </a:lnTo>
                <a:lnTo>
                  <a:pt x="782193" y="0"/>
                </a:lnTo>
                <a:close/>
              </a:path>
              <a:path w="1600835" h="344170">
                <a:moveTo>
                  <a:pt x="1436091" y="205548"/>
                </a:moveTo>
                <a:lnTo>
                  <a:pt x="1436497" y="206248"/>
                </a:lnTo>
                <a:lnTo>
                  <a:pt x="1545717" y="329946"/>
                </a:lnTo>
                <a:lnTo>
                  <a:pt x="1556241" y="299466"/>
                </a:lnTo>
                <a:lnTo>
                  <a:pt x="1520571" y="299466"/>
                </a:lnTo>
                <a:lnTo>
                  <a:pt x="1518920" y="294894"/>
                </a:lnTo>
                <a:lnTo>
                  <a:pt x="1494028" y="256413"/>
                </a:lnTo>
                <a:lnTo>
                  <a:pt x="1452372" y="217551"/>
                </a:lnTo>
                <a:lnTo>
                  <a:pt x="1436091" y="205548"/>
                </a:lnTo>
                <a:close/>
              </a:path>
              <a:path w="1600835" h="344170">
                <a:moveTo>
                  <a:pt x="1451943" y="174625"/>
                </a:moveTo>
                <a:lnTo>
                  <a:pt x="1444694" y="175581"/>
                </a:lnTo>
                <a:lnTo>
                  <a:pt x="1438148" y="179324"/>
                </a:lnTo>
                <a:lnTo>
                  <a:pt x="1433585" y="185370"/>
                </a:lnTo>
                <a:lnTo>
                  <a:pt x="1431750" y="192452"/>
                </a:lnTo>
                <a:lnTo>
                  <a:pt x="1432700" y="199701"/>
                </a:lnTo>
                <a:lnTo>
                  <a:pt x="1436091" y="205548"/>
                </a:lnTo>
                <a:lnTo>
                  <a:pt x="1452372" y="217551"/>
                </a:lnTo>
                <a:lnTo>
                  <a:pt x="1467993" y="230378"/>
                </a:lnTo>
                <a:lnTo>
                  <a:pt x="1504314" y="269367"/>
                </a:lnTo>
                <a:lnTo>
                  <a:pt x="1520571" y="299466"/>
                </a:lnTo>
                <a:lnTo>
                  <a:pt x="1554898" y="286639"/>
                </a:lnTo>
                <a:lnTo>
                  <a:pt x="1520444" y="286639"/>
                </a:lnTo>
                <a:lnTo>
                  <a:pt x="1531114" y="255727"/>
                </a:lnTo>
                <a:lnTo>
                  <a:pt x="1465072" y="180975"/>
                </a:lnTo>
                <a:lnTo>
                  <a:pt x="1459025" y="176430"/>
                </a:lnTo>
                <a:lnTo>
                  <a:pt x="1451943" y="174625"/>
                </a:lnTo>
                <a:close/>
              </a:path>
              <a:path w="1600835" h="344170">
                <a:moveTo>
                  <a:pt x="1580286" y="148738"/>
                </a:moveTo>
                <a:lnTo>
                  <a:pt x="1573260" y="150637"/>
                </a:lnTo>
                <a:lnTo>
                  <a:pt x="1567447" y="155037"/>
                </a:lnTo>
                <a:lnTo>
                  <a:pt x="1563624" y="161544"/>
                </a:lnTo>
                <a:lnTo>
                  <a:pt x="1534451" y="246058"/>
                </a:lnTo>
                <a:lnTo>
                  <a:pt x="1544574" y="261366"/>
                </a:lnTo>
                <a:lnTo>
                  <a:pt x="1552829" y="277495"/>
                </a:lnTo>
                <a:lnTo>
                  <a:pt x="1556258" y="286131"/>
                </a:lnTo>
                <a:lnTo>
                  <a:pt x="1520571" y="299466"/>
                </a:lnTo>
                <a:lnTo>
                  <a:pt x="1556241" y="299466"/>
                </a:lnTo>
                <a:lnTo>
                  <a:pt x="1599564" y="173990"/>
                </a:lnTo>
                <a:lnTo>
                  <a:pt x="1600577" y="166449"/>
                </a:lnTo>
                <a:lnTo>
                  <a:pt x="1598707" y="159385"/>
                </a:lnTo>
                <a:lnTo>
                  <a:pt x="1594314" y="153558"/>
                </a:lnTo>
                <a:lnTo>
                  <a:pt x="1587754" y="149733"/>
                </a:lnTo>
                <a:lnTo>
                  <a:pt x="1580286" y="148738"/>
                </a:lnTo>
                <a:close/>
              </a:path>
              <a:path w="1600835" h="344170">
                <a:moveTo>
                  <a:pt x="1531114" y="255727"/>
                </a:moveTo>
                <a:lnTo>
                  <a:pt x="1520444" y="286639"/>
                </a:lnTo>
                <a:lnTo>
                  <a:pt x="1552702" y="280162"/>
                </a:lnTo>
                <a:lnTo>
                  <a:pt x="1531114" y="255727"/>
                </a:lnTo>
                <a:close/>
              </a:path>
              <a:path w="1600835" h="344170">
                <a:moveTo>
                  <a:pt x="1534451" y="246058"/>
                </a:moveTo>
                <a:lnTo>
                  <a:pt x="1531114" y="255727"/>
                </a:lnTo>
                <a:lnTo>
                  <a:pt x="1552702" y="280162"/>
                </a:lnTo>
                <a:lnTo>
                  <a:pt x="1520444" y="286639"/>
                </a:lnTo>
                <a:lnTo>
                  <a:pt x="1554898" y="286639"/>
                </a:lnTo>
                <a:lnTo>
                  <a:pt x="1556258" y="286131"/>
                </a:lnTo>
                <a:lnTo>
                  <a:pt x="1552829" y="277495"/>
                </a:lnTo>
                <a:lnTo>
                  <a:pt x="1544574" y="261366"/>
                </a:lnTo>
                <a:lnTo>
                  <a:pt x="1534451" y="246058"/>
                </a:lnTo>
                <a:close/>
              </a:path>
              <a:path w="1600835" h="344170">
                <a:moveTo>
                  <a:pt x="1458296" y="174625"/>
                </a:moveTo>
                <a:lnTo>
                  <a:pt x="1451943" y="174625"/>
                </a:lnTo>
                <a:lnTo>
                  <a:pt x="1459025" y="176430"/>
                </a:lnTo>
                <a:lnTo>
                  <a:pt x="1465072" y="180975"/>
                </a:lnTo>
                <a:lnTo>
                  <a:pt x="1531114" y="255727"/>
                </a:lnTo>
                <a:lnTo>
                  <a:pt x="1534451" y="246058"/>
                </a:lnTo>
                <a:lnTo>
                  <a:pt x="1534160" y="245618"/>
                </a:lnTo>
                <a:lnTo>
                  <a:pt x="1507871" y="215392"/>
                </a:lnTo>
                <a:lnTo>
                  <a:pt x="1474851" y="186817"/>
                </a:lnTo>
                <a:lnTo>
                  <a:pt x="1458296" y="174625"/>
                </a:lnTo>
                <a:close/>
              </a:path>
              <a:path w="1600835" h="344170">
                <a:moveTo>
                  <a:pt x="1119049" y="38100"/>
                </a:moveTo>
                <a:lnTo>
                  <a:pt x="782574" y="38100"/>
                </a:lnTo>
                <a:lnTo>
                  <a:pt x="817880" y="38481"/>
                </a:lnTo>
                <a:lnTo>
                  <a:pt x="853059" y="39878"/>
                </a:lnTo>
                <a:lnTo>
                  <a:pt x="923163" y="44958"/>
                </a:lnTo>
                <a:lnTo>
                  <a:pt x="992124" y="53212"/>
                </a:lnTo>
                <a:lnTo>
                  <a:pt x="1059434" y="64389"/>
                </a:lnTo>
                <a:lnTo>
                  <a:pt x="1124331" y="78359"/>
                </a:lnTo>
                <a:lnTo>
                  <a:pt x="1186688" y="94742"/>
                </a:lnTo>
                <a:lnTo>
                  <a:pt x="1245489" y="113284"/>
                </a:lnTo>
                <a:lnTo>
                  <a:pt x="1300353" y="133985"/>
                </a:lnTo>
                <a:lnTo>
                  <a:pt x="1350645" y="156210"/>
                </a:lnTo>
                <a:lnTo>
                  <a:pt x="1395603" y="179959"/>
                </a:lnTo>
                <a:lnTo>
                  <a:pt x="1434973" y="204724"/>
                </a:lnTo>
                <a:lnTo>
                  <a:pt x="1436091" y="205548"/>
                </a:lnTo>
                <a:lnTo>
                  <a:pt x="1432700" y="199701"/>
                </a:lnTo>
                <a:lnTo>
                  <a:pt x="1451943" y="174625"/>
                </a:lnTo>
                <a:lnTo>
                  <a:pt x="1458296" y="174625"/>
                </a:lnTo>
                <a:lnTo>
                  <a:pt x="1456055" y="172974"/>
                </a:lnTo>
                <a:lnTo>
                  <a:pt x="1414018" y="146558"/>
                </a:lnTo>
                <a:lnTo>
                  <a:pt x="1366520" y="121539"/>
                </a:lnTo>
                <a:lnTo>
                  <a:pt x="1314069" y="98425"/>
                </a:lnTo>
                <a:lnTo>
                  <a:pt x="1257300" y="77089"/>
                </a:lnTo>
                <a:lnTo>
                  <a:pt x="1196721" y="58039"/>
                </a:lnTo>
                <a:lnTo>
                  <a:pt x="1132713" y="41148"/>
                </a:lnTo>
                <a:lnTo>
                  <a:pt x="1119049" y="38100"/>
                </a:lnTo>
                <a:close/>
              </a:path>
            </a:pathLst>
          </a:custGeom>
          <a:solidFill>
            <a:srgbClr val="000000"/>
          </a:solidFill>
        </p:spPr>
        <p:txBody>
          <a:bodyPr wrap="square" lIns="0" tIns="0" rIns="0" bIns="0" rtlCol="0"/>
          <a:lstStyle/>
          <a:p>
            <a:endParaRPr/>
          </a:p>
        </p:txBody>
      </p:sp>
      <p:sp>
        <p:nvSpPr>
          <p:cNvPr id="20" name="object 20"/>
          <p:cNvSpPr/>
          <p:nvPr/>
        </p:nvSpPr>
        <p:spPr>
          <a:xfrm>
            <a:off x="3940196" y="4191889"/>
            <a:ext cx="1600835" cy="344170"/>
          </a:xfrm>
          <a:custGeom>
            <a:avLst/>
            <a:gdLst/>
            <a:ahLst/>
            <a:cxnLst/>
            <a:rect l="l" t="t" r="r" b="b"/>
            <a:pathLst>
              <a:path w="1600835" h="344170">
                <a:moveTo>
                  <a:pt x="69603" y="88224"/>
                </a:moveTo>
                <a:lnTo>
                  <a:pt x="66291" y="97819"/>
                </a:lnTo>
                <a:lnTo>
                  <a:pt x="66526" y="98171"/>
                </a:lnTo>
                <a:lnTo>
                  <a:pt x="78845" y="113537"/>
                </a:lnTo>
                <a:lnTo>
                  <a:pt x="108563" y="143002"/>
                </a:lnTo>
                <a:lnTo>
                  <a:pt x="144631" y="170942"/>
                </a:lnTo>
                <a:lnTo>
                  <a:pt x="186668" y="197485"/>
                </a:lnTo>
                <a:lnTo>
                  <a:pt x="234166" y="222377"/>
                </a:lnTo>
                <a:lnTo>
                  <a:pt x="286617" y="245618"/>
                </a:lnTo>
                <a:lnTo>
                  <a:pt x="343386" y="266827"/>
                </a:lnTo>
                <a:lnTo>
                  <a:pt x="403965" y="286004"/>
                </a:lnTo>
                <a:lnTo>
                  <a:pt x="467973" y="302768"/>
                </a:lnTo>
                <a:lnTo>
                  <a:pt x="534648" y="316992"/>
                </a:lnTo>
                <a:lnTo>
                  <a:pt x="603609" y="328549"/>
                </a:lnTo>
                <a:lnTo>
                  <a:pt x="674348" y="336931"/>
                </a:lnTo>
                <a:lnTo>
                  <a:pt x="746103" y="342138"/>
                </a:lnTo>
                <a:lnTo>
                  <a:pt x="818620" y="344043"/>
                </a:lnTo>
                <a:lnTo>
                  <a:pt x="854815" y="343535"/>
                </a:lnTo>
                <a:lnTo>
                  <a:pt x="926951" y="339725"/>
                </a:lnTo>
                <a:lnTo>
                  <a:pt x="998325" y="332613"/>
                </a:lnTo>
                <a:lnTo>
                  <a:pt x="1068175" y="322199"/>
                </a:lnTo>
                <a:lnTo>
                  <a:pt x="1136247" y="308737"/>
                </a:lnTo>
                <a:lnTo>
                  <a:pt x="1147963" y="305943"/>
                </a:lnTo>
                <a:lnTo>
                  <a:pt x="818112" y="305943"/>
                </a:lnTo>
                <a:lnTo>
                  <a:pt x="782806" y="305435"/>
                </a:lnTo>
                <a:lnTo>
                  <a:pt x="712448" y="302006"/>
                </a:lnTo>
                <a:lnTo>
                  <a:pt x="642852" y="295275"/>
                </a:lnTo>
                <a:lnTo>
                  <a:pt x="574780" y="285496"/>
                </a:lnTo>
                <a:lnTo>
                  <a:pt x="508486" y="272923"/>
                </a:lnTo>
                <a:lnTo>
                  <a:pt x="444859" y="257683"/>
                </a:lnTo>
                <a:lnTo>
                  <a:pt x="384280" y="240156"/>
                </a:lnTo>
                <a:lnTo>
                  <a:pt x="327384" y="220599"/>
                </a:lnTo>
                <a:lnTo>
                  <a:pt x="274679" y="199136"/>
                </a:lnTo>
                <a:lnTo>
                  <a:pt x="226800" y="176149"/>
                </a:lnTo>
                <a:lnTo>
                  <a:pt x="214541" y="169338"/>
                </a:lnTo>
                <a:lnTo>
                  <a:pt x="148631" y="169338"/>
                </a:lnTo>
                <a:lnTo>
                  <a:pt x="141587" y="167503"/>
                </a:lnTo>
                <a:lnTo>
                  <a:pt x="135614" y="162941"/>
                </a:lnTo>
                <a:lnTo>
                  <a:pt x="69603" y="88224"/>
                </a:lnTo>
                <a:close/>
              </a:path>
              <a:path w="1600835" h="344170">
                <a:moveTo>
                  <a:pt x="1562586" y="0"/>
                </a:moveTo>
                <a:lnTo>
                  <a:pt x="1553950" y="40386"/>
                </a:lnTo>
                <a:lnTo>
                  <a:pt x="1528804" y="79756"/>
                </a:lnTo>
                <a:lnTo>
                  <a:pt x="1487148" y="119887"/>
                </a:lnTo>
                <a:lnTo>
                  <a:pt x="1450953" y="146050"/>
                </a:lnTo>
                <a:lnTo>
                  <a:pt x="1408789" y="171196"/>
                </a:lnTo>
                <a:lnTo>
                  <a:pt x="1361037" y="195072"/>
                </a:lnTo>
                <a:lnTo>
                  <a:pt x="1308586" y="217297"/>
                </a:lnTo>
                <a:lnTo>
                  <a:pt x="1251690" y="237744"/>
                </a:lnTo>
                <a:lnTo>
                  <a:pt x="1191111" y="255905"/>
                </a:lnTo>
                <a:lnTo>
                  <a:pt x="1127484" y="271653"/>
                </a:lnTo>
                <a:lnTo>
                  <a:pt x="1061190" y="284734"/>
                </a:lnTo>
                <a:lnTo>
                  <a:pt x="993118" y="294894"/>
                </a:lnTo>
                <a:lnTo>
                  <a:pt x="923649" y="301752"/>
                </a:lnTo>
                <a:lnTo>
                  <a:pt x="853291" y="305435"/>
                </a:lnTo>
                <a:lnTo>
                  <a:pt x="818112" y="305943"/>
                </a:lnTo>
                <a:lnTo>
                  <a:pt x="1147963" y="305943"/>
                </a:lnTo>
                <a:lnTo>
                  <a:pt x="1201652" y="292481"/>
                </a:lnTo>
                <a:lnTo>
                  <a:pt x="1264009" y="273685"/>
                </a:lnTo>
                <a:lnTo>
                  <a:pt x="1322810" y="252603"/>
                </a:lnTo>
                <a:lnTo>
                  <a:pt x="1377547" y="229488"/>
                </a:lnTo>
                <a:lnTo>
                  <a:pt x="1427712" y="204216"/>
                </a:lnTo>
                <a:lnTo>
                  <a:pt x="1472670" y="177419"/>
                </a:lnTo>
                <a:lnTo>
                  <a:pt x="1511913" y="148844"/>
                </a:lnTo>
                <a:lnTo>
                  <a:pt x="1545060" y="118618"/>
                </a:lnTo>
                <a:lnTo>
                  <a:pt x="1571349" y="86741"/>
                </a:lnTo>
                <a:lnTo>
                  <a:pt x="1589891" y="53086"/>
                </a:lnTo>
                <a:lnTo>
                  <a:pt x="1600686" y="2793"/>
                </a:lnTo>
                <a:lnTo>
                  <a:pt x="1562586" y="0"/>
                </a:lnTo>
                <a:close/>
              </a:path>
              <a:path w="1600835" h="344170">
                <a:moveTo>
                  <a:pt x="54969" y="14097"/>
                </a:moveTo>
                <a:lnTo>
                  <a:pt x="994" y="170053"/>
                </a:lnTo>
                <a:lnTo>
                  <a:pt x="0" y="177520"/>
                </a:lnTo>
                <a:lnTo>
                  <a:pt x="1899" y="184546"/>
                </a:lnTo>
                <a:lnTo>
                  <a:pt x="6298" y="190359"/>
                </a:lnTo>
                <a:lnTo>
                  <a:pt x="12805" y="194183"/>
                </a:lnTo>
                <a:lnTo>
                  <a:pt x="20292" y="195197"/>
                </a:lnTo>
                <a:lnTo>
                  <a:pt x="27362" y="193341"/>
                </a:lnTo>
                <a:lnTo>
                  <a:pt x="33218" y="188985"/>
                </a:lnTo>
                <a:lnTo>
                  <a:pt x="37062" y="182499"/>
                </a:lnTo>
                <a:lnTo>
                  <a:pt x="66291" y="97819"/>
                </a:lnTo>
                <a:lnTo>
                  <a:pt x="56112" y="82550"/>
                </a:lnTo>
                <a:lnTo>
                  <a:pt x="47730" y="66421"/>
                </a:lnTo>
                <a:lnTo>
                  <a:pt x="44428" y="57785"/>
                </a:lnTo>
                <a:lnTo>
                  <a:pt x="80115" y="44577"/>
                </a:lnTo>
                <a:lnTo>
                  <a:pt x="81881" y="44577"/>
                </a:lnTo>
                <a:lnTo>
                  <a:pt x="54969" y="14097"/>
                </a:lnTo>
                <a:close/>
              </a:path>
              <a:path w="1600835" h="344170">
                <a:moveTo>
                  <a:pt x="85978" y="57404"/>
                </a:moveTo>
                <a:lnTo>
                  <a:pt x="80242" y="57404"/>
                </a:lnTo>
                <a:lnTo>
                  <a:pt x="69603" y="88224"/>
                </a:lnTo>
                <a:lnTo>
                  <a:pt x="135614" y="162941"/>
                </a:lnTo>
                <a:lnTo>
                  <a:pt x="141587" y="167503"/>
                </a:lnTo>
                <a:lnTo>
                  <a:pt x="148631" y="169338"/>
                </a:lnTo>
                <a:lnTo>
                  <a:pt x="155866" y="168388"/>
                </a:lnTo>
                <a:lnTo>
                  <a:pt x="162411" y="164592"/>
                </a:lnTo>
                <a:lnTo>
                  <a:pt x="166975" y="158619"/>
                </a:lnTo>
                <a:lnTo>
                  <a:pt x="168824" y="151574"/>
                </a:lnTo>
                <a:lnTo>
                  <a:pt x="167911" y="144339"/>
                </a:lnTo>
                <a:lnTo>
                  <a:pt x="164457" y="138265"/>
                </a:lnTo>
                <a:lnTo>
                  <a:pt x="148314" y="126365"/>
                </a:lnTo>
                <a:lnTo>
                  <a:pt x="132693" y="113537"/>
                </a:lnTo>
                <a:lnTo>
                  <a:pt x="118723" y="100456"/>
                </a:lnTo>
                <a:lnTo>
                  <a:pt x="106531" y="87503"/>
                </a:lnTo>
                <a:lnTo>
                  <a:pt x="96371" y="74549"/>
                </a:lnTo>
                <a:lnTo>
                  <a:pt x="88116" y="61594"/>
                </a:lnTo>
                <a:lnTo>
                  <a:pt x="85978" y="57404"/>
                </a:lnTo>
                <a:close/>
              </a:path>
              <a:path w="1600835" h="344170">
                <a:moveTo>
                  <a:pt x="164457" y="138265"/>
                </a:moveTo>
                <a:lnTo>
                  <a:pt x="167911" y="144339"/>
                </a:lnTo>
                <a:lnTo>
                  <a:pt x="168824" y="151574"/>
                </a:lnTo>
                <a:lnTo>
                  <a:pt x="166975" y="158619"/>
                </a:lnTo>
                <a:lnTo>
                  <a:pt x="162411" y="164592"/>
                </a:lnTo>
                <a:lnTo>
                  <a:pt x="155866" y="168388"/>
                </a:lnTo>
                <a:lnTo>
                  <a:pt x="148631" y="169338"/>
                </a:lnTo>
                <a:lnTo>
                  <a:pt x="214541" y="169338"/>
                </a:lnTo>
                <a:lnTo>
                  <a:pt x="205083" y="164084"/>
                </a:lnTo>
                <a:lnTo>
                  <a:pt x="184636" y="151765"/>
                </a:lnTo>
                <a:lnTo>
                  <a:pt x="165713" y="139192"/>
                </a:lnTo>
                <a:lnTo>
                  <a:pt x="164457" y="138265"/>
                </a:lnTo>
                <a:close/>
              </a:path>
              <a:path w="1600835" h="344170">
                <a:moveTo>
                  <a:pt x="81881" y="44577"/>
                </a:moveTo>
                <a:lnTo>
                  <a:pt x="80115" y="44577"/>
                </a:lnTo>
                <a:lnTo>
                  <a:pt x="81639" y="48894"/>
                </a:lnTo>
                <a:lnTo>
                  <a:pt x="106531" y="87503"/>
                </a:lnTo>
                <a:lnTo>
                  <a:pt x="148314" y="126365"/>
                </a:lnTo>
                <a:lnTo>
                  <a:pt x="164457" y="138265"/>
                </a:lnTo>
                <a:lnTo>
                  <a:pt x="164189" y="137794"/>
                </a:lnTo>
                <a:lnTo>
                  <a:pt x="81881" y="44577"/>
                </a:lnTo>
                <a:close/>
              </a:path>
              <a:path w="1600835" h="344170">
                <a:moveTo>
                  <a:pt x="80115" y="44577"/>
                </a:moveTo>
                <a:lnTo>
                  <a:pt x="44428" y="57785"/>
                </a:lnTo>
                <a:lnTo>
                  <a:pt x="47730" y="66421"/>
                </a:lnTo>
                <a:lnTo>
                  <a:pt x="56112" y="82550"/>
                </a:lnTo>
                <a:lnTo>
                  <a:pt x="66291" y="97819"/>
                </a:lnTo>
                <a:lnTo>
                  <a:pt x="69603" y="88224"/>
                </a:lnTo>
                <a:lnTo>
                  <a:pt x="47984" y="63754"/>
                </a:lnTo>
                <a:lnTo>
                  <a:pt x="80242" y="57404"/>
                </a:lnTo>
                <a:lnTo>
                  <a:pt x="85978" y="57404"/>
                </a:lnTo>
                <a:lnTo>
                  <a:pt x="81639" y="48894"/>
                </a:lnTo>
                <a:lnTo>
                  <a:pt x="80115" y="44577"/>
                </a:lnTo>
                <a:close/>
              </a:path>
              <a:path w="1600835" h="344170">
                <a:moveTo>
                  <a:pt x="80242" y="57404"/>
                </a:moveTo>
                <a:lnTo>
                  <a:pt x="47984" y="63754"/>
                </a:lnTo>
                <a:lnTo>
                  <a:pt x="69603" y="88224"/>
                </a:lnTo>
                <a:lnTo>
                  <a:pt x="80242" y="57404"/>
                </a:lnTo>
                <a:close/>
              </a:path>
            </a:pathLst>
          </a:custGeom>
          <a:solidFill>
            <a:srgbClr val="000000"/>
          </a:solidFill>
        </p:spPr>
        <p:txBody>
          <a:bodyPr wrap="square" lIns="0" tIns="0" rIns="0" bIns="0" rtlCol="0"/>
          <a:lstStyle/>
          <a:p>
            <a:endParaRPr/>
          </a:p>
        </p:txBody>
      </p:sp>
      <p:sp>
        <p:nvSpPr>
          <p:cNvPr id="21" name="object 21"/>
          <p:cNvSpPr/>
          <p:nvPr/>
        </p:nvSpPr>
        <p:spPr>
          <a:xfrm>
            <a:off x="2268092" y="2906267"/>
            <a:ext cx="1087120" cy="739775"/>
          </a:xfrm>
          <a:custGeom>
            <a:avLst/>
            <a:gdLst/>
            <a:ahLst/>
            <a:cxnLst/>
            <a:rect l="l" t="t" r="r" b="b"/>
            <a:pathLst>
              <a:path w="1087120" h="739775">
                <a:moveTo>
                  <a:pt x="931054" y="571831"/>
                </a:moveTo>
                <a:lnTo>
                  <a:pt x="924051" y="574675"/>
                </a:lnTo>
                <a:lnTo>
                  <a:pt x="918678" y="579961"/>
                </a:lnTo>
                <a:lnTo>
                  <a:pt x="915828" y="586676"/>
                </a:lnTo>
                <a:lnTo>
                  <a:pt x="915693" y="593963"/>
                </a:lnTo>
                <a:lnTo>
                  <a:pt x="918463" y="600964"/>
                </a:lnTo>
                <a:lnTo>
                  <a:pt x="1008507" y="739267"/>
                </a:lnTo>
                <a:lnTo>
                  <a:pt x="1027112" y="703453"/>
                </a:lnTo>
                <a:lnTo>
                  <a:pt x="987679" y="703453"/>
                </a:lnTo>
                <a:lnTo>
                  <a:pt x="986408" y="691388"/>
                </a:lnTo>
                <a:lnTo>
                  <a:pt x="977264" y="643255"/>
                </a:lnTo>
                <a:lnTo>
                  <a:pt x="964610" y="601872"/>
                </a:lnTo>
                <a:lnTo>
                  <a:pt x="938355" y="571928"/>
                </a:lnTo>
                <a:lnTo>
                  <a:pt x="931054" y="571831"/>
                </a:lnTo>
                <a:close/>
              </a:path>
              <a:path w="1087120" h="739775">
                <a:moveTo>
                  <a:pt x="964610" y="601872"/>
                </a:moveTo>
                <a:lnTo>
                  <a:pt x="977264" y="643255"/>
                </a:lnTo>
                <a:lnTo>
                  <a:pt x="986408" y="691388"/>
                </a:lnTo>
                <a:lnTo>
                  <a:pt x="987679" y="703453"/>
                </a:lnTo>
                <a:lnTo>
                  <a:pt x="1025652" y="699389"/>
                </a:lnTo>
                <a:lnTo>
                  <a:pt x="1024904" y="692658"/>
                </a:lnTo>
                <a:lnTo>
                  <a:pt x="989710" y="692658"/>
                </a:lnTo>
                <a:lnTo>
                  <a:pt x="1004791" y="663628"/>
                </a:lnTo>
                <a:lnTo>
                  <a:pt x="964610" y="601872"/>
                </a:lnTo>
                <a:close/>
              </a:path>
              <a:path w="1087120" h="739775">
                <a:moveTo>
                  <a:pt x="1069155" y="565040"/>
                </a:moveTo>
                <a:lnTo>
                  <a:pt x="1061894" y="565864"/>
                </a:lnTo>
                <a:lnTo>
                  <a:pt x="1055467" y="569378"/>
                </a:lnTo>
                <a:lnTo>
                  <a:pt x="1050670" y="575310"/>
                </a:lnTo>
                <a:lnTo>
                  <a:pt x="1016075" y="641906"/>
                </a:lnTo>
                <a:lnTo>
                  <a:pt x="1018158" y="650621"/>
                </a:lnTo>
                <a:lnTo>
                  <a:pt x="1021460" y="668147"/>
                </a:lnTo>
                <a:lnTo>
                  <a:pt x="1024128" y="685673"/>
                </a:lnTo>
                <a:lnTo>
                  <a:pt x="1025652" y="699389"/>
                </a:lnTo>
                <a:lnTo>
                  <a:pt x="987679" y="703453"/>
                </a:lnTo>
                <a:lnTo>
                  <a:pt x="1027112" y="703453"/>
                </a:lnTo>
                <a:lnTo>
                  <a:pt x="1084580" y="592836"/>
                </a:lnTo>
                <a:lnTo>
                  <a:pt x="1086649" y="585541"/>
                </a:lnTo>
                <a:lnTo>
                  <a:pt x="1085802" y="578294"/>
                </a:lnTo>
                <a:lnTo>
                  <a:pt x="1082324" y="571928"/>
                </a:lnTo>
                <a:lnTo>
                  <a:pt x="1076452" y="567182"/>
                </a:lnTo>
                <a:lnTo>
                  <a:pt x="1069155" y="565040"/>
                </a:lnTo>
                <a:close/>
              </a:path>
              <a:path w="1087120" h="739775">
                <a:moveTo>
                  <a:pt x="1004791" y="663628"/>
                </a:moveTo>
                <a:lnTo>
                  <a:pt x="989710" y="692658"/>
                </a:lnTo>
                <a:lnTo>
                  <a:pt x="1022604" y="691007"/>
                </a:lnTo>
                <a:lnTo>
                  <a:pt x="1004791" y="663628"/>
                </a:lnTo>
                <a:close/>
              </a:path>
              <a:path w="1087120" h="739775">
                <a:moveTo>
                  <a:pt x="1016075" y="641906"/>
                </a:moveTo>
                <a:lnTo>
                  <a:pt x="1004791" y="663628"/>
                </a:lnTo>
                <a:lnTo>
                  <a:pt x="1022604" y="691007"/>
                </a:lnTo>
                <a:lnTo>
                  <a:pt x="989710" y="692658"/>
                </a:lnTo>
                <a:lnTo>
                  <a:pt x="1024904" y="692658"/>
                </a:lnTo>
                <a:lnTo>
                  <a:pt x="1024128" y="685673"/>
                </a:lnTo>
                <a:lnTo>
                  <a:pt x="1021460" y="668147"/>
                </a:lnTo>
                <a:lnTo>
                  <a:pt x="1018158" y="650621"/>
                </a:lnTo>
                <a:lnTo>
                  <a:pt x="1016075" y="641906"/>
                </a:lnTo>
                <a:close/>
              </a:path>
              <a:path w="1087120" h="739775">
                <a:moveTo>
                  <a:pt x="762" y="0"/>
                </a:moveTo>
                <a:lnTo>
                  <a:pt x="0" y="38100"/>
                </a:lnTo>
                <a:lnTo>
                  <a:pt x="47243" y="39116"/>
                </a:lnTo>
                <a:lnTo>
                  <a:pt x="93599" y="42164"/>
                </a:lnTo>
                <a:lnTo>
                  <a:pt x="139700" y="47244"/>
                </a:lnTo>
                <a:lnTo>
                  <a:pt x="185546" y="54102"/>
                </a:lnTo>
                <a:lnTo>
                  <a:pt x="231139" y="62737"/>
                </a:lnTo>
                <a:lnTo>
                  <a:pt x="276351" y="73279"/>
                </a:lnTo>
                <a:lnTo>
                  <a:pt x="320801" y="85344"/>
                </a:lnTo>
                <a:lnTo>
                  <a:pt x="364870" y="99187"/>
                </a:lnTo>
                <a:lnTo>
                  <a:pt x="408050" y="114427"/>
                </a:lnTo>
                <a:lnTo>
                  <a:pt x="450595" y="131191"/>
                </a:lnTo>
                <a:lnTo>
                  <a:pt x="491998" y="149479"/>
                </a:lnTo>
                <a:lnTo>
                  <a:pt x="532511" y="169037"/>
                </a:lnTo>
                <a:lnTo>
                  <a:pt x="572007" y="189992"/>
                </a:lnTo>
                <a:lnTo>
                  <a:pt x="610234" y="212090"/>
                </a:lnTo>
                <a:lnTo>
                  <a:pt x="647192" y="235331"/>
                </a:lnTo>
                <a:lnTo>
                  <a:pt x="682751" y="259842"/>
                </a:lnTo>
                <a:lnTo>
                  <a:pt x="716788" y="285242"/>
                </a:lnTo>
                <a:lnTo>
                  <a:pt x="749300" y="311531"/>
                </a:lnTo>
                <a:lnTo>
                  <a:pt x="780161" y="338836"/>
                </a:lnTo>
                <a:lnTo>
                  <a:pt x="809244" y="366776"/>
                </a:lnTo>
                <a:lnTo>
                  <a:pt x="836421" y="395478"/>
                </a:lnTo>
                <a:lnTo>
                  <a:pt x="861694" y="425069"/>
                </a:lnTo>
                <a:lnTo>
                  <a:pt x="906144" y="485521"/>
                </a:lnTo>
                <a:lnTo>
                  <a:pt x="933576" y="531876"/>
                </a:lnTo>
                <a:lnTo>
                  <a:pt x="956056" y="579374"/>
                </a:lnTo>
                <a:lnTo>
                  <a:pt x="964610" y="601872"/>
                </a:lnTo>
                <a:lnTo>
                  <a:pt x="1004791" y="663628"/>
                </a:lnTo>
                <a:lnTo>
                  <a:pt x="1016075" y="641906"/>
                </a:lnTo>
                <a:lnTo>
                  <a:pt x="1013968" y="633095"/>
                </a:lnTo>
                <a:lnTo>
                  <a:pt x="1009269" y="615823"/>
                </a:lnTo>
                <a:lnTo>
                  <a:pt x="990981" y="564261"/>
                </a:lnTo>
                <a:lnTo>
                  <a:pt x="966977" y="513588"/>
                </a:lnTo>
                <a:lnTo>
                  <a:pt x="948055" y="480441"/>
                </a:lnTo>
                <a:lnTo>
                  <a:pt x="915162" y="431673"/>
                </a:lnTo>
                <a:lnTo>
                  <a:pt x="890651" y="400177"/>
                </a:lnTo>
                <a:lnTo>
                  <a:pt x="864107" y="369316"/>
                </a:lnTo>
                <a:lnTo>
                  <a:pt x="835659" y="339344"/>
                </a:lnTo>
                <a:lnTo>
                  <a:pt x="805307" y="310261"/>
                </a:lnTo>
                <a:lnTo>
                  <a:pt x="773176" y="281940"/>
                </a:lnTo>
                <a:lnTo>
                  <a:pt x="739520" y="254635"/>
                </a:lnTo>
                <a:lnTo>
                  <a:pt x="704342" y="228473"/>
                </a:lnTo>
                <a:lnTo>
                  <a:pt x="667512" y="203200"/>
                </a:lnTo>
                <a:lnTo>
                  <a:pt x="629284" y="179197"/>
                </a:lnTo>
                <a:lnTo>
                  <a:pt x="589788" y="156337"/>
                </a:lnTo>
                <a:lnTo>
                  <a:pt x="549148" y="134747"/>
                </a:lnTo>
                <a:lnTo>
                  <a:pt x="507364" y="114554"/>
                </a:lnTo>
                <a:lnTo>
                  <a:pt x="464565" y="95758"/>
                </a:lnTo>
                <a:lnTo>
                  <a:pt x="420750" y="78486"/>
                </a:lnTo>
                <a:lnTo>
                  <a:pt x="376174" y="62737"/>
                </a:lnTo>
                <a:lnTo>
                  <a:pt x="330834" y="48514"/>
                </a:lnTo>
                <a:lnTo>
                  <a:pt x="284861" y="36068"/>
                </a:lnTo>
                <a:lnTo>
                  <a:pt x="238251" y="25273"/>
                </a:lnTo>
                <a:lnTo>
                  <a:pt x="191262" y="16383"/>
                </a:lnTo>
                <a:lnTo>
                  <a:pt x="143763" y="9398"/>
                </a:lnTo>
                <a:lnTo>
                  <a:pt x="96012" y="4191"/>
                </a:lnTo>
                <a:lnTo>
                  <a:pt x="48006" y="1016"/>
                </a:lnTo>
                <a:lnTo>
                  <a:pt x="762" y="0"/>
                </a:lnTo>
                <a:close/>
              </a:path>
            </a:pathLst>
          </a:custGeom>
          <a:solidFill>
            <a:srgbClr val="000000"/>
          </a:solidFill>
        </p:spPr>
        <p:txBody>
          <a:bodyPr wrap="square" lIns="0" tIns="0" rIns="0" bIns="0" rtlCol="0"/>
          <a:lstStyle/>
          <a:p>
            <a:endParaRPr/>
          </a:p>
        </p:txBody>
      </p:sp>
      <p:sp>
        <p:nvSpPr>
          <p:cNvPr id="22" name="object 22"/>
          <p:cNvSpPr/>
          <p:nvPr/>
        </p:nvSpPr>
        <p:spPr>
          <a:xfrm>
            <a:off x="6210300" y="2808380"/>
            <a:ext cx="955040" cy="838835"/>
          </a:xfrm>
          <a:custGeom>
            <a:avLst/>
            <a:gdLst/>
            <a:ahLst/>
            <a:cxnLst/>
            <a:rect l="l" t="t" r="r" b="b"/>
            <a:pathLst>
              <a:path w="955040" h="838835">
                <a:moveTo>
                  <a:pt x="852176" y="68723"/>
                </a:moveTo>
                <a:lnTo>
                  <a:pt x="776351" y="80107"/>
                </a:lnTo>
                <a:lnTo>
                  <a:pt x="732535" y="89505"/>
                </a:lnTo>
                <a:lnTo>
                  <a:pt x="689101" y="100935"/>
                </a:lnTo>
                <a:lnTo>
                  <a:pt x="646429" y="114143"/>
                </a:lnTo>
                <a:lnTo>
                  <a:pt x="604266" y="129129"/>
                </a:lnTo>
                <a:lnTo>
                  <a:pt x="562736" y="145766"/>
                </a:lnTo>
                <a:lnTo>
                  <a:pt x="522097" y="163927"/>
                </a:lnTo>
                <a:lnTo>
                  <a:pt x="482219" y="183739"/>
                </a:lnTo>
                <a:lnTo>
                  <a:pt x="443356" y="205075"/>
                </a:lnTo>
                <a:lnTo>
                  <a:pt x="405638" y="227808"/>
                </a:lnTo>
                <a:lnTo>
                  <a:pt x="368934" y="251684"/>
                </a:lnTo>
                <a:lnTo>
                  <a:pt x="333375" y="277084"/>
                </a:lnTo>
                <a:lnTo>
                  <a:pt x="299339" y="303500"/>
                </a:lnTo>
                <a:lnTo>
                  <a:pt x="266446" y="331186"/>
                </a:lnTo>
                <a:lnTo>
                  <a:pt x="235203" y="360015"/>
                </a:lnTo>
                <a:lnTo>
                  <a:pt x="205359" y="389733"/>
                </a:lnTo>
                <a:lnTo>
                  <a:pt x="177291" y="420340"/>
                </a:lnTo>
                <a:lnTo>
                  <a:pt x="150749" y="451963"/>
                </a:lnTo>
                <a:lnTo>
                  <a:pt x="126237" y="484348"/>
                </a:lnTo>
                <a:lnTo>
                  <a:pt x="103504" y="517368"/>
                </a:lnTo>
                <a:lnTo>
                  <a:pt x="82803" y="551277"/>
                </a:lnTo>
                <a:lnTo>
                  <a:pt x="64135" y="585694"/>
                </a:lnTo>
                <a:lnTo>
                  <a:pt x="47751" y="620492"/>
                </a:lnTo>
                <a:lnTo>
                  <a:pt x="33527" y="655925"/>
                </a:lnTo>
                <a:lnTo>
                  <a:pt x="16763" y="709900"/>
                </a:lnTo>
                <a:lnTo>
                  <a:pt x="5461" y="764637"/>
                </a:lnTo>
                <a:lnTo>
                  <a:pt x="380" y="819755"/>
                </a:lnTo>
                <a:lnTo>
                  <a:pt x="0" y="837535"/>
                </a:lnTo>
                <a:lnTo>
                  <a:pt x="38100" y="838297"/>
                </a:lnTo>
                <a:lnTo>
                  <a:pt x="38480" y="820517"/>
                </a:lnTo>
                <a:lnTo>
                  <a:pt x="39370" y="803499"/>
                </a:lnTo>
                <a:lnTo>
                  <a:pt x="46227" y="752699"/>
                </a:lnTo>
                <a:lnTo>
                  <a:pt x="58420" y="702026"/>
                </a:lnTo>
                <a:lnTo>
                  <a:pt x="75946" y="651734"/>
                </a:lnTo>
                <a:lnTo>
                  <a:pt x="98551" y="601823"/>
                </a:lnTo>
                <a:lnTo>
                  <a:pt x="136016" y="537307"/>
                </a:lnTo>
                <a:lnTo>
                  <a:pt x="157607" y="505811"/>
                </a:lnTo>
                <a:lnTo>
                  <a:pt x="181101" y="474950"/>
                </a:lnTo>
                <a:lnTo>
                  <a:pt x="206375" y="444851"/>
                </a:lnTo>
                <a:lnTo>
                  <a:pt x="233425" y="415514"/>
                </a:lnTo>
                <a:lnTo>
                  <a:pt x="262000" y="386939"/>
                </a:lnTo>
                <a:lnTo>
                  <a:pt x="292226" y="359253"/>
                </a:lnTo>
                <a:lnTo>
                  <a:pt x="323850" y="332710"/>
                </a:lnTo>
                <a:lnTo>
                  <a:pt x="356743" y="307183"/>
                </a:lnTo>
                <a:lnTo>
                  <a:pt x="391032" y="282799"/>
                </a:lnTo>
                <a:lnTo>
                  <a:pt x="426466" y="259685"/>
                </a:lnTo>
                <a:lnTo>
                  <a:pt x="463042" y="237714"/>
                </a:lnTo>
                <a:lnTo>
                  <a:pt x="500506" y="217140"/>
                </a:lnTo>
                <a:lnTo>
                  <a:pt x="538988" y="198090"/>
                </a:lnTo>
                <a:lnTo>
                  <a:pt x="578357" y="180564"/>
                </a:lnTo>
                <a:lnTo>
                  <a:pt x="618363" y="164435"/>
                </a:lnTo>
                <a:lnTo>
                  <a:pt x="659129" y="150084"/>
                </a:lnTo>
                <a:lnTo>
                  <a:pt x="700404" y="137384"/>
                </a:lnTo>
                <a:lnTo>
                  <a:pt x="742188" y="126462"/>
                </a:lnTo>
                <a:lnTo>
                  <a:pt x="784351" y="117318"/>
                </a:lnTo>
                <a:lnTo>
                  <a:pt x="826770" y="110206"/>
                </a:lnTo>
                <a:lnTo>
                  <a:pt x="838915" y="108728"/>
                </a:lnTo>
                <a:lnTo>
                  <a:pt x="879411" y="83681"/>
                </a:lnTo>
                <a:lnTo>
                  <a:pt x="852176" y="68723"/>
                </a:lnTo>
                <a:close/>
              </a:path>
              <a:path w="955040" h="838835">
                <a:moveTo>
                  <a:pt x="922076" y="63597"/>
                </a:moveTo>
                <a:lnTo>
                  <a:pt x="916685" y="63597"/>
                </a:lnTo>
                <a:lnTo>
                  <a:pt x="917701" y="101697"/>
                </a:lnTo>
                <a:lnTo>
                  <a:pt x="912368" y="101824"/>
                </a:lnTo>
                <a:lnTo>
                  <a:pt x="869569" y="104999"/>
                </a:lnTo>
                <a:lnTo>
                  <a:pt x="794639" y="136114"/>
                </a:lnTo>
                <a:lnTo>
                  <a:pt x="785816" y="155223"/>
                </a:lnTo>
                <a:lnTo>
                  <a:pt x="788416" y="162276"/>
                </a:lnTo>
                <a:lnTo>
                  <a:pt x="793613" y="167838"/>
                </a:lnTo>
                <a:lnTo>
                  <a:pt x="800274" y="170864"/>
                </a:lnTo>
                <a:lnTo>
                  <a:pt x="807579" y="171152"/>
                </a:lnTo>
                <a:lnTo>
                  <a:pt x="814704" y="168499"/>
                </a:lnTo>
                <a:lnTo>
                  <a:pt x="954913" y="81631"/>
                </a:lnTo>
                <a:lnTo>
                  <a:pt x="922076" y="63597"/>
                </a:lnTo>
                <a:close/>
              </a:path>
              <a:path w="955040" h="838835">
                <a:moveTo>
                  <a:pt x="879411" y="83681"/>
                </a:moveTo>
                <a:lnTo>
                  <a:pt x="838915" y="108728"/>
                </a:lnTo>
                <a:lnTo>
                  <a:pt x="869569" y="104999"/>
                </a:lnTo>
                <a:lnTo>
                  <a:pt x="912368" y="101824"/>
                </a:lnTo>
                <a:lnTo>
                  <a:pt x="917701" y="101697"/>
                </a:lnTo>
                <a:lnTo>
                  <a:pt x="917641" y="99411"/>
                </a:lnTo>
                <a:lnTo>
                  <a:pt x="908050" y="99411"/>
                </a:lnTo>
                <a:lnTo>
                  <a:pt x="879411" y="83681"/>
                </a:lnTo>
                <a:close/>
              </a:path>
              <a:path w="955040" h="838835">
                <a:moveTo>
                  <a:pt x="907160" y="66518"/>
                </a:moveTo>
                <a:lnTo>
                  <a:pt x="879411" y="83681"/>
                </a:lnTo>
                <a:lnTo>
                  <a:pt x="908050" y="99411"/>
                </a:lnTo>
                <a:lnTo>
                  <a:pt x="907160" y="66518"/>
                </a:lnTo>
                <a:close/>
              </a:path>
              <a:path w="955040" h="838835">
                <a:moveTo>
                  <a:pt x="916763" y="66518"/>
                </a:moveTo>
                <a:lnTo>
                  <a:pt x="907160" y="66518"/>
                </a:lnTo>
                <a:lnTo>
                  <a:pt x="908050" y="99411"/>
                </a:lnTo>
                <a:lnTo>
                  <a:pt x="917641" y="99411"/>
                </a:lnTo>
                <a:lnTo>
                  <a:pt x="916763" y="66518"/>
                </a:lnTo>
                <a:close/>
              </a:path>
              <a:path w="955040" h="838835">
                <a:moveTo>
                  <a:pt x="916685" y="63597"/>
                </a:moveTo>
                <a:lnTo>
                  <a:pt x="909574" y="63851"/>
                </a:lnTo>
                <a:lnTo>
                  <a:pt x="864997" y="67153"/>
                </a:lnTo>
                <a:lnTo>
                  <a:pt x="852176" y="68723"/>
                </a:lnTo>
                <a:lnTo>
                  <a:pt x="879411" y="83681"/>
                </a:lnTo>
                <a:lnTo>
                  <a:pt x="907160" y="66518"/>
                </a:lnTo>
                <a:lnTo>
                  <a:pt x="916763" y="66518"/>
                </a:lnTo>
                <a:lnTo>
                  <a:pt x="916685" y="63597"/>
                </a:lnTo>
                <a:close/>
              </a:path>
              <a:path w="955040" h="838835">
                <a:moveTo>
                  <a:pt x="803142" y="0"/>
                </a:moveTo>
                <a:lnTo>
                  <a:pt x="795861" y="684"/>
                </a:lnTo>
                <a:lnTo>
                  <a:pt x="789366" y="4060"/>
                </a:lnTo>
                <a:lnTo>
                  <a:pt x="784478" y="9876"/>
                </a:lnTo>
                <a:lnTo>
                  <a:pt x="782220" y="17047"/>
                </a:lnTo>
                <a:lnTo>
                  <a:pt x="782891" y="24290"/>
                </a:lnTo>
                <a:lnTo>
                  <a:pt x="786229" y="30771"/>
                </a:lnTo>
                <a:lnTo>
                  <a:pt x="791972" y="35657"/>
                </a:lnTo>
                <a:lnTo>
                  <a:pt x="852176" y="68723"/>
                </a:lnTo>
                <a:lnTo>
                  <a:pt x="864997" y="67153"/>
                </a:lnTo>
                <a:lnTo>
                  <a:pt x="909574" y="63851"/>
                </a:lnTo>
                <a:lnTo>
                  <a:pt x="916685" y="63597"/>
                </a:lnTo>
                <a:lnTo>
                  <a:pt x="922076" y="63597"/>
                </a:lnTo>
                <a:lnTo>
                  <a:pt x="810386" y="2256"/>
                </a:lnTo>
                <a:lnTo>
                  <a:pt x="803142" y="0"/>
                </a:lnTo>
                <a:close/>
              </a:path>
            </a:pathLst>
          </a:custGeom>
          <a:solidFill>
            <a:srgbClr val="000000"/>
          </a:solidFill>
        </p:spPr>
        <p:txBody>
          <a:bodyPr wrap="square" lIns="0" tIns="0" rIns="0" bIns="0" rtlCol="0"/>
          <a:lstStyle/>
          <a:p>
            <a:endParaRPr/>
          </a:p>
        </p:txBody>
      </p:sp>
      <p:sp>
        <p:nvSpPr>
          <p:cNvPr id="23" name="TextBox 22"/>
          <p:cNvSpPr txBox="1"/>
          <p:nvPr/>
        </p:nvSpPr>
        <p:spPr>
          <a:xfrm>
            <a:off x="914400" y="457200"/>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1123" y="1412747"/>
            <a:ext cx="8209915" cy="5113020"/>
          </a:xfrm>
          <a:custGeom>
            <a:avLst/>
            <a:gdLst/>
            <a:ahLst/>
            <a:cxnLst/>
            <a:rect l="l" t="t" r="r" b="b"/>
            <a:pathLst>
              <a:path w="8209915" h="5113020">
                <a:moveTo>
                  <a:pt x="0" y="5113020"/>
                </a:moveTo>
                <a:lnTo>
                  <a:pt x="8209788" y="5113020"/>
                </a:lnTo>
                <a:lnTo>
                  <a:pt x="8209788" y="0"/>
                </a:lnTo>
                <a:lnTo>
                  <a:pt x="0" y="0"/>
                </a:lnTo>
                <a:lnTo>
                  <a:pt x="0" y="5113020"/>
                </a:lnTo>
                <a:close/>
              </a:path>
            </a:pathLst>
          </a:custGeom>
          <a:solidFill>
            <a:srgbClr val="FFFFFF"/>
          </a:solidFill>
        </p:spPr>
        <p:txBody>
          <a:bodyPr wrap="square" lIns="0" tIns="0" rIns="0" bIns="0" rtlCol="0"/>
          <a:lstStyle/>
          <a:p>
            <a:endParaRPr/>
          </a:p>
        </p:txBody>
      </p:sp>
      <p:sp>
        <p:nvSpPr>
          <p:cNvPr id="4" name="object 4"/>
          <p:cNvSpPr/>
          <p:nvPr/>
        </p:nvSpPr>
        <p:spPr>
          <a:xfrm>
            <a:off x="583691" y="1385316"/>
            <a:ext cx="8265159" cy="5168265"/>
          </a:xfrm>
          <a:custGeom>
            <a:avLst/>
            <a:gdLst/>
            <a:ahLst/>
            <a:cxnLst/>
            <a:rect l="l" t="t" r="r" b="b"/>
            <a:pathLst>
              <a:path w="8265159" h="5168265">
                <a:moveTo>
                  <a:pt x="8237219" y="0"/>
                </a:moveTo>
                <a:lnTo>
                  <a:pt x="27431" y="0"/>
                </a:lnTo>
                <a:lnTo>
                  <a:pt x="16753" y="2160"/>
                </a:lnTo>
                <a:lnTo>
                  <a:pt x="8034" y="8048"/>
                </a:lnTo>
                <a:lnTo>
                  <a:pt x="2155" y="16769"/>
                </a:lnTo>
                <a:lnTo>
                  <a:pt x="0" y="27432"/>
                </a:lnTo>
                <a:lnTo>
                  <a:pt x="0" y="5140452"/>
                </a:lnTo>
                <a:lnTo>
                  <a:pt x="2155" y="5151130"/>
                </a:lnTo>
                <a:lnTo>
                  <a:pt x="8034" y="5159849"/>
                </a:lnTo>
                <a:lnTo>
                  <a:pt x="16753" y="5165728"/>
                </a:lnTo>
                <a:lnTo>
                  <a:pt x="27431" y="5167884"/>
                </a:lnTo>
                <a:lnTo>
                  <a:pt x="8237219" y="5167884"/>
                </a:lnTo>
                <a:lnTo>
                  <a:pt x="8247882" y="5165728"/>
                </a:lnTo>
                <a:lnTo>
                  <a:pt x="8256603" y="5159849"/>
                </a:lnTo>
                <a:lnTo>
                  <a:pt x="8262491" y="5151130"/>
                </a:lnTo>
                <a:lnTo>
                  <a:pt x="8264652" y="5140452"/>
                </a:lnTo>
                <a:lnTo>
                  <a:pt x="8264652" y="5134965"/>
                </a:lnTo>
                <a:lnTo>
                  <a:pt x="32918" y="5134965"/>
                </a:lnTo>
                <a:lnTo>
                  <a:pt x="32918" y="32893"/>
                </a:lnTo>
                <a:lnTo>
                  <a:pt x="8264652" y="32893"/>
                </a:lnTo>
                <a:lnTo>
                  <a:pt x="8264652" y="27432"/>
                </a:lnTo>
                <a:lnTo>
                  <a:pt x="8262491" y="16769"/>
                </a:lnTo>
                <a:lnTo>
                  <a:pt x="8256603" y="8048"/>
                </a:lnTo>
                <a:lnTo>
                  <a:pt x="8247882" y="2160"/>
                </a:lnTo>
                <a:lnTo>
                  <a:pt x="8237219" y="0"/>
                </a:lnTo>
                <a:close/>
              </a:path>
              <a:path w="8265159" h="5168265">
                <a:moveTo>
                  <a:pt x="8264652" y="32893"/>
                </a:moveTo>
                <a:lnTo>
                  <a:pt x="8231758" y="32893"/>
                </a:lnTo>
                <a:lnTo>
                  <a:pt x="8231758" y="5134965"/>
                </a:lnTo>
                <a:lnTo>
                  <a:pt x="8264652" y="5134965"/>
                </a:lnTo>
                <a:lnTo>
                  <a:pt x="8264652" y="32893"/>
                </a:lnTo>
                <a:close/>
              </a:path>
              <a:path w="8265159" h="5168265">
                <a:moveTo>
                  <a:pt x="8220709" y="43942"/>
                </a:moveTo>
                <a:lnTo>
                  <a:pt x="43891" y="43942"/>
                </a:lnTo>
                <a:lnTo>
                  <a:pt x="43891" y="5123992"/>
                </a:lnTo>
                <a:lnTo>
                  <a:pt x="8220709" y="5123992"/>
                </a:lnTo>
                <a:lnTo>
                  <a:pt x="8220709" y="5113020"/>
                </a:lnTo>
                <a:lnTo>
                  <a:pt x="54864" y="5113020"/>
                </a:lnTo>
                <a:lnTo>
                  <a:pt x="54864" y="54863"/>
                </a:lnTo>
                <a:lnTo>
                  <a:pt x="8220709" y="54863"/>
                </a:lnTo>
                <a:lnTo>
                  <a:pt x="8220709" y="43942"/>
                </a:lnTo>
                <a:close/>
              </a:path>
              <a:path w="8265159" h="5168265">
                <a:moveTo>
                  <a:pt x="8220709" y="54863"/>
                </a:moveTo>
                <a:lnTo>
                  <a:pt x="8209787" y="54863"/>
                </a:lnTo>
                <a:lnTo>
                  <a:pt x="8209787" y="5113020"/>
                </a:lnTo>
                <a:lnTo>
                  <a:pt x="8220709" y="5113020"/>
                </a:lnTo>
                <a:lnTo>
                  <a:pt x="8220709" y="54863"/>
                </a:lnTo>
                <a:close/>
              </a:path>
            </a:pathLst>
          </a:custGeom>
          <a:solidFill>
            <a:srgbClr val="7E7E7E"/>
          </a:solidFill>
        </p:spPr>
        <p:txBody>
          <a:bodyPr wrap="square" lIns="0" tIns="0" rIns="0" bIns="0" rtlCol="0"/>
          <a:lstStyle/>
          <a:p>
            <a:endParaRPr/>
          </a:p>
        </p:txBody>
      </p:sp>
      <p:sp>
        <p:nvSpPr>
          <p:cNvPr id="5" name="object 5"/>
          <p:cNvSpPr/>
          <p:nvPr/>
        </p:nvSpPr>
        <p:spPr>
          <a:xfrm>
            <a:off x="3081527" y="4098035"/>
            <a:ext cx="708660" cy="17708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192948" y="4293361"/>
            <a:ext cx="517525" cy="1496060"/>
          </a:xfrm>
          <a:custGeom>
            <a:avLst/>
            <a:gdLst/>
            <a:ahLst/>
            <a:cxnLst/>
            <a:rect l="l" t="t" r="r" b="b"/>
            <a:pathLst>
              <a:path w="517525" h="1496060">
                <a:moveTo>
                  <a:pt x="84949" y="75565"/>
                </a:moveTo>
                <a:lnTo>
                  <a:pt x="66893" y="107074"/>
                </a:lnTo>
                <a:lnTo>
                  <a:pt x="67776" y="139192"/>
                </a:lnTo>
                <a:lnTo>
                  <a:pt x="70824" y="208280"/>
                </a:lnTo>
                <a:lnTo>
                  <a:pt x="75015" y="276987"/>
                </a:lnTo>
                <a:lnTo>
                  <a:pt x="80349" y="345186"/>
                </a:lnTo>
                <a:lnTo>
                  <a:pt x="86826" y="412623"/>
                </a:lnTo>
                <a:lnTo>
                  <a:pt x="94192" y="479425"/>
                </a:lnTo>
                <a:lnTo>
                  <a:pt x="102574" y="545083"/>
                </a:lnTo>
                <a:lnTo>
                  <a:pt x="111972" y="609726"/>
                </a:lnTo>
                <a:lnTo>
                  <a:pt x="122386" y="673226"/>
                </a:lnTo>
                <a:lnTo>
                  <a:pt x="133435" y="735330"/>
                </a:lnTo>
                <a:lnTo>
                  <a:pt x="145500" y="795908"/>
                </a:lnTo>
                <a:lnTo>
                  <a:pt x="158327" y="854837"/>
                </a:lnTo>
                <a:lnTo>
                  <a:pt x="171916" y="912113"/>
                </a:lnTo>
                <a:lnTo>
                  <a:pt x="186140" y="967485"/>
                </a:lnTo>
                <a:lnTo>
                  <a:pt x="201126" y="1020826"/>
                </a:lnTo>
                <a:lnTo>
                  <a:pt x="216747" y="1072134"/>
                </a:lnTo>
                <a:lnTo>
                  <a:pt x="233003" y="1121029"/>
                </a:lnTo>
                <a:lnTo>
                  <a:pt x="249894" y="1167638"/>
                </a:lnTo>
                <a:lnTo>
                  <a:pt x="267293" y="1211580"/>
                </a:lnTo>
                <a:lnTo>
                  <a:pt x="285200" y="1253109"/>
                </a:lnTo>
                <a:lnTo>
                  <a:pt x="303680" y="1291717"/>
                </a:lnTo>
                <a:lnTo>
                  <a:pt x="322411" y="1327340"/>
                </a:lnTo>
                <a:lnTo>
                  <a:pt x="351621" y="1375422"/>
                </a:lnTo>
                <a:lnTo>
                  <a:pt x="381974" y="1416202"/>
                </a:lnTo>
                <a:lnTo>
                  <a:pt x="413470" y="1449438"/>
                </a:lnTo>
                <a:lnTo>
                  <a:pt x="446490" y="1474406"/>
                </a:lnTo>
                <a:lnTo>
                  <a:pt x="481161" y="1490345"/>
                </a:lnTo>
                <a:lnTo>
                  <a:pt x="515451" y="1495717"/>
                </a:lnTo>
                <a:lnTo>
                  <a:pt x="517483" y="1457667"/>
                </a:lnTo>
                <a:lnTo>
                  <a:pt x="507450" y="1457096"/>
                </a:lnTo>
                <a:lnTo>
                  <a:pt x="498941" y="1455762"/>
                </a:lnTo>
                <a:lnTo>
                  <a:pt x="456396" y="1435315"/>
                </a:lnTo>
                <a:lnTo>
                  <a:pt x="419947" y="1401914"/>
                </a:lnTo>
                <a:lnTo>
                  <a:pt x="392261" y="1367116"/>
                </a:lnTo>
                <a:lnTo>
                  <a:pt x="364575" y="1324406"/>
                </a:lnTo>
                <a:lnTo>
                  <a:pt x="337524" y="1274318"/>
                </a:lnTo>
                <a:lnTo>
                  <a:pt x="319744" y="1236980"/>
                </a:lnTo>
                <a:lnTo>
                  <a:pt x="302345" y="1196721"/>
                </a:lnTo>
                <a:lnTo>
                  <a:pt x="285454" y="1153922"/>
                </a:lnTo>
                <a:lnTo>
                  <a:pt x="268944" y="1108329"/>
                </a:lnTo>
                <a:lnTo>
                  <a:pt x="253069" y="1060196"/>
                </a:lnTo>
                <a:lnTo>
                  <a:pt x="237575" y="1009776"/>
                </a:lnTo>
                <a:lnTo>
                  <a:pt x="222843" y="957199"/>
                </a:lnTo>
                <a:lnTo>
                  <a:pt x="208746" y="902588"/>
                </a:lnTo>
                <a:lnTo>
                  <a:pt x="195411" y="846074"/>
                </a:lnTo>
                <a:lnTo>
                  <a:pt x="182711" y="787781"/>
                </a:lnTo>
                <a:lnTo>
                  <a:pt x="170773" y="727837"/>
                </a:lnTo>
                <a:lnTo>
                  <a:pt x="159851" y="666495"/>
                </a:lnTo>
                <a:lnTo>
                  <a:pt x="149564" y="603631"/>
                </a:lnTo>
                <a:lnTo>
                  <a:pt x="140293" y="539623"/>
                </a:lnTo>
                <a:lnTo>
                  <a:pt x="132038" y="474471"/>
                </a:lnTo>
                <a:lnTo>
                  <a:pt x="124672" y="408431"/>
                </a:lnTo>
                <a:lnTo>
                  <a:pt x="118322" y="341630"/>
                </a:lnTo>
                <a:lnTo>
                  <a:pt x="112988" y="274065"/>
                </a:lnTo>
                <a:lnTo>
                  <a:pt x="108797" y="205994"/>
                </a:lnTo>
                <a:lnTo>
                  <a:pt x="105876" y="137540"/>
                </a:lnTo>
                <a:lnTo>
                  <a:pt x="105100" y="109504"/>
                </a:lnTo>
                <a:lnTo>
                  <a:pt x="84949" y="75565"/>
                </a:lnTo>
                <a:close/>
              </a:path>
              <a:path w="517525" h="1496060">
                <a:moveTo>
                  <a:pt x="84286" y="0"/>
                </a:moveTo>
                <a:lnTo>
                  <a:pt x="2371" y="143129"/>
                </a:lnTo>
                <a:lnTo>
                  <a:pt x="0" y="150322"/>
                </a:lnTo>
                <a:lnTo>
                  <a:pt x="545" y="157622"/>
                </a:lnTo>
                <a:lnTo>
                  <a:pt x="3782" y="164185"/>
                </a:lnTo>
                <a:lnTo>
                  <a:pt x="9483" y="169163"/>
                </a:lnTo>
                <a:lnTo>
                  <a:pt x="16656" y="171535"/>
                </a:lnTo>
                <a:lnTo>
                  <a:pt x="23913" y="170989"/>
                </a:lnTo>
                <a:lnTo>
                  <a:pt x="30432" y="167753"/>
                </a:lnTo>
                <a:lnTo>
                  <a:pt x="35391" y="162051"/>
                </a:lnTo>
                <a:lnTo>
                  <a:pt x="66893" y="107074"/>
                </a:lnTo>
                <a:lnTo>
                  <a:pt x="65871" y="69850"/>
                </a:lnTo>
                <a:lnTo>
                  <a:pt x="65617" y="37845"/>
                </a:lnTo>
                <a:lnTo>
                  <a:pt x="106652" y="37592"/>
                </a:lnTo>
                <a:lnTo>
                  <a:pt x="84286" y="0"/>
                </a:lnTo>
                <a:close/>
              </a:path>
              <a:path w="517525" h="1496060">
                <a:moveTo>
                  <a:pt x="106652" y="37592"/>
                </a:moveTo>
                <a:lnTo>
                  <a:pt x="103717" y="37592"/>
                </a:lnTo>
                <a:lnTo>
                  <a:pt x="103971" y="68706"/>
                </a:lnTo>
                <a:lnTo>
                  <a:pt x="105100" y="109504"/>
                </a:lnTo>
                <a:lnTo>
                  <a:pt x="135848" y="161289"/>
                </a:lnTo>
                <a:lnTo>
                  <a:pt x="154886" y="170380"/>
                </a:lnTo>
                <a:lnTo>
                  <a:pt x="162010" y="167894"/>
                </a:lnTo>
                <a:lnTo>
                  <a:pt x="167596" y="162770"/>
                </a:lnTo>
                <a:lnTo>
                  <a:pt x="170693" y="156146"/>
                </a:lnTo>
                <a:lnTo>
                  <a:pt x="171100" y="148855"/>
                </a:lnTo>
                <a:lnTo>
                  <a:pt x="168614" y="141731"/>
                </a:lnTo>
                <a:lnTo>
                  <a:pt x="106652" y="37592"/>
                </a:lnTo>
                <a:close/>
              </a:path>
              <a:path w="517525" h="1496060">
                <a:moveTo>
                  <a:pt x="103796" y="47243"/>
                </a:moveTo>
                <a:lnTo>
                  <a:pt x="101177" y="47243"/>
                </a:lnTo>
                <a:lnTo>
                  <a:pt x="84949" y="75565"/>
                </a:lnTo>
                <a:lnTo>
                  <a:pt x="105100" y="109504"/>
                </a:lnTo>
                <a:lnTo>
                  <a:pt x="103971" y="68706"/>
                </a:lnTo>
                <a:lnTo>
                  <a:pt x="103796" y="47243"/>
                </a:lnTo>
                <a:close/>
              </a:path>
              <a:path w="517525" h="1496060">
                <a:moveTo>
                  <a:pt x="103717" y="37592"/>
                </a:moveTo>
                <a:lnTo>
                  <a:pt x="65617" y="37845"/>
                </a:lnTo>
                <a:lnTo>
                  <a:pt x="65871" y="69850"/>
                </a:lnTo>
                <a:lnTo>
                  <a:pt x="66893" y="107074"/>
                </a:lnTo>
                <a:lnTo>
                  <a:pt x="84949" y="75565"/>
                </a:lnTo>
                <a:lnTo>
                  <a:pt x="68284" y="47498"/>
                </a:lnTo>
                <a:lnTo>
                  <a:pt x="103796" y="47243"/>
                </a:lnTo>
                <a:lnTo>
                  <a:pt x="103717" y="37592"/>
                </a:lnTo>
                <a:close/>
              </a:path>
              <a:path w="517525" h="1496060">
                <a:moveTo>
                  <a:pt x="101177" y="47243"/>
                </a:moveTo>
                <a:lnTo>
                  <a:pt x="68284" y="47498"/>
                </a:lnTo>
                <a:lnTo>
                  <a:pt x="84949" y="75565"/>
                </a:lnTo>
                <a:lnTo>
                  <a:pt x="101177" y="47243"/>
                </a:lnTo>
                <a:close/>
              </a:path>
            </a:pathLst>
          </a:custGeom>
          <a:solidFill>
            <a:srgbClr val="000000"/>
          </a:solidFill>
        </p:spPr>
        <p:txBody>
          <a:bodyPr wrap="square" lIns="0" tIns="0" rIns="0" bIns="0" rtlCol="0"/>
          <a:lstStyle/>
          <a:p>
            <a:endParaRPr/>
          </a:p>
        </p:txBody>
      </p:sp>
      <p:sp>
        <p:nvSpPr>
          <p:cNvPr id="7" name="object 7"/>
          <p:cNvSpPr/>
          <p:nvPr/>
        </p:nvSpPr>
        <p:spPr>
          <a:xfrm>
            <a:off x="5529071" y="4267200"/>
            <a:ext cx="798576" cy="17526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24778" y="4293615"/>
            <a:ext cx="523240" cy="1539875"/>
          </a:xfrm>
          <a:custGeom>
            <a:avLst/>
            <a:gdLst/>
            <a:ahLst/>
            <a:cxnLst/>
            <a:rect l="l" t="t" r="r" b="b"/>
            <a:pathLst>
              <a:path w="523239" h="1539875">
                <a:moveTo>
                  <a:pt x="143049" y="1369599"/>
                </a:moveTo>
                <a:lnTo>
                  <a:pt x="135772" y="1370182"/>
                </a:lnTo>
                <a:lnTo>
                  <a:pt x="129032" y="1373631"/>
                </a:lnTo>
                <a:lnTo>
                  <a:pt x="0" y="1476451"/>
                </a:lnTo>
                <a:lnTo>
                  <a:pt x="153035" y="1538147"/>
                </a:lnTo>
                <a:lnTo>
                  <a:pt x="160476" y="1539533"/>
                </a:lnTo>
                <a:lnTo>
                  <a:pt x="167608" y="1538011"/>
                </a:lnTo>
                <a:lnTo>
                  <a:pt x="173644" y="1533922"/>
                </a:lnTo>
                <a:lnTo>
                  <a:pt x="177800" y="1527606"/>
                </a:lnTo>
                <a:lnTo>
                  <a:pt x="179189" y="1520172"/>
                </a:lnTo>
                <a:lnTo>
                  <a:pt x="177673" y="1513030"/>
                </a:lnTo>
                <a:lnTo>
                  <a:pt x="173585" y="1506979"/>
                </a:lnTo>
                <a:lnTo>
                  <a:pt x="167259" y="1502816"/>
                </a:lnTo>
                <a:lnTo>
                  <a:pt x="133511" y="1489201"/>
                </a:lnTo>
                <a:lnTo>
                  <a:pt x="43053" y="1489201"/>
                </a:lnTo>
                <a:lnTo>
                  <a:pt x="31876" y="1452791"/>
                </a:lnTo>
                <a:lnTo>
                  <a:pt x="72136" y="1434985"/>
                </a:lnTo>
                <a:lnTo>
                  <a:pt x="104521" y="1411096"/>
                </a:lnTo>
                <a:lnTo>
                  <a:pt x="137160" y="1378788"/>
                </a:lnTo>
                <a:lnTo>
                  <a:pt x="144741" y="1370131"/>
                </a:lnTo>
                <a:lnTo>
                  <a:pt x="143049" y="1369599"/>
                </a:lnTo>
                <a:close/>
              </a:path>
              <a:path w="523239" h="1539875">
                <a:moveTo>
                  <a:pt x="144741" y="1370131"/>
                </a:moveTo>
                <a:lnTo>
                  <a:pt x="115443" y="1401127"/>
                </a:lnTo>
                <a:lnTo>
                  <a:pt x="82804" y="1427962"/>
                </a:lnTo>
                <a:lnTo>
                  <a:pt x="40259" y="1450238"/>
                </a:lnTo>
                <a:lnTo>
                  <a:pt x="31876" y="1452791"/>
                </a:lnTo>
                <a:lnTo>
                  <a:pt x="43053" y="1489201"/>
                </a:lnTo>
                <a:lnTo>
                  <a:pt x="53545" y="1485887"/>
                </a:lnTo>
                <a:lnTo>
                  <a:pt x="49275" y="1485887"/>
                </a:lnTo>
                <a:lnTo>
                  <a:pt x="44576" y="1453324"/>
                </a:lnTo>
                <a:lnTo>
                  <a:pt x="90148" y="1453324"/>
                </a:lnTo>
                <a:lnTo>
                  <a:pt x="152781" y="1403426"/>
                </a:lnTo>
                <a:lnTo>
                  <a:pt x="157668" y="1397635"/>
                </a:lnTo>
                <a:lnTo>
                  <a:pt x="159877" y="1390669"/>
                </a:lnTo>
                <a:lnTo>
                  <a:pt x="159299" y="1383387"/>
                </a:lnTo>
                <a:lnTo>
                  <a:pt x="155829" y="1376654"/>
                </a:lnTo>
                <a:lnTo>
                  <a:pt x="150016" y="1371788"/>
                </a:lnTo>
                <a:lnTo>
                  <a:pt x="144741" y="1370131"/>
                </a:lnTo>
                <a:close/>
              </a:path>
              <a:path w="523239" h="1539875">
                <a:moveTo>
                  <a:pt x="86824" y="1470367"/>
                </a:moveTo>
                <a:lnTo>
                  <a:pt x="80263" y="1474139"/>
                </a:lnTo>
                <a:lnTo>
                  <a:pt x="67437" y="1480413"/>
                </a:lnTo>
                <a:lnTo>
                  <a:pt x="54229" y="1485671"/>
                </a:lnTo>
                <a:lnTo>
                  <a:pt x="43053" y="1489201"/>
                </a:lnTo>
                <a:lnTo>
                  <a:pt x="133511" y="1489201"/>
                </a:lnTo>
                <a:lnTo>
                  <a:pt x="86824" y="1470367"/>
                </a:lnTo>
                <a:close/>
              </a:path>
              <a:path w="523239" h="1539875">
                <a:moveTo>
                  <a:pt x="44576" y="1453324"/>
                </a:moveTo>
                <a:lnTo>
                  <a:pt x="49275" y="1485887"/>
                </a:lnTo>
                <a:lnTo>
                  <a:pt x="74829" y="1465528"/>
                </a:lnTo>
                <a:lnTo>
                  <a:pt x="44576" y="1453324"/>
                </a:lnTo>
                <a:close/>
              </a:path>
              <a:path w="523239" h="1539875">
                <a:moveTo>
                  <a:pt x="74829" y="1465528"/>
                </a:moveTo>
                <a:lnTo>
                  <a:pt x="49275" y="1485887"/>
                </a:lnTo>
                <a:lnTo>
                  <a:pt x="53545" y="1485887"/>
                </a:lnTo>
                <a:lnTo>
                  <a:pt x="54229" y="1485671"/>
                </a:lnTo>
                <a:lnTo>
                  <a:pt x="67437" y="1480413"/>
                </a:lnTo>
                <a:lnTo>
                  <a:pt x="80263" y="1474139"/>
                </a:lnTo>
                <a:lnTo>
                  <a:pt x="86824" y="1470367"/>
                </a:lnTo>
                <a:lnTo>
                  <a:pt x="74829" y="1465528"/>
                </a:lnTo>
                <a:close/>
              </a:path>
              <a:path w="523239" h="1539875">
                <a:moveTo>
                  <a:pt x="485140" y="0"/>
                </a:moveTo>
                <a:lnTo>
                  <a:pt x="484366" y="69595"/>
                </a:lnTo>
                <a:lnTo>
                  <a:pt x="482346" y="137921"/>
                </a:lnTo>
                <a:lnTo>
                  <a:pt x="478663" y="206247"/>
                </a:lnTo>
                <a:lnTo>
                  <a:pt x="473837" y="274319"/>
                </a:lnTo>
                <a:lnTo>
                  <a:pt x="467741" y="341756"/>
                </a:lnTo>
                <a:lnTo>
                  <a:pt x="460248" y="408431"/>
                </a:lnTo>
                <a:lnTo>
                  <a:pt x="451738" y="474471"/>
                </a:lnTo>
                <a:lnTo>
                  <a:pt x="441960" y="539495"/>
                </a:lnTo>
                <a:lnTo>
                  <a:pt x="431165" y="603503"/>
                </a:lnTo>
                <a:lnTo>
                  <a:pt x="419354" y="666114"/>
                </a:lnTo>
                <a:lnTo>
                  <a:pt x="406400" y="727455"/>
                </a:lnTo>
                <a:lnTo>
                  <a:pt x="392557" y="787399"/>
                </a:lnTo>
                <a:lnTo>
                  <a:pt x="377825" y="845692"/>
                </a:lnTo>
                <a:lnTo>
                  <a:pt x="362204" y="902207"/>
                </a:lnTo>
                <a:lnTo>
                  <a:pt x="345694" y="956690"/>
                </a:lnTo>
                <a:lnTo>
                  <a:pt x="328549" y="1009268"/>
                </a:lnTo>
                <a:lnTo>
                  <a:pt x="310642" y="1059433"/>
                </a:lnTo>
                <a:lnTo>
                  <a:pt x="292100" y="1107312"/>
                </a:lnTo>
                <a:lnTo>
                  <a:pt x="272923" y="1152905"/>
                </a:lnTo>
                <a:lnTo>
                  <a:pt x="253111" y="1195831"/>
                </a:lnTo>
                <a:lnTo>
                  <a:pt x="232791" y="1236090"/>
                </a:lnTo>
                <a:lnTo>
                  <a:pt x="212217" y="1273301"/>
                </a:lnTo>
                <a:lnTo>
                  <a:pt x="191135" y="1307490"/>
                </a:lnTo>
                <a:lnTo>
                  <a:pt x="158876" y="1352854"/>
                </a:lnTo>
                <a:lnTo>
                  <a:pt x="144741" y="1370131"/>
                </a:lnTo>
                <a:lnTo>
                  <a:pt x="150016" y="1371788"/>
                </a:lnTo>
                <a:lnTo>
                  <a:pt x="155829" y="1376654"/>
                </a:lnTo>
                <a:lnTo>
                  <a:pt x="159299" y="1383387"/>
                </a:lnTo>
                <a:lnTo>
                  <a:pt x="159877" y="1390669"/>
                </a:lnTo>
                <a:lnTo>
                  <a:pt x="157668" y="1397635"/>
                </a:lnTo>
                <a:lnTo>
                  <a:pt x="152781" y="1403426"/>
                </a:lnTo>
                <a:lnTo>
                  <a:pt x="74829" y="1465528"/>
                </a:lnTo>
                <a:lnTo>
                  <a:pt x="86824" y="1470367"/>
                </a:lnTo>
                <a:lnTo>
                  <a:pt x="130048" y="1439290"/>
                </a:lnTo>
                <a:lnTo>
                  <a:pt x="165988" y="1403781"/>
                </a:lnTo>
                <a:lnTo>
                  <a:pt x="200660" y="1360614"/>
                </a:lnTo>
                <a:lnTo>
                  <a:pt x="223266" y="1327823"/>
                </a:lnTo>
                <a:lnTo>
                  <a:pt x="245237" y="1292097"/>
                </a:lnTo>
                <a:lnTo>
                  <a:pt x="266700" y="1253489"/>
                </a:lnTo>
                <a:lnTo>
                  <a:pt x="287528" y="1212087"/>
                </a:lnTo>
                <a:lnTo>
                  <a:pt x="307848" y="1168018"/>
                </a:lnTo>
                <a:lnTo>
                  <a:pt x="327533" y="1121409"/>
                </a:lnTo>
                <a:lnTo>
                  <a:pt x="346456" y="1072387"/>
                </a:lnTo>
                <a:lnTo>
                  <a:pt x="364744" y="1021079"/>
                </a:lnTo>
                <a:lnTo>
                  <a:pt x="382270" y="967739"/>
                </a:lnTo>
                <a:lnTo>
                  <a:pt x="398907" y="912240"/>
                </a:lnTo>
                <a:lnTo>
                  <a:pt x="414782" y="855090"/>
                </a:lnTo>
                <a:lnTo>
                  <a:pt x="429641" y="795908"/>
                </a:lnTo>
                <a:lnTo>
                  <a:pt x="443738" y="735329"/>
                </a:lnTo>
                <a:lnTo>
                  <a:pt x="456819" y="673226"/>
                </a:lnTo>
                <a:lnTo>
                  <a:pt x="468757" y="609726"/>
                </a:lnTo>
                <a:lnTo>
                  <a:pt x="479679" y="545083"/>
                </a:lnTo>
                <a:lnTo>
                  <a:pt x="489585" y="479297"/>
                </a:lnTo>
                <a:lnTo>
                  <a:pt x="498221" y="412622"/>
                </a:lnTo>
                <a:lnTo>
                  <a:pt x="505587" y="345185"/>
                </a:lnTo>
                <a:lnTo>
                  <a:pt x="511810" y="276986"/>
                </a:lnTo>
                <a:lnTo>
                  <a:pt x="516763" y="208279"/>
                </a:lnTo>
                <a:lnTo>
                  <a:pt x="520319" y="139064"/>
                </a:lnTo>
                <a:lnTo>
                  <a:pt x="522482" y="69214"/>
                </a:lnTo>
                <a:lnTo>
                  <a:pt x="523240" y="507"/>
                </a:lnTo>
                <a:lnTo>
                  <a:pt x="485140" y="0"/>
                </a:lnTo>
                <a:close/>
              </a:path>
              <a:path w="523239" h="1539875">
                <a:moveTo>
                  <a:pt x="90148" y="1453324"/>
                </a:moveTo>
                <a:lnTo>
                  <a:pt x="44576" y="1453324"/>
                </a:lnTo>
                <a:lnTo>
                  <a:pt x="74829" y="1465528"/>
                </a:lnTo>
                <a:lnTo>
                  <a:pt x="90148" y="1453324"/>
                </a:lnTo>
                <a:close/>
              </a:path>
            </a:pathLst>
          </a:custGeom>
          <a:solidFill>
            <a:srgbClr val="000000"/>
          </a:solidFill>
        </p:spPr>
        <p:txBody>
          <a:bodyPr wrap="square" lIns="0" tIns="0" rIns="0" bIns="0" rtlCol="0"/>
          <a:lstStyle/>
          <a:p>
            <a:endParaRPr/>
          </a:p>
        </p:txBody>
      </p:sp>
      <p:sp>
        <p:nvSpPr>
          <p:cNvPr id="9" name="object 9"/>
          <p:cNvSpPr/>
          <p:nvPr/>
        </p:nvSpPr>
        <p:spPr>
          <a:xfrm>
            <a:off x="3976115" y="3404742"/>
            <a:ext cx="1600835" cy="344170"/>
          </a:xfrm>
          <a:custGeom>
            <a:avLst/>
            <a:gdLst/>
            <a:ahLst/>
            <a:cxnLst/>
            <a:rect l="l" t="t" r="r" b="b"/>
            <a:pathLst>
              <a:path w="1600835" h="344170">
                <a:moveTo>
                  <a:pt x="782193" y="0"/>
                </a:moveTo>
                <a:lnTo>
                  <a:pt x="709676" y="1778"/>
                </a:lnTo>
                <a:lnTo>
                  <a:pt x="637794" y="7366"/>
                </a:lnTo>
                <a:lnTo>
                  <a:pt x="567182" y="16256"/>
                </a:lnTo>
                <a:lnTo>
                  <a:pt x="498221" y="28194"/>
                </a:lnTo>
                <a:lnTo>
                  <a:pt x="431419" y="43053"/>
                </a:lnTo>
                <a:lnTo>
                  <a:pt x="367411" y="60579"/>
                </a:lnTo>
                <a:lnTo>
                  <a:pt x="306705" y="80518"/>
                </a:lnTo>
                <a:lnTo>
                  <a:pt x="249809" y="102743"/>
                </a:lnTo>
                <a:lnTo>
                  <a:pt x="197358" y="126873"/>
                </a:lnTo>
                <a:lnTo>
                  <a:pt x="149733" y="153035"/>
                </a:lnTo>
                <a:lnTo>
                  <a:pt x="107696" y="180721"/>
                </a:lnTo>
                <a:lnTo>
                  <a:pt x="71500" y="210058"/>
                </a:lnTo>
                <a:lnTo>
                  <a:pt x="41656" y="241046"/>
                </a:lnTo>
                <a:lnTo>
                  <a:pt x="19176" y="273812"/>
                </a:lnTo>
                <a:lnTo>
                  <a:pt x="1143" y="326009"/>
                </a:lnTo>
                <a:lnTo>
                  <a:pt x="0" y="341122"/>
                </a:lnTo>
                <a:lnTo>
                  <a:pt x="38100" y="344043"/>
                </a:lnTo>
                <a:lnTo>
                  <a:pt x="39243" y="328930"/>
                </a:lnTo>
                <a:lnTo>
                  <a:pt x="42037" y="316230"/>
                </a:lnTo>
                <a:lnTo>
                  <a:pt x="61722" y="277368"/>
                </a:lnTo>
                <a:lnTo>
                  <a:pt x="97917" y="237490"/>
                </a:lnTo>
                <a:lnTo>
                  <a:pt x="130810" y="211074"/>
                </a:lnTo>
                <a:lnTo>
                  <a:pt x="170053" y="185293"/>
                </a:lnTo>
                <a:lnTo>
                  <a:pt x="215011" y="160655"/>
                </a:lnTo>
                <a:lnTo>
                  <a:pt x="265303" y="137541"/>
                </a:lnTo>
                <a:lnTo>
                  <a:pt x="320039" y="116205"/>
                </a:lnTo>
                <a:lnTo>
                  <a:pt x="378841" y="96901"/>
                </a:lnTo>
                <a:lnTo>
                  <a:pt x="441071" y="79883"/>
                </a:lnTo>
                <a:lnTo>
                  <a:pt x="505968" y="65532"/>
                </a:lnTo>
                <a:lnTo>
                  <a:pt x="573151" y="53848"/>
                </a:lnTo>
                <a:lnTo>
                  <a:pt x="642112" y="45212"/>
                </a:lnTo>
                <a:lnTo>
                  <a:pt x="712088" y="39878"/>
                </a:lnTo>
                <a:lnTo>
                  <a:pt x="782574" y="38100"/>
                </a:lnTo>
                <a:lnTo>
                  <a:pt x="1119049" y="38100"/>
                </a:lnTo>
                <a:lnTo>
                  <a:pt x="1099693" y="33782"/>
                </a:lnTo>
                <a:lnTo>
                  <a:pt x="1031875" y="20828"/>
                </a:lnTo>
                <a:lnTo>
                  <a:pt x="961898" y="10795"/>
                </a:lnTo>
                <a:lnTo>
                  <a:pt x="890651" y="4064"/>
                </a:lnTo>
                <a:lnTo>
                  <a:pt x="818388" y="508"/>
                </a:lnTo>
                <a:lnTo>
                  <a:pt x="782193" y="0"/>
                </a:lnTo>
                <a:close/>
              </a:path>
              <a:path w="1600835" h="344170">
                <a:moveTo>
                  <a:pt x="1436091" y="205548"/>
                </a:moveTo>
                <a:lnTo>
                  <a:pt x="1436497" y="206248"/>
                </a:lnTo>
                <a:lnTo>
                  <a:pt x="1545717" y="329946"/>
                </a:lnTo>
                <a:lnTo>
                  <a:pt x="1556241" y="299466"/>
                </a:lnTo>
                <a:lnTo>
                  <a:pt x="1520571" y="299466"/>
                </a:lnTo>
                <a:lnTo>
                  <a:pt x="1518920" y="294894"/>
                </a:lnTo>
                <a:lnTo>
                  <a:pt x="1494028" y="256413"/>
                </a:lnTo>
                <a:lnTo>
                  <a:pt x="1452372" y="217551"/>
                </a:lnTo>
                <a:lnTo>
                  <a:pt x="1436091" y="205548"/>
                </a:lnTo>
                <a:close/>
              </a:path>
              <a:path w="1600835" h="344170">
                <a:moveTo>
                  <a:pt x="1451943" y="174625"/>
                </a:moveTo>
                <a:lnTo>
                  <a:pt x="1444694" y="175581"/>
                </a:lnTo>
                <a:lnTo>
                  <a:pt x="1438148" y="179324"/>
                </a:lnTo>
                <a:lnTo>
                  <a:pt x="1433585" y="185370"/>
                </a:lnTo>
                <a:lnTo>
                  <a:pt x="1431750" y="192452"/>
                </a:lnTo>
                <a:lnTo>
                  <a:pt x="1432700" y="199701"/>
                </a:lnTo>
                <a:lnTo>
                  <a:pt x="1436091" y="205548"/>
                </a:lnTo>
                <a:lnTo>
                  <a:pt x="1452372" y="217551"/>
                </a:lnTo>
                <a:lnTo>
                  <a:pt x="1467993" y="230378"/>
                </a:lnTo>
                <a:lnTo>
                  <a:pt x="1504314" y="269367"/>
                </a:lnTo>
                <a:lnTo>
                  <a:pt x="1520571" y="299466"/>
                </a:lnTo>
                <a:lnTo>
                  <a:pt x="1554898" y="286639"/>
                </a:lnTo>
                <a:lnTo>
                  <a:pt x="1520444" y="286639"/>
                </a:lnTo>
                <a:lnTo>
                  <a:pt x="1531114" y="255727"/>
                </a:lnTo>
                <a:lnTo>
                  <a:pt x="1465072" y="180975"/>
                </a:lnTo>
                <a:lnTo>
                  <a:pt x="1459025" y="176430"/>
                </a:lnTo>
                <a:lnTo>
                  <a:pt x="1451943" y="174625"/>
                </a:lnTo>
                <a:close/>
              </a:path>
              <a:path w="1600835" h="344170">
                <a:moveTo>
                  <a:pt x="1580286" y="148738"/>
                </a:moveTo>
                <a:lnTo>
                  <a:pt x="1573260" y="150637"/>
                </a:lnTo>
                <a:lnTo>
                  <a:pt x="1567447" y="155037"/>
                </a:lnTo>
                <a:lnTo>
                  <a:pt x="1563624" y="161544"/>
                </a:lnTo>
                <a:lnTo>
                  <a:pt x="1534451" y="246058"/>
                </a:lnTo>
                <a:lnTo>
                  <a:pt x="1544574" y="261366"/>
                </a:lnTo>
                <a:lnTo>
                  <a:pt x="1552829" y="277495"/>
                </a:lnTo>
                <a:lnTo>
                  <a:pt x="1556258" y="286131"/>
                </a:lnTo>
                <a:lnTo>
                  <a:pt x="1520571" y="299466"/>
                </a:lnTo>
                <a:lnTo>
                  <a:pt x="1556241" y="299466"/>
                </a:lnTo>
                <a:lnTo>
                  <a:pt x="1599564" y="173990"/>
                </a:lnTo>
                <a:lnTo>
                  <a:pt x="1600577" y="166449"/>
                </a:lnTo>
                <a:lnTo>
                  <a:pt x="1598707" y="159385"/>
                </a:lnTo>
                <a:lnTo>
                  <a:pt x="1594314" y="153558"/>
                </a:lnTo>
                <a:lnTo>
                  <a:pt x="1587754" y="149733"/>
                </a:lnTo>
                <a:lnTo>
                  <a:pt x="1580286" y="148738"/>
                </a:lnTo>
                <a:close/>
              </a:path>
              <a:path w="1600835" h="344170">
                <a:moveTo>
                  <a:pt x="1531114" y="255727"/>
                </a:moveTo>
                <a:lnTo>
                  <a:pt x="1520444" y="286639"/>
                </a:lnTo>
                <a:lnTo>
                  <a:pt x="1552702" y="280162"/>
                </a:lnTo>
                <a:lnTo>
                  <a:pt x="1531114" y="255727"/>
                </a:lnTo>
                <a:close/>
              </a:path>
              <a:path w="1600835" h="344170">
                <a:moveTo>
                  <a:pt x="1534451" y="246058"/>
                </a:moveTo>
                <a:lnTo>
                  <a:pt x="1531114" y="255727"/>
                </a:lnTo>
                <a:lnTo>
                  <a:pt x="1552702" y="280162"/>
                </a:lnTo>
                <a:lnTo>
                  <a:pt x="1520444" y="286639"/>
                </a:lnTo>
                <a:lnTo>
                  <a:pt x="1554898" y="286639"/>
                </a:lnTo>
                <a:lnTo>
                  <a:pt x="1556258" y="286131"/>
                </a:lnTo>
                <a:lnTo>
                  <a:pt x="1552829" y="277495"/>
                </a:lnTo>
                <a:lnTo>
                  <a:pt x="1544574" y="261366"/>
                </a:lnTo>
                <a:lnTo>
                  <a:pt x="1534451" y="246058"/>
                </a:lnTo>
                <a:close/>
              </a:path>
              <a:path w="1600835" h="344170">
                <a:moveTo>
                  <a:pt x="1458296" y="174625"/>
                </a:moveTo>
                <a:lnTo>
                  <a:pt x="1451943" y="174625"/>
                </a:lnTo>
                <a:lnTo>
                  <a:pt x="1459025" y="176430"/>
                </a:lnTo>
                <a:lnTo>
                  <a:pt x="1465072" y="180975"/>
                </a:lnTo>
                <a:lnTo>
                  <a:pt x="1531114" y="255727"/>
                </a:lnTo>
                <a:lnTo>
                  <a:pt x="1534451" y="246058"/>
                </a:lnTo>
                <a:lnTo>
                  <a:pt x="1534160" y="245618"/>
                </a:lnTo>
                <a:lnTo>
                  <a:pt x="1507871" y="215392"/>
                </a:lnTo>
                <a:lnTo>
                  <a:pt x="1474851" y="186817"/>
                </a:lnTo>
                <a:lnTo>
                  <a:pt x="1458296" y="174625"/>
                </a:lnTo>
                <a:close/>
              </a:path>
              <a:path w="1600835" h="344170">
                <a:moveTo>
                  <a:pt x="1119049" y="38100"/>
                </a:moveTo>
                <a:lnTo>
                  <a:pt x="782574" y="38100"/>
                </a:lnTo>
                <a:lnTo>
                  <a:pt x="817880" y="38481"/>
                </a:lnTo>
                <a:lnTo>
                  <a:pt x="853059" y="39878"/>
                </a:lnTo>
                <a:lnTo>
                  <a:pt x="923163" y="44958"/>
                </a:lnTo>
                <a:lnTo>
                  <a:pt x="992124" y="53212"/>
                </a:lnTo>
                <a:lnTo>
                  <a:pt x="1059434" y="64389"/>
                </a:lnTo>
                <a:lnTo>
                  <a:pt x="1124331" y="78359"/>
                </a:lnTo>
                <a:lnTo>
                  <a:pt x="1186688" y="94742"/>
                </a:lnTo>
                <a:lnTo>
                  <a:pt x="1245489" y="113284"/>
                </a:lnTo>
                <a:lnTo>
                  <a:pt x="1300353" y="133985"/>
                </a:lnTo>
                <a:lnTo>
                  <a:pt x="1350645" y="156210"/>
                </a:lnTo>
                <a:lnTo>
                  <a:pt x="1395603" y="179959"/>
                </a:lnTo>
                <a:lnTo>
                  <a:pt x="1434973" y="204724"/>
                </a:lnTo>
                <a:lnTo>
                  <a:pt x="1436091" y="205548"/>
                </a:lnTo>
                <a:lnTo>
                  <a:pt x="1432700" y="199701"/>
                </a:lnTo>
                <a:lnTo>
                  <a:pt x="1451943" y="174625"/>
                </a:lnTo>
                <a:lnTo>
                  <a:pt x="1458296" y="174625"/>
                </a:lnTo>
                <a:lnTo>
                  <a:pt x="1456055" y="172974"/>
                </a:lnTo>
                <a:lnTo>
                  <a:pt x="1414018" y="146558"/>
                </a:lnTo>
                <a:lnTo>
                  <a:pt x="1366520" y="121539"/>
                </a:lnTo>
                <a:lnTo>
                  <a:pt x="1314069" y="98425"/>
                </a:lnTo>
                <a:lnTo>
                  <a:pt x="1257300" y="77089"/>
                </a:lnTo>
                <a:lnTo>
                  <a:pt x="1196721" y="58039"/>
                </a:lnTo>
                <a:lnTo>
                  <a:pt x="1132713" y="41148"/>
                </a:lnTo>
                <a:lnTo>
                  <a:pt x="1119049" y="38100"/>
                </a:lnTo>
                <a:close/>
              </a:path>
            </a:pathLst>
          </a:custGeom>
          <a:solidFill>
            <a:srgbClr val="000000"/>
          </a:solidFill>
        </p:spPr>
        <p:txBody>
          <a:bodyPr wrap="square" lIns="0" tIns="0" rIns="0" bIns="0" rtlCol="0"/>
          <a:lstStyle/>
          <a:p>
            <a:endParaRPr/>
          </a:p>
        </p:txBody>
      </p:sp>
      <p:sp>
        <p:nvSpPr>
          <p:cNvPr id="10" name="object 10"/>
          <p:cNvSpPr/>
          <p:nvPr/>
        </p:nvSpPr>
        <p:spPr>
          <a:xfrm>
            <a:off x="3940196" y="4191889"/>
            <a:ext cx="1600835" cy="344170"/>
          </a:xfrm>
          <a:custGeom>
            <a:avLst/>
            <a:gdLst/>
            <a:ahLst/>
            <a:cxnLst/>
            <a:rect l="l" t="t" r="r" b="b"/>
            <a:pathLst>
              <a:path w="1600835" h="344170">
                <a:moveTo>
                  <a:pt x="69603" y="88224"/>
                </a:moveTo>
                <a:lnTo>
                  <a:pt x="66291" y="97819"/>
                </a:lnTo>
                <a:lnTo>
                  <a:pt x="66526" y="98171"/>
                </a:lnTo>
                <a:lnTo>
                  <a:pt x="78845" y="113537"/>
                </a:lnTo>
                <a:lnTo>
                  <a:pt x="108563" y="143002"/>
                </a:lnTo>
                <a:lnTo>
                  <a:pt x="144631" y="170942"/>
                </a:lnTo>
                <a:lnTo>
                  <a:pt x="186668" y="197485"/>
                </a:lnTo>
                <a:lnTo>
                  <a:pt x="234166" y="222377"/>
                </a:lnTo>
                <a:lnTo>
                  <a:pt x="286617" y="245618"/>
                </a:lnTo>
                <a:lnTo>
                  <a:pt x="343386" y="266827"/>
                </a:lnTo>
                <a:lnTo>
                  <a:pt x="403965" y="286004"/>
                </a:lnTo>
                <a:lnTo>
                  <a:pt x="467973" y="302768"/>
                </a:lnTo>
                <a:lnTo>
                  <a:pt x="534648" y="316992"/>
                </a:lnTo>
                <a:lnTo>
                  <a:pt x="603609" y="328549"/>
                </a:lnTo>
                <a:lnTo>
                  <a:pt x="674348" y="336931"/>
                </a:lnTo>
                <a:lnTo>
                  <a:pt x="746103" y="342138"/>
                </a:lnTo>
                <a:lnTo>
                  <a:pt x="818620" y="344043"/>
                </a:lnTo>
                <a:lnTo>
                  <a:pt x="854815" y="343535"/>
                </a:lnTo>
                <a:lnTo>
                  <a:pt x="926951" y="339725"/>
                </a:lnTo>
                <a:lnTo>
                  <a:pt x="998325" y="332613"/>
                </a:lnTo>
                <a:lnTo>
                  <a:pt x="1068175" y="322199"/>
                </a:lnTo>
                <a:lnTo>
                  <a:pt x="1136247" y="308737"/>
                </a:lnTo>
                <a:lnTo>
                  <a:pt x="1147963" y="305943"/>
                </a:lnTo>
                <a:lnTo>
                  <a:pt x="818112" y="305943"/>
                </a:lnTo>
                <a:lnTo>
                  <a:pt x="782806" y="305435"/>
                </a:lnTo>
                <a:lnTo>
                  <a:pt x="712448" y="302006"/>
                </a:lnTo>
                <a:lnTo>
                  <a:pt x="642852" y="295275"/>
                </a:lnTo>
                <a:lnTo>
                  <a:pt x="574780" y="285496"/>
                </a:lnTo>
                <a:lnTo>
                  <a:pt x="508486" y="272923"/>
                </a:lnTo>
                <a:lnTo>
                  <a:pt x="444859" y="257683"/>
                </a:lnTo>
                <a:lnTo>
                  <a:pt x="384280" y="240156"/>
                </a:lnTo>
                <a:lnTo>
                  <a:pt x="327384" y="220599"/>
                </a:lnTo>
                <a:lnTo>
                  <a:pt x="274679" y="199136"/>
                </a:lnTo>
                <a:lnTo>
                  <a:pt x="226800" y="176149"/>
                </a:lnTo>
                <a:lnTo>
                  <a:pt x="214541" y="169338"/>
                </a:lnTo>
                <a:lnTo>
                  <a:pt x="148631" y="169338"/>
                </a:lnTo>
                <a:lnTo>
                  <a:pt x="141587" y="167503"/>
                </a:lnTo>
                <a:lnTo>
                  <a:pt x="135614" y="162941"/>
                </a:lnTo>
                <a:lnTo>
                  <a:pt x="69603" y="88224"/>
                </a:lnTo>
                <a:close/>
              </a:path>
              <a:path w="1600835" h="344170">
                <a:moveTo>
                  <a:pt x="1562586" y="0"/>
                </a:moveTo>
                <a:lnTo>
                  <a:pt x="1553950" y="40386"/>
                </a:lnTo>
                <a:lnTo>
                  <a:pt x="1528804" y="79756"/>
                </a:lnTo>
                <a:lnTo>
                  <a:pt x="1487148" y="119887"/>
                </a:lnTo>
                <a:lnTo>
                  <a:pt x="1450953" y="146050"/>
                </a:lnTo>
                <a:lnTo>
                  <a:pt x="1408789" y="171196"/>
                </a:lnTo>
                <a:lnTo>
                  <a:pt x="1361037" y="195072"/>
                </a:lnTo>
                <a:lnTo>
                  <a:pt x="1308586" y="217297"/>
                </a:lnTo>
                <a:lnTo>
                  <a:pt x="1251690" y="237744"/>
                </a:lnTo>
                <a:lnTo>
                  <a:pt x="1191111" y="255905"/>
                </a:lnTo>
                <a:lnTo>
                  <a:pt x="1127484" y="271653"/>
                </a:lnTo>
                <a:lnTo>
                  <a:pt x="1061190" y="284734"/>
                </a:lnTo>
                <a:lnTo>
                  <a:pt x="993118" y="294894"/>
                </a:lnTo>
                <a:lnTo>
                  <a:pt x="923649" y="301752"/>
                </a:lnTo>
                <a:lnTo>
                  <a:pt x="853291" y="305435"/>
                </a:lnTo>
                <a:lnTo>
                  <a:pt x="818112" y="305943"/>
                </a:lnTo>
                <a:lnTo>
                  <a:pt x="1147963" y="305943"/>
                </a:lnTo>
                <a:lnTo>
                  <a:pt x="1201652" y="292481"/>
                </a:lnTo>
                <a:lnTo>
                  <a:pt x="1264009" y="273685"/>
                </a:lnTo>
                <a:lnTo>
                  <a:pt x="1322810" y="252603"/>
                </a:lnTo>
                <a:lnTo>
                  <a:pt x="1377547" y="229488"/>
                </a:lnTo>
                <a:lnTo>
                  <a:pt x="1427712" y="204216"/>
                </a:lnTo>
                <a:lnTo>
                  <a:pt x="1472670" y="177419"/>
                </a:lnTo>
                <a:lnTo>
                  <a:pt x="1511913" y="148844"/>
                </a:lnTo>
                <a:lnTo>
                  <a:pt x="1545060" y="118618"/>
                </a:lnTo>
                <a:lnTo>
                  <a:pt x="1571349" y="86741"/>
                </a:lnTo>
                <a:lnTo>
                  <a:pt x="1589891" y="53086"/>
                </a:lnTo>
                <a:lnTo>
                  <a:pt x="1600686" y="2793"/>
                </a:lnTo>
                <a:lnTo>
                  <a:pt x="1562586" y="0"/>
                </a:lnTo>
                <a:close/>
              </a:path>
              <a:path w="1600835" h="344170">
                <a:moveTo>
                  <a:pt x="54969" y="14097"/>
                </a:moveTo>
                <a:lnTo>
                  <a:pt x="994" y="170053"/>
                </a:lnTo>
                <a:lnTo>
                  <a:pt x="0" y="177520"/>
                </a:lnTo>
                <a:lnTo>
                  <a:pt x="1899" y="184546"/>
                </a:lnTo>
                <a:lnTo>
                  <a:pt x="6298" y="190359"/>
                </a:lnTo>
                <a:lnTo>
                  <a:pt x="12805" y="194183"/>
                </a:lnTo>
                <a:lnTo>
                  <a:pt x="20292" y="195197"/>
                </a:lnTo>
                <a:lnTo>
                  <a:pt x="27362" y="193341"/>
                </a:lnTo>
                <a:lnTo>
                  <a:pt x="33218" y="188985"/>
                </a:lnTo>
                <a:lnTo>
                  <a:pt x="37062" y="182499"/>
                </a:lnTo>
                <a:lnTo>
                  <a:pt x="66291" y="97819"/>
                </a:lnTo>
                <a:lnTo>
                  <a:pt x="56112" y="82550"/>
                </a:lnTo>
                <a:lnTo>
                  <a:pt x="47730" y="66421"/>
                </a:lnTo>
                <a:lnTo>
                  <a:pt x="44428" y="57785"/>
                </a:lnTo>
                <a:lnTo>
                  <a:pt x="80115" y="44577"/>
                </a:lnTo>
                <a:lnTo>
                  <a:pt x="81881" y="44577"/>
                </a:lnTo>
                <a:lnTo>
                  <a:pt x="54969" y="14097"/>
                </a:lnTo>
                <a:close/>
              </a:path>
              <a:path w="1600835" h="344170">
                <a:moveTo>
                  <a:pt x="85978" y="57404"/>
                </a:moveTo>
                <a:lnTo>
                  <a:pt x="80242" y="57404"/>
                </a:lnTo>
                <a:lnTo>
                  <a:pt x="69603" y="88224"/>
                </a:lnTo>
                <a:lnTo>
                  <a:pt x="135614" y="162941"/>
                </a:lnTo>
                <a:lnTo>
                  <a:pt x="141587" y="167503"/>
                </a:lnTo>
                <a:lnTo>
                  <a:pt x="148631" y="169338"/>
                </a:lnTo>
                <a:lnTo>
                  <a:pt x="155866" y="168388"/>
                </a:lnTo>
                <a:lnTo>
                  <a:pt x="162411" y="164592"/>
                </a:lnTo>
                <a:lnTo>
                  <a:pt x="166975" y="158619"/>
                </a:lnTo>
                <a:lnTo>
                  <a:pt x="168824" y="151574"/>
                </a:lnTo>
                <a:lnTo>
                  <a:pt x="167911" y="144339"/>
                </a:lnTo>
                <a:lnTo>
                  <a:pt x="164457" y="138265"/>
                </a:lnTo>
                <a:lnTo>
                  <a:pt x="148314" y="126365"/>
                </a:lnTo>
                <a:lnTo>
                  <a:pt x="132693" y="113537"/>
                </a:lnTo>
                <a:lnTo>
                  <a:pt x="118723" y="100456"/>
                </a:lnTo>
                <a:lnTo>
                  <a:pt x="106531" y="87503"/>
                </a:lnTo>
                <a:lnTo>
                  <a:pt x="96371" y="74549"/>
                </a:lnTo>
                <a:lnTo>
                  <a:pt x="88116" y="61594"/>
                </a:lnTo>
                <a:lnTo>
                  <a:pt x="85978" y="57404"/>
                </a:lnTo>
                <a:close/>
              </a:path>
              <a:path w="1600835" h="344170">
                <a:moveTo>
                  <a:pt x="164457" y="138265"/>
                </a:moveTo>
                <a:lnTo>
                  <a:pt x="167911" y="144339"/>
                </a:lnTo>
                <a:lnTo>
                  <a:pt x="168824" y="151574"/>
                </a:lnTo>
                <a:lnTo>
                  <a:pt x="166975" y="158619"/>
                </a:lnTo>
                <a:lnTo>
                  <a:pt x="162411" y="164592"/>
                </a:lnTo>
                <a:lnTo>
                  <a:pt x="155866" y="168388"/>
                </a:lnTo>
                <a:lnTo>
                  <a:pt x="148631" y="169338"/>
                </a:lnTo>
                <a:lnTo>
                  <a:pt x="214541" y="169338"/>
                </a:lnTo>
                <a:lnTo>
                  <a:pt x="205083" y="164084"/>
                </a:lnTo>
                <a:lnTo>
                  <a:pt x="184636" y="151765"/>
                </a:lnTo>
                <a:lnTo>
                  <a:pt x="165713" y="139192"/>
                </a:lnTo>
                <a:lnTo>
                  <a:pt x="164457" y="138265"/>
                </a:lnTo>
                <a:close/>
              </a:path>
              <a:path w="1600835" h="344170">
                <a:moveTo>
                  <a:pt x="81881" y="44577"/>
                </a:moveTo>
                <a:lnTo>
                  <a:pt x="80115" y="44577"/>
                </a:lnTo>
                <a:lnTo>
                  <a:pt x="81639" y="48894"/>
                </a:lnTo>
                <a:lnTo>
                  <a:pt x="106531" y="87503"/>
                </a:lnTo>
                <a:lnTo>
                  <a:pt x="148314" y="126365"/>
                </a:lnTo>
                <a:lnTo>
                  <a:pt x="164457" y="138265"/>
                </a:lnTo>
                <a:lnTo>
                  <a:pt x="164189" y="137794"/>
                </a:lnTo>
                <a:lnTo>
                  <a:pt x="81881" y="44577"/>
                </a:lnTo>
                <a:close/>
              </a:path>
              <a:path w="1600835" h="344170">
                <a:moveTo>
                  <a:pt x="80115" y="44577"/>
                </a:moveTo>
                <a:lnTo>
                  <a:pt x="44428" y="57785"/>
                </a:lnTo>
                <a:lnTo>
                  <a:pt x="47730" y="66421"/>
                </a:lnTo>
                <a:lnTo>
                  <a:pt x="56112" y="82550"/>
                </a:lnTo>
                <a:lnTo>
                  <a:pt x="66291" y="97819"/>
                </a:lnTo>
                <a:lnTo>
                  <a:pt x="69603" y="88224"/>
                </a:lnTo>
                <a:lnTo>
                  <a:pt x="47984" y="63754"/>
                </a:lnTo>
                <a:lnTo>
                  <a:pt x="80242" y="57404"/>
                </a:lnTo>
                <a:lnTo>
                  <a:pt x="85978" y="57404"/>
                </a:lnTo>
                <a:lnTo>
                  <a:pt x="81639" y="48894"/>
                </a:lnTo>
                <a:lnTo>
                  <a:pt x="80115" y="44577"/>
                </a:lnTo>
                <a:close/>
              </a:path>
              <a:path w="1600835" h="344170">
                <a:moveTo>
                  <a:pt x="80242" y="57404"/>
                </a:moveTo>
                <a:lnTo>
                  <a:pt x="47984" y="63754"/>
                </a:lnTo>
                <a:lnTo>
                  <a:pt x="69603" y="88224"/>
                </a:lnTo>
                <a:lnTo>
                  <a:pt x="80242" y="57404"/>
                </a:lnTo>
                <a:close/>
              </a:path>
            </a:pathLst>
          </a:custGeom>
          <a:solidFill>
            <a:srgbClr val="000000"/>
          </a:solidFill>
        </p:spPr>
        <p:txBody>
          <a:bodyPr wrap="square" lIns="0" tIns="0" rIns="0" bIns="0" rtlCol="0"/>
          <a:lstStyle/>
          <a:p>
            <a:endParaRPr/>
          </a:p>
        </p:txBody>
      </p:sp>
      <p:sp>
        <p:nvSpPr>
          <p:cNvPr id="11" name="object 11"/>
          <p:cNvSpPr/>
          <p:nvPr/>
        </p:nvSpPr>
        <p:spPr>
          <a:xfrm>
            <a:off x="2268092" y="2906267"/>
            <a:ext cx="1087120" cy="739775"/>
          </a:xfrm>
          <a:custGeom>
            <a:avLst/>
            <a:gdLst/>
            <a:ahLst/>
            <a:cxnLst/>
            <a:rect l="l" t="t" r="r" b="b"/>
            <a:pathLst>
              <a:path w="1087120" h="739775">
                <a:moveTo>
                  <a:pt x="931054" y="571831"/>
                </a:moveTo>
                <a:lnTo>
                  <a:pt x="924051" y="574675"/>
                </a:lnTo>
                <a:lnTo>
                  <a:pt x="918678" y="579961"/>
                </a:lnTo>
                <a:lnTo>
                  <a:pt x="915828" y="586676"/>
                </a:lnTo>
                <a:lnTo>
                  <a:pt x="915693" y="593963"/>
                </a:lnTo>
                <a:lnTo>
                  <a:pt x="918463" y="600964"/>
                </a:lnTo>
                <a:lnTo>
                  <a:pt x="1008507" y="739267"/>
                </a:lnTo>
                <a:lnTo>
                  <a:pt x="1027112" y="703453"/>
                </a:lnTo>
                <a:lnTo>
                  <a:pt x="987679" y="703453"/>
                </a:lnTo>
                <a:lnTo>
                  <a:pt x="986408" y="691388"/>
                </a:lnTo>
                <a:lnTo>
                  <a:pt x="977264" y="643255"/>
                </a:lnTo>
                <a:lnTo>
                  <a:pt x="964610" y="601872"/>
                </a:lnTo>
                <a:lnTo>
                  <a:pt x="938355" y="571928"/>
                </a:lnTo>
                <a:lnTo>
                  <a:pt x="931054" y="571831"/>
                </a:lnTo>
                <a:close/>
              </a:path>
              <a:path w="1087120" h="739775">
                <a:moveTo>
                  <a:pt x="964610" y="601872"/>
                </a:moveTo>
                <a:lnTo>
                  <a:pt x="977264" y="643255"/>
                </a:lnTo>
                <a:lnTo>
                  <a:pt x="986408" y="691388"/>
                </a:lnTo>
                <a:lnTo>
                  <a:pt x="987679" y="703453"/>
                </a:lnTo>
                <a:lnTo>
                  <a:pt x="1025652" y="699389"/>
                </a:lnTo>
                <a:lnTo>
                  <a:pt x="1024904" y="692658"/>
                </a:lnTo>
                <a:lnTo>
                  <a:pt x="989710" y="692658"/>
                </a:lnTo>
                <a:lnTo>
                  <a:pt x="1004791" y="663628"/>
                </a:lnTo>
                <a:lnTo>
                  <a:pt x="964610" y="601872"/>
                </a:lnTo>
                <a:close/>
              </a:path>
              <a:path w="1087120" h="739775">
                <a:moveTo>
                  <a:pt x="1069155" y="565040"/>
                </a:moveTo>
                <a:lnTo>
                  <a:pt x="1061894" y="565864"/>
                </a:lnTo>
                <a:lnTo>
                  <a:pt x="1055467" y="569378"/>
                </a:lnTo>
                <a:lnTo>
                  <a:pt x="1050670" y="575310"/>
                </a:lnTo>
                <a:lnTo>
                  <a:pt x="1016075" y="641906"/>
                </a:lnTo>
                <a:lnTo>
                  <a:pt x="1018158" y="650621"/>
                </a:lnTo>
                <a:lnTo>
                  <a:pt x="1021460" y="668147"/>
                </a:lnTo>
                <a:lnTo>
                  <a:pt x="1024128" y="685673"/>
                </a:lnTo>
                <a:lnTo>
                  <a:pt x="1025652" y="699389"/>
                </a:lnTo>
                <a:lnTo>
                  <a:pt x="987679" y="703453"/>
                </a:lnTo>
                <a:lnTo>
                  <a:pt x="1027112" y="703453"/>
                </a:lnTo>
                <a:lnTo>
                  <a:pt x="1084580" y="592836"/>
                </a:lnTo>
                <a:lnTo>
                  <a:pt x="1086649" y="585541"/>
                </a:lnTo>
                <a:lnTo>
                  <a:pt x="1085802" y="578294"/>
                </a:lnTo>
                <a:lnTo>
                  <a:pt x="1082324" y="571928"/>
                </a:lnTo>
                <a:lnTo>
                  <a:pt x="1076452" y="567182"/>
                </a:lnTo>
                <a:lnTo>
                  <a:pt x="1069155" y="565040"/>
                </a:lnTo>
                <a:close/>
              </a:path>
              <a:path w="1087120" h="739775">
                <a:moveTo>
                  <a:pt x="1004791" y="663628"/>
                </a:moveTo>
                <a:lnTo>
                  <a:pt x="989710" y="692658"/>
                </a:lnTo>
                <a:lnTo>
                  <a:pt x="1022604" y="691007"/>
                </a:lnTo>
                <a:lnTo>
                  <a:pt x="1004791" y="663628"/>
                </a:lnTo>
                <a:close/>
              </a:path>
              <a:path w="1087120" h="739775">
                <a:moveTo>
                  <a:pt x="1016075" y="641906"/>
                </a:moveTo>
                <a:lnTo>
                  <a:pt x="1004791" y="663628"/>
                </a:lnTo>
                <a:lnTo>
                  <a:pt x="1022604" y="691007"/>
                </a:lnTo>
                <a:lnTo>
                  <a:pt x="989710" y="692658"/>
                </a:lnTo>
                <a:lnTo>
                  <a:pt x="1024904" y="692658"/>
                </a:lnTo>
                <a:lnTo>
                  <a:pt x="1024128" y="685673"/>
                </a:lnTo>
                <a:lnTo>
                  <a:pt x="1021460" y="668147"/>
                </a:lnTo>
                <a:lnTo>
                  <a:pt x="1018158" y="650621"/>
                </a:lnTo>
                <a:lnTo>
                  <a:pt x="1016075" y="641906"/>
                </a:lnTo>
                <a:close/>
              </a:path>
              <a:path w="1087120" h="739775">
                <a:moveTo>
                  <a:pt x="762" y="0"/>
                </a:moveTo>
                <a:lnTo>
                  <a:pt x="0" y="38100"/>
                </a:lnTo>
                <a:lnTo>
                  <a:pt x="47243" y="39116"/>
                </a:lnTo>
                <a:lnTo>
                  <a:pt x="93599" y="42164"/>
                </a:lnTo>
                <a:lnTo>
                  <a:pt x="139700" y="47244"/>
                </a:lnTo>
                <a:lnTo>
                  <a:pt x="185546" y="54102"/>
                </a:lnTo>
                <a:lnTo>
                  <a:pt x="231139" y="62737"/>
                </a:lnTo>
                <a:lnTo>
                  <a:pt x="276351" y="73279"/>
                </a:lnTo>
                <a:lnTo>
                  <a:pt x="320801" y="85344"/>
                </a:lnTo>
                <a:lnTo>
                  <a:pt x="364870" y="99187"/>
                </a:lnTo>
                <a:lnTo>
                  <a:pt x="408050" y="114427"/>
                </a:lnTo>
                <a:lnTo>
                  <a:pt x="450595" y="131191"/>
                </a:lnTo>
                <a:lnTo>
                  <a:pt x="491998" y="149479"/>
                </a:lnTo>
                <a:lnTo>
                  <a:pt x="532511" y="169037"/>
                </a:lnTo>
                <a:lnTo>
                  <a:pt x="572007" y="189992"/>
                </a:lnTo>
                <a:lnTo>
                  <a:pt x="610234" y="212090"/>
                </a:lnTo>
                <a:lnTo>
                  <a:pt x="647192" y="235331"/>
                </a:lnTo>
                <a:lnTo>
                  <a:pt x="682751" y="259842"/>
                </a:lnTo>
                <a:lnTo>
                  <a:pt x="716788" y="285242"/>
                </a:lnTo>
                <a:lnTo>
                  <a:pt x="749300" y="311531"/>
                </a:lnTo>
                <a:lnTo>
                  <a:pt x="780161" y="338836"/>
                </a:lnTo>
                <a:lnTo>
                  <a:pt x="809244" y="366776"/>
                </a:lnTo>
                <a:lnTo>
                  <a:pt x="836421" y="395478"/>
                </a:lnTo>
                <a:lnTo>
                  <a:pt x="861694" y="425069"/>
                </a:lnTo>
                <a:lnTo>
                  <a:pt x="906144" y="485521"/>
                </a:lnTo>
                <a:lnTo>
                  <a:pt x="933576" y="531876"/>
                </a:lnTo>
                <a:lnTo>
                  <a:pt x="956056" y="579374"/>
                </a:lnTo>
                <a:lnTo>
                  <a:pt x="964610" y="601872"/>
                </a:lnTo>
                <a:lnTo>
                  <a:pt x="1004791" y="663628"/>
                </a:lnTo>
                <a:lnTo>
                  <a:pt x="1016075" y="641906"/>
                </a:lnTo>
                <a:lnTo>
                  <a:pt x="1013968" y="633095"/>
                </a:lnTo>
                <a:lnTo>
                  <a:pt x="1009269" y="615823"/>
                </a:lnTo>
                <a:lnTo>
                  <a:pt x="990981" y="564261"/>
                </a:lnTo>
                <a:lnTo>
                  <a:pt x="966977" y="513588"/>
                </a:lnTo>
                <a:lnTo>
                  <a:pt x="948055" y="480441"/>
                </a:lnTo>
                <a:lnTo>
                  <a:pt x="915162" y="431673"/>
                </a:lnTo>
                <a:lnTo>
                  <a:pt x="890651" y="400177"/>
                </a:lnTo>
                <a:lnTo>
                  <a:pt x="864107" y="369316"/>
                </a:lnTo>
                <a:lnTo>
                  <a:pt x="835659" y="339344"/>
                </a:lnTo>
                <a:lnTo>
                  <a:pt x="805307" y="310261"/>
                </a:lnTo>
                <a:lnTo>
                  <a:pt x="773176" y="281940"/>
                </a:lnTo>
                <a:lnTo>
                  <a:pt x="739520" y="254635"/>
                </a:lnTo>
                <a:lnTo>
                  <a:pt x="704342" y="228473"/>
                </a:lnTo>
                <a:lnTo>
                  <a:pt x="667512" y="203200"/>
                </a:lnTo>
                <a:lnTo>
                  <a:pt x="629284" y="179197"/>
                </a:lnTo>
                <a:lnTo>
                  <a:pt x="589788" y="156337"/>
                </a:lnTo>
                <a:lnTo>
                  <a:pt x="549148" y="134747"/>
                </a:lnTo>
                <a:lnTo>
                  <a:pt x="507364" y="114554"/>
                </a:lnTo>
                <a:lnTo>
                  <a:pt x="464565" y="95758"/>
                </a:lnTo>
                <a:lnTo>
                  <a:pt x="420750" y="78486"/>
                </a:lnTo>
                <a:lnTo>
                  <a:pt x="376174" y="62737"/>
                </a:lnTo>
                <a:lnTo>
                  <a:pt x="330834" y="48514"/>
                </a:lnTo>
                <a:lnTo>
                  <a:pt x="284861" y="36068"/>
                </a:lnTo>
                <a:lnTo>
                  <a:pt x="238251" y="25273"/>
                </a:lnTo>
                <a:lnTo>
                  <a:pt x="191262" y="16383"/>
                </a:lnTo>
                <a:lnTo>
                  <a:pt x="143763" y="9398"/>
                </a:lnTo>
                <a:lnTo>
                  <a:pt x="96012" y="4191"/>
                </a:lnTo>
                <a:lnTo>
                  <a:pt x="48006" y="1016"/>
                </a:lnTo>
                <a:lnTo>
                  <a:pt x="762" y="0"/>
                </a:lnTo>
                <a:close/>
              </a:path>
            </a:pathLst>
          </a:custGeom>
          <a:solidFill>
            <a:srgbClr val="000000"/>
          </a:solidFill>
        </p:spPr>
        <p:txBody>
          <a:bodyPr wrap="square" lIns="0" tIns="0" rIns="0" bIns="0" rtlCol="0"/>
          <a:lstStyle/>
          <a:p>
            <a:endParaRPr/>
          </a:p>
        </p:txBody>
      </p:sp>
      <p:sp>
        <p:nvSpPr>
          <p:cNvPr id="12" name="object 12"/>
          <p:cNvSpPr/>
          <p:nvPr/>
        </p:nvSpPr>
        <p:spPr>
          <a:xfrm>
            <a:off x="6210300" y="2808380"/>
            <a:ext cx="955040" cy="838835"/>
          </a:xfrm>
          <a:custGeom>
            <a:avLst/>
            <a:gdLst/>
            <a:ahLst/>
            <a:cxnLst/>
            <a:rect l="l" t="t" r="r" b="b"/>
            <a:pathLst>
              <a:path w="955040" h="838835">
                <a:moveTo>
                  <a:pt x="852176" y="68723"/>
                </a:moveTo>
                <a:lnTo>
                  <a:pt x="776351" y="80107"/>
                </a:lnTo>
                <a:lnTo>
                  <a:pt x="732535" y="89505"/>
                </a:lnTo>
                <a:lnTo>
                  <a:pt x="689101" y="100935"/>
                </a:lnTo>
                <a:lnTo>
                  <a:pt x="646429" y="114143"/>
                </a:lnTo>
                <a:lnTo>
                  <a:pt x="604266" y="129129"/>
                </a:lnTo>
                <a:lnTo>
                  <a:pt x="562736" y="145766"/>
                </a:lnTo>
                <a:lnTo>
                  <a:pt x="522097" y="163927"/>
                </a:lnTo>
                <a:lnTo>
                  <a:pt x="482219" y="183739"/>
                </a:lnTo>
                <a:lnTo>
                  <a:pt x="443356" y="205075"/>
                </a:lnTo>
                <a:lnTo>
                  <a:pt x="405638" y="227808"/>
                </a:lnTo>
                <a:lnTo>
                  <a:pt x="368934" y="251684"/>
                </a:lnTo>
                <a:lnTo>
                  <a:pt x="333375" y="277084"/>
                </a:lnTo>
                <a:lnTo>
                  <a:pt x="299339" y="303500"/>
                </a:lnTo>
                <a:lnTo>
                  <a:pt x="266446" y="331186"/>
                </a:lnTo>
                <a:lnTo>
                  <a:pt x="235203" y="360015"/>
                </a:lnTo>
                <a:lnTo>
                  <a:pt x="205359" y="389733"/>
                </a:lnTo>
                <a:lnTo>
                  <a:pt x="177291" y="420340"/>
                </a:lnTo>
                <a:lnTo>
                  <a:pt x="150749" y="451963"/>
                </a:lnTo>
                <a:lnTo>
                  <a:pt x="126237" y="484348"/>
                </a:lnTo>
                <a:lnTo>
                  <a:pt x="103504" y="517368"/>
                </a:lnTo>
                <a:lnTo>
                  <a:pt x="82803" y="551277"/>
                </a:lnTo>
                <a:lnTo>
                  <a:pt x="64135" y="585694"/>
                </a:lnTo>
                <a:lnTo>
                  <a:pt x="47751" y="620492"/>
                </a:lnTo>
                <a:lnTo>
                  <a:pt x="33527" y="655925"/>
                </a:lnTo>
                <a:lnTo>
                  <a:pt x="16763" y="709900"/>
                </a:lnTo>
                <a:lnTo>
                  <a:pt x="5461" y="764637"/>
                </a:lnTo>
                <a:lnTo>
                  <a:pt x="380" y="819755"/>
                </a:lnTo>
                <a:lnTo>
                  <a:pt x="0" y="837535"/>
                </a:lnTo>
                <a:lnTo>
                  <a:pt x="38100" y="838297"/>
                </a:lnTo>
                <a:lnTo>
                  <a:pt x="38480" y="820517"/>
                </a:lnTo>
                <a:lnTo>
                  <a:pt x="39370" y="803499"/>
                </a:lnTo>
                <a:lnTo>
                  <a:pt x="46227" y="752699"/>
                </a:lnTo>
                <a:lnTo>
                  <a:pt x="58420" y="702026"/>
                </a:lnTo>
                <a:lnTo>
                  <a:pt x="75946" y="651734"/>
                </a:lnTo>
                <a:lnTo>
                  <a:pt x="98551" y="601823"/>
                </a:lnTo>
                <a:lnTo>
                  <a:pt x="136016" y="537307"/>
                </a:lnTo>
                <a:lnTo>
                  <a:pt x="157607" y="505811"/>
                </a:lnTo>
                <a:lnTo>
                  <a:pt x="181101" y="474950"/>
                </a:lnTo>
                <a:lnTo>
                  <a:pt x="206375" y="444851"/>
                </a:lnTo>
                <a:lnTo>
                  <a:pt x="233425" y="415514"/>
                </a:lnTo>
                <a:lnTo>
                  <a:pt x="262000" y="386939"/>
                </a:lnTo>
                <a:lnTo>
                  <a:pt x="292226" y="359253"/>
                </a:lnTo>
                <a:lnTo>
                  <a:pt x="323850" y="332710"/>
                </a:lnTo>
                <a:lnTo>
                  <a:pt x="356743" y="307183"/>
                </a:lnTo>
                <a:lnTo>
                  <a:pt x="391032" y="282799"/>
                </a:lnTo>
                <a:lnTo>
                  <a:pt x="426466" y="259685"/>
                </a:lnTo>
                <a:lnTo>
                  <a:pt x="463042" y="237714"/>
                </a:lnTo>
                <a:lnTo>
                  <a:pt x="500506" y="217140"/>
                </a:lnTo>
                <a:lnTo>
                  <a:pt x="538988" y="198090"/>
                </a:lnTo>
                <a:lnTo>
                  <a:pt x="578357" y="180564"/>
                </a:lnTo>
                <a:lnTo>
                  <a:pt x="618363" y="164435"/>
                </a:lnTo>
                <a:lnTo>
                  <a:pt x="659129" y="150084"/>
                </a:lnTo>
                <a:lnTo>
                  <a:pt x="700404" y="137384"/>
                </a:lnTo>
                <a:lnTo>
                  <a:pt x="742188" y="126462"/>
                </a:lnTo>
                <a:lnTo>
                  <a:pt x="784351" y="117318"/>
                </a:lnTo>
                <a:lnTo>
                  <a:pt x="826770" y="110206"/>
                </a:lnTo>
                <a:lnTo>
                  <a:pt x="838915" y="108728"/>
                </a:lnTo>
                <a:lnTo>
                  <a:pt x="879411" y="83681"/>
                </a:lnTo>
                <a:lnTo>
                  <a:pt x="852176" y="68723"/>
                </a:lnTo>
                <a:close/>
              </a:path>
              <a:path w="955040" h="838835">
                <a:moveTo>
                  <a:pt x="922076" y="63597"/>
                </a:moveTo>
                <a:lnTo>
                  <a:pt x="916685" y="63597"/>
                </a:lnTo>
                <a:lnTo>
                  <a:pt x="917701" y="101697"/>
                </a:lnTo>
                <a:lnTo>
                  <a:pt x="912368" y="101824"/>
                </a:lnTo>
                <a:lnTo>
                  <a:pt x="869569" y="104999"/>
                </a:lnTo>
                <a:lnTo>
                  <a:pt x="794639" y="136114"/>
                </a:lnTo>
                <a:lnTo>
                  <a:pt x="785816" y="155223"/>
                </a:lnTo>
                <a:lnTo>
                  <a:pt x="788416" y="162276"/>
                </a:lnTo>
                <a:lnTo>
                  <a:pt x="793613" y="167838"/>
                </a:lnTo>
                <a:lnTo>
                  <a:pt x="800274" y="170864"/>
                </a:lnTo>
                <a:lnTo>
                  <a:pt x="807579" y="171152"/>
                </a:lnTo>
                <a:lnTo>
                  <a:pt x="814704" y="168499"/>
                </a:lnTo>
                <a:lnTo>
                  <a:pt x="954913" y="81631"/>
                </a:lnTo>
                <a:lnTo>
                  <a:pt x="922076" y="63597"/>
                </a:lnTo>
                <a:close/>
              </a:path>
              <a:path w="955040" h="838835">
                <a:moveTo>
                  <a:pt x="879411" y="83681"/>
                </a:moveTo>
                <a:lnTo>
                  <a:pt x="838915" y="108728"/>
                </a:lnTo>
                <a:lnTo>
                  <a:pt x="869569" y="104999"/>
                </a:lnTo>
                <a:lnTo>
                  <a:pt x="912368" y="101824"/>
                </a:lnTo>
                <a:lnTo>
                  <a:pt x="917701" y="101697"/>
                </a:lnTo>
                <a:lnTo>
                  <a:pt x="917641" y="99411"/>
                </a:lnTo>
                <a:lnTo>
                  <a:pt x="908050" y="99411"/>
                </a:lnTo>
                <a:lnTo>
                  <a:pt x="879411" y="83681"/>
                </a:lnTo>
                <a:close/>
              </a:path>
              <a:path w="955040" h="838835">
                <a:moveTo>
                  <a:pt x="907160" y="66518"/>
                </a:moveTo>
                <a:lnTo>
                  <a:pt x="879411" y="83681"/>
                </a:lnTo>
                <a:lnTo>
                  <a:pt x="908050" y="99411"/>
                </a:lnTo>
                <a:lnTo>
                  <a:pt x="907160" y="66518"/>
                </a:lnTo>
                <a:close/>
              </a:path>
              <a:path w="955040" h="838835">
                <a:moveTo>
                  <a:pt x="916763" y="66518"/>
                </a:moveTo>
                <a:lnTo>
                  <a:pt x="907160" y="66518"/>
                </a:lnTo>
                <a:lnTo>
                  <a:pt x="908050" y="99411"/>
                </a:lnTo>
                <a:lnTo>
                  <a:pt x="917641" y="99411"/>
                </a:lnTo>
                <a:lnTo>
                  <a:pt x="916763" y="66518"/>
                </a:lnTo>
                <a:close/>
              </a:path>
              <a:path w="955040" h="838835">
                <a:moveTo>
                  <a:pt x="916685" y="63597"/>
                </a:moveTo>
                <a:lnTo>
                  <a:pt x="909574" y="63851"/>
                </a:lnTo>
                <a:lnTo>
                  <a:pt x="864997" y="67153"/>
                </a:lnTo>
                <a:lnTo>
                  <a:pt x="852176" y="68723"/>
                </a:lnTo>
                <a:lnTo>
                  <a:pt x="879411" y="83681"/>
                </a:lnTo>
                <a:lnTo>
                  <a:pt x="907160" y="66518"/>
                </a:lnTo>
                <a:lnTo>
                  <a:pt x="916763" y="66518"/>
                </a:lnTo>
                <a:lnTo>
                  <a:pt x="916685" y="63597"/>
                </a:lnTo>
                <a:close/>
              </a:path>
              <a:path w="955040" h="838835">
                <a:moveTo>
                  <a:pt x="803142" y="0"/>
                </a:moveTo>
                <a:lnTo>
                  <a:pt x="795861" y="684"/>
                </a:lnTo>
                <a:lnTo>
                  <a:pt x="789366" y="4060"/>
                </a:lnTo>
                <a:lnTo>
                  <a:pt x="784478" y="9876"/>
                </a:lnTo>
                <a:lnTo>
                  <a:pt x="782220" y="17047"/>
                </a:lnTo>
                <a:lnTo>
                  <a:pt x="782891" y="24290"/>
                </a:lnTo>
                <a:lnTo>
                  <a:pt x="786229" y="30771"/>
                </a:lnTo>
                <a:lnTo>
                  <a:pt x="791972" y="35657"/>
                </a:lnTo>
                <a:lnTo>
                  <a:pt x="852176" y="68723"/>
                </a:lnTo>
                <a:lnTo>
                  <a:pt x="864997" y="67153"/>
                </a:lnTo>
                <a:lnTo>
                  <a:pt x="909574" y="63851"/>
                </a:lnTo>
                <a:lnTo>
                  <a:pt x="916685" y="63597"/>
                </a:lnTo>
                <a:lnTo>
                  <a:pt x="922076" y="63597"/>
                </a:lnTo>
                <a:lnTo>
                  <a:pt x="810386" y="2256"/>
                </a:lnTo>
                <a:lnTo>
                  <a:pt x="803142" y="0"/>
                </a:lnTo>
                <a:close/>
              </a:path>
            </a:pathLst>
          </a:custGeom>
          <a:solidFill>
            <a:srgbClr val="000000"/>
          </a:solidFill>
        </p:spPr>
        <p:txBody>
          <a:bodyPr wrap="square" lIns="0" tIns="0" rIns="0" bIns="0" rtlCol="0"/>
          <a:lstStyle/>
          <a:p>
            <a:endParaRPr/>
          </a:p>
        </p:txBody>
      </p:sp>
      <p:sp>
        <p:nvSpPr>
          <p:cNvPr id="13" name="object 13"/>
          <p:cNvSpPr/>
          <p:nvPr/>
        </p:nvSpPr>
        <p:spPr>
          <a:xfrm>
            <a:off x="4067555" y="3069335"/>
            <a:ext cx="1440180" cy="467995"/>
          </a:xfrm>
          <a:custGeom>
            <a:avLst/>
            <a:gdLst/>
            <a:ahLst/>
            <a:cxnLst/>
            <a:rect l="l" t="t" r="r" b="b"/>
            <a:pathLst>
              <a:path w="1440179" h="467995">
                <a:moveTo>
                  <a:pt x="1362202" y="0"/>
                </a:moveTo>
                <a:lnTo>
                  <a:pt x="77978" y="0"/>
                </a:lnTo>
                <a:lnTo>
                  <a:pt x="71848" y="30347"/>
                </a:lnTo>
                <a:lnTo>
                  <a:pt x="55133" y="55133"/>
                </a:lnTo>
                <a:lnTo>
                  <a:pt x="30347" y="71848"/>
                </a:lnTo>
                <a:lnTo>
                  <a:pt x="0" y="77977"/>
                </a:lnTo>
                <a:lnTo>
                  <a:pt x="0" y="389889"/>
                </a:lnTo>
                <a:lnTo>
                  <a:pt x="30347" y="396019"/>
                </a:lnTo>
                <a:lnTo>
                  <a:pt x="55133" y="412734"/>
                </a:lnTo>
                <a:lnTo>
                  <a:pt x="71848" y="437520"/>
                </a:lnTo>
                <a:lnTo>
                  <a:pt x="77978" y="467867"/>
                </a:lnTo>
                <a:lnTo>
                  <a:pt x="1362202" y="467867"/>
                </a:lnTo>
                <a:lnTo>
                  <a:pt x="1368331" y="437520"/>
                </a:lnTo>
                <a:lnTo>
                  <a:pt x="1385046" y="412734"/>
                </a:lnTo>
                <a:lnTo>
                  <a:pt x="1409832" y="396019"/>
                </a:lnTo>
                <a:lnTo>
                  <a:pt x="1440180" y="389889"/>
                </a:lnTo>
                <a:lnTo>
                  <a:pt x="1440180" y="77977"/>
                </a:lnTo>
                <a:lnTo>
                  <a:pt x="1409832" y="71848"/>
                </a:lnTo>
                <a:lnTo>
                  <a:pt x="1385046" y="55133"/>
                </a:lnTo>
                <a:lnTo>
                  <a:pt x="1368331" y="30347"/>
                </a:lnTo>
                <a:lnTo>
                  <a:pt x="1362202" y="0"/>
                </a:lnTo>
                <a:close/>
              </a:path>
            </a:pathLst>
          </a:custGeom>
          <a:solidFill>
            <a:srgbClr val="2CA1BE"/>
          </a:solidFill>
        </p:spPr>
        <p:txBody>
          <a:bodyPr wrap="square" lIns="0" tIns="0" rIns="0" bIns="0" rtlCol="0"/>
          <a:lstStyle/>
          <a:p>
            <a:endParaRPr/>
          </a:p>
        </p:txBody>
      </p:sp>
      <p:sp>
        <p:nvSpPr>
          <p:cNvPr id="14" name="object 14"/>
          <p:cNvSpPr/>
          <p:nvPr/>
        </p:nvSpPr>
        <p:spPr>
          <a:xfrm>
            <a:off x="4040123" y="3042666"/>
            <a:ext cx="1495425" cy="521970"/>
          </a:xfrm>
          <a:custGeom>
            <a:avLst/>
            <a:gdLst/>
            <a:ahLst/>
            <a:cxnLst/>
            <a:rect l="l" t="t" r="r" b="b"/>
            <a:pathLst>
              <a:path w="1495425" h="521970">
                <a:moveTo>
                  <a:pt x="1389634" y="0"/>
                </a:moveTo>
                <a:lnTo>
                  <a:pt x="105410" y="0"/>
                </a:lnTo>
                <a:lnTo>
                  <a:pt x="95069" y="2540"/>
                </a:lnTo>
                <a:lnTo>
                  <a:pt x="86502" y="7620"/>
                </a:lnTo>
                <a:lnTo>
                  <a:pt x="80531" y="15240"/>
                </a:lnTo>
                <a:lnTo>
                  <a:pt x="77977" y="25400"/>
                </a:lnTo>
                <a:lnTo>
                  <a:pt x="77977" y="30480"/>
                </a:lnTo>
                <a:lnTo>
                  <a:pt x="77215" y="36830"/>
                </a:lnTo>
                <a:lnTo>
                  <a:pt x="76073" y="40640"/>
                </a:lnTo>
                <a:lnTo>
                  <a:pt x="74675" y="45720"/>
                </a:lnTo>
                <a:lnTo>
                  <a:pt x="72643" y="50800"/>
                </a:lnTo>
                <a:lnTo>
                  <a:pt x="38862" y="76200"/>
                </a:lnTo>
                <a:lnTo>
                  <a:pt x="34162" y="77470"/>
                </a:lnTo>
                <a:lnTo>
                  <a:pt x="26162" y="77470"/>
                </a:lnTo>
                <a:lnTo>
                  <a:pt x="15912" y="80010"/>
                </a:lnTo>
                <a:lnTo>
                  <a:pt x="7604" y="86360"/>
                </a:lnTo>
                <a:lnTo>
                  <a:pt x="2033" y="95250"/>
                </a:lnTo>
                <a:lnTo>
                  <a:pt x="0" y="105410"/>
                </a:lnTo>
                <a:lnTo>
                  <a:pt x="0" y="416560"/>
                </a:lnTo>
                <a:lnTo>
                  <a:pt x="2033" y="427990"/>
                </a:lnTo>
                <a:lnTo>
                  <a:pt x="7604" y="435610"/>
                </a:lnTo>
                <a:lnTo>
                  <a:pt x="15912" y="441960"/>
                </a:lnTo>
                <a:lnTo>
                  <a:pt x="26162" y="444500"/>
                </a:lnTo>
                <a:lnTo>
                  <a:pt x="31114" y="444500"/>
                </a:lnTo>
                <a:lnTo>
                  <a:pt x="36449" y="445770"/>
                </a:lnTo>
                <a:lnTo>
                  <a:pt x="68706" y="466090"/>
                </a:lnTo>
                <a:lnTo>
                  <a:pt x="77977" y="496570"/>
                </a:lnTo>
                <a:lnTo>
                  <a:pt x="80531" y="506730"/>
                </a:lnTo>
                <a:lnTo>
                  <a:pt x="86502" y="515620"/>
                </a:lnTo>
                <a:lnTo>
                  <a:pt x="95069" y="520700"/>
                </a:lnTo>
                <a:lnTo>
                  <a:pt x="105410" y="521970"/>
                </a:lnTo>
                <a:lnTo>
                  <a:pt x="1389634" y="521970"/>
                </a:lnTo>
                <a:lnTo>
                  <a:pt x="1417192" y="491490"/>
                </a:lnTo>
                <a:lnTo>
                  <a:pt x="1417351" y="490220"/>
                </a:lnTo>
                <a:lnTo>
                  <a:pt x="110616" y="490220"/>
                </a:lnTo>
                <a:lnTo>
                  <a:pt x="110489" y="486410"/>
                </a:lnTo>
                <a:lnTo>
                  <a:pt x="109220" y="478790"/>
                </a:lnTo>
                <a:lnTo>
                  <a:pt x="92075" y="441960"/>
                </a:lnTo>
                <a:lnTo>
                  <a:pt x="86613" y="436880"/>
                </a:lnTo>
                <a:lnTo>
                  <a:pt x="80772" y="430530"/>
                </a:lnTo>
                <a:lnTo>
                  <a:pt x="74295" y="426720"/>
                </a:lnTo>
                <a:lnTo>
                  <a:pt x="67563" y="421640"/>
                </a:lnTo>
                <a:lnTo>
                  <a:pt x="60198" y="419100"/>
                </a:lnTo>
                <a:lnTo>
                  <a:pt x="52577" y="415290"/>
                </a:lnTo>
                <a:lnTo>
                  <a:pt x="36322" y="412750"/>
                </a:lnTo>
                <a:lnTo>
                  <a:pt x="32892" y="411480"/>
                </a:lnTo>
                <a:lnTo>
                  <a:pt x="32892" y="110490"/>
                </a:lnTo>
                <a:lnTo>
                  <a:pt x="35687" y="110490"/>
                </a:lnTo>
                <a:lnTo>
                  <a:pt x="44068" y="109220"/>
                </a:lnTo>
                <a:lnTo>
                  <a:pt x="80390" y="91440"/>
                </a:lnTo>
                <a:lnTo>
                  <a:pt x="104266" y="59690"/>
                </a:lnTo>
                <a:lnTo>
                  <a:pt x="110616" y="33020"/>
                </a:lnTo>
                <a:lnTo>
                  <a:pt x="1417392" y="33020"/>
                </a:lnTo>
                <a:lnTo>
                  <a:pt x="1417065" y="25400"/>
                </a:lnTo>
                <a:lnTo>
                  <a:pt x="1414583" y="15240"/>
                </a:lnTo>
                <a:lnTo>
                  <a:pt x="1408636" y="7620"/>
                </a:lnTo>
                <a:lnTo>
                  <a:pt x="1400046" y="2540"/>
                </a:lnTo>
                <a:lnTo>
                  <a:pt x="1389634" y="0"/>
                </a:lnTo>
                <a:close/>
              </a:path>
              <a:path w="1495425" h="521970">
                <a:moveTo>
                  <a:pt x="1417392" y="33020"/>
                </a:moveTo>
                <a:lnTo>
                  <a:pt x="1384427" y="33020"/>
                </a:lnTo>
                <a:lnTo>
                  <a:pt x="1384553" y="35560"/>
                </a:lnTo>
                <a:lnTo>
                  <a:pt x="1398397" y="73660"/>
                </a:lnTo>
                <a:lnTo>
                  <a:pt x="1427606" y="100330"/>
                </a:lnTo>
                <a:lnTo>
                  <a:pt x="1458722" y="110490"/>
                </a:lnTo>
                <a:lnTo>
                  <a:pt x="1462151" y="110490"/>
                </a:lnTo>
                <a:lnTo>
                  <a:pt x="1462151" y="411480"/>
                </a:lnTo>
                <a:lnTo>
                  <a:pt x="1459356" y="412750"/>
                </a:lnTo>
                <a:lnTo>
                  <a:pt x="1443101" y="415290"/>
                </a:lnTo>
                <a:lnTo>
                  <a:pt x="1435480" y="417830"/>
                </a:lnTo>
                <a:lnTo>
                  <a:pt x="1403477" y="441960"/>
                </a:lnTo>
                <a:lnTo>
                  <a:pt x="1385951" y="477520"/>
                </a:lnTo>
                <a:lnTo>
                  <a:pt x="1384427" y="490220"/>
                </a:lnTo>
                <a:lnTo>
                  <a:pt x="1417351" y="490220"/>
                </a:lnTo>
                <a:lnTo>
                  <a:pt x="1417827" y="486410"/>
                </a:lnTo>
                <a:lnTo>
                  <a:pt x="1418971" y="481330"/>
                </a:lnTo>
                <a:lnTo>
                  <a:pt x="1420495" y="476250"/>
                </a:lnTo>
                <a:lnTo>
                  <a:pt x="1422527" y="472440"/>
                </a:lnTo>
                <a:lnTo>
                  <a:pt x="1425066" y="467360"/>
                </a:lnTo>
                <a:lnTo>
                  <a:pt x="1427734" y="463550"/>
                </a:lnTo>
                <a:lnTo>
                  <a:pt x="1431036" y="459740"/>
                </a:lnTo>
                <a:lnTo>
                  <a:pt x="1434464" y="457200"/>
                </a:lnTo>
                <a:lnTo>
                  <a:pt x="1438402" y="453390"/>
                </a:lnTo>
                <a:lnTo>
                  <a:pt x="1442465" y="450850"/>
                </a:lnTo>
                <a:lnTo>
                  <a:pt x="1446656" y="449580"/>
                </a:lnTo>
                <a:lnTo>
                  <a:pt x="1451228" y="447040"/>
                </a:lnTo>
                <a:lnTo>
                  <a:pt x="1456181" y="445770"/>
                </a:lnTo>
                <a:lnTo>
                  <a:pt x="1460880" y="444500"/>
                </a:lnTo>
                <a:lnTo>
                  <a:pt x="1468881" y="444500"/>
                </a:lnTo>
                <a:lnTo>
                  <a:pt x="1479131" y="441960"/>
                </a:lnTo>
                <a:lnTo>
                  <a:pt x="1487439" y="435610"/>
                </a:lnTo>
                <a:lnTo>
                  <a:pt x="1493010" y="427990"/>
                </a:lnTo>
                <a:lnTo>
                  <a:pt x="1495043" y="416560"/>
                </a:lnTo>
                <a:lnTo>
                  <a:pt x="1495043" y="105410"/>
                </a:lnTo>
                <a:lnTo>
                  <a:pt x="1493010" y="95250"/>
                </a:lnTo>
                <a:lnTo>
                  <a:pt x="1487439" y="86360"/>
                </a:lnTo>
                <a:lnTo>
                  <a:pt x="1479131" y="80010"/>
                </a:lnTo>
                <a:lnTo>
                  <a:pt x="1468881" y="77470"/>
                </a:lnTo>
                <a:lnTo>
                  <a:pt x="1458722" y="77470"/>
                </a:lnTo>
                <a:lnTo>
                  <a:pt x="1453768" y="76200"/>
                </a:lnTo>
                <a:lnTo>
                  <a:pt x="1432814" y="63500"/>
                </a:lnTo>
                <a:lnTo>
                  <a:pt x="1429512" y="60960"/>
                </a:lnTo>
                <a:lnTo>
                  <a:pt x="1426464" y="57150"/>
                </a:lnTo>
                <a:lnTo>
                  <a:pt x="1423797" y="52070"/>
                </a:lnTo>
                <a:lnTo>
                  <a:pt x="1421638" y="48260"/>
                </a:lnTo>
                <a:lnTo>
                  <a:pt x="1419860" y="44450"/>
                </a:lnTo>
                <a:lnTo>
                  <a:pt x="1418463" y="38100"/>
                </a:lnTo>
                <a:lnTo>
                  <a:pt x="1417447" y="34290"/>
                </a:lnTo>
                <a:lnTo>
                  <a:pt x="1417392" y="33020"/>
                </a:lnTo>
                <a:close/>
              </a:path>
              <a:path w="1495425" h="521970">
                <a:moveTo>
                  <a:pt x="43941" y="390937"/>
                </a:moveTo>
                <a:lnTo>
                  <a:pt x="43941" y="401320"/>
                </a:lnTo>
                <a:lnTo>
                  <a:pt x="38100" y="401320"/>
                </a:lnTo>
                <a:lnTo>
                  <a:pt x="47243" y="402590"/>
                </a:lnTo>
                <a:lnTo>
                  <a:pt x="88137" y="422910"/>
                </a:lnTo>
                <a:lnTo>
                  <a:pt x="114808" y="459740"/>
                </a:lnTo>
                <a:lnTo>
                  <a:pt x="121538" y="486410"/>
                </a:lnTo>
                <a:lnTo>
                  <a:pt x="121158" y="478790"/>
                </a:lnTo>
                <a:lnTo>
                  <a:pt x="131445" y="478790"/>
                </a:lnTo>
                <a:lnTo>
                  <a:pt x="130937" y="474980"/>
                </a:lnTo>
                <a:lnTo>
                  <a:pt x="115442" y="436880"/>
                </a:lnTo>
                <a:lnTo>
                  <a:pt x="87502" y="408940"/>
                </a:lnTo>
                <a:lnTo>
                  <a:pt x="59943" y="394970"/>
                </a:lnTo>
                <a:lnTo>
                  <a:pt x="43941" y="390937"/>
                </a:lnTo>
                <a:close/>
              </a:path>
              <a:path w="1495425" h="521970">
                <a:moveTo>
                  <a:pt x="132105" y="478790"/>
                </a:moveTo>
                <a:lnTo>
                  <a:pt x="131445" y="478790"/>
                </a:lnTo>
                <a:lnTo>
                  <a:pt x="132461" y="486410"/>
                </a:lnTo>
                <a:lnTo>
                  <a:pt x="132105" y="478790"/>
                </a:lnTo>
                <a:close/>
              </a:path>
              <a:path w="1495425" h="521970">
                <a:moveTo>
                  <a:pt x="1451102" y="390741"/>
                </a:moveTo>
                <a:lnTo>
                  <a:pt x="1447546" y="391160"/>
                </a:lnTo>
                <a:lnTo>
                  <a:pt x="1437639" y="393700"/>
                </a:lnTo>
                <a:lnTo>
                  <a:pt x="1418463" y="401320"/>
                </a:lnTo>
                <a:lnTo>
                  <a:pt x="1409827" y="407670"/>
                </a:lnTo>
                <a:lnTo>
                  <a:pt x="1401699" y="412750"/>
                </a:lnTo>
                <a:lnTo>
                  <a:pt x="1394078" y="420370"/>
                </a:lnTo>
                <a:lnTo>
                  <a:pt x="1387221" y="426720"/>
                </a:lnTo>
                <a:lnTo>
                  <a:pt x="1380998" y="435610"/>
                </a:lnTo>
                <a:lnTo>
                  <a:pt x="1364741" y="472440"/>
                </a:lnTo>
                <a:lnTo>
                  <a:pt x="1363630" y="478790"/>
                </a:lnTo>
                <a:lnTo>
                  <a:pt x="1374013" y="478790"/>
                </a:lnTo>
                <a:lnTo>
                  <a:pt x="1373886" y="483870"/>
                </a:lnTo>
                <a:lnTo>
                  <a:pt x="1389888" y="441960"/>
                </a:lnTo>
                <a:lnTo>
                  <a:pt x="1423289" y="411480"/>
                </a:lnTo>
                <a:lnTo>
                  <a:pt x="1458849" y="401320"/>
                </a:lnTo>
                <a:lnTo>
                  <a:pt x="1451102" y="401320"/>
                </a:lnTo>
                <a:lnTo>
                  <a:pt x="1451102" y="390741"/>
                </a:lnTo>
                <a:close/>
              </a:path>
              <a:path w="1495425" h="521970">
                <a:moveTo>
                  <a:pt x="1363630" y="478790"/>
                </a:moveTo>
                <a:lnTo>
                  <a:pt x="1363122" y="478790"/>
                </a:lnTo>
                <a:lnTo>
                  <a:pt x="1362964" y="482600"/>
                </a:lnTo>
                <a:lnTo>
                  <a:pt x="1363630" y="478790"/>
                </a:lnTo>
                <a:close/>
              </a:path>
              <a:path w="1495425" h="521970">
                <a:moveTo>
                  <a:pt x="1363599" y="467360"/>
                </a:moveTo>
                <a:lnTo>
                  <a:pt x="131572" y="467360"/>
                </a:lnTo>
                <a:lnTo>
                  <a:pt x="132105" y="478790"/>
                </a:lnTo>
                <a:lnTo>
                  <a:pt x="1363122" y="478790"/>
                </a:lnTo>
                <a:lnTo>
                  <a:pt x="1363599" y="467360"/>
                </a:lnTo>
                <a:close/>
              </a:path>
              <a:path w="1495425" h="521970">
                <a:moveTo>
                  <a:pt x="54863" y="130810"/>
                </a:moveTo>
                <a:lnTo>
                  <a:pt x="43941" y="131573"/>
                </a:lnTo>
                <a:lnTo>
                  <a:pt x="43941" y="390242"/>
                </a:lnTo>
                <a:lnTo>
                  <a:pt x="54863" y="391160"/>
                </a:lnTo>
                <a:lnTo>
                  <a:pt x="54863" y="130810"/>
                </a:lnTo>
                <a:close/>
              </a:path>
              <a:path w="1495425" h="521970">
                <a:moveTo>
                  <a:pt x="1440179" y="130810"/>
                </a:moveTo>
                <a:lnTo>
                  <a:pt x="1440179" y="391160"/>
                </a:lnTo>
                <a:lnTo>
                  <a:pt x="1451102" y="390396"/>
                </a:lnTo>
                <a:lnTo>
                  <a:pt x="1451102" y="131727"/>
                </a:lnTo>
                <a:lnTo>
                  <a:pt x="1440179" y="130810"/>
                </a:lnTo>
                <a:close/>
              </a:path>
              <a:path w="1495425" h="521970">
                <a:moveTo>
                  <a:pt x="39750" y="389890"/>
                </a:moveTo>
                <a:lnTo>
                  <a:pt x="43941" y="390937"/>
                </a:lnTo>
                <a:lnTo>
                  <a:pt x="43941" y="390242"/>
                </a:lnTo>
                <a:lnTo>
                  <a:pt x="39750" y="389890"/>
                </a:lnTo>
                <a:close/>
              </a:path>
              <a:path w="1495425" h="521970">
                <a:moveTo>
                  <a:pt x="1458340" y="389890"/>
                </a:moveTo>
                <a:lnTo>
                  <a:pt x="1451102" y="390396"/>
                </a:lnTo>
                <a:lnTo>
                  <a:pt x="1451102" y="390741"/>
                </a:lnTo>
                <a:lnTo>
                  <a:pt x="1458340" y="389890"/>
                </a:lnTo>
                <a:close/>
              </a:path>
              <a:path w="1495425" h="521970">
                <a:moveTo>
                  <a:pt x="43941" y="131228"/>
                </a:moveTo>
                <a:lnTo>
                  <a:pt x="36702" y="132080"/>
                </a:lnTo>
                <a:lnTo>
                  <a:pt x="43941" y="131573"/>
                </a:lnTo>
                <a:lnTo>
                  <a:pt x="43941" y="131228"/>
                </a:lnTo>
                <a:close/>
              </a:path>
              <a:path w="1495425" h="521970">
                <a:moveTo>
                  <a:pt x="1451102" y="131556"/>
                </a:moveTo>
                <a:lnTo>
                  <a:pt x="1451102" y="131727"/>
                </a:lnTo>
                <a:lnTo>
                  <a:pt x="1455292" y="132080"/>
                </a:lnTo>
                <a:lnTo>
                  <a:pt x="1451102" y="131556"/>
                </a:lnTo>
                <a:close/>
              </a:path>
              <a:path w="1495425" h="521970">
                <a:moveTo>
                  <a:pt x="1373631" y="35560"/>
                </a:moveTo>
                <a:lnTo>
                  <a:pt x="1374013" y="44450"/>
                </a:lnTo>
                <a:lnTo>
                  <a:pt x="1363852" y="44450"/>
                </a:lnTo>
                <a:lnTo>
                  <a:pt x="1364234" y="46990"/>
                </a:lnTo>
                <a:lnTo>
                  <a:pt x="1379601" y="85090"/>
                </a:lnTo>
                <a:lnTo>
                  <a:pt x="1385570" y="92710"/>
                </a:lnTo>
                <a:lnTo>
                  <a:pt x="1392301" y="101600"/>
                </a:lnTo>
                <a:lnTo>
                  <a:pt x="1425321" y="124460"/>
                </a:lnTo>
                <a:lnTo>
                  <a:pt x="1435227" y="127000"/>
                </a:lnTo>
                <a:lnTo>
                  <a:pt x="1445133" y="130810"/>
                </a:lnTo>
                <a:lnTo>
                  <a:pt x="1451102" y="131556"/>
                </a:lnTo>
                <a:lnTo>
                  <a:pt x="1451102" y="120650"/>
                </a:lnTo>
                <a:lnTo>
                  <a:pt x="1456943" y="120650"/>
                </a:lnTo>
                <a:lnTo>
                  <a:pt x="1414272" y="105410"/>
                </a:lnTo>
                <a:lnTo>
                  <a:pt x="1407033" y="99060"/>
                </a:lnTo>
                <a:lnTo>
                  <a:pt x="1400428" y="93980"/>
                </a:lnTo>
                <a:lnTo>
                  <a:pt x="1394333" y="86360"/>
                </a:lnTo>
                <a:lnTo>
                  <a:pt x="1388999" y="80010"/>
                </a:lnTo>
                <a:lnTo>
                  <a:pt x="1384300" y="71120"/>
                </a:lnTo>
                <a:lnTo>
                  <a:pt x="1380363" y="63500"/>
                </a:lnTo>
                <a:lnTo>
                  <a:pt x="1377314" y="54610"/>
                </a:lnTo>
                <a:lnTo>
                  <a:pt x="1375028" y="45720"/>
                </a:lnTo>
                <a:lnTo>
                  <a:pt x="1373631" y="35560"/>
                </a:lnTo>
                <a:close/>
              </a:path>
              <a:path w="1495425" h="521970">
                <a:moveTo>
                  <a:pt x="76708" y="120650"/>
                </a:moveTo>
                <a:lnTo>
                  <a:pt x="43941" y="120650"/>
                </a:lnTo>
                <a:lnTo>
                  <a:pt x="43941" y="131228"/>
                </a:lnTo>
                <a:lnTo>
                  <a:pt x="47498" y="130810"/>
                </a:lnTo>
                <a:lnTo>
                  <a:pt x="57403" y="128270"/>
                </a:lnTo>
                <a:lnTo>
                  <a:pt x="76708" y="120650"/>
                </a:lnTo>
                <a:close/>
              </a:path>
              <a:path w="1495425" h="521970">
                <a:moveTo>
                  <a:pt x="121285" y="38100"/>
                </a:moveTo>
                <a:lnTo>
                  <a:pt x="105283" y="81280"/>
                </a:lnTo>
                <a:lnTo>
                  <a:pt x="99822" y="87630"/>
                </a:lnTo>
                <a:lnTo>
                  <a:pt x="93725" y="95250"/>
                </a:lnTo>
                <a:lnTo>
                  <a:pt x="54737" y="118110"/>
                </a:lnTo>
                <a:lnTo>
                  <a:pt x="45720" y="119380"/>
                </a:lnTo>
                <a:lnTo>
                  <a:pt x="36195" y="121920"/>
                </a:lnTo>
                <a:lnTo>
                  <a:pt x="43941" y="120650"/>
                </a:lnTo>
                <a:lnTo>
                  <a:pt x="76708" y="120650"/>
                </a:lnTo>
                <a:lnTo>
                  <a:pt x="85343" y="115570"/>
                </a:lnTo>
                <a:lnTo>
                  <a:pt x="114046" y="87630"/>
                </a:lnTo>
                <a:lnTo>
                  <a:pt x="130428" y="49530"/>
                </a:lnTo>
                <a:lnTo>
                  <a:pt x="131317" y="44450"/>
                </a:lnTo>
                <a:lnTo>
                  <a:pt x="121158" y="44450"/>
                </a:lnTo>
                <a:lnTo>
                  <a:pt x="121285" y="38100"/>
                </a:lnTo>
                <a:close/>
              </a:path>
              <a:path w="1495425" h="521970">
                <a:moveTo>
                  <a:pt x="1363090" y="44450"/>
                </a:moveTo>
                <a:lnTo>
                  <a:pt x="131995" y="44450"/>
                </a:lnTo>
                <a:lnTo>
                  <a:pt x="131572" y="54610"/>
                </a:lnTo>
                <a:lnTo>
                  <a:pt x="1363599" y="54610"/>
                </a:lnTo>
                <a:lnTo>
                  <a:pt x="1363090" y="44450"/>
                </a:lnTo>
                <a:close/>
              </a:path>
              <a:path w="1495425" h="521970">
                <a:moveTo>
                  <a:pt x="132206" y="39370"/>
                </a:moveTo>
                <a:lnTo>
                  <a:pt x="131317" y="44450"/>
                </a:lnTo>
                <a:lnTo>
                  <a:pt x="131995" y="44450"/>
                </a:lnTo>
                <a:lnTo>
                  <a:pt x="132206" y="39370"/>
                </a:lnTo>
                <a:close/>
              </a:path>
              <a:path w="1495425" h="521970">
                <a:moveTo>
                  <a:pt x="1362710" y="36830"/>
                </a:moveTo>
                <a:lnTo>
                  <a:pt x="1363090" y="44450"/>
                </a:lnTo>
                <a:lnTo>
                  <a:pt x="1363852" y="44450"/>
                </a:lnTo>
                <a:lnTo>
                  <a:pt x="1362710" y="36830"/>
                </a:lnTo>
                <a:close/>
              </a:path>
            </a:pathLst>
          </a:custGeom>
          <a:solidFill>
            <a:srgbClr val="1E768B"/>
          </a:solidFill>
        </p:spPr>
        <p:txBody>
          <a:bodyPr wrap="square" lIns="0" tIns="0" rIns="0" bIns="0" rtlCol="0"/>
          <a:lstStyle/>
          <a:p>
            <a:endParaRPr/>
          </a:p>
        </p:txBody>
      </p:sp>
      <p:sp>
        <p:nvSpPr>
          <p:cNvPr id="15" name="object 15"/>
          <p:cNvSpPr txBox="1"/>
          <p:nvPr/>
        </p:nvSpPr>
        <p:spPr>
          <a:xfrm>
            <a:off x="4352290" y="3051810"/>
            <a:ext cx="870585" cy="452755"/>
          </a:xfrm>
          <a:prstGeom prst="rect">
            <a:avLst/>
          </a:prstGeom>
        </p:spPr>
        <p:txBody>
          <a:bodyPr vert="horz" wrap="square" lIns="0" tIns="13335" rIns="0" bIns="0" rtlCol="0">
            <a:spAutoFit/>
          </a:bodyPr>
          <a:lstStyle/>
          <a:p>
            <a:pPr marL="56515" marR="5080" indent="-44450">
              <a:lnSpc>
                <a:spcPct val="100000"/>
              </a:lnSpc>
              <a:spcBef>
                <a:spcPts val="105"/>
              </a:spcBef>
            </a:pPr>
            <a:r>
              <a:rPr sz="1400" b="1" spc="10" dirty="0">
                <a:solidFill>
                  <a:srgbClr val="FFFFFF"/>
                </a:solidFill>
                <a:latin typeface="Lucida Sans Unicode"/>
                <a:cs typeface="Lucida Sans Unicode"/>
              </a:rPr>
              <a:t>Sc</a:t>
            </a:r>
            <a:r>
              <a:rPr sz="1400" b="1" dirty="0">
                <a:solidFill>
                  <a:srgbClr val="FFFFFF"/>
                </a:solidFill>
                <a:latin typeface="Lucida Sans Unicode"/>
                <a:cs typeface="Lucida Sans Unicode"/>
              </a:rPr>
              <a:t>h</a:t>
            </a:r>
            <a:r>
              <a:rPr sz="1400" b="1" spc="-10" dirty="0">
                <a:solidFill>
                  <a:srgbClr val="FFFFFF"/>
                </a:solidFill>
                <a:latin typeface="Lucida Sans Unicode"/>
                <a:cs typeface="Lucida Sans Unicode"/>
              </a:rPr>
              <a:t>e</a:t>
            </a:r>
            <a:r>
              <a:rPr sz="1400" b="1" dirty="0">
                <a:solidFill>
                  <a:srgbClr val="FFFFFF"/>
                </a:solidFill>
                <a:latin typeface="Lucida Sans Unicode"/>
                <a:cs typeface="Lucida Sans Unicode"/>
              </a:rPr>
              <a:t>du</a:t>
            </a:r>
            <a:r>
              <a:rPr sz="1400" b="1" spc="5" dirty="0">
                <a:solidFill>
                  <a:srgbClr val="FFFFFF"/>
                </a:solidFill>
                <a:latin typeface="Lucida Sans Unicode"/>
                <a:cs typeface="Lucida Sans Unicode"/>
              </a:rPr>
              <a:t>l</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r  Dispatch</a:t>
            </a:r>
            <a:endParaRPr sz="1400">
              <a:latin typeface="Lucida Sans Unicode"/>
              <a:cs typeface="Lucida Sans Unicode"/>
            </a:endParaRPr>
          </a:p>
        </p:txBody>
      </p:sp>
      <p:sp>
        <p:nvSpPr>
          <p:cNvPr id="16" name="object 16"/>
          <p:cNvSpPr/>
          <p:nvPr/>
        </p:nvSpPr>
        <p:spPr>
          <a:xfrm>
            <a:off x="4067555" y="4364735"/>
            <a:ext cx="1440180" cy="467995"/>
          </a:xfrm>
          <a:custGeom>
            <a:avLst/>
            <a:gdLst/>
            <a:ahLst/>
            <a:cxnLst/>
            <a:rect l="l" t="t" r="r" b="b"/>
            <a:pathLst>
              <a:path w="1440179" h="467995">
                <a:moveTo>
                  <a:pt x="1362202" y="0"/>
                </a:moveTo>
                <a:lnTo>
                  <a:pt x="77978" y="0"/>
                </a:lnTo>
                <a:lnTo>
                  <a:pt x="71848" y="30347"/>
                </a:lnTo>
                <a:lnTo>
                  <a:pt x="55133" y="55133"/>
                </a:lnTo>
                <a:lnTo>
                  <a:pt x="30347" y="71848"/>
                </a:lnTo>
                <a:lnTo>
                  <a:pt x="0" y="77977"/>
                </a:lnTo>
                <a:lnTo>
                  <a:pt x="0" y="389889"/>
                </a:lnTo>
                <a:lnTo>
                  <a:pt x="30347" y="396019"/>
                </a:lnTo>
                <a:lnTo>
                  <a:pt x="55133" y="412734"/>
                </a:lnTo>
                <a:lnTo>
                  <a:pt x="71848" y="437520"/>
                </a:lnTo>
                <a:lnTo>
                  <a:pt x="77978" y="467868"/>
                </a:lnTo>
                <a:lnTo>
                  <a:pt x="1362202" y="467868"/>
                </a:lnTo>
                <a:lnTo>
                  <a:pt x="1368331" y="437520"/>
                </a:lnTo>
                <a:lnTo>
                  <a:pt x="1385046" y="412734"/>
                </a:lnTo>
                <a:lnTo>
                  <a:pt x="1409832" y="396019"/>
                </a:lnTo>
                <a:lnTo>
                  <a:pt x="1440180" y="389889"/>
                </a:lnTo>
                <a:lnTo>
                  <a:pt x="1440180" y="77977"/>
                </a:lnTo>
                <a:lnTo>
                  <a:pt x="1409832" y="71848"/>
                </a:lnTo>
                <a:lnTo>
                  <a:pt x="1385046" y="55133"/>
                </a:lnTo>
                <a:lnTo>
                  <a:pt x="1368331" y="30347"/>
                </a:lnTo>
                <a:lnTo>
                  <a:pt x="1362202" y="0"/>
                </a:lnTo>
                <a:close/>
              </a:path>
            </a:pathLst>
          </a:custGeom>
          <a:solidFill>
            <a:srgbClr val="2CA1BE"/>
          </a:solidFill>
        </p:spPr>
        <p:txBody>
          <a:bodyPr wrap="square" lIns="0" tIns="0" rIns="0" bIns="0" rtlCol="0"/>
          <a:lstStyle/>
          <a:p>
            <a:endParaRPr/>
          </a:p>
        </p:txBody>
      </p:sp>
      <p:sp>
        <p:nvSpPr>
          <p:cNvPr id="17" name="object 17"/>
          <p:cNvSpPr/>
          <p:nvPr/>
        </p:nvSpPr>
        <p:spPr>
          <a:xfrm>
            <a:off x="4040123" y="4338065"/>
            <a:ext cx="1495425" cy="521970"/>
          </a:xfrm>
          <a:custGeom>
            <a:avLst/>
            <a:gdLst/>
            <a:ahLst/>
            <a:cxnLst/>
            <a:rect l="l" t="t" r="r" b="b"/>
            <a:pathLst>
              <a:path w="1495425" h="521970">
                <a:moveTo>
                  <a:pt x="1389634" y="0"/>
                </a:moveTo>
                <a:lnTo>
                  <a:pt x="105410" y="0"/>
                </a:lnTo>
                <a:lnTo>
                  <a:pt x="95069" y="2539"/>
                </a:lnTo>
                <a:lnTo>
                  <a:pt x="86502" y="7619"/>
                </a:lnTo>
                <a:lnTo>
                  <a:pt x="80531" y="15239"/>
                </a:lnTo>
                <a:lnTo>
                  <a:pt x="77977" y="26669"/>
                </a:lnTo>
                <a:lnTo>
                  <a:pt x="77977" y="30479"/>
                </a:lnTo>
                <a:lnTo>
                  <a:pt x="77215" y="36829"/>
                </a:lnTo>
                <a:lnTo>
                  <a:pt x="76073" y="40639"/>
                </a:lnTo>
                <a:lnTo>
                  <a:pt x="74675" y="45719"/>
                </a:lnTo>
                <a:lnTo>
                  <a:pt x="72643" y="49529"/>
                </a:lnTo>
                <a:lnTo>
                  <a:pt x="43941" y="74929"/>
                </a:lnTo>
                <a:lnTo>
                  <a:pt x="38862" y="76199"/>
                </a:lnTo>
                <a:lnTo>
                  <a:pt x="34162" y="77469"/>
                </a:lnTo>
                <a:lnTo>
                  <a:pt x="26162" y="77469"/>
                </a:lnTo>
                <a:lnTo>
                  <a:pt x="15912" y="80009"/>
                </a:lnTo>
                <a:lnTo>
                  <a:pt x="7604" y="86359"/>
                </a:lnTo>
                <a:lnTo>
                  <a:pt x="2033" y="95249"/>
                </a:lnTo>
                <a:lnTo>
                  <a:pt x="0" y="105409"/>
                </a:lnTo>
                <a:lnTo>
                  <a:pt x="0" y="416559"/>
                </a:lnTo>
                <a:lnTo>
                  <a:pt x="2033" y="427989"/>
                </a:lnTo>
                <a:lnTo>
                  <a:pt x="7604" y="435609"/>
                </a:lnTo>
                <a:lnTo>
                  <a:pt x="15912" y="441959"/>
                </a:lnTo>
                <a:lnTo>
                  <a:pt x="26162" y="444499"/>
                </a:lnTo>
                <a:lnTo>
                  <a:pt x="31114" y="444499"/>
                </a:lnTo>
                <a:lnTo>
                  <a:pt x="36449" y="445769"/>
                </a:lnTo>
                <a:lnTo>
                  <a:pt x="68706" y="466089"/>
                </a:lnTo>
                <a:lnTo>
                  <a:pt x="77977" y="496569"/>
                </a:lnTo>
                <a:lnTo>
                  <a:pt x="80531" y="506729"/>
                </a:lnTo>
                <a:lnTo>
                  <a:pt x="86502" y="515619"/>
                </a:lnTo>
                <a:lnTo>
                  <a:pt x="95069" y="520699"/>
                </a:lnTo>
                <a:lnTo>
                  <a:pt x="105410" y="521969"/>
                </a:lnTo>
                <a:lnTo>
                  <a:pt x="1389634" y="521969"/>
                </a:lnTo>
                <a:lnTo>
                  <a:pt x="1417192" y="491489"/>
                </a:lnTo>
                <a:lnTo>
                  <a:pt x="1417351" y="490219"/>
                </a:lnTo>
                <a:lnTo>
                  <a:pt x="110616" y="490219"/>
                </a:lnTo>
                <a:lnTo>
                  <a:pt x="110489" y="486409"/>
                </a:lnTo>
                <a:lnTo>
                  <a:pt x="109220" y="478789"/>
                </a:lnTo>
                <a:lnTo>
                  <a:pt x="92075" y="441959"/>
                </a:lnTo>
                <a:lnTo>
                  <a:pt x="86613" y="436879"/>
                </a:lnTo>
                <a:lnTo>
                  <a:pt x="80772" y="430529"/>
                </a:lnTo>
                <a:lnTo>
                  <a:pt x="74295" y="426719"/>
                </a:lnTo>
                <a:lnTo>
                  <a:pt x="67563" y="421639"/>
                </a:lnTo>
                <a:lnTo>
                  <a:pt x="60198" y="417829"/>
                </a:lnTo>
                <a:lnTo>
                  <a:pt x="52577" y="415289"/>
                </a:lnTo>
                <a:lnTo>
                  <a:pt x="36322" y="412749"/>
                </a:lnTo>
                <a:lnTo>
                  <a:pt x="32892" y="411479"/>
                </a:lnTo>
                <a:lnTo>
                  <a:pt x="32892" y="110489"/>
                </a:lnTo>
                <a:lnTo>
                  <a:pt x="35687" y="110489"/>
                </a:lnTo>
                <a:lnTo>
                  <a:pt x="44068" y="109219"/>
                </a:lnTo>
                <a:lnTo>
                  <a:pt x="80390" y="91439"/>
                </a:lnTo>
                <a:lnTo>
                  <a:pt x="104266" y="59689"/>
                </a:lnTo>
                <a:lnTo>
                  <a:pt x="110616" y="33019"/>
                </a:lnTo>
                <a:lnTo>
                  <a:pt x="1417383" y="33019"/>
                </a:lnTo>
                <a:lnTo>
                  <a:pt x="1417065" y="26669"/>
                </a:lnTo>
                <a:lnTo>
                  <a:pt x="1414583" y="15239"/>
                </a:lnTo>
                <a:lnTo>
                  <a:pt x="1408636" y="7619"/>
                </a:lnTo>
                <a:lnTo>
                  <a:pt x="1400046" y="2539"/>
                </a:lnTo>
                <a:lnTo>
                  <a:pt x="1389634" y="0"/>
                </a:lnTo>
                <a:close/>
              </a:path>
              <a:path w="1495425" h="521970">
                <a:moveTo>
                  <a:pt x="1417383" y="33019"/>
                </a:moveTo>
                <a:lnTo>
                  <a:pt x="1384427" y="33019"/>
                </a:lnTo>
                <a:lnTo>
                  <a:pt x="1384553" y="35559"/>
                </a:lnTo>
                <a:lnTo>
                  <a:pt x="1398397" y="73659"/>
                </a:lnTo>
                <a:lnTo>
                  <a:pt x="1427606" y="100329"/>
                </a:lnTo>
                <a:lnTo>
                  <a:pt x="1458722" y="110489"/>
                </a:lnTo>
                <a:lnTo>
                  <a:pt x="1462151" y="110489"/>
                </a:lnTo>
                <a:lnTo>
                  <a:pt x="1462151" y="411479"/>
                </a:lnTo>
                <a:lnTo>
                  <a:pt x="1459356" y="411479"/>
                </a:lnTo>
                <a:lnTo>
                  <a:pt x="1450975" y="414019"/>
                </a:lnTo>
                <a:lnTo>
                  <a:pt x="1443101" y="415289"/>
                </a:lnTo>
                <a:lnTo>
                  <a:pt x="1408811" y="435609"/>
                </a:lnTo>
                <a:lnTo>
                  <a:pt x="1388110" y="469899"/>
                </a:lnTo>
                <a:lnTo>
                  <a:pt x="1384427" y="490219"/>
                </a:lnTo>
                <a:lnTo>
                  <a:pt x="1417351" y="490219"/>
                </a:lnTo>
                <a:lnTo>
                  <a:pt x="1417827" y="486409"/>
                </a:lnTo>
                <a:lnTo>
                  <a:pt x="1418971" y="481329"/>
                </a:lnTo>
                <a:lnTo>
                  <a:pt x="1422527" y="472439"/>
                </a:lnTo>
                <a:lnTo>
                  <a:pt x="1425066" y="467359"/>
                </a:lnTo>
                <a:lnTo>
                  <a:pt x="1427734" y="464819"/>
                </a:lnTo>
                <a:lnTo>
                  <a:pt x="1431036" y="459739"/>
                </a:lnTo>
                <a:lnTo>
                  <a:pt x="1434464" y="457199"/>
                </a:lnTo>
                <a:lnTo>
                  <a:pt x="1438402" y="453389"/>
                </a:lnTo>
                <a:lnTo>
                  <a:pt x="1442465" y="450849"/>
                </a:lnTo>
                <a:lnTo>
                  <a:pt x="1446656" y="449579"/>
                </a:lnTo>
                <a:lnTo>
                  <a:pt x="1451228" y="447039"/>
                </a:lnTo>
                <a:lnTo>
                  <a:pt x="1456181" y="445769"/>
                </a:lnTo>
                <a:lnTo>
                  <a:pt x="1460880" y="444499"/>
                </a:lnTo>
                <a:lnTo>
                  <a:pt x="1468881" y="444499"/>
                </a:lnTo>
                <a:lnTo>
                  <a:pt x="1479131" y="441959"/>
                </a:lnTo>
                <a:lnTo>
                  <a:pt x="1487439" y="435609"/>
                </a:lnTo>
                <a:lnTo>
                  <a:pt x="1493010" y="427989"/>
                </a:lnTo>
                <a:lnTo>
                  <a:pt x="1495043" y="416559"/>
                </a:lnTo>
                <a:lnTo>
                  <a:pt x="1495043" y="105409"/>
                </a:lnTo>
                <a:lnTo>
                  <a:pt x="1493010" y="95249"/>
                </a:lnTo>
                <a:lnTo>
                  <a:pt x="1487439" y="86359"/>
                </a:lnTo>
                <a:lnTo>
                  <a:pt x="1479131" y="80009"/>
                </a:lnTo>
                <a:lnTo>
                  <a:pt x="1468881" y="77469"/>
                </a:lnTo>
                <a:lnTo>
                  <a:pt x="1458722" y="77469"/>
                </a:lnTo>
                <a:lnTo>
                  <a:pt x="1453768" y="76199"/>
                </a:lnTo>
                <a:lnTo>
                  <a:pt x="1432814" y="63499"/>
                </a:lnTo>
                <a:lnTo>
                  <a:pt x="1429512" y="60959"/>
                </a:lnTo>
                <a:lnTo>
                  <a:pt x="1426464" y="57149"/>
                </a:lnTo>
                <a:lnTo>
                  <a:pt x="1423797" y="52069"/>
                </a:lnTo>
                <a:lnTo>
                  <a:pt x="1421638" y="48259"/>
                </a:lnTo>
                <a:lnTo>
                  <a:pt x="1419860" y="43179"/>
                </a:lnTo>
                <a:lnTo>
                  <a:pt x="1418463" y="39369"/>
                </a:lnTo>
                <a:lnTo>
                  <a:pt x="1417447" y="34289"/>
                </a:lnTo>
                <a:lnTo>
                  <a:pt x="1417383" y="33019"/>
                </a:lnTo>
                <a:close/>
              </a:path>
              <a:path w="1495425" h="521970">
                <a:moveTo>
                  <a:pt x="43941" y="390937"/>
                </a:moveTo>
                <a:lnTo>
                  <a:pt x="43941" y="401319"/>
                </a:lnTo>
                <a:lnTo>
                  <a:pt x="38100" y="401319"/>
                </a:lnTo>
                <a:lnTo>
                  <a:pt x="47243" y="402589"/>
                </a:lnTo>
                <a:lnTo>
                  <a:pt x="88137" y="422909"/>
                </a:lnTo>
                <a:lnTo>
                  <a:pt x="114808" y="459739"/>
                </a:lnTo>
                <a:lnTo>
                  <a:pt x="121538" y="486409"/>
                </a:lnTo>
                <a:lnTo>
                  <a:pt x="121158" y="478789"/>
                </a:lnTo>
                <a:lnTo>
                  <a:pt x="131445" y="478789"/>
                </a:lnTo>
                <a:lnTo>
                  <a:pt x="130937" y="474979"/>
                </a:lnTo>
                <a:lnTo>
                  <a:pt x="115442" y="436879"/>
                </a:lnTo>
                <a:lnTo>
                  <a:pt x="87502" y="408939"/>
                </a:lnTo>
                <a:lnTo>
                  <a:pt x="59943" y="394969"/>
                </a:lnTo>
                <a:lnTo>
                  <a:pt x="43941" y="390937"/>
                </a:lnTo>
                <a:close/>
              </a:path>
              <a:path w="1495425" h="521970">
                <a:moveTo>
                  <a:pt x="132105" y="478789"/>
                </a:moveTo>
                <a:lnTo>
                  <a:pt x="131445" y="478789"/>
                </a:lnTo>
                <a:lnTo>
                  <a:pt x="132461" y="486409"/>
                </a:lnTo>
                <a:lnTo>
                  <a:pt x="132105" y="478789"/>
                </a:lnTo>
                <a:close/>
              </a:path>
              <a:path w="1495425" h="521970">
                <a:moveTo>
                  <a:pt x="1451102" y="390741"/>
                </a:moveTo>
                <a:lnTo>
                  <a:pt x="1447546" y="391159"/>
                </a:lnTo>
                <a:lnTo>
                  <a:pt x="1437639" y="393699"/>
                </a:lnTo>
                <a:lnTo>
                  <a:pt x="1418463" y="401319"/>
                </a:lnTo>
                <a:lnTo>
                  <a:pt x="1409827" y="407669"/>
                </a:lnTo>
                <a:lnTo>
                  <a:pt x="1401699" y="412749"/>
                </a:lnTo>
                <a:lnTo>
                  <a:pt x="1394078" y="420369"/>
                </a:lnTo>
                <a:lnTo>
                  <a:pt x="1387221" y="426719"/>
                </a:lnTo>
                <a:lnTo>
                  <a:pt x="1380998" y="435609"/>
                </a:lnTo>
                <a:lnTo>
                  <a:pt x="1364741" y="472439"/>
                </a:lnTo>
                <a:lnTo>
                  <a:pt x="1363630" y="478789"/>
                </a:lnTo>
                <a:lnTo>
                  <a:pt x="1374013" y="478789"/>
                </a:lnTo>
                <a:lnTo>
                  <a:pt x="1373886" y="483869"/>
                </a:lnTo>
                <a:lnTo>
                  <a:pt x="1389888" y="441959"/>
                </a:lnTo>
                <a:lnTo>
                  <a:pt x="1423289" y="411479"/>
                </a:lnTo>
                <a:lnTo>
                  <a:pt x="1458849" y="401319"/>
                </a:lnTo>
                <a:lnTo>
                  <a:pt x="1451102" y="401319"/>
                </a:lnTo>
                <a:lnTo>
                  <a:pt x="1451102" y="390741"/>
                </a:lnTo>
                <a:close/>
              </a:path>
              <a:path w="1495425" h="521970">
                <a:moveTo>
                  <a:pt x="1363630" y="478789"/>
                </a:moveTo>
                <a:lnTo>
                  <a:pt x="1363122" y="478789"/>
                </a:lnTo>
                <a:lnTo>
                  <a:pt x="1362964" y="482599"/>
                </a:lnTo>
                <a:lnTo>
                  <a:pt x="1363630" y="478789"/>
                </a:lnTo>
                <a:close/>
              </a:path>
              <a:path w="1495425" h="521970">
                <a:moveTo>
                  <a:pt x="1363599" y="467359"/>
                </a:moveTo>
                <a:lnTo>
                  <a:pt x="131572" y="467359"/>
                </a:lnTo>
                <a:lnTo>
                  <a:pt x="132105" y="478789"/>
                </a:lnTo>
                <a:lnTo>
                  <a:pt x="1363122" y="478789"/>
                </a:lnTo>
                <a:lnTo>
                  <a:pt x="1363599" y="467359"/>
                </a:lnTo>
                <a:close/>
              </a:path>
              <a:path w="1495425" h="521970">
                <a:moveTo>
                  <a:pt x="54863" y="130809"/>
                </a:moveTo>
                <a:lnTo>
                  <a:pt x="43941" y="131573"/>
                </a:lnTo>
                <a:lnTo>
                  <a:pt x="43941" y="390242"/>
                </a:lnTo>
                <a:lnTo>
                  <a:pt x="54863" y="391159"/>
                </a:lnTo>
                <a:lnTo>
                  <a:pt x="54863" y="130809"/>
                </a:lnTo>
                <a:close/>
              </a:path>
              <a:path w="1495425" h="521970">
                <a:moveTo>
                  <a:pt x="1440179" y="130809"/>
                </a:moveTo>
                <a:lnTo>
                  <a:pt x="1440179" y="391159"/>
                </a:lnTo>
                <a:lnTo>
                  <a:pt x="1451102" y="390396"/>
                </a:lnTo>
                <a:lnTo>
                  <a:pt x="1451102" y="131727"/>
                </a:lnTo>
                <a:lnTo>
                  <a:pt x="1440179" y="130809"/>
                </a:lnTo>
                <a:close/>
              </a:path>
              <a:path w="1495425" h="521970">
                <a:moveTo>
                  <a:pt x="39750" y="389889"/>
                </a:moveTo>
                <a:lnTo>
                  <a:pt x="43941" y="390937"/>
                </a:lnTo>
                <a:lnTo>
                  <a:pt x="43941" y="390242"/>
                </a:lnTo>
                <a:lnTo>
                  <a:pt x="39750" y="389889"/>
                </a:lnTo>
                <a:close/>
              </a:path>
              <a:path w="1495425" h="521970">
                <a:moveTo>
                  <a:pt x="1458340" y="389889"/>
                </a:moveTo>
                <a:lnTo>
                  <a:pt x="1451102" y="390396"/>
                </a:lnTo>
                <a:lnTo>
                  <a:pt x="1451102" y="390741"/>
                </a:lnTo>
                <a:lnTo>
                  <a:pt x="1458340" y="389889"/>
                </a:lnTo>
                <a:close/>
              </a:path>
              <a:path w="1495425" h="521970">
                <a:moveTo>
                  <a:pt x="43941" y="131228"/>
                </a:moveTo>
                <a:lnTo>
                  <a:pt x="36702" y="132079"/>
                </a:lnTo>
                <a:lnTo>
                  <a:pt x="43941" y="131573"/>
                </a:lnTo>
                <a:lnTo>
                  <a:pt x="43941" y="131228"/>
                </a:lnTo>
                <a:close/>
              </a:path>
              <a:path w="1495425" h="521970">
                <a:moveTo>
                  <a:pt x="1451102" y="131556"/>
                </a:moveTo>
                <a:lnTo>
                  <a:pt x="1451102" y="131727"/>
                </a:lnTo>
                <a:lnTo>
                  <a:pt x="1455292" y="132079"/>
                </a:lnTo>
                <a:lnTo>
                  <a:pt x="1451102" y="131556"/>
                </a:lnTo>
                <a:close/>
              </a:path>
              <a:path w="1495425" h="521970">
                <a:moveTo>
                  <a:pt x="1373631" y="35559"/>
                </a:moveTo>
                <a:lnTo>
                  <a:pt x="1374013" y="43179"/>
                </a:lnTo>
                <a:lnTo>
                  <a:pt x="1363662" y="43179"/>
                </a:lnTo>
                <a:lnTo>
                  <a:pt x="1364234" y="46989"/>
                </a:lnTo>
                <a:lnTo>
                  <a:pt x="1379601" y="85089"/>
                </a:lnTo>
                <a:lnTo>
                  <a:pt x="1407667" y="114299"/>
                </a:lnTo>
                <a:lnTo>
                  <a:pt x="1445133" y="130809"/>
                </a:lnTo>
                <a:lnTo>
                  <a:pt x="1451102" y="131556"/>
                </a:lnTo>
                <a:lnTo>
                  <a:pt x="1451102" y="120649"/>
                </a:lnTo>
                <a:lnTo>
                  <a:pt x="1456943" y="120649"/>
                </a:lnTo>
                <a:lnTo>
                  <a:pt x="1414272" y="105409"/>
                </a:lnTo>
                <a:lnTo>
                  <a:pt x="1407033" y="99059"/>
                </a:lnTo>
                <a:lnTo>
                  <a:pt x="1400428" y="93979"/>
                </a:lnTo>
                <a:lnTo>
                  <a:pt x="1394333" y="86359"/>
                </a:lnTo>
                <a:lnTo>
                  <a:pt x="1388999" y="80009"/>
                </a:lnTo>
                <a:lnTo>
                  <a:pt x="1384300" y="71119"/>
                </a:lnTo>
                <a:lnTo>
                  <a:pt x="1380363" y="63499"/>
                </a:lnTo>
                <a:lnTo>
                  <a:pt x="1377314" y="54609"/>
                </a:lnTo>
                <a:lnTo>
                  <a:pt x="1375028" y="45719"/>
                </a:lnTo>
                <a:lnTo>
                  <a:pt x="1373631" y="35559"/>
                </a:lnTo>
                <a:close/>
              </a:path>
              <a:path w="1495425" h="521970">
                <a:moveTo>
                  <a:pt x="76708" y="120649"/>
                </a:moveTo>
                <a:lnTo>
                  <a:pt x="43941" y="120649"/>
                </a:lnTo>
                <a:lnTo>
                  <a:pt x="43941" y="131228"/>
                </a:lnTo>
                <a:lnTo>
                  <a:pt x="47498" y="130809"/>
                </a:lnTo>
                <a:lnTo>
                  <a:pt x="57403" y="128269"/>
                </a:lnTo>
                <a:lnTo>
                  <a:pt x="76708" y="120649"/>
                </a:lnTo>
                <a:close/>
              </a:path>
              <a:path w="1495425" h="521970">
                <a:moveTo>
                  <a:pt x="121285" y="38099"/>
                </a:moveTo>
                <a:lnTo>
                  <a:pt x="105283" y="81279"/>
                </a:lnTo>
                <a:lnTo>
                  <a:pt x="71881" y="110489"/>
                </a:lnTo>
                <a:lnTo>
                  <a:pt x="45720" y="119379"/>
                </a:lnTo>
                <a:lnTo>
                  <a:pt x="36195" y="121919"/>
                </a:lnTo>
                <a:lnTo>
                  <a:pt x="43941" y="120649"/>
                </a:lnTo>
                <a:lnTo>
                  <a:pt x="76708" y="120649"/>
                </a:lnTo>
                <a:lnTo>
                  <a:pt x="85343" y="115569"/>
                </a:lnTo>
                <a:lnTo>
                  <a:pt x="114046" y="87629"/>
                </a:lnTo>
                <a:lnTo>
                  <a:pt x="130428" y="49529"/>
                </a:lnTo>
                <a:lnTo>
                  <a:pt x="131540" y="43179"/>
                </a:lnTo>
                <a:lnTo>
                  <a:pt x="121158" y="43179"/>
                </a:lnTo>
                <a:lnTo>
                  <a:pt x="121285" y="38099"/>
                </a:lnTo>
                <a:close/>
              </a:path>
              <a:path w="1495425" h="521970">
                <a:moveTo>
                  <a:pt x="1363027" y="43179"/>
                </a:moveTo>
                <a:lnTo>
                  <a:pt x="132048" y="43179"/>
                </a:lnTo>
                <a:lnTo>
                  <a:pt x="131572" y="54609"/>
                </a:lnTo>
                <a:lnTo>
                  <a:pt x="1363599" y="54609"/>
                </a:lnTo>
                <a:lnTo>
                  <a:pt x="1363027" y="43179"/>
                </a:lnTo>
                <a:close/>
              </a:path>
              <a:path w="1495425" h="521970">
                <a:moveTo>
                  <a:pt x="132206" y="39369"/>
                </a:moveTo>
                <a:lnTo>
                  <a:pt x="131540" y="43179"/>
                </a:lnTo>
                <a:lnTo>
                  <a:pt x="132048" y="43179"/>
                </a:lnTo>
                <a:lnTo>
                  <a:pt x="132206" y="39369"/>
                </a:lnTo>
                <a:close/>
              </a:path>
              <a:path w="1495425" h="521970">
                <a:moveTo>
                  <a:pt x="1362710" y="36829"/>
                </a:moveTo>
                <a:lnTo>
                  <a:pt x="1363027" y="43179"/>
                </a:lnTo>
                <a:lnTo>
                  <a:pt x="1363662" y="43179"/>
                </a:lnTo>
                <a:lnTo>
                  <a:pt x="1362710" y="36829"/>
                </a:lnTo>
                <a:close/>
              </a:path>
            </a:pathLst>
          </a:custGeom>
          <a:solidFill>
            <a:srgbClr val="1E768B"/>
          </a:solidFill>
        </p:spPr>
        <p:txBody>
          <a:bodyPr wrap="square" lIns="0" tIns="0" rIns="0" bIns="0" rtlCol="0"/>
          <a:lstStyle/>
          <a:p>
            <a:endParaRPr/>
          </a:p>
        </p:txBody>
      </p:sp>
      <p:sp>
        <p:nvSpPr>
          <p:cNvPr id="18" name="object 18"/>
          <p:cNvSpPr txBox="1"/>
          <p:nvPr/>
        </p:nvSpPr>
        <p:spPr>
          <a:xfrm>
            <a:off x="4391914" y="4454778"/>
            <a:ext cx="79248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Lucida Sans Unicode"/>
                <a:cs typeface="Lucida Sans Unicode"/>
              </a:rPr>
              <a:t>In</a:t>
            </a:r>
            <a:r>
              <a:rPr sz="1400" b="1" dirty="0">
                <a:solidFill>
                  <a:srgbClr val="FFFFFF"/>
                </a:solidFill>
                <a:latin typeface="Lucida Sans Unicode"/>
                <a:cs typeface="Lucida Sans Unicode"/>
              </a:rPr>
              <a:t>te</a:t>
            </a:r>
            <a:r>
              <a:rPr sz="1400" b="1" spc="-10" dirty="0">
                <a:solidFill>
                  <a:srgbClr val="FFFFFF"/>
                </a:solidFill>
                <a:latin typeface="Lucida Sans Unicode"/>
                <a:cs typeface="Lucida Sans Unicode"/>
              </a:rPr>
              <a:t>r</a:t>
            </a:r>
            <a:r>
              <a:rPr sz="1400" b="1" spc="-5" dirty="0">
                <a:solidFill>
                  <a:srgbClr val="FFFFFF"/>
                </a:solidFill>
                <a:latin typeface="Lucida Sans Unicode"/>
                <a:cs typeface="Lucida Sans Unicode"/>
              </a:rPr>
              <a:t>r</a:t>
            </a:r>
            <a:r>
              <a:rPr sz="1400" b="1" dirty="0">
                <a:solidFill>
                  <a:srgbClr val="FFFFFF"/>
                </a:solidFill>
                <a:latin typeface="Lucida Sans Unicode"/>
                <a:cs typeface="Lucida Sans Unicode"/>
              </a:rPr>
              <a:t>upt</a:t>
            </a:r>
            <a:endParaRPr sz="1400">
              <a:latin typeface="Lucida Sans Unicode"/>
              <a:cs typeface="Lucida Sans Unicode"/>
            </a:endParaRPr>
          </a:p>
        </p:txBody>
      </p:sp>
      <p:sp>
        <p:nvSpPr>
          <p:cNvPr id="19" name="object 19"/>
          <p:cNvSpPr/>
          <p:nvPr/>
        </p:nvSpPr>
        <p:spPr>
          <a:xfrm>
            <a:off x="1763267" y="3044951"/>
            <a:ext cx="1440180" cy="467995"/>
          </a:xfrm>
          <a:custGeom>
            <a:avLst/>
            <a:gdLst/>
            <a:ahLst/>
            <a:cxnLst/>
            <a:rect l="l" t="t" r="r" b="b"/>
            <a:pathLst>
              <a:path w="1440180" h="467995">
                <a:moveTo>
                  <a:pt x="1362202" y="0"/>
                </a:moveTo>
                <a:lnTo>
                  <a:pt x="77977" y="0"/>
                </a:lnTo>
                <a:lnTo>
                  <a:pt x="71848" y="30347"/>
                </a:lnTo>
                <a:lnTo>
                  <a:pt x="55133" y="55133"/>
                </a:lnTo>
                <a:lnTo>
                  <a:pt x="30347" y="71848"/>
                </a:lnTo>
                <a:lnTo>
                  <a:pt x="0" y="77977"/>
                </a:lnTo>
                <a:lnTo>
                  <a:pt x="0" y="389889"/>
                </a:lnTo>
                <a:lnTo>
                  <a:pt x="30347" y="396019"/>
                </a:lnTo>
                <a:lnTo>
                  <a:pt x="55133" y="412734"/>
                </a:lnTo>
                <a:lnTo>
                  <a:pt x="71848" y="437520"/>
                </a:lnTo>
                <a:lnTo>
                  <a:pt x="77977" y="467868"/>
                </a:lnTo>
                <a:lnTo>
                  <a:pt x="1362202" y="467868"/>
                </a:lnTo>
                <a:lnTo>
                  <a:pt x="1368331" y="437520"/>
                </a:lnTo>
                <a:lnTo>
                  <a:pt x="1385046" y="412734"/>
                </a:lnTo>
                <a:lnTo>
                  <a:pt x="1409832" y="396019"/>
                </a:lnTo>
                <a:lnTo>
                  <a:pt x="1440180" y="389889"/>
                </a:lnTo>
                <a:lnTo>
                  <a:pt x="1440180" y="77977"/>
                </a:lnTo>
                <a:lnTo>
                  <a:pt x="1409832" y="71848"/>
                </a:lnTo>
                <a:lnTo>
                  <a:pt x="1385046" y="55133"/>
                </a:lnTo>
                <a:lnTo>
                  <a:pt x="1368331" y="30347"/>
                </a:lnTo>
                <a:lnTo>
                  <a:pt x="1362202" y="0"/>
                </a:lnTo>
                <a:close/>
              </a:path>
            </a:pathLst>
          </a:custGeom>
          <a:solidFill>
            <a:srgbClr val="2CA1BE"/>
          </a:solidFill>
        </p:spPr>
        <p:txBody>
          <a:bodyPr wrap="square" lIns="0" tIns="0" rIns="0" bIns="0" rtlCol="0"/>
          <a:lstStyle/>
          <a:p>
            <a:endParaRPr/>
          </a:p>
        </p:txBody>
      </p:sp>
      <p:sp>
        <p:nvSpPr>
          <p:cNvPr id="20" name="object 20"/>
          <p:cNvSpPr/>
          <p:nvPr/>
        </p:nvSpPr>
        <p:spPr>
          <a:xfrm>
            <a:off x="1735835" y="3018282"/>
            <a:ext cx="1495425" cy="521970"/>
          </a:xfrm>
          <a:custGeom>
            <a:avLst/>
            <a:gdLst/>
            <a:ahLst/>
            <a:cxnLst/>
            <a:rect l="l" t="t" r="r" b="b"/>
            <a:pathLst>
              <a:path w="1495425" h="521970">
                <a:moveTo>
                  <a:pt x="1389633" y="0"/>
                </a:moveTo>
                <a:lnTo>
                  <a:pt x="105409" y="0"/>
                </a:lnTo>
                <a:lnTo>
                  <a:pt x="95069" y="2540"/>
                </a:lnTo>
                <a:lnTo>
                  <a:pt x="86502" y="7620"/>
                </a:lnTo>
                <a:lnTo>
                  <a:pt x="80531" y="15240"/>
                </a:lnTo>
                <a:lnTo>
                  <a:pt x="77977" y="26670"/>
                </a:lnTo>
                <a:lnTo>
                  <a:pt x="77977" y="30480"/>
                </a:lnTo>
                <a:lnTo>
                  <a:pt x="77215" y="36830"/>
                </a:lnTo>
                <a:lnTo>
                  <a:pt x="52705" y="71120"/>
                </a:lnTo>
                <a:lnTo>
                  <a:pt x="38862" y="76200"/>
                </a:lnTo>
                <a:lnTo>
                  <a:pt x="34162" y="77470"/>
                </a:lnTo>
                <a:lnTo>
                  <a:pt x="26162" y="77470"/>
                </a:lnTo>
                <a:lnTo>
                  <a:pt x="15912" y="80010"/>
                </a:lnTo>
                <a:lnTo>
                  <a:pt x="7604" y="86360"/>
                </a:lnTo>
                <a:lnTo>
                  <a:pt x="2033" y="95250"/>
                </a:lnTo>
                <a:lnTo>
                  <a:pt x="0" y="105410"/>
                </a:lnTo>
                <a:lnTo>
                  <a:pt x="0" y="416560"/>
                </a:lnTo>
                <a:lnTo>
                  <a:pt x="2033" y="427990"/>
                </a:lnTo>
                <a:lnTo>
                  <a:pt x="7604" y="435610"/>
                </a:lnTo>
                <a:lnTo>
                  <a:pt x="15912" y="441960"/>
                </a:lnTo>
                <a:lnTo>
                  <a:pt x="26162" y="444500"/>
                </a:lnTo>
                <a:lnTo>
                  <a:pt x="31114" y="444500"/>
                </a:lnTo>
                <a:lnTo>
                  <a:pt x="36449" y="445770"/>
                </a:lnTo>
                <a:lnTo>
                  <a:pt x="68706" y="466090"/>
                </a:lnTo>
                <a:lnTo>
                  <a:pt x="77977" y="496570"/>
                </a:lnTo>
                <a:lnTo>
                  <a:pt x="80531" y="506730"/>
                </a:lnTo>
                <a:lnTo>
                  <a:pt x="86502" y="515620"/>
                </a:lnTo>
                <a:lnTo>
                  <a:pt x="95069" y="520700"/>
                </a:lnTo>
                <a:lnTo>
                  <a:pt x="105409" y="521970"/>
                </a:lnTo>
                <a:lnTo>
                  <a:pt x="1389633" y="521970"/>
                </a:lnTo>
                <a:lnTo>
                  <a:pt x="1417193" y="491490"/>
                </a:lnTo>
                <a:lnTo>
                  <a:pt x="1417351" y="490220"/>
                </a:lnTo>
                <a:lnTo>
                  <a:pt x="110616" y="490220"/>
                </a:lnTo>
                <a:lnTo>
                  <a:pt x="110489" y="486410"/>
                </a:lnTo>
                <a:lnTo>
                  <a:pt x="109219" y="478790"/>
                </a:lnTo>
                <a:lnTo>
                  <a:pt x="92075" y="441960"/>
                </a:lnTo>
                <a:lnTo>
                  <a:pt x="86613" y="436880"/>
                </a:lnTo>
                <a:lnTo>
                  <a:pt x="80771" y="430530"/>
                </a:lnTo>
                <a:lnTo>
                  <a:pt x="74294" y="426720"/>
                </a:lnTo>
                <a:lnTo>
                  <a:pt x="67563" y="421640"/>
                </a:lnTo>
                <a:lnTo>
                  <a:pt x="60197" y="419100"/>
                </a:lnTo>
                <a:lnTo>
                  <a:pt x="52577" y="415290"/>
                </a:lnTo>
                <a:lnTo>
                  <a:pt x="36321" y="412750"/>
                </a:lnTo>
                <a:lnTo>
                  <a:pt x="32893" y="411480"/>
                </a:lnTo>
                <a:lnTo>
                  <a:pt x="32893" y="110490"/>
                </a:lnTo>
                <a:lnTo>
                  <a:pt x="35687" y="110490"/>
                </a:lnTo>
                <a:lnTo>
                  <a:pt x="44068" y="109220"/>
                </a:lnTo>
                <a:lnTo>
                  <a:pt x="80390" y="91440"/>
                </a:lnTo>
                <a:lnTo>
                  <a:pt x="104266" y="59690"/>
                </a:lnTo>
                <a:lnTo>
                  <a:pt x="110616" y="33020"/>
                </a:lnTo>
                <a:lnTo>
                  <a:pt x="1417383" y="33020"/>
                </a:lnTo>
                <a:lnTo>
                  <a:pt x="1417065" y="26670"/>
                </a:lnTo>
                <a:lnTo>
                  <a:pt x="1414583" y="15240"/>
                </a:lnTo>
                <a:lnTo>
                  <a:pt x="1408636" y="7620"/>
                </a:lnTo>
                <a:lnTo>
                  <a:pt x="1400046" y="2540"/>
                </a:lnTo>
                <a:lnTo>
                  <a:pt x="1389633" y="0"/>
                </a:lnTo>
                <a:close/>
              </a:path>
              <a:path w="1495425" h="521970">
                <a:moveTo>
                  <a:pt x="1417383" y="33020"/>
                </a:moveTo>
                <a:lnTo>
                  <a:pt x="1384427" y="33020"/>
                </a:lnTo>
                <a:lnTo>
                  <a:pt x="1384553" y="35560"/>
                </a:lnTo>
                <a:lnTo>
                  <a:pt x="1398396" y="73660"/>
                </a:lnTo>
                <a:lnTo>
                  <a:pt x="1427607" y="100330"/>
                </a:lnTo>
                <a:lnTo>
                  <a:pt x="1458721" y="110490"/>
                </a:lnTo>
                <a:lnTo>
                  <a:pt x="1462151" y="110490"/>
                </a:lnTo>
                <a:lnTo>
                  <a:pt x="1462151" y="411480"/>
                </a:lnTo>
                <a:lnTo>
                  <a:pt x="1459357" y="412750"/>
                </a:lnTo>
                <a:lnTo>
                  <a:pt x="1443101" y="415290"/>
                </a:lnTo>
                <a:lnTo>
                  <a:pt x="1435481" y="417830"/>
                </a:lnTo>
                <a:lnTo>
                  <a:pt x="1403477" y="441960"/>
                </a:lnTo>
                <a:lnTo>
                  <a:pt x="1385951" y="477520"/>
                </a:lnTo>
                <a:lnTo>
                  <a:pt x="1384427" y="490220"/>
                </a:lnTo>
                <a:lnTo>
                  <a:pt x="1417351" y="490220"/>
                </a:lnTo>
                <a:lnTo>
                  <a:pt x="1417827" y="486410"/>
                </a:lnTo>
                <a:lnTo>
                  <a:pt x="1418970" y="481330"/>
                </a:lnTo>
                <a:lnTo>
                  <a:pt x="1422527" y="472440"/>
                </a:lnTo>
                <a:lnTo>
                  <a:pt x="1425066" y="467360"/>
                </a:lnTo>
                <a:lnTo>
                  <a:pt x="1427733" y="464820"/>
                </a:lnTo>
                <a:lnTo>
                  <a:pt x="1431036" y="461010"/>
                </a:lnTo>
                <a:lnTo>
                  <a:pt x="1434464" y="457200"/>
                </a:lnTo>
                <a:lnTo>
                  <a:pt x="1438402" y="454660"/>
                </a:lnTo>
                <a:lnTo>
                  <a:pt x="1442465" y="450850"/>
                </a:lnTo>
                <a:lnTo>
                  <a:pt x="1446657" y="449580"/>
                </a:lnTo>
                <a:lnTo>
                  <a:pt x="1451228" y="447040"/>
                </a:lnTo>
                <a:lnTo>
                  <a:pt x="1456182" y="445770"/>
                </a:lnTo>
                <a:lnTo>
                  <a:pt x="1460881" y="444500"/>
                </a:lnTo>
                <a:lnTo>
                  <a:pt x="1468882" y="444500"/>
                </a:lnTo>
                <a:lnTo>
                  <a:pt x="1479131" y="441960"/>
                </a:lnTo>
                <a:lnTo>
                  <a:pt x="1487439" y="435610"/>
                </a:lnTo>
                <a:lnTo>
                  <a:pt x="1493010" y="427990"/>
                </a:lnTo>
                <a:lnTo>
                  <a:pt x="1495044" y="416560"/>
                </a:lnTo>
                <a:lnTo>
                  <a:pt x="1495044" y="105410"/>
                </a:lnTo>
                <a:lnTo>
                  <a:pt x="1493010" y="95250"/>
                </a:lnTo>
                <a:lnTo>
                  <a:pt x="1487439" y="86360"/>
                </a:lnTo>
                <a:lnTo>
                  <a:pt x="1479131" y="80010"/>
                </a:lnTo>
                <a:lnTo>
                  <a:pt x="1468882" y="77470"/>
                </a:lnTo>
                <a:lnTo>
                  <a:pt x="1458721" y="77470"/>
                </a:lnTo>
                <a:lnTo>
                  <a:pt x="1453769" y="76200"/>
                </a:lnTo>
                <a:lnTo>
                  <a:pt x="1432814" y="63500"/>
                </a:lnTo>
                <a:lnTo>
                  <a:pt x="1429512" y="60960"/>
                </a:lnTo>
                <a:lnTo>
                  <a:pt x="1426464" y="57150"/>
                </a:lnTo>
                <a:lnTo>
                  <a:pt x="1423796" y="52070"/>
                </a:lnTo>
                <a:lnTo>
                  <a:pt x="1421638" y="48260"/>
                </a:lnTo>
                <a:lnTo>
                  <a:pt x="1419859" y="44450"/>
                </a:lnTo>
                <a:lnTo>
                  <a:pt x="1418463" y="39370"/>
                </a:lnTo>
                <a:lnTo>
                  <a:pt x="1417446" y="34290"/>
                </a:lnTo>
                <a:lnTo>
                  <a:pt x="1417383" y="33020"/>
                </a:lnTo>
                <a:close/>
              </a:path>
              <a:path w="1495425" h="521970">
                <a:moveTo>
                  <a:pt x="43941" y="391683"/>
                </a:moveTo>
                <a:lnTo>
                  <a:pt x="43941" y="401320"/>
                </a:lnTo>
                <a:lnTo>
                  <a:pt x="38100" y="401320"/>
                </a:lnTo>
                <a:lnTo>
                  <a:pt x="47243" y="402590"/>
                </a:lnTo>
                <a:lnTo>
                  <a:pt x="88137" y="422910"/>
                </a:lnTo>
                <a:lnTo>
                  <a:pt x="114807" y="459740"/>
                </a:lnTo>
                <a:lnTo>
                  <a:pt x="121538" y="486410"/>
                </a:lnTo>
                <a:lnTo>
                  <a:pt x="121157" y="478790"/>
                </a:lnTo>
                <a:lnTo>
                  <a:pt x="131444" y="478790"/>
                </a:lnTo>
                <a:lnTo>
                  <a:pt x="130937" y="474980"/>
                </a:lnTo>
                <a:lnTo>
                  <a:pt x="115443" y="436880"/>
                </a:lnTo>
                <a:lnTo>
                  <a:pt x="87502" y="408940"/>
                </a:lnTo>
                <a:lnTo>
                  <a:pt x="49911" y="392430"/>
                </a:lnTo>
                <a:lnTo>
                  <a:pt x="43941" y="391683"/>
                </a:lnTo>
                <a:close/>
              </a:path>
              <a:path w="1495425" h="521970">
                <a:moveTo>
                  <a:pt x="132105" y="478790"/>
                </a:moveTo>
                <a:lnTo>
                  <a:pt x="131444" y="478790"/>
                </a:lnTo>
                <a:lnTo>
                  <a:pt x="132461" y="486410"/>
                </a:lnTo>
                <a:lnTo>
                  <a:pt x="132105" y="478790"/>
                </a:lnTo>
                <a:close/>
              </a:path>
              <a:path w="1495425" h="521970">
                <a:moveTo>
                  <a:pt x="1451102" y="390741"/>
                </a:moveTo>
                <a:lnTo>
                  <a:pt x="1447545" y="391160"/>
                </a:lnTo>
                <a:lnTo>
                  <a:pt x="1437639" y="393700"/>
                </a:lnTo>
                <a:lnTo>
                  <a:pt x="1418463" y="401320"/>
                </a:lnTo>
                <a:lnTo>
                  <a:pt x="1409827" y="407670"/>
                </a:lnTo>
                <a:lnTo>
                  <a:pt x="1401699" y="412750"/>
                </a:lnTo>
                <a:lnTo>
                  <a:pt x="1394078" y="420370"/>
                </a:lnTo>
                <a:lnTo>
                  <a:pt x="1387220" y="426720"/>
                </a:lnTo>
                <a:lnTo>
                  <a:pt x="1380997" y="435610"/>
                </a:lnTo>
                <a:lnTo>
                  <a:pt x="1364741" y="472440"/>
                </a:lnTo>
                <a:lnTo>
                  <a:pt x="1363630" y="478790"/>
                </a:lnTo>
                <a:lnTo>
                  <a:pt x="1374013" y="478790"/>
                </a:lnTo>
                <a:lnTo>
                  <a:pt x="1373886" y="483870"/>
                </a:lnTo>
                <a:lnTo>
                  <a:pt x="1389888" y="441960"/>
                </a:lnTo>
                <a:lnTo>
                  <a:pt x="1423289" y="411480"/>
                </a:lnTo>
                <a:lnTo>
                  <a:pt x="1458849" y="401320"/>
                </a:lnTo>
                <a:lnTo>
                  <a:pt x="1451102" y="401320"/>
                </a:lnTo>
                <a:lnTo>
                  <a:pt x="1451102" y="390741"/>
                </a:lnTo>
                <a:close/>
              </a:path>
              <a:path w="1495425" h="521970">
                <a:moveTo>
                  <a:pt x="1363630" y="478790"/>
                </a:moveTo>
                <a:lnTo>
                  <a:pt x="1363122" y="478790"/>
                </a:lnTo>
                <a:lnTo>
                  <a:pt x="1362964" y="482600"/>
                </a:lnTo>
                <a:lnTo>
                  <a:pt x="1363630" y="478790"/>
                </a:lnTo>
                <a:close/>
              </a:path>
              <a:path w="1495425" h="521970">
                <a:moveTo>
                  <a:pt x="1363599" y="467360"/>
                </a:moveTo>
                <a:lnTo>
                  <a:pt x="131571" y="467360"/>
                </a:lnTo>
                <a:lnTo>
                  <a:pt x="132105" y="478790"/>
                </a:lnTo>
                <a:lnTo>
                  <a:pt x="1363122" y="478790"/>
                </a:lnTo>
                <a:lnTo>
                  <a:pt x="1363599" y="467360"/>
                </a:lnTo>
                <a:close/>
              </a:path>
              <a:path w="1495425" h="521970">
                <a:moveTo>
                  <a:pt x="43941" y="391160"/>
                </a:moveTo>
                <a:lnTo>
                  <a:pt x="39750" y="391160"/>
                </a:lnTo>
                <a:lnTo>
                  <a:pt x="43941" y="391683"/>
                </a:lnTo>
                <a:lnTo>
                  <a:pt x="43941" y="391160"/>
                </a:lnTo>
                <a:close/>
              </a:path>
              <a:path w="1495425" h="521970">
                <a:moveTo>
                  <a:pt x="54863" y="130810"/>
                </a:moveTo>
                <a:lnTo>
                  <a:pt x="43941" y="131573"/>
                </a:lnTo>
                <a:lnTo>
                  <a:pt x="43941" y="391160"/>
                </a:lnTo>
                <a:lnTo>
                  <a:pt x="54863" y="391160"/>
                </a:lnTo>
                <a:lnTo>
                  <a:pt x="54863" y="130810"/>
                </a:lnTo>
                <a:close/>
              </a:path>
              <a:path w="1495425" h="521970">
                <a:moveTo>
                  <a:pt x="1440180" y="130810"/>
                </a:moveTo>
                <a:lnTo>
                  <a:pt x="1440180" y="391160"/>
                </a:lnTo>
                <a:lnTo>
                  <a:pt x="1451102" y="390396"/>
                </a:lnTo>
                <a:lnTo>
                  <a:pt x="1451102" y="131727"/>
                </a:lnTo>
                <a:lnTo>
                  <a:pt x="1440180" y="130810"/>
                </a:lnTo>
                <a:close/>
              </a:path>
              <a:path w="1495425" h="521970">
                <a:moveTo>
                  <a:pt x="1458340" y="389890"/>
                </a:moveTo>
                <a:lnTo>
                  <a:pt x="1451102" y="390396"/>
                </a:lnTo>
                <a:lnTo>
                  <a:pt x="1451102" y="390741"/>
                </a:lnTo>
                <a:lnTo>
                  <a:pt x="1458340" y="389890"/>
                </a:lnTo>
                <a:close/>
              </a:path>
              <a:path w="1495425" h="521970">
                <a:moveTo>
                  <a:pt x="43941" y="131228"/>
                </a:moveTo>
                <a:lnTo>
                  <a:pt x="36702" y="132080"/>
                </a:lnTo>
                <a:lnTo>
                  <a:pt x="43941" y="131573"/>
                </a:lnTo>
                <a:lnTo>
                  <a:pt x="43941" y="131228"/>
                </a:lnTo>
                <a:close/>
              </a:path>
              <a:path w="1495425" h="521970">
                <a:moveTo>
                  <a:pt x="1451102" y="131556"/>
                </a:moveTo>
                <a:lnTo>
                  <a:pt x="1451102" y="131727"/>
                </a:lnTo>
                <a:lnTo>
                  <a:pt x="1455293" y="132080"/>
                </a:lnTo>
                <a:lnTo>
                  <a:pt x="1451102" y="131556"/>
                </a:lnTo>
                <a:close/>
              </a:path>
              <a:path w="1495425" h="521970">
                <a:moveTo>
                  <a:pt x="1373632" y="35560"/>
                </a:moveTo>
                <a:lnTo>
                  <a:pt x="1374013" y="44450"/>
                </a:lnTo>
                <a:lnTo>
                  <a:pt x="1363852" y="44450"/>
                </a:lnTo>
                <a:lnTo>
                  <a:pt x="1364233" y="46990"/>
                </a:lnTo>
                <a:lnTo>
                  <a:pt x="1379601" y="85090"/>
                </a:lnTo>
                <a:lnTo>
                  <a:pt x="1385570" y="92710"/>
                </a:lnTo>
                <a:lnTo>
                  <a:pt x="1392301" y="101600"/>
                </a:lnTo>
                <a:lnTo>
                  <a:pt x="1425320" y="124460"/>
                </a:lnTo>
                <a:lnTo>
                  <a:pt x="1451102" y="131556"/>
                </a:lnTo>
                <a:lnTo>
                  <a:pt x="1451102" y="120650"/>
                </a:lnTo>
                <a:lnTo>
                  <a:pt x="1456944" y="120650"/>
                </a:lnTo>
                <a:lnTo>
                  <a:pt x="1414271" y="105410"/>
                </a:lnTo>
                <a:lnTo>
                  <a:pt x="1407033" y="99060"/>
                </a:lnTo>
                <a:lnTo>
                  <a:pt x="1400428" y="93980"/>
                </a:lnTo>
                <a:lnTo>
                  <a:pt x="1394333" y="86360"/>
                </a:lnTo>
                <a:lnTo>
                  <a:pt x="1388999" y="80010"/>
                </a:lnTo>
                <a:lnTo>
                  <a:pt x="1384300" y="71120"/>
                </a:lnTo>
                <a:lnTo>
                  <a:pt x="1380363" y="63500"/>
                </a:lnTo>
                <a:lnTo>
                  <a:pt x="1377314" y="54610"/>
                </a:lnTo>
                <a:lnTo>
                  <a:pt x="1375028" y="45720"/>
                </a:lnTo>
                <a:lnTo>
                  <a:pt x="1373632" y="35560"/>
                </a:lnTo>
                <a:close/>
              </a:path>
              <a:path w="1495425" h="521970">
                <a:moveTo>
                  <a:pt x="76707" y="120650"/>
                </a:moveTo>
                <a:lnTo>
                  <a:pt x="43941" y="120650"/>
                </a:lnTo>
                <a:lnTo>
                  <a:pt x="43941" y="131228"/>
                </a:lnTo>
                <a:lnTo>
                  <a:pt x="47497" y="130810"/>
                </a:lnTo>
                <a:lnTo>
                  <a:pt x="57403" y="128270"/>
                </a:lnTo>
                <a:lnTo>
                  <a:pt x="76707" y="120650"/>
                </a:lnTo>
                <a:close/>
              </a:path>
              <a:path w="1495425" h="521970">
                <a:moveTo>
                  <a:pt x="121284" y="38100"/>
                </a:moveTo>
                <a:lnTo>
                  <a:pt x="105282" y="81280"/>
                </a:lnTo>
                <a:lnTo>
                  <a:pt x="99821" y="87630"/>
                </a:lnTo>
                <a:lnTo>
                  <a:pt x="93725" y="95250"/>
                </a:lnTo>
                <a:lnTo>
                  <a:pt x="54737" y="118110"/>
                </a:lnTo>
                <a:lnTo>
                  <a:pt x="45719" y="119380"/>
                </a:lnTo>
                <a:lnTo>
                  <a:pt x="36194" y="121920"/>
                </a:lnTo>
                <a:lnTo>
                  <a:pt x="43941" y="120650"/>
                </a:lnTo>
                <a:lnTo>
                  <a:pt x="76707" y="120650"/>
                </a:lnTo>
                <a:lnTo>
                  <a:pt x="85343" y="115570"/>
                </a:lnTo>
                <a:lnTo>
                  <a:pt x="114045" y="87630"/>
                </a:lnTo>
                <a:lnTo>
                  <a:pt x="130428" y="49530"/>
                </a:lnTo>
                <a:lnTo>
                  <a:pt x="131318" y="44450"/>
                </a:lnTo>
                <a:lnTo>
                  <a:pt x="121157" y="44450"/>
                </a:lnTo>
                <a:lnTo>
                  <a:pt x="121284" y="38100"/>
                </a:lnTo>
                <a:close/>
              </a:path>
              <a:path w="1495425" h="521970">
                <a:moveTo>
                  <a:pt x="1363090" y="44450"/>
                </a:moveTo>
                <a:lnTo>
                  <a:pt x="131995" y="44450"/>
                </a:lnTo>
                <a:lnTo>
                  <a:pt x="131571" y="54610"/>
                </a:lnTo>
                <a:lnTo>
                  <a:pt x="1363599" y="54610"/>
                </a:lnTo>
                <a:lnTo>
                  <a:pt x="1363090" y="44450"/>
                </a:lnTo>
                <a:close/>
              </a:path>
              <a:path w="1495425" h="521970">
                <a:moveTo>
                  <a:pt x="132206" y="39370"/>
                </a:moveTo>
                <a:lnTo>
                  <a:pt x="131318" y="44450"/>
                </a:lnTo>
                <a:lnTo>
                  <a:pt x="131995" y="44450"/>
                </a:lnTo>
                <a:lnTo>
                  <a:pt x="132206" y="39370"/>
                </a:lnTo>
                <a:close/>
              </a:path>
              <a:path w="1495425" h="521970">
                <a:moveTo>
                  <a:pt x="1362709" y="36830"/>
                </a:moveTo>
                <a:lnTo>
                  <a:pt x="1363090" y="44450"/>
                </a:lnTo>
                <a:lnTo>
                  <a:pt x="1363852" y="44450"/>
                </a:lnTo>
                <a:lnTo>
                  <a:pt x="1362709" y="36830"/>
                </a:lnTo>
                <a:close/>
              </a:path>
            </a:pathLst>
          </a:custGeom>
          <a:solidFill>
            <a:srgbClr val="1E768B"/>
          </a:solidFill>
        </p:spPr>
        <p:txBody>
          <a:bodyPr wrap="square" lIns="0" tIns="0" rIns="0" bIns="0" rtlCol="0"/>
          <a:lstStyle/>
          <a:p>
            <a:endParaRPr/>
          </a:p>
        </p:txBody>
      </p:sp>
      <p:sp>
        <p:nvSpPr>
          <p:cNvPr id="21" name="object 21"/>
          <p:cNvSpPr/>
          <p:nvPr/>
        </p:nvSpPr>
        <p:spPr>
          <a:xfrm>
            <a:off x="6371844" y="3057144"/>
            <a:ext cx="1440180" cy="467995"/>
          </a:xfrm>
          <a:custGeom>
            <a:avLst/>
            <a:gdLst/>
            <a:ahLst/>
            <a:cxnLst/>
            <a:rect l="l" t="t" r="r" b="b"/>
            <a:pathLst>
              <a:path w="1440179" h="467995">
                <a:moveTo>
                  <a:pt x="1362202" y="0"/>
                </a:moveTo>
                <a:lnTo>
                  <a:pt x="77977" y="0"/>
                </a:lnTo>
                <a:lnTo>
                  <a:pt x="71848" y="30347"/>
                </a:lnTo>
                <a:lnTo>
                  <a:pt x="55133" y="55133"/>
                </a:lnTo>
                <a:lnTo>
                  <a:pt x="30347" y="71848"/>
                </a:lnTo>
                <a:lnTo>
                  <a:pt x="0" y="77977"/>
                </a:lnTo>
                <a:lnTo>
                  <a:pt x="0" y="389889"/>
                </a:lnTo>
                <a:lnTo>
                  <a:pt x="30347" y="396019"/>
                </a:lnTo>
                <a:lnTo>
                  <a:pt x="55133" y="412734"/>
                </a:lnTo>
                <a:lnTo>
                  <a:pt x="71848" y="437520"/>
                </a:lnTo>
                <a:lnTo>
                  <a:pt x="77977" y="467867"/>
                </a:lnTo>
                <a:lnTo>
                  <a:pt x="1362202" y="467867"/>
                </a:lnTo>
                <a:lnTo>
                  <a:pt x="1368331" y="437520"/>
                </a:lnTo>
                <a:lnTo>
                  <a:pt x="1385046" y="412734"/>
                </a:lnTo>
                <a:lnTo>
                  <a:pt x="1409832" y="396019"/>
                </a:lnTo>
                <a:lnTo>
                  <a:pt x="1440179" y="389889"/>
                </a:lnTo>
                <a:lnTo>
                  <a:pt x="1440179" y="77977"/>
                </a:lnTo>
                <a:lnTo>
                  <a:pt x="1409832" y="71848"/>
                </a:lnTo>
                <a:lnTo>
                  <a:pt x="1385046" y="55133"/>
                </a:lnTo>
                <a:lnTo>
                  <a:pt x="1368331" y="30347"/>
                </a:lnTo>
                <a:lnTo>
                  <a:pt x="1362202" y="0"/>
                </a:lnTo>
                <a:close/>
              </a:path>
            </a:pathLst>
          </a:custGeom>
          <a:solidFill>
            <a:srgbClr val="2CA1BE"/>
          </a:solidFill>
        </p:spPr>
        <p:txBody>
          <a:bodyPr wrap="square" lIns="0" tIns="0" rIns="0" bIns="0" rtlCol="0"/>
          <a:lstStyle/>
          <a:p>
            <a:endParaRPr/>
          </a:p>
        </p:txBody>
      </p:sp>
      <p:sp>
        <p:nvSpPr>
          <p:cNvPr id="22" name="object 22"/>
          <p:cNvSpPr/>
          <p:nvPr/>
        </p:nvSpPr>
        <p:spPr>
          <a:xfrm>
            <a:off x="6344411" y="3030473"/>
            <a:ext cx="1495425" cy="521970"/>
          </a:xfrm>
          <a:custGeom>
            <a:avLst/>
            <a:gdLst/>
            <a:ahLst/>
            <a:cxnLst/>
            <a:rect l="l" t="t" r="r" b="b"/>
            <a:pathLst>
              <a:path w="1495425" h="521970">
                <a:moveTo>
                  <a:pt x="1389634" y="0"/>
                </a:moveTo>
                <a:lnTo>
                  <a:pt x="105410" y="0"/>
                </a:lnTo>
                <a:lnTo>
                  <a:pt x="95069" y="2540"/>
                </a:lnTo>
                <a:lnTo>
                  <a:pt x="86502" y="7620"/>
                </a:lnTo>
                <a:lnTo>
                  <a:pt x="80531" y="15240"/>
                </a:lnTo>
                <a:lnTo>
                  <a:pt x="77977" y="25400"/>
                </a:lnTo>
                <a:lnTo>
                  <a:pt x="77977" y="30480"/>
                </a:lnTo>
                <a:lnTo>
                  <a:pt x="77215" y="36830"/>
                </a:lnTo>
                <a:lnTo>
                  <a:pt x="76073" y="40640"/>
                </a:lnTo>
                <a:lnTo>
                  <a:pt x="74675" y="45720"/>
                </a:lnTo>
                <a:lnTo>
                  <a:pt x="72643" y="49530"/>
                </a:lnTo>
                <a:lnTo>
                  <a:pt x="43941" y="74930"/>
                </a:lnTo>
                <a:lnTo>
                  <a:pt x="38862" y="76200"/>
                </a:lnTo>
                <a:lnTo>
                  <a:pt x="34162" y="77470"/>
                </a:lnTo>
                <a:lnTo>
                  <a:pt x="26162" y="77470"/>
                </a:lnTo>
                <a:lnTo>
                  <a:pt x="15912" y="80010"/>
                </a:lnTo>
                <a:lnTo>
                  <a:pt x="7604" y="86360"/>
                </a:lnTo>
                <a:lnTo>
                  <a:pt x="2033" y="95250"/>
                </a:lnTo>
                <a:lnTo>
                  <a:pt x="0" y="105410"/>
                </a:lnTo>
                <a:lnTo>
                  <a:pt x="0" y="416560"/>
                </a:lnTo>
                <a:lnTo>
                  <a:pt x="2033" y="427990"/>
                </a:lnTo>
                <a:lnTo>
                  <a:pt x="7604" y="435610"/>
                </a:lnTo>
                <a:lnTo>
                  <a:pt x="15912" y="441960"/>
                </a:lnTo>
                <a:lnTo>
                  <a:pt x="26162" y="444500"/>
                </a:lnTo>
                <a:lnTo>
                  <a:pt x="31114" y="444500"/>
                </a:lnTo>
                <a:lnTo>
                  <a:pt x="36449" y="445770"/>
                </a:lnTo>
                <a:lnTo>
                  <a:pt x="68707" y="466090"/>
                </a:lnTo>
                <a:lnTo>
                  <a:pt x="77977" y="496570"/>
                </a:lnTo>
                <a:lnTo>
                  <a:pt x="80531" y="506730"/>
                </a:lnTo>
                <a:lnTo>
                  <a:pt x="86502" y="515620"/>
                </a:lnTo>
                <a:lnTo>
                  <a:pt x="95069" y="520700"/>
                </a:lnTo>
                <a:lnTo>
                  <a:pt x="105410" y="521970"/>
                </a:lnTo>
                <a:lnTo>
                  <a:pt x="1389634" y="521970"/>
                </a:lnTo>
                <a:lnTo>
                  <a:pt x="1417192" y="491490"/>
                </a:lnTo>
                <a:lnTo>
                  <a:pt x="1417351" y="490220"/>
                </a:lnTo>
                <a:lnTo>
                  <a:pt x="110616" y="490220"/>
                </a:lnTo>
                <a:lnTo>
                  <a:pt x="110489" y="486410"/>
                </a:lnTo>
                <a:lnTo>
                  <a:pt x="109220" y="478790"/>
                </a:lnTo>
                <a:lnTo>
                  <a:pt x="92075" y="441960"/>
                </a:lnTo>
                <a:lnTo>
                  <a:pt x="86613" y="436880"/>
                </a:lnTo>
                <a:lnTo>
                  <a:pt x="80772" y="430530"/>
                </a:lnTo>
                <a:lnTo>
                  <a:pt x="74295" y="426720"/>
                </a:lnTo>
                <a:lnTo>
                  <a:pt x="67563" y="421640"/>
                </a:lnTo>
                <a:lnTo>
                  <a:pt x="60198" y="417830"/>
                </a:lnTo>
                <a:lnTo>
                  <a:pt x="52577" y="415290"/>
                </a:lnTo>
                <a:lnTo>
                  <a:pt x="36322" y="412750"/>
                </a:lnTo>
                <a:lnTo>
                  <a:pt x="32892" y="411480"/>
                </a:lnTo>
                <a:lnTo>
                  <a:pt x="32892" y="110490"/>
                </a:lnTo>
                <a:lnTo>
                  <a:pt x="35687" y="110490"/>
                </a:lnTo>
                <a:lnTo>
                  <a:pt x="44068" y="109220"/>
                </a:lnTo>
                <a:lnTo>
                  <a:pt x="80390" y="91440"/>
                </a:lnTo>
                <a:lnTo>
                  <a:pt x="104266" y="59690"/>
                </a:lnTo>
                <a:lnTo>
                  <a:pt x="110616" y="33020"/>
                </a:lnTo>
                <a:lnTo>
                  <a:pt x="1417392" y="33020"/>
                </a:lnTo>
                <a:lnTo>
                  <a:pt x="1417065" y="25400"/>
                </a:lnTo>
                <a:lnTo>
                  <a:pt x="1414583" y="15240"/>
                </a:lnTo>
                <a:lnTo>
                  <a:pt x="1408636" y="7620"/>
                </a:lnTo>
                <a:lnTo>
                  <a:pt x="1400046" y="2540"/>
                </a:lnTo>
                <a:lnTo>
                  <a:pt x="1389634" y="0"/>
                </a:lnTo>
                <a:close/>
              </a:path>
              <a:path w="1495425" h="521970">
                <a:moveTo>
                  <a:pt x="1417392" y="33020"/>
                </a:moveTo>
                <a:lnTo>
                  <a:pt x="1384427" y="33020"/>
                </a:lnTo>
                <a:lnTo>
                  <a:pt x="1384554" y="35560"/>
                </a:lnTo>
                <a:lnTo>
                  <a:pt x="1398396" y="73660"/>
                </a:lnTo>
                <a:lnTo>
                  <a:pt x="1427607" y="100330"/>
                </a:lnTo>
                <a:lnTo>
                  <a:pt x="1458721" y="110490"/>
                </a:lnTo>
                <a:lnTo>
                  <a:pt x="1462151" y="110490"/>
                </a:lnTo>
                <a:lnTo>
                  <a:pt x="1462151" y="411480"/>
                </a:lnTo>
                <a:lnTo>
                  <a:pt x="1459357" y="411480"/>
                </a:lnTo>
                <a:lnTo>
                  <a:pt x="1450974" y="414020"/>
                </a:lnTo>
                <a:lnTo>
                  <a:pt x="1443101" y="415290"/>
                </a:lnTo>
                <a:lnTo>
                  <a:pt x="1408811" y="435610"/>
                </a:lnTo>
                <a:lnTo>
                  <a:pt x="1388110" y="469900"/>
                </a:lnTo>
                <a:lnTo>
                  <a:pt x="1384427" y="490220"/>
                </a:lnTo>
                <a:lnTo>
                  <a:pt x="1417351" y="490220"/>
                </a:lnTo>
                <a:lnTo>
                  <a:pt x="1417828" y="486410"/>
                </a:lnTo>
                <a:lnTo>
                  <a:pt x="1418970" y="481330"/>
                </a:lnTo>
                <a:lnTo>
                  <a:pt x="1420494" y="476250"/>
                </a:lnTo>
                <a:lnTo>
                  <a:pt x="1422527" y="472440"/>
                </a:lnTo>
                <a:lnTo>
                  <a:pt x="1425066" y="467360"/>
                </a:lnTo>
                <a:lnTo>
                  <a:pt x="1427734" y="463550"/>
                </a:lnTo>
                <a:lnTo>
                  <a:pt x="1431036" y="459740"/>
                </a:lnTo>
                <a:lnTo>
                  <a:pt x="1434464" y="457200"/>
                </a:lnTo>
                <a:lnTo>
                  <a:pt x="1438402" y="453390"/>
                </a:lnTo>
                <a:lnTo>
                  <a:pt x="1442465" y="450850"/>
                </a:lnTo>
                <a:lnTo>
                  <a:pt x="1446657" y="449580"/>
                </a:lnTo>
                <a:lnTo>
                  <a:pt x="1451229" y="447040"/>
                </a:lnTo>
                <a:lnTo>
                  <a:pt x="1456182" y="445770"/>
                </a:lnTo>
                <a:lnTo>
                  <a:pt x="1460881" y="444500"/>
                </a:lnTo>
                <a:lnTo>
                  <a:pt x="1468882" y="444500"/>
                </a:lnTo>
                <a:lnTo>
                  <a:pt x="1479131" y="441960"/>
                </a:lnTo>
                <a:lnTo>
                  <a:pt x="1487439" y="435610"/>
                </a:lnTo>
                <a:lnTo>
                  <a:pt x="1493010" y="427990"/>
                </a:lnTo>
                <a:lnTo>
                  <a:pt x="1495043" y="416560"/>
                </a:lnTo>
                <a:lnTo>
                  <a:pt x="1495043" y="105410"/>
                </a:lnTo>
                <a:lnTo>
                  <a:pt x="1493010" y="95250"/>
                </a:lnTo>
                <a:lnTo>
                  <a:pt x="1487439" y="86360"/>
                </a:lnTo>
                <a:lnTo>
                  <a:pt x="1479131" y="80010"/>
                </a:lnTo>
                <a:lnTo>
                  <a:pt x="1468882" y="77470"/>
                </a:lnTo>
                <a:lnTo>
                  <a:pt x="1458721" y="77470"/>
                </a:lnTo>
                <a:lnTo>
                  <a:pt x="1453768" y="76200"/>
                </a:lnTo>
                <a:lnTo>
                  <a:pt x="1432814" y="63500"/>
                </a:lnTo>
                <a:lnTo>
                  <a:pt x="1429512" y="60960"/>
                </a:lnTo>
                <a:lnTo>
                  <a:pt x="1426464" y="57150"/>
                </a:lnTo>
                <a:lnTo>
                  <a:pt x="1423796" y="52070"/>
                </a:lnTo>
                <a:lnTo>
                  <a:pt x="1421638" y="48260"/>
                </a:lnTo>
                <a:lnTo>
                  <a:pt x="1419860" y="43180"/>
                </a:lnTo>
                <a:lnTo>
                  <a:pt x="1418463" y="38100"/>
                </a:lnTo>
                <a:lnTo>
                  <a:pt x="1417446" y="34290"/>
                </a:lnTo>
                <a:lnTo>
                  <a:pt x="1417392" y="33020"/>
                </a:lnTo>
                <a:close/>
              </a:path>
              <a:path w="1495425" h="521970">
                <a:moveTo>
                  <a:pt x="43941" y="390937"/>
                </a:moveTo>
                <a:lnTo>
                  <a:pt x="43941" y="401320"/>
                </a:lnTo>
                <a:lnTo>
                  <a:pt x="38100" y="401320"/>
                </a:lnTo>
                <a:lnTo>
                  <a:pt x="47243" y="402590"/>
                </a:lnTo>
                <a:lnTo>
                  <a:pt x="88137" y="422910"/>
                </a:lnTo>
                <a:lnTo>
                  <a:pt x="114808" y="459740"/>
                </a:lnTo>
                <a:lnTo>
                  <a:pt x="121538" y="486410"/>
                </a:lnTo>
                <a:lnTo>
                  <a:pt x="121158" y="478790"/>
                </a:lnTo>
                <a:lnTo>
                  <a:pt x="131445" y="478790"/>
                </a:lnTo>
                <a:lnTo>
                  <a:pt x="130937" y="474980"/>
                </a:lnTo>
                <a:lnTo>
                  <a:pt x="115442" y="436880"/>
                </a:lnTo>
                <a:lnTo>
                  <a:pt x="87502" y="408940"/>
                </a:lnTo>
                <a:lnTo>
                  <a:pt x="59943" y="394970"/>
                </a:lnTo>
                <a:lnTo>
                  <a:pt x="43941" y="390937"/>
                </a:lnTo>
                <a:close/>
              </a:path>
              <a:path w="1495425" h="521970">
                <a:moveTo>
                  <a:pt x="132105" y="478790"/>
                </a:moveTo>
                <a:lnTo>
                  <a:pt x="131445" y="478790"/>
                </a:lnTo>
                <a:lnTo>
                  <a:pt x="132461" y="486410"/>
                </a:lnTo>
                <a:lnTo>
                  <a:pt x="132105" y="478790"/>
                </a:lnTo>
                <a:close/>
              </a:path>
              <a:path w="1495425" h="521970">
                <a:moveTo>
                  <a:pt x="1451102" y="390741"/>
                </a:moveTo>
                <a:lnTo>
                  <a:pt x="1447545" y="391160"/>
                </a:lnTo>
                <a:lnTo>
                  <a:pt x="1437639" y="393700"/>
                </a:lnTo>
                <a:lnTo>
                  <a:pt x="1418463" y="401320"/>
                </a:lnTo>
                <a:lnTo>
                  <a:pt x="1409827" y="407670"/>
                </a:lnTo>
                <a:lnTo>
                  <a:pt x="1401698" y="412750"/>
                </a:lnTo>
                <a:lnTo>
                  <a:pt x="1394079" y="420370"/>
                </a:lnTo>
                <a:lnTo>
                  <a:pt x="1387220" y="426720"/>
                </a:lnTo>
                <a:lnTo>
                  <a:pt x="1380997" y="435610"/>
                </a:lnTo>
                <a:lnTo>
                  <a:pt x="1364741" y="472440"/>
                </a:lnTo>
                <a:lnTo>
                  <a:pt x="1363630" y="478790"/>
                </a:lnTo>
                <a:lnTo>
                  <a:pt x="1374013" y="478790"/>
                </a:lnTo>
                <a:lnTo>
                  <a:pt x="1373886" y="483870"/>
                </a:lnTo>
                <a:lnTo>
                  <a:pt x="1389888" y="441960"/>
                </a:lnTo>
                <a:lnTo>
                  <a:pt x="1423289" y="411480"/>
                </a:lnTo>
                <a:lnTo>
                  <a:pt x="1458848" y="401320"/>
                </a:lnTo>
                <a:lnTo>
                  <a:pt x="1451102" y="401320"/>
                </a:lnTo>
                <a:lnTo>
                  <a:pt x="1451102" y="390741"/>
                </a:lnTo>
                <a:close/>
              </a:path>
              <a:path w="1495425" h="521970">
                <a:moveTo>
                  <a:pt x="1363630" y="478790"/>
                </a:moveTo>
                <a:lnTo>
                  <a:pt x="1363122" y="478790"/>
                </a:lnTo>
                <a:lnTo>
                  <a:pt x="1362964" y="482600"/>
                </a:lnTo>
                <a:lnTo>
                  <a:pt x="1363630" y="478790"/>
                </a:lnTo>
                <a:close/>
              </a:path>
              <a:path w="1495425" h="521970">
                <a:moveTo>
                  <a:pt x="1363598" y="467360"/>
                </a:moveTo>
                <a:lnTo>
                  <a:pt x="131572" y="467360"/>
                </a:lnTo>
                <a:lnTo>
                  <a:pt x="132105" y="478790"/>
                </a:lnTo>
                <a:lnTo>
                  <a:pt x="1363122" y="478790"/>
                </a:lnTo>
                <a:lnTo>
                  <a:pt x="1363598" y="467360"/>
                </a:lnTo>
                <a:close/>
              </a:path>
              <a:path w="1495425" h="521970">
                <a:moveTo>
                  <a:pt x="54863" y="130810"/>
                </a:moveTo>
                <a:lnTo>
                  <a:pt x="43941" y="131573"/>
                </a:lnTo>
                <a:lnTo>
                  <a:pt x="43941" y="390242"/>
                </a:lnTo>
                <a:lnTo>
                  <a:pt x="54863" y="391160"/>
                </a:lnTo>
                <a:lnTo>
                  <a:pt x="54863" y="130810"/>
                </a:lnTo>
                <a:close/>
              </a:path>
              <a:path w="1495425" h="521970">
                <a:moveTo>
                  <a:pt x="1440180" y="130810"/>
                </a:moveTo>
                <a:lnTo>
                  <a:pt x="1440180" y="391160"/>
                </a:lnTo>
                <a:lnTo>
                  <a:pt x="1451102" y="390396"/>
                </a:lnTo>
                <a:lnTo>
                  <a:pt x="1451102" y="131727"/>
                </a:lnTo>
                <a:lnTo>
                  <a:pt x="1440180" y="130810"/>
                </a:lnTo>
                <a:close/>
              </a:path>
              <a:path w="1495425" h="521970">
                <a:moveTo>
                  <a:pt x="39750" y="389890"/>
                </a:moveTo>
                <a:lnTo>
                  <a:pt x="43941" y="390937"/>
                </a:lnTo>
                <a:lnTo>
                  <a:pt x="43941" y="390242"/>
                </a:lnTo>
                <a:lnTo>
                  <a:pt x="39750" y="389890"/>
                </a:lnTo>
                <a:close/>
              </a:path>
              <a:path w="1495425" h="521970">
                <a:moveTo>
                  <a:pt x="1458340" y="389890"/>
                </a:moveTo>
                <a:lnTo>
                  <a:pt x="1451102" y="390396"/>
                </a:lnTo>
                <a:lnTo>
                  <a:pt x="1451102" y="390741"/>
                </a:lnTo>
                <a:lnTo>
                  <a:pt x="1458340" y="389890"/>
                </a:lnTo>
                <a:close/>
              </a:path>
              <a:path w="1495425" h="521970">
                <a:moveTo>
                  <a:pt x="43941" y="131228"/>
                </a:moveTo>
                <a:lnTo>
                  <a:pt x="36702" y="132080"/>
                </a:lnTo>
                <a:lnTo>
                  <a:pt x="43941" y="131573"/>
                </a:lnTo>
                <a:lnTo>
                  <a:pt x="43941" y="131228"/>
                </a:lnTo>
                <a:close/>
              </a:path>
              <a:path w="1495425" h="521970">
                <a:moveTo>
                  <a:pt x="1451102" y="131556"/>
                </a:moveTo>
                <a:lnTo>
                  <a:pt x="1451102" y="131727"/>
                </a:lnTo>
                <a:lnTo>
                  <a:pt x="1455292" y="132080"/>
                </a:lnTo>
                <a:lnTo>
                  <a:pt x="1451102" y="131556"/>
                </a:lnTo>
                <a:close/>
              </a:path>
              <a:path w="1495425" h="521970">
                <a:moveTo>
                  <a:pt x="1373632" y="35560"/>
                </a:moveTo>
                <a:lnTo>
                  <a:pt x="1374013" y="43180"/>
                </a:lnTo>
                <a:lnTo>
                  <a:pt x="1363662" y="43180"/>
                </a:lnTo>
                <a:lnTo>
                  <a:pt x="1364234" y="46990"/>
                </a:lnTo>
                <a:lnTo>
                  <a:pt x="1379601" y="85090"/>
                </a:lnTo>
                <a:lnTo>
                  <a:pt x="1407667" y="114300"/>
                </a:lnTo>
                <a:lnTo>
                  <a:pt x="1435227" y="127000"/>
                </a:lnTo>
                <a:lnTo>
                  <a:pt x="1445133" y="130810"/>
                </a:lnTo>
                <a:lnTo>
                  <a:pt x="1451102" y="131556"/>
                </a:lnTo>
                <a:lnTo>
                  <a:pt x="1451102" y="120650"/>
                </a:lnTo>
                <a:lnTo>
                  <a:pt x="1456943" y="120650"/>
                </a:lnTo>
                <a:lnTo>
                  <a:pt x="1414271" y="105410"/>
                </a:lnTo>
                <a:lnTo>
                  <a:pt x="1407033" y="99060"/>
                </a:lnTo>
                <a:lnTo>
                  <a:pt x="1400429" y="93980"/>
                </a:lnTo>
                <a:lnTo>
                  <a:pt x="1394333" y="86360"/>
                </a:lnTo>
                <a:lnTo>
                  <a:pt x="1388998" y="80010"/>
                </a:lnTo>
                <a:lnTo>
                  <a:pt x="1384299" y="71120"/>
                </a:lnTo>
                <a:lnTo>
                  <a:pt x="1380363" y="63500"/>
                </a:lnTo>
                <a:lnTo>
                  <a:pt x="1377314" y="54610"/>
                </a:lnTo>
                <a:lnTo>
                  <a:pt x="1375029" y="45720"/>
                </a:lnTo>
                <a:lnTo>
                  <a:pt x="1373632" y="35560"/>
                </a:lnTo>
                <a:close/>
              </a:path>
              <a:path w="1495425" h="521970">
                <a:moveTo>
                  <a:pt x="76708" y="120650"/>
                </a:moveTo>
                <a:lnTo>
                  <a:pt x="43941" y="120650"/>
                </a:lnTo>
                <a:lnTo>
                  <a:pt x="43941" y="131228"/>
                </a:lnTo>
                <a:lnTo>
                  <a:pt x="47498" y="130810"/>
                </a:lnTo>
                <a:lnTo>
                  <a:pt x="57403" y="128270"/>
                </a:lnTo>
                <a:lnTo>
                  <a:pt x="76708" y="120650"/>
                </a:lnTo>
                <a:close/>
              </a:path>
              <a:path w="1495425" h="521970">
                <a:moveTo>
                  <a:pt x="121285" y="38100"/>
                </a:moveTo>
                <a:lnTo>
                  <a:pt x="105283" y="81280"/>
                </a:lnTo>
                <a:lnTo>
                  <a:pt x="71882" y="110490"/>
                </a:lnTo>
                <a:lnTo>
                  <a:pt x="45720" y="119380"/>
                </a:lnTo>
                <a:lnTo>
                  <a:pt x="36195" y="121920"/>
                </a:lnTo>
                <a:lnTo>
                  <a:pt x="43941" y="120650"/>
                </a:lnTo>
                <a:lnTo>
                  <a:pt x="76708" y="120650"/>
                </a:lnTo>
                <a:lnTo>
                  <a:pt x="85343" y="115570"/>
                </a:lnTo>
                <a:lnTo>
                  <a:pt x="114046" y="87630"/>
                </a:lnTo>
                <a:lnTo>
                  <a:pt x="130428" y="49530"/>
                </a:lnTo>
                <a:lnTo>
                  <a:pt x="131540" y="43180"/>
                </a:lnTo>
                <a:lnTo>
                  <a:pt x="121158" y="43180"/>
                </a:lnTo>
                <a:lnTo>
                  <a:pt x="121285" y="38100"/>
                </a:lnTo>
                <a:close/>
              </a:path>
              <a:path w="1495425" h="521970">
                <a:moveTo>
                  <a:pt x="1363027" y="43180"/>
                </a:moveTo>
                <a:lnTo>
                  <a:pt x="132048" y="43180"/>
                </a:lnTo>
                <a:lnTo>
                  <a:pt x="131572" y="54610"/>
                </a:lnTo>
                <a:lnTo>
                  <a:pt x="1363598" y="54610"/>
                </a:lnTo>
                <a:lnTo>
                  <a:pt x="1363027" y="43180"/>
                </a:lnTo>
                <a:close/>
              </a:path>
              <a:path w="1495425" h="521970">
                <a:moveTo>
                  <a:pt x="132207" y="39370"/>
                </a:moveTo>
                <a:lnTo>
                  <a:pt x="131540" y="43180"/>
                </a:lnTo>
                <a:lnTo>
                  <a:pt x="132048" y="43180"/>
                </a:lnTo>
                <a:lnTo>
                  <a:pt x="132207" y="39370"/>
                </a:lnTo>
                <a:close/>
              </a:path>
              <a:path w="1495425" h="521970">
                <a:moveTo>
                  <a:pt x="1362710" y="36830"/>
                </a:moveTo>
                <a:lnTo>
                  <a:pt x="1363027" y="43180"/>
                </a:lnTo>
                <a:lnTo>
                  <a:pt x="1363662" y="43180"/>
                </a:lnTo>
                <a:lnTo>
                  <a:pt x="1362710" y="36830"/>
                </a:lnTo>
                <a:close/>
              </a:path>
            </a:pathLst>
          </a:custGeom>
          <a:solidFill>
            <a:srgbClr val="1E768B"/>
          </a:solidFill>
        </p:spPr>
        <p:txBody>
          <a:bodyPr wrap="square" lIns="0" tIns="0" rIns="0" bIns="0" rtlCol="0"/>
          <a:lstStyle/>
          <a:p>
            <a:endParaRPr/>
          </a:p>
        </p:txBody>
      </p:sp>
      <p:sp>
        <p:nvSpPr>
          <p:cNvPr id="23" name="object 23"/>
          <p:cNvSpPr txBox="1"/>
          <p:nvPr/>
        </p:nvSpPr>
        <p:spPr>
          <a:xfrm>
            <a:off x="6916039" y="3145917"/>
            <a:ext cx="35306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FFFF"/>
                </a:solidFill>
                <a:latin typeface="Lucida Sans Unicode"/>
                <a:cs typeface="Lucida Sans Unicode"/>
              </a:rPr>
              <a:t>E</a:t>
            </a:r>
            <a:r>
              <a:rPr sz="1400" b="1" spc="15" dirty="0">
                <a:solidFill>
                  <a:srgbClr val="FFFFFF"/>
                </a:solidFill>
                <a:latin typeface="Lucida Sans Unicode"/>
                <a:cs typeface="Lucida Sans Unicode"/>
              </a:rPr>
              <a:t>x</a:t>
            </a:r>
            <a:r>
              <a:rPr sz="1400" b="1" spc="-5" dirty="0">
                <a:solidFill>
                  <a:srgbClr val="FFFFFF"/>
                </a:solidFill>
                <a:latin typeface="Lucida Sans Unicode"/>
                <a:cs typeface="Lucida Sans Unicode"/>
              </a:rPr>
              <a:t>it</a:t>
            </a:r>
            <a:endParaRPr sz="1400">
              <a:latin typeface="Lucida Sans Unicode"/>
              <a:cs typeface="Lucida Sans Unicode"/>
            </a:endParaRPr>
          </a:p>
        </p:txBody>
      </p:sp>
      <p:sp>
        <p:nvSpPr>
          <p:cNvPr id="24" name="object 24"/>
          <p:cNvSpPr/>
          <p:nvPr/>
        </p:nvSpPr>
        <p:spPr>
          <a:xfrm>
            <a:off x="5795771" y="4940808"/>
            <a:ext cx="1440180" cy="467995"/>
          </a:xfrm>
          <a:custGeom>
            <a:avLst/>
            <a:gdLst/>
            <a:ahLst/>
            <a:cxnLst/>
            <a:rect l="l" t="t" r="r" b="b"/>
            <a:pathLst>
              <a:path w="1440179" h="467995">
                <a:moveTo>
                  <a:pt x="1362202" y="0"/>
                </a:moveTo>
                <a:lnTo>
                  <a:pt x="77977" y="0"/>
                </a:lnTo>
                <a:lnTo>
                  <a:pt x="71848" y="30347"/>
                </a:lnTo>
                <a:lnTo>
                  <a:pt x="55133" y="55133"/>
                </a:lnTo>
                <a:lnTo>
                  <a:pt x="30347" y="71848"/>
                </a:lnTo>
                <a:lnTo>
                  <a:pt x="0" y="77978"/>
                </a:lnTo>
                <a:lnTo>
                  <a:pt x="0" y="389890"/>
                </a:lnTo>
                <a:lnTo>
                  <a:pt x="30347" y="396019"/>
                </a:lnTo>
                <a:lnTo>
                  <a:pt x="55133" y="412734"/>
                </a:lnTo>
                <a:lnTo>
                  <a:pt x="71848" y="437520"/>
                </a:lnTo>
                <a:lnTo>
                  <a:pt x="77977" y="467868"/>
                </a:lnTo>
                <a:lnTo>
                  <a:pt x="1362202" y="467868"/>
                </a:lnTo>
                <a:lnTo>
                  <a:pt x="1368331" y="437520"/>
                </a:lnTo>
                <a:lnTo>
                  <a:pt x="1385046" y="412734"/>
                </a:lnTo>
                <a:lnTo>
                  <a:pt x="1409832" y="396019"/>
                </a:lnTo>
                <a:lnTo>
                  <a:pt x="1440179" y="389890"/>
                </a:lnTo>
                <a:lnTo>
                  <a:pt x="1440179" y="77978"/>
                </a:lnTo>
                <a:lnTo>
                  <a:pt x="1409832" y="71848"/>
                </a:lnTo>
                <a:lnTo>
                  <a:pt x="1385046" y="55133"/>
                </a:lnTo>
                <a:lnTo>
                  <a:pt x="1368331" y="30347"/>
                </a:lnTo>
                <a:lnTo>
                  <a:pt x="1362202" y="0"/>
                </a:lnTo>
                <a:close/>
              </a:path>
            </a:pathLst>
          </a:custGeom>
          <a:solidFill>
            <a:srgbClr val="2CA1BE"/>
          </a:solidFill>
        </p:spPr>
        <p:txBody>
          <a:bodyPr wrap="square" lIns="0" tIns="0" rIns="0" bIns="0" rtlCol="0"/>
          <a:lstStyle/>
          <a:p>
            <a:endParaRPr/>
          </a:p>
        </p:txBody>
      </p:sp>
      <p:sp>
        <p:nvSpPr>
          <p:cNvPr id="25" name="object 25"/>
          <p:cNvSpPr/>
          <p:nvPr/>
        </p:nvSpPr>
        <p:spPr>
          <a:xfrm>
            <a:off x="5768340" y="4914138"/>
            <a:ext cx="1495425" cy="521970"/>
          </a:xfrm>
          <a:custGeom>
            <a:avLst/>
            <a:gdLst/>
            <a:ahLst/>
            <a:cxnLst/>
            <a:rect l="l" t="t" r="r" b="b"/>
            <a:pathLst>
              <a:path w="1495425" h="521970">
                <a:moveTo>
                  <a:pt x="1389634" y="0"/>
                </a:moveTo>
                <a:lnTo>
                  <a:pt x="105410" y="0"/>
                </a:lnTo>
                <a:lnTo>
                  <a:pt x="95069" y="2540"/>
                </a:lnTo>
                <a:lnTo>
                  <a:pt x="86502" y="7620"/>
                </a:lnTo>
                <a:lnTo>
                  <a:pt x="80531" y="15240"/>
                </a:lnTo>
                <a:lnTo>
                  <a:pt x="77977" y="25400"/>
                </a:lnTo>
                <a:lnTo>
                  <a:pt x="77977" y="30480"/>
                </a:lnTo>
                <a:lnTo>
                  <a:pt x="77215" y="36830"/>
                </a:lnTo>
                <a:lnTo>
                  <a:pt x="76073" y="40640"/>
                </a:lnTo>
                <a:lnTo>
                  <a:pt x="74675" y="45720"/>
                </a:lnTo>
                <a:lnTo>
                  <a:pt x="72644" y="50800"/>
                </a:lnTo>
                <a:lnTo>
                  <a:pt x="38862" y="76200"/>
                </a:lnTo>
                <a:lnTo>
                  <a:pt x="34162" y="77470"/>
                </a:lnTo>
                <a:lnTo>
                  <a:pt x="26162" y="77470"/>
                </a:lnTo>
                <a:lnTo>
                  <a:pt x="15912" y="80010"/>
                </a:lnTo>
                <a:lnTo>
                  <a:pt x="7604" y="86360"/>
                </a:lnTo>
                <a:lnTo>
                  <a:pt x="2033" y="95250"/>
                </a:lnTo>
                <a:lnTo>
                  <a:pt x="0" y="105410"/>
                </a:lnTo>
                <a:lnTo>
                  <a:pt x="0" y="416560"/>
                </a:lnTo>
                <a:lnTo>
                  <a:pt x="2033" y="427990"/>
                </a:lnTo>
                <a:lnTo>
                  <a:pt x="7604" y="435610"/>
                </a:lnTo>
                <a:lnTo>
                  <a:pt x="15912" y="441960"/>
                </a:lnTo>
                <a:lnTo>
                  <a:pt x="26162" y="444500"/>
                </a:lnTo>
                <a:lnTo>
                  <a:pt x="31114" y="444500"/>
                </a:lnTo>
                <a:lnTo>
                  <a:pt x="36449" y="445770"/>
                </a:lnTo>
                <a:lnTo>
                  <a:pt x="68707" y="466090"/>
                </a:lnTo>
                <a:lnTo>
                  <a:pt x="77977" y="496570"/>
                </a:lnTo>
                <a:lnTo>
                  <a:pt x="80531" y="506730"/>
                </a:lnTo>
                <a:lnTo>
                  <a:pt x="86502" y="515620"/>
                </a:lnTo>
                <a:lnTo>
                  <a:pt x="95069" y="520700"/>
                </a:lnTo>
                <a:lnTo>
                  <a:pt x="105410" y="521970"/>
                </a:lnTo>
                <a:lnTo>
                  <a:pt x="1389634" y="521970"/>
                </a:lnTo>
                <a:lnTo>
                  <a:pt x="1417192" y="491490"/>
                </a:lnTo>
                <a:lnTo>
                  <a:pt x="1417351" y="490220"/>
                </a:lnTo>
                <a:lnTo>
                  <a:pt x="110617" y="490220"/>
                </a:lnTo>
                <a:lnTo>
                  <a:pt x="110489" y="486410"/>
                </a:lnTo>
                <a:lnTo>
                  <a:pt x="109220" y="478790"/>
                </a:lnTo>
                <a:lnTo>
                  <a:pt x="92075" y="441960"/>
                </a:lnTo>
                <a:lnTo>
                  <a:pt x="86613" y="436880"/>
                </a:lnTo>
                <a:lnTo>
                  <a:pt x="80772" y="430530"/>
                </a:lnTo>
                <a:lnTo>
                  <a:pt x="74295" y="426720"/>
                </a:lnTo>
                <a:lnTo>
                  <a:pt x="67563" y="421640"/>
                </a:lnTo>
                <a:lnTo>
                  <a:pt x="60198" y="417830"/>
                </a:lnTo>
                <a:lnTo>
                  <a:pt x="52577" y="415290"/>
                </a:lnTo>
                <a:lnTo>
                  <a:pt x="36322" y="412750"/>
                </a:lnTo>
                <a:lnTo>
                  <a:pt x="32893" y="411480"/>
                </a:lnTo>
                <a:lnTo>
                  <a:pt x="32893" y="110490"/>
                </a:lnTo>
                <a:lnTo>
                  <a:pt x="35687" y="110490"/>
                </a:lnTo>
                <a:lnTo>
                  <a:pt x="44069" y="109220"/>
                </a:lnTo>
                <a:lnTo>
                  <a:pt x="80390" y="91440"/>
                </a:lnTo>
                <a:lnTo>
                  <a:pt x="104267" y="59690"/>
                </a:lnTo>
                <a:lnTo>
                  <a:pt x="110617" y="33020"/>
                </a:lnTo>
                <a:lnTo>
                  <a:pt x="1417392" y="33020"/>
                </a:lnTo>
                <a:lnTo>
                  <a:pt x="1417065" y="25400"/>
                </a:lnTo>
                <a:lnTo>
                  <a:pt x="1414583" y="15240"/>
                </a:lnTo>
                <a:lnTo>
                  <a:pt x="1408636" y="7620"/>
                </a:lnTo>
                <a:lnTo>
                  <a:pt x="1400046" y="2540"/>
                </a:lnTo>
                <a:lnTo>
                  <a:pt x="1389634" y="0"/>
                </a:lnTo>
                <a:close/>
              </a:path>
              <a:path w="1495425" h="521970">
                <a:moveTo>
                  <a:pt x="1417392" y="33020"/>
                </a:moveTo>
                <a:lnTo>
                  <a:pt x="1384427" y="33020"/>
                </a:lnTo>
                <a:lnTo>
                  <a:pt x="1384554" y="35560"/>
                </a:lnTo>
                <a:lnTo>
                  <a:pt x="1398396" y="73660"/>
                </a:lnTo>
                <a:lnTo>
                  <a:pt x="1427607" y="100330"/>
                </a:lnTo>
                <a:lnTo>
                  <a:pt x="1458721" y="110490"/>
                </a:lnTo>
                <a:lnTo>
                  <a:pt x="1462151" y="110490"/>
                </a:lnTo>
                <a:lnTo>
                  <a:pt x="1462151" y="411480"/>
                </a:lnTo>
                <a:lnTo>
                  <a:pt x="1459357" y="411480"/>
                </a:lnTo>
                <a:lnTo>
                  <a:pt x="1450975" y="414020"/>
                </a:lnTo>
                <a:lnTo>
                  <a:pt x="1443101" y="415290"/>
                </a:lnTo>
                <a:lnTo>
                  <a:pt x="1408811" y="435610"/>
                </a:lnTo>
                <a:lnTo>
                  <a:pt x="1388110" y="469900"/>
                </a:lnTo>
                <a:lnTo>
                  <a:pt x="1384427" y="490220"/>
                </a:lnTo>
                <a:lnTo>
                  <a:pt x="1417351" y="490220"/>
                </a:lnTo>
                <a:lnTo>
                  <a:pt x="1417828" y="486410"/>
                </a:lnTo>
                <a:lnTo>
                  <a:pt x="1418970" y="481330"/>
                </a:lnTo>
                <a:lnTo>
                  <a:pt x="1420494" y="476250"/>
                </a:lnTo>
                <a:lnTo>
                  <a:pt x="1422527" y="472440"/>
                </a:lnTo>
                <a:lnTo>
                  <a:pt x="1425066" y="467360"/>
                </a:lnTo>
                <a:lnTo>
                  <a:pt x="1427734" y="463550"/>
                </a:lnTo>
                <a:lnTo>
                  <a:pt x="1431036" y="459740"/>
                </a:lnTo>
                <a:lnTo>
                  <a:pt x="1434464" y="457200"/>
                </a:lnTo>
                <a:lnTo>
                  <a:pt x="1438402" y="453390"/>
                </a:lnTo>
                <a:lnTo>
                  <a:pt x="1442465" y="450850"/>
                </a:lnTo>
                <a:lnTo>
                  <a:pt x="1446657" y="449580"/>
                </a:lnTo>
                <a:lnTo>
                  <a:pt x="1451229" y="447040"/>
                </a:lnTo>
                <a:lnTo>
                  <a:pt x="1456182" y="445770"/>
                </a:lnTo>
                <a:lnTo>
                  <a:pt x="1460881" y="444500"/>
                </a:lnTo>
                <a:lnTo>
                  <a:pt x="1468882" y="444500"/>
                </a:lnTo>
                <a:lnTo>
                  <a:pt x="1479131" y="441960"/>
                </a:lnTo>
                <a:lnTo>
                  <a:pt x="1487439" y="435610"/>
                </a:lnTo>
                <a:lnTo>
                  <a:pt x="1493010" y="427990"/>
                </a:lnTo>
                <a:lnTo>
                  <a:pt x="1495043" y="416560"/>
                </a:lnTo>
                <a:lnTo>
                  <a:pt x="1495043" y="105410"/>
                </a:lnTo>
                <a:lnTo>
                  <a:pt x="1493010" y="95250"/>
                </a:lnTo>
                <a:lnTo>
                  <a:pt x="1487439" y="86360"/>
                </a:lnTo>
                <a:lnTo>
                  <a:pt x="1479131" y="80010"/>
                </a:lnTo>
                <a:lnTo>
                  <a:pt x="1468882" y="77470"/>
                </a:lnTo>
                <a:lnTo>
                  <a:pt x="1458721" y="77470"/>
                </a:lnTo>
                <a:lnTo>
                  <a:pt x="1453768" y="76200"/>
                </a:lnTo>
                <a:lnTo>
                  <a:pt x="1432814" y="63500"/>
                </a:lnTo>
                <a:lnTo>
                  <a:pt x="1429512" y="60960"/>
                </a:lnTo>
                <a:lnTo>
                  <a:pt x="1426464" y="57150"/>
                </a:lnTo>
                <a:lnTo>
                  <a:pt x="1423796" y="52070"/>
                </a:lnTo>
                <a:lnTo>
                  <a:pt x="1421638" y="48260"/>
                </a:lnTo>
                <a:lnTo>
                  <a:pt x="1419860" y="43180"/>
                </a:lnTo>
                <a:lnTo>
                  <a:pt x="1418463" y="38100"/>
                </a:lnTo>
                <a:lnTo>
                  <a:pt x="1417446" y="34290"/>
                </a:lnTo>
                <a:lnTo>
                  <a:pt x="1417392" y="33020"/>
                </a:lnTo>
                <a:close/>
              </a:path>
              <a:path w="1495425" h="521970">
                <a:moveTo>
                  <a:pt x="43942" y="390937"/>
                </a:moveTo>
                <a:lnTo>
                  <a:pt x="43942" y="401320"/>
                </a:lnTo>
                <a:lnTo>
                  <a:pt x="38100" y="401320"/>
                </a:lnTo>
                <a:lnTo>
                  <a:pt x="47244" y="402590"/>
                </a:lnTo>
                <a:lnTo>
                  <a:pt x="88137" y="422910"/>
                </a:lnTo>
                <a:lnTo>
                  <a:pt x="114808" y="459740"/>
                </a:lnTo>
                <a:lnTo>
                  <a:pt x="121538" y="486410"/>
                </a:lnTo>
                <a:lnTo>
                  <a:pt x="121158" y="478790"/>
                </a:lnTo>
                <a:lnTo>
                  <a:pt x="131445" y="478790"/>
                </a:lnTo>
                <a:lnTo>
                  <a:pt x="130937" y="474980"/>
                </a:lnTo>
                <a:lnTo>
                  <a:pt x="115443" y="436880"/>
                </a:lnTo>
                <a:lnTo>
                  <a:pt x="87502" y="408940"/>
                </a:lnTo>
                <a:lnTo>
                  <a:pt x="59944" y="394970"/>
                </a:lnTo>
                <a:lnTo>
                  <a:pt x="43942" y="390937"/>
                </a:lnTo>
                <a:close/>
              </a:path>
              <a:path w="1495425" h="521970">
                <a:moveTo>
                  <a:pt x="132105" y="478790"/>
                </a:moveTo>
                <a:lnTo>
                  <a:pt x="131445" y="478790"/>
                </a:lnTo>
                <a:lnTo>
                  <a:pt x="132461" y="486410"/>
                </a:lnTo>
                <a:lnTo>
                  <a:pt x="132105" y="478790"/>
                </a:lnTo>
                <a:close/>
              </a:path>
              <a:path w="1495425" h="521970">
                <a:moveTo>
                  <a:pt x="1451102" y="390741"/>
                </a:moveTo>
                <a:lnTo>
                  <a:pt x="1447545" y="391160"/>
                </a:lnTo>
                <a:lnTo>
                  <a:pt x="1437639" y="393700"/>
                </a:lnTo>
                <a:lnTo>
                  <a:pt x="1418463" y="401320"/>
                </a:lnTo>
                <a:lnTo>
                  <a:pt x="1409827" y="407670"/>
                </a:lnTo>
                <a:lnTo>
                  <a:pt x="1401699" y="412750"/>
                </a:lnTo>
                <a:lnTo>
                  <a:pt x="1394079" y="420370"/>
                </a:lnTo>
                <a:lnTo>
                  <a:pt x="1387220" y="426720"/>
                </a:lnTo>
                <a:lnTo>
                  <a:pt x="1380998" y="435610"/>
                </a:lnTo>
                <a:lnTo>
                  <a:pt x="1364741" y="472440"/>
                </a:lnTo>
                <a:lnTo>
                  <a:pt x="1363630" y="478790"/>
                </a:lnTo>
                <a:lnTo>
                  <a:pt x="1374013" y="478790"/>
                </a:lnTo>
                <a:lnTo>
                  <a:pt x="1373886" y="483870"/>
                </a:lnTo>
                <a:lnTo>
                  <a:pt x="1389888" y="441960"/>
                </a:lnTo>
                <a:lnTo>
                  <a:pt x="1423289" y="411480"/>
                </a:lnTo>
                <a:lnTo>
                  <a:pt x="1458849" y="401320"/>
                </a:lnTo>
                <a:lnTo>
                  <a:pt x="1451102" y="401320"/>
                </a:lnTo>
                <a:lnTo>
                  <a:pt x="1451102" y="390741"/>
                </a:lnTo>
                <a:close/>
              </a:path>
              <a:path w="1495425" h="521970">
                <a:moveTo>
                  <a:pt x="1363630" y="478790"/>
                </a:moveTo>
                <a:lnTo>
                  <a:pt x="1363122" y="478790"/>
                </a:lnTo>
                <a:lnTo>
                  <a:pt x="1362964" y="482600"/>
                </a:lnTo>
                <a:lnTo>
                  <a:pt x="1363630" y="478790"/>
                </a:lnTo>
                <a:close/>
              </a:path>
              <a:path w="1495425" h="521970">
                <a:moveTo>
                  <a:pt x="1363599" y="467360"/>
                </a:moveTo>
                <a:lnTo>
                  <a:pt x="131572" y="467360"/>
                </a:lnTo>
                <a:lnTo>
                  <a:pt x="132105" y="478790"/>
                </a:lnTo>
                <a:lnTo>
                  <a:pt x="1363122" y="478790"/>
                </a:lnTo>
                <a:lnTo>
                  <a:pt x="1363599" y="467360"/>
                </a:lnTo>
                <a:close/>
              </a:path>
              <a:path w="1495425" h="521970">
                <a:moveTo>
                  <a:pt x="54863" y="130810"/>
                </a:moveTo>
                <a:lnTo>
                  <a:pt x="43942" y="131573"/>
                </a:lnTo>
                <a:lnTo>
                  <a:pt x="43942" y="390242"/>
                </a:lnTo>
                <a:lnTo>
                  <a:pt x="54863" y="391160"/>
                </a:lnTo>
                <a:lnTo>
                  <a:pt x="54863" y="130810"/>
                </a:lnTo>
                <a:close/>
              </a:path>
              <a:path w="1495425" h="521970">
                <a:moveTo>
                  <a:pt x="1440180" y="130810"/>
                </a:moveTo>
                <a:lnTo>
                  <a:pt x="1440180" y="391160"/>
                </a:lnTo>
                <a:lnTo>
                  <a:pt x="1451102" y="390396"/>
                </a:lnTo>
                <a:lnTo>
                  <a:pt x="1451102" y="131727"/>
                </a:lnTo>
                <a:lnTo>
                  <a:pt x="1440180" y="130810"/>
                </a:lnTo>
                <a:close/>
              </a:path>
              <a:path w="1495425" h="521970">
                <a:moveTo>
                  <a:pt x="39750" y="389890"/>
                </a:moveTo>
                <a:lnTo>
                  <a:pt x="43942" y="390937"/>
                </a:lnTo>
                <a:lnTo>
                  <a:pt x="43942" y="390242"/>
                </a:lnTo>
                <a:lnTo>
                  <a:pt x="39750" y="389890"/>
                </a:lnTo>
                <a:close/>
              </a:path>
              <a:path w="1495425" h="521970">
                <a:moveTo>
                  <a:pt x="1458340" y="389890"/>
                </a:moveTo>
                <a:lnTo>
                  <a:pt x="1451102" y="390396"/>
                </a:lnTo>
                <a:lnTo>
                  <a:pt x="1451102" y="390741"/>
                </a:lnTo>
                <a:lnTo>
                  <a:pt x="1458340" y="389890"/>
                </a:lnTo>
                <a:close/>
              </a:path>
              <a:path w="1495425" h="521970">
                <a:moveTo>
                  <a:pt x="43942" y="131228"/>
                </a:moveTo>
                <a:lnTo>
                  <a:pt x="36702" y="132080"/>
                </a:lnTo>
                <a:lnTo>
                  <a:pt x="43942" y="131573"/>
                </a:lnTo>
                <a:lnTo>
                  <a:pt x="43942" y="131228"/>
                </a:lnTo>
                <a:close/>
              </a:path>
              <a:path w="1495425" h="521970">
                <a:moveTo>
                  <a:pt x="1451102" y="131556"/>
                </a:moveTo>
                <a:lnTo>
                  <a:pt x="1451102" y="131727"/>
                </a:lnTo>
                <a:lnTo>
                  <a:pt x="1455292" y="132080"/>
                </a:lnTo>
                <a:lnTo>
                  <a:pt x="1451102" y="131556"/>
                </a:lnTo>
                <a:close/>
              </a:path>
              <a:path w="1495425" h="521970">
                <a:moveTo>
                  <a:pt x="1373632" y="35560"/>
                </a:moveTo>
                <a:lnTo>
                  <a:pt x="1374013" y="43180"/>
                </a:lnTo>
                <a:lnTo>
                  <a:pt x="1363662" y="43180"/>
                </a:lnTo>
                <a:lnTo>
                  <a:pt x="1364234" y="46990"/>
                </a:lnTo>
                <a:lnTo>
                  <a:pt x="1379601" y="85090"/>
                </a:lnTo>
                <a:lnTo>
                  <a:pt x="1407667" y="114300"/>
                </a:lnTo>
                <a:lnTo>
                  <a:pt x="1435227" y="127000"/>
                </a:lnTo>
                <a:lnTo>
                  <a:pt x="1445133" y="130810"/>
                </a:lnTo>
                <a:lnTo>
                  <a:pt x="1451102" y="131556"/>
                </a:lnTo>
                <a:lnTo>
                  <a:pt x="1451102" y="120650"/>
                </a:lnTo>
                <a:lnTo>
                  <a:pt x="1456943" y="120650"/>
                </a:lnTo>
                <a:lnTo>
                  <a:pt x="1414271" y="105410"/>
                </a:lnTo>
                <a:lnTo>
                  <a:pt x="1407033" y="99060"/>
                </a:lnTo>
                <a:lnTo>
                  <a:pt x="1400429" y="93980"/>
                </a:lnTo>
                <a:lnTo>
                  <a:pt x="1394333" y="86360"/>
                </a:lnTo>
                <a:lnTo>
                  <a:pt x="1388999" y="80010"/>
                </a:lnTo>
                <a:lnTo>
                  <a:pt x="1384300" y="71120"/>
                </a:lnTo>
                <a:lnTo>
                  <a:pt x="1380363" y="63500"/>
                </a:lnTo>
                <a:lnTo>
                  <a:pt x="1377314" y="54610"/>
                </a:lnTo>
                <a:lnTo>
                  <a:pt x="1375029" y="45720"/>
                </a:lnTo>
                <a:lnTo>
                  <a:pt x="1373632" y="35560"/>
                </a:lnTo>
                <a:close/>
              </a:path>
              <a:path w="1495425" h="521970">
                <a:moveTo>
                  <a:pt x="76708" y="120650"/>
                </a:moveTo>
                <a:lnTo>
                  <a:pt x="43942" y="120650"/>
                </a:lnTo>
                <a:lnTo>
                  <a:pt x="43942" y="131228"/>
                </a:lnTo>
                <a:lnTo>
                  <a:pt x="47498" y="130810"/>
                </a:lnTo>
                <a:lnTo>
                  <a:pt x="57404" y="128270"/>
                </a:lnTo>
                <a:lnTo>
                  <a:pt x="76708" y="120650"/>
                </a:lnTo>
                <a:close/>
              </a:path>
              <a:path w="1495425" h="521970">
                <a:moveTo>
                  <a:pt x="121285" y="38100"/>
                </a:moveTo>
                <a:lnTo>
                  <a:pt x="105283" y="81280"/>
                </a:lnTo>
                <a:lnTo>
                  <a:pt x="71882" y="110490"/>
                </a:lnTo>
                <a:lnTo>
                  <a:pt x="45720" y="119380"/>
                </a:lnTo>
                <a:lnTo>
                  <a:pt x="36195" y="121920"/>
                </a:lnTo>
                <a:lnTo>
                  <a:pt x="43942" y="120650"/>
                </a:lnTo>
                <a:lnTo>
                  <a:pt x="76708" y="120650"/>
                </a:lnTo>
                <a:lnTo>
                  <a:pt x="85344" y="115570"/>
                </a:lnTo>
                <a:lnTo>
                  <a:pt x="114046" y="87630"/>
                </a:lnTo>
                <a:lnTo>
                  <a:pt x="130429" y="49530"/>
                </a:lnTo>
                <a:lnTo>
                  <a:pt x="131540" y="43180"/>
                </a:lnTo>
                <a:lnTo>
                  <a:pt x="121158" y="43180"/>
                </a:lnTo>
                <a:lnTo>
                  <a:pt x="121285" y="38100"/>
                </a:lnTo>
                <a:close/>
              </a:path>
              <a:path w="1495425" h="521970">
                <a:moveTo>
                  <a:pt x="1363027" y="43180"/>
                </a:moveTo>
                <a:lnTo>
                  <a:pt x="132048" y="43180"/>
                </a:lnTo>
                <a:lnTo>
                  <a:pt x="131572" y="54610"/>
                </a:lnTo>
                <a:lnTo>
                  <a:pt x="1363599" y="54610"/>
                </a:lnTo>
                <a:lnTo>
                  <a:pt x="1363027" y="43180"/>
                </a:lnTo>
                <a:close/>
              </a:path>
              <a:path w="1495425" h="521970">
                <a:moveTo>
                  <a:pt x="132207" y="39370"/>
                </a:moveTo>
                <a:lnTo>
                  <a:pt x="131540" y="43180"/>
                </a:lnTo>
                <a:lnTo>
                  <a:pt x="132048" y="43180"/>
                </a:lnTo>
                <a:lnTo>
                  <a:pt x="132207" y="39370"/>
                </a:lnTo>
                <a:close/>
              </a:path>
              <a:path w="1495425" h="521970">
                <a:moveTo>
                  <a:pt x="1362710" y="36830"/>
                </a:moveTo>
                <a:lnTo>
                  <a:pt x="1363027" y="43180"/>
                </a:lnTo>
                <a:lnTo>
                  <a:pt x="1363662" y="43180"/>
                </a:lnTo>
                <a:lnTo>
                  <a:pt x="1362710" y="36830"/>
                </a:lnTo>
                <a:close/>
              </a:path>
            </a:pathLst>
          </a:custGeom>
          <a:solidFill>
            <a:srgbClr val="1E768B"/>
          </a:solidFill>
        </p:spPr>
        <p:txBody>
          <a:bodyPr wrap="square" lIns="0" tIns="0" rIns="0" bIns="0" rtlCol="0"/>
          <a:lstStyle/>
          <a:p>
            <a:endParaRPr/>
          </a:p>
        </p:txBody>
      </p:sp>
      <p:sp>
        <p:nvSpPr>
          <p:cNvPr id="26" name="object 26"/>
          <p:cNvSpPr txBox="1"/>
          <p:nvPr/>
        </p:nvSpPr>
        <p:spPr>
          <a:xfrm>
            <a:off x="6065646" y="4923866"/>
            <a:ext cx="902335" cy="453390"/>
          </a:xfrm>
          <a:prstGeom prst="rect">
            <a:avLst/>
          </a:prstGeom>
        </p:spPr>
        <p:txBody>
          <a:bodyPr vert="horz" wrap="square" lIns="0" tIns="13335" rIns="0" bIns="0" rtlCol="0">
            <a:spAutoFit/>
          </a:bodyPr>
          <a:lstStyle/>
          <a:p>
            <a:pPr algn="ctr">
              <a:lnSpc>
                <a:spcPct val="100000"/>
              </a:lnSpc>
              <a:spcBef>
                <a:spcPts val="105"/>
              </a:spcBef>
            </a:pPr>
            <a:r>
              <a:rPr sz="1400" b="1" spc="5" dirty="0">
                <a:solidFill>
                  <a:srgbClr val="FFFFFF"/>
                </a:solidFill>
                <a:latin typeface="Lucida Sans Unicode"/>
                <a:cs typeface="Lucida Sans Unicode"/>
              </a:rPr>
              <a:t>I/O</a:t>
            </a:r>
            <a:r>
              <a:rPr sz="1400" b="1" spc="-60" dirty="0">
                <a:solidFill>
                  <a:srgbClr val="FFFFFF"/>
                </a:solidFill>
                <a:latin typeface="Lucida Sans Unicode"/>
                <a:cs typeface="Lucida Sans Unicode"/>
              </a:rPr>
              <a:t> </a:t>
            </a:r>
            <a:r>
              <a:rPr sz="1400" b="1" spc="5" dirty="0">
                <a:solidFill>
                  <a:srgbClr val="FFFFFF"/>
                </a:solidFill>
                <a:latin typeface="Lucida Sans Unicode"/>
                <a:cs typeface="Lucida Sans Unicode"/>
              </a:rPr>
              <a:t>or</a:t>
            </a:r>
            <a:endParaRPr sz="1400">
              <a:latin typeface="Lucida Sans Unicode"/>
              <a:cs typeface="Lucida Sans Unicode"/>
            </a:endParaRPr>
          </a:p>
          <a:p>
            <a:pPr algn="ctr">
              <a:lnSpc>
                <a:spcPct val="100000"/>
              </a:lnSpc>
            </a:pPr>
            <a:r>
              <a:rPr sz="1400" b="1" dirty="0">
                <a:solidFill>
                  <a:srgbClr val="FFFFFF"/>
                </a:solidFill>
                <a:latin typeface="Lucida Sans Unicode"/>
                <a:cs typeface="Lucida Sans Unicode"/>
              </a:rPr>
              <a:t>Event</a:t>
            </a:r>
            <a:r>
              <a:rPr sz="1400" b="1" spc="-100" dirty="0">
                <a:solidFill>
                  <a:srgbClr val="FFFFFF"/>
                </a:solidFill>
                <a:latin typeface="Lucida Sans Unicode"/>
                <a:cs typeface="Lucida Sans Unicode"/>
              </a:rPr>
              <a:t> </a:t>
            </a:r>
            <a:r>
              <a:rPr sz="1400" b="1" dirty="0">
                <a:solidFill>
                  <a:srgbClr val="FFFFFF"/>
                </a:solidFill>
                <a:latin typeface="Lucida Sans Unicode"/>
                <a:cs typeface="Lucida Sans Unicode"/>
              </a:rPr>
              <a:t>wait</a:t>
            </a:r>
            <a:endParaRPr sz="1400">
              <a:latin typeface="Lucida Sans Unicode"/>
              <a:cs typeface="Lucida Sans Unicode"/>
            </a:endParaRPr>
          </a:p>
        </p:txBody>
      </p:sp>
      <p:sp>
        <p:nvSpPr>
          <p:cNvPr id="27" name="object 27"/>
          <p:cNvSpPr/>
          <p:nvPr/>
        </p:nvSpPr>
        <p:spPr>
          <a:xfrm>
            <a:off x="2196083" y="4940808"/>
            <a:ext cx="1871980" cy="467995"/>
          </a:xfrm>
          <a:custGeom>
            <a:avLst/>
            <a:gdLst/>
            <a:ahLst/>
            <a:cxnLst/>
            <a:rect l="l" t="t" r="r" b="b"/>
            <a:pathLst>
              <a:path w="1871979" h="467995">
                <a:moveTo>
                  <a:pt x="1793494" y="0"/>
                </a:moveTo>
                <a:lnTo>
                  <a:pt x="77978" y="0"/>
                </a:lnTo>
                <a:lnTo>
                  <a:pt x="71848" y="30347"/>
                </a:lnTo>
                <a:lnTo>
                  <a:pt x="55133" y="55133"/>
                </a:lnTo>
                <a:lnTo>
                  <a:pt x="30347" y="71848"/>
                </a:lnTo>
                <a:lnTo>
                  <a:pt x="0" y="77978"/>
                </a:lnTo>
                <a:lnTo>
                  <a:pt x="0" y="389890"/>
                </a:lnTo>
                <a:lnTo>
                  <a:pt x="30347" y="396019"/>
                </a:lnTo>
                <a:lnTo>
                  <a:pt x="55133" y="412734"/>
                </a:lnTo>
                <a:lnTo>
                  <a:pt x="71848" y="437520"/>
                </a:lnTo>
                <a:lnTo>
                  <a:pt x="77978" y="467868"/>
                </a:lnTo>
                <a:lnTo>
                  <a:pt x="1793494" y="467868"/>
                </a:lnTo>
                <a:lnTo>
                  <a:pt x="1799623" y="437520"/>
                </a:lnTo>
                <a:lnTo>
                  <a:pt x="1816338" y="412734"/>
                </a:lnTo>
                <a:lnTo>
                  <a:pt x="1841124" y="396019"/>
                </a:lnTo>
                <a:lnTo>
                  <a:pt x="1871471" y="389890"/>
                </a:lnTo>
                <a:lnTo>
                  <a:pt x="1871471" y="77978"/>
                </a:lnTo>
                <a:lnTo>
                  <a:pt x="1841124" y="71848"/>
                </a:lnTo>
                <a:lnTo>
                  <a:pt x="1816338" y="55133"/>
                </a:lnTo>
                <a:lnTo>
                  <a:pt x="1799623" y="30347"/>
                </a:lnTo>
                <a:lnTo>
                  <a:pt x="1793494" y="0"/>
                </a:lnTo>
                <a:close/>
              </a:path>
            </a:pathLst>
          </a:custGeom>
          <a:solidFill>
            <a:srgbClr val="2CA1BE"/>
          </a:solidFill>
        </p:spPr>
        <p:txBody>
          <a:bodyPr wrap="square" lIns="0" tIns="0" rIns="0" bIns="0" rtlCol="0"/>
          <a:lstStyle/>
          <a:p>
            <a:endParaRPr/>
          </a:p>
        </p:txBody>
      </p:sp>
      <p:sp>
        <p:nvSpPr>
          <p:cNvPr id="28" name="object 28"/>
          <p:cNvSpPr/>
          <p:nvPr/>
        </p:nvSpPr>
        <p:spPr>
          <a:xfrm>
            <a:off x="2168651" y="4914138"/>
            <a:ext cx="1926589" cy="521970"/>
          </a:xfrm>
          <a:custGeom>
            <a:avLst/>
            <a:gdLst/>
            <a:ahLst/>
            <a:cxnLst/>
            <a:rect l="l" t="t" r="r" b="b"/>
            <a:pathLst>
              <a:path w="1926589" h="521970">
                <a:moveTo>
                  <a:pt x="1820926" y="0"/>
                </a:moveTo>
                <a:lnTo>
                  <a:pt x="105410" y="0"/>
                </a:lnTo>
                <a:lnTo>
                  <a:pt x="95069" y="2540"/>
                </a:lnTo>
                <a:lnTo>
                  <a:pt x="86502" y="7620"/>
                </a:lnTo>
                <a:lnTo>
                  <a:pt x="80531" y="15240"/>
                </a:lnTo>
                <a:lnTo>
                  <a:pt x="77978" y="25400"/>
                </a:lnTo>
                <a:lnTo>
                  <a:pt x="77978" y="30480"/>
                </a:lnTo>
                <a:lnTo>
                  <a:pt x="77216" y="36830"/>
                </a:lnTo>
                <a:lnTo>
                  <a:pt x="76073" y="40640"/>
                </a:lnTo>
                <a:lnTo>
                  <a:pt x="74675" y="45720"/>
                </a:lnTo>
                <a:lnTo>
                  <a:pt x="72643" y="49530"/>
                </a:lnTo>
                <a:lnTo>
                  <a:pt x="43942" y="74930"/>
                </a:lnTo>
                <a:lnTo>
                  <a:pt x="38862" y="76200"/>
                </a:lnTo>
                <a:lnTo>
                  <a:pt x="34162" y="77470"/>
                </a:lnTo>
                <a:lnTo>
                  <a:pt x="26162" y="77470"/>
                </a:lnTo>
                <a:lnTo>
                  <a:pt x="15912" y="80010"/>
                </a:lnTo>
                <a:lnTo>
                  <a:pt x="7604" y="86360"/>
                </a:lnTo>
                <a:lnTo>
                  <a:pt x="2033" y="95250"/>
                </a:lnTo>
                <a:lnTo>
                  <a:pt x="0" y="105410"/>
                </a:lnTo>
                <a:lnTo>
                  <a:pt x="0" y="416560"/>
                </a:lnTo>
                <a:lnTo>
                  <a:pt x="2033" y="427990"/>
                </a:lnTo>
                <a:lnTo>
                  <a:pt x="7604" y="435610"/>
                </a:lnTo>
                <a:lnTo>
                  <a:pt x="15912" y="441960"/>
                </a:lnTo>
                <a:lnTo>
                  <a:pt x="26162" y="444500"/>
                </a:lnTo>
                <a:lnTo>
                  <a:pt x="31115" y="444500"/>
                </a:lnTo>
                <a:lnTo>
                  <a:pt x="36449" y="445770"/>
                </a:lnTo>
                <a:lnTo>
                  <a:pt x="68706" y="466090"/>
                </a:lnTo>
                <a:lnTo>
                  <a:pt x="77978" y="496570"/>
                </a:lnTo>
                <a:lnTo>
                  <a:pt x="80531" y="506730"/>
                </a:lnTo>
                <a:lnTo>
                  <a:pt x="86502" y="515620"/>
                </a:lnTo>
                <a:lnTo>
                  <a:pt x="95069" y="520700"/>
                </a:lnTo>
                <a:lnTo>
                  <a:pt x="105410" y="521970"/>
                </a:lnTo>
                <a:lnTo>
                  <a:pt x="1820926" y="521970"/>
                </a:lnTo>
                <a:lnTo>
                  <a:pt x="1848485" y="491490"/>
                </a:lnTo>
                <a:lnTo>
                  <a:pt x="1848643" y="490220"/>
                </a:lnTo>
                <a:lnTo>
                  <a:pt x="110617" y="490220"/>
                </a:lnTo>
                <a:lnTo>
                  <a:pt x="110490" y="486410"/>
                </a:lnTo>
                <a:lnTo>
                  <a:pt x="109220" y="478790"/>
                </a:lnTo>
                <a:lnTo>
                  <a:pt x="92075" y="441960"/>
                </a:lnTo>
                <a:lnTo>
                  <a:pt x="86614" y="436880"/>
                </a:lnTo>
                <a:lnTo>
                  <a:pt x="80772" y="430530"/>
                </a:lnTo>
                <a:lnTo>
                  <a:pt x="74295" y="426720"/>
                </a:lnTo>
                <a:lnTo>
                  <a:pt x="67564" y="421640"/>
                </a:lnTo>
                <a:lnTo>
                  <a:pt x="60198" y="417830"/>
                </a:lnTo>
                <a:lnTo>
                  <a:pt x="52578" y="415290"/>
                </a:lnTo>
                <a:lnTo>
                  <a:pt x="36322" y="412750"/>
                </a:lnTo>
                <a:lnTo>
                  <a:pt x="32893" y="411480"/>
                </a:lnTo>
                <a:lnTo>
                  <a:pt x="32893" y="110490"/>
                </a:lnTo>
                <a:lnTo>
                  <a:pt x="35687" y="110490"/>
                </a:lnTo>
                <a:lnTo>
                  <a:pt x="44068" y="109220"/>
                </a:lnTo>
                <a:lnTo>
                  <a:pt x="80391" y="91440"/>
                </a:lnTo>
                <a:lnTo>
                  <a:pt x="104267" y="59690"/>
                </a:lnTo>
                <a:lnTo>
                  <a:pt x="110617" y="33020"/>
                </a:lnTo>
                <a:lnTo>
                  <a:pt x="1848684" y="33020"/>
                </a:lnTo>
                <a:lnTo>
                  <a:pt x="1848358" y="25400"/>
                </a:lnTo>
                <a:lnTo>
                  <a:pt x="1845875" y="15240"/>
                </a:lnTo>
                <a:lnTo>
                  <a:pt x="1839928" y="7620"/>
                </a:lnTo>
                <a:lnTo>
                  <a:pt x="1831338" y="2540"/>
                </a:lnTo>
                <a:lnTo>
                  <a:pt x="1820926" y="0"/>
                </a:lnTo>
                <a:close/>
              </a:path>
              <a:path w="1926589" h="521970">
                <a:moveTo>
                  <a:pt x="1848684" y="33020"/>
                </a:moveTo>
                <a:lnTo>
                  <a:pt x="1815719" y="33020"/>
                </a:lnTo>
                <a:lnTo>
                  <a:pt x="1815846" y="35560"/>
                </a:lnTo>
                <a:lnTo>
                  <a:pt x="1829689" y="73660"/>
                </a:lnTo>
                <a:lnTo>
                  <a:pt x="1858899" y="100330"/>
                </a:lnTo>
                <a:lnTo>
                  <a:pt x="1890014" y="110490"/>
                </a:lnTo>
                <a:lnTo>
                  <a:pt x="1893443" y="110490"/>
                </a:lnTo>
                <a:lnTo>
                  <a:pt x="1893443" y="411480"/>
                </a:lnTo>
                <a:lnTo>
                  <a:pt x="1890649" y="411480"/>
                </a:lnTo>
                <a:lnTo>
                  <a:pt x="1882267" y="414020"/>
                </a:lnTo>
                <a:lnTo>
                  <a:pt x="1874393" y="415290"/>
                </a:lnTo>
                <a:lnTo>
                  <a:pt x="1840102" y="435610"/>
                </a:lnTo>
                <a:lnTo>
                  <a:pt x="1819402" y="469900"/>
                </a:lnTo>
                <a:lnTo>
                  <a:pt x="1815719" y="490220"/>
                </a:lnTo>
                <a:lnTo>
                  <a:pt x="1848643" y="490220"/>
                </a:lnTo>
                <a:lnTo>
                  <a:pt x="1849120" y="486410"/>
                </a:lnTo>
                <a:lnTo>
                  <a:pt x="1850263" y="481330"/>
                </a:lnTo>
                <a:lnTo>
                  <a:pt x="1851787" y="476250"/>
                </a:lnTo>
                <a:lnTo>
                  <a:pt x="1853819" y="472440"/>
                </a:lnTo>
                <a:lnTo>
                  <a:pt x="1856359" y="467360"/>
                </a:lnTo>
                <a:lnTo>
                  <a:pt x="1859026" y="463550"/>
                </a:lnTo>
                <a:lnTo>
                  <a:pt x="1862327" y="459740"/>
                </a:lnTo>
                <a:lnTo>
                  <a:pt x="1865757" y="457200"/>
                </a:lnTo>
                <a:lnTo>
                  <a:pt x="1869694" y="453390"/>
                </a:lnTo>
                <a:lnTo>
                  <a:pt x="1873758" y="450850"/>
                </a:lnTo>
                <a:lnTo>
                  <a:pt x="1877949" y="449580"/>
                </a:lnTo>
                <a:lnTo>
                  <a:pt x="1882521" y="447040"/>
                </a:lnTo>
                <a:lnTo>
                  <a:pt x="1887474" y="445770"/>
                </a:lnTo>
                <a:lnTo>
                  <a:pt x="1892173" y="444500"/>
                </a:lnTo>
                <a:lnTo>
                  <a:pt x="1900174" y="444500"/>
                </a:lnTo>
                <a:lnTo>
                  <a:pt x="1910423" y="441960"/>
                </a:lnTo>
                <a:lnTo>
                  <a:pt x="1918731" y="435610"/>
                </a:lnTo>
                <a:lnTo>
                  <a:pt x="1924302" y="427990"/>
                </a:lnTo>
                <a:lnTo>
                  <a:pt x="1926336" y="416560"/>
                </a:lnTo>
                <a:lnTo>
                  <a:pt x="1926336" y="105410"/>
                </a:lnTo>
                <a:lnTo>
                  <a:pt x="1924302" y="95250"/>
                </a:lnTo>
                <a:lnTo>
                  <a:pt x="1918731" y="86360"/>
                </a:lnTo>
                <a:lnTo>
                  <a:pt x="1910423" y="80010"/>
                </a:lnTo>
                <a:lnTo>
                  <a:pt x="1900174" y="77470"/>
                </a:lnTo>
                <a:lnTo>
                  <a:pt x="1890014" y="77470"/>
                </a:lnTo>
                <a:lnTo>
                  <a:pt x="1885061" y="76200"/>
                </a:lnTo>
                <a:lnTo>
                  <a:pt x="1864106" y="63500"/>
                </a:lnTo>
                <a:lnTo>
                  <a:pt x="1860803" y="60960"/>
                </a:lnTo>
                <a:lnTo>
                  <a:pt x="1857756" y="57150"/>
                </a:lnTo>
                <a:lnTo>
                  <a:pt x="1855089" y="52070"/>
                </a:lnTo>
                <a:lnTo>
                  <a:pt x="1852930" y="48260"/>
                </a:lnTo>
                <a:lnTo>
                  <a:pt x="1851152" y="43180"/>
                </a:lnTo>
                <a:lnTo>
                  <a:pt x="1849755" y="38100"/>
                </a:lnTo>
                <a:lnTo>
                  <a:pt x="1848739" y="34290"/>
                </a:lnTo>
                <a:lnTo>
                  <a:pt x="1848684" y="33020"/>
                </a:lnTo>
                <a:close/>
              </a:path>
              <a:path w="1926589" h="521970">
                <a:moveTo>
                  <a:pt x="43942" y="390937"/>
                </a:moveTo>
                <a:lnTo>
                  <a:pt x="43942" y="401320"/>
                </a:lnTo>
                <a:lnTo>
                  <a:pt x="38100" y="401320"/>
                </a:lnTo>
                <a:lnTo>
                  <a:pt x="47243" y="402590"/>
                </a:lnTo>
                <a:lnTo>
                  <a:pt x="88137" y="422910"/>
                </a:lnTo>
                <a:lnTo>
                  <a:pt x="114808" y="459740"/>
                </a:lnTo>
                <a:lnTo>
                  <a:pt x="121539" y="486410"/>
                </a:lnTo>
                <a:lnTo>
                  <a:pt x="121158" y="478790"/>
                </a:lnTo>
                <a:lnTo>
                  <a:pt x="131444" y="478790"/>
                </a:lnTo>
                <a:lnTo>
                  <a:pt x="130937" y="474980"/>
                </a:lnTo>
                <a:lnTo>
                  <a:pt x="115443" y="436880"/>
                </a:lnTo>
                <a:lnTo>
                  <a:pt x="87503" y="408940"/>
                </a:lnTo>
                <a:lnTo>
                  <a:pt x="59943" y="394970"/>
                </a:lnTo>
                <a:lnTo>
                  <a:pt x="43942" y="390937"/>
                </a:lnTo>
                <a:close/>
              </a:path>
              <a:path w="1926589" h="521970">
                <a:moveTo>
                  <a:pt x="132105" y="478790"/>
                </a:moveTo>
                <a:lnTo>
                  <a:pt x="131444" y="478790"/>
                </a:lnTo>
                <a:lnTo>
                  <a:pt x="132461" y="486410"/>
                </a:lnTo>
                <a:lnTo>
                  <a:pt x="132105" y="478790"/>
                </a:lnTo>
                <a:close/>
              </a:path>
              <a:path w="1926589" h="521970">
                <a:moveTo>
                  <a:pt x="1882394" y="390741"/>
                </a:moveTo>
                <a:lnTo>
                  <a:pt x="1878838" y="391160"/>
                </a:lnTo>
                <a:lnTo>
                  <a:pt x="1868932" y="393700"/>
                </a:lnTo>
                <a:lnTo>
                  <a:pt x="1849755" y="401320"/>
                </a:lnTo>
                <a:lnTo>
                  <a:pt x="1841119" y="407670"/>
                </a:lnTo>
                <a:lnTo>
                  <a:pt x="1832990" y="412750"/>
                </a:lnTo>
                <a:lnTo>
                  <a:pt x="1825371" y="420370"/>
                </a:lnTo>
                <a:lnTo>
                  <a:pt x="1818513" y="426720"/>
                </a:lnTo>
                <a:lnTo>
                  <a:pt x="1812289" y="435610"/>
                </a:lnTo>
                <a:lnTo>
                  <a:pt x="1796034" y="472440"/>
                </a:lnTo>
                <a:lnTo>
                  <a:pt x="1794922" y="478790"/>
                </a:lnTo>
                <a:lnTo>
                  <a:pt x="1805305" y="478790"/>
                </a:lnTo>
                <a:lnTo>
                  <a:pt x="1805177" y="483870"/>
                </a:lnTo>
                <a:lnTo>
                  <a:pt x="1821180" y="441960"/>
                </a:lnTo>
                <a:lnTo>
                  <a:pt x="1854581" y="411480"/>
                </a:lnTo>
                <a:lnTo>
                  <a:pt x="1890140" y="401320"/>
                </a:lnTo>
                <a:lnTo>
                  <a:pt x="1882394" y="401320"/>
                </a:lnTo>
                <a:lnTo>
                  <a:pt x="1882394" y="390741"/>
                </a:lnTo>
                <a:close/>
              </a:path>
              <a:path w="1926589" h="521970">
                <a:moveTo>
                  <a:pt x="1794922" y="478790"/>
                </a:moveTo>
                <a:lnTo>
                  <a:pt x="1794414" y="478790"/>
                </a:lnTo>
                <a:lnTo>
                  <a:pt x="1794256" y="482600"/>
                </a:lnTo>
                <a:lnTo>
                  <a:pt x="1794922" y="478790"/>
                </a:lnTo>
                <a:close/>
              </a:path>
              <a:path w="1926589" h="521970">
                <a:moveTo>
                  <a:pt x="1794890" y="467360"/>
                </a:moveTo>
                <a:lnTo>
                  <a:pt x="131572" y="467360"/>
                </a:lnTo>
                <a:lnTo>
                  <a:pt x="132105" y="478790"/>
                </a:lnTo>
                <a:lnTo>
                  <a:pt x="1794414" y="478790"/>
                </a:lnTo>
                <a:lnTo>
                  <a:pt x="1794890" y="467360"/>
                </a:lnTo>
                <a:close/>
              </a:path>
              <a:path w="1926589" h="521970">
                <a:moveTo>
                  <a:pt x="54864" y="130810"/>
                </a:moveTo>
                <a:lnTo>
                  <a:pt x="43942" y="131573"/>
                </a:lnTo>
                <a:lnTo>
                  <a:pt x="43942" y="390242"/>
                </a:lnTo>
                <a:lnTo>
                  <a:pt x="54864" y="391160"/>
                </a:lnTo>
                <a:lnTo>
                  <a:pt x="54864" y="130810"/>
                </a:lnTo>
                <a:close/>
              </a:path>
              <a:path w="1926589" h="521970">
                <a:moveTo>
                  <a:pt x="1871472" y="130810"/>
                </a:moveTo>
                <a:lnTo>
                  <a:pt x="1871472" y="391160"/>
                </a:lnTo>
                <a:lnTo>
                  <a:pt x="1882393" y="390396"/>
                </a:lnTo>
                <a:lnTo>
                  <a:pt x="1882394" y="131727"/>
                </a:lnTo>
                <a:lnTo>
                  <a:pt x="1871472" y="130810"/>
                </a:lnTo>
                <a:close/>
              </a:path>
              <a:path w="1926589" h="521970">
                <a:moveTo>
                  <a:pt x="39750" y="389890"/>
                </a:moveTo>
                <a:lnTo>
                  <a:pt x="43942" y="390937"/>
                </a:lnTo>
                <a:lnTo>
                  <a:pt x="43942" y="390242"/>
                </a:lnTo>
                <a:lnTo>
                  <a:pt x="39750" y="389890"/>
                </a:lnTo>
                <a:close/>
              </a:path>
              <a:path w="1926589" h="521970">
                <a:moveTo>
                  <a:pt x="1889633" y="389890"/>
                </a:moveTo>
                <a:lnTo>
                  <a:pt x="1882394" y="390396"/>
                </a:lnTo>
                <a:lnTo>
                  <a:pt x="1882394" y="390741"/>
                </a:lnTo>
                <a:lnTo>
                  <a:pt x="1889633" y="389890"/>
                </a:lnTo>
                <a:close/>
              </a:path>
              <a:path w="1926589" h="521970">
                <a:moveTo>
                  <a:pt x="43942" y="131228"/>
                </a:moveTo>
                <a:lnTo>
                  <a:pt x="36703" y="132080"/>
                </a:lnTo>
                <a:lnTo>
                  <a:pt x="43942" y="131573"/>
                </a:lnTo>
                <a:lnTo>
                  <a:pt x="43942" y="131228"/>
                </a:lnTo>
                <a:close/>
              </a:path>
              <a:path w="1926589" h="521970">
                <a:moveTo>
                  <a:pt x="1882394" y="131556"/>
                </a:moveTo>
                <a:lnTo>
                  <a:pt x="1882394" y="131727"/>
                </a:lnTo>
                <a:lnTo>
                  <a:pt x="1886585" y="132080"/>
                </a:lnTo>
                <a:lnTo>
                  <a:pt x="1882394" y="131556"/>
                </a:lnTo>
                <a:close/>
              </a:path>
              <a:path w="1926589" h="521970">
                <a:moveTo>
                  <a:pt x="1804924" y="35560"/>
                </a:moveTo>
                <a:lnTo>
                  <a:pt x="1805305" y="43180"/>
                </a:lnTo>
                <a:lnTo>
                  <a:pt x="1794954" y="43180"/>
                </a:lnTo>
                <a:lnTo>
                  <a:pt x="1795526" y="46990"/>
                </a:lnTo>
                <a:lnTo>
                  <a:pt x="1810893" y="85090"/>
                </a:lnTo>
                <a:lnTo>
                  <a:pt x="1838960" y="114300"/>
                </a:lnTo>
                <a:lnTo>
                  <a:pt x="1866519" y="127000"/>
                </a:lnTo>
                <a:lnTo>
                  <a:pt x="1876425" y="130810"/>
                </a:lnTo>
                <a:lnTo>
                  <a:pt x="1882394" y="131556"/>
                </a:lnTo>
                <a:lnTo>
                  <a:pt x="1882394" y="120650"/>
                </a:lnTo>
                <a:lnTo>
                  <a:pt x="1888236" y="120650"/>
                </a:lnTo>
                <a:lnTo>
                  <a:pt x="1845564" y="105410"/>
                </a:lnTo>
                <a:lnTo>
                  <a:pt x="1838325" y="99060"/>
                </a:lnTo>
                <a:lnTo>
                  <a:pt x="1831721" y="93980"/>
                </a:lnTo>
                <a:lnTo>
                  <a:pt x="1825625" y="86360"/>
                </a:lnTo>
                <a:lnTo>
                  <a:pt x="1820290" y="80010"/>
                </a:lnTo>
                <a:lnTo>
                  <a:pt x="1815592" y="71120"/>
                </a:lnTo>
                <a:lnTo>
                  <a:pt x="1811655" y="63500"/>
                </a:lnTo>
                <a:lnTo>
                  <a:pt x="1808607" y="54610"/>
                </a:lnTo>
                <a:lnTo>
                  <a:pt x="1806321" y="45720"/>
                </a:lnTo>
                <a:lnTo>
                  <a:pt x="1804924" y="35560"/>
                </a:lnTo>
                <a:close/>
              </a:path>
              <a:path w="1926589" h="521970">
                <a:moveTo>
                  <a:pt x="76708" y="120650"/>
                </a:moveTo>
                <a:lnTo>
                  <a:pt x="43942" y="120650"/>
                </a:lnTo>
                <a:lnTo>
                  <a:pt x="43942" y="131228"/>
                </a:lnTo>
                <a:lnTo>
                  <a:pt x="47498" y="130810"/>
                </a:lnTo>
                <a:lnTo>
                  <a:pt x="57404" y="128270"/>
                </a:lnTo>
                <a:lnTo>
                  <a:pt x="76708" y="120650"/>
                </a:lnTo>
                <a:close/>
              </a:path>
              <a:path w="1926589" h="521970">
                <a:moveTo>
                  <a:pt x="121285" y="38100"/>
                </a:moveTo>
                <a:lnTo>
                  <a:pt x="105283" y="81280"/>
                </a:lnTo>
                <a:lnTo>
                  <a:pt x="71881" y="110490"/>
                </a:lnTo>
                <a:lnTo>
                  <a:pt x="45720" y="119380"/>
                </a:lnTo>
                <a:lnTo>
                  <a:pt x="36195" y="121920"/>
                </a:lnTo>
                <a:lnTo>
                  <a:pt x="43942" y="120650"/>
                </a:lnTo>
                <a:lnTo>
                  <a:pt x="76708" y="120650"/>
                </a:lnTo>
                <a:lnTo>
                  <a:pt x="85343" y="115570"/>
                </a:lnTo>
                <a:lnTo>
                  <a:pt x="114046" y="87630"/>
                </a:lnTo>
                <a:lnTo>
                  <a:pt x="130429" y="49530"/>
                </a:lnTo>
                <a:lnTo>
                  <a:pt x="131540" y="43180"/>
                </a:lnTo>
                <a:lnTo>
                  <a:pt x="121158" y="43180"/>
                </a:lnTo>
                <a:lnTo>
                  <a:pt x="121285" y="38100"/>
                </a:lnTo>
                <a:close/>
              </a:path>
              <a:path w="1926589" h="521970">
                <a:moveTo>
                  <a:pt x="1794319" y="43180"/>
                </a:moveTo>
                <a:lnTo>
                  <a:pt x="132048" y="43180"/>
                </a:lnTo>
                <a:lnTo>
                  <a:pt x="131572" y="54610"/>
                </a:lnTo>
                <a:lnTo>
                  <a:pt x="1794890" y="54610"/>
                </a:lnTo>
                <a:lnTo>
                  <a:pt x="1794319" y="43180"/>
                </a:lnTo>
                <a:close/>
              </a:path>
              <a:path w="1926589" h="521970">
                <a:moveTo>
                  <a:pt x="132206" y="39370"/>
                </a:moveTo>
                <a:lnTo>
                  <a:pt x="131540" y="43180"/>
                </a:lnTo>
                <a:lnTo>
                  <a:pt x="132048" y="43180"/>
                </a:lnTo>
                <a:lnTo>
                  <a:pt x="132206" y="39370"/>
                </a:lnTo>
                <a:close/>
              </a:path>
              <a:path w="1926589" h="521970">
                <a:moveTo>
                  <a:pt x="1794002" y="36830"/>
                </a:moveTo>
                <a:lnTo>
                  <a:pt x="1794319" y="43180"/>
                </a:lnTo>
                <a:lnTo>
                  <a:pt x="1794954" y="43180"/>
                </a:lnTo>
                <a:lnTo>
                  <a:pt x="1794002" y="36830"/>
                </a:lnTo>
                <a:close/>
              </a:path>
            </a:pathLst>
          </a:custGeom>
          <a:solidFill>
            <a:srgbClr val="1E768B"/>
          </a:solidFill>
        </p:spPr>
        <p:txBody>
          <a:bodyPr wrap="square" lIns="0" tIns="0" rIns="0" bIns="0" rtlCol="0"/>
          <a:lstStyle/>
          <a:p>
            <a:endParaRPr/>
          </a:p>
        </p:txBody>
      </p:sp>
      <p:sp>
        <p:nvSpPr>
          <p:cNvPr id="29" name="object 29"/>
          <p:cNvSpPr txBox="1"/>
          <p:nvPr/>
        </p:nvSpPr>
        <p:spPr>
          <a:xfrm>
            <a:off x="2345817" y="4923866"/>
            <a:ext cx="1571625" cy="453390"/>
          </a:xfrm>
          <a:prstGeom prst="rect">
            <a:avLst/>
          </a:prstGeom>
        </p:spPr>
        <p:txBody>
          <a:bodyPr vert="horz" wrap="square" lIns="0" tIns="13335" rIns="0" bIns="0" rtlCol="0">
            <a:spAutoFit/>
          </a:bodyPr>
          <a:lstStyle/>
          <a:p>
            <a:pPr algn="ctr">
              <a:lnSpc>
                <a:spcPct val="100000"/>
              </a:lnSpc>
              <a:spcBef>
                <a:spcPts val="105"/>
              </a:spcBef>
            </a:pPr>
            <a:r>
              <a:rPr sz="1400" b="1" spc="5" dirty="0">
                <a:solidFill>
                  <a:srgbClr val="FFFFFF"/>
                </a:solidFill>
                <a:latin typeface="Lucida Sans Unicode"/>
                <a:cs typeface="Lucida Sans Unicode"/>
              </a:rPr>
              <a:t>I/O</a:t>
            </a:r>
            <a:r>
              <a:rPr sz="1400" b="1" spc="-50" dirty="0">
                <a:solidFill>
                  <a:srgbClr val="FFFFFF"/>
                </a:solidFill>
                <a:latin typeface="Lucida Sans Unicode"/>
                <a:cs typeface="Lucida Sans Unicode"/>
              </a:rPr>
              <a:t> </a:t>
            </a:r>
            <a:r>
              <a:rPr sz="1400" b="1" spc="5" dirty="0">
                <a:solidFill>
                  <a:srgbClr val="FFFFFF"/>
                </a:solidFill>
                <a:latin typeface="Lucida Sans Unicode"/>
                <a:cs typeface="Lucida Sans Unicode"/>
              </a:rPr>
              <a:t>or</a:t>
            </a:r>
            <a:endParaRPr sz="1400">
              <a:latin typeface="Lucida Sans Unicode"/>
              <a:cs typeface="Lucida Sans Unicode"/>
            </a:endParaRPr>
          </a:p>
          <a:p>
            <a:pPr algn="ctr">
              <a:lnSpc>
                <a:spcPct val="100000"/>
              </a:lnSpc>
            </a:pPr>
            <a:r>
              <a:rPr sz="1400" b="1" dirty="0">
                <a:solidFill>
                  <a:srgbClr val="FFFFFF"/>
                </a:solidFill>
                <a:latin typeface="Lucida Sans Unicode"/>
                <a:cs typeface="Lucida Sans Unicode"/>
              </a:rPr>
              <a:t>Event</a:t>
            </a:r>
            <a:r>
              <a:rPr sz="1400" b="1" spc="360" dirty="0">
                <a:solidFill>
                  <a:srgbClr val="FFFFFF"/>
                </a:solidFill>
                <a:latin typeface="Lucida Sans Unicode"/>
                <a:cs typeface="Lucida Sans Unicode"/>
              </a:rPr>
              <a:t> </a:t>
            </a:r>
            <a:r>
              <a:rPr sz="1400" b="1" spc="-5" dirty="0">
                <a:solidFill>
                  <a:srgbClr val="FFFFFF"/>
                </a:solidFill>
                <a:latin typeface="Lucida Sans Unicode"/>
                <a:cs typeface="Lucida Sans Unicode"/>
              </a:rPr>
              <a:t>completion</a:t>
            </a:r>
            <a:endParaRPr sz="1400">
              <a:latin typeface="Lucida Sans Unicode"/>
              <a:cs typeface="Lucida Sans Unicode"/>
            </a:endParaRPr>
          </a:p>
        </p:txBody>
      </p:sp>
      <p:sp>
        <p:nvSpPr>
          <p:cNvPr id="30" name="object 30"/>
          <p:cNvSpPr/>
          <p:nvPr/>
        </p:nvSpPr>
        <p:spPr>
          <a:xfrm>
            <a:off x="1205483" y="2221992"/>
            <a:ext cx="2180843" cy="812291"/>
          </a:xfrm>
          <a:prstGeom prst="rect">
            <a:avLst/>
          </a:prstGeom>
          <a:blipFill>
            <a:blip r:embed="rId4" cstate="print"/>
            <a:stretch>
              <a:fillRect/>
            </a:stretch>
          </a:blipFill>
        </p:spPr>
        <p:txBody>
          <a:bodyPr wrap="square" lIns="0" tIns="0" rIns="0" bIns="0" rtlCol="0"/>
          <a:lstStyle/>
          <a:p>
            <a:endParaRPr/>
          </a:p>
        </p:txBody>
      </p:sp>
      <p:sp>
        <p:nvSpPr>
          <p:cNvPr id="31" name="object 31"/>
          <p:cNvSpPr txBox="1"/>
          <p:nvPr/>
        </p:nvSpPr>
        <p:spPr>
          <a:xfrm>
            <a:off x="1898395" y="2386027"/>
            <a:ext cx="998855" cy="988694"/>
          </a:xfrm>
          <a:prstGeom prst="rect">
            <a:avLst/>
          </a:prstGeom>
        </p:spPr>
        <p:txBody>
          <a:bodyPr vert="horz" wrap="square" lIns="0" tIns="13970" rIns="0" bIns="0" rtlCol="0">
            <a:spAutoFit/>
          </a:bodyPr>
          <a:lstStyle/>
          <a:p>
            <a:pPr marL="12700">
              <a:lnSpc>
                <a:spcPct val="100000"/>
              </a:lnSpc>
              <a:spcBef>
                <a:spcPts val="110"/>
              </a:spcBef>
            </a:pPr>
            <a:r>
              <a:rPr sz="2100" b="1" i="1" spc="-70" dirty="0">
                <a:latin typeface="Lucida Sans Unicode"/>
                <a:cs typeface="Lucida Sans Unicode"/>
              </a:rPr>
              <a:t>HOLD</a:t>
            </a:r>
            <a:endParaRPr sz="2100">
              <a:latin typeface="Lucida Sans Unicode"/>
              <a:cs typeface="Lucida Sans Unicode"/>
            </a:endParaRPr>
          </a:p>
          <a:p>
            <a:pPr>
              <a:lnSpc>
                <a:spcPct val="100000"/>
              </a:lnSpc>
              <a:spcBef>
                <a:spcPts val="35"/>
              </a:spcBef>
            </a:pPr>
            <a:endParaRPr sz="2900">
              <a:latin typeface="Times New Roman"/>
              <a:cs typeface="Times New Roman"/>
            </a:endParaRPr>
          </a:p>
          <a:p>
            <a:pPr marL="184785">
              <a:lnSpc>
                <a:spcPct val="100000"/>
              </a:lnSpc>
            </a:pPr>
            <a:r>
              <a:rPr sz="1400" b="1" spc="10" dirty="0">
                <a:solidFill>
                  <a:srgbClr val="FFFFFF"/>
                </a:solidFill>
                <a:latin typeface="Lucida Sans Unicode"/>
                <a:cs typeface="Lucida Sans Unicode"/>
              </a:rPr>
              <a:t>Ad</a:t>
            </a:r>
            <a:r>
              <a:rPr sz="1400" b="1" dirty="0">
                <a:solidFill>
                  <a:srgbClr val="FFFFFF"/>
                </a:solidFill>
                <a:latin typeface="Lucida Sans Unicode"/>
                <a:cs typeface="Lucida Sans Unicode"/>
              </a:rPr>
              <a:t>mit</a:t>
            </a:r>
            <a:r>
              <a:rPr sz="1400" b="1" spc="-10" dirty="0">
                <a:solidFill>
                  <a:srgbClr val="FFFFFF"/>
                </a:solidFill>
                <a:latin typeface="Lucida Sans Unicode"/>
                <a:cs typeface="Lucida Sans Unicode"/>
              </a:rPr>
              <a:t>t</a:t>
            </a:r>
            <a:r>
              <a:rPr sz="1400" b="1" spc="-5" dirty="0">
                <a:solidFill>
                  <a:srgbClr val="FFFFFF"/>
                </a:solidFill>
                <a:latin typeface="Lucida Sans Unicode"/>
                <a:cs typeface="Lucida Sans Unicode"/>
              </a:rPr>
              <a:t>ed</a:t>
            </a:r>
            <a:endParaRPr sz="1400">
              <a:latin typeface="Lucida Sans Unicode"/>
              <a:cs typeface="Lucida Sans Unicode"/>
            </a:endParaRPr>
          </a:p>
        </p:txBody>
      </p:sp>
      <p:sp>
        <p:nvSpPr>
          <p:cNvPr id="32" name="object 32"/>
          <p:cNvSpPr/>
          <p:nvPr/>
        </p:nvSpPr>
        <p:spPr>
          <a:xfrm>
            <a:off x="2212848" y="3590544"/>
            <a:ext cx="2180844" cy="812291"/>
          </a:xfrm>
          <a:prstGeom prst="rect">
            <a:avLst/>
          </a:prstGeom>
          <a:blipFill>
            <a:blip r:embed="rId5" cstate="print"/>
            <a:stretch>
              <a:fillRect/>
            </a:stretch>
          </a:blipFill>
        </p:spPr>
        <p:txBody>
          <a:bodyPr wrap="square" lIns="0" tIns="0" rIns="0" bIns="0" rtlCol="0"/>
          <a:lstStyle/>
          <a:p>
            <a:endParaRPr/>
          </a:p>
        </p:txBody>
      </p:sp>
      <p:sp>
        <p:nvSpPr>
          <p:cNvPr id="33" name="object 33"/>
          <p:cNvSpPr txBox="1"/>
          <p:nvPr/>
        </p:nvSpPr>
        <p:spPr>
          <a:xfrm>
            <a:off x="2850260" y="3754579"/>
            <a:ext cx="85153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5" dirty="0">
                <a:solidFill>
                  <a:srgbClr val="FFFFFF"/>
                </a:solidFill>
                <a:latin typeface="Lucida Sans Unicode"/>
                <a:cs typeface="Lucida Sans Unicode"/>
              </a:rPr>
              <a:t>EADY</a:t>
            </a:r>
            <a:endParaRPr sz="2100">
              <a:latin typeface="Lucida Sans Unicode"/>
              <a:cs typeface="Lucida Sans Unicode"/>
            </a:endParaRPr>
          </a:p>
        </p:txBody>
      </p:sp>
      <p:sp>
        <p:nvSpPr>
          <p:cNvPr id="34" name="object 34"/>
          <p:cNvSpPr/>
          <p:nvPr/>
        </p:nvSpPr>
        <p:spPr>
          <a:xfrm>
            <a:off x="3653028" y="5390388"/>
            <a:ext cx="2180844" cy="812292"/>
          </a:xfrm>
          <a:prstGeom prst="rect">
            <a:avLst/>
          </a:prstGeom>
          <a:blipFill>
            <a:blip r:embed="rId6" cstate="print"/>
            <a:stretch>
              <a:fillRect/>
            </a:stretch>
          </a:blipFill>
        </p:spPr>
        <p:txBody>
          <a:bodyPr wrap="square" lIns="0" tIns="0" rIns="0" bIns="0" rtlCol="0"/>
          <a:lstStyle/>
          <a:p>
            <a:endParaRPr/>
          </a:p>
        </p:txBody>
      </p:sp>
      <p:sp>
        <p:nvSpPr>
          <p:cNvPr id="35" name="object 35"/>
          <p:cNvSpPr txBox="1"/>
          <p:nvPr/>
        </p:nvSpPr>
        <p:spPr>
          <a:xfrm>
            <a:off x="4166996" y="5555033"/>
            <a:ext cx="1101090" cy="347345"/>
          </a:xfrm>
          <a:prstGeom prst="rect">
            <a:avLst/>
          </a:prstGeom>
        </p:spPr>
        <p:txBody>
          <a:bodyPr vert="horz" wrap="square" lIns="0" tIns="13970" rIns="0" bIns="0" rtlCol="0">
            <a:spAutoFit/>
          </a:bodyPr>
          <a:lstStyle/>
          <a:p>
            <a:pPr marL="12700">
              <a:lnSpc>
                <a:spcPct val="100000"/>
              </a:lnSpc>
              <a:spcBef>
                <a:spcPts val="110"/>
              </a:spcBef>
            </a:pPr>
            <a:r>
              <a:rPr sz="2100" b="1" i="1" spc="-75" dirty="0">
                <a:solidFill>
                  <a:srgbClr val="FFFFFF"/>
                </a:solidFill>
                <a:latin typeface="Lucida Sans Unicode"/>
                <a:cs typeface="Lucida Sans Unicode"/>
              </a:rPr>
              <a:t>W</a:t>
            </a:r>
            <a:r>
              <a:rPr sz="2100" b="1" i="1" spc="-60" dirty="0">
                <a:solidFill>
                  <a:srgbClr val="FFFFFF"/>
                </a:solidFill>
                <a:latin typeface="Lucida Sans Unicode"/>
                <a:cs typeface="Lucida Sans Unicode"/>
              </a:rPr>
              <a:t>AITING</a:t>
            </a:r>
            <a:endParaRPr sz="2100">
              <a:latin typeface="Lucida Sans Unicode"/>
              <a:cs typeface="Lucida Sans Unicode"/>
            </a:endParaRPr>
          </a:p>
        </p:txBody>
      </p:sp>
      <p:sp>
        <p:nvSpPr>
          <p:cNvPr id="36" name="object 36"/>
          <p:cNvSpPr/>
          <p:nvPr/>
        </p:nvSpPr>
        <p:spPr>
          <a:xfrm>
            <a:off x="5164835" y="3590544"/>
            <a:ext cx="2180843" cy="812291"/>
          </a:xfrm>
          <a:prstGeom prst="rect">
            <a:avLst/>
          </a:prstGeom>
          <a:blipFill>
            <a:blip r:embed="rId7" cstate="print"/>
            <a:stretch>
              <a:fillRect/>
            </a:stretch>
          </a:blipFill>
        </p:spPr>
        <p:txBody>
          <a:bodyPr wrap="square" lIns="0" tIns="0" rIns="0" bIns="0" rtlCol="0"/>
          <a:lstStyle/>
          <a:p>
            <a:endParaRPr/>
          </a:p>
        </p:txBody>
      </p:sp>
      <p:sp>
        <p:nvSpPr>
          <p:cNvPr id="37" name="object 37"/>
          <p:cNvSpPr txBox="1"/>
          <p:nvPr/>
        </p:nvSpPr>
        <p:spPr>
          <a:xfrm>
            <a:off x="5637021" y="3754579"/>
            <a:ext cx="118427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0" dirty="0">
                <a:solidFill>
                  <a:srgbClr val="FFFFFF"/>
                </a:solidFill>
                <a:latin typeface="Lucida Sans Unicode"/>
                <a:cs typeface="Lucida Sans Unicode"/>
              </a:rPr>
              <a:t>U</a:t>
            </a:r>
            <a:r>
              <a:rPr sz="2100" b="1" i="1" spc="-75" dirty="0">
                <a:solidFill>
                  <a:srgbClr val="FFFFFF"/>
                </a:solidFill>
                <a:latin typeface="Lucida Sans Unicode"/>
                <a:cs typeface="Lucida Sans Unicode"/>
              </a:rPr>
              <a:t>N</a:t>
            </a:r>
            <a:r>
              <a:rPr sz="2100" b="1" i="1" spc="-85" dirty="0">
                <a:solidFill>
                  <a:srgbClr val="FFFFFF"/>
                </a:solidFill>
                <a:latin typeface="Lucida Sans Unicode"/>
                <a:cs typeface="Lucida Sans Unicode"/>
              </a:rPr>
              <a:t>N</a:t>
            </a:r>
            <a:r>
              <a:rPr sz="2100" b="1" i="1" spc="-35" dirty="0">
                <a:solidFill>
                  <a:srgbClr val="FFFFFF"/>
                </a:solidFill>
                <a:latin typeface="Lucida Sans Unicode"/>
                <a:cs typeface="Lucida Sans Unicode"/>
              </a:rPr>
              <a:t>I</a:t>
            </a:r>
            <a:r>
              <a:rPr sz="2100" b="1" i="1" spc="-95" dirty="0">
                <a:solidFill>
                  <a:srgbClr val="FFFFFF"/>
                </a:solidFill>
                <a:latin typeface="Lucida Sans Unicode"/>
                <a:cs typeface="Lucida Sans Unicode"/>
              </a:rPr>
              <a:t>N</a:t>
            </a:r>
            <a:r>
              <a:rPr sz="2100" b="1" i="1" spc="-75" dirty="0">
                <a:solidFill>
                  <a:srgbClr val="FFFFFF"/>
                </a:solidFill>
                <a:latin typeface="Lucida Sans Unicode"/>
                <a:cs typeface="Lucida Sans Unicode"/>
              </a:rPr>
              <a:t>G</a:t>
            </a:r>
            <a:endParaRPr sz="2100">
              <a:latin typeface="Lucida Sans Unicode"/>
              <a:cs typeface="Lucida Sans Unicode"/>
            </a:endParaRPr>
          </a:p>
        </p:txBody>
      </p:sp>
      <p:sp>
        <p:nvSpPr>
          <p:cNvPr id="38" name="object 38"/>
          <p:cNvSpPr/>
          <p:nvPr/>
        </p:nvSpPr>
        <p:spPr>
          <a:xfrm>
            <a:off x="5885688" y="2150364"/>
            <a:ext cx="2395727" cy="812291"/>
          </a:xfrm>
          <a:prstGeom prst="rect">
            <a:avLst/>
          </a:prstGeom>
          <a:blipFill>
            <a:blip r:embed="rId8" cstate="print"/>
            <a:stretch>
              <a:fillRect/>
            </a:stretch>
          </a:blipFill>
        </p:spPr>
        <p:txBody>
          <a:bodyPr wrap="square" lIns="0" tIns="0" rIns="0" bIns="0" rtlCol="0"/>
          <a:lstStyle/>
          <a:p>
            <a:endParaRPr/>
          </a:p>
        </p:txBody>
      </p:sp>
      <p:sp>
        <p:nvSpPr>
          <p:cNvPr id="39" name="object 39"/>
          <p:cNvSpPr txBox="1">
            <a:spLocks noGrp="1"/>
          </p:cNvSpPr>
          <p:nvPr>
            <p:ph type="title"/>
          </p:nvPr>
        </p:nvSpPr>
        <p:spPr>
          <a:xfrm>
            <a:off x="6592316" y="2360724"/>
            <a:ext cx="927735" cy="270587"/>
          </a:xfrm>
          <a:prstGeom prst="rect">
            <a:avLst/>
          </a:prstGeom>
        </p:spPr>
        <p:txBody>
          <a:bodyPr vert="horz" wrap="square" lIns="0" tIns="16510" rIns="0" bIns="0" rtlCol="0">
            <a:spAutoFit/>
          </a:bodyPr>
          <a:lstStyle/>
          <a:p>
            <a:pPr marL="12700">
              <a:lnSpc>
                <a:spcPct val="100000"/>
              </a:lnSpc>
              <a:spcBef>
                <a:spcPts val="130"/>
              </a:spcBef>
            </a:pPr>
            <a:r>
              <a:rPr sz="1650" i="1" spc="-25" dirty="0">
                <a:solidFill>
                  <a:schemeClr val="bg1"/>
                </a:solidFill>
                <a:latin typeface="Lucida Sans Unicode"/>
                <a:cs typeface="Lucida Sans Unicode"/>
              </a:rPr>
              <a:t>F</a:t>
            </a:r>
            <a:r>
              <a:rPr sz="1650" i="1" spc="-15" dirty="0">
                <a:solidFill>
                  <a:schemeClr val="bg1"/>
                </a:solidFill>
                <a:latin typeface="Lucida Sans Unicode"/>
                <a:cs typeface="Lucida Sans Unicode"/>
              </a:rPr>
              <a:t>I</a:t>
            </a:r>
            <a:r>
              <a:rPr sz="1650" i="1" spc="-40" dirty="0">
                <a:solidFill>
                  <a:schemeClr val="bg1"/>
                </a:solidFill>
                <a:latin typeface="Lucida Sans Unicode"/>
                <a:cs typeface="Lucida Sans Unicode"/>
              </a:rPr>
              <a:t>N</a:t>
            </a:r>
            <a:r>
              <a:rPr sz="1650" i="1" spc="-15" dirty="0">
                <a:solidFill>
                  <a:schemeClr val="bg1"/>
                </a:solidFill>
                <a:latin typeface="Lucida Sans Unicode"/>
                <a:cs typeface="Lucida Sans Unicode"/>
              </a:rPr>
              <a:t>IS</a:t>
            </a:r>
            <a:r>
              <a:rPr sz="1650" i="1" spc="-35" dirty="0">
                <a:solidFill>
                  <a:schemeClr val="bg1"/>
                </a:solidFill>
                <a:latin typeface="Lucida Sans Unicode"/>
                <a:cs typeface="Lucida Sans Unicode"/>
              </a:rPr>
              <a:t>H</a:t>
            </a:r>
            <a:r>
              <a:rPr sz="1650" i="1" spc="-40" dirty="0">
                <a:solidFill>
                  <a:schemeClr val="bg1"/>
                </a:solidFill>
                <a:latin typeface="Lucida Sans Unicode"/>
                <a:cs typeface="Lucida Sans Unicode"/>
              </a:rPr>
              <a:t>ED</a:t>
            </a:r>
            <a:endParaRPr sz="1650" dirty="0">
              <a:solidFill>
                <a:schemeClr val="bg1"/>
              </a:solidFill>
              <a:latin typeface="Lucida Sans Unicode"/>
              <a:cs typeface="Lucida Sans Unicode"/>
            </a:endParaRPr>
          </a:p>
        </p:txBody>
      </p:sp>
      <p:sp>
        <p:nvSpPr>
          <p:cNvPr id="40" name="TextBox 39"/>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452183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Think about traffic</a:t>
            </a:r>
            <a:r>
              <a:rPr b="0" spc="-90" dirty="0">
                <a:latin typeface="Lucida Sans Unicode"/>
                <a:cs typeface="Lucida Sans Unicode"/>
              </a:rPr>
              <a:t> </a:t>
            </a:r>
            <a:r>
              <a:rPr b="0" spc="-5" dirty="0">
                <a:latin typeface="Lucida Sans Unicode"/>
                <a:cs typeface="Lucida Sans Unicode"/>
              </a:rPr>
              <a:t>lights:</a:t>
            </a:r>
            <a:endParaRPr sz="1800">
              <a:latin typeface="Lucida Sans Unicode"/>
              <a:cs typeface="Lucida Sans Unicode"/>
            </a:endParaRPr>
          </a:p>
        </p:txBody>
      </p:sp>
      <p:sp>
        <p:nvSpPr>
          <p:cNvPr id="4" name="object 4"/>
          <p:cNvSpPr/>
          <p:nvPr/>
        </p:nvSpPr>
        <p:spPr>
          <a:xfrm>
            <a:off x="3491484" y="2196083"/>
            <a:ext cx="3582923" cy="4661914"/>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28600" y="1465529"/>
            <a:ext cx="8686800" cy="5763116"/>
          </a:xfrm>
          <a:prstGeom prst="rect">
            <a:avLst/>
          </a:prstGeom>
        </p:spPr>
        <p:txBody>
          <a:bodyPr vert="horz" wrap="square" lIns="0" tIns="12700" rIns="0" bIns="0" rtlCol="0">
            <a:spAutoFit/>
          </a:bodyPr>
          <a:lstStyle/>
          <a:p>
            <a:pPr marL="354965" marR="5080" indent="-342900" algn="just">
              <a:lnSpc>
                <a:spcPct val="100000"/>
              </a:lnSpc>
              <a:spcBef>
                <a:spcPts val="100"/>
              </a:spcBef>
              <a:buFont typeface="Wingdings" pitchFamily="2" charset="2"/>
              <a:buChar char="q"/>
              <a:tabLst>
                <a:tab pos="268605" algn="l"/>
              </a:tabLst>
            </a:pPr>
            <a:r>
              <a:rPr sz="2000" dirty="0" smtClean="0">
                <a:latin typeface="Lucida Sans Unicode"/>
                <a:cs typeface="Lucida Sans Unicode"/>
              </a:rPr>
              <a:t>As </a:t>
            </a:r>
            <a:r>
              <a:rPr sz="2000" spc="-5" dirty="0">
                <a:latin typeface="Lucida Sans Unicode"/>
                <a:cs typeface="Lucida Sans Unicode"/>
              </a:rPr>
              <a:t>mentioned previously the process is </a:t>
            </a:r>
            <a:r>
              <a:rPr sz="2000" dirty="0">
                <a:latin typeface="Lucida Sans Unicode"/>
                <a:cs typeface="Lucida Sans Unicode"/>
              </a:rPr>
              <a:t>first  </a:t>
            </a:r>
            <a:r>
              <a:rPr sz="2000" spc="-5" dirty="0">
                <a:latin typeface="Lucida Sans Unicode"/>
                <a:cs typeface="Lucida Sans Unicode"/>
              </a:rPr>
              <a:t>passed to </a:t>
            </a:r>
            <a:r>
              <a:rPr sz="2000" dirty="0">
                <a:latin typeface="Lucida Sans Unicode"/>
                <a:cs typeface="Lucida Sans Unicode"/>
              </a:rPr>
              <a:t>the </a:t>
            </a:r>
            <a:r>
              <a:rPr sz="2000" b="1" dirty="0">
                <a:latin typeface="Lucida Sans Unicode"/>
                <a:cs typeface="Lucida Sans Unicode"/>
              </a:rPr>
              <a:t>Job </a:t>
            </a:r>
            <a:r>
              <a:rPr sz="2000" b="1" spc="-5" dirty="0">
                <a:latin typeface="Lucida Sans Unicode"/>
                <a:cs typeface="Lucida Sans Unicode"/>
              </a:rPr>
              <a:t>Scheduler </a:t>
            </a:r>
            <a:r>
              <a:rPr sz="2000" dirty="0">
                <a:latin typeface="Lucida Sans Unicode"/>
                <a:cs typeface="Lucida Sans Unicode"/>
              </a:rPr>
              <a:t>from </a:t>
            </a:r>
            <a:r>
              <a:rPr sz="2000" spc="-5" dirty="0">
                <a:latin typeface="Lucida Sans Unicode"/>
                <a:cs typeface="Lucida Sans Unicode"/>
              </a:rPr>
              <a:t>the  operating </a:t>
            </a:r>
            <a:r>
              <a:rPr sz="2000" dirty="0">
                <a:latin typeface="Lucida Sans Unicode"/>
                <a:cs typeface="Lucida Sans Unicode"/>
              </a:rPr>
              <a:t>system, </a:t>
            </a:r>
            <a:r>
              <a:rPr sz="2000" spc="-5" dirty="0">
                <a:latin typeface="Lucida Sans Unicode"/>
                <a:cs typeface="Lucida Sans Unicode"/>
              </a:rPr>
              <a:t>its </a:t>
            </a:r>
            <a:r>
              <a:rPr sz="2000" dirty="0">
                <a:latin typeface="Lucida Sans Unicode"/>
                <a:cs typeface="Lucida Sans Unicode"/>
              </a:rPr>
              <a:t>status </a:t>
            </a:r>
            <a:r>
              <a:rPr sz="2000" spc="-5" dirty="0">
                <a:latin typeface="Lucida Sans Unicode"/>
                <a:cs typeface="Lucida Sans Unicode"/>
              </a:rPr>
              <a:t>is always </a:t>
            </a:r>
            <a:r>
              <a:rPr sz="2000" dirty="0">
                <a:latin typeface="Lucida Sans Unicode"/>
                <a:cs typeface="Lucida Sans Unicode"/>
              </a:rPr>
              <a:t>set </a:t>
            </a:r>
            <a:r>
              <a:rPr sz="2000" spc="-5" dirty="0">
                <a:latin typeface="Lucida Sans Unicode"/>
                <a:cs typeface="Lucida Sans Unicode"/>
              </a:rPr>
              <a:t>as  </a:t>
            </a:r>
            <a:r>
              <a:rPr sz="2000" b="1" spc="5" dirty="0">
                <a:latin typeface="Lucida Sans Unicode"/>
                <a:cs typeface="Lucida Sans Unicode"/>
              </a:rPr>
              <a:t>HOLD</a:t>
            </a:r>
            <a:r>
              <a:rPr sz="2000" spc="5" dirty="0">
                <a:latin typeface="Lucida Sans Unicode"/>
                <a:cs typeface="Lucida Sans Unicode"/>
              </a:rPr>
              <a:t>. </a:t>
            </a:r>
            <a:r>
              <a:rPr sz="2000" spc="-5" dirty="0">
                <a:latin typeface="Lucida Sans Unicode"/>
                <a:cs typeface="Lucida Sans Unicode"/>
              </a:rPr>
              <a:t>When the </a:t>
            </a:r>
            <a:r>
              <a:rPr sz="2000" b="1" dirty="0">
                <a:latin typeface="Lucida Sans Unicode"/>
                <a:cs typeface="Lucida Sans Unicode"/>
              </a:rPr>
              <a:t>Job </a:t>
            </a:r>
            <a:r>
              <a:rPr sz="2000" b="1" spc="-5" dirty="0">
                <a:latin typeface="Lucida Sans Unicode"/>
                <a:cs typeface="Lucida Sans Unicode"/>
              </a:rPr>
              <a:t>Scheduler </a:t>
            </a:r>
            <a:r>
              <a:rPr sz="2000" spc="-5" dirty="0">
                <a:latin typeface="Lucida Sans Unicode"/>
                <a:cs typeface="Lucida Sans Unicode"/>
              </a:rPr>
              <a:t>passes the  process onto the </a:t>
            </a:r>
            <a:r>
              <a:rPr sz="2000" b="1" spc="-5" dirty="0">
                <a:latin typeface="Lucida Sans Unicode"/>
                <a:cs typeface="Lucida Sans Unicode"/>
              </a:rPr>
              <a:t>Process </a:t>
            </a:r>
            <a:r>
              <a:rPr sz="2000" b="1" dirty="0">
                <a:latin typeface="Lucida Sans Unicode"/>
                <a:cs typeface="Lucida Sans Unicode"/>
              </a:rPr>
              <a:t>Scheduler</a:t>
            </a:r>
            <a:r>
              <a:rPr sz="2000" dirty="0">
                <a:latin typeface="Lucida Sans Unicode"/>
                <a:cs typeface="Lucida Sans Unicode"/>
              </a:rPr>
              <a:t>, </a:t>
            </a:r>
            <a:r>
              <a:rPr sz="2000" spc="-5" dirty="0">
                <a:latin typeface="Lucida Sans Unicode"/>
                <a:cs typeface="Lucida Sans Unicode"/>
              </a:rPr>
              <a:t>its status  is always changed to</a:t>
            </a:r>
            <a:r>
              <a:rPr sz="2000" spc="-35" dirty="0">
                <a:latin typeface="Lucida Sans Unicode"/>
                <a:cs typeface="Lucida Sans Unicode"/>
              </a:rPr>
              <a:t> </a:t>
            </a:r>
            <a:r>
              <a:rPr sz="2000" b="1" spc="5" dirty="0" smtClean="0">
                <a:latin typeface="Lucida Sans Unicode"/>
                <a:cs typeface="Lucida Sans Unicode"/>
              </a:rPr>
              <a:t>READY</a:t>
            </a:r>
            <a:r>
              <a:rPr sz="2000" spc="5" dirty="0" smtClean="0">
                <a:latin typeface="Lucida Sans Unicode"/>
                <a:cs typeface="Lucida Sans Unicode"/>
              </a:rPr>
              <a:t>.</a:t>
            </a:r>
            <a:endParaRPr lang="en-IN" sz="2000" spc="5" dirty="0">
              <a:latin typeface="Lucida Sans Unicode"/>
              <a:cs typeface="Lucida Sans Unicode"/>
            </a:endParaRPr>
          </a:p>
          <a:p>
            <a:pPr marL="354965" marR="5080" indent="-342900" algn="just">
              <a:lnSpc>
                <a:spcPct val="100000"/>
              </a:lnSpc>
              <a:spcBef>
                <a:spcPts val="100"/>
              </a:spcBef>
              <a:buFont typeface="Wingdings" pitchFamily="2" charset="2"/>
              <a:buChar char="q"/>
              <a:tabLst>
                <a:tab pos="268605" algn="l"/>
              </a:tabLst>
            </a:pPr>
            <a:r>
              <a:rPr lang="en-IN" sz="2000" spc="-5" dirty="0" smtClean="0">
                <a:latin typeface="Lucida Sans Unicode"/>
                <a:cs typeface="Lucida Sans Unicode"/>
              </a:rPr>
              <a:t>When the </a:t>
            </a:r>
            <a:r>
              <a:rPr lang="en-IN" sz="2000" dirty="0" smtClean="0">
                <a:latin typeface="Lucida Sans Unicode"/>
                <a:cs typeface="Lucida Sans Unicode"/>
              </a:rPr>
              <a:t>CPU </a:t>
            </a:r>
            <a:r>
              <a:rPr lang="en-IN" sz="2000" spc="-5" dirty="0" smtClean="0">
                <a:latin typeface="Lucida Sans Unicode"/>
                <a:cs typeface="Lucida Sans Unicode"/>
              </a:rPr>
              <a:t>is available, the </a:t>
            </a:r>
            <a:r>
              <a:rPr lang="en-IN" sz="2000" b="1" spc="-5" dirty="0" smtClean="0">
                <a:latin typeface="Lucida Sans Unicode"/>
                <a:cs typeface="Lucida Sans Unicode"/>
              </a:rPr>
              <a:t>Process  Scheduler </a:t>
            </a:r>
            <a:r>
              <a:rPr lang="en-IN" sz="2000" dirty="0" smtClean="0">
                <a:latin typeface="Lucida Sans Unicode"/>
                <a:cs typeface="Lucida Sans Unicode"/>
              </a:rPr>
              <a:t>will </a:t>
            </a:r>
            <a:r>
              <a:rPr lang="en-IN" sz="2000" spc="-5" dirty="0" smtClean="0">
                <a:latin typeface="Lucida Sans Unicode"/>
                <a:cs typeface="Lucida Sans Unicode"/>
              </a:rPr>
              <a:t>look at all of the </a:t>
            </a:r>
            <a:r>
              <a:rPr lang="en-IN" sz="2000" dirty="0" smtClean="0">
                <a:latin typeface="Lucida Sans Unicode"/>
                <a:cs typeface="Lucida Sans Unicode"/>
              </a:rPr>
              <a:t>upcoming  </a:t>
            </a:r>
            <a:r>
              <a:rPr lang="en-IN" sz="2000" spc="-5" dirty="0" smtClean="0">
                <a:latin typeface="Lucida Sans Unicode"/>
                <a:cs typeface="Lucida Sans Unicode"/>
              </a:rPr>
              <a:t>processes and </a:t>
            </a:r>
            <a:r>
              <a:rPr lang="en-IN" sz="2000" spc="-10" dirty="0" smtClean="0">
                <a:latin typeface="Lucida Sans Unicode"/>
                <a:cs typeface="Lucida Sans Unicode"/>
              </a:rPr>
              <a:t>will </a:t>
            </a:r>
            <a:r>
              <a:rPr lang="en-IN" sz="2000" dirty="0" smtClean="0">
                <a:latin typeface="Lucida Sans Unicode"/>
                <a:cs typeface="Lucida Sans Unicode"/>
              </a:rPr>
              <a:t>select </a:t>
            </a:r>
            <a:r>
              <a:rPr lang="en-IN" sz="2000" spc="-5" dirty="0" smtClean="0">
                <a:latin typeface="Lucida Sans Unicode"/>
                <a:cs typeface="Lucida Sans Unicode"/>
              </a:rPr>
              <a:t>one of them (based  on </a:t>
            </a:r>
            <a:r>
              <a:rPr lang="en-IN" sz="2000" dirty="0" smtClean="0">
                <a:latin typeface="Lucida Sans Unicode"/>
                <a:cs typeface="Lucida Sans Unicode"/>
              </a:rPr>
              <a:t>a </a:t>
            </a:r>
            <a:r>
              <a:rPr lang="en-IN" sz="2000" spc="-5" dirty="0" smtClean="0">
                <a:latin typeface="Lucida Sans Unicode"/>
                <a:cs typeface="Lucida Sans Unicode"/>
              </a:rPr>
              <a:t>predefined algorithm) and assuming  there is memory free, the process </a:t>
            </a:r>
            <a:r>
              <a:rPr lang="en-IN" sz="2000" dirty="0" smtClean="0">
                <a:latin typeface="Lucida Sans Unicode"/>
                <a:cs typeface="Lucida Sans Unicode"/>
              </a:rPr>
              <a:t>will start  </a:t>
            </a:r>
            <a:r>
              <a:rPr lang="en-IN" sz="2000" spc="-5" dirty="0" smtClean="0">
                <a:latin typeface="Lucida Sans Unicode"/>
                <a:cs typeface="Lucida Sans Unicode"/>
              </a:rPr>
              <a:t>running and its </a:t>
            </a:r>
            <a:r>
              <a:rPr lang="en-IN" sz="2000" dirty="0" smtClean="0">
                <a:latin typeface="Lucida Sans Unicode"/>
                <a:cs typeface="Lucida Sans Unicode"/>
              </a:rPr>
              <a:t>status </a:t>
            </a:r>
            <a:r>
              <a:rPr lang="en-IN" sz="2000" spc="-5" dirty="0" smtClean="0">
                <a:latin typeface="Lucida Sans Unicode"/>
                <a:cs typeface="Lucida Sans Unicode"/>
              </a:rPr>
              <a:t>is changed to </a:t>
            </a:r>
            <a:r>
              <a:rPr lang="en-IN" sz="2000" b="1" dirty="0" smtClean="0">
                <a:latin typeface="Lucida Sans Unicode"/>
                <a:cs typeface="Lucida Sans Unicode"/>
              </a:rPr>
              <a:t>RUNNING  </a:t>
            </a:r>
            <a:r>
              <a:rPr lang="en-IN" sz="2000" spc="-5" dirty="0" smtClean="0">
                <a:latin typeface="Lucida Sans Unicode"/>
                <a:cs typeface="Lucida Sans Unicode"/>
              </a:rPr>
              <a:t>by the </a:t>
            </a:r>
            <a:r>
              <a:rPr lang="en-IN" sz="2000" b="1" spc="-5" dirty="0" smtClean="0">
                <a:latin typeface="Lucida Sans Unicode"/>
                <a:cs typeface="Lucida Sans Unicode"/>
              </a:rPr>
              <a:t>Process</a:t>
            </a:r>
            <a:r>
              <a:rPr lang="en-IN" sz="2000" b="1" spc="-45" dirty="0" smtClean="0">
                <a:latin typeface="Lucida Sans Unicode"/>
                <a:cs typeface="Lucida Sans Unicode"/>
              </a:rPr>
              <a:t> </a:t>
            </a:r>
            <a:r>
              <a:rPr lang="en-IN" sz="2000" b="1" spc="-5" dirty="0" smtClean="0">
                <a:latin typeface="Lucida Sans Unicode"/>
                <a:cs typeface="Lucida Sans Unicode"/>
              </a:rPr>
              <a:t>Scheduler</a:t>
            </a:r>
            <a:r>
              <a:rPr lang="en-IN" sz="2000" spc="-5" dirty="0" smtClean="0">
                <a:latin typeface="Lucida Sans Unicode"/>
                <a:cs typeface="Lucida Sans Unicode"/>
              </a:rPr>
              <a:t>.</a:t>
            </a:r>
          </a:p>
          <a:p>
            <a:pPr marL="354965" marR="5080" indent="-342900" algn="just">
              <a:lnSpc>
                <a:spcPct val="100000"/>
              </a:lnSpc>
              <a:spcBef>
                <a:spcPts val="100"/>
              </a:spcBef>
              <a:buFont typeface="Wingdings" pitchFamily="2" charset="2"/>
              <a:buChar char="q"/>
              <a:tabLst>
                <a:tab pos="268605" algn="l"/>
              </a:tabLst>
            </a:pPr>
            <a:r>
              <a:rPr lang="en-IN" sz="2000" spc="-5" dirty="0" smtClean="0">
                <a:latin typeface="Lucida Sans Unicode"/>
                <a:cs typeface="Lucida Sans Unicode"/>
              </a:rPr>
              <a:t> After </a:t>
            </a:r>
            <a:r>
              <a:rPr lang="en-IN" sz="2000" dirty="0" smtClean="0">
                <a:latin typeface="Lucida Sans Unicode"/>
                <a:cs typeface="Lucida Sans Unicode"/>
              </a:rPr>
              <a:t>a </a:t>
            </a:r>
            <a:r>
              <a:rPr lang="en-IN" sz="2000" spc="-5" dirty="0" smtClean="0">
                <a:latin typeface="Lucida Sans Unicode"/>
                <a:cs typeface="Lucida Sans Unicode"/>
              </a:rPr>
              <a:t>predefined time, the process will be  interrupted, and another process </a:t>
            </a:r>
            <a:r>
              <a:rPr lang="en-IN" sz="2000" dirty="0" smtClean="0">
                <a:latin typeface="Lucida Sans Unicode"/>
                <a:cs typeface="Lucida Sans Unicode"/>
              </a:rPr>
              <a:t>will </a:t>
            </a:r>
            <a:r>
              <a:rPr lang="en-IN" sz="2000" spc="-5" dirty="0" smtClean="0">
                <a:latin typeface="Lucida Sans Unicode"/>
                <a:cs typeface="Lucida Sans Unicode"/>
              </a:rPr>
              <a:t>take  over </a:t>
            </a:r>
            <a:r>
              <a:rPr lang="en-IN" sz="2000" dirty="0" smtClean="0">
                <a:latin typeface="Lucida Sans Unicode"/>
                <a:cs typeface="Lucida Sans Unicode"/>
              </a:rPr>
              <a:t>the CPU, </a:t>
            </a:r>
            <a:r>
              <a:rPr lang="en-IN" sz="2000" spc="-5" dirty="0" smtClean="0">
                <a:latin typeface="Lucida Sans Unicode"/>
                <a:cs typeface="Lucida Sans Unicode"/>
              </a:rPr>
              <a:t>and the interrupted process </a:t>
            </a:r>
            <a:r>
              <a:rPr lang="en-IN" sz="2000" dirty="0" smtClean="0">
                <a:latin typeface="Lucida Sans Unicode"/>
                <a:cs typeface="Lucida Sans Unicode"/>
              </a:rPr>
              <a:t>will  have </a:t>
            </a:r>
            <a:r>
              <a:rPr lang="en-IN" sz="2000" spc="-5" dirty="0" smtClean="0">
                <a:latin typeface="Lucida Sans Unicode"/>
                <a:cs typeface="Lucida Sans Unicode"/>
              </a:rPr>
              <a:t>its </a:t>
            </a:r>
            <a:r>
              <a:rPr lang="en-IN" sz="2000" dirty="0" smtClean="0">
                <a:latin typeface="Lucida Sans Unicode"/>
                <a:cs typeface="Lucida Sans Unicode"/>
              </a:rPr>
              <a:t>status </a:t>
            </a:r>
            <a:r>
              <a:rPr lang="en-IN" sz="2000" spc="-5" dirty="0" smtClean="0">
                <a:latin typeface="Lucida Sans Unicode"/>
                <a:cs typeface="Lucida Sans Unicode"/>
              </a:rPr>
              <a:t>changed to </a:t>
            </a:r>
            <a:r>
              <a:rPr lang="en-IN" sz="2000" b="1" spc="5" dirty="0" smtClean="0">
                <a:latin typeface="Lucida Sans Unicode"/>
                <a:cs typeface="Lucida Sans Unicode"/>
              </a:rPr>
              <a:t>READY </a:t>
            </a:r>
            <a:r>
              <a:rPr lang="en-IN" sz="2000" spc="-5" dirty="0" smtClean="0">
                <a:latin typeface="Lucida Sans Unicode"/>
                <a:cs typeface="Lucida Sans Unicode"/>
              </a:rPr>
              <a:t>by the  </a:t>
            </a:r>
            <a:r>
              <a:rPr lang="en-IN" sz="2000" b="1" spc="-5" dirty="0" smtClean="0">
                <a:latin typeface="Lucida Sans Unicode"/>
                <a:cs typeface="Lucida Sans Unicode"/>
              </a:rPr>
              <a:t>Process Scheduler</a:t>
            </a:r>
            <a:r>
              <a:rPr lang="en-IN" sz="2000" spc="-5" dirty="0" smtClean="0">
                <a:latin typeface="Lucida Sans Unicode"/>
                <a:cs typeface="Lucida Sans Unicode"/>
              </a:rPr>
              <a:t>. We will remember that this  </a:t>
            </a:r>
            <a:r>
              <a:rPr lang="en-IN" sz="2000" dirty="0" smtClean="0">
                <a:latin typeface="Lucida Sans Unicode"/>
                <a:cs typeface="Lucida Sans Unicode"/>
              </a:rPr>
              <a:t>swapping </a:t>
            </a:r>
            <a:r>
              <a:rPr lang="en-IN" sz="2000" spc="-5" dirty="0" smtClean="0">
                <a:latin typeface="Lucida Sans Unicode"/>
                <a:cs typeface="Lucida Sans Unicode"/>
              </a:rPr>
              <a:t>of processes is called </a:t>
            </a:r>
            <a:r>
              <a:rPr lang="en-IN" sz="2000" dirty="0" smtClean="0">
                <a:latin typeface="Lucida Sans Unicode"/>
                <a:cs typeface="Lucida Sans Unicode"/>
              </a:rPr>
              <a:t>a </a:t>
            </a:r>
            <a:r>
              <a:rPr lang="en-IN" sz="2000" b="1" spc="5" dirty="0" smtClean="0">
                <a:latin typeface="Lucida Sans Unicode"/>
                <a:cs typeface="Lucida Sans Unicode"/>
              </a:rPr>
              <a:t>pre-  </a:t>
            </a:r>
            <a:r>
              <a:rPr lang="en-IN" sz="2000" b="1" dirty="0" err="1" smtClean="0">
                <a:latin typeface="Lucida Sans Unicode"/>
                <a:cs typeface="Lucida Sans Unicode"/>
              </a:rPr>
              <a:t>emptive</a:t>
            </a:r>
            <a:r>
              <a:rPr lang="en-IN" sz="2000" b="1" dirty="0" smtClean="0">
                <a:latin typeface="Lucida Sans Unicode"/>
                <a:cs typeface="Lucida Sans Unicode"/>
              </a:rPr>
              <a:t> </a:t>
            </a:r>
            <a:r>
              <a:rPr lang="en-IN" sz="2000" b="1" spc="-5" dirty="0" smtClean="0">
                <a:latin typeface="Lucida Sans Unicode"/>
                <a:cs typeface="Lucida Sans Unicode"/>
              </a:rPr>
              <a:t>scheduling</a:t>
            </a:r>
            <a:r>
              <a:rPr lang="en-IN" sz="2000" b="1" spc="-80" dirty="0" smtClean="0">
                <a:latin typeface="Lucida Sans Unicode"/>
                <a:cs typeface="Lucida Sans Unicode"/>
              </a:rPr>
              <a:t> </a:t>
            </a:r>
            <a:r>
              <a:rPr lang="en-IN" sz="2000" b="1" spc="5" dirty="0" smtClean="0">
                <a:latin typeface="Lucida Sans Unicode"/>
                <a:cs typeface="Lucida Sans Unicode"/>
              </a:rPr>
              <a:t>policy</a:t>
            </a:r>
            <a:r>
              <a:rPr lang="en-IN" sz="2000" spc="5" dirty="0" smtClean="0">
                <a:latin typeface="Lucida Sans Unicode"/>
                <a:cs typeface="Lucida Sans Unicode"/>
              </a:rPr>
              <a:t>.</a:t>
            </a:r>
            <a:endParaRPr lang="en-IN" sz="2000" dirty="0" smtClean="0">
              <a:latin typeface="Lucida Sans Unicode"/>
              <a:cs typeface="Lucida Sans Unicode"/>
            </a:endParaRPr>
          </a:p>
          <a:p>
            <a:pPr marL="354965" marR="970280" indent="-342900" algn="just">
              <a:lnSpc>
                <a:spcPct val="100000"/>
              </a:lnSpc>
              <a:spcBef>
                <a:spcPts val="400"/>
              </a:spcBef>
              <a:buFont typeface="Wingdings" pitchFamily="2" charset="2"/>
              <a:buChar char="q"/>
              <a:tabLst>
                <a:tab pos="268605" algn="l"/>
              </a:tabLst>
            </a:pPr>
            <a:r>
              <a:rPr lang="en-IN" sz="2000" spc="-5" dirty="0" smtClean="0">
                <a:latin typeface="Lucida Sans Unicode"/>
                <a:cs typeface="Lucida Sans Unicode"/>
              </a:rPr>
              <a:t>When is </a:t>
            </a:r>
            <a:r>
              <a:rPr lang="en-IN" sz="2000" dirty="0" smtClean="0">
                <a:latin typeface="Lucida Sans Unicode"/>
                <a:cs typeface="Lucida Sans Unicode"/>
              </a:rPr>
              <a:t>CPU </a:t>
            </a:r>
            <a:r>
              <a:rPr lang="en-IN" sz="2000" spc="-5" dirty="0" smtClean="0">
                <a:latin typeface="Lucida Sans Unicode"/>
                <a:cs typeface="Lucida Sans Unicode"/>
              </a:rPr>
              <a:t>is available </a:t>
            </a:r>
            <a:r>
              <a:rPr lang="en-IN" sz="2000" dirty="0" smtClean="0">
                <a:latin typeface="Lucida Sans Unicode"/>
                <a:cs typeface="Lucida Sans Unicode"/>
              </a:rPr>
              <a:t>for </a:t>
            </a:r>
            <a:r>
              <a:rPr lang="en-IN" sz="2000" spc="-5" dirty="0" smtClean="0">
                <a:latin typeface="Lucida Sans Unicode"/>
                <a:cs typeface="Lucida Sans Unicode"/>
              </a:rPr>
              <a:t>this</a:t>
            </a:r>
            <a:r>
              <a:rPr lang="en-IN" sz="2000" spc="-135" dirty="0" smtClean="0">
                <a:latin typeface="Lucida Sans Unicode"/>
                <a:cs typeface="Lucida Sans Unicode"/>
              </a:rPr>
              <a:t> </a:t>
            </a:r>
            <a:r>
              <a:rPr lang="en-IN" sz="2000" spc="-5" dirty="0" smtClean="0">
                <a:latin typeface="Lucida Sans Unicode"/>
                <a:cs typeface="Lucida Sans Unicode"/>
              </a:rPr>
              <a:t>process  </a:t>
            </a:r>
            <a:r>
              <a:rPr lang="en-IN" sz="2000" spc="-10" dirty="0" smtClean="0">
                <a:latin typeface="Lucida Sans Unicode"/>
                <a:cs typeface="Lucida Sans Unicode"/>
              </a:rPr>
              <a:t>again </a:t>
            </a:r>
            <a:r>
              <a:rPr lang="en-IN" sz="2000" spc="-5" dirty="0" smtClean="0">
                <a:latin typeface="Lucida Sans Unicode"/>
                <a:cs typeface="Lucida Sans Unicode"/>
              </a:rPr>
              <a:t>the process </a:t>
            </a:r>
            <a:r>
              <a:rPr lang="en-IN" sz="2000" dirty="0" smtClean="0">
                <a:latin typeface="Lucida Sans Unicode"/>
                <a:cs typeface="Lucida Sans Unicode"/>
              </a:rPr>
              <a:t>status </a:t>
            </a:r>
            <a:r>
              <a:rPr lang="en-IN" sz="2000" spc="-5" dirty="0" smtClean="0">
                <a:latin typeface="Lucida Sans Unicode"/>
                <a:cs typeface="Lucida Sans Unicode"/>
              </a:rPr>
              <a:t>be changed to  </a:t>
            </a:r>
            <a:r>
              <a:rPr lang="en-IN" sz="2000" b="1" dirty="0" smtClean="0">
                <a:latin typeface="Lucida Sans Unicode"/>
                <a:cs typeface="Lucida Sans Unicode"/>
              </a:rPr>
              <a:t>RUNNING </a:t>
            </a:r>
            <a:r>
              <a:rPr lang="en-IN" sz="2000" dirty="0" smtClean="0">
                <a:latin typeface="Lucida Sans Unicode"/>
                <a:cs typeface="Lucida Sans Unicode"/>
              </a:rPr>
              <a:t>by </a:t>
            </a:r>
            <a:r>
              <a:rPr lang="en-IN" sz="2000" spc="-5" dirty="0" smtClean="0">
                <a:latin typeface="Lucida Sans Unicode"/>
                <a:cs typeface="Lucida Sans Unicode"/>
              </a:rPr>
              <a:t>the </a:t>
            </a:r>
            <a:r>
              <a:rPr lang="en-IN" sz="2000" b="1" spc="-5" dirty="0" smtClean="0">
                <a:latin typeface="Lucida Sans Unicode"/>
                <a:cs typeface="Lucida Sans Unicode"/>
              </a:rPr>
              <a:t>Process</a:t>
            </a:r>
            <a:r>
              <a:rPr lang="en-IN" sz="2000" b="1" spc="-75" dirty="0" smtClean="0">
                <a:latin typeface="Lucida Sans Unicode"/>
                <a:cs typeface="Lucida Sans Unicode"/>
              </a:rPr>
              <a:t> </a:t>
            </a:r>
            <a:r>
              <a:rPr lang="en-IN" sz="2000" b="1" spc="-5" dirty="0" smtClean="0">
                <a:latin typeface="Lucida Sans Unicode"/>
                <a:cs typeface="Lucida Sans Unicode"/>
              </a:rPr>
              <a:t>Scheduler</a:t>
            </a:r>
            <a:r>
              <a:rPr lang="en-IN" sz="2000" spc="-5" dirty="0" smtClean="0">
                <a:latin typeface="Lucida Sans Unicode"/>
                <a:cs typeface="Lucida Sans Unicode"/>
              </a:rPr>
              <a:t>.</a:t>
            </a:r>
            <a:endParaRPr lang="en-IN" sz="2000" dirty="0" smtClean="0">
              <a:latin typeface="Lucida Sans Unicode"/>
              <a:cs typeface="Lucida Sans Unicode"/>
            </a:endParaRPr>
          </a:p>
          <a:p>
            <a:pPr marL="268605" marR="5080" indent="-256540">
              <a:lnSpc>
                <a:spcPct val="100000"/>
              </a:lnSpc>
              <a:spcBef>
                <a:spcPts val="100"/>
              </a:spcBef>
              <a:tabLst>
                <a:tab pos="268605" algn="l"/>
              </a:tabLst>
            </a:pPr>
            <a:endParaRPr lang="en-IN" sz="2000" dirty="0" smtClean="0">
              <a:latin typeface="Lucida Sans Unicode"/>
              <a:cs typeface="Lucida Sans Unicode"/>
            </a:endParaRPr>
          </a:p>
          <a:p>
            <a:pPr marL="268605" marR="5080" indent="-256540">
              <a:lnSpc>
                <a:spcPct val="100000"/>
              </a:lnSpc>
              <a:spcBef>
                <a:spcPts val="100"/>
              </a:spcBef>
              <a:tabLst>
                <a:tab pos="268605" algn="l"/>
              </a:tabLst>
            </a:pPr>
            <a:endParaRPr sz="2700" dirty="0">
              <a:latin typeface="Lucida Sans Unicode"/>
              <a:cs typeface="Lucida Sans Unicode"/>
            </a:endParaRPr>
          </a:p>
        </p:txBody>
      </p:sp>
      <p:sp>
        <p:nvSpPr>
          <p:cNvPr id="4" name="TextBox 3"/>
          <p:cNvSpPr txBox="1"/>
          <p:nvPr/>
        </p:nvSpPr>
        <p:spPr>
          <a:xfrm>
            <a:off x="914400" y="496669"/>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83791" y="1373124"/>
            <a:ext cx="6969252" cy="4680204"/>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914400" y="496669"/>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529"/>
            <a:ext cx="7887334" cy="126111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The </a:t>
            </a:r>
            <a:r>
              <a:rPr sz="2700" dirty="0">
                <a:latin typeface="Lucida Sans Unicode"/>
                <a:cs typeface="Lucida Sans Unicode"/>
              </a:rPr>
              <a:t>same </a:t>
            </a:r>
            <a:r>
              <a:rPr sz="2700" spc="-5" dirty="0">
                <a:latin typeface="Lucida Sans Unicode"/>
                <a:cs typeface="Lucida Sans Unicode"/>
              </a:rPr>
              <a:t>program being run by </a:t>
            </a:r>
            <a:r>
              <a:rPr sz="2700" spc="-10" dirty="0">
                <a:latin typeface="Lucida Sans Unicode"/>
                <a:cs typeface="Lucida Sans Unicode"/>
              </a:rPr>
              <a:t>two </a:t>
            </a:r>
            <a:r>
              <a:rPr sz="2700" spc="-5" dirty="0">
                <a:latin typeface="Lucida Sans Unicode"/>
                <a:cs typeface="Lucida Sans Unicode"/>
              </a:rPr>
              <a:t>different  </a:t>
            </a:r>
            <a:r>
              <a:rPr sz="2700" dirty="0">
                <a:latin typeface="Lucida Sans Unicode"/>
                <a:cs typeface="Lucida Sans Unicode"/>
              </a:rPr>
              <a:t>users </a:t>
            </a:r>
            <a:r>
              <a:rPr sz="2700" spc="-5" dirty="0">
                <a:latin typeface="Lucida Sans Unicode"/>
                <a:cs typeface="Lucida Sans Unicode"/>
              </a:rPr>
              <a:t>in the operating system are two  different</a:t>
            </a:r>
            <a:r>
              <a:rPr sz="2700" spc="-40" dirty="0">
                <a:latin typeface="Lucida Sans Unicode"/>
                <a:cs typeface="Lucida Sans Unicode"/>
              </a:rPr>
              <a:t> </a:t>
            </a:r>
            <a:r>
              <a:rPr sz="2700" spc="-5" dirty="0">
                <a:latin typeface="Lucida Sans Unicode"/>
                <a:cs typeface="Lucida Sans Unicode"/>
              </a:rPr>
              <a:t>processes</a:t>
            </a:r>
            <a:endParaRPr sz="2700">
              <a:latin typeface="Lucida Sans Unicode"/>
              <a:cs typeface="Lucida Sans Unicode"/>
            </a:endParaRPr>
          </a:p>
        </p:txBody>
      </p:sp>
      <p:sp>
        <p:nvSpPr>
          <p:cNvPr id="4" name="object 4"/>
          <p:cNvSpPr txBox="1"/>
          <p:nvPr/>
        </p:nvSpPr>
        <p:spPr>
          <a:xfrm>
            <a:off x="690473" y="3329381"/>
            <a:ext cx="1295400"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Lucida Sans Unicode"/>
                <a:cs typeface="Lucida Sans Unicode"/>
              </a:rPr>
              <a:t>User</a:t>
            </a:r>
            <a:r>
              <a:rPr sz="3200" spc="-75" dirty="0">
                <a:solidFill>
                  <a:srgbClr val="FFFFFF"/>
                </a:solidFill>
                <a:latin typeface="Lucida Sans Unicode"/>
                <a:cs typeface="Lucida Sans Unicode"/>
              </a:rPr>
              <a:t> </a:t>
            </a:r>
            <a:r>
              <a:rPr sz="3200" dirty="0">
                <a:solidFill>
                  <a:srgbClr val="FFFFFF"/>
                </a:solidFill>
                <a:latin typeface="Lucida Sans Unicode"/>
                <a:cs typeface="Lucida Sans Unicode"/>
              </a:rPr>
              <a:t>1</a:t>
            </a:r>
            <a:endParaRPr sz="3200">
              <a:latin typeface="Lucida Sans Unicode"/>
              <a:cs typeface="Lucida Sans Unicode"/>
            </a:endParaRPr>
          </a:p>
        </p:txBody>
      </p:sp>
      <p:sp>
        <p:nvSpPr>
          <p:cNvPr id="5" name="object 5"/>
          <p:cNvSpPr/>
          <p:nvPr/>
        </p:nvSpPr>
        <p:spPr>
          <a:xfrm>
            <a:off x="583691" y="2825495"/>
            <a:ext cx="8264652" cy="163829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504690" y="3223005"/>
            <a:ext cx="1142365" cy="757555"/>
          </a:xfrm>
          <a:prstGeom prst="rect">
            <a:avLst/>
          </a:prstGeom>
        </p:spPr>
        <p:txBody>
          <a:bodyPr vert="horz" wrap="square" lIns="0" tIns="12700" rIns="0" bIns="0" rtlCol="0">
            <a:spAutoFit/>
          </a:bodyPr>
          <a:lstStyle/>
          <a:p>
            <a:pPr marL="475615" marR="5080" indent="-463550">
              <a:lnSpc>
                <a:spcPct val="100000"/>
              </a:lnSpc>
              <a:spcBef>
                <a:spcPts val="100"/>
              </a:spcBef>
            </a:pPr>
            <a:r>
              <a:rPr sz="2400" dirty="0">
                <a:solidFill>
                  <a:srgbClr val="FFFFFF"/>
                </a:solidFill>
                <a:latin typeface="Lucida Sans Unicode"/>
                <a:cs typeface="Lucida Sans Unicode"/>
              </a:rPr>
              <a:t>P</a:t>
            </a:r>
            <a:r>
              <a:rPr sz="2400" spc="5" dirty="0">
                <a:solidFill>
                  <a:srgbClr val="FFFFFF"/>
                </a:solidFill>
                <a:latin typeface="Lucida Sans Unicode"/>
                <a:cs typeface="Lucida Sans Unicode"/>
              </a:rPr>
              <a:t>r</a:t>
            </a:r>
            <a:r>
              <a:rPr sz="2400" spc="-5" dirty="0">
                <a:solidFill>
                  <a:srgbClr val="FFFFFF"/>
                </a:solidFill>
                <a:latin typeface="Lucida Sans Unicode"/>
                <a:cs typeface="Lucida Sans Unicode"/>
              </a:rPr>
              <a:t>oc</a:t>
            </a:r>
            <a:r>
              <a:rPr sz="2400" spc="-10" dirty="0">
                <a:solidFill>
                  <a:srgbClr val="FFFFFF"/>
                </a:solidFill>
                <a:latin typeface="Lucida Sans Unicode"/>
                <a:cs typeface="Lucida Sans Unicode"/>
              </a:rPr>
              <a:t>e</a:t>
            </a:r>
            <a:r>
              <a:rPr sz="2400" dirty="0">
                <a:solidFill>
                  <a:srgbClr val="FFFFFF"/>
                </a:solidFill>
                <a:latin typeface="Lucida Sans Unicode"/>
                <a:cs typeface="Lucida Sans Unicode"/>
              </a:rPr>
              <a:t>ss  1</a:t>
            </a:r>
            <a:endParaRPr sz="2400">
              <a:latin typeface="Lucida Sans Unicode"/>
              <a:cs typeface="Lucida Sans Unicode"/>
            </a:endParaRPr>
          </a:p>
        </p:txBody>
      </p:sp>
      <p:sp>
        <p:nvSpPr>
          <p:cNvPr id="7" name="object 7"/>
          <p:cNvSpPr txBox="1"/>
          <p:nvPr/>
        </p:nvSpPr>
        <p:spPr>
          <a:xfrm>
            <a:off x="2783585" y="3357752"/>
            <a:ext cx="1126490" cy="452755"/>
          </a:xfrm>
          <a:prstGeom prst="rect">
            <a:avLst/>
          </a:prstGeom>
        </p:spPr>
        <p:txBody>
          <a:bodyPr vert="horz" wrap="square" lIns="0" tIns="13335" rIns="0" bIns="0" rtlCol="0">
            <a:spAutoFit/>
          </a:bodyPr>
          <a:lstStyle/>
          <a:p>
            <a:pPr marL="12700" marR="5080" indent="190500">
              <a:lnSpc>
                <a:spcPct val="100000"/>
              </a:lnSpc>
              <a:spcBef>
                <a:spcPts val="105"/>
              </a:spcBef>
            </a:pPr>
            <a:r>
              <a:rPr sz="1400" b="1" dirty="0">
                <a:solidFill>
                  <a:srgbClr val="FFFFFF"/>
                </a:solidFill>
                <a:latin typeface="Lucida Sans Unicode"/>
                <a:cs typeface="Lucida Sans Unicode"/>
              </a:rPr>
              <a:t>Running  Executable</a:t>
            </a:r>
            <a:r>
              <a:rPr sz="1400" b="1" spc="-135" dirty="0">
                <a:solidFill>
                  <a:srgbClr val="FFFFFF"/>
                </a:solidFill>
                <a:latin typeface="Lucida Sans Unicode"/>
                <a:cs typeface="Lucida Sans Unicode"/>
              </a:rPr>
              <a:t> </a:t>
            </a:r>
            <a:r>
              <a:rPr sz="1400" b="1" dirty="0">
                <a:solidFill>
                  <a:srgbClr val="FFFFFF"/>
                </a:solidFill>
                <a:latin typeface="Lucida Sans Unicode"/>
                <a:cs typeface="Lucida Sans Unicode"/>
              </a:rPr>
              <a:t>1</a:t>
            </a:r>
            <a:endParaRPr sz="1400">
              <a:latin typeface="Lucida Sans Unicode"/>
              <a:cs typeface="Lucida Sans Unicode"/>
            </a:endParaRPr>
          </a:p>
        </p:txBody>
      </p:sp>
      <p:sp>
        <p:nvSpPr>
          <p:cNvPr id="8" name="object 8"/>
          <p:cNvSpPr txBox="1"/>
          <p:nvPr/>
        </p:nvSpPr>
        <p:spPr>
          <a:xfrm>
            <a:off x="6368541" y="3357752"/>
            <a:ext cx="873125" cy="452755"/>
          </a:xfrm>
          <a:prstGeom prst="rect">
            <a:avLst/>
          </a:prstGeom>
        </p:spPr>
        <p:txBody>
          <a:bodyPr vert="horz" wrap="square" lIns="0" tIns="13335" rIns="0" bIns="0" rtlCol="0">
            <a:spAutoFit/>
          </a:bodyPr>
          <a:lstStyle/>
          <a:p>
            <a:pPr marL="139065" marR="5080" indent="-127000">
              <a:lnSpc>
                <a:spcPct val="100000"/>
              </a:lnSpc>
              <a:spcBef>
                <a:spcPts val="105"/>
              </a:spcBef>
            </a:pPr>
            <a:r>
              <a:rPr sz="1400" b="1" spc="5" dirty="0">
                <a:solidFill>
                  <a:srgbClr val="FFFFFF"/>
                </a:solidFill>
                <a:latin typeface="Lucida Sans Unicode"/>
                <a:cs typeface="Lucida Sans Unicode"/>
              </a:rPr>
              <a:t>E</a:t>
            </a:r>
            <a:r>
              <a:rPr sz="1400" b="1" spc="10" dirty="0">
                <a:solidFill>
                  <a:srgbClr val="FFFFFF"/>
                </a:solidFill>
                <a:latin typeface="Lucida Sans Unicode"/>
                <a:cs typeface="Lucida Sans Unicode"/>
              </a:rPr>
              <a:t>x</a:t>
            </a:r>
            <a:r>
              <a:rPr sz="1400" b="1" spc="-5" dirty="0">
                <a:solidFill>
                  <a:srgbClr val="FFFFFF"/>
                </a:solidFill>
                <a:latin typeface="Lucida Sans Unicode"/>
                <a:cs typeface="Lucida Sans Unicode"/>
              </a:rPr>
              <a:t>ecu</a:t>
            </a:r>
            <a:r>
              <a:rPr sz="1400" b="1" dirty="0">
                <a:solidFill>
                  <a:srgbClr val="FFFFFF"/>
                </a:solidFill>
                <a:latin typeface="Lucida Sans Unicode"/>
                <a:cs typeface="Lucida Sans Unicode"/>
              </a:rPr>
              <a:t>t</a:t>
            </a:r>
            <a:r>
              <a:rPr sz="1400" b="1" spc="-10" dirty="0">
                <a:solidFill>
                  <a:srgbClr val="FFFFFF"/>
                </a:solidFill>
                <a:latin typeface="Lucida Sans Unicode"/>
                <a:cs typeface="Lucida Sans Unicode"/>
              </a:rPr>
              <a:t>i</a:t>
            </a:r>
            <a:r>
              <a:rPr sz="1400" b="1" spc="-5" dirty="0">
                <a:solidFill>
                  <a:srgbClr val="FFFFFF"/>
                </a:solidFill>
                <a:latin typeface="Lucida Sans Unicode"/>
                <a:cs typeface="Lucida Sans Unicode"/>
              </a:rPr>
              <a:t>on  </a:t>
            </a:r>
            <a:r>
              <a:rPr sz="1400" b="1" spc="5" dirty="0">
                <a:solidFill>
                  <a:srgbClr val="FFFFFF"/>
                </a:solidFill>
                <a:latin typeface="Lucida Sans Unicode"/>
                <a:cs typeface="Lucida Sans Unicode"/>
              </a:rPr>
              <a:t>State</a:t>
            </a:r>
            <a:r>
              <a:rPr sz="1400" b="1" spc="-80" dirty="0">
                <a:solidFill>
                  <a:srgbClr val="FFFFFF"/>
                </a:solidFill>
                <a:latin typeface="Lucida Sans Unicode"/>
                <a:cs typeface="Lucida Sans Unicode"/>
              </a:rPr>
              <a:t> </a:t>
            </a:r>
            <a:r>
              <a:rPr sz="1400" b="1" dirty="0">
                <a:solidFill>
                  <a:srgbClr val="FFFFFF"/>
                </a:solidFill>
                <a:latin typeface="Lucida Sans Unicode"/>
                <a:cs typeface="Lucida Sans Unicode"/>
              </a:rPr>
              <a:t>1</a:t>
            </a:r>
            <a:endParaRPr sz="1400">
              <a:latin typeface="Lucida Sans Unicode"/>
              <a:cs typeface="Lucida Sans Unicode"/>
            </a:endParaRPr>
          </a:p>
        </p:txBody>
      </p:sp>
      <p:sp>
        <p:nvSpPr>
          <p:cNvPr id="9" name="object 9"/>
          <p:cNvSpPr/>
          <p:nvPr/>
        </p:nvSpPr>
        <p:spPr>
          <a:xfrm>
            <a:off x="583691" y="4696967"/>
            <a:ext cx="8264652" cy="1639824"/>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90473" y="5202428"/>
            <a:ext cx="1294765"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FFFF"/>
                </a:solidFill>
                <a:latin typeface="Lucida Sans Unicode"/>
                <a:cs typeface="Lucida Sans Unicode"/>
              </a:rPr>
              <a:t>User</a:t>
            </a:r>
            <a:r>
              <a:rPr sz="3200" spc="-85" dirty="0">
                <a:solidFill>
                  <a:srgbClr val="FFFFFF"/>
                </a:solidFill>
                <a:latin typeface="Lucida Sans Unicode"/>
                <a:cs typeface="Lucida Sans Unicode"/>
              </a:rPr>
              <a:t> </a:t>
            </a:r>
            <a:r>
              <a:rPr sz="3200" dirty="0">
                <a:solidFill>
                  <a:srgbClr val="FFFFFF"/>
                </a:solidFill>
                <a:latin typeface="Lucida Sans Unicode"/>
                <a:cs typeface="Lucida Sans Unicode"/>
              </a:rPr>
              <a:t>2</a:t>
            </a:r>
            <a:endParaRPr sz="3200">
              <a:latin typeface="Lucida Sans Unicode"/>
              <a:cs typeface="Lucida Sans Unicode"/>
            </a:endParaRPr>
          </a:p>
        </p:txBody>
      </p:sp>
      <p:sp>
        <p:nvSpPr>
          <p:cNvPr id="11" name="object 11"/>
          <p:cNvSpPr txBox="1"/>
          <p:nvPr/>
        </p:nvSpPr>
        <p:spPr>
          <a:xfrm>
            <a:off x="4504690" y="5023866"/>
            <a:ext cx="1142365" cy="756920"/>
          </a:xfrm>
          <a:prstGeom prst="rect">
            <a:avLst/>
          </a:prstGeom>
        </p:spPr>
        <p:txBody>
          <a:bodyPr vert="horz" wrap="square" lIns="0" tIns="12700" rIns="0" bIns="0" rtlCol="0">
            <a:spAutoFit/>
          </a:bodyPr>
          <a:lstStyle/>
          <a:p>
            <a:pPr marL="475615" marR="5080" indent="-463550">
              <a:lnSpc>
                <a:spcPct val="100000"/>
              </a:lnSpc>
              <a:spcBef>
                <a:spcPts val="100"/>
              </a:spcBef>
            </a:pPr>
            <a:r>
              <a:rPr sz="2400" dirty="0">
                <a:solidFill>
                  <a:srgbClr val="FFFFFF"/>
                </a:solidFill>
                <a:latin typeface="Lucida Sans Unicode"/>
                <a:cs typeface="Lucida Sans Unicode"/>
              </a:rPr>
              <a:t>P</a:t>
            </a:r>
            <a:r>
              <a:rPr sz="2400" spc="5" dirty="0">
                <a:solidFill>
                  <a:srgbClr val="FFFFFF"/>
                </a:solidFill>
                <a:latin typeface="Lucida Sans Unicode"/>
                <a:cs typeface="Lucida Sans Unicode"/>
              </a:rPr>
              <a:t>r</a:t>
            </a:r>
            <a:r>
              <a:rPr sz="2400" spc="-5" dirty="0">
                <a:solidFill>
                  <a:srgbClr val="FFFFFF"/>
                </a:solidFill>
                <a:latin typeface="Lucida Sans Unicode"/>
                <a:cs typeface="Lucida Sans Unicode"/>
              </a:rPr>
              <a:t>oc</a:t>
            </a:r>
            <a:r>
              <a:rPr sz="2400" spc="-10" dirty="0">
                <a:solidFill>
                  <a:srgbClr val="FFFFFF"/>
                </a:solidFill>
                <a:latin typeface="Lucida Sans Unicode"/>
                <a:cs typeface="Lucida Sans Unicode"/>
              </a:rPr>
              <a:t>e</a:t>
            </a:r>
            <a:r>
              <a:rPr sz="2400" dirty="0">
                <a:solidFill>
                  <a:srgbClr val="FFFFFF"/>
                </a:solidFill>
                <a:latin typeface="Lucida Sans Unicode"/>
                <a:cs typeface="Lucida Sans Unicode"/>
              </a:rPr>
              <a:t>ss  2</a:t>
            </a:r>
            <a:endParaRPr sz="2400">
              <a:latin typeface="Lucida Sans Unicode"/>
              <a:cs typeface="Lucida Sans Unicode"/>
            </a:endParaRPr>
          </a:p>
        </p:txBody>
      </p:sp>
      <p:sp>
        <p:nvSpPr>
          <p:cNvPr id="12" name="object 12"/>
          <p:cNvSpPr txBox="1"/>
          <p:nvPr/>
        </p:nvSpPr>
        <p:spPr>
          <a:xfrm>
            <a:off x="6368541" y="5157927"/>
            <a:ext cx="873760" cy="453390"/>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FFFF"/>
                </a:solidFill>
                <a:latin typeface="Lucida Sans Unicode"/>
                <a:cs typeface="Lucida Sans Unicode"/>
              </a:rPr>
              <a:t>Execution</a:t>
            </a:r>
            <a:endParaRPr sz="1400">
              <a:latin typeface="Lucida Sans Unicode"/>
              <a:cs typeface="Lucida Sans Unicode"/>
            </a:endParaRPr>
          </a:p>
          <a:p>
            <a:pPr marL="139065">
              <a:lnSpc>
                <a:spcPct val="100000"/>
              </a:lnSpc>
            </a:pPr>
            <a:r>
              <a:rPr sz="1400" b="1" spc="5" dirty="0">
                <a:solidFill>
                  <a:srgbClr val="FFFFFF"/>
                </a:solidFill>
                <a:latin typeface="Lucida Sans Unicode"/>
                <a:cs typeface="Lucida Sans Unicode"/>
              </a:rPr>
              <a:t>State</a:t>
            </a:r>
            <a:r>
              <a:rPr sz="1400" b="1" spc="-80" dirty="0">
                <a:solidFill>
                  <a:srgbClr val="FFFFFF"/>
                </a:solidFill>
                <a:latin typeface="Lucida Sans Unicode"/>
                <a:cs typeface="Lucida Sans Unicode"/>
              </a:rPr>
              <a:t> </a:t>
            </a:r>
            <a:r>
              <a:rPr sz="1400" b="1" dirty="0">
                <a:solidFill>
                  <a:srgbClr val="FFFFFF"/>
                </a:solidFill>
                <a:latin typeface="Lucida Sans Unicode"/>
                <a:cs typeface="Lucida Sans Unicode"/>
              </a:rPr>
              <a:t>2</a:t>
            </a:r>
            <a:endParaRPr sz="1400">
              <a:latin typeface="Lucida Sans Unicode"/>
              <a:cs typeface="Lucida Sans Unicode"/>
            </a:endParaRPr>
          </a:p>
        </p:txBody>
      </p:sp>
      <p:sp>
        <p:nvSpPr>
          <p:cNvPr id="13" name="object 13"/>
          <p:cNvSpPr txBox="1"/>
          <p:nvPr/>
        </p:nvSpPr>
        <p:spPr>
          <a:xfrm>
            <a:off x="2783585" y="5230495"/>
            <a:ext cx="1126490" cy="452755"/>
          </a:xfrm>
          <a:prstGeom prst="rect">
            <a:avLst/>
          </a:prstGeom>
        </p:spPr>
        <p:txBody>
          <a:bodyPr vert="horz" wrap="square" lIns="0" tIns="12700" rIns="0" bIns="0" rtlCol="0">
            <a:spAutoFit/>
          </a:bodyPr>
          <a:lstStyle/>
          <a:p>
            <a:pPr marL="12700" marR="5080" indent="190500">
              <a:lnSpc>
                <a:spcPct val="100000"/>
              </a:lnSpc>
              <a:spcBef>
                <a:spcPts val="100"/>
              </a:spcBef>
            </a:pPr>
            <a:r>
              <a:rPr sz="1400" b="1" dirty="0">
                <a:solidFill>
                  <a:srgbClr val="FFFFFF"/>
                </a:solidFill>
                <a:latin typeface="Lucida Sans Unicode"/>
                <a:cs typeface="Lucida Sans Unicode"/>
              </a:rPr>
              <a:t>Running  Executable</a:t>
            </a:r>
            <a:r>
              <a:rPr sz="1400" b="1" spc="-135" dirty="0">
                <a:solidFill>
                  <a:srgbClr val="FFFFFF"/>
                </a:solidFill>
                <a:latin typeface="Lucida Sans Unicode"/>
                <a:cs typeface="Lucida Sans Unicode"/>
              </a:rPr>
              <a:t> </a:t>
            </a:r>
            <a:r>
              <a:rPr sz="1400" b="1" dirty="0">
                <a:solidFill>
                  <a:srgbClr val="FFFFFF"/>
                </a:solidFill>
                <a:latin typeface="Lucida Sans Unicode"/>
                <a:cs typeface="Lucida Sans Unicode"/>
              </a:rPr>
              <a:t>1</a:t>
            </a:r>
            <a:endParaRPr sz="1400">
              <a:latin typeface="Lucida Sans Unicode"/>
              <a:cs typeface="Lucida Sans Unicode"/>
            </a:endParaRPr>
          </a:p>
        </p:txBody>
      </p:sp>
      <p:sp>
        <p:nvSpPr>
          <p:cNvPr id="15" name="TextBox 14"/>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45668" y="1180562"/>
            <a:ext cx="7941309" cy="2095445"/>
          </a:xfrm>
          <a:prstGeom prst="rect">
            <a:avLst/>
          </a:prstGeom>
        </p:spPr>
        <p:txBody>
          <a:bodyPr vert="horz" wrap="square" lIns="0" tIns="12700" rIns="0" bIns="0" rtlCol="0">
            <a:spAutoFit/>
          </a:bodyPr>
          <a:lstStyle/>
          <a:p>
            <a:pPr marL="268605" marR="306070"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200" spc="-5" dirty="0" smtClean="0">
                <a:latin typeface="Lucida Sans Unicode"/>
                <a:cs typeface="Lucida Sans Unicode"/>
              </a:rPr>
              <a:t>If the process </a:t>
            </a:r>
            <a:r>
              <a:rPr sz="2200" dirty="0" smtClean="0">
                <a:latin typeface="Lucida Sans Unicode"/>
                <a:cs typeface="Lucida Sans Unicode"/>
              </a:rPr>
              <a:t>has </a:t>
            </a:r>
            <a:r>
              <a:rPr sz="2200" spc="-5" dirty="0" smtClean="0">
                <a:latin typeface="Lucida Sans Unicode"/>
                <a:cs typeface="Lucida Sans Unicode"/>
              </a:rPr>
              <a:t>to wait </a:t>
            </a:r>
            <a:r>
              <a:rPr sz="2200" dirty="0" smtClean="0">
                <a:latin typeface="Lucida Sans Unicode"/>
                <a:cs typeface="Lucida Sans Unicode"/>
              </a:rPr>
              <a:t>for </a:t>
            </a:r>
            <a:r>
              <a:rPr sz="2200" spc="-5" dirty="0" smtClean="0">
                <a:latin typeface="Lucida Sans Unicode"/>
                <a:cs typeface="Lucida Sans Unicode"/>
              </a:rPr>
              <a:t>some I/O </a:t>
            </a:r>
            <a:r>
              <a:rPr sz="2200" dirty="0" smtClean="0">
                <a:latin typeface="Lucida Sans Unicode"/>
                <a:cs typeface="Lucida Sans Unicode"/>
              </a:rPr>
              <a:t>from  </a:t>
            </a:r>
            <a:r>
              <a:rPr sz="2200" spc="-5" dirty="0" smtClean="0">
                <a:latin typeface="Lucida Sans Unicode"/>
                <a:cs typeface="Lucida Sans Unicode"/>
              </a:rPr>
              <a:t>the </a:t>
            </a:r>
            <a:r>
              <a:rPr sz="2200" dirty="0" smtClean="0">
                <a:latin typeface="Lucida Sans Unicode"/>
                <a:cs typeface="Lucida Sans Unicode"/>
              </a:rPr>
              <a:t>user </a:t>
            </a:r>
            <a:r>
              <a:rPr sz="2200" spc="-5" dirty="0" smtClean="0">
                <a:latin typeface="Lucida Sans Unicode"/>
                <a:cs typeface="Lucida Sans Unicode"/>
              </a:rPr>
              <a:t>or </a:t>
            </a:r>
            <a:r>
              <a:rPr sz="2200" dirty="0" smtClean="0">
                <a:latin typeface="Lucida Sans Unicode"/>
                <a:cs typeface="Lucida Sans Unicode"/>
              </a:rPr>
              <a:t>some </a:t>
            </a:r>
            <a:r>
              <a:rPr sz="2200" spc="-5" dirty="0" smtClean="0">
                <a:latin typeface="Lucida Sans Unicode"/>
                <a:cs typeface="Lucida Sans Unicode"/>
              </a:rPr>
              <a:t>other </a:t>
            </a:r>
            <a:r>
              <a:rPr sz="2200" spc="-10" dirty="0" smtClean="0">
                <a:latin typeface="Lucida Sans Unicode"/>
                <a:cs typeface="Lucida Sans Unicode"/>
              </a:rPr>
              <a:t>event, </a:t>
            </a:r>
            <a:r>
              <a:rPr sz="2200" spc="-5" dirty="0" smtClean="0">
                <a:latin typeface="Lucida Sans Unicode"/>
                <a:cs typeface="Lucida Sans Unicode"/>
              </a:rPr>
              <a:t>it is put in </a:t>
            </a:r>
            <a:r>
              <a:rPr sz="2200" dirty="0" smtClean="0">
                <a:latin typeface="Lucida Sans Unicode"/>
                <a:cs typeface="Lucida Sans Unicode"/>
              </a:rPr>
              <a:t>a  status </a:t>
            </a:r>
            <a:r>
              <a:rPr sz="2200" spc="-5" dirty="0" smtClean="0">
                <a:latin typeface="Lucida Sans Unicode"/>
                <a:cs typeface="Lucida Sans Unicode"/>
              </a:rPr>
              <a:t>of </a:t>
            </a:r>
            <a:r>
              <a:rPr sz="2200" b="1" dirty="0" smtClean="0">
                <a:latin typeface="Lucida Sans Unicode"/>
                <a:cs typeface="Lucida Sans Unicode"/>
              </a:rPr>
              <a:t>WAITING </a:t>
            </a:r>
            <a:r>
              <a:rPr sz="2200" spc="-5" dirty="0" smtClean="0">
                <a:latin typeface="Lucida Sans Unicode"/>
                <a:cs typeface="Lucida Sans Unicode"/>
              </a:rPr>
              <a:t>by the </a:t>
            </a:r>
            <a:r>
              <a:rPr sz="2200" b="1" spc="-5" dirty="0" smtClean="0">
                <a:latin typeface="Lucida Sans Unicode"/>
                <a:cs typeface="Lucida Sans Unicode"/>
              </a:rPr>
              <a:t>Process</a:t>
            </a:r>
            <a:r>
              <a:rPr sz="2200" b="1" spc="-90" dirty="0" smtClean="0">
                <a:latin typeface="Lucida Sans Unicode"/>
                <a:cs typeface="Lucida Sans Unicode"/>
              </a:rPr>
              <a:t> </a:t>
            </a:r>
            <a:r>
              <a:rPr sz="2200" b="1" spc="-5" dirty="0" smtClean="0">
                <a:latin typeface="Lucida Sans Unicode"/>
                <a:cs typeface="Lucida Sans Unicode"/>
              </a:rPr>
              <a:t>Scheduler</a:t>
            </a:r>
            <a:r>
              <a:rPr sz="2200" spc="-5" dirty="0" smtClean="0">
                <a:latin typeface="Lucida Sans Unicode"/>
                <a:cs typeface="Lucida Sans Unicode"/>
              </a:rPr>
              <a:t>.</a:t>
            </a:r>
            <a:endParaRPr sz="2200" dirty="0" smtClean="0">
              <a:latin typeface="Lucida Sans Unicode"/>
              <a:cs typeface="Lucida Sans Unicode"/>
            </a:endParaRPr>
          </a:p>
          <a:p>
            <a:pPr marL="268605" marR="5080" indent="-256540" algn="just">
              <a:lnSpc>
                <a:spcPct val="100000"/>
              </a:lnSpc>
              <a:spcBef>
                <a:spcPts val="400"/>
              </a:spcBef>
              <a:tabLst>
                <a:tab pos="268605" algn="l"/>
              </a:tabLst>
            </a:pPr>
            <a:r>
              <a:rPr sz="2200" spc="15" dirty="0" smtClean="0">
                <a:solidFill>
                  <a:srgbClr val="2CA1BE"/>
                </a:solidFill>
                <a:latin typeface="Wingdings 3"/>
                <a:cs typeface="Wingdings 3"/>
              </a:rPr>
              <a:t></a:t>
            </a:r>
            <a:r>
              <a:rPr sz="2200" spc="15" dirty="0" smtClean="0">
                <a:solidFill>
                  <a:srgbClr val="2CA1BE"/>
                </a:solidFill>
                <a:latin typeface="Times New Roman"/>
                <a:cs typeface="Times New Roman"/>
              </a:rPr>
              <a:t>	</a:t>
            </a:r>
            <a:r>
              <a:rPr sz="2200" spc="-5" dirty="0" smtClean="0">
                <a:latin typeface="Lucida Sans Unicode"/>
                <a:cs typeface="Lucida Sans Unicode"/>
              </a:rPr>
              <a:t>When the I/O device lets the </a:t>
            </a:r>
            <a:r>
              <a:rPr sz="2200" b="1" dirty="0" smtClean="0">
                <a:latin typeface="Lucida Sans Unicode"/>
                <a:cs typeface="Lucida Sans Unicode"/>
              </a:rPr>
              <a:t>Process  </a:t>
            </a:r>
            <a:r>
              <a:rPr sz="2200" b="1" spc="-5" dirty="0" smtClean="0">
                <a:latin typeface="Lucida Sans Unicode"/>
                <a:cs typeface="Lucida Sans Unicode"/>
              </a:rPr>
              <a:t>Scheduler </a:t>
            </a:r>
            <a:r>
              <a:rPr sz="2200" spc="-5" dirty="0" smtClean="0">
                <a:latin typeface="Lucida Sans Unicode"/>
                <a:cs typeface="Lucida Sans Unicode"/>
              </a:rPr>
              <a:t>know </a:t>
            </a:r>
            <a:r>
              <a:rPr sz="2200" spc="-10" dirty="0" smtClean="0">
                <a:latin typeface="Lucida Sans Unicode"/>
                <a:cs typeface="Lucida Sans Unicode"/>
              </a:rPr>
              <a:t>that </a:t>
            </a:r>
            <a:r>
              <a:rPr sz="2200" spc="-5" dirty="0" smtClean="0">
                <a:latin typeface="Lucida Sans Unicode"/>
                <a:cs typeface="Lucida Sans Unicode"/>
              </a:rPr>
              <a:t>the I/O is </a:t>
            </a:r>
            <a:r>
              <a:rPr sz="2200" spc="-10" dirty="0" smtClean="0">
                <a:latin typeface="Lucida Sans Unicode"/>
                <a:cs typeface="Lucida Sans Unicode"/>
              </a:rPr>
              <a:t>completed, </a:t>
            </a:r>
            <a:r>
              <a:rPr sz="2200" spc="-5" dirty="0" smtClean="0">
                <a:latin typeface="Lucida Sans Unicode"/>
                <a:cs typeface="Lucida Sans Unicode"/>
              </a:rPr>
              <a:t>the  process </a:t>
            </a:r>
            <a:r>
              <a:rPr sz="2200" dirty="0" smtClean="0">
                <a:latin typeface="Lucida Sans Unicode"/>
                <a:cs typeface="Lucida Sans Unicode"/>
              </a:rPr>
              <a:t>status will </a:t>
            </a:r>
            <a:r>
              <a:rPr sz="2200" spc="-5" dirty="0" smtClean="0">
                <a:latin typeface="Lucida Sans Unicode"/>
                <a:cs typeface="Lucida Sans Unicode"/>
              </a:rPr>
              <a:t>be changed to </a:t>
            </a:r>
            <a:r>
              <a:rPr sz="2200" b="1" spc="5" dirty="0" smtClean="0">
                <a:latin typeface="Lucida Sans Unicode"/>
                <a:cs typeface="Lucida Sans Unicode"/>
              </a:rPr>
              <a:t>READY </a:t>
            </a:r>
            <a:r>
              <a:rPr sz="2200" dirty="0" smtClean="0">
                <a:latin typeface="Lucida Sans Unicode"/>
                <a:cs typeface="Lucida Sans Unicode"/>
              </a:rPr>
              <a:t>by  </a:t>
            </a:r>
            <a:r>
              <a:rPr sz="2200" spc="-5" dirty="0" smtClean="0">
                <a:latin typeface="Lucida Sans Unicode"/>
                <a:cs typeface="Lucida Sans Unicode"/>
              </a:rPr>
              <a:t>the </a:t>
            </a:r>
            <a:r>
              <a:rPr sz="2200" b="1" spc="-5" dirty="0" smtClean="0">
                <a:latin typeface="Lucida Sans Unicode"/>
                <a:cs typeface="Lucida Sans Unicode"/>
              </a:rPr>
              <a:t>Process</a:t>
            </a:r>
            <a:r>
              <a:rPr sz="2200" b="1" spc="-45" dirty="0" smtClean="0">
                <a:latin typeface="Lucida Sans Unicode"/>
                <a:cs typeface="Lucida Sans Unicode"/>
              </a:rPr>
              <a:t> </a:t>
            </a:r>
            <a:r>
              <a:rPr sz="2200" b="1" spc="-5" dirty="0" smtClean="0">
                <a:latin typeface="Lucida Sans Unicode"/>
                <a:cs typeface="Lucida Sans Unicode"/>
              </a:rPr>
              <a:t>Scheduler</a:t>
            </a:r>
            <a:r>
              <a:rPr sz="2200" spc="-5" dirty="0" smtClean="0">
                <a:latin typeface="Lucida Sans Unicode"/>
                <a:cs typeface="Lucida Sans Unicode"/>
              </a:rPr>
              <a:t>.</a:t>
            </a:r>
            <a:endParaRPr sz="2200" dirty="0">
              <a:latin typeface="Lucida Sans Unicode"/>
              <a:cs typeface="Lucida Sans Unicode"/>
            </a:endParaRPr>
          </a:p>
        </p:txBody>
      </p:sp>
      <p:sp>
        <p:nvSpPr>
          <p:cNvPr id="4" name="TextBox 3"/>
          <p:cNvSpPr txBox="1"/>
          <p:nvPr/>
        </p:nvSpPr>
        <p:spPr>
          <a:xfrm>
            <a:off x="909181" y="173503"/>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
        <p:nvSpPr>
          <p:cNvPr id="5" name="object 3"/>
          <p:cNvSpPr txBox="1"/>
          <p:nvPr/>
        </p:nvSpPr>
        <p:spPr>
          <a:xfrm>
            <a:off x="683901" y="3297928"/>
            <a:ext cx="7860665" cy="2382704"/>
          </a:xfrm>
          <a:prstGeom prst="rect">
            <a:avLst/>
          </a:prstGeom>
        </p:spPr>
        <p:txBody>
          <a:bodyPr vert="horz" wrap="square" lIns="0" tIns="12700" rIns="0" bIns="0" rtlCol="0">
            <a:spAutoFit/>
          </a:bodyPr>
          <a:lstStyle/>
          <a:p>
            <a:pPr marL="268605" marR="5080"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200" spc="-5" dirty="0">
                <a:latin typeface="Lucida Sans Unicode"/>
                <a:cs typeface="Lucida Sans Unicode"/>
              </a:rPr>
              <a:t>Finally the process </a:t>
            </a:r>
            <a:r>
              <a:rPr sz="2200" dirty="0">
                <a:latin typeface="Lucida Sans Unicode"/>
                <a:cs typeface="Lucida Sans Unicode"/>
              </a:rPr>
              <a:t>status </a:t>
            </a:r>
            <a:r>
              <a:rPr sz="2200" spc="-5" dirty="0">
                <a:latin typeface="Lucida Sans Unicode"/>
                <a:cs typeface="Lucida Sans Unicode"/>
              </a:rPr>
              <a:t>will be changed to  </a:t>
            </a:r>
            <a:r>
              <a:rPr sz="2200" b="1" spc="-5" dirty="0">
                <a:latin typeface="Lucida Sans Unicode"/>
                <a:cs typeface="Lucida Sans Unicode"/>
              </a:rPr>
              <a:t>FINISHED </a:t>
            </a:r>
            <a:r>
              <a:rPr sz="2200" spc="-5" dirty="0">
                <a:latin typeface="Lucida Sans Unicode"/>
                <a:cs typeface="Lucida Sans Unicode"/>
              </a:rPr>
              <a:t>either </a:t>
            </a:r>
            <a:r>
              <a:rPr sz="2200" dirty="0">
                <a:latin typeface="Lucida Sans Unicode"/>
                <a:cs typeface="Lucida Sans Unicode"/>
              </a:rPr>
              <a:t>when </a:t>
            </a:r>
            <a:r>
              <a:rPr sz="2200" spc="-5" dirty="0">
                <a:latin typeface="Lucida Sans Unicode"/>
                <a:cs typeface="Lucida Sans Unicode"/>
              </a:rPr>
              <a:t>the process </a:t>
            </a:r>
            <a:r>
              <a:rPr sz="2200" dirty="0">
                <a:latin typeface="Lucida Sans Unicode"/>
                <a:cs typeface="Lucida Sans Unicode"/>
              </a:rPr>
              <a:t>has  successful </a:t>
            </a:r>
            <a:r>
              <a:rPr sz="2200" spc="-10" dirty="0">
                <a:latin typeface="Lucida Sans Unicode"/>
                <a:cs typeface="Lucida Sans Unicode"/>
              </a:rPr>
              <a:t>completed, </a:t>
            </a:r>
            <a:r>
              <a:rPr sz="2200" spc="-5" dirty="0">
                <a:latin typeface="Lucida Sans Unicode"/>
                <a:cs typeface="Lucida Sans Unicode"/>
              </a:rPr>
              <a:t>or if an error occurs  and the process </a:t>
            </a:r>
            <a:r>
              <a:rPr sz="2200" dirty="0">
                <a:latin typeface="Lucida Sans Unicode"/>
                <a:cs typeface="Lucida Sans Unicode"/>
              </a:rPr>
              <a:t>has </a:t>
            </a:r>
            <a:r>
              <a:rPr sz="2200" spc="-5" dirty="0">
                <a:latin typeface="Lucida Sans Unicode"/>
                <a:cs typeface="Lucida Sans Unicode"/>
              </a:rPr>
              <a:t>to terminate  prematurely. The </a:t>
            </a:r>
            <a:r>
              <a:rPr sz="2200" dirty="0">
                <a:latin typeface="Lucida Sans Unicode"/>
                <a:cs typeface="Lucida Sans Unicode"/>
              </a:rPr>
              <a:t>status </a:t>
            </a:r>
            <a:r>
              <a:rPr sz="2200" spc="-5" dirty="0">
                <a:latin typeface="Lucida Sans Unicode"/>
                <a:cs typeface="Lucida Sans Unicode"/>
              </a:rPr>
              <a:t>change is </a:t>
            </a:r>
            <a:r>
              <a:rPr sz="2200" dirty="0">
                <a:latin typeface="Lucida Sans Unicode"/>
                <a:cs typeface="Lucida Sans Unicode"/>
              </a:rPr>
              <a:t>usually  </a:t>
            </a:r>
            <a:r>
              <a:rPr sz="2200" spc="-5" dirty="0">
                <a:latin typeface="Lucida Sans Unicode"/>
                <a:cs typeface="Lucida Sans Unicode"/>
              </a:rPr>
              <a:t>handled by the </a:t>
            </a:r>
            <a:r>
              <a:rPr sz="2200" b="1" spc="-5" dirty="0">
                <a:latin typeface="Lucida Sans Unicode"/>
                <a:cs typeface="Lucida Sans Unicode"/>
              </a:rPr>
              <a:t>Process Scheduler </a:t>
            </a:r>
            <a:r>
              <a:rPr sz="2200" spc="-5" dirty="0">
                <a:latin typeface="Lucida Sans Unicode"/>
                <a:cs typeface="Lucida Sans Unicode"/>
              </a:rPr>
              <a:t>informing  the </a:t>
            </a:r>
            <a:r>
              <a:rPr sz="2200" b="1" dirty="0">
                <a:latin typeface="Lucida Sans Unicode"/>
                <a:cs typeface="Lucida Sans Unicode"/>
              </a:rPr>
              <a:t>Job </a:t>
            </a:r>
            <a:r>
              <a:rPr sz="2200" b="1" spc="-5" dirty="0">
                <a:latin typeface="Lucida Sans Unicode"/>
                <a:cs typeface="Lucida Sans Unicode"/>
              </a:rPr>
              <a:t>Scheduler </a:t>
            </a:r>
            <a:r>
              <a:rPr sz="2200" spc="-5" dirty="0">
                <a:latin typeface="Lucida Sans Unicode"/>
                <a:cs typeface="Lucida Sans Unicode"/>
              </a:rPr>
              <a:t>of the process completion,  and the </a:t>
            </a:r>
            <a:r>
              <a:rPr sz="2200" b="1" dirty="0">
                <a:latin typeface="Lucida Sans Unicode"/>
                <a:cs typeface="Lucida Sans Unicode"/>
              </a:rPr>
              <a:t>Job Scheduler </a:t>
            </a:r>
            <a:r>
              <a:rPr sz="2200" spc="-5" dirty="0">
                <a:latin typeface="Lucida Sans Unicode"/>
                <a:cs typeface="Lucida Sans Unicode"/>
              </a:rPr>
              <a:t>of changing the</a:t>
            </a:r>
            <a:r>
              <a:rPr sz="2200" spc="-135" dirty="0">
                <a:latin typeface="Lucida Sans Unicode"/>
                <a:cs typeface="Lucida Sans Unicode"/>
              </a:rPr>
              <a:t> </a:t>
            </a:r>
            <a:r>
              <a:rPr sz="2200" dirty="0">
                <a:latin typeface="Lucida Sans Unicode"/>
                <a:cs typeface="Lucida Sans Unicode"/>
              </a:rPr>
              <a:t>status.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123" y="1412747"/>
            <a:ext cx="8209915" cy="5113020"/>
          </a:xfrm>
          <a:custGeom>
            <a:avLst/>
            <a:gdLst/>
            <a:ahLst/>
            <a:cxnLst/>
            <a:rect l="l" t="t" r="r" b="b"/>
            <a:pathLst>
              <a:path w="8209915" h="5113020">
                <a:moveTo>
                  <a:pt x="0" y="5113020"/>
                </a:moveTo>
                <a:lnTo>
                  <a:pt x="8209788" y="5113020"/>
                </a:lnTo>
                <a:lnTo>
                  <a:pt x="8209788" y="0"/>
                </a:lnTo>
                <a:lnTo>
                  <a:pt x="0" y="0"/>
                </a:lnTo>
                <a:lnTo>
                  <a:pt x="0" y="5113020"/>
                </a:lnTo>
                <a:close/>
              </a:path>
            </a:pathLst>
          </a:custGeom>
          <a:solidFill>
            <a:srgbClr val="FFFFFF"/>
          </a:solidFill>
        </p:spPr>
        <p:txBody>
          <a:bodyPr wrap="square" lIns="0" tIns="0" rIns="0" bIns="0" rtlCol="0"/>
          <a:lstStyle/>
          <a:p>
            <a:endParaRPr/>
          </a:p>
        </p:txBody>
      </p:sp>
      <p:sp>
        <p:nvSpPr>
          <p:cNvPr id="3" name="object 3"/>
          <p:cNvSpPr/>
          <p:nvPr/>
        </p:nvSpPr>
        <p:spPr>
          <a:xfrm>
            <a:off x="583691" y="1385316"/>
            <a:ext cx="8265159" cy="5168265"/>
          </a:xfrm>
          <a:custGeom>
            <a:avLst/>
            <a:gdLst/>
            <a:ahLst/>
            <a:cxnLst/>
            <a:rect l="l" t="t" r="r" b="b"/>
            <a:pathLst>
              <a:path w="8265159" h="5168265">
                <a:moveTo>
                  <a:pt x="8237219" y="0"/>
                </a:moveTo>
                <a:lnTo>
                  <a:pt x="27431" y="0"/>
                </a:lnTo>
                <a:lnTo>
                  <a:pt x="16753" y="2160"/>
                </a:lnTo>
                <a:lnTo>
                  <a:pt x="8034" y="8048"/>
                </a:lnTo>
                <a:lnTo>
                  <a:pt x="2155" y="16769"/>
                </a:lnTo>
                <a:lnTo>
                  <a:pt x="0" y="27432"/>
                </a:lnTo>
                <a:lnTo>
                  <a:pt x="0" y="5140452"/>
                </a:lnTo>
                <a:lnTo>
                  <a:pt x="2155" y="5151130"/>
                </a:lnTo>
                <a:lnTo>
                  <a:pt x="8034" y="5159849"/>
                </a:lnTo>
                <a:lnTo>
                  <a:pt x="16753" y="5165728"/>
                </a:lnTo>
                <a:lnTo>
                  <a:pt x="27431" y="5167884"/>
                </a:lnTo>
                <a:lnTo>
                  <a:pt x="8237219" y="5167884"/>
                </a:lnTo>
                <a:lnTo>
                  <a:pt x="8247882" y="5165728"/>
                </a:lnTo>
                <a:lnTo>
                  <a:pt x="8256603" y="5159849"/>
                </a:lnTo>
                <a:lnTo>
                  <a:pt x="8262491" y="5151130"/>
                </a:lnTo>
                <a:lnTo>
                  <a:pt x="8264652" y="5140452"/>
                </a:lnTo>
                <a:lnTo>
                  <a:pt x="8264652" y="5134965"/>
                </a:lnTo>
                <a:lnTo>
                  <a:pt x="32918" y="5134965"/>
                </a:lnTo>
                <a:lnTo>
                  <a:pt x="32918" y="32893"/>
                </a:lnTo>
                <a:lnTo>
                  <a:pt x="8264652" y="32893"/>
                </a:lnTo>
                <a:lnTo>
                  <a:pt x="8264652" y="27432"/>
                </a:lnTo>
                <a:lnTo>
                  <a:pt x="8262491" y="16769"/>
                </a:lnTo>
                <a:lnTo>
                  <a:pt x="8256603" y="8048"/>
                </a:lnTo>
                <a:lnTo>
                  <a:pt x="8247882" y="2160"/>
                </a:lnTo>
                <a:lnTo>
                  <a:pt x="8237219" y="0"/>
                </a:lnTo>
                <a:close/>
              </a:path>
              <a:path w="8265159" h="5168265">
                <a:moveTo>
                  <a:pt x="8264652" y="32893"/>
                </a:moveTo>
                <a:lnTo>
                  <a:pt x="8231758" y="32893"/>
                </a:lnTo>
                <a:lnTo>
                  <a:pt x="8231758" y="5134965"/>
                </a:lnTo>
                <a:lnTo>
                  <a:pt x="8264652" y="5134965"/>
                </a:lnTo>
                <a:lnTo>
                  <a:pt x="8264652" y="32893"/>
                </a:lnTo>
                <a:close/>
              </a:path>
              <a:path w="8265159" h="5168265">
                <a:moveTo>
                  <a:pt x="8220709" y="43942"/>
                </a:moveTo>
                <a:lnTo>
                  <a:pt x="43891" y="43942"/>
                </a:lnTo>
                <a:lnTo>
                  <a:pt x="43891" y="5123992"/>
                </a:lnTo>
                <a:lnTo>
                  <a:pt x="8220709" y="5123992"/>
                </a:lnTo>
                <a:lnTo>
                  <a:pt x="8220709" y="5113020"/>
                </a:lnTo>
                <a:lnTo>
                  <a:pt x="54864" y="5113020"/>
                </a:lnTo>
                <a:lnTo>
                  <a:pt x="54864" y="54863"/>
                </a:lnTo>
                <a:lnTo>
                  <a:pt x="8220709" y="54863"/>
                </a:lnTo>
                <a:lnTo>
                  <a:pt x="8220709" y="43942"/>
                </a:lnTo>
                <a:close/>
              </a:path>
              <a:path w="8265159" h="5168265">
                <a:moveTo>
                  <a:pt x="8220709" y="54863"/>
                </a:moveTo>
                <a:lnTo>
                  <a:pt x="8209787" y="54863"/>
                </a:lnTo>
                <a:lnTo>
                  <a:pt x="8209787" y="5113020"/>
                </a:lnTo>
                <a:lnTo>
                  <a:pt x="8220709" y="5113020"/>
                </a:lnTo>
                <a:lnTo>
                  <a:pt x="8220709" y="54863"/>
                </a:lnTo>
                <a:close/>
              </a:path>
            </a:pathLst>
          </a:custGeom>
          <a:solidFill>
            <a:srgbClr val="7E7E7E"/>
          </a:solidFill>
        </p:spPr>
        <p:txBody>
          <a:bodyPr wrap="square" lIns="0" tIns="0" rIns="0" bIns="0" rtlCol="0"/>
          <a:lstStyle/>
          <a:p>
            <a:endParaRPr/>
          </a:p>
        </p:txBody>
      </p:sp>
      <p:sp>
        <p:nvSpPr>
          <p:cNvPr id="4" name="object 4"/>
          <p:cNvSpPr/>
          <p:nvPr/>
        </p:nvSpPr>
        <p:spPr>
          <a:xfrm>
            <a:off x="827532" y="3429000"/>
            <a:ext cx="7777480" cy="3096895"/>
          </a:xfrm>
          <a:custGeom>
            <a:avLst/>
            <a:gdLst/>
            <a:ahLst/>
            <a:cxnLst/>
            <a:rect l="l" t="t" r="r" b="b"/>
            <a:pathLst>
              <a:path w="7777480" h="3096895">
                <a:moveTo>
                  <a:pt x="0" y="3096768"/>
                </a:moveTo>
                <a:lnTo>
                  <a:pt x="7776972" y="3096768"/>
                </a:lnTo>
                <a:lnTo>
                  <a:pt x="7776972" y="0"/>
                </a:lnTo>
                <a:lnTo>
                  <a:pt x="0" y="0"/>
                </a:lnTo>
                <a:lnTo>
                  <a:pt x="0" y="3096768"/>
                </a:lnTo>
                <a:close/>
              </a:path>
            </a:pathLst>
          </a:custGeom>
          <a:solidFill>
            <a:srgbClr val="99FF99"/>
          </a:solidFill>
        </p:spPr>
        <p:txBody>
          <a:bodyPr wrap="square" lIns="0" tIns="0" rIns="0" bIns="0" rtlCol="0"/>
          <a:lstStyle/>
          <a:p>
            <a:endParaRPr/>
          </a:p>
        </p:txBody>
      </p:sp>
      <p:sp>
        <p:nvSpPr>
          <p:cNvPr id="5" name="object 5"/>
          <p:cNvSpPr/>
          <p:nvPr/>
        </p:nvSpPr>
        <p:spPr>
          <a:xfrm>
            <a:off x="800100" y="3401567"/>
            <a:ext cx="7832090" cy="3152140"/>
          </a:xfrm>
          <a:custGeom>
            <a:avLst/>
            <a:gdLst/>
            <a:ahLst/>
            <a:cxnLst/>
            <a:rect l="l" t="t" r="r" b="b"/>
            <a:pathLst>
              <a:path w="7832090" h="3152140">
                <a:moveTo>
                  <a:pt x="32918" y="2904744"/>
                </a:moveTo>
                <a:lnTo>
                  <a:pt x="0" y="2904744"/>
                </a:lnTo>
                <a:lnTo>
                  <a:pt x="0" y="3124200"/>
                </a:lnTo>
                <a:lnTo>
                  <a:pt x="32918" y="3124200"/>
                </a:lnTo>
                <a:lnTo>
                  <a:pt x="32918" y="2904744"/>
                </a:lnTo>
                <a:close/>
              </a:path>
              <a:path w="7832090" h="3152140">
                <a:moveTo>
                  <a:pt x="54863" y="3118713"/>
                </a:moveTo>
                <a:lnTo>
                  <a:pt x="48755" y="3118713"/>
                </a:lnTo>
                <a:lnTo>
                  <a:pt x="48755" y="3151632"/>
                </a:lnTo>
                <a:lnTo>
                  <a:pt x="268211" y="3151632"/>
                </a:lnTo>
                <a:lnTo>
                  <a:pt x="268211" y="3124200"/>
                </a:lnTo>
                <a:lnTo>
                  <a:pt x="54863" y="3124200"/>
                </a:lnTo>
                <a:lnTo>
                  <a:pt x="54863" y="3118713"/>
                </a:lnTo>
                <a:close/>
              </a:path>
              <a:path w="7832090" h="3152140">
                <a:moveTo>
                  <a:pt x="54863" y="2904744"/>
                </a:moveTo>
                <a:lnTo>
                  <a:pt x="43891" y="2904744"/>
                </a:lnTo>
                <a:lnTo>
                  <a:pt x="43891" y="3124200"/>
                </a:lnTo>
                <a:lnTo>
                  <a:pt x="48755" y="3124200"/>
                </a:lnTo>
                <a:lnTo>
                  <a:pt x="48755" y="3118713"/>
                </a:lnTo>
                <a:lnTo>
                  <a:pt x="54863" y="3118713"/>
                </a:lnTo>
                <a:lnTo>
                  <a:pt x="54863" y="3107740"/>
                </a:lnTo>
                <a:lnTo>
                  <a:pt x="48755" y="3107740"/>
                </a:lnTo>
                <a:lnTo>
                  <a:pt x="48755" y="3096768"/>
                </a:lnTo>
                <a:lnTo>
                  <a:pt x="54863" y="3096768"/>
                </a:lnTo>
                <a:lnTo>
                  <a:pt x="54863" y="2904744"/>
                </a:lnTo>
                <a:close/>
              </a:path>
              <a:path w="7832090" h="3152140">
                <a:moveTo>
                  <a:pt x="268211" y="3118713"/>
                </a:moveTo>
                <a:lnTo>
                  <a:pt x="54863" y="3118713"/>
                </a:lnTo>
                <a:lnTo>
                  <a:pt x="54863" y="3124200"/>
                </a:lnTo>
                <a:lnTo>
                  <a:pt x="268211" y="3124200"/>
                </a:lnTo>
                <a:lnTo>
                  <a:pt x="268211" y="3118713"/>
                </a:lnTo>
                <a:close/>
              </a:path>
              <a:path w="7832090" h="3152140">
                <a:moveTo>
                  <a:pt x="54863" y="3096768"/>
                </a:moveTo>
                <a:lnTo>
                  <a:pt x="48755" y="3096768"/>
                </a:lnTo>
                <a:lnTo>
                  <a:pt x="48755" y="3107740"/>
                </a:lnTo>
                <a:lnTo>
                  <a:pt x="54863" y="3107740"/>
                </a:lnTo>
                <a:lnTo>
                  <a:pt x="54863" y="3096768"/>
                </a:lnTo>
                <a:close/>
              </a:path>
              <a:path w="7832090" h="3152140">
                <a:moveTo>
                  <a:pt x="268211" y="3096768"/>
                </a:moveTo>
                <a:lnTo>
                  <a:pt x="54863" y="3096768"/>
                </a:lnTo>
                <a:lnTo>
                  <a:pt x="54863" y="3107740"/>
                </a:lnTo>
                <a:lnTo>
                  <a:pt x="268211" y="3107740"/>
                </a:lnTo>
                <a:lnTo>
                  <a:pt x="268211" y="3096768"/>
                </a:lnTo>
                <a:close/>
              </a:path>
              <a:path w="7832090" h="3152140">
                <a:moveTo>
                  <a:pt x="32918" y="2520696"/>
                </a:moveTo>
                <a:lnTo>
                  <a:pt x="0" y="2520696"/>
                </a:lnTo>
                <a:lnTo>
                  <a:pt x="0" y="2740152"/>
                </a:lnTo>
                <a:lnTo>
                  <a:pt x="32918" y="2740152"/>
                </a:lnTo>
                <a:lnTo>
                  <a:pt x="32918" y="2520696"/>
                </a:lnTo>
                <a:close/>
              </a:path>
              <a:path w="7832090" h="3152140">
                <a:moveTo>
                  <a:pt x="54863" y="2520696"/>
                </a:moveTo>
                <a:lnTo>
                  <a:pt x="43891" y="2520696"/>
                </a:lnTo>
                <a:lnTo>
                  <a:pt x="43891" y="2740152"/>
                </a:lnTo>
                <a:lnTo>
                  <a:pt x="54863" y="2740152"/>
                </a:lnTo>
                <a:lnTo>
                  <a:pt x="54863" y="2520696"/>
                </a:lnTo>
                <a:close/>
              </a:path>
              <a:path w="7832090" h="3152140">
                <a:moveTo>
                  <a:pt x="32918" y="2136648"/>
                </a:moveTo>
                <a:lnTo>
                  <a:pt x="0" y="2136648"/>
                </a:lnTo>
                <a:lnTo>
                  <a:pt x="0" y="2356104"/>
                </a:lnTo>
                <a:lnTo>
                  <a:pt x="32918" y="2356104"/>
                </a:lnTo>
                <a:lnTo>
                  <a:pt x="32918" y="2136648"/>
                </a:lnTo>
                <a:close/>
              </a:path>
              <a:path w="7832090" h="3152140">
                <a:moveTo>
                  <a:pt x="54863" y="2136648"/>
                </a:moveTo>
                <a:lnTo>
                  <a:pt x="43891" y="2136648"/>
                </a:lnTo>
                <a:lnTo>
                  <a:pt x="43891" y="2356104"/>
                </a:lnTo>
                <a:lnTo>
                  <a:pt x="54863" y="2356104"/>
                </a:lnTo>
                <a:lnTo>
                  <a:pt x="54863" y="2136648"/>
                </a:lnTo>
                <a:close/>
              </a:path>
              <a:path w="7832090" h="3152140">
                <a:moveTo>
                  <a:pt x="32918" y="1752600"/>
                </a:moveTo>
                <a:lnTo>
                  <a:pt x="0" y="1752600"/>
                </a:lnTo>
                <a:lnTo>
                  <a:pt x="0" y="1972056"/>
                </a:lnTo>
                <a:lnTo>
                  <a:pt x="32918" y="1972056"/>
                </a:lnTo>
                <a:lnTo>
                  <a:pt x="32918" y="1752600"/>
                </a:lnTo>
                <a:close/>
              </a:path>
              <a:path w="7832090" h="3152140">
                <a:moveTo>
                  <a:pt x="54863" y="1752600"/>
                </a:moveTo>
                <a:lnTo>
                  <a:pt x="43891" y="1752600"/>
                </a:lnTo>
                <a:lnTo>
                  <a:pt x="43891" y="1972056"/>
                </a:lnTo>
                <a:lnTo>
                  <a:pt x="54863" y="1972056"/>
                </a:lnTo>
                <a:lnTo>
                  <a:pt x="54863" y="1752600"/>
                </a:lnTo>
                <a:close/>
              </a:path>
              <a:path w="7832090" h="3152140">
                <a:moveTo>
                  <a:pt x="32918" y="1368552"/>
                </a:moveTo>
                <a:lnTo>
                  <a:pt x="0" y="1368552"/>
                </a:lnTo>
                <a:lnTo>
                  <a:pt x="0" y="1588008"/>
                </a:lnTo>
                <a:lnTo>
                  <a:pt x="32918" y="1588008"/>
                </a:lnTo>
                <a:lnTo>
                  <a:pt x="32918" y="1368552"/>
                </a:lnTo>
                <a:close/>
              </a:path>
              <a:path w="7832090" h="3152140">
                <a:moveTo>
                  <a:pt x="54863" y="1368552"/>
                </a:moveTo>
                <a:lnTo>
                  <a:pt x="43891" y="1368552"/>
                </a:lnTo>
                <a:lnTo>
                  <a:pt x="43891" y="1588008"/>
                </a:lnTo>
                <a:lnTo>
                  <a:pt x="54863" y="1588008"/>
                </a:lnTo>
                <a:lnTo>
                  <a:pt x="54863" y="1368552"/>
                </a:lnTo>
                <a:close/>
              </a:path>
              <a:path w="7832090" h="3152140">
                <a:moveTo>
                  <a:pt x="32918" y="984504"/>
                </a:moveTo>
                <a:lnTo>
                  <a:pt x="0" y="984504"/>
                </a:lnTo>
                <a:lnTo>
                  <a:pt x="0" y="1203960"/>
                </a:lnTo>
                <a:lnTo>
                  <a:pt x="32918" y="1203960"/>
                </a:lnTo>
                <a:lnTo>
                  <a:pt x="32918" y="984504"/>
                </a:lnTo>
                <a:close/>
              </a:path>
              <a:path w="7832090" h="3152140">
                <a:moveTo>
                  <a:pt x="54863" y="984504"/>
                </a:moveTo>
                <a:lnTo>
                  <a:pt x="43891" y="984504"/>
                </a:lnTo>
                <a:lnTo>
                  <a:pt x="43891" y="1203960"/>
                </a:lnTo>
                <a:lnTo>
                  <a:pt x="54863" y="1203960"/>
                </a:lnTo>
                <a:lnTo>
                  <a:pt x="54863" y="984504"/>
                </a:lnTo>
                <a:close/>
              </a:path>
              <a:path w="7832090" h="3152140">
                <a:moveTo>
                  <a:pt x="32918" y="600456"/>
                </a:moveTo>
                <a:lnTo>
                  <a:pt x="0" y="600456"/>
                </a:lnTo>
                <a:lnTo>
                  <a:pt x="0" y="819912"/>
                </a:lnTo>
                <a:lnTo>
                  <a:pt x="32918" y="819912"/>
                </a:lnTo>
                <a:lnTo>
                  <a:pt x="32918" y="600456"/>
                </a:lnTo>
                <a:close/>
              </a:path>
              <a:path w="7832090" h="3152140">
                <a:moveTo>
                  <a:pt x="54863" y="600456"/>
                </a:moveTo>
                <a:lnTo>
                  <a:pt x="43891" y="600456"/>
                </a:lnTo>
                <a:lnTo>
                  <a:pt x="43891" y="819912"/>
                </a:lnTo>
                <a:lnTo>
                  <a:pt x="54863" y="819912"/>
                </a:lnTo>
                <a:lnTo>
                  <a:pt x="54863" y="600456"/>
                </a:lnTo>
                <a:close/>
              </a:path>
              <a:path w="7832090" h="3152140">
                <a:moveTo>
                  <a:pt x="32918" y="216408"/>
                </a:moveTo>
                <a:lnTo>
                  <a:pt x="0" y="216408"/>
                </a:lnTo>
                <a:lnTo>
                  <a:pt x="0" y="435864"/>
                </a:lnTo>
                <a:lnTo>
                  <a:pt x="32918" y="435864"/>
                </a:lnTo>
                <a:lnTo>
                  <a:pt x="32918" y="216408"/>
                </a:lnTo>
                <a:close/>
              </a:path>
              <a:path w="7832090" h="3152140">
                <a:moveTo>
                  <a:pt x="54863" y="216408"/>
                </a:moveTo>
                <a:lnTo>
                  <a:pt x="43891" y="216408"/>
                </a:lnTo>
                <a:lnTo>
                  <a:pt x="43891" y="435864"/>
                </a:lnTo>
                <a:lnTo>
                  <a:pt x="54863" y="435864"/>
                </a:lnTo>
                <a:lnTo>
                  <a:pt x="54863" y="216408"/>
                </a:lnTo>
                <a:close/>
              </a:path>
              <a:path w="7832090" h="3152140">
                <a:moveTo>
                  <a:pt x="222503" y="43942"/>
                </a:moveTo>
                <a:lnTo>
                  <a:pt x="43891" y="43942"/>
                </a:lnTo>
                <a:lnTo>
                  <a:pt x="43891" y="51816"/>
                </a:lnTo>
                <a:lnTo>
                  <a:pt x="54863" y="54864"/>
                </a:lnTo>
                <a:lnTo>
                  <a:pt x="222503" y="54864"/>
                </a:lnTo>
                <a:lnTo>
                  <a:pt x="222503" y="43942"/>
                </a:lnTo>
                <a:close/>
              </a:path>
              <a:path w="7832090" h="3152140">
                <a:moveTo>
                  <a:pt x="222503" y="0"/>
                </a:moveTo>
                <a:lnTo>
                  <a:pt x="27431" y="0"/>
                </a:lnTo>
                <a:lnTo>
                  <a:pt x="16753" y="2160"/>
                </a:lnTo>
                <a:lnTo>
                  <a:pt x="8034" y="8048"/>
                </a:lnTo>
                <a:lnTo>
                  <a:pt x="2155" y="16769"/>
                </a:lnTo>
                <a:lnTo>
                  <a:pt x="0" y="27432"/>
                </a:lnTo>
                <a:lnTo>
                  <a:pt x="0" y="51816"/>
                </a:lnTo>
                <a:lnTo>
                  <a:pt x="32918" y="51816"/>
                </a:lnTo>
                <a:lnTo>
                  <a:pt x="32918" y="32893"/>
                </a:lnTo>
                <a:lnTo>
                  <a:pt x="222503" y="32893"/>
                </a:lnTo>
                <a:lnTo>
                  <a:pt x="222503" y="0"/>
                </a:lnTo>
                <a:close/>
              </a:path>
              <a:path w="7832090" h="3152140">
                <a:moveTo>
                  <a:pt x="606552" y="0"/>
                </a:moveTo>
                <a:lnTo>
                  <a:pt x="387096" y="0"/>
                </a:lnTo>
                <a:lnTo>
                  <a:pt x="387096" y="32893"/>
                </a:lnTo>
                <a:lnTo>
                  <a:pt x="606552" y="32893"/>
                </a:lnTo>
                <a:lnTo>
                  <a:pt x="606552" y="0"/>
                </a:lnTo>
                <a:close/>
              </a:path>
              <a:path w="7832090" h="3152140">
                <a:moveTo>
                  <a:pt x="606552" y="43942"/>
                </a:moveTo>
                <a:lnTo>
                  <a:pt x="387096" y="43942"/>
                </a:lnTo>
                <a:lnTo>
                  <a:pt x="387096" y="54864"/>
                </a:lnTo>
                <a:lnTo>
                  <a:pt x="606552" y="54864"/>
                </a:lnTo>
                <a:lnTo>
                  <a:pt x="606552" y="43942"/>
                </a:lnTo>
                <a:close/>
              </a:path>
              <a:path w="7832090" h="3152140">
                <a:moveTo>
                  <a:pt x="990600" y="0"/>
                </a:moveTo>
                <a:lnTo>
                  <a:pt x="771144" y="0"/>
                </a:lnTo>
                <a:lnTo>
                  <a:pt x="771144" y="32893"/>
                </a:lnTo>
                <a:lnTo>
                  <a:pt x="990600" y="32893"/>
                </a:lnTo>
                <a:lnTo>
                  <a:pt x="990600" y="0"/>
                </a:lnTo>
                <a:close/>
              </a:path>
              <a:path w="7832090" h="3152140">
                <a:moveTo>
                  <a:pt x="990600" y="43942"/>
                </a:moveTo>
                <a:lnTo>
                  <a:pt x="771144" y="43942"/>
                </a:lnTo>
                <a:lnTo>
                  <a:pt x="771144" y="54864"/>
                </a:lnTo>
                <a:lnTo>
                  <a:pt x="990600" y="54864"/>
                </a:lnTo>
                <a:lnTo>
                  <a:pt x="990600" y="43942"/>
                </a:lnTo>
                <a:close/>
              </a:path>
              <a:path w="7832090" h="3152140">
                <a:moveTo>
                  <a:pt x="1374648" y="0"/>
                </a:moveTo>
                <a:lnTo>
                  <a:pt x="1155192" y="0"/>
                </a:lnTo>
                <a:lnTo>
                  <a:pt x="1155192" y="32893"/>
                </a:lnTo>
                <a:lnTo>
                  <a:pt x="1374648" y="32893"/>
                </a:lnTo>
                <a:lnTo>
                  <a:pt x="1374648" y="0"/>
                </a:lnTo>
                <a:close/>
              </a:path>
              <a:path w="7832090" h="3152140">
                <a:moveTo>
                  <a:pt x="1374648" y="43942"/>
                </a:moveTo>
                <a:lnTo>
                  <a:pt x="1155192" y="43942"/>
                </a:lnTo>
                <a:lnTo>
                  <a:pt x="1155192" y="54864"/>
                </a:lnTo>
                <a:lnTo>
                  <a:pt x="1374648" y="54864"/>
                </a:lnTo>
                <a:lnTo>
                  <a:pt x="1374648" y="43942"/>
                </a:lnTo>
                <a:close/>
              </a:path>
              <a:path w="7832090" h="3152140">
                <a:moveTo>
                  <a:pt x="1758695" y="0"/>
                </a:moveTo>
                <a:lnTo>
                  <a:pt x="1539239" y="0"/>
                </a:lnTo>
                <a:lnTo>
                  <a:pt x="1539239" y="32893"/>
                </a:lnTo>
                <a:lnTo>
                  <a:pt x="1758695" y="32893"/>
                </a:lnTo>
                <a:lnTo>
                  <a:pt x="1758695" y="0"/>
                </a:lnTo>
                <a:close/>
              </a:path>
              <a:path w="7832090" h="3152140">
                <a:moveTo>
                  <a:pt x="1758695" y="43942"/>
                </a:moveTo>
                <a:lnTo>
                  <a:pt x="1539239" y="43942"/>
                </a:lnTo>
                <a:lnTo>
                  <a:pt x="1539239" y="54864"/>
                </a:lnTo>
                <a:lnTo>
                  <a:pt x="1758695" y="54864"/>
                </a:lnTo>
                <a:lnTo>
                  <a:pt x="1758695" y="43942"/>
                </a:lnTo>
                <a:close/>
              </a:path>
              <a:path w="7832090" h="3152140">
                <a:moveTo>
                  <a:pt x="2142744" y="0"/>
                </a:moveTo>
                <a:lnTo>
                  <a:pt x="1923288" y="0"/>
                </a:lnTo>
                <a:lnTo>
                  <a:pt x="1923288" y="32893"/>
                </a:lnTo>
                <a:lnTo>
                  <a:pt x="2142744" y="32893"/>
                </a:lnTo>
                <a:lnTo>
                  <a:pt x="2142744" y="0"/>
                </a:lnTo>
                <a:close/>
              </a:path>
              <a:path w="7832090" h="3152140">
                <a:moveTo>
                  <a:pt x="2142744" y="43942"/>
                </a:moveTo>
                <a:lnTo>
                  <a:pt x="1923288" y="43942"/>
                </a:lnTo>
                <a:lnTo>
                  <a:pt x="1923288" y="54864"/>
                </a:lnTo>
                <a:lnTo>
                  <a:pt x="2142744" y="54864"/>
                </a:lnTo>
                <a:lnTo>
                  <a:pt x="2142744" y="43942"/>
                </a:lnTo>
                <a:close/>
              </a:path>
              <a:path w="7832090" h="3152140">
                <a:moveTo>
                  <a:pt x="2526791" y="0"/>
                </a:moveTo>
                <a:lnTo>
                  <a:pt x="2307336" y="0"/>
                </a:lnTo>
                <a:lnTo>
                  <a:pt x="2307336" y="32893"/>
                </a:lnTo>
                <a:lnTo>
                  <a:pt x="2526791" y="32893"/>
                </a:lnTo>
                <a:lnTo>
                  <a:pt x="2526791" y="0"/>
                </a:lnTo>
                <a:close/>
              </a:path>
              <a:path w="7832090" h="3152140">
                <a:moveTo>
                  <a:pt x="2526791" y="43942"/>
                </a:moveTo>
                <a:lnTo>
                  <a:pt x="2307336" y="43942"/>
                </a:lnTo>
                <a:lnTo>
                  <a:pt x="2307336" y="54864"/>
                </a:lnTo>
                <a:lnTo>
                  <a:pt x="2526791" y="54864"/>
                </a:lnTo>
                <a:lnTo>
                  <a:pt x="2526791" y="43942"/>
                </a:lnTo>
                <a:close/>
              </a:path>
              <a:path w="7832090" h="3152140">
                <a:moveTo>
                  <a:pt x="2910840" y="0"/>
                </a:moveTo>
                <a:lnTo>
                  <a:pt x="2691384" y="0"/>
                </a:lnTo>
                <a:lnTo>
                  <a:pt x="2691384" y="32893"/>
                </a:lnTo>
                <a:lnTo>
                  <a:pt x="2910840" y="32893"/>
                </a:lnTo>
                <a:lnTo>
                  <a:pt x="2910840" y="0"/>
                </a:lnTo>
                <a:close/>
              </a:path>
              <a:path w="7832090" h="3152140">
                <a:moveTo>
                  <a:pt x="2910840" y="43942"/>
                </a:moveTo>
                <a:lnTo>
                  <a:pt x="2691384" y="43942"/>
                </a:lnTo>
                <a:lnTo>
                  <a:pt x="2691384" y="54864"/>
                </a:lnTo>
                <a:lnTo>
                  <a:pt x="2910840" y="54864"/>
                </a:lnTo>
                <a:lnTo>
                  <a:pt x="2910840" y="43942"/>
                </a:lnTo>
                <a:close/>
              </a:path>
              <a:path w="7832090" h="3152140">
                <a:moveTo>
                  <a:pt x="3294888" y="0"/>
                </a:moveTo>
                <a:lnTo>
                  <a:pt x="3075432" y="0"/>
                </a:lnTo>
                <a:lnTo>
                  <a:pt x="3075432" y="32893"/>
                </a:lnTo>
                <a:lnTo>
                  <a:pt x="3294888" y="32893"/>
                </a:lnTo>
                <a:lnTo>
                  <a:pt x="3294888" y="0"/>
                </a:lnTo>
                <a:close/>
              </a:path>
              <a:path w="7832090" h="3152140">
                <a:moveTo>
                  <a:pt x="3294888" y="43942"/>
                </a:moveTo>
                <a:lnTo>
                  <a:pt x="3075432" y="43942"/>
                </a:lnTo>
                <a:lnTo>
                  <a:pt x="3075432" y="54864"/>
                </a:lnTo>
                <a:lnTo>
                  <a:pt x="3294888" y="54864"/>
                </a:lnTo>
                <a:lnTo>
                  <a:pt x="3294888" y="43942"/>
                </a:lnTo>
                <a:close/>
              </a:path>
              <a:path w="7832090" h="3152140">
                <a:moveTo>
                  <a:pt x="3678936" y="0"/>
                </a:moveTo>
                <a:lnTo>
                  <a:pt x="3459479" y="0"/>
                </a:lnTo>
                <a:lnTo>
                  <a:pt x="3459479" y="32893"/>
                </a:lnTo>
                <a:lnTo>
                  <a:pt x="3678936" y="32893"/>
                </a:lnTo>
                <a:lnTo>
                  <a:pt x="3678936" y="0"/>
                </a:lnTo>
                <a:close/>
              </a:path>
              <a:path w="7832090" h="3152140">
                <a:moveTo>
                  <a:pt x="3678936" y="43942"/>
                </a:moveTo>
                <a:lnTo>
                  <a:pt x="3459479" y="43942"/>
                </a:lnTo>
                <a:lnTo>
                  <a:pt x="3459479" y="54864"/>
                </a:lnTo>
                <a:lnTo>
                  <a:pt x="3678936" y="54864"/>
                </a:lnTo>
                <a:lnTo>
                  <a:pt x="3678936" y="43942"/>
                </a:lnTo>
                <a:close/>
              </a:path>
              <a:path w="7832090" h="3152140">
                <a:moveTo>
                  <a:pt x="4062984" y="0"/>
                </a:moveTo>
                <a:lnTo>
                  <a:pt x="3843528" y="0"/>
                </a:lnTo>
                <a:lnTo>
                  <a:pt x="3843528" y="32893"/>
                </a:lnTo>
                <a:lnTo>
                  <a:pt x="4062984" y="32893"/>
                </a:lnTo>
                <a:lnTo>
                  <a:pt x="4062984" y="0"/>
                </a:lnTo>
                <a:close/>
              </a:path>
              <a:path w="7832090" h="3152140">
                <a:moveTo>
                  <a:pt x="4062984" y="43942"/>
                </a:moveTo>
                <a:lnTo>
                  <a:pt x="3843528" y="43942"/>
                </a:lnTo>
                <a:lnTo>
                  <a:pt x="3843528" y="54864"/>
                </a:lnTo>
                <a:lnTo>
                  <a:pt x="4062984" y="54864"/>
                </a:lnTo>
                <a:lnTo>
                  <a:pt x="4062984" y="43942"/>
                </a:lnTo>
                <a:close/>
              </a:path>
              <a:path w="7832090" h="3152140">
                <a:moveTo>
                  <a:pt x="4447032" y="0"/>
                </a:moveTo>
                <a:lnTo>
                  <a:pt x="4227576" y="0"/>
                </a:lnTo>
                <a:lnTo>
                  <a:pt x="4227576" y="32893"/>
                </a:lnTo>
                <a:lnTo>
                  <a:pt x="4447032" y="32893"/>
                </a:lnTo>
                <a:lnTo>
                  <a:pt x="4447032" y="0"/>
                </a:lnTo>
                <a:close/>
              </a:path>
              <a:path w="7832090" h="3152140">
                <a:moveTo>
                  <a:pt x="4447032" y="43942"/>
                </a:moveTo>
                <a:lnTo>
                  <a:pt x="4227576" y="43942"/>
                </a:lnTo>
                <a:lnTo>
                  <a:pt x="4227576" y="54864"/>
                </a:lnTo>
                <a:lnTo>
                  <a:pt x="4447032" y="54864"/>
                </a:lnTo>
                <a:lnTo>
                  <a:pt x="4447032" y="43942"/>
                </a:lnTo>
                <a:close/>
              </a:path>
              <a:path w="7832090" h="3152140">
                <a:moveTo>
                  <a:pt x="4831080" y="0"/>
                </a:moveTo>
                <a:lnTo>
                  <a:pt x="4611624" y="0"/>
                </a:lnTo>
                <a:lnTo>
                  <a:pt x="4611624" y="32893"/>
                </a:lnTo>
                <a:lnTo>
                  <a:pt x="4831080" y="32893"/>
                </a:lnTo>
                <a:lnTo>
                  <a:pt x="4831080" y="0"/>
                </a:lnTo>
                <a:close/>
              </a:path>
              <a:path w="7832090" h="3152140">
                <a:moveTo>
                  <a:pt x="4831080" y="43942"/>
                </a:moveTo>
                <a:lnTo>
                  <a:pt x="4611624" y="43942"/>
                </a:lnTo>
                <a:lnTo>
                  <a:pt x="4611624" y="54864"/>
                </a:lnTo>
                <a:lnTo>
                  <a:pt x="4831080" y="54864"/>
                </a:lnTo>
                <a:lnTo>
                  <a:pt x="4831080" y="43942"/>
                </a:lnTo>
                <a:close/>
              </a:path>
              <a:path w="7832090" h="3152140">
                <a:moveTo>
                  <a:pt x="5215128" y="0"/>
                </a:moveTo>
                <a:lnTo>
                  <a:pt x="4995672" y="0"/>
                </a:lnTo>
                <a:lnTo>
                  <a:pt x="4995672" y="32893"/>
                </a:lnTo>
                <a:lnTo>
                  <a:pt x="5215128" y="32893"/>
                </a:lnTo>
                <a:lnTo>
                  <a:pt x="5215128" y="0"/>
                </a:lnTo>
                <a:close/>
              </a:path>
              <a:path w="7832090" h="3152140">
                <a:moveTo>
                  <a:pt x="5215128" y="43942"/>
                </a:moveTo>
                <a:lnTo>
                  <a:pt x="4995672" y="43942"/>
                </a:lnTo>
                <a:lnTo>
                  <a:pt x="4995672" y="54864"/>
                </a:lnTo>
                <a:lnTo>
                  <a:pt x="5215128" y="54864"/>
                </a:lnTo>
                <a:lnTo>
                  <a:pt x="5215128" y="43942"/>
                </a:lnTo>
                <a:close/>
              </a:path>
              <a:path w="7832090" h="3152140">
                <a:moveTo>
                  <a:pt x="5599176" y="0"/>
                </a:moveTo>
                <a:lnTo>
                  <a:pt x="5379720" y="0"/>
                </a:lnTo>
                <a:lnTo>
                  <a:pt x="5379720" y="32893"/>
                </a:lnTo>
                <a:lnTo>
                  <a:pt x="5599176" y="32893"/>
                </a:lnTo>
                <a:lnTo>
                  <a:pt x="5599176" y="0"/>
                </a:lnTo>
                <a:close/>
              </a:path>
              <a:path w="7832090" h="3152140">
                <a:moveTo>
                  <a:pt x="5599176" y="43942"/>
                </a:moveTo>
                <a:lnTo>
                  <a:pt x="5379720" y="43942"/>
                </a:lnTo>
                <a:lnTo>
                  <a:pt x="5379720" y="54864"/>
                </a:lnTo>
                <a:lnTo>
                  <a:pt x="5599176" y="54864"/>
                </a:lnTo>
                <a:lnTo>
                  <a:pt x="5599176" y="43942"/>
                </a:lnTo>
                <a:close/>
              </a:path>
              <a:path w="7832090" h="3152140">
                <a:moveTo>
                  <a:pt x="5983224" y="0"/>
                </a:moveTo>
                <a:lnTo>
                  <a:pt x="5763768" y="0"/>
                </a:lnTo>
                <a:lnTo>
                  <a:pt x="5763768" y="32893"/>
                </a:lnTo>
                <a:lnTo>
                  <a:pt x="5983224" y="32893"/>
                </a:lnTo>
                <a:lnTo>
                  <a:pt x="5983224" y="0"/>
                </a:lnTo>
                <a:close/>
              </a:path>
              <a:path w="7832090" h="3152140">
                <a:moveTo>
                  <a:pt x="5983224" y="43942"/>
                </a:moveTo>
                <a:lnTo>
                  <a:pt x="5763768" y="43942"/>
                </a:lnTo>
                <a:lnTo>
                  <a:pt x="5763768" y="54864"/>
                </a:lnTo>
                <a:lnTo>
                  <a:pt x="5983224" y="54864"/>
                </a:lnTo>
                <a:lnTo>
                  <a:pt x="5983224" y="43942"/>
                </a:lnTo>
                <a:close/>
              </a:path>
              <a:path w="7832090" h="3152140">
                <a:moveTo>
                  <a:pt x="6367272" y="0"/>
                </a:moveTo>
                <a:lnTo>
                  <a:pt x="6147816" y="0"/>
                </a:lnTo>
                <a:lnTo>
                  <a:pt x="6147816" y="32893"/>
                </a:lnTo>
                <a:lnTo>
                  <a:pt x="6367272" y="32893"/>
                </a:lnTo>
                <a:lnTo>
                  <a:pt x="6367272" y="0"/>
                </a:lnTo>
                <a:close/>
              </a:path>
              <a:path w="7832090" h="3152140">
                <a:moveTo>
                  <a:pt x="6367272" y="43942"/>
                </a:moveTo>
                <a:lnTo>
                  <a:pt x="6147816" y="43942"/>
                </a:lnTo>
                <a:lnTo>
                  <a:pt x="6147816" y="54864"/>
                </a:lnTo>
                <a:lnTo>
                  <a:pt x="6367272" y="54864"/>
                </a:lnTo>
                <a:lnTo>
                  <a:pt x="6367272" y="43942"/>
                </a:lnTo>
                <a:close/>
              </a:path>
              <a:path w="7832090" h="3152140">
                <a:moveTo>
                  <a:pt x="6751320" y="0"/>
                </a:moveTo>
                <a:lnTo>
                  <a:pt x="6531864" y="0"/>
                </a:lnTo>
                <a:lnTo>
                  <a:pt x="6531864" y="32893"/>
                </a:lnTo>
                <a:lnTo>
                  <a:pt x="6751320" y="32893"/>
                </a:lnTo>
                <a:lnTo>
                  <a:pt x="6751320" y="0"/>
                </a:lnTo>
                <a:close/>
              </a:path>
              <a:path w="7832090" h="3152140">
                <a:moveTo>
                  <a:pt x="6751320" y="43942"/>
                </a:moveTo>
                <a:lnTo>
                  <a:pt x="6531864" y="43942"/>
                </a:lnTo>
                <a:lnTo>
                  <a:pt x="6531864" y="54864"/>
                </a:lnTo>
                <a:lnTo>
                  <a:pt x="6751320" y="54864"/>
                </a:lnTo>
                <a:lnTo>
                  <a:pt x="6751320" y="43942"/>
                </a:lnTo>
                <a:close/>
              </a:path>
              <a:path w="7832090" h="3152140">
                <a:moveTo>
                  <a:pt x="7135368" y="0"/>
                </a:moveTo>
                <a:lnTo>
                  <a:pt x="6915911" y="0"/>
                </a:lnTo>
                <a:lnTo>
                  <a:pt x="6915911" y="32893"/>
                </a:lnTo>
                <a:lnTo>
                  <a:pt x="7135368" y="32893"/>
                </a:lnTo>
                <a:lnTo>
                  <a:pt x="7135368" y="0"/>
                </a:lnTo>
                <a:close/>
              </a:path>
              <a:path w="7832090" h="3152140">
                <a:moveTo>
                  <a:pt x="7135368" y="43942"/>
                </a:moveTo>
                <a:lnTo>
                  <a:pt x="6915911" y="43942"/>
                </a:lnTo>
                <a:lnTo>
                  <a:pt x="6915911" y="54864"/>
                </a:lnTo>
                <a:lnTo>
                  <a:pt x="7135368" y="54864"/>
                </a:lnTo>
                <a:lnTo>
                  <a:pt x="7135368" y="43942"/>
                </a:lnTo>
                <a:close/>
              </a:path>
              <a:path w="7832090" h="3152140">
                <a:moveTo>
                  <a:pt x="7519416" y="0"/>
                </a:moveTo>
                <a:lnTo>
                  <a:pt x="7299959" y="0"/>
                </a:lnTo>
                <a:lnTo>
                  <a:pt x="7299959" y="32893"/>
                </a:lnTo>
                <a:lnTo>
                  <a:pt x="7519416" y="32893"/>
                </a:lnTo>
                <a:lnTo>
                  <a:pt x="7519416" y="0"/>
                </a:lnTo>
                <a:close/>
              </a:path>
              <a:path w="7832090" h="3152140">
                <a:moveTo>
                  <a:pt x="7519416" y="43942"/>
                </a:moveTo>
                <a:lnTo>
                  <a:pt x="7299959" y="43942"/>
                </a:lnTo>
                <a:lnTo>
                  <a:pt x="7299959" y="54864"/>
                </a:lnTo>
                <a:lnTo>
                  <a:pt x="7519416" y="54864"/>
                </a:lnTo>
                <a:lnTo>
                  <a:pt x="7519416" y="43942"/>
                </a:lnTo>
                <a:close/>
              </a:path>
              <a:path w="7832090" h="3152140">
                <a:moveTo>
                  <a:pt x="7787894" y="43942"/>
                </a:moveTo>
                <a:lnTo>
                  <a:pt x="7684008" y="43942"/>
                </a:lnTo>
                <a:lnTo>
                  <a:pt x="7684008" y="54864"/>
                </a:lnTo>
                <a:lnTo>
                  <a:pt x="7776972" y="54864"/>
                </a:lnTo>
                <a:lnTo>
                  <a:pt x="7776972" y="126492"/>
                </a:lnTo>
                <a:lnTo>
                  <a:pt x="7787894" y="126492"/>
                </a:lnTo>
                <a:lnTo>
                  <a:pt x="7787894" y="43942"/>
                </a:lnTo>
                <a:close/>
              </a:path>
              <a:path w="7832090" h="3152140">
                <a:moveTo>
                  <a:pt x="7804404" y="0"/>
                </a:moveTo>
                <a:lnTo>
                  <a:pt x="7684008" y="0"/>
                </a:lnTo>
                <a:lnTo>
                  <a:pt x="7684008" y="32893"/>
                </a:lnTo>
                <a:lnTo>
                  <a:pt x="7798943" y="32893"/>
                </a:lnTo>
                <a:lnTo>
                  <a:pt x="7798943" y="126492"/>
                </a:lnTo>
                <a:lnTo>
                  <a:pt x="7831835" y="126492"/>
                </a:lnTo>
                <a:lnTo>
                  <a:pt x="7831835" y="27432"/>
                </a:lnTo>
                <a:lnTo>
                  <a:pt x="7829675" y="16769"/>
                </a:lnTo>
                <a:lnTo>
                  <a:pt x="7823787" y="8048"/>
                </a:lnTo>
                <a:lnTo>
                  <a:pt x="7815066" y="2160"/>
                </a:lnTo>
                <a:lnTo>
                  <a:pt x="7804404" y="0"/>
                </a:lnTo>
                <a:close/>
              </a:path>
              <a:path w="7832090" h="3152140">
                <a:moveTo>
                  <a:pt x="7831835" y="291084"/>
                </a:moveTo>
                <a:lnTo>
                  <a:pt x="7798943" y="291084"/>
                </a:lnTo>
                <a:lnTo>
                  <a:pt x="7798943" y="510540"/>
                </a:lnTo>
                <a:lnTo>
                  <a:pt x="7831835" y="510540"/>
                </a:lnTo>
                <a:lnTo>
                  <a:pt x="7831835" y="291084"/>
                </a:lnTo>
                <a:close/>
              </a:path>
              <a:path w="7832090" h="3152140">
                <a:moveTo>
                  <a:pt x="7787894" y="291084"/>
                </a:moveTo>
                <a:lnTo>
                  <a:pt x="7776972" y="291084"/>
                </a:lnTo>
                <a:lnTo>
                  <a:pt x="7776972" y="510540"/>
                </a:lnTo>
                <a:lnTo>
                  <a:pt x="7787894" y="510540"/>
                </a:lnTo>
                <a:lnTo>
                  <a:pt x="7787894" y="291084"/>
                </a:lnTo>
                <a:close/>
              </a:path>
              <a:path w="7832090" h="3152140">
                <a:moveTo>
                  <a:pt x="7831835" y="675132"/>
                </a:moveTo>
                <a:lnTo>
                  <a:pt x="7798943" y="675132"/>
                </a:lnTo>
                <a:lnTo>
                  <a:pt x="7798943" y="894588"/>
                </a:lnTo>
                <a:lnTo>
                  <a:pt x="7831835" y="894588"/>
                </a:lnTo>
                <a:lnTo>
                  <a:pt x="7831835" y="675132"/>
                </a:lnTo>
                <a:close/>
              </a:path>
              <a:path w="7832090" h="3152140">
                <a:moveTo>
                  <a:pt x="7787894" y="675132"/>
                </a:moveTo>
                <a:lnTo>
                  <a:pt x="7776972" y="675132"/>
                </a:lnTo>
                <a:lnTo>
                  <a:pt x="7776972" y="894588"/>
                </a:lnTo>
                <a:lnTo>
                  <a:pt x="7787894" y="894588"/>
                </a:lnTo>
                <a:lnTo>
                  <a:pt x="7787894" y="675132"/>
                </a:lnTo>
                <a:close/>
              </a:path>
              <a:path w="7832090" h="3152140">
                <a:moveTo>
                  <a:pt x="7831835" y="1059180"/>
                </a:moveTo>
                <a:lnTo>
                  <a:pt x="7798943" y="1059180"/>
                </a:lnTo>
                <a:lnTo>
                  <a:pt x="7798943" y="1278636"/>
                </a:lnTo>
                <a:lnTo>
                  <a:pt x="7831835" y="1278636"/>
                </a:lnTo>
                <a:lnTo>
                  <a:pt x="7831835" y="1059180"/>
                </a:lnTo>
                <a:close/>
              </a:path>
              <a:path w="7832090" h="3152140">
                <a:moveTo>
                  <a:pt x="7787894" y="1059180"/>
                </a:moveTo>
                <a:lnTo>
                  <a:pt x="7776972" y="1059180"/>
                </a:lnTo>
                <a:lnTo>
                  <a:pt x="7776972" y="1278636"/>
                </a:lnTo>
                <a:lnTo>
                  <a:pt x="7787894" y="1278636"/>
                </a:lnTo>
                <a:lnTo>
                  <a:pt x="7787894" y="1059180"/>
                </a:lnTo>
                <a:close/>
              </a:path>
              <a:path w="7832090" h="3152140">
                <a:moveTo>
                  <a:pt x="7831835" y="1443228"/>
                </a:moveTo>
                <a:lnTo>
                  <a:pt x="7798943" y="1443228"/>
                </a:lnTo>
                <a:lnTo>
                  <a:pt x="7798943" y="1662684"/>
                </a:lnTo>
                <a:lnTo>
                  <a:pt x="7831835" y="1662684"/>
                </a:lnTo>
                <a:lnTo>
                  <a:pt x="7831835" y="1443228"/>
                </a:lnTo>
                <a:close/>
              </a:path>
              <a:path w="7832090" h="3152140">
                <a:moveTo>
                  <a:pt x="7787894" y="1443228"/>
                </a:moveTo>
                <a:lnTo>
                  <a:pt x="7776972" y="1443228"/>
                </a:lnTo>
                <a:lnTo>
                  <a:pt x="7776972" y="1662684"/>
                </a:lnTo>
                <a:lnTo>
                  <a:pt x="7787894" y="1662684"/>
                </a:lnTo>
                <a:lnTo>
                  <a:pt x="7787894" y="1443228"/>
                </a:lnTo>
                <a:close/>
              </a:path>
              <a:path w="7832090" h="3152140">
                <a:moveTo>
                  <a:pt x="7831835" y="1827276"/>
                </a:moveTo>
                <a:lnTo>
                  <a:pt x="7798943" y="1827276"/>
                </a:lnTo>
                <a:lnTo>
                  <a:pt x="7798943" y="2046732"/>
                </a:lnTo>
                <a:lnTo>
                  <a:pt x="7831835" y="2046732"/>
                </a:lnTo>
                <a:lnTo>
                  <a:pt x="7831835" y="1827276"/>
                </a:lnTo>
                <a:close/>
              </a:path>
              <a:path w="7832090" h="3152140">
                <a:moveTo>
                  <a:pt x="7787894" y="1827276"/>
                </a:moveTo>
                <a:lnTo>
                  <a:pt x="7776972" y="1827276"/>
                </a:lnTo>
                <a:lnTo>
                  <a:pt x="7776972" y="2046732"/>
                </a:lnTo>
                <a:lnTo>
                  <a:pt x="7787894" y="2046732"/>
                </a:lnTo>
                <a:lnTo>
                  <a:pt x="7787894" y="1827276"/>
                </a:lnTo>
                <a:close/>
              </a:path>
              <a:path w="7832090" h="3152140">
                <a:moveTo>
                  <a:pt x="7831835" y="2211336"/>
                </a:moveTo>
                <a:lnTo>
                  <a:pt x="7798943" y="2211336"/>
                </a:lnTo>
                <a:lnTo>
                  <a:pt x="7798943" y="2430780"/>
                </a:lnTo>
                <a:lnTo>
                  <a:pt x="7831835" y="2430780"/>
                </a:lnTo>
                <a:lnTo>
                  <a:pt x="7831835" y="2211336"/>
                </a:lnTo>
                <a:close/>
              </a:path>
              <a:path w="7832090" h="3152140">
                <a:moveTo>
                  <a:pt x="7787894" y="2211336"/>
                </a:moveTo>
                <a:lnTo>
                  <a:pt x="7776972" y="2211336"/>
                </a:lnTo>
                <a:lnTo>
                  <a:pt x="7776972" y="2430780"/>
                </a:lnTo>
                <a:lnTo>
                  <a:pt x="7787894" y="2430780"/>
                </a:lnTo>
                <a:lnTo>
                  <a:pt x="7787894" y="2211336"/>
                </a:lnTo>
                <a:close/>
              </a:path>
              <a:path w="7832090" h="3152140">
                <a:moveTo>
                  <a:pt x="7831835" y="2595372"/>
                </a:moveTo>
                <a:lnTo>
                  <a:pt x="7798943" y="2595372"/>
                </a:lnTo>
                <a:lnTo>
                  <a:pt x="7798943" y="2814828"/>
                </a:lnTo>
                <a:lnTo>
                  <a:pt x="7831835" y="2814828"/>
                </a:lnTo>
                <a:lnTo>
                  <a:pt x="7831835" y="2595372"/>
                </a:lnTo>
                <a:close/>
              </a:path>
              <a:path w="7832090" h="3152140">
                <a:moveTo>
                  <a:pt x="7787894" y="2595372"/>
                </a:moveTo>
                <a:lnTo>
                  <a:pt x="7776972" y="2595372"/>
                </a:lnTo>
                <a:lnTo>
                  <a:pt x="7776972" y="2814828"/>
                </a:lnTo>
                <a:lnTo>
                  <a:pt x="7787894" y="2814828"/>
                </a:lnTo>
                <a:lnTo>
                  <a:pt x="7787894" y="2595372"/>
                </a:lnTo>
                <a:close/>
              </a:path>
              <a:path w="7832090" h="3152140">
                <a:moveTo>
                  <a:pt x="7831835" y="2979420"/>
                </a:moveTo>
                <a:lnTo>
                  <a:pt x="7798943" y="2979420"/>
                </a:lnTo>
                <a:lnTo>
                  <a:pt x="7798943" y="3118713"/>
                </a:lnTo>
                <a:lnTo>
                  <a:pt x="7729728" y="3118713"/>
                </a:lnTo>
                <a:lnTo>
                  <a:pt x="7729728" y="3151632"/>
                </a:lnTo>
                <a:lnTo>
                  <a:pt x="7804404" y="3151632"/>
                </a:lnTo>
                <a:lnTo>
                  <a:pt x="7815066" y="3149476"/>
                </a:lnTo>
                <a:lnTo>
                  <a:pt x="7823787" y="3143597"/>
                </a:lnTo>
                <a:lnTo>
                  <a:pt x="7829675" y="3134878"/>
                </a:lnTo>
                <a:lnTo>
                  <a:pt x="7831835" y="3124200"/>
                </a:lnTo>
                <a:lnTo>
                  <a:pt x="7831835" y="2979420"/>
                </a:lnTo>
                <a:close/>
              </a:path>
              <a:path w="7832090" h="3152140">
                <a:moveTo>
                  <a:pt x="7787894" y="2979420"/>
                </a:moveTo>
                <a:lnTo>
                  <a:pt x="7776972" y="2979420"/>
                </a:lnTo>
                <a:lnTo>
                  <a:pt x="7776972" y="3096768"/>
                </a:lnTo>
                <a:lnTo>
                  <a:pt x="7729728" y="3096768"/>
                </a:lnTo>
                <a:lnTo>
                  <a:pt x="7729728" y="3107740"/>
                </a:lnTo>
                <a:lnTo>
                  <a:pt x="7787894" y="3107740"/>
                </a:lnTo>
                <a:lnTo>
                  <a:pt x="7787894" y="2979420"/>
                </a:lnTo>
                <a:close/>
              </a:path>
              <a:path w="7832090" h="3152140">
                <a:moveTo>
                  <a:pt x="7565135" y="3118713"/>
                </a:moveTo>
                <a:lnTo>
                  <a:pt x="7345680" y="3118713"/>
                </a:lnTo>
                <a:lnTo>
                  <a:pt x="7345680" y="3151632"/>
                </a:lnTo>
                <a:lnTo>
                  <a:pt x="7565135" y="3151632"/>
                </a:lnTo>
                <a:lnTo>
                  <a:pt x="7565135" y="3118713"/>
                </a:lnTo>
                <a:close/>
              </a:path>
              <a:path w="7832090" h="3152140">
                <a:moveTo>
                  <a:pt x="7565135" y="3096768"/>
                </a:moveTo>
                <a:lnTo>
                  <a:pt x="7345680" y="3096768"/>
                </a:lnTo>
                <a:lnTo>
                  <a:pt x="7345680" y="3107740"/>
                </a:lnTo>
                <a:lnTo>
                  <a:pt x="7565135" y="3107740"/>
                </a:lnTo>
                <a:lnTo>
                  <a:pt x="7565135" y="3096768"/>
                </a:lnTo>
                <a:close/>
              </a:path>
              <a:path w="7832090" h="3152140">
                <a:moveTo>
                  <a:pt x="7181088" y="3118713"/>
                </a:moveTo>
                <a:lnTo>
                  <a:pt x="6961632" y="3118713"/>
                </a:lnTo>
                <a:lnTo>
                  <a:pt x="6961632" y="3151632"/>
                </a:lnTo>
                <a:lnTo>
                  <a:pt x="7181088" y="3151632"/>
                </a:lnTo>
                <a:lnTo>
                  <a:pt x="7181088" y="3118713"/>
                </a:lnTo>
                <a:close/>
              </a:path>
              <a:path w="7832090" h="3152140">
                <a:moveTo>
                  <a:pt x="7181088" y="3096768"/>
                </a:moveTo>
                <a:lnTo>
                  <a:pt x="6961632" y="3096768"/>
                </a:lnTo>
                <a:lnTo>
                  <a:pt x="6961632" y="3107740"/>
                </a:lnTo>
                <a:lnTo>
                  <a:pt x="7181088" y="3107740"/>
                </a:lnTo>
                <a:lnTo>
                  <a:pt x="7181088" y="3096768"/>
                </a:lnTo>
                <a:close/>
              </a:path>
              <a:path w="7832090" h="3152140">
                <a:moveTo>
                  <a:pt x="6797040" y="3118713"/>
                </a:moveTo>
                <a:lnTo>
                  <a:pt x="6577583" y="3118713"/>
                </a:lnTo>
                <a:lnTo>
                  <a:pt x="6577583" y="3151632"/>
                </a:lnTo>
                <a:lnTo>
                  <a:pt x="6797040" y="3151632"/>
                </a:lnTo>
                <a:lnTo>
                  <a:pt x="6797040" y="3118713"/>
                </a:lnTo>
                <a:close/>
              </a:path>
              <a:path w="7832090" h="3152140">
                <a:moveTo>
                  <a:pt x="6797040" y="3096768"/>
                </a:moveTo>
                <a:lnTo>
                  <a:pt x="6577583" y="3096768"/>
                </a:lnTo>
                <a:lnTo>
                  <a:pt x="6577583" y="3107740"/>
                </a:lnTo>
                <a:lnTo>
                  <a:pt x="6797040" y="3107740"/>
                </a:lnTo>
                <a:lnTo>
                  <a:pt x="6797040" y="3096768"/>
                </a:lnTo>
                <a:close/>
              </a:path>
              <a:path w="7832090" h="3152140">
                <a:moveTo>
                  <a:pt x="6412992" y="3118713"/>
                </a:moveTo>
                <a:lnTo>
                  <a:pt x="6193535" y="3118713"/>
                </a:lnTo>
                <a:lnTo>
                  <a:pt x="6193535" y="3151632"/>
                </a:lnTo>
                <a:lnTo>
                  <a:pt x="6412992" y="3151632"/>
                </a:lnTo>
                <a:lnTo>
                  <a:pt x="6412992" y="3118713"/>
                </a:lnTo>
                <a:close/>
              </a:path>
              <a:path w="7832090" h="3152140">
                <a:moveTo>
                  <a:pt x="6412992" y="3096768"/>
                </a:moveTo>
                <a:lnTo>
                  <a:pt x="6193535" y="3096768"/>
                </a:lnTo>
                <a:lnTo>
                  <a:pt x="6193535" y="3107740"/>
                </a:lnTo>
                <a:lnTo>
                  <a:pt x="6412992" y="3107740"/>
                </a:lnTo>
                <a:lnTo>
                  <a:pt x="6412992" y="3096768"/>
                </a:lnTo>
                <a:close/>
              </a:path>
              <a:path w="7832090" h="3152140">
                <a:moveTo>
                  <a:pt x="6028944" y="3118713"/>
                </a:moveTo>
                <a:lnTo>
                  <a:pt x="5809488" y="3118713"/>
                </a:lnTo>
                <a:lnTo>
                  <a:pt x="5809488" y="3151632"/>
                </a:lnTo>
                <a:lnTo>
                  <a:pt x="6028944" y="3151632"/>
                </a:lnTo>
                <a:lnTo>
                  <a:pt x="6028944" y="3118713"/>
                </a:lnTo>
                <a:close/>
              </a:path>
              <a:path w="7832090" h="3152140">
                <a:moveTo>
                  <a:pt x="6028944" y="3096768"/>
                </a:moveTo>
                <a:lnTo>
                  <a:pt x="5809488" y="3096768"/>
                </a:lnTo>
                <a:lnTo>
                  <a:pt x="5809488" y="3107740"/>
                </a:lnTo>
                <a:lnTo>
                  <a:pt x="6028944" y="3107740"/>
                </a:lnTo>
                <a:lnTo>
                  <a:pt x="6028944" y="3096768"/>
                </a:lnTo>
                <a:close/>
              </a:path>
              <a:path w="7832090" h="3152140">
                <a:moveTo>
                  <a:pt x="5644896" y="3118713"/>
                </a:moveTo>
                <a:lnTo>
                  <a:pt x="5425440" y="3118713"/>
                </a:lnTo>
                <a:lnTo>
                  <a:pt x="5425440" y="3151632"/>
                </a:lnTo>
                <a:lnTo>
                  <a:pt x="5644896" y="3151632"/>
                </a:lnTo>
                <a:lnTo>
                  <a:pt x="5644896" y="3118713"/>
                </a:lnTo>
                <a:close/>
              </a:path>
              <a:path w="7832090" h="3152140">
                <a:moveTo>
                  <a:pt x="5644896" y="3096768"/>
                </a:moveTo>
                <a:lnTo>
                  <a:pt x="5425440" y="3096768"/>
                </a:lnTo>
                <a:lnTo>
                  <a:pt x="5425440" y="3107740"/>
                </a:lnTo>
                <a:lnTo>
                  <a:pt x="5644896" y="3107740"/>
                </a:lnTo>
                <a:lnTo>
                  <a:pt x="5644896" y="3096768"/>
                </a:lnTo>
                <a:close/>
              </a:path>
              <a:path w="7832090" h="3152140">
                <a:moveTo>
                  <a:pt x="5260848" y="3118713"/>
                </a:moveTo>
                <a:lnTo>
                  <a:pt x="5041392" y="3118713"/>
                </a:lnTo>
                <a:lnTo>
                  <a:pt x="5041392" y="3151632"/>
                </a:lnTo>
                <a:lnTo>
                  <a:pt x="5260848" y="3151632"/>
                </a:lnTo>
                <a:lnTo>
                  <a:pt x="5260848" y="3118713"/>
                </a:lnTo>
                <a:close/>
              </a:path>
              <a:path w="7832090" h="3152140">
                <a:moveTo>
                  <a:pt x="5260848" y="3096768"/>
                </a:moveTo>
                <a:lnTo>
                  <a:pt x="5041392" y="3096768"/>
                </a:lnTo>
                <a:lnTo>
                  <a:pt x="5041392" y="3107740"/>
                </a:lnTo>
                <a:lnTo>
                  <a:pt x="5260848" y="3107740"/>
                </a:lnTo>
                <a:lnTo>
                  <a:pt x="5260848" y="3096768"/>
                </a:lnTo>
                <a:close/>
              </a:path>
              <a:path w="7832090" h="3152140">
                <a:moveTo>
                  <a:pt x="4876800" y="3118713"/>
                </a:moveTo>
                <a:lnTo>
                  <a:pt x="4657344" y="3118713"/>
                </a:lnTo>
                <a:lnTo>
                  <a:pt x="4657344" y="3151632"/>
                </a:lnTo>
                <a:lnTo>
                  <a:pt x="4876800" y="3151632"/>
                </a:lnTo>
                <a:lnTo>
                  <a:pt x="4876800" y="3118713"/>
                </a:lnTo>
                <a:close/>
              </a:path>
              <a:path w="7832090" h="3152140">
                <a:moveTo>
                  <a:pt x="4876800" y="3096768"/>
                </a:moveTo>
                <a:lnTo>
                  <a:pt x="4657344" y="3096768"/>
                </a:lnTo>
                <a:lnTo>
                  <a:pt x="4657344" y="3107740"/>
                </a:lnTo>
                <a:lnTo>
                  <a:pt x="4876800" y="3107740"/>
                </a:lnTo>
                <a:lnTo>
                  <a:pt x="4876800" y="3096768"/>
                </a:lnTo>
                <a:close/>
              </a:path>
              <a:path w="7832090" h="3152140">
                <a:moveTo>
                  <a:pt x="4492752" y="3118713"/>
                </a:moveTo>
                <a:lnTo>
                  <a:pt x="4273296" y="3118713"/>
                </a:lnTo>
                <a:lnTo>
                  <a:pt x="4273296" y="3151632"/>
                </a:lnTo>
                <a:lnTo>
                  <a:pt x="4492752" y="3151632"/>
                </a:lnTo>
                <a:lnTo>
                  <a:pt x="4492752" y="3118713"/>
                </a:lnTo>
                <a:close/>
              </a:path>
              <a:path w="7832090" h="3152140">
                <a:moveTo>
                  <a:pt x="4492752" y="3096768"/>
                </a:moveTo>
                <a:lnTo>
                  <a:pt x="4273296" y="3096768"/>
                </a:lnTo>
                <a:lnTo>
                  <a:pt x="4273296" y="3107740"/>
                </a:lnTo>
                <a:lnTo>
                  <a:pt x="4492752" y="3107740"/>
                </a:lnTo>
                <a:lnTo>
                  <a:pt x="4492752" y="3096768"/>
                </a:lnTo>
                <a:close/>
              </a:path>
              <a:path w="7832090" h="3152140">
                <a:moveTo>
                  <a:pt x="4108704" y="3118713"/>
                </a:moveTo>
                <a:lnTo>
                  <a:pt x="3889248" y="3118713"/>
                </a:lnTo>
                <a:lnTo>
                  <a:pt x="3889248" y="3151632"/>
                </a:lnTo>
                <a:lnTo>
                  <a:pt x="4108704" y="3151632"/>
                </a:lnTo>
                <a:lnTo>
                  <a:pt x="4108704" y="3118713"/>
                </a:lnTo>
                <a:close/>
              </a:path>
              <a:path w="7832090" h="3152140">
                <a:moveTo>
                  <a:pt x="4108704" y="3096768"/>
                </a:moveTo>
                <a:lnTo>
                  <a:pt x="3889248" y="3096768"/>
                </a:lnTo>
                <a:lnTo>
                  <a:pt x="3889248" y="3107740"/>
                </a:lnTo>
                <a:lnTo>
                  <a:pt x="4108704" y="3107740"/>
                </a:lnTo>
                <a:lnTo>
                  <a:pt x="4108704" y="3096768"/>
                </a:lnTo>
                <a:close/>
              </a:path>
              <a:path w="7832090" h="3152140">
                <a:moveTo>
                  <a:pt x="3724655" y="3118713"/>
                </a:moveTo>
                <a:lnTo>
                  <a:pt x="3505200" y="3118713"/>
                </a:lnTo>
                <a:lnTo>
                  <a:pt x="3505200" y="3151632"/>
                </a:lnTo>
                <a:lnTo>
                  <a:pt x="3724655" y="3151632"/>
                </a:lnTo>
                <a:lnTo>
                  <a:pt x="3724655" y="3118713"/>
                </a:lnTo>
                <a:close/>
              </a:path>
              <a:path w="7832090" h="3152140">
                <a:moveTo>
                  <a:pt x="3724655" y="3096768"/>
                </a:moveTo>
                <a:lnTo>
                  <a:pt x="3505200" y="3096768"/>
                </a:lnTo>
                <a:lnTo>
                  <a:pt x="3505200" y="3107740"/>
                </a:lnTo>
                <a:lnTo>
                  <a:pt x="3724655" y="3107740"/>
                </a:lnTo>
                <a:lnTo>
                  <a:pt x="3724655" y="3096768"/>
                </a:lnTo>
                <a:close/>
              </a:path>
              <a:path w="7832090" h="3152140">
                <a:moveTo>
                  <a:pt x="3340608" y="3118713"/>
                </a:moveTo>
                <a:lnTo>
                  <a:pt x="3121152" y="3118713"/>
                </a:lnTo>
                <a:lnTo>
                  <a:pt x="3121152" y="3151632"/>
                </a:lnTo>
                <a:lnTo>
                  <a:pt x="3340608" y="3151632"/>
                </a:lnTo>
                <a:lnTo>
                  <a:pt x="3340608" y="3118713"/>
                </a:lnTo>
                <a:close/>
              </a:path>
              <a:path w="7832090" h="3152140">
                <a:moveTo>
                  <a:pt x="3340608" y="3096768"/>
                </a:moveTo>
                <a:lnTo>
                  <a:pt x="3121152" y="3096768"/>
                </a:lnTo>
                <a:lnTo>
                  <a:pt x="3121152" y="3107740"/>
                </a:lnTo>
                <a:lnTo>
                  <a:pt x="3340608" y="3107740"/>
                </a:lnTo>
                <a:lnTo>
                  <a:pt x="3340608" y="3096768"/>
                </a:lnTo>
                <a:close/>
              </a:path>
              <a:path w="7832090" h="3152140">
                <a:moveTo>
                  <a:pt x="2956560" y="3118713"/>
                </a:moveTo>
                <a:lnTo>
                  <a:pt x="2737104" y="3118713"/>
                </a:lnTo>
                <a:lnTo>
                  <a:pt x="2737104" y="3151632"/>
                </a:lnTo>
                <a:lnTo>
                  <a:pt x="2956560" y="3151632"/>
                </a:lnTo>
                <a:lnTo>
                  <a:pt x="2956560" y="3118713"/>
                </a:lnTo>
                <a:close/>
              </a:path>
              <a:path w="7832090" h="3152140">
                <a:moveTo>
                  <a:pt x="2956560" y="3096768"/>
                </a:moveTo>
                <a:lnTo>
                  <a:pt x="2737104" y="3096768"/>
                </a:lnTo>
                <a:lnTo>
                  <a:pt x="2737104" y="3107740"/>
                </a:lnTo>
                <a:lnTo>
                  <a:pt x="2956560" y="3107740"/>
                </a:lnTo>
                <a:lnTo>
                  <a:pt x="2956560" y="3096768"/>
                </a:lnTo>
                <a:close/>
              </a:path>
              <a:path w="7832090" h="3152140">
                <a:moveTo>
                  <a:pt x="2572512" y="3118713"/>
                </a:moveTo>
                <a:lnTo>
                  <a:pt x="2353056" y="3118713"/>
                </a:lnTo>
                <a:lnTo>
                  <a:pt x="2353056" y="3151632"/>
                </a:lnTo>
                <a:lnTo>
                  <a:pt x="2572512" y="3151632"/>
                </a:lnTo>
                <a:lnTo>
                  <a:pt x="2572512" y="3118713"/>
                </a:lnTo>
                <a:close/>
              </a:path>
              <a:path w="7832090" h="3152140">
                <a:moveTo>
                  <a:pt x="2572512" y="3096768"/>
                </a:moveTo>
                <a:lnTo>
                  <a:pt x="2353056" y="3096768"/>
                </a:lnTo>
                <a:lnTo>
                  <a:pt x="2353056" y="3107740"/>
                </a:lnTo>
                <a:lnTo>
                  <a:pt x="2572512" y="3107740"/>
                </a:lnTo>
                <a:lnTo>
                  <a:pt x="2572512" y="3096768"/>
                </a:lnTo>
                <a:close/>
              </a:path>
              <a:path w="7832090" h="3152140">
                <a:moveTo>
                  <a:pt x="2188464" y="3118713"/>
                </a:moveTo>
                <a:lnTo>
                  <a:pt x="1969008" y="3118713"/>
                </a:lnTo>
                <a:lnTo>
                  <a:pt x="1969008" y="3151632"/>
                </a:lnTo>
                <a:lnTo>
                  <a:pt x="2188464" y="3151632"/>
                </a:lnTo>
                <a:lnTo>
                  <a:pt x="2188464" y="3118713"/>
                </a:lnTo>
                <a:close/>
              </a:path>
              <a:path w="7832090" h="3152140">
                <a:moveTo>
                  <a:pt x="2188464" y="3096768"/>
                </a:moveTo>
                <a:lnTo>
                  <a:pt x="1969008" y="3096768"/>
                </a:lnTo>
                <a:lnTo>
                  <a:pt x="1969008" y="3107740"/>
                </a:lnTo>
                <a:lnTo>
                  <a:pt x="2188464" y="3107740"/>
                </a:lnTo>
                <a:lnTo>
                  <a:pt x="2188464" y="3096768"/>
                </a:lnTo>
                <a:close/>
              </a:path>
              <a:path w="7832090" h="3152140">
                <a:moveTo>
                  <a:pt x="1804416" y="3118713"/>
                </a:moveTo>
                <a:lnTo>
                  <a:pt x="1584960" y="3118713"/>
                </a:lnTo>
                <a:lnTo>
                  <a:pt x="1584960" y="3151632"/>
                </a:lnTo>
                <a:lnTo>
                  <a:pt x="1804416" y="3151632"/>
                </a:lnTo>
                <a:lnTo>
                  <a:pt x="1804416" y="3118713"/>
                </a:lnTo>
                <a:close/>
              </a:path>
              <a:path w="7832090" h="3152140">
                <a:moveTo>
                  <a:pt x="1804416" y="3096768"/>
                </a:moveTo>
                <a:lnTo>
                  <a:pt x="1584960" y="3096768"/>
                </a:lnTo>
                <a:lnTo>
                  <a:pt x="1584960" y="3107740"/>
                </a:lnTo>
                <a:lnTo>
                  <a:pt x="1804416" y="3107740"/>
                </a:lnTo>
                <a:lnTo>
                  <a:pt x="1804416" y="3096768"/>
                </a:lnTo>
                <a:close/>
              </a:path>
              <a:path w="7832090" h="3152140">
                <a:moveTo>
                  <a:pt x="1420368" y="3118713"/>
                </a:moveTo>
                <a:lnTo>
                  <a:pt x="1200912" y="3118713"/>
                </a:lnTo>
                <a:lnTo>
                  <a:pt x="1200912" y="3151632"/>
                </a:lnTo>
                <a:lnTo>
                  <a:pt x="1420368" y="3151632"/>
                </a:lnTo>
                <a:lnTo>
                  <a:pt x="1420368" y="3118713"/>
                </a:lnTo>
                <a:close/>
              </a:path>
              <a:path w="7832090" h="3152140">
                <a:moveTo>
                  <a:pt x="1420368" y="3096768"/>
                </a:moveTo>
                <a:lnTo>
                  <a:pt x="1200912" y="3096768"/>
                </a:lnTo>
                <a:lnTo>
                  <a:pt x="1200912" y="3107740"/>
                </a:lnTo>
                <a:lnTo>
                  <a:pt x="1420368" y="3107740"/>
                </a:lnTo>
                <a:lnTo>
                  <a:pt x="1420368" y="3096768"/>
                </a:lnTo>
                <a:close/>
              </a:path>
              <a:path w="7832090" h="3152140">
                <a:moveTo>
                  <a:pt x="1036319" y="3118713"/>
                </a:moveTo>
                <a:lnTo>
                  <a:pt x="816863" y="3118713"/>
                </a:lnTo>
                <a:lnTo>
                  <a:pt x="816863" y="3151632"/>
                </a:lnTo>
                <a:lnTo>
                  <a:pt x="1036319" y="3151632"/>
                </a:lnTo>
                <a:lnTo>
                  <a:pt x="1036319" y="3118713"/>
                </a:lnTo>
                <a:close/>
              </a:path>
              <a:path w="7832090" h="3152140">
                <a:moveTo>
                  <a:pt x="1036319" y="3096768"/>
                </a:moveTo>
                <a:lnTo>
                  <a:pt x="816863" y="3096768"/>
                </a:lnTo>
                <a:lnTo>
                  <a:pt x="816863" y="3107740"/>
                </a:lnTo>
                <a:lnTo>
                  <a:pt x="1036319" y="3107740"/>
                </a:lnTo>
                <a:lnTo>
                  <a:pt x="1036319" y="3096768"/>
                </a:lnTo>
                <a:close/>
              </a:path>
              <a:path w="7832090" h="3152140">
                <a:moveTo>
                  <a:pt x="652272" y="3118713"/>
                </a:moveTo>
                <a:lnTo>
                  <a:pt x="432803" y="3118713"/>
                </a:lnTo>
                <a:lnTo>
                  <a:pt x="432803" y="3151632"/>
                </a:lnTo>
                <a:lnTo>
                  <a:pt x="652272" y="3151632"/>
                </a:lnTo>
                <a:lnTo>
                  <a:pt x="652272" y="3118713"/>
                </a:lnTo>
                <a:close/>
              </a:path>
              <a:path w="7832090" h="3152140">
                <a:moveTo>
                  <a:pt x="652272" y="3096768"/>
                </a:moveTo>
                <a:lnTo>
                  <a:pt x="432803" y="3096768"/>
                </a:lnTo>
                <a:lnTo>
                  <a:pt x="432803" y="3107740"/>
                </a:lnTo>
                <a:lnTo>
                  <a:pt x="652272" y="3107740"/>
                </a:lnTo>
                <a:lnTo>
                  <a:pt x="652272" y="3096768"/>
                </a:lnTo>
                <a:close/>
              </a:path>
            </a:pathLst>
          </a:custGeom>
          <a:solidFill>
            <a:srgbClr val="000000"/>
          </a:solidFill>
        </p:spPr>
        <p:txBody>
          <a:bodyPr wrap="square" lIns="0" tIns="0" rIns="0" bIns="0" rtlCol="0"/>
          <a:lstStyle/>
          <a:p>
            <a:endParaRPr/>
          </a:p>
        </p:txBody>
      </p:sp>
      <p:sp>
        <p:nvSpPr>
          <p:cNvPr id="6" name="object 6"/>
          <p:cNvSpPr/>
          <p:nvPr/>
        </p:nvSpPr>
        <p:spPr>
          <a:xfrm>
            <a:off x="827532" y="1772411"/>
            <a:ext cx="7777480" cy="1495425"/>
          </a:xfrm>
          <a:custGeom>
            <a:avLst/>
            <a:gdLst/>
            <a:ahLst/>
            <a:cxnLst/>
            <a:rect l="l" t="t" r="r" b="b"/>
            <a:pathLst>
              <a:path w="7777480" h="1495425">
                <a:moveTo>
                  <a:pt x="0" y="1495044"/>
                </a:moveTo>
                <a:lnTo>
                  <a:pt x="7776972" y="1495044"/>
                </a:lnTo>
                <a:lnTo>
                  <a:pt x="7776972" y="0"/>
                </a:lnTo>
                <a:lnTo>
                  <a:pt x="0" y="0"/>
                </a:lnTo>
                <a:lnTo>
                  <a:pt x="0" y="1495044"/>
                </a:lnTo>
                <a:close/>
              </a:path>
            </a:pathLst>
          </a:custGeom>
          <a:solidFill>
            <a:srgbClr val="99FF99"/>
          </a:solidFill>
        </p:spPr>
        <p:txBody>
          <a:bodyPr wrap="square" lIns="0" tIns="0" rIns="0" bIns="0" rtlCol="0"/>
          <a:lstStyle/>
          <a:p>
            <a:endParaRPr/>
          </a:p>
        </p:txBody>
      </p:sp>
      <p:sp>
        <p:nvSpPr>
          <p:cNvPr id="7" name="object 7"/>
          <p:cNvSpPr/>
          <p:nvPr/>
        </p:nvSpPr>
        <p:spPr>
          <a:xfrm>
            <a:off x="800100" y="1744979"/>
            <a:ext cx="7832090" cy="1550035"/>
          </a:xfrm>
          <a:custGeom>
            <a:avLst/>
            <a:gdLst/>
            <a:ahLst/>
            <a:cxnLst/>
            <a:rect l="l" t="t" r="r" b="b"/>
            <a:pathLst>
              <a:path w="7832090" h="1550035">
                <a:moveTo>
                  <a:pt x="32918" y="1517015"/>
                </a:moveTo>
                <a:lnTo>
                  <a:pt x="27431" y="1517015"/>
                </a:lnTo>
                <a:lnTo>
                  <a:pt x="27431" y="1549908"/>
                </a:lnTo>
                <a:lnTo>
                  <a:pt x="137147" y="1549908"/>
                </a:lnTo>
                <a:lnTo>
                  <a:pt x="137147" y="1522476"/>
                </a:lnTo>
                <a:lnTo>
                  <a:pt x="32918" y="1522476"/>
                </a:lnTo>
                <a:lnTo>
                  <a:pt x="32918" y="1517015"/>
                </a:lnTo>
                <a:close/>
              </a:path>
              <a:path w="7832090" h="1550035">
                <a:moveTo>
                  <a:pt x="32918" y="1303020"/>
                </a:moveTo>
                <a:lnTo>
                  <a:pt x="0" y="1303020"/>
                </a:lnTo>
                <a:lnTo>
                  <a:pt x="0" y="1522476"/>
                </a:lnTo>
                <a:lnTo>
                  <a:pt x="27431" y="1522476"/>
                </a:lnTo>
                <a:lnTo>
                  <a:pt x="27431" y="1517015"/>
                </a:lnTo>
                <a:lnTo>
                  <a:pt x="32918" y="1517015"/>
                </a:lnTo>
                <a:lnTo>
                  <a:pt x="32918" y="1505966"/>
                </a:lnTo>
                <a:lnTo>
                  <a:pt x="27431" y="1505966"/>
                </a:lnTo>
                <a:lnTo>
                  <a:pt x="27431" y="1495044"/>
                </a:lnTo>
                <a:lnTo>
                  <a:pt x="32918" y="1495044"/>
                </a:lnTo>
                <a:lnTo>
                  <a:pt x="32918" y="1303020"/>
                </a:lnTo>
                <a:close/>
              </a:path>
              <a:path w="7832090" h="1550035">
                <a:moveTo>
                  <a:pt x="43891" y="1517015"/>
                </a:moveTo>
                <a:lnTo>
                  <a:pt x="32918" y="1517015"/>
                </a:lnTo>
                <a:lnTo>
                  <a:pt x="32918" y="1522476"/>
                </a:lnTo>
                <a:lnTo>
                  <a:pt x="43891" y="1522476"/>
                </a:lnTo>
                <a:lnTo>
                  <a:pt x="43891" y="1517015"/>
                </a:lnTo>
                <a:close/>
              </a:path>
              <a:path w="7832090" h="1550035">
                <a:moveTo>
                  <a:pt x="54863" y="1303020"/>
                </a:moveTo>
                <a:lnTo>
                  <a:pt x="43891" y="1303020"/>
                </a:lnTo>
                <a:lnTo>
                  <a:pt x="43891" y="1522476"/>
                </a:lnTo>
                <a:lnTo>
                  <a:pt x="54863" y="1522476"/>
                </a:lnTo>
                <a:lnTo>
                  <a:pt x="54863" y="1303020"/>
                </a:lnTo>
                <a:close/>
              </a:path>
              <a:path w="7832090" h="1550035">
                <a:moveTo>
                  <a:pt x="137147" y="1517015"/>
                </a:moveTo>
                <a:lnTo>
                  <a:pt x="54863" y="1517015"/>
                </a:lnTo>
                <a:lnTo>
                  <a:pt x="54863" y="1522476"/>
                </a:lnTo>
                <a:lnTo>
                  <a:pt x="137147" y="1522476"/>
                </a:lnTo>
                <a:lnTo>
                  <a:pt x="137147" y="1517015"/>
                </a:lnTo>
                <a:close/>
              </a:path>
              <a:path w="7832090" h="1550035">
                <a:moveTo>
                  <a:pt x="32918" y="1495044"/>
                </a:moveTo>
                <a:lnTo>
                  <a:pt x="27431" y="1495044"/>
                </a:lnTo>
                <a:lnTo>
                  <a:pt x="27431" y="1505966"/>
                </a:lnTo>
                <a:lnTo>
                  <a:pt x="32918" y="1505966"/>
                </a:lnTo>
                <a:lnTo>
                  <a:pt x="32918" y="1495044"/>
                </a:lnTo>
                <a:close/>
              </a:path>
              <a:path w="7832090" h="1550035">
                <a:moveTo>
                  <a:pt x="43891" y="1495044"/>
                </a:moveTo>
                <a:lnTo>
                  <a:pt x="32918" y="1495044"/>
                </a:lnTo>
                <a:lnTo>
                  <a:pt x="32918" y="1505966"/>
                </a:lnTo>
                <a:lnTo>
                  <a:pt x="43891" y="1505966"/>
                </a:lnTo>
                <a:lnTo>
                  <a:pt x="43891" y="1495044"/>
                </a:lnTo>
                <a:close/>
              </a:path>
              <a:path w="7832090" h="1550035">
                <a:moveTo>
                  <a:pt x="137147" y="1495044"/>
                </a:moveTo>
                <a:lnTo>
                  <a:pt x="54863" y="1495044"/>
                </a:lnTo>
                <a:lnTo>
                  <a:pt x="54863" y="1505966"/>
                </a:lnTo>
                <a:lnTo>
                  <a:pt x="137147" y="1505966"/>
                </a:lnTo>
                <a:lnTo>
                  <a:pt x="137147" y="1495044"/>
                </a:lnTo>
                <a:close/>
              </a:path>
              <a:path w="7832090" h="1550035">
                <a:moveTo>
                  <a:pt x="32918" y="918972"/>
                </a:moveTo>
                <a:lnTo>
                  <a:pt x="0" y="918972"/>
                </a:lnTo>
                <a:lnTo>
                  <a:pt x="0" y="1138428"/>
                </a:lnTo>
                <a:lnTo>
                  <a:pt x="32918" y="1138428"/>
                </a:lnTo>
                <a:lnTo>
                  <a:pt x="32918" y="918972"/>
                </a:lnTo>
                <a:close/>
              </a:path>
              <a:path w="7832090" h="1550035">
                <a:moveTo>
                  <a:pt x="54863" y="918972"/>
                </a:moveTo>
                <a:lnTo>
                  <a:pt x="43891" y="918972"/>
                </a:lnTo>
                <a:lnTo>
                  <a:pt x="43891" y="1138428"/>
                </a:lnTo>
                <a:lnTo>
                  <a:pt x="54863" y="1138428"/>
                </a:lnTo>
                <a:lnTo>
                  <a:pt x="54863" y="918972"/>
                </a:lnTo>
                <a:close/>
              </a:path>
              <a:path w="7832090" h="1550035">
                <a:moveTo>
                  <a:pt x="32918" y="534924"/>
                </a:moveTo>
                <a:lnTo>
                  <a:pt x="0" y="534924"/>
                </a:lnTo>
                <a:lnTo>
                  <a:pt x="0" y="754380"/>
                </a:lnTo>
                <a:lnTo>
                  <a:pt x="32918" y="754380"/>
                </a:lnTo>
                <a:lnTo>
                  <a:pt x="32918" y="534924"/>
                </a:lnTo>
                <a:close/>
              </a:path>
              <a:path w="7832090" h="1550035">
                <a:moveTo>
                  <a:pt x="54863" y="534924"/>
                </a:moveTo>
                <a:lnTo>
                  <a:pt x="43891" y="534924"/>
                </a:lnTo>
                <a:lnTo>
                  <a:pt x="43891" y="754380"/>
                </a:lnTo>
                <a:lnTo>
                  <a:pt x="54863" y="754380"/>
                </a:lnTo>
                <a:lnTo>
                  <a:pt x="54863" y="534924"/>
                </a:lnTo>
                <a:close/>
              </a:path>
              <a:path w="7832090" h="1550035">
                <a:moveTo>
                  <a:pt x="32918" y="150875"/>
                </a:moveTo>
                <a:lnTo>
                  <a:pt x="0" y="150875"/>
                </a:lnTo>
                <a:lnTo>
                  <a:pt x="0" y="370332"/>
                </a:lnTo>
                <a:lnTo>
                  <a:pt x="32918" y="370332"/>
                </a:lnTo>
                <a:lnTo>
                  <a:pt x="32918" y="150875"/>
                </a:lnTo>
                <a:close/>
              </a:path>
              <a:path w="7832090" h="1550035">
                <a:moveTo>
                  <a:pt x="54863" y="150875"/>
                </a:moveTo>
                <a:lnTo>
                  <a:pt x="43891" y="150875"/>
                </a:lnTo>
                <a:lnTo>
                  <a:pt x="43891" y="370332"/>
                </a:lnTo>
                <a:lnTo>
                  <a:pt x="54863" y="370332"/>
                </a:lnTo>
                <a:lnTo>
                  <a:pt x="54863" y="150875"/>
                </a:lnTo>
                <a:close/>
              </a:path>
              <a:path w="7832090" h="1550035">
                <a:moveTo>
                  <a:pt x="288036" y="0"/>
                </a:moveTo>
                <a:lnTo>
                  <a:pt x="68580" y="0"/>
                </a:lnTo>
                <a:lnTo>
                  <a:pt x="68580" y="32893"/>
                </a:lnTo>
                <a:lnTo>
                  <a:pt x="288036" y="32893"/>
                </a:lnTo>
                <a:lnTo>
                  <a:pt x="288036" y="0"/>
                </a:lnTo>
                <a:close/>
              </a:path>
              <a:path w="7832090" h="1550035">
                <a:moveTo>
                  <a:pt x="288036" y="43942"/>
                </a:moveTo>
                <a:lnTo>
                  <a:pt x="68580" y="43942"/>
                </a:lnTo>
                <a:lnTo>
                  <a:pt x="68580" y="54864"/>
                </a:lnTo>
                <a:lnTo>
                  <a:pt x="288036" y="54864"/>
                </a:lnTo>
                <a:lnTo>
                  <a:pt x="288036" y="43942"/>
                </a:lnTo>
                <a:close/>
              </a:path>
              <a:path w="7832090" h="1550035">
                <a:moveTo>
                  <a:pt x="672084" y="0"/>
                </a:moveTo>
                <a:lnTo>
                  <a:pt x="452628" y="0"/>
                </a:lnTo>
                <a:lnTo>
                  <a:pt x="452628" y="32893"/>
                </a:lnTo>
                <a:lnTo>
                  <a:pt x="672084" y="32893"/>
                </a:lnTo>
                <a:lnTo>
                  <a:pt x="672084" y="0"/>
                </a:lnTo>
                <a:close/>
              </a:path>
              <a:path w="7832090" h="1550035">
                <a:moveTo>
                  <a:pt x="672084" y="43942"/>
                </a:moveTo>
                <a:lnTo>
                  <a:pt x="452628" y="43942"/>
                </a:lnTo>
                <a:lnTo>
                  <a:pt x="452628" y="54864"/>
                </a:lnTo>
                <a:lnTo>
                  <a:pt x="672084" y="54864"/>
                </a:lnTo>
                <a:lnTo>
                  <a:pt x="672084" y="43942"/>
                </a:lnTo>
                <a:close/>
              </a:path>
              <a:path w="7832090" h="1550035">
                <a:moveTo>
                  <a:pt x="1056132" y="0"/>
                </a:moveTo>
                <a:lnTo>
                  <a:pt x="836676" y="0"/>
                </a:lnTo>
                <a:lnTo>
                  <a:pt x="836676" y="32893"/>
                </a:lnTo>
                <a:lnTo>
                  <a:pt x="1056132" y="32893"/>
                </a:lnTo>
                <a:lnTo>
                  <a:pt x="1056132" y="0"/>
                </a:lnTo>
                <a:close/>
              </a:path>
              <a:path w="7832090" h="1550035">
                <a:moveTo>
                  <a:pt x="1056132" y="43942"/>
                </a:moveTo>
                <a:lnTo>
                  <a:pt x="836676" y="43942"/>
                </a:lnTo>
                <a:lnTo>
                  <a:pt x="836676" y="54864"/>
                </a:lnTo>
                <a:lnTo>
                  <a:pt x="1056132" y="54864"/>
                </a:lnTo>
                <a:lnTo>
                  <a:pt x="1056132" y="43942"/>
                </a:lnTo>
                <a:close/>
              </a:path>
              <a:path w="7832090" h="1550035">
                <a:moveTo>
                  <a:pt x="1440180" y="0"/>
                </a:moveTo>
                <a:lnTo>
                  <a:pt x="1220724" y="0"/>
                </a:lnTo>
                <a:lnTo>
                  <a:pt x="1220724" y="32893"/>
                </a:lnTo>
                <a:lnTo>
                  <a:pt x="1440180" y="32893"/>
                </a:lnTo>
                <a:lnTo>
                  <a:pt x="1440180" y="0"/>
                </a:lnTo>
                <a:close/>
              </a:path>
              <a:path w="7832090" h="1550035">
                <a:moveTo>
                  <a:pt x="1440180" y="43942"/>
                </a:moveTo>
                <a:lnTo>
                  <a:pt x="1220724" y="43942"/>
                </a:lnTo>
                <a:lnTo>
                  <a:pt x="1220724" y="54864"/>
                </a:lnTo>
                <a:lnTo>
                  <a:pt x="1440180" y="54864"/>
                </a:lnTo>
                <a:lnTo>
                  <a:pt x="1440180" y="43942"/>
                </a:lnTo>
                <a:close/>
              </a:path>
              <a:path w="7832090" h="1550035">
                <a:moveTo>
                  <a:pt x="1824227" y="0"/>
                </a:moveTo>
                <a:lnTo>
                  <a:pt x="1604772" y="0"/>
                </a:lnTo>
                <a:lnTo>
                  <a:pt x="1604772" y="32893"/>
                </a:lnTo>
                <a:lnTo>
                  <a:pt x="1824227" y="32893"/>
                </a:lnTo>
                <a:lnTo>
                  <a:pt x="1824227" y="0"/>
                </a:lnTo>
                <a:close/>
              </a:path>
              <a:path w="7832090" h="1550035">
                <a:moveTo>
                  <a:pt x="1824227" y="43942"/>
                </a:moveTo>
                <a:lnTo>
                  <a:pt x="1604772" y="43942"/>
                </a:lnTo>
                <a:lnTo>
                  <a:pt x="1604772" y="54864"/>
                </a:lnTo>
                <a:lnTo>
                  <a:pt x="1824227" y="54864"/>
                </a:lnTo>
                <a:lnTo>
                  <a:pt x="1824227" y="43942"/>
                </a:lnTo>
                <a:close/>
              </a:path>
              <a:path w="7832090" h="1550035">
                <a:moveTo>
                  <a:pt x="2208276" y="0"/>
                </a:moveTo>
                <a:lnTo>
                  <a:pt x="1988820" y="0"/>
                </a:lnTo>
                <a:lnTo>
                  <a:pt x="1988820" y="32893"/>
                </a:lnTo>
                <a:lnTo>
                  <a:pt x="2208276" y="32893"/>
                </a:lnTo>
                <a:lnTo>
                  <a:pt x="2208276" y="0"/>
                </a:lnTo>
                <a:close/>
              </a:path>
              <a:path w="7832090" h="1550035">
                <a:moveTo>
                  <a:pt x="2208276" y="43942"/>
                </a:moveTo>
                <a:lnTo>
                  <a:pt x="1988820" y="43942"/>
                </a:lnTo>
                <a:lnTo>
                  <a:pt x="1988820" y="54864"/>
                </a:lnTo>
                <a:lnTo>
                  <a:pt x="2208276" y="54864"/>
                </a:lnTo>
                <a:lnTo>
                  <a:pt x="2208276" y="43942"/>
                </a:lnTo>
                <a:close/>
              </a:path>
              <a:path w="7832090" h="1550035">
                <a:moveTo>
                  <a:pt x="2592324" y="0"/>
                </a:moveTo>
                <a:lnTo>
                  <a:pt x="2372868" y="0"/>
                </a:lnTo>
                <a:lnTo>
                  <a:pt x="2372868" y="32893"/>
                </a:lnTo>
                <a:lnTo>
                  <a:pt x="2592324" y="32893"/>
                </a:lnTo>
                <a:lnTo>
                  <a:pt x="2592324" y="0"/>
                </a:lnTo>
                <a:close/>
              </a:path>
              <a:path w="7832090" h="1550035">
                <a:moveTo>
                  <a:pt x="2592324" y="43942"/>
                </a:moveTo>
                <a:lnTo>
                  <a:pt x="2372868" y="43942"/>
                </a:lnTo>
                <a:lnTo>
                  <a:pt x="2372868" y="54864"/>
                </a:lnTo>
                <a:lnTo>
                  <a:pt x="2592324" y="54864"/>
                </a:lnTo>
                <a:lnTo>
                  <a:pt x="2592324" y="43942"/>
                </a:lnTo>
                <a:close/>
              </a:path>
              <a:path w="7832090" h="1550035">
                <a:moveTo>
                  <a:pt x="2976372" y="0"/>
                </a:moveTo>
                <a:lnTo>
                  <a:pt x="2756916" y="0"/>
                </a:lnTo>
                <a:lnTo>
                  <a:pt x="2756916" y="32893"/>
                </a:lnTo>
                <a:lnTo>
                  <a:pt x="2976372" y="32893"/>
                </a:lnTo>
                <a:lnTo>
                  <a:pt x="2976372" y="0"/>
                </a:lnTo>
                <a:close/>
              </a:path>
              <a:path w="7832090" h="1550035">
                <a:moveTo>
                  <a:pt x="2976372" y="43942"/>
                </a:moveTo>
                <a:lnTo>
                  <a:pt x="2756916" y="43942"/>
                </a:lnTo>
                <a:lnTo>
                  <a:pt x="2756916" y="54864"/>
                </a:lnTo>
                <a:lnTo>
                  <a:pt x="2976372" y="54864"/>
                </a:lnTo>
                <a:lnTo>
                  <a:pt x="2976372" y="43942"/>
                </a:lnTo>
                <a:close/>
              </a:path>
              <a:path w="7832090" h="1550035">
                <a:moveTo>
                  <a:pt x="3360420" y="0"/>
                </a:moveTo>
                <a:lnTo>
                  <a:pt x="3140964" y="0"/>
                </a:lnTo>
                <a:lnTo>
                  <a:pt x="3140964" y="32893"/>
                </a:lnTo>
                <a:lnTo>
                  <a:pt x="3360420" y="32893"/>
                </a:lnTo>
                <a:lnTo>
                  <a:pt x="3360420" y="0"/>
                </a:lnTo>
                <a:close/>
              </a:path>
              <a:path w="7832090" h="1550035">
                <a:moveTo>
                  <a:pt x="3360420" y="43942"/>
                </a:moveTo>
                <a:lnTo>
                  <a:pt x="3140964" y="43942"/>
                </a:lnTo>
                <a:lnTo>
                  <a:pt x="3140964" y="54864"/>
                </a:lnTo>
                <a:lnTo>
                  <a:pt x="3360420" y="54864"/>
                </a:lnTo>
                <a:lnTo>
                  <a:pt x="3360420" y="43942"/>
                </a:lnTo>
                <a:close/>
              </a:path>
              <a:path w="7832090" h="1550035">
                <a:moveTo>
                  <a:pt x="3744467" y="0"/>
                </a:moveTo>
                <a:lnTo>
                  <a:pt x="3525012" y="0"/>
                </a:lnTo>
                <a:lnTo>
                  <a:pt x="3525012" y="32893"/>
                </a:lnTo>
                <a:lnTo>
                  <a:pt x="3744467" y="32893"/>
                </a:lnTo>
                <a:lnTo>
                  <a:pt x="3744467" y="0"/>
                </a:lnTo>
                <a:close/>
              </a:path>
              <a:path w="7832090" h="1550035">
                <a:moveTo>
                  <a:pt x="3744467" y="43942"/>
                </a:moveTo>
                <a:lnTo>
                  <a:pt x="3525012" y="43942"/>
                </a:lnTo>
                <a:lnTo>
                  <a:pt x="3525012" y="54864"/>
                </a:lnTo>
                <a:lnTo>
                  <a:pt x="3744467" y="54864"/>
                </a:lnTo>
                <a:lnTo>
                  <a:pt x="3744467" y="43942"/>
                </a:lnTo>
                <a:close/>
              </a:path>
              <a:path w="7832090" h="1550035">
                <a:moveTo>
                  <a:pt x="4128516" y="0"/>
                </a:moveTo>
                <a:lnTo>
                  <a:pt x="3909060" y="0"/>
                </a:lnTo>
                <a:lnTo>
                  <a:pt x="3909060" y="32893"/>
                </a:lnTo>
                <a:lnTo>
                  <a:pt x="4128516" y="32893"/>
                </a:lnTo>
                <a:lnTo>
                  <a:pt x="4128516" y="0"/>
                </a:lnTo>
                <a:close/>
              </a:path>
              <a:path w="7832090" h="1550035">
                <a:moveTo>
                  <a:pt x="4128516" y="43942"/>
                </a:moveTo>
                <a:lnTo>
                  <a:pt x="3909060" y="43942"/>
                </a:lnTo>
                <a:lnTo>
                  <a:pt x="3909060" y="54864"/>
                </a:lnTo>
                <a:lnTo>
                  <a:pt x="4128516" y="54864"/>
                </a:lnTo>
                <a:lnTo>
                  <a:pt x="4128516" y="43942"/>
                </a:lnTo>
                <a:close/>
              </a:path>
              <a:path w="7832090" h="1550035">
                <a:moveTo>
                  <a:pt x="4512564" y="0"/>
                </a:moveTo>
                <a:lnTo>
                  <a:pt x="4293108" y="0"/>
                </a:lnTo>
                <a:lnTo>
                  <a:pt x="4293108" y="32893"/>
                </a:lnTo>
                <a:lnTo>
                  <a:pt x="4512564" y="32893"/>
                </a:lnTo>
                <a:lnTo>
                  <a:pt x="4512564" y="0"/>
                </a:lnTo>
                <a:close/>
              </a:path>
              <a:path w="7832090" h="1550035">
                <a:moveTo>
                  <a:pt x="4512564" y="43942"/>
                </a:moveTo>
                <a:lnTo>
                  <a:pt x="4293108" y="43942"/>
                </a:lnTo>
                <a:lnTo>
                  <a:pt x="4293108" y="54864"/>
                </a:lnTo>
                <a:lnTo>
                  <a:pt x="4512564" y="54864"/>
                </a:lnTo>
                <a:lnTo>
                  <a:pt x="4512564" y="43942"/>
                </a:lnTo>
                <a:close/>
              </a:path>
              <a:path w="7832090" h="1550035">
                <a:moveTo>
                  <a:pt x="4896612" y="0"/>
                </a:moveTo>
                <a:lnTo>
                  <a:pt x="4677156" y="0"/>
                </a:lnTo>
                <a:lnTo>
                  <a:pt x="4677156" y="32893"/>
                </a:lnTo>
                <a:lnTo>
                  <a:pt x="4896612" y="32893"/>
                </a:lnTo>
                <a:lnTo>
                  <a:pt x="4896612" y="0"/>
                </a:lnTo>
                <a:close/>
              </a:path>
              <a:path w="7832090" h="1550035">
                <a:moveTo>
                  <a:pt x="4896612" y="43942"/>
                </a:moveTo>
                <a:lnTo>
                  <a:pt x="4677156" y="43942"/>
                </a:lnTo>
                <a:lnTo>
                  <a:pt x="4677156" y="54864"/>
                </a:lnTo>
                <a:lnTo>
                  <a:pt x="4896612" y="54864"/>
                </a:lnTo>
                <a:lnTo>
                  <a:pt x="4896612" y="43942"/>
                </a:lnTo>
                <a:close/>
              </a:path>
              <a:path w="7832090" h="1550035">
                <a:moveTo>
                  <a:pt x="5280660" y="0"/>
                </a:moveTo>
                <a:lnTo>
                  <a:pt x="5061204" y="0"/>
                </a:lnTo>
                <a:lnTo>
                  <a:pt x="5061204" y="32893"/>
                </a:lnTo>
                <a:lnTo>
                  <a:pt x="5280660" y="32893"/>
                </a:lnTo>
                <a:lnTo>
                  <a:pt x="5280660" y="0"/>
                </a:lnTo>
                <a:close/>
              </a:path>
              <a:path w="7832090" h="1550035">
                <a:moveTo>
                  <a:pt x="5280660" y="43942"/>
                </a:moveTo>
                <a:lnTo>
                  <a:pt x="5061204" y="43942"/>
                </a:lnTo>
                <a:lnTo>
                  <a:pt x="5061204" y="54864"/>
                </a:lnTo>
                <a:lnTo>
                  <a:pt x="5280660" y="54864"/>
                </a:lnTo>
                <a:lnTo>
                  <a:pt x="5280660" y="43942"/>
                </a:lnTo>
                <a:close/>
              </a:path>
              <a:path w="7832090" h="1550035">
                <a:moveTo>
                  <a:pt x="5664708" y="0"/>
                </a:moveTo>
                <a:lnTo>
                  <a:pt x="5445252" y="0"/>
                </a:lnTo>
                <a:lnTo>
                  <a:pt x="5445252" y="32893"/>
                </a:lnTo>
                <a:lnTo>
                  <a:pt x="5664708" y="32893"/>
                </a:lnTo>
                <a:lnTo>
                  <a:pt x="5664708" y="0"/>
                </a:lnTo>
                <a:close/>
              </a:path>
              <a:path w="7832090" h="1550035">
                <a:moveTo>
                  <a:pt x="5664708" y="43942"/>
                </a:moveTo>
                <a:lnTo>
                  <a:pt x="5445252" y="43942"/>
                </a:lnTo>
                <a:lnTo>
                  <a:pt x="5445252" y="54864"/>
                </a:lnTo>
                <a:lnTo>
                  <a:pt x="5664708" y="54864"/>
                </a:lnTo>
                <a:lnTo>
                  <a:pt x="5664708" y="43942"/>
                </a:lnTo>
                <a:close/>
              </a:path>
              <a:path w="7832090" h="1550035">
                <a:moveTo>
                  <a:pt x="6048756" y="0"/>
                </a:moveTo>
                <a:lnTo>
                  <a:pt x="5829300" y="0"/>
                </a:lnTo>
                <a:lnTo>
                  <a:pt x="5829300" y="32893"/>
                </a:lnTo>
                <a:lnTo>
                  <a:pt x="6048756" y="32893"/>
                </a:lnTo>
                <a:lnTo>
                  <a:pt x="6048756" y="0"/>
                </a:lnTo>
                <a:close/>
              </a:path>
              <a:path w="7832090" h="1550035">
                <a:moveTo>
                  <a:pt x="6048756" y="43942"/>
                </a:moveTo>
                <a:lnTo>
                  <a:pt x="5829300" y="43942"/>
                </a:lnTo>
                <a:lnTo>
                  <a:pt x="5829300" y="54864"/>
                </a:lnTo>
                <a:lnTo>
                  <a:pt x="6048756" y="54864"/>
                </a:lnTo>
                <a:lnTo>
                  <a:pt x="6048756" y="43942"/>
                </a:lnTo>
                <a:close/>
              </a:path>
              <a:path w="7832090" h="1550035">
                <a:moveTo>
                  <a:pt x="6432804" y="0"/>
                </a:moveTo>
                <a:lnTo>
                  <a:pt x="6213348" y="0"/>
                </a:lnTo>
                <a:lnTo>
                  <a:pt x="6213348" y="32893"/>
                </a:lnTo>
                <a:lnTo>
                  <a:pt x="6432804" y="32893"/>
                </a:lnTo>
                <a:lnTo>
                  <a:pt x="6432804" y="0"/>
                </a:lnTo>
                <a:close/>
              </a:path>
              <a:path w="7832090" h="1550035">
                <a:moveTo>
                  <a:pt x="6432804" y="43942"/>
                </a:moveTo>
                <a:lnTo>
                  <a:pt x="6213348" y="43942"/>
                </a:lnTo>
                <a:lnTo>
                  <a:pt x="6213348" y="54864"/>
                </a:lnTo>
                <a:lnTo>
                  <a:pt x="6432804" y="54864"/>
                </a:lnTo>
                <a:lnTo>
                  <a:pt x="6432804" y="43942"/>
                </a:lnTo>
                <a:close/>
              </a:path>
              <a:path w="7832090" h="1550035">
                <a:moveTo>
                  <a:pt x="6816852" y="0"/>
                </a:moveTo>
                <a:lnTo>
                  <a:pt x="6597396" y="0"/>
                </a:lnTo>
                <a:lnTo>
                  <a:pt x="6597396" y="32893"/>
                </a:lnTo>
                <a:lnTo>
                  <a:pt x="6816852" y="32893"/>
                </a:lnTo>
                <a:lnTo>
                  <a:pt x="6816852" y="0"/>
                </a:lnTo>
                <a:close/>
              </a:path>
              <a:path w="7832090" h="1550035">
                <a:moveTo>
                  <a:pt x="6816852" y="43942"/>
                </a:moveTo>
                <a:lnTo>
                  <a:pt x="6597396" y="43942"/>
                </a:lnTo>
                <a:lnTo>
                  <a:pt x="6597396" y="54864"/>
                </a:lnTo>
                <a:lnTo>
                  <a:pt x="6816852" y="54864"/>
                </a:lnTo>
                <a:lnTo>
                  <a:pt x="6816852" y="43942"/>
                </a:lnTo>
                <a:close/>
              </a:path>
              <a:path w="7832090" h="1550035">
                <a:moveTo>
                  <a:pt x="7200900" y="0"/>
                </a:moveTo>
                <a:lnTo>
                  <a:pt x="6981444" y="0"/>
                </a:lnTo>
                <a:lnTo>
                  <a:pt x="6981444" y="32893"/>
                </a:lnTo>
                <a:lnTo>
                  <a:pt x="7200900" y="32893"/>
                </a:lnTo>
                <a:lnTo>
                  <a:pt x="7200900" y="0"/>
                </a:lnTo>
                <a:close/>
              </a:path>
              <a:path w="7832090" h="1550035">
                <a:moveTo>
                  <a:pt x="7200900" y="43942"/>
                </a:moveTo>
                <a:lnTo>
                  <a:pt x="6981444" y="43942"/>
                </a:lnTo>
                <a:lnTo>
                  <a:pt x="6981444" y="54864"/>
                </a:lnTo>
                <a:lnTo>
                  <a:pt x="7200900" y="54864"/>
                </a:lnTo>
                <a:lnTo>
                  <a:pt x="7200900" y="43942"/>
                </a:lnTo>
                <a:close/>
              </a:path>
              <a:path w="7832090" h="1550035">
                <a:moveTo>
                  <a:pt x="7584948" y="0"/>
                </a:moveTo>
                <a:lnTo>
                  <a:pt x="7365492" y="0"/>
                </a:lnTo>
                <a:lnTo>
                  <a:pt x="7365492" y="32893"/>
                </a:lnTo>
                <a:lnTo>
                  <a:pt x="7584948" y="32893"/>
                </a:lnTo>
                <a:lnTo>
                  <a:pt x="7584948" y="0"/>
                </a:lnTo>
                <a:close/>
              </a:path>
              <a:path w="7832090" h="1550035">
                <a:moveTo>
                  <a:pt x="7584948" y="43942"/>
                </a:moveTo>
                <a:lnTo>
                  <a:pt x="7365492" y="43942"/>
                </a:lnTo>
                <a:lnTo>
                  <a:pt x="7365492" y="54864"/>
                </a:lnTo>
                <a:lnTo>
                  <a:pt x="7584948" y="54864"/>
                </a:lnTo>
                <a:lnTo>
                  <a:pt x="7584948" y="43942"/>
                </a:lnTo>
                <a:close/>
              </a:path>
              <a:path w="7832090" h="1550035">
                <a:moveTo>
                  <a:pt x="7787894" y="43942"/>
                </a:moveTo>
                <a:lnTo>
                  <a:pt x="7749540" y="43942"/>
                </a:lnTo>
                <a:lnTo>
                  <a:pt x="7749540" y="54864"/>
                </a:lnTo>
                <a:lnTo>
                  <a:pt x="7776972" y="54864"/>
                </a:lnTo>
                <a:lnTo>
                  <a:pt x="7776972" y="192024"/>
                </a:lnTo>
                <a:lnTo>
                  <a:pt x="7787894" y="192024"/>
                </a:lnTo>
                <a:lnTo>
                  <a:pt x="7787894" y="43942"/>
                </a:lnTo>
                <a:close/>
              </a:path>
              <a:path w="7832090" h="1550035">
                <a:moveTo>
                  <a:pt x="7804404" y="0"/>
                </a:moveTo>
                <a:lnTo>
                  <a:pt x="7749540" y="0"/>
                </a:lnTo>
                <a:lnTo>
                  <a:pt x="7749540" y="32893"/>
                </a:lnTo>
                <a:lnTo>
                  <a:pt x="7798943" y="32893"/>
                </a:lnTo>
                <a:lnTo>
                  <a:pt x="7798943" y="192024"/>
                </a:lnTo>
                <a:lnTo>
                  <a:pt x="7831835" y="192024"/>
                </a:lnTo>
                <a:lnTo>
                  <a:pt x="7831835" y="27432"/>
                </a:lnTo>
                <a:lnTo>
                  <a:pt x="7829675" y="16769"/>
                </a:lnTo>
                <a:lnTo>
                  <a:pt x="7823787" y="8048"/>
                </a:lnTo>
                <a:lnTo>
                  <a:pt x="7815066" y="2160"/>
                </a:lnTo>
                <a:lnTo>
                  <a:pt x="7804404" y="0"/>
                </a:lnTo>
                <a:close/>
              </a:path>
              <a:path w="7832090" h="1550035">
                <a:moveTo>
                  <a:pt x="7831835" y="356616"/>
                </a:moveTo>
                <a:lnTo>
                  <a:pt x="7798943" y="356616"/>
                </a:lnTo>
                <a:lnTo>
                  <a:pt x="7798943" y="576072"/>
                </a:lnTo>
                <a:lnTo>
                  <a:pt x="7831835" y="576072"/>
                </a:lnTo>
                <a:lnTo>
                  <a:pt x="7831835" y="356616"/>
                </a:lnTo>
                <a:close/>
              </a:path>
              <a:path w="7832090" h="1550035">
                <a:moveTo>
                  <a:pt x="7787894" y="356616"/>
                </a:moveTo>
                <a:lnTo>
                  <a:pt x="7776972" y="356616"/>
                </a:lnTo>
                <a:lnTo>
                  <a:pt x="7776972" y="576072"/>
                </a:lnTo>
                <a:lnTo>
                  <a:pt x="7787894" y="576072"/>
                </a:lnTo>
                <a:lnTo>
                  <a:pt x="7787894" y="356616"/>
                </a:lnTo>
                <a:close/>
              </a:path>
              <a:path w="7832090" h="1550035">
                <a:moveTo>
                  <a:pt x="7831835" y="740664"/>
                </a:moveTo>
                <a:lnTo>
                  <a:pt x="7798943" y="740664"/>
                </a:lnTo>
                <a:lnTo>
                  <a:pt x="7798943" y="960120"/>
                </a:lnTo>
                <a:lnTo>
                  <a:pt x="7831835" y="960120"/>
                </a:lnTo>
                <a:lnTo>
                  <a:pt x="7831835" y="740664"/>
                </a:lnTo>
                <a:close/>
              </a:path>
              <a:path w="7832090" h="1550035">
                <a:moveTo>
                  <a:pt x="7787894" y="740664"/>
                </a:moveTo>
                <a:lnTo>
                  <a:pt x="7776972" y="740664"/>
                </a:lnTo>
                <a:lnTo>
                  <a:pt x="7776972" y="960120"/>
                </a:lnTo>
                <a:lnTo>
                  <a:pt x="7787894" y="960120"/>
                </a:lnTo>
                <a:lnTo>
                  <a:pt x="7787894" y="740664"/>
                </a:lnTo>
                <a:close/>
              </a:path>
              <a:path w="7832090" h="1550035">
                <a:moveTo>
                  <a:pt x="7831835" y="1124712"/>
                </a:moveTo>
                <a:lnTo>
                  <a:pt x="7798943" y="1124712"/>
                </a:lnTo>
                <a:lnTo>
                  <a:pt x="7798943" y="1344168"/>
                </a:lnTo>
                <a:lnTo>
                  <a:pt x="7831835" y="1344168"/>
                </a:lnTo>
                <a:lnTo>
                  <a:pt x="7831835" y="1124712"/>
                </a:lnTo>
                <a:close/>
              </a:path>
              <a:path w="7832090" h="1550035">
                <a:moveTo>
                  <a:pt x="7787894" y="1124712"/>
                </a:moveTo>
                <a:lnTo>
                  <a:pt x="7776972" y="1124712"/>
                </a:lnTo>
                <a:lnTo>
                  <a:pt x="7776972" y="1344168"/>
                </a:lnTo>
                <a:lnTo>
                  <a:pt x="7787894" y="1344168"/>
                </a:lnTo>
                <a:lnTo>
                  <a:pt x="7787894" y="1124712"/>
                </a:lnTo>
                <a:close/>
              </a:path>
              <a:path w="7832090" h="1550035">
                <a:moveTo>
                  <a:pt x="7831835" y="1508760"/>
                </a:moveTo>
                <a:lnTo>
                  <a:pt x="7798943" y="1508760"/>
                </a:lnTo>
                <a:lnTo>
                  <a:pt x="7798943" y="1517015"/>
                </a:lnTo>
                <a:lnTo>
                  <a:pt x="7598664" y="1517015"/>
                </a:lnTo>
                <a:lnTo>
                  <a:pt x="7598664" y="1549908"/>
                </a:lnTo>
                <a:lnTo>
                  <a:pt x="7804404" y="1549908"/>
                </a:lnTo>
                <a:lnTo>
                  <a:pt x="7815066" y="1547747"/>
                </a:lnTo>
                <a:lnTo>
                  <a:pt x="7823787" y="1541859"/>
                </a:lnTo>
                <a:lnTo>
                  <a:pt x="7829675" y="1533138"/>
                </a:lnTo>
                <a:lnTo>
                  <a:pt x="7831835" y="1522476"/>
                </a:lnTo>
                <a:lnTo>
                  <a:pt x="7831835" y="1508760"/>
                </a:lnTo>
                <a:close/>
              </a:path>
              <a:path w="7832090" h="1550035">
                <a:moveTo>
                  <a:pt x="7776972" y="1495044"/>
                </a:moveTo>
                <a:lnTo>
                  <a:pt x="7598664" y="1495044"/>
                </a:lnTo>
                <a:lnTo>
                  <a:pt x="7598664" y="1505966"/>
                </a:lnTo>
                <a:lnTo>
                  <a:pt x="7787894" y="1505966"/>
                </a:lnTo>
                <a:lnTo>
                  <a:pt x="7776972" y="1495044"/>
                </a:lnTo>
                <a:close/>
              </a:path>
              <a:path w="7832090" h="1550035">
                <a:moveTo>
                  <a:pt x="7434072" y="1517015"/>
                </a:moveTo>
                <a:lnTo>
                  <a:pt x="7214616" y="1517015"/>
                </a:lnTo>
                <a:lnTo>
                  <a:pt x="7214616" y="1549908"/>
                </a:lnTo>
                <a:lnTo>
                  <a:pt x="7434072" y="1549908"/>
                </a:lnTo>
                <a:lnTo>
                  <a:pt x="7434072" y="1517015"/>
                </a:lnTo>
                <a:close/>
              </a:path>
              <a:path w="7832090" h="1550035">
                <a:moveTo>
                  <a:pt x="7434072" y="1495044"/>
                </a:moveTo>
                <a:lnTo>
                  <a:pt x="7214616" y="1495044"/>
                </a:lnTo>
                <a:lnTo>
                  <a:pt x="7214616" y="1505966"/>
                </a:lnTo>
                <a:lnTo>
                  <a:pt x="7434072" y="1505966"/>
                </a:lnTo>
                <a:lnTo>
                  <a:pt x="7434072" y="1495044"/>
                </a:lnTo>
                <a:close/>
              </a:path>
              <a:path w="7832090" h="1550035">
                <a:moveTo>
                  <a:pt x="7050024" y="1517015"/>
                </a:moveTo>
                <a:lnTo>
                  <a:pt x="6830568" y="1517015"/>
                </a:lnTo>
                <a:lnTo>
                  <a:pt x="6830568" y="1549908"/>
                </a:lnTo>
                <a:lnTo>
                  <a:pt x="7050024" y="1549908"/>
                </a:lnTo>
                <a:lnTo>
                  <a:pt x="7050024" y="1517015"/>
                </a:lnTo>
                <a:close/>
              </a:path>
              <a:path w="7832090" h="1550035">
                <a:moveTo>
                  <a:pt x="7050024" y="1495044"/>
                </a:moveTo>
                <a:lnTo>
                  <a:pt x="6830568" y="1495044"/>
                </a:lnTo>
                <a:lnTo>
                  <a:pt x="6830568" y="1505966"/>
                </a:lnTo>
                <a:lnTo>
                  <a:pt x="7050024" y="1505966"/>
                </a:lnTo>
                <a:lnTo>
                  <a:pt x="7050024" y="1495044"/>
                </a:lnTo>
                <a:close/>
              </a:path>
              <a:path w="7832090" h="1550035">
                <a:moveTo>
                  <a:pt x="6665976" y="1517015"/>
                </a:moveTo>
                <a:lnTo>
                  <a:pt x="6446520" y="1517015"/>
                </a:lnTo>
                <a:lnTo>
                  <a:pt x="6446520" y="1549908"/>
                </a:lnTo>
                <a:lnTo>
                  <a:pt x="6665976" y="1549908"/>
                </a:lnTo>
                <a:lnTo>
                  <a:pt x="6665976" y="1517015"/>
                </a:lnTo>
                <a:close/>
              </a:path>
              <a:path w="7832090" h="1550035">
                <a:moveTo>
                  <a:pt x="6665976" y="1495044"/>
                </a:moveTo>
                <a:lnTo>
                  <a:pt x="6446520" y="1495044"/>
                </a:lnTo>
                <a:lnTo>
                  <a:pt x="6446520" y="1505966"/>
                </a:lnTo>
                <a:lnTo>
                  <a:pt x="6665976" y="1505966"/>
                </a:lnTo>
                <a:lnTo>
                  <a:pt x="6665976" y="1495044"/>
                </a:lnTo>
                <a:close/>
              </a:path>
              <a:path w="7832090" h="1550035">
                <a:moveTo>
                  <a:pt x="6281928" y="1517015"/>
                </a:moveTo>
                <a:lnTo>
                  <a:pt x="6062472" y="1517015"/>
                </a:lnTo>
                <a:lnTo>
                  <a:pt x="6062472" y="1549908"/>
                </a:lnTo>
                <a:lnTo>
                  <a:pt x="6281928" y="1549908"/>
                </a:lnTo>
                <a:lnTo>
                  <a:pt x="6281928" y="1517015"/>
                </a:lnTo>
                <a:close/>
              </a:path>
              <a:path w="7832090" h="1550035">
                <a:moveTo>
                  <a:pt x="6281928" y="1495044"/>
                </a:moveTo>
                <a:lnTo>
                  <a:pt x="6062472" y="1495044"/>
                </a:lnTo>
                <a:lnTo>
                  <a:pt x="6062472" y="1505966"/>
                </a:lnTo>
                <a:lnTo>
                  <a:pt x="6281928" y="1505966"/>
                </a:lnTo>
                <a:lnTo>
                  <a:pt x="6281928" y="1495044"/>
                </a:lnTo>
                <a:close/>
              </a:path>
              <a:path w="7832090" h="1550035">
                <a:moveTo>
                  <a:pt x="5897880" y="1517015"/>
                </a:moveTo>
                <a:lnTo>
                  <a:pt x="5678424" y="1517015"/>
                </a:lnTo>
                <a:lnTo>
                  <a:pt x="5678424" y="1549908"/>
                </a:lnTo>
                <a:lnTo>
                  <a:pt x="5897880" y="1549908"/>
                </a:lnTo>
                <a:lnTo>
                  <a:pt x="5897880" y="1517015"/>
                </a:lnTo>
                <a:close/>
              </a:path>
              <a:path w="7832090" h="1550035">
                <a:moveTo>
                  <a:pt x="5897880" y="1495044"/>
                </a:moveTo>
                <a:lnTo>
                  <a:pt x="5678424" y="1495044"/>
                </a:lnTo>
                <a:lnTo>
                  <a:pt x="5678424" y="1505966"/>
                </a:lnTo>
                <a:lnTo>
                  <a:pt x="5897880" y="1505966"/>
                </a:lnTo>
                <a:lnTo>
                  <a:pt x="5897880" y="1495044"/>
                </a:lnTo>
                <a:close/>
              </a:path>
              <a:path w="7832090" h="1550035">
                <a:moveTo>
                  <a:pt x="5513832" y="1517015"/>
                </a:moveTo>
                <a:lnTo>
                  <a:pt x="5294376" y="1517015"/>
                </a:lnTo>
                <a:lnTo>
                  <a:pt x="5294376" y="1549908"/>
                </a:lnTo>
                <a:lnTo>
                  <a:pt x="5513832" y="1549908"/>
                </a:lnTo>
                <a:lnTo>
                  <a:pt x="5513832" y="1517015"/>
                </a:lnTo>
                <a:close/>
              </a:path>
              <a:path w="7832090" h="1550035">
                <a:moveTo>
                  <a:pt x="5513832" y="1495044"/>
                </a:moveTo>
                <a:lnTo>
                  <a:pt x="5294376" y="1495044"/>
                </a:lnTo>
                <a:lnTo>
                  <a:pt x="5294376" y="1505966"/>
                </a:lnTo>
                <a:lnTo>
                  <a:pt x="5513832" y="1505966"/>
                </a:lnTo>
                <a:lnTo>
                  <a:pt x="5513832" y="1495044"/>
                </a:lnTo>
                <a:close/>
              </a:path>
              <a:path w="7832090" h="1550035">
                <a:moveTo>
                  <a:pt x="5129784" y="1517015"/>
                </a:moveTo>
                <a:lnTo>
                  <a:pt x="4910328" y="1517015"/>
                </a:lnTo>
                <a:lnTo>
                  <a:pt x="4910328" y="1549908"/>
                </a:lnTo>
                <a:lnTo>
                  <a:pt x="5129784" y="1549908"/>
                </a:lnTo>
                <a:lnTo>
                  <a:pt x="5129784" y="1517015"/>
                </a:lnTo>
                <a:close/>
              </a:path>
              <a:path w="7832090" h="1550035">
                <a:moveTo>
                  <a:pt x="5129784" y="1495044"/>
                </a:moveTo>
                <a:lnTo>
                  <a:pt x="4910328" y="1495044"/>
                </a:lnTo>
                <a:lnTo>
                  <a:pt x="4910328" y="1505966"/>
                </a:lnTo>
                <a:lnTo>
                  <a:pt x="5129784" y="1505966"/>
                </a:lnTo>
                <a:lnTo>
                  <a:pt x="5129784" y="1495044"/>
                </a:lnTo>
                <a:close/>
              </a:path>
              <a:path w="7832090" h="1550035">
                <a:moveTo>
                  <a:pt x="4745736" y="1517015"/>
                </a:moveTo>
                <a:lnTo>
                  <a:pt x="4526280" y="1517015"/>
                </a:lnTo>
                <a:lnTo>
                  <a:pt x="4526280" y="1549908"/>
                </a:lnTo>
                <a:lnTo>
                  <a:pt x="4745736" y="1549908"/>
                </a:lnTo>
                <a:lnTo>
                  <a:pt x="4745736" y="1517015"/>
                </a:lnTo>
                <a:close/>
              </a:path>
              <a:path w="7832090" h="1550035">
                <a:moveTo>
                  <a:pt x="4745736" y="1495044"/>
                </a:moveTo>
                <a:lnTo>
                  <a:pt x="4526280" y="1495044"/>
                </a:lnTo>
                <a:lnTo>
                  <a:pt x="4526280" y="1505966"/>
                </a:lnTo>
                <a:lnTo>
                  <a:pt x="4745736" y="1505966"/>
                </a:lnTo>
                <a:lnTo>
                  <a:pt x="4745736" y="1495044"/>
                </a:lnTo>
                <a:close/>
              </a:path>
              <a:path w="7832090" h="1550035">
                <a:moveTo>
                  <a:pt x="4361688" y="1517015"/>
                </a:moveTo>
                <a:lnTo>
                  <a:pt x="4142232" y="1517015"/>
                </a:lnTo>
                <a:lnTo>
                  <a:pt x="4142232" y="1549908"/>
                </a:lnTo>
                <a:lnTo>
                  <a:pt x="4361688" y="1549908"/>
                </a:lnTo>
                <a:lnTo>
                  <a:pt x="4361688" y="1517015"/>
                </a:lnTo>
                <a:close/>
              </a:path>
              <a:path w="7832090" h="1550035">
                <a:moveTo>
                  <a:pt x="4361688" y="1495044"/>
                </a:moveTo>
                <a:lnTo>
                  <a:pt x="4142232" y="1495044"/>
                </a:lnTo>
                <a:lnTo>
                  <a:pt x="4142232" y="1505966"/>
                </a:lnTo>
                <a:lnTo>
                  <a:pt x="4361688" y="1505966"/>
                </a:lnTo>
                <a:lnTo>
                  <a:pt x="4361688" y="1495044"/>
                </a:lnTo>
                <a:close/>
              </a:path>
              <a:path w="7832090" h="1550035">
                <a:moveTo>
                  <a:pt x="3977640" y="1517015"/>
                </a:moveTo>
                <a:lnTo>
                  <a:pt x="3758184" y="1517015"/>
                </a:lnTo>
                <a:lnTo>
                  <a:pt x="3758184" y="1549908"/>
                </a:lnTo>
                <a:lnTo>
                  <a:pt x="3977640" y="1549908"/>
                </a:lnTo>
                <a:lnTo>
                  <a:pt x="3977640" y="1517015"/>
                </a:lnTo>
                <a:close/>
              </a:path>
              <a:path w="7832090" h="1550035">
                <a:moveTo>
                  <a:pt x="3977640" y="1495044"/>
                </a:moveTo>
                <a:lnTo>
                  <a:pt x="3758184" y="1495044"/>
                </a:lnTo>
                <a:lnTo>
                  <a:pt x="3758184" y="1505966"/>
                </a:lnTo>
                <a:lnTo>
                  <a:pt x="3977640" y="1505966"/>
                </a:lnTo>
                <a:lnTo>
                  <a:pt x="3977640" y="1495044"/>
                </a:lnTo>
                <a:close/>
              </a:path>
              <a:path w="7832090" h="1550035">
                <a:moveTo>
                  <a:pt x="3593591" y="1517015"/>
                </a:moveTo>
                <a:lnTo>
                  <a:pt x="3374136" y="1517015"/>
                </a:lnTo>
                <a:lnTo>
                  <a:pt x="3374136" y="1549908"/>
                </a:lnTo>
                <a:lnTo>
                  <a:pt x="3593591" y="1549908"/>
                </a:lnTo>
                <a:lnTo>
                  <a:pt x="3593591" y="1517015"/>
                </a:lnTo>
                <a:close/>
              </a:path>
              <a:path w="7832090" h="1550035">
                <a:moveTo>
                  <a:pt x="3593591" y="1495044"/>
                </a:moveTo>
                <a:lnTo>
                  <a:pt x="3374136" y="1495044"/>
                </a:lnTo>
                <a:lnTo>
                  <a:pt x="3374136" y="1505966"/>
                </a:lnTo>
                <a:lnTo>
                  <a:pt x="3593591" y="1505966"/>
                </a:lnTo>
                <a:lnTo>
                  <a:pt x="3593591" y="1495044"/>
                </a:lnTo>
                <a:close/>
              </a:path>
              <a:path w="7832090" h="1550035">
                <a:moveTo>
                  <a:pt x="3209544" y="1517015"/>
                </a:moveTo>
                <a:lnTo>
                  <a:pt x="2990088" y="1517015"/>
                </a:lnTo>
                <a:lnTo>
                  <a:pt x="2990088" y="1549908"/>
                </a:lnTo>
                <a:lnTo>
                  <a:pt x="3209544" y="1549908"/>
                </a:lnTo>
                <a:lnTo>
                  <a:pt x="3209544" y="1517015"/>
                </a:lnTo>
                <a:close/>
              </a:path>
              <a:path w="7832090" h="1550035">
                <a:moveTo>
                  <a:pt x="3209544" y="1495044"/>
                </a:moveTo>
                <a:lnTo>
                  <a:pt x="2990088" y="1495044"/>
                </a:lnTo>
                <a:lnTo>
                  <a:pt x="2990088" y="1505966"/>
                </a:lnTo>
                <a:lnTo>
                  <a:pt x="3209544" y="1505966"/>
                </a:lnTo>
                <a:lnTo>
                  <a:pt x="3209544" y="1495044"/>
                </a:lnTo>
                <a:close/>
              </a:path>
              <a:path w="7832090" h="1550035">
                <a:moveTo>
                  <a:pt x="2825496" y="1517015"/>
                </a:moveTo>
                <a:lnTo>
                  <a:pt x="2606040" y="1517015"/>
                </a:lnTo>
                <a:lnTo>
                  <a:pt x="2606040" y="1549908"/>
                </a:lnTo>
                <a:lnTo>
                  <a:pt x="2825496" y="1549908"/>
                </a:lnTo>
                <a:lnTo>
                  <a:pt x="2825496" y="1517015"/>
                </a:lnTo>
                <a:close/>
              </a:path>
              <a:path w="7832090" h="1550035">
                <a:moveTo>
                  <a:pt x="2825496" y="1495044"/>
                </a:moveTo>
                <a:lnTo>
                  <a:pt x="2606040" y="1495044"/>
                </a:lnTo>
                <a:lnTo>
                  <a:pt x="2606040" y="1505966"/>
                </a:lnTo>
                <a:lnTo>
                  <a:pt x="2825496" y="1505966"/>
                </a:lnTo>
                <a:lnTo>
                  <a:pt x="2825496" y="1495044"/>
                </a:lnTo>
                <a:close/>
              </a:path>
              <a:path w="7832090" h="1550035">
                <a:moveTo>
                  <a:pt x="2441448" y="1517015"/>
                </a:moveTo>
                <a:lnTo>
                  <a:pt x="2221992" y="1517015"/>
                </a:lnTo>
                <a:lnTo>
                  <a:pt x="2221992" y="1549908"/>
                </a:lnTo>
                <a:lnTo>
                  <a:pt x="2441448" y="1549908"/>
                </a:lnTo>
                <a:lnTo>
                  <a:pt x="2441448" y="1517015"/>
                </a:lnTo>
                <a:close/>
              </a:path>
              <a:path w="7832090" h="1550035">
                <a:moveTo>
                  <a:pt x="2441448" y="1495044"/>
                </a:moveTo>
                <a:lnTo>
                  <a:pt x="2221992" y="1495044"/>
                </a:lnTo>
                <a:lnTo>
                  <a:pt x="2221992" y="1505966"/>
                </a:lnTo>
                <a:lnTo>
                  <a:pt x="2441448" y="1505966"/>
                </a:lnTo>
                <a:lnTo>
                  <a:pt x="2441448" y="1495044"/>
                </a:lnTo>
                <a:close/>
              </a:path>
              <a:path w="7832090" h="1550035">
                <a:moveTo>
                  <a:pt x="2057400" y="1517015"/>
                </a:moveTo>
                <a:lnTo>
                  <a:pt x="1837944" y="1517015"/>
                </a:lnTo>
                <a:lnTo>
                  <a:pt x="1837944" y="1549908"/>
                </a:lnTo>
                <a:lnTo>
                  <a:pt x="2057400" y="1549908"/>
                </a:lnTo>
                <a:lnTo>
                  <a:pt x="2057400" y="1517015"/>
                </a:lnTo>
                <a:close/>
              </a:path>
              <a:path w="7832090" h="1550035">
                <a:moveTo>
                  <a:pt x="2057400" y="1495044"/>
                </a:moveTo>
                <a:lnTo>
                  <a:pt x="1837944" y="1495044"/>
                </a:lnTo>
                <a:lnTo>
                  <a:pt x="1837944" y="1505966"/>
                </a:lnTo>
                <a:lnTo>
                  <a:pt x="2057400" y="1505966"/>
                </a:lnTo>
                <a:lnTo>
                  <a:pt x="2057400" y="1495044"/>
                </a:lnTo>
                <a:close/>
              </a:path>
              <a:path w="7832090" h="1550035">
                <a:moveTo>
                  <a:pt x="1673352" y="1517015"/>
                </a:moveTo>
                <a:lnTo>
                  <a:pt x="1453895" y="1517015"/>
                </a:lnTo>
                <a:lnTo>
                  <a:pt x="1453895" y="1549908"/>
                </a:lnTo>
                <a:lnTo>
                  <a:pt x="1673352" y="1549908"/>
                </a:lnTo>
                <a:lnTo>
                  <a:pt x="1673352" y="1517015"/>
                </a:lnTo>
                <a:close/>
              </a:path>
              <a:path w="7832090" h="1550035">
                <a:moveTo>
                  <a:pt x="1673352" y="1495044"/>
                </a:moveTo>
                <a:lnTo>
                  <a:pt x="1453895" y="1495044"/>
                </a:lnTo>
                <a:lnTo>
                  <a:pt x="1453895" y="1505966"/>
                </a:lnTo>
                <a:lnTo>
                  <a:pt x="1673352" y="1505966"/>
                </a:lnTo>
                <a:lnTo>
                  <a:pt x="1673352" y="1495044"/>
                </a:lnTo>
                <a:close/>
              </a:path>
              <a:path w="7832090" h="1550035">
                <a:moveTo>
                  <a:pt x="1289304" y="1517015"/>
                </a:moveTo>
                <a:lnTo>
                  <a:pt x="1069848" y="1517015"/>
                </a:lnTo>
                <a:lnTo>
                  <a:pt x="1069848" y="1549908"/>
                </a:lnTo>
                <a:lnTo>
                  <a:pt x="1289304" y="1549908"/>
                </a:lnTo>
                <a:lnTo>
                  <a:pt x="1289304" y="1517015"/>
                </a:lnTo>
                <a:close/>
              </a:path>
              <a:path w="7832090" h="1550035">
                <a:moveTo>
                  <a:pt x="1289304" y="1495044"/>
                </a:moveTo>
                <a:lnTo>
                  <a:pt x="1069848" y="1495044"/>
                </a:lnTo>
                <a:lnTo>
                  <a:pt x="1069848" y="1505966"/>
                </a:lnTo>
                <a:lnTo>
                  <a:pt x="1289304" y="1505966"/>
                </a:lnTo>
                <a:lnTo>
                  <a:pt x="1289304" y="1495044"/>
                </a:lnTo>
                <a:close/>
              </a:path>
              <a:path w="7832090" h="1550035">
                <a:moveTo>
                  <a:pt x="905256" y="1517015"/>
                </a:moveTo>
                <a:lnTo>
                  <a:pt x="685800" y="1517015"/>
                </a:lnTo>
                <a:lnTo>
                  <a:pt x="685800" y="1549908"/>
                </a:lnTo>
                <a:lnTo>
                  <a:pt x="905256" y="1549908"/>
                </a:lnTo>
                <a:lnTo>
                  <a:pt x="905256" y="1517015"/>
                </a:lnTo>
                <a:close/>
              </a:path>
              <a:path w="7832090" h="1550035">
                <a:moveTo>
                  <a:pt x="905256" y="1495044"/>
                </a:moveTo>
                <a:lnTo>
                  <a:pt x="685800" y="1495044"/>
                </a:lnTo>
                <a:lnTo>
                  <a:pt x="685800" y="1505966"/>
                </a:lnTo>
                <a:lnTo>
                  <a:pt x="905256" y="1505966"/>
                </a:lnTo>
                <a:lnTo>
                  <a:pt x="905256" y="1495044"/>
                </a:lnTo>
                <a:close/>
              </a:path>
              <a:path w="7832090" h="1550035">
                <a:moveTo>
                  <a:pt x="521208" y="1517015"/>
                </a:moveTo>
                <a:lnTo>
                  <a:pt x="301739" y="1517015"/>
                </a:lnTo>
                <a:lnTo>
                  <a:pt x="301739" y="1549908"/>
                </a:lnTo>
                <a:lnTo>
                  <a:pt x="521208" y="1549908"/>
                </a:lnTo>
                <a:lnTo>
                  <a:pt x="521208" y="1517015"/>
                </a:lnTo>
                <a:close/>
              </a:path>
              <a:path w="7832090" h="1550035">
                <a:moveTo>
                  <a:pt x="521208" y="1495044"/>
                </a:moveTo>
                <a:lnTo>
                  <a:pt x="301739" y="1495044"/>
                </a:lnTo>
                <a:lnTo>
                  <a:pt x="301739" y="1505966"/>
                </a:lnTo>
                <a:lnTo>
                  <a:pt x="521208" y="1505966"/>
                </a:lnTo>
                <a:lnTo>
                  <a:pt x="521208" y="1495044"/>
                </a:lnTo>
                <a:close/>
              </a:path>
            </a:pathLst>
          </a:custGeom>
          <a:solidFill>
            <a:srgbClr val="000000"/>
          </a:solidFill>
        </p:spPr>
        <p:txBody>
          <a:bodyPr wrap="square" lIns="0" tIns="0" rIns="0" bIns="0" rtlCol="0"/>
          <a:lstStyle/>
          <a:p>
            <a:endParaRPr/>
          </a:p>
        </p:txBody>
      </p:sp>
      <p:sp>
        <p:nvSpPr>
          <p:cNvPr id="8" name="object 8"/>
          <p:cNvSpPr txBox="1">
            <a:spLocks noGrp="1"/>
          </p:cNvSpPr>
          <p:nvPr>
            <p:ph type="title"/>
          </p:nvPr>
        </p:nvSpPr>
        <p:spPr>
          <a:xfrm>
            <a:off x="906576" y="1832609"/>
            <a:ext cx="2903855" cy="391160"/>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DA1F28"/>
                </a:solidFill>
                <a:latin typeface="Arial Black"/>
                <a:cs typeface="Arial Black"/>
              </a:rPr>
              <a:t>JOB</a:t>
            </a:r>
            <a:r>
              <a:rPr sz="2400" b="0" spc="-90" dirty="0">
                <a:solidFill>
                  <a:srgbClr val="DA1F28"/>
                </a:solidFill>
                <a:latin typeface="Arial Black"/>
                <a:cs typeface="Arial Black"/>
              </a:rPr>
              <a:t> </a:t>
            </a:r>
            <a:r>
              <a:rPr sz="2400" b="0" spc="-5" dirty="0">
                <a:solidFill>
                  <a:srgbClr val="DA1F28"/>
                </a:solidFill>
                <a:latin typeface="Arial Black"/>
                <a:cs typeface="Arial Black"/>
              </a:rPr>
              <a:t>SCHEDULER</a:t>
            </a:r>
            <a:endParaRPr sz="2400">
              <a:latin typeface="Arial Black"/>
              <a:cs typeface="Arial Black"/>
            </a:endParaRPr>
          </a:p>
        </p:txBody>
      </p:sp>
      <p:sp>
        <p:nvSpPr>
          <p:cNvPr id="10" name="object 10"/>
          <p:cNvSpPr/>
          <p:nvPr/>
        </p:nvSpPr>
        <p:spPr>
          <a:xfrm>
            <a:off x="3081527" y="4098035"/>
            <a:ext cx="708660" cy="177088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192948" y="4293361"/>
            <a:ext cx="517525" cy="1496060"/>
          </a:xfrm>
          <a:custGeom>
            <a:avLst/>
            <a:gdLst/>
            <a:ahLst/>
            <a:cxnLst/>
            <a:rect l="l" t="t" r="r" b="b"/>
            <a:pathLst>
              <a:path w="517525" h="1496060">
                <a:moveTo>
                  <a:pt x="84949" y="75565"/>
                </a:moveTo>
                <a:lnTo>
                  <a:pt x="66893" y="107074"/>
                </a:lnTo>
                <a:lnTo>
                  <a:pt x="67776" y="139192"/>
                </a:lnTo>
                <a:lnTo>
                  <a:pt x="70824" y="208280"/>
                </a:lnTo>
                <a:lnTo>
                  <a:pt x="75015" y="276987"/>
                </a:lnTo>
                <a:lnTo>
                  <a:pt x="80349" y="345186"/>
                </a:lnTo>
                <a:lnTo>
                  <a:pt x="86826" y="412623"/>
                </a:lnTo>
                <a:lnTo>
                  <a:pt x="94192" y="479425"/>
                </a:lnTo>
                <a:lnTo>
                  <a:pt x="102574" y="545083"/>
                </a:lnTo>
                <a:lnTo>
                  <a:pt x="111972" y="609726"/>
                </a:lnTo>
                <a:lnTo>
                  <a:pt x="122386" y="673226"/>
                </a:lnTo>
                <a:lnTo>
                  <a:pt x="133435" y="735330"/>
                </a:lnTo>
                <a:lnTo>
                  <a:pt x="145500" y="795908"/>
                </a:lnTo>
                <a:lnTo>
                  <a:pt x="158327" y="854837"/>
                </a:lnTo>
                <a:lnTo>
                  <a:pt x="171916" y="912113"/>
                </a:lnTo>
                <a:lnTo>
                  <a:pt x="186140" y="967485"/>
                </a:lnTo>
                <a:lnTo>
                  <a:pt x="201126" y="1020826"/>
                </a:lnTo>
                <a:lnTo>
                  <a:pt x="216747" y="1072134"/>
                </a:lnTo>
                <a:lnTo>
                  <a:pt x="233003" y="1121029"/>
                </a:lnTo>
                <a:lnTo>
                  <a:pt x="249894" y="1167638"/>
                </a:lnTo>
                <a:lnTo>
                  <a:pt x="267293" y="1211580"/>
                </a:lnTo>
                <a:lnTo>
                  <a:pt x="285200" y="1253109"/>
                </a:lnTo>
                <a:lnTo>
                  <a:pt x="303680" y="1291717"/>
                </a:lnTo>
                <a:lnTo>
                  <a:pt x="322411" y="1327340"/>
                </a:lnTo>
                <a:lnTo>
                  <a:pt x="351621" y="1375422"/>
                </a:lnTo>
                <a:lnTo>
                  <a:pt x="381974" y="1416202"/>
                </a:lnTo>
                <a:lnTo>
                  <a:pt x="413470" y="1449438"/>
                </a:lnTo>
                <a:lnTo>
                  <a:pt x="446490" y="1474406"/>
                </a:lnTo>
                <a:lnTo>
                  <a:pt x="481161" y="1490345"/>
                </a:lnTo>
                <a:lnTo>
                  <a:pt x="515451" y="1495717"/>
                </a:lnTo>
                <a:lnTo>
                  <a:pt x="517483" y="1457667"/>
                </a:lnTo>
                <a:lnTo>
                  <a:pt x="507450" y="1457096"/>
                </a:lnTo>
                <a:lnTo>
                  <a:pt x="498941" y="1455762"/>
                </a:lnTo>
                <a:lnTo>
                  <a:pt x="456396" y="1435315"/>
                </a:lnTo>
                <a:lnTo>
                  <a:pt x="419947" y="1401914"/>
                </a:lnTo>
                <a:lnTo>
                  <a:pt x="392261" y="1367116"/>
                </a:lnTo>
                <a:lnTo>
                  <a:pt x="364575" y="1324406"/>
                </a:lnTo>
                <a:lnTo>
                  <a:pt x="337524" y="1274318"/>
                </a:lnTo>
                <a:lnTo>
                  <a:pt x="319744" y="1236980"/>
                </a:lnTo>
                <a:lnTo>
                  <a:pt x="302345" y="1196721"/>
                </a:lnTo>
                <a:lnTo>
                  <a:pt x="285454" y="1153922"/>
                </a:lnTo>
                <a:lnTo>
                  <a:pt x="268944" y="1108329"/>
                </a:lnTo>
                <a:lnTo>
                  <a:pt x="253069" y="1060196"/>
                </a:lnTo>
                <a:lnTo>
                  <a:pt x="237575" y="1009776"/>
                </a:lnTo>
                <a:lnTo>
                  <a:pt x="222843" y="957199"/>
                </a:lnTo>
                <a:lnTo>
                  <a:pt x="208746" y="902588"/>
                </a:lnTo>
                <a:lnTo>
                  <a:pt x="195411" y="846074"/>
                </a:lnTo>
                <a:lnTo>
                  <a:pt x="182711" y="787781"/>
                </a:lnTo>
                <a:lnTo>
                  <a:pt x="170773" y="727837"/>
                </a:lnTo>
                <a:lnTo>
                  <a:pt x="159851" y="666495"/>
                </a:lnTo>
                <a:lnTo>
                  <a:pt x="149564" y="603631"/>
                </a:lnTo>
                <a:lnTo>
                  <a:pt x="140293" y="539623"/>
                </a:lnTo>
                <a:lnTo>
                  <a:pt x="132038" y="474471"/>
                </a:lnTo>
                <a:lnTo>
                  <a:pt x="124672" y="408431"/>
                </a:lnTo>
                <a:lnTo>
                  <a:pt x="118322" y="341630"/>
                </a:lnTo>
                <a:lnTo>
                  <a:pt x="112988" y="274065"/>
                </a:lnTo>
                <a:lnTo>
                  <a:pt x="108797" y="205994"/>
                </a:lnTo>
                <a:lnTo>
                  <a:pt x="105876" y="137540"/>
                </a:lnTo>
                <a:lnTo>
                  <a:pt x="105100" y="109504"/>
                </a:lnTo>
                <a:lnTo>
                  <a:pt x="84949" y="75565"/>
                </a:lnTo>
                <a:close/>
              </a:path>
              <a:path w="517525" h="1496060">
                <a:moveTo>
                  <a:pt x="84286" y="0"/>
                </a:moveTo>
                <a:lnTo>
                  <a:pt x="2371" y="143129"/>
                </a:lnTo>
                <a:lnTo>
                  <a:pt x="0" y="150322"/>
                </a:lnTo>
                <a:lnTo>
                  <a:pt x="545" y="157622"/>
                </a:lnTo>
                <a:lnTo>
                  <a:pt x="3782" y="164185"/>
                </a:lnTo>
                <a:lnTo>
                  <a:pt x="9483" y="169163"/>
                </a:lnTo>
                <a:lnTo>
                  <a:pt x="16656" y="171535"/>
                </a:lnTo>
                <a:lnTo>
                  <a:pt x="23913" y="170989"/>
                </a:lnTo>
                <a:lnTo>
                  <a:pt x="30432" y="167753"/>
                </a:lnTo>
                <a:lnTo>
                  <a:pt x="35391" y="162051"/>
                </a:lnTo>
                <a:lnTo>
                  <a:pt x="66893" y="107074"/>
                </a:lnTo>
                <a:lnTo>
                  <a:pt x="65871" y="69850"/>
                </a:lnTo>
                <a:lnTo>
                  <a:pt x="65617" y="37845"/>
                </a:lnTo>
                <a:lnTo>
                  <a:pt x="106652" y="37592"/>
                </a:lnTo>
                <a:lnTo>
                  <a:pt x="84286" y="0"/>
                </a:lnTo>
                <a:close/>
              </a:path>
              <a:path w="517525" h="1496060">
                <a:moveTo>
                  <a:pt x="106652" y="37592"/>
                </a:moveTo>
                <a:lnTo>
                  <a:pt x="103717" y="37592"/>
                </a:lnTo>
                <a:lnTo>
                  <a:pt x="103971" y="68706"/>
                </a:lnTo>
                <a:lnTo>
                  <a:pt x="105100" y="109504"/>
                </a:lnTo>
                <a:lnTo>
                  <a:pt x="135848" y="161289"/>
                </a:lnTo>
                <a:lnTo>
                  <a:pt x="154886" y="170380"/>
                </a:lnTo>
                <a:lnTo>
                  <a:pt x="162010" y="167894"/>
                </a:lnTo>
                <a:lnTo>
                  <a:pt x="167596" y="162770"/>
                </a:lnTo>
                <a:lnTo>
                  <a:pt x="170693" y="156146"/>
                </a:lnTo>
                <a:lnTo>
                  <a:pt x="171100" y="148855"/>
                </a:lnTo>
                <a:lnTo>
                  <a:pt x="168614" y="141731"/>
                </a:lnTo>
                <a:lnTo>
                  <a:pt x="106652" y="37592"/>
                </a:lnTo>
                <a:close/>
              </a:path>
              <a:path w="517525" h="1496060">
                <a:moveTo>
                  <a:pt x="103796" y="47243"/>
                </a:moveTo>
                <a:lnTo>
                  <a:pt x="101177" y="47243"/>
                </a:lnTo>
                <a:lnTo>
                  <a:pt x="84949" y="75565"/>
                </a:lnTo>
                <a:lnTo>
                  <a:pt x="105100" y="109504"/>
                </a:lnTo>
                <a:lnTo>
                  <a:pt x="103971" y="68706"/>
                </a:lnTo>
                <a:lnTo>
                  <a:pt x="103796" y="47243"/>
                </a:lnTo>
                <a:close/>
              </a:path>
              <a:path w="517525" h="1496060">
                <a:moveTo>
                  <a:pt x="103717" y="37592"/>
                </a:moveTo>
                <a:lnTo>
                  <a:pt x="65617" y="37845"/>
                </a:lnTo>
                <a:lnTo>
                  <a:pt x="65871" y="69850"/>
                </a:lnTo>
                <a:lnTo>
                  <a:pt x="66893" y="107074"/>
                </a:lnTo>
                <a:lnTo>
                  <a:pt x="84949" y="75565"/>
                </a:lnTo>
                <a:lnTo>
                  <a:pt x="68284" y="47498"/>
                </a:lnTo>
                <a:lnTo>
                  <a:pt x="103796" y="47243"/>
                </a:lnTo>
                <a:lnTo>
                  <a:pt x="103717" y="37592"/>
                </a:lnTo>
                <a:close/>
              </a:path>
              <a:path w="517525" h="1496060">
                <a:moveTo>
                  <a:pt x="101177" y="47243"/>
                </a:moveTo>
                <a:lnTo>
                  <a:pt x="68284" y="47498"/>
                </a:lnTo>
                <a:lnTo>
                  <a:pt x="84949" y="75565"/>
                </a:lnTo>
                <a:lnTo>
                  <a:pt x="101177" y="47243"/>
                </a:lnTo>
                <a:close/>
              </a:path>
            </a:pathLst>
          </a:custGeom>
          <a:solidFill>
            <a:srgbClr val="000000"/>
          </a:solidFill>
        </p:spPr>
        <p:txBody>
          <a:bodyPr wrap="square" lIns="0" tIns="0" rIns="0" bIns="0" rtlCol="0"/>
          <a:lstStyle/>
          <a:p>
            <a:endParaRPr/>
          </a:p>
        </p:txBody>
      </p:sp>
      <p:sp>
        <p:nvSpPr>
          <p:cNvPr id="12" name="object 12"/>
          <p:cNvSpPr/>
          <p:nvPr/>
        </p:nvSpPr>
        <p:spPr>
          <a:xfrm>
            <a:off x="5529071" y="4267200"/>
            <a:ext cx="798576" cy="175260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724778" y="4293615"/>
            <a:ext cx="523240" cy="1539875"/>
          </a:xfrm>
          <a:custGeom>
            <a:avLst/>
            <a:gdLst/>
            <a:ahLst/>
            <a:cxnLst/>
            <a:rect l="l" t="t" r="r" b="b"/>
            <a:pathLst>
              <a:path w="523239" h="1539875">
                <a:moveTo>
                  <a:pt x="143049" y="1369599"/>
                </a:moveTo>
                <a:lnTo>
                  <a:pt x="135772" y="1370182"/>
                </a:lnTo>
                <a:lnTo>
                  <a:pt x="129032" y="1373631"/>
                </a:lnTo>
                <a:lnTo>
                  <a:pt x="0" y="1476451"/>
                </a:lnTo>
                <a:lnTo>
                  <a:pt x="153035" y="1538147"/>
                </a:lnTo>
                <a:lnTo>
                  <a:pt x="160476" y="1539533"/>
                </a:lnTo>
                <a:lnTo>
                  <a:pt x="167608" y="1538011"/>
                </a:lnTo>
                <a:lnTo>
                  <a:pt x="173644" y="1533922"/>
                </a:lnTo>
                <a:lnTo>
                  <a:pt x="177800" y="1527606"/>
                </a:lnTo>
                <a:lnTo>
                  <a:pt x="179189" y="1520172"/>
                </a:lnTo>
                <a:lnTo>
                  <a:pt x="177673" y="1513030"/>
                </a:lnTo>
                <a:lnTo>
                  <a:pt x="173585" y="1506979"/>
                </a:lnTo>
                <a:lnTo>
                  <a:pt x="167259" y="1502816"/>
                </a:lnTo>
                <a:lnTo>
                  <a:pt x="133511" y="1489201"/>
                </a:lnTo>
                <a:lnTo>
                  <a:pt x="43053" y="1489201"/>
                </a:lnTo>
                <a:lnTo>
                  <a:pt x="31876" y="1452791"/>
                </a:lnTo>
                <a:lnTo>
                  <a:pt x="72136" y="1434985"/>
                </a:lnTo>
                <a:lnTo>
                  <a:pt x="104521" y="1411096"/>
                </a:lnTo>
                <a:lnTo>
                  <a:pt x="137160" y="1378788"/>
                </a:lnTo>
                <a:lnTo>
                  <a:pt x="144741" y="1370131"/>
                </a:lnTo>
                <a:lnTo>
                  <a:pt x="143049" y="1369599"/>
                </a:lnTo>
                <a:close/>
              </a:path>
              <a:path w="523239" h="1539875">
                <a:moveTo>
                  <a:pt x="144741" y="1370131"/>
                </a:moveTo>
                <a:lnTo>
                  <a:pt x="115443" y="1401127"/>
                </a:lnTo>
                <a:lnTo>
                  <a:pt x="82804" y="1427962"/>
                </a:lnTo>
                <a:lnTo>
                  <a:pt x="40259" y="1450238"/>
                </a:lnTo>
                <a:lnTo>
                  <a:pt x="31876" y="1452791"/>
                </a:lnTo>
                <a:lnTo>
                  <a:pt x="43053" y="1489201"/>
                </a:lnTo>
                <a:lnTo>
                  <a:pt x="53545" y="1485887"/>
                </a:lnTo>
                <a:lnTo>
                  <a:pt x="49275" y="1485887"/>
                </a:lnTo>
                <a:lnTo>
                  <a:pt x="44576" y="1453324"/>
                </a:lnTo>
                <a:lnTo>
                  <a:pt x="90148" y="1453324"/>
                </a:lnTo>
                <a:lnTo>
                  <a:pt x="152781" y="1403426"/>
                </a:lnTo>
                <a:lnTo>
                  <a:pt x="157668" y="1397635"/>
                </a:lnTo>
                <a:lnTo>
                  <a:pt x="159877" y="1390669"/>
                </a:lnTo>
                <a:lnTo>
                  <a:pt x="159299" y="1383387"/>
                </a:lnTo>
                <a:lnTo>
                  <a:pt x="155829" y="1376654"/>
                </a:lnTo>
                <a:lnTo>
                  <a:pt x="150016" y="1371788"/>
                </a:lnTo>
                <a:lnTo>
                  <a:pt x="144741" y="1370131"/>
                </a:lnTo>
                <a:close/>
              </a:path>
              <a:path w="523239" h="1539875">
                <a:moveTo>
                  <a:pt x="86824" y="1470367"/>
                </a:moveTo>
                <a:lnTo>
                  <a:pt x="80263" y="1474139"/>
                </a:lnTo>
                <a:lnTo>
                  <a:pt x="67437" y="1480413"/>
                </a:lnTo>
                <a:lnTo>
                  <a:pt x="54229" y="1485671"/>
                </a:lnTo>
                <a:lnTo>
                  <a:pt x="43053" y="1489201"/>
                </a:lnTo>
                <a:lnTo>
                  <a:pt x="133511" y="1489201"/>
                </a:lnTo>
                <a:lnTo>
                  <a:pt x="86824" y="1470367"/>
                </a:lnTo>
                <a:close/>
              </a:path>
              <a:path w="523239" h="1539875">
                <a:moveTo>
                  <a:pt x="44576" y="1453324"/>
                </a:moveTo>
                <a:lnTo>
                  <a:pt x="49275" y="1485887"/>
                </a:lnTo>
                <a:lnTo>
                  <a:pt x="74829" y="1465528"/>
                </a:lnTo>
                <a:lnTo>
                  <a:pt x="44576" y="1453324"/>
                </a:lnTo>
                <a:close/>
              </a:path>
              <a:path w="523239" h="1539875">
                <a:moveTo>
                  <a:pt x="74829" y="1465528"/>
                </a:moveTo>
                <a:lnTo>
                  <a:pt x="49275" y="1485887"/>
                </a:lnTo>
                <a:lnTo>
                  <a:pt x="53545" y="1485887"/>
                </a:lnTo>
                <a:lnTo>
                  <a:pt x="54229" y="1485671"/>
                </a:lnTo>
                <a:lnTo>
                  <a:pt x="67437" y="1480413"/>
                </a:lnTo>
                <a:lnTo>
                  <a:pt x="80263" y="1474139"/>
                </a:lnTo>
                <a:lnTo>
                  <a:pt x="86824" y="1470367"/>
                </a:lnTo>
                <a:lnTo>
                  <a:pt x="74829" y="1465528"/>
                </a:lnTo>
                <a:close/>
              </a:path>
              <a:path w="523239" h="1539875">
                <a:moveTo>
                  <a:pt x="485140" y="0"/>
                </a:moveTo>
                <a:lnTo>
                  <a:pt x="484366" y="69595"/>
                </a:lnTo>
                <a:lnTo>
                  <a:pt x="482346" y="137921"/>
                </a:lnTo>
                <a:lnTo>
                  <a:pt x="478663" y="206247"/>
                </a:lnTo>
                <a:lnTo>
                  <a:pt x="473837" y="274319"/>
                </a:lnTo>
                <a:lnTo>
                  <a:pt x="467741" y="341756"/>
                </a:lnTo>
                <a:lnTo>
                  <a:pt x="460248" y="408431"/>
                </a:lnTo>
                <a:lnTo>
                  <a:pt x="451738" y="474471"/>
                </a:lnTo>
                <a:lnTo>
                  <a:pt x="441960" y="539495"/>
                </a:lnTo>
                <a:lnTo>
                  <a:pt x="431165" y="603503"/>
                </a:lnTo>
                <a:lnTo>
                  <a:pt x="419354" y="666114"/>
                </a:lnTo>
                <a:lnTo>
                  <a:pt x="406400" y="727455"/>
                </a:lnTo>
                <a:lnTo>
                  <a:pt x="392557" y="787399"/>
                </a:lnTo>
                <a:lnTo>
                  <a:pt x="377825" y="845692"/>
                </a:lnTo>
                <a:lnTo>
                  <a:pt x="362204" y="902207"/>
                </a:lnTo>
                <a:lnTo>
                  <a:pt x="345694" y="956690"/>
                </a:lnTo>
                <a:lnTo>
                  <a:pt x="328549" y="1009268"/>
                </a:lnTo>
                <a:lnTo>
                  <a:pt x="310642" y="1059433"/>
                </a:lnTo>
                <a:lnTo>
                  <a:pt x="292100" y="1107312"/>
                </a:lnTo>
                <a:lnTo>
                  <a:pt x="272923" y="1152905"/>
                </a:lnTo>
                <a:lnTo>
                  <a:pt x="253111" y="1195831"/>
                </a:lnTo>
                <a:lnTo>
                  <a:pt x="232791" y="1236090"/>
                </a:lnTo>
                <a:lnTo>
                  <a:pt x="212217" y="1273301"/>
                </a:lnTo>
                <a:lnTo>
                  <a:pt x="191135" y="1307490"/>
                </a:lnTo>
                <a:lnTo>
                  <a:pt x="158876" y="1352854"/>
                </a:lnTo>
                <a:lnTo>
                  <a:pt x="144741" y="1370131"/>
                </a:lnTo>
                <a:lnTo>
                  <a:pt x="150016" y="1371788"/>
                </a:lnTo>
                <a:lnTo>
                  <a:pt x="155829" y="1376654"/>
                </a:lnTo>
                <a:lnTo>
                  <a:pt x="159299" y="1383387"/>
                </a:lnTo>
                <a:lnTo>
                  <a:pt x="159877" y="1390669"/>
                </a:lnTo>
                <a:lnTo>
                  <a:pt x="157668" y="1397635"/>
                </a:lnTo>
                <a:lnTo>
                  <a:pt x="152781" y="1403426"/>
                </a:lnTo>
                <a:lnTo>
                  <a:pt x="74829" y="1465528"/>
                </a:lnTo>
                <a:lnTo>
                  <a:pt x="86824" y="1470367"/>
                </a:lnTo>
                <a:lnTo>
                  <a:pt x="130048" y="1439290"/>
                </a:lnTo>
                <a:lnTo>
                  <a:pt x="165988" y="1403781"/>
                </a:lnTo>
                <a:lnTo>
                  <a:pt x="200660" y="1360614"/>
                </a:lnTo>
                <a:lnTo>
                  <a:pt x="223266" y="1327823"/>
                </a:lnTo>
                <a:lnTo>
                  <a:pt x="245237" y="1292097"/>
                </a:lnTo>
                <a:lnTo>
                  <a:pt x="266700" y="1253489"/>
                </a:lnTo>
                <a:lnTo>
                  <a:pt x="287528" y="1212087"/>
                </a:lnTo>
                <a:lnTo>
                  <a:pt x="307848" y="1168018"/>
                </a:lnTo>
                <a:lnTo>
                  <a:pt x="327533" y="1121409"/>
                </a:lnTo>
                <a:lnTo>
                  <a:pt x="346456" y="1072387"/>
                </a:lnTo>
                <a:lnTo>
                  <a:pt x="364744" y="1021079"/>
                </a:lnTo>
                <a:lnTo>
                  <a:pt x="382270" y="967739"/>
                </a:lnTo>
                <a:lnTo>
                  <a:pt x="398907" y="912240"/>
                </a:lnTo>
                <a:lnTo>
                  <a:pt x="414782" y="855090"/>
                </a:lnTo>
                <a:lnTo>
                  <a:pt x="429641" y="795908"/>
                </a:lnTo>
                <a:lnTo>
                  <a:pt x="443738" y="735329"/>
                </a:lnTo>
                <a:lnTo>
                  <a:pt x="456819" y="673226"/>
                </a:lnTo>
                <a:lnTo>
                  <a:pt x="468757" y="609726"/>
                </a:lnTo>
                <a:lnTo>
                  <a:pt x="479679" y="545083"/>
                </a:lnTo>
                <a:lnTo>
                  <a:pt x="489585" y="479297"/>
                </a:lnTo>
                <a:lnTo>
                  <a:pt x="498221" y="412622"/>
                </a:lnTo>
                <a:lnTo>
                  <a:pt x="505587" y="345185"/>
                </a:lnTo>
                <a:lnTo>
                  <a:pt x="511810" y="276986"/>
                </a:lnTo>
                <a:lnTo>
                  <a:pt x="516763" y="208279"/>
                </a:lnTo>
                <a:lnTo>
                  <a:pt x="520319" y="139064"/>
                </a:lnTo>
                <a:lnTo>
                  <a:pt x="522482" y="69214"/>
                </a:lnTo>
                <a:lnTo>
                  <a:pt x="523240" y="507"/>
                </a:lnTo>
                <a:lnTo>
                  <a:pt x="485140" y="0"/>
                </a:lnTo>
                <a:close/>
              </a:path>
              <a:path w="523239" h="1539875">
                <a:moveTo>
                  <a:pt x="90148" y="1453324"/>
                </a:moveTo>
                <a:lnTo>
                  <a:pt x="44576" y="1453324"/>
                </a:lnTo>
                <a:lnTo>
                  <a:pt x="74829" y="1465528"/>
                </a:lnTo>
                <a:lnTo>
                  <a:pt x="90148" y="1453324"/>
                </a:lnTo>
                <a:close/>
              </a:path>
            </a:pathLst>
          </a:custGeom>
          <a:solidFill>
            <a:srgbClr val="000000"/>
          </a:solidFill>
        </p:spPr>
        <p:txBody>
          <a:bodyPr wrap="square" lIns="0" tIns="0" rIns="0" bIns="0" rtlCol="0"/>
          <a:lstStyle/>
          <a:p>
            <a:endParaRPr/>
          </a:p>
        </p:txBody>
      </p:sp>
      <p:sp>
        <p:nvSpPr>
          <p:cNvPr id="14" name="object 14"/>
          <p:cNvSpPr/>
          <p:nvPr/>
        </p:nvSpPr>
        <p:spPr>
          <a:xfrm>
            <a:off x="3976115" y="3404742"/>
            <a:ext cx="1600835" cy="344170"/>
          </a:xfrm>
          <a:custGeom>
            <a:avLst/>
            <a:gdLst/>
            <a:ahLst/>
            <a:cxnLst/>
            <a:rect l="l" t="t" r="r" b="b"/>
            <a:pathLst>
              <a:path w="1600835" h="344170">
                <a:moveTo>
                  <a:pt x="782193" y="0"/>
                </a:moveTo>
                <a:lnTo>
                  <a:pt x="709676" y="1778"/>
                </a:lnTo>
                <a:lnTo>
                  <a:pt x="637794" y="7366"/>
                </a:lnTo>
                <a:lnTo>
                  <a:pt x="567182" y="16256"/>
                </a:lnTo>
                <a:lnTo>
                  <a:pt x="498221" y="28194"/>
                </a:lnTo>
                <a:lnTo>
                  <a:pt x="431419" y="43053"/>
                </a:lnTo>
                <a:lnTo>
                  <a:pt x="367411" y="60579"/>
                </a:lnTo>
                <a:lnTo>
                  <a:pt x="306705" y="80518"/>
                </a:lnTo>
                <a:lnTo>
                  <a:pt x="249809" y="102743"/>
                </a:lnTo>
                <a:lnTo>
                  <a:pt x="197358" y="126873"/>
                </a:lnTo>
                <a:lnTo>
                  <a:pt x="149733" y="153035"/>
                </a:lnTo>
                <a:lnTo>
                  <a:pt x="107696" y="180721"/>
                </a:lnTo>
                <a:lnTo>
                  <a:pt x="71500" y="210058"/>
                </a:lnTo>
                <a:lnTo>
                  <a:pt x="41656" y="241046"/>
                </a:lnTo>
                <a:lnTo>
                  <a:pt x="19176" y="273812"/>
                </a:lnTo>
                <a:lnTo>
                  <a:pt x="1143" y="326009"/>
                </a:lnTo>
                <a:lnTo>
                  <a:pt x="0" y="341122"/>
                </a:lnTo>
                <a:lnTo>
                  <a:pt x="38100" y="344043"/>
                </a:lnTo>
                <a:lnTo>
                  <a:pt x="39243" y="328930"/>
                </a:lnTo>
                <a:lnTo>
                  <a:pt x="42037" y="316230"/>
                </a:lnTo>
                <a:lnTo>
                  <a:pt x="61722" y="277368"/>
                </a:lnTo>
                <a:lnTo>
                  <a:pt x="97917" y="237490"/>
                </a:lnTo>
                <a:lnTo>
                  <a:pt x="130810" y="211074"/>
                </a:lnTo>
                <a:lnTo>
                  <a:pt x="170053" y="185293"/>
                </a:lnTo>
                <a:lnTo>
                  <a:pt x="215011" y="160655"/>
                </a:lnTo>
                <a:lnTo>
                  <a:pt x="265303" y="137541"/>
                </a:lnTo>
                <a:lnTo>
                  <a:pt x="320039" y="116205"/>
                </a:lnTo>
                <a:lnTo>
                  <a:pt x="378841" y="96901"/>
                </a:lnTo>
                <a:lnTo>
                  <a:pt x="441071" y="79883"/>
                </a:lnTo>
                <a:lnTo>
                  <a:pt x="505968" y="65532"/>
                </a:lnTo>
                <a:lnTo>
                  <a:pt x="573151" y="53848"/>
                </a:lnTo>
                <a:lnTo>
                  <a:pt x="642112" y="45212"/>
                </a:lnTo>
                <a:lnTo>
                  <a:pt x="712088" y="39878"/>
                </a:lnTo>
                <a:lnTo>
                  <a:pt x="782574" y="38100"/>
                </a:lnTo>
                <a:lnTo>
                  <a:pt x="1119049" y="38100"/>
                </a:lnTo>
                <a:lnTo>
                  <a:pt x="1099693" y="33782"/>
                </a:lnTo>
                <a:lnTo>
                  <a:pt x="1031875" y="20828"/>
                </a:lnTo>
                <a:lnTo>
                  <a:pt x="961898" y="10795"/>
                </a:lnTo>
                <a:lnTo>
                  <a:pt x="890651" y="4064"/>
                </a:lnTo>
                <a:lnTo>
                  <a:pt x="818388" y="508"/>
                </a:lnTo>
                <a:lnTo>
                  <a:pt x="782193" y="0"/>
                </a:lnTo>
                <a:close/>
              </a:path>
              <a:path w="1600835" h="344170">
                <a:moveTo>
                  <a:pt x="1436091" y="205548"/>
                </a:moveTo>
                <a:lnTo>
                  <a:pt x="1436497" y="206248"/>
                </a:lnTo>
                <a:lnTo>
                  <a:pt x="1545717" y="329946"/>
                </a:lnTo>
                <a:lnTo>
                  <a:pt x="1556241" y="299466"/>
                </a:lnTo>
                <a:lnTo>
                  <a:pt x="1520571" y="299466"/>
                </a:lnTo>
                <a:lnTo>
                  <a:pt x="1518920" y="294894"/>
                </a:lnTo>
                <a:lnTo>
                  <a:pt x="1494028" y="256413"/>
                </a:lnTo>
                <a:lnTo>
                  <a:pt x="1452372" y="217551"/>
                </a:lnTo>
                <a:lnTo>
                  <a:pt x="1436091" y="205548"/>
                </a:lnTo>
                <a:close/>
              </a:path>
              <a:path w="1600835" h="344170">
                <a:moveTo>
                  <a:pt x="1451943" y="174625"/>
                </a:moveTo>
                <a:lnTo>
                  <a:pt x="1444694" y="175581"/>
                </a:lnTo>
                <a:lnTo>
                  <a:pt x="1438148" y="179324"/>
                </a:lnTo>
                <a:lnTo>
                  <a:pt x="1433585" y="185370"/>
                </a:lnTo>
                <a:lnTo>
                  <a:pt x="1431750" y="192452"/>
                </a:lnTo>
                <a:lnTo>
                  <a:pt x="1432700" y="199701"/>
                </a:lnTo>
                <a:lnTo>
                  <a:pt x="1436091" y="205548"/>
                </a:lnTo>
                <a:lnTo>
                  <a:pt x="1452372" y="217551"/>
                </a:lnTo>
                <a:lnTo>
                  <a:pt x="1467993" y="230378"/>
                </a:lnTo>
                <a:lnTo>
                  <a:pt x="1504314" y="269367"/>
                </a:lnTo>
                <a:lnTo>
                  <a:pt x="1520571" y="299466"/>
                </a:lnTo>
                <a:lnTo>
                  <a:pt x="1554898" y="286639"/>
                </a:lnTo>
                <a:lnTo>
                  <a:pt x="1520444" y="286639"/>
                </a:lnTo>
                <a:lnTo>
                  <a:pt x="1531114" y="255727"/>
                </a:lnTo>
                <a:lnTo>
                  <a:pt x="1465072" y="180975"/>
                </a:lnTo>
                <a:lnTo>
                  <a:pt x="1459025" y="176430"/>
                </a:lnTo>
                <a:lnTo>
                  <a:pt x="1451943" y="174625"/>
                </a:lnTo>
                <a:close/>
              </a:path>
              <a:path w="1600835" h="344170">
                <a:moveTo>
                  <a:pt x="1580286" y="148738"/>
                </a:moveTo>
                <a:lnTo>
                  <a:pt x="1573260" y="150637"/>
                </a:lnTo>
                <a:lnTo>
                  <a:pt x="1567447" y="155037"/>
                </a:lnTo>
                <a:lnTo>
                  <a:pt x="1563624" y="161544"/>
                </a:lnTo>
                <a:lnTo>
                  <a:pt x="1534451" y="246058"/>
                </a:lnTo>
                <a:lnTo>
                  <a:pt x="1544574" y="261366"/>
                </a:lnTo>
                <a:lnTo>
                  <a:pt x="1552829" y="277495"/>
                </a:lnTo>
                <a:lnTo>
                  <a:pt x="1556258" y="286131"/>
                </a:lnTo>
                <a:lnTo>
                  <a:pt x="1520571" y="299466"/>
                </a:lnTo>
                <a:lnTo>
                  <a:pt x="1556241" y="299466"/>
                </a:lnTo>
                <a:lnTo>
                  <a:pt x="1599564" y="173990"/>
                </a:lnTo>
                <a:lnTo>
                  <a:pt x="1600577" y="166449"/>
                </a:lnTo>
                <a:lnTo>
                  <a:pt x="1598707" y="159385"/>
                </a:lnTo>
                <a:lnTo>
                  <a:pt x="1594314" y="153558"/>
                </a:lnTo>
                <a:lnTo>
                  <a:pt x="1587754" y="149733"/>
                </a:lnTo>
                <a:lnTo>
                  <a:pt x="1580286" y="148738"/>
                </a:lnTo>
                <a:close/>
              </a:path>
              <a:path w="1600835" h="344170">
                <a:moveTo>
                  <a:pt x="1531114" y="255727"/>
                </a:moveTo>
                <a:lnTo>
                  <a:pt x="1520444" y="286639"/>
                </a:lnTo>
                <a:lnTo>
                  <a:pt x="1552702" y="280162"/>
                </a:lnTo>
                <a:lnTo>
                  <a:pt x="1531114" y="255727"/>
                </a:lnTo>
                <a:close/>
              </a:path>
              <a:path w="1600835" h="344170">
                <a:moveTo>
                  <a:pt x="1534451" y="246058"/>
                </a:moveTo>
                <a:lnTo>
                  <a:pt x="1531114" y="255727"/>
                </a:lnTo>
                <a:lnTo>
                  <a:pt x="1552702" y="280162"/>
                </a:lnTo>
                <a:lnTo>
                  <a:pt x="1520444" y="286639"/>
                </a:lnTo>
                <a:lnTo>
                  <a:pt x="1554898" y="286639"/>
                </a:lnTo>
                <a:lnTo>
                  <a:pt x="1556258" y="286131"/>
                </a:lnTo>
                <a:lnTo>
                  <a:pt x="1552829" y="277495"/>
                </a:lnTo>
                <a:lnTo>
                  <a:pt x="1544574" y="261366"/>
                </a:lnTo>
                <a:lnTo>
                  <a:pt x="1534451" y="246058"/>
                </a:lnTo>
                <a:close/>
              </a:path>
              <a:path w="1600835" h="344170">
                <a:moveTo>
                  <a:pt x="1458296" y="174625"/>
                </a:moveTo>
                <a:lnTo>
                  <a:pt x="1451943" y="174625"/>
                </a:lnTo>
                <a:lnTo>
                  <a:pt x="1459025" y="176430"/>
                </a:lnTo>
                <a:lnTo>
                  <a:pt x="1465072" y="180975"/>
                </a:lnTo>
                <a:lnTo>
                  <a:pt x="1531114" y="255727"/>
                </a:lnTo>
                <a:lnTo>
                  <a:pt x="1534451" y="246058"/>
                </a:lnTo>
                <a:lnTo>
                  <a:pt x="1534160" y="245618"/>
                </a:lnTo>
                <a:lnTo>
                  <a:pt x="1507871" y="215392"/>
                </a:lnTo>
                <a:lnTo>
                  <a:pt x="1474851" y="186817"/>
                </a:lnTo>
                <a:lnTo>
                  <a:pt x="1458296" y="174625"/>
                </a:lnTo>
                <a:close/>
              </a:path>
              <a:path w="1600835" h="344170">
                <a:moveTo>
                  <a:pt x="1119049" y="38100"/>
                </a:moveTo>
                <a:lnTo>
                  <a:pt x="782574" y="38100"/>
                </a:lnTo>
                <a:lnTo>
                  <a:pt x="817880" y="38481"/>
                </a:lnTo>
                <a:lnTo>
                  <a:pt x="853059" y="39878"/>
                </a:lnTo>
                <a:lnTo>
                  <a:pt x="923163" y="44958"/>
                </a:lnTo>
                <a:lnTo>
                  <a:pt x="992124" y="53212"/>
                </a:lnTo>
                <a:lnTo>
                  <a:pt x="1059434" y="64389"/>
                </a:lnTo>
                <a:lnTo>
                  <a:pt x="1124331" y="78359"/>
                </a:lnTo>
                <a:lnTo>
                  <a:pt x="1186688" y="94742"/>
                </a:lnTo>
                <a:lnTo>
                  <a:pt x="1245489" y="113284"/>
                </a:lnTo>
                <a:lnTo>
                  <a:pt x="1300353" y="133985"/>
                </a:lnTo>
                <a:lnTo>
                  <a:pt x="1350645" y="156210"/>
                </a:lnTo>
                <a:lnTo>
                  <a:pt x="1395603" y="179959"/>
                </a:lnTo>
                <a:lnTo>
                  <a:pt x="1434973" y="204724"/>
                </a:lnTo>
                <a:lnTo>
                  <a:pt x="1436091" y="205548"/>
                </a:lnTo>
                <a:lnTo>
                  <a:pt x="1432700" y="199701"/>
                </a:lnTo>
                <a:lnTo>
                  <a:pt x="1451943" y="174625"/>
                </a:lnTo>
                <a:lnTo>
                  <a:pt x="1458296" y="174625"/>
                </a:lnTo>
                <a:lnTo>
                  <a:pt x="1456055" y="172974"/>
                </a:lnTo>
                <a:lnTo>
                  <a:pt x="1414018" y="146558"/>
                </a:lnTo>
                <a:lnTo>
                  <a:pt x="1366520" y="121539"/>
                </a:lnTo>
                <a:lnTo>
                  <a:pt x="1314069" y="98425"/>
                </a:lnTo>
                <a:lnTo>
                  <a:pt x="1257300" y="77089"/>
                </a:lnTo>
                <a:lnTo>
                  <a:pt x="1196721" y="58039"/>
                </a:lnTo>
                <a:lnTo>
                  <a:pt x="1132713" y="41148"/>
                </a:lnTo>
                <a:lnTo>
                  <a:pt x="1119049" y="38100"/>
                </a:lnTo>
                <a:close/>
              </a:path>
            </a:pathLst>
          </a:custGeom>
          <a:solidFill>
            <a:srgbClr val="000000"/>
          </a:solidFill>
        </p:spPr>
        <p:txBody>
          <a:bodyPr wrap="square" lIns="0" tIns="0" rIns="0" bIns="0" rtlCol="0"/>
          <a:lstStyle/>
          <a:p>
            <a:endParaRPr/>
          </a:p>
        </p:txBody>
      </p:sp>
      <p:sp>
        <p:nvSpPr>
          <p:cNvPr id="15" name="object 15"/>
          <p:cNvSpPr/>
          <p:nvPr/>
        </p:nvSpPr>
        <p:spPr>
          <a:xfrm>
            <a:off x="3940196" y="4191889"/>
            <a:ext cx="1600835" cy="344170"/>
          </a:xfrm>
          <a:custGeom>
            <a:avLst/>
            <a:gdLst/>
            <a:ahLst/>
            <a:cxnLst/>
            <a:rect l="l" t="t" r="r" b="b"/>
            <a:pathLst>
              <a:path w="1600835" h="344170">
                <a:moveTo>
                  <a:pt x="69603" y="88224"/>
                </a:moveTo>
                <a:lnTo>
                  <a:pt x="66291" y="97819"/>
                </a:lnTo>
                <a:lnTo>
                  <a:pt x="66526" y="98171"/>
                </a:lnTo>
                <a:lnTo>
                  <a:pt x="78845" y="113537"/>
                </a:lnTo>
                <a:lnTo>
                  <a:pt x="108563" y="143002"/>
                </a:lnTo>
                <a:lnTo>
                  <a:pt x="144631" y="170942"/>
                </a:lnTo>
                <a:lnTo>
                  <a:pt x="186668" y="197485"/>
                </a:lnTo>
                <a:lnTo>
                  <a:pt x="234166" y="222377"/>
                </a:lnTo>
                <a:lnTo>
                  <a:pt x="286617" y="245618"/>
                </a:lnTo>
                <a:lnTo>
                  <a:pt x="343386" y="266827"/>
                </a:lnTo>
                <a:lnTo>
                  <a:pt x="403965" y="286004"/>
                </a:lnTo>
                <a:lnTo>
                  <a:pt x="467973" y="302768"/>
                </a:lnTo>
                <a:lnTo>
                  <a:pt x="534648" y="316992"/>
                </a:lnTo>
                <a:lnTo>
                  <a:pt x="603609" y="328549"/>
                </a:lnTo>
                <a:lnTo>
                  <a:pt x="674348" y="336931"/>
                </a:lnTo>
                <a:lnTo>
                  <a:pt x="746103" y="342138"/>
                </a:lnTo>
                <a:lnTo>
                  <a:pt x="818620" y="344043"/>
                </a:lnTo>
                <a:lnTo>
                  <a:pt x="854815" y="343535"/>
                </a:lnTo>
                <a:lnTo>
                  <a:pt x="926951" y="339725"/>
                </a:lnTo>
                <a:lnTo>
                  <a:pt x="998325" y="332613"/>
                </a:lnTo>
                <a:lnTo>
                  <a:pt x="1068175" y="322199"/>
                </a:lnTo>
                <a:lnTo>
                  <a:pt x="1136247" y="308737"/>
                </a:lnTo>
                <a:lnTo>
                  <a:pt x="1147963" y="305943"/>
                </a:lnTo>
                <a:lnTo>
                  <a:pt x="818112" y="305943"/>
                </a:lnTo>
                <a:lnTo>
                  <a:pt x="782806" y="305435"/>
                </a:lnTo>
                <a:lnTo>
                  <a:pt x="712448" y="302006"/>
                </a:lnTo>
                <a:lnTo>
                  <a:pt x="642852" y="295275"/>
                </a:lnTo>
                <a:lnTo>
                  <a:pt x="574780" y="285496"/>
                </a:lnTo>
                <a:lnTo>
                  <a:pt x="508486" y="272923"/>
                </a:lnTo>
                <a:lnTo>
                  <a:pt x="444859" y="257683"/>
                </a:lnTo>
                <a:lnTo>
                  <a:pt x="384280" y="240156"/>
                </a:lnTo>
                <a:lnTo>
                  <a:pt x="327384" y="220599"/>
                </a:lnTo>
                <a:lnTo>
                  <a:pt x="274679" y="199136"/>
                </a:lnTo>
                <a:lnTo>
                  <a:pt x="226800" y="176149"/>
                </a:lnTo>
                <a:lnTo>
                  <a:pt x="214541" y="169338"/>
                </a:lnTo>
                <a:lnTo>
                  <a:pt x="148631" y="169338"/>
                </a:lnTo>
                <a:lnTo>
                  <a:pt x="141587" y="167503"/>
                </a:lnTo>
                <a:lnTo>
                  <a:pt x="135614" y="162941"/>
                </a:lnTo>
                <a:lnTo>
                  <a:pt x="69603" y="88224"/>
                </a:lnTo>
                <a:close/>
              </a:path>
              <a:path w="1600835" h="344170">
                <a:moveTo>
                  <a:pt x="1562586" y="0"/>
                </a:moveTo>
                <a:lnTo>
                  <a:pt x="1553950" y="40386"/>
                </a:lnTo>
                <a:lnTo>
                  <a:pt x="1528804" y="79756"/>
                </a:lnTo>
                <a:lnTo>
                  <a:pt x="1487148" y="119887"/>
                </a:lnTo>
                <a:lnTo>
                  <a:pt x="1450953" y="146050"/>
                </a:lnTo>
                <a:lnTo>
                  <a:pt x="1408789" y="171196"/>
                </a:lnTo>
                <a:lnTo>
                  <a:pt x="1361037" y="195072"/>
                </a:lnTo>
                <a:lnTo>
                  <a:pt x="1308586" y="217297"/>
                </a:lnTo>
                <a:lnTo>
                  <a:pt x="1251690" y="237744"/>
                </a:lnTo>
                <a:lnTo>
                  <a:pt x="1191111" y="255905"/>
                </a:lnTo>
                <a:lnTo>
                  <a:pt x="1127484" y="271653"/>
                </a:lnTo>
                <a:lnTo>
                  <a:pt x="1061190" y="284734"/>
                </a:lnTo>
                <a:lnTo>
                  <a:pt x="993118" y="294894"/>
                </a:lnTo>
                <a:lnTo>
                  <a:pt x="923649" y="301752"/>
                </a:lnTo>
                <a:lnTo>
                  <a:pt x="853291" y="305435"/>
                </a:lnTo>
                <a:lnTo>
                  <a:pt x="818112" y="305943"/>
                </a:lnTo>
                <a:lnTo>
                  <a:pt x="1147963" y="305943"/>
                </a:lnTo>
                <a:lnTo>
                  <a:pt x="1201652" y="292481"/>
                </a:lnTo>
                <a:lnTo>
                  <a:pt x="1264009" y="273685"/>
                </a:lnTo>
                <a:lnTo>
                  <a:pt x="1322810" y="252603"/>
                </a:lnTo>
                <a:lnTo>
                  <a:pt x="1377547" y="229488"/>
                </a:lnTo>
                <a:lnTo>
                  <a:pt x="1427712" y="204216"/>
                </a:lnTo>
                <a:lnTo>
                  <a:pt x="1472670" y="177419"/>
                </a:lnTo>
                <a:lnTo>
                  <a:pt x="1511913" y="148844"/>
                </a:lnTo>
                <a:lnTo>
                  <a:pt x="1545060" y="118618"/>
                </a:lnTo>
                <a:lnTo>
                  <a:pt x="1571349" y="86741"/>
                </a:lnTo>
                <a:lnTo>
                  <a:pt x="1589891" y="53086"/>
                </a:lnTo>
                <a:lnTo>
                  <a:pt x="1600686" y="2793"/>
                </a:lnTo>
                <a:lnTo>
                  <a:pt x="1562586" y="0"/>
                </a:lnTo>
                <a:close/>
              </a:path>
              <a:path w="1600835" h="344170">
                <a:moveTo>
                  <a:pt x="54969" y="14097"/>
                </a:moveTo>
                <a:lnTo>
                  <a:pt x="994" y="170053"/>
                </a:lnTo>
                <a:lnTo>
                  <a:pt x="0" y="177520"/>
                </a:lnTo>
                <a:lnTo>
                  <a:pt x="1899" y="184546"/>
                </a:lnTo>
                <a:lnTo>
                  <a:pt x="6298" y="190359"/>
                </a:lnTo>
                <a:lnTo>
                  <a:pt x="12805" y="194183"/>
                </a:lnTo>
                <a:lnTo>
                  <a:pt x="20292" y="195197"/>
                </a:lnTo>
                <a:lnTo>
                  <a:pt x="27362" y="193341"/>
                </a:lnTo>
                <a:lnTo>
                  <a:pt x="33218" y="188985"/>
                </a:lnTo>
                <a:lnTo>
                  <a:pt x="37062" y="182499"/>
                </a:lnTo>
                <a:lnTo>
                  <a:pt x="66291" y="97819"/>
                </a:lnTo>
                <a:lnTo>
                  <a:pt x="56112" y="82550"/>
                </a:lnTo>
                <a:lnTo>
                  <a:pt x="47730" y="66421"/>
                </a:lnTo>
                <a:lnTo>
                  <a:pt x="44428" y="57785"/>
                </a:lnTo>
                <a:lnTo>
                  <a:pt x="80115" y="44577"/>
                </a:lnTo>
                <a:lnTo>
                  <a:pt x="81881" y="44577"/>
                </a:lnTo>
                <a:lnTo>
                  <a:pt x="54969" y="14097"/>
                </a:lnTo>
                <a:close/>
              </a:path>
              <a:path w="1600835" h="344170">
                <a:moveTo>
                  <a:pt x="85978" y="57404"/>
                </a:moveTo>
                <a:lnTo>
                  <a:pt x="80242" y="57404"/>
                </a:lnTo>
                <a:lnTo>
                  <a:pt x="69603" y="88224"/>
                </a:lnTo>
                <a:lnTo>
                  <a:pt x="135614" y="162941"/>
                </a:lnTo>
                <a:lnTo>
                  <a:pt x="141587" y="167503"/>
                </a:lnTo>
                <a:lnTo>
                  <a:pt x="148631" y="169338"/>
                </a:lnTo>
                <a:lnTo>
                  <a:pt x="155866" y="168388"/>
                </a:lnTo>
                <a:lnTo>
                  <a:pt x="162411" y="164592"/>
                </a:lnTo>
                <a:lnTo>
                  <a:pt x="166975" y="158619"/>
                </a:lnTo>
                <a:lnTo>
                  <a:pt x="168824" y="151574"/>
                </a:lnTo>
                <a:lnTo>
                  <a:pt x="167911" y="144339"/>
                </a:lnTo>
                <a:lnTo>
                  <a:pt x="164457" y="138265"/>
                </a:lnTo>
                <a:lnTo>
                  <a:pt x="148314" y="126365"/>
                </a:lnTo>
                <a:lnTo>
                  <a:pt x="132693" y="113537"/>
                </a:lnTo>
                <a:lnTo>
                  <a:pt x="118723" y="100456"/>
                </a:lnTo>
                <a:lnTo>
                  <a:pt x="106531" y="87503"/>
                </a:lnTo>
                <a:lnTo>
                  <a:pt x="96371" y="74549"/>
                </a:lnTo>
                <a:lnTo>
                  <a:pt x="88116" y="61594"/>
                </a:lnTo>
                <a:lnTo>
                  <a:pt x="85978" y="57404"/>
                </a:lnTo>
                <a:close/>
              </a:path>
              <a:path w="1600835" h="344170">
                <a:moveTo>
                  <a:pt x="164457" y="138265"/>
                </a:moveTo>
                <a:lnTo>
                  <a:pt x="167911" y="144339"/>
                </a:lnTo>
                <a:lnTo>
                  <a:pt x="168824" y="151574"/>
                </a:lnTo>
                <a:lnTo>
                  <a:pt x="166975" y="158619"/>
                </a:lnTo>
                <a:lnTo>
                  <a:pt x="162411" y="164592"/>
                </a:lnTo>
                <a:lnTo>
                  <a:pt x="155866" y="168388"/>
                </a:lnTo>
                <a:lnTo>
                  <a:pt x="148631" y="169338"/>
                </a:lnTo>
                <a:lnTo>
                  <a:pt x="214541" y="169338"/>
                </a:lnTo>
                <a:lnTo>
                  <a:pt x="205083" y="164084"/>
                </a:lnTo>
                <a:lnTo>
                  <a:pt x="184636" y="151765"/>
                </a:lnTo>
                <a:lnTo>
                  <a:pt x="165713" y="139192"/>
                </a:lnTo>
                <a:lnTo>
                  <a:pt x="164457" y="138265"/>
                </a:lnTo>
                <a:close/>
              </a:path>
              <a:path w="1600835" h="344170">
                <a:moveTo>
                  <a:pt x="81881" y="44577"/>
                </a:moveTo>
                <a:lnTo>
                  <a:pt x="80115" y="44577"/>
                </a:lnTo>
                <a:lnTo>
                  <a:pt x="81639" y="48894"/>
                </a:lnTo>
                <a:lnTo>
                  <a:pt x="106531" y="87503"/>
                </a:lnTo>
                <a:lnTo>
                  <a:pt x="148314" y="126365"/>
                </a:lnTo>
                <a:lnTo>
                  <a:pt x="164457" y="138265"/>
                </a:lnTo>
                <a:lnTo>
                  <a:pt x="164189" y="137794"/>
                </a:lnTo>
                <a:lnTo>
                  <a:pt x="81881" y="44577"/>
                </a:lnTo>
                <a:close/>
              </a:path>
              <a:path w="1600835" h="344170">
                <a:moveTo>
                  <a:pt x="80115" y="44577"/>
                </a:moveTo>
                <a:lnTo>
                  <a:pt x="44428" y="57785"/>
                </a:lnTo>
                <a:lnTo>
                  <a:pt x="47730" y="66421"/>
                </a:lnTo>
                <a:lnTo>
                  <a:pt x="56112" y="82550"/>
                </a:lnTo>
                <a:lnTo>
                  <a:pt x="66291" y="97819"/>
                </a:lnTo>
                <a:lnTo>
                  <a:pt x="69603" y="88224"/>
                </a:lnTo>
                <a:lnTo>
                  <a:pt x="47984" y="63754"/>
                </a:lnTo>
                <a:lnTo>
                  <a:pt x="80242" y="57404"/>
                </a:lnTo>
                <a:lnTo>
                  <a:pt x="85978" y="57404"/>
                </a:lnTo>
                <a:lnTo>
                  <a:pt x="81639" y="48894"/>
                </a:lnTo>
                <a:lnTo>
                  <a:pt x="80115" y="44577"/>
                </a:lnTo>
                <a:close/>
              </a:path>
              <a:path w="1600835" h="344170">
                <a:moveTo>
                  <a:pt x="80242" y="57404"/>
                </a:moveTo>
                <a:lnTo>
                  <a:pt x="47984" y="63754"/>
                </a:lnTo>
                <a:lnTo>
                  <a:pt x="69603" y="88224"/>
                </a:lnTo>
                <a:lnTo>
                  <a:pt x="80242" y="57404"/>
                </a:lnTo>
                <a:close/>
              </a:path>
            </a:pathLst>
          </a:custGeom>
          <a:solidFill>
            <a:srgbClr val="000000"/>
          </a:solidFill>
        </p:spPr>
        <p:txBody>
          <a:bodyPr wrap="square" lIns="0" tIns="0" rIns="0" bIns="0" rtlCol="0"/>
          <a:lstStyle/>
          <a:p>
            <a:endParaRPr/>
          </a:p>
        </p:txBody>
      </p:sp>
      <p:sp>
        <p:nvSpPr>
          <p:cNvPr id="16" name="object 16"/>
          <p:cNvSpPr/>
          <p:nvPr/>
        </p:nvSpPr>
        <p:spPr>
          <a:xfrm>
            <a:off x="2268092" y="2906267"/>
            <a:ext cx="1087120" cy="739775"/>
          </a:xfrm>
          <a:custGeom>
            <a:avLst/>
            <a:gdLst/>
            <a:ahLst/>
            <a:cxnLst/>
            <a:rect l="l" t="t" r="r" b="b"/>
            <a:pathLst>
              <a:path w="1087120" h="739775">
                <a:moveTo>
                  <a:pt x="931054" y="571831"/>
                </a:moveTo>
                <a:lnTo>
                  <a:pt x="924051" y="574675"/>
                </a:lnTo>
                <a:lnTo>
                  <a:pt x="918678" y="579961"/>
                </a:lnTo>
                <a:lnTo>
                  <a:pt x="915828" y="586676"/>
                </a:lnTo>
                <a:lnTo>
                  <a:pt x="915693" y="593963"/>
                </a:lnTo>
                <a:lnTo>
                  <a:pt x="918463" y="600964"/>
                </a:lnTo>
                <a:lnTo>
                  <a:pt x="1008507" y="739267"/>
                </a:lnTo>
                <a:lnTo>
                  <a:pt x="1027112" y="703453"/>
                </a:lnTo>
                <a:lnTo>
                  <a:pt x="987679" y="703453"/>
                </a:lnTo>
                <a:lnTo>
                  <a:pt x="986408" y="691388"/>
                </a:lnTo>
                <a:lnTo>
                  <a:pt x="977264" y="643255"/>
                </a:lnTo>
                <a:lnTo>
                  <a:pt x="964610" y="601872"/>
                </a:lnTo>
                <a:lnTo>
                  <a:pt x="938355" y="571928"/>
                </a:lnTo>
                <a:lnTo>
                  <a:pt x="931054" y="571831"/>
                </a:lnTo>
                <a:close/>
              </a:path>
              <a:path w="1087120" h="739775">
                <a:moveTo>
                  <a:pt x="964610" y="601872"/>
                </a:moveTo>
                <a:lnTo>
                  <a:pt x="977264" y="643255"/>
                </a:lnTo>
                <a:lnTo>
                  <a:pt x="986408" y="691388"/>
                </a:lnTo>
                <a:lnTo>
                  <a:pt x="987679" y="703453"/>
                </a:lnTo>
                <a:lnTo>
                  <a:pt x="1025652" y="699389"/>
                </a:lnTo>
                <a:lnTo>
                  <a:pt x="1024904" y="692658"/>
                </a:lnTo>
                <a:lnTo>
                  <a:pt x="989710" y="692658"/>
                </a:lnTo>
                <a:lnTo>
                  <a:pt x="1004791" y="663628"/>
                </a:lnTo>
                <a:lnTo>
                  <a:pt x="964610" y="601872"/>
                </a:lnTo>
                <a:close/>
              </a:path>
              <a:path w="1087120" h="739775">
                <a:moveTo>
                  <a:pt x="1069155" y="565040"/>
                </a:moveTo>
                <a:lnTo>
                  <a:pt x="1061894" y="565864"/>
                </a:lnTo>
                <a:lnTo>
                  <a:pt x="1055467" y="569378"/>
                </a:lnTo>
                <a:lnTo>
                  <a:pt x="1050670" y="575310"/>
                </a:lnTo>
                <a:lnTo>
                  <a:pt x="1016075" y="641906"/>
                </a:lnTo>
                <a:lnTo>
                  <a:pt x="1018158" y="650621"/>
                </a:lnTo>
                <a:lnTo>
                  <a:pt x="1021460" y="668147"/>
                </a:lnTo>
                <a:lnTo>
                  <a:pt x="1024128" y="685673"/>
                </a:lnTo>
                <a:lnTo>
                  <a:pt x="1025652" y="699389"/>
                </a:lnTo>
                <a:lnTo>
                  <a:pt x="987679" y="703453"/>
                </a:lnTo>
                <a:lnTo>
                  <a:pt x="1027112" y="703453"/>
                </a:lnTo>
                <a:lnTo>
                  <a:pt x="1084580" y="592836"/>
                </a:lnTo>
                <a:lnTo>
                  <a:pt x="1086649" y="585541"/>
                </a:lnTo>
                <a:lnTo>
                  <a:pt x="1085802" y="578294"/>
                </a:lnTo>
                <a:lnTo>
                  <a:pt x="1082324" y="571928"/>
                </a:lnTo>
                <a:lnTo>
                  <a:pt x="1076452" y="567182"/>
                </a:lnTo>
                <a:lnTo>
                  <a:pt x="1069155" y="565040"/>
                </a:lnTo>
                <a:close/>
              </a:path>
              <a:path w="1087120" h="739775">
                <a:moveTo>
                  <a:pt x="1004791" y="663628"/>
                </a:moveTo>
                <a:lnTo>
                  <a:pt x="989710" y="692658"/>
                </a:lnTo>
                <a:lnTo>
                  <a:pt x="1022604" y="691007"/>
                </a:lnTo>
                <a:lnTo>
                  <a:pt x="1004791" y="663628"/>
                </a:lnTo>
                <a:close/>
              </a:path>
              <a:path w="1087120" h="739775">
                <a:moveTo>
                  <a:pt x="1016075" y="641906"/>
                </a:moveTo>
                <a:lnTo>
                  <a:pt x="1004791" y="663628"/>
                </a:lnTo>
                <a:lnTo>
                  <a:pt x="1022604" y="691007"/>
                </a:lnTo>
                <a:lnTo>
                  <a:pt x="989710" y="692658"/>
                </a:lnTo>
                <a:lnTo>
                  <a:pt x="1024904" y="692658"/>
                </a:lnTo>
                <a:lnTo>
                  <a:pt x="1024128" y="685673"/>
                </a:lnTo>
                <a:lnTo>
                  <a:pt x="1021460" y="668147"/>
                </a:lnTo>
                <a:lnTo>
                  <a:pt x="1018158" y="650621"/>
                </a:lnTo>
                <a:lnTo>
                  <a:pt x="1016075" y="641906"/>
                </a:lnTo>
                <a:close/>
              </a:path>
              <a:path w="1087120" h="739775">
                <a:moveTo>
                  <a:pt x="762" y="0"/>
                </a:moveTo>
                <a:lnTo>
                  <a:pt x="0" y="38100"/>
                </a:lnTo>
                <a:lnTo>
                  <a:pt x="47243" y="39116"/>
                </a:lnTo>
                <a:lnTo>
                  <a:pt x="93599" y="42164"/>
                </a:lnTo>
                <a:lnTo>
                  <a:pt x="139700" y="47244"/>
                </a:lnTo>
                <a:lnTo>
                  <a:pt x="185546" y="54102"/>
                </a:lnTo>
                <a:lnTo>
                  <a:pt x="231139" y="62737"/>
                </a:lnTo>
                <a:lnTo>
                  <a:pt x="276351" y="73279"/>
                </a:lnTo>
                <a:lnTo>
                  <a:pt x="320801" y="85344"/>
                </a:lnTo>
                <a:lnTo>
                  <a:pt x="364870" y="99187"/>
                </a:lnTo>
                <a:lnTo>
                  <a:pt x="408050" y="114427"/>
                </a:lnTo>
                <a:lnTo>
                  <a:pt x="450595" y="131191"/>
                </a:lnTo>
                <a:lnTo>
                  <a:pt x="491998" y="149479"/>
                </a:lnTo>
                <a:lnTo>
                  <a:pt x="532511" y="169037"/>
                </a:lnTo>
                <a:lnTo>
                  <a:pt x="572007" y="189992"/>
                </a:lnTo>
                <a:lnTo>
                  <a:pt x="610234" y="212090"/>
                </a:lnTo>
                <a:lnTo>
                  <a:pt x="647192" y="235331"/>
                </a:lnTo>
                <a:lnTo>
                  <a:pt x="682751" y="259842"/>
                </a:lnTo>
                <a:lnTo>
                  <a:pt x="716788" y="285242"/>
                </a:lnTo>
                <a:lnTo>
                  <a:pt x="749300" y="311531"/>
                </a:lnTo>
                <a:lnTo>
                  <a:pt x="780161" y="338836"/>
                </a:lnTo>
                <a:lnTo>
                  <a:pt x="809244" y="366776"/>
                </a:lnTo>
                <a:lnTo>
                  <a:pt x="836421" y="395478"/>
                </a:lnTo>
                <a:lnTo>
                  <a:pt x="861694" y="425069"/>
                </a:lnTo>
                <a:lnTo>
                  <a:pt x="906144" y="485521"/>
                </a:lnTo>
                <a:lnTo>
                  <a:pt x="933576" y="531876"/>
                </a:lnTo>
                <a:lnTo>
                  <a:pt x="956056" y="579374"/>
                </a:lnTo>
                <a:lnTo>
                  <a:pt x="964610" y="601872"/>
                </a:lnTo>
                <a:lnTo>
                  <a:pt x="1004791" y="663628"/>
                </a:lnTo>
                <a:lnTo>
                  <a:pt x="1016075" y="641906"/>
                </a:lnTo>
                <a:lnTo>
                  <a:pt x="1013968" y="633095"/>
                </a:lnTo>
                <a:lnTo>
                  <a:pt x="1009269" y="615823"/>
                </a:lnTo>
                <a:lnTo>
                  <a:pt x="990981" y="564261"/>
                </a:lnTo>
                <a:lnTo>
                  <a:pt x="966977" y="513588"/>
                </a:lnTo>
                <a:lnTo>
                  <a:pt x="948055" y="480441"/>
                </a:lnTo>
                <a:lnTo>
                  <a:pt x="915162" y="431673"/>
                </a:lnTo>
                <a:lnTo>
                  <a:pt x="890651" y="400177"/>
                </a:lnTo>
                <a:lnTo>
                  <a:pt x="864107" y="369316"/>
                </a:lnTo>
                <a:lnTo>
                  <a:pt x="835659" y="339344"/>
                </a:lnTo>
                <a:lnTo>
                  <a:pt x="805307" y="310261"/>
                </a:lnTo>
                <a:lnTo>
                  <a:pt x="773176" y="281940"/>
                </a:lnTo>
                <a:lnTo>
                  <a:pt x="739520" y="254635"/>
                </a:lnTo>
                <a:lnTo>
                  <a:pt x="704342" y="228473"/>
                </a:lnTo>
                <a:lnTo>
                  <a:pt x="667512" y="203200"/>
                </a:lnTo>
                <a:lnTo>
                  <a:pt x="629284" y="179197"/>
                </a:lnTo>
                <a:lnTo>
                  <a:pt x="589788" y="156337"/>
                </a:lnTo>
                <a:lnTo>
                  <a:pt x="549148" y="134747"/>
                </a:lnTo>
                <a:lnTo>
                  <a:pt x="507364" y="114554"/>
                </a:lnTo>
                <a:lnTo>
                  <a:pt x="464565" y="95758"/>
                </a:lnTo>
                <a:lnTo>
                  <a:pt x="420750" y="78486"/>
                </a:lnTo>
                <a:lnTo>
                  <a:pt x="376174" y="62737"/>
                </a:lnTo>
                <a:lnTo>
                  <a:pt x="330834" y="48514"/>
                </a:lnTo>
                <a:lnTo>
                  <a:pt x="284861" y="36068"/>
                </a:lnTo>
                <a:lnTo>
                  <a:pt x="238251" y="25273"/>
                </a:lnTo>
                <a:lnTo>
                  <a:pt x="191262" y="16383"/>
                </a:lnTo>
                <a:lnTo>
                  <a:pt x="143763" y="9398"/>
                </a:lnTo>
                <a:lnTo>
                  <a:pt x="96012" y="4191"/>
                </a:lnTo>
                <a:lnTo>
                  <a:pt x="48006" y="1016"/>
                </a:lnTo>
                <a:lnTo>
                  <a:pt x="762" y="0"/>
                </a:lnTo>
                <a:close/>
              </a:path>
            </a:pathLst>
          </a:custGeom>
          <a:solidFill>
            <a:srgbClr val="000000"/>
          </a:solidFill>
        </p:spPr>
        <p:txBody>
          <a:bodyPr wrap="square" lIns="0" tIns="0" rIns="0" bIns="0" rtlCol="0"/>
          <a:lstStyle/>
          <a:p>
            <a:endParaRPr/>
          </a:p>
        </p:txBody>
      </p:sp>
      <p:sp>
        <p:nvSpPr>
          <p:cNvPr id="17" name="object 17"/>
          <p:cNvSpPr/>
          <p:nvPr/>
        </p:nvSpPr>
        <p:spPr>
          <a:xfrm>
            <a:off x="6210300" y="2808380"/>
            <a:ext cx="955040" cy="838835"/>
          </a:xfrm>
          <a:custGeom>
            <a:avLst/>
            <a:gdLst/>
            <a:ahLst/>
            <a:cxnLst/>
            <a:rect l="l" t="t" r="r" b="b"/>
            <a:pathLst>
              <a:path w="955040" h="838835">
                <a:moveTo>
                  <a:pt x="852176" y="68723"/>
                </a:moveTo>
                <a:lnTo>
                  <a:pt x="776351" y="80107"/>
                </a:lnTo>
                <a:lnTo>
                  <a:pt x="732535" y="89505"/>
                </a:lnTo>
                <a:lnTo>
                  <a:pt x="689101" y="100935"/>
                </a:lnTo>
                <a:lnTo>
                  <a:pt x="646429" y="114143"/>
                </a:lnTo>
                <a:lnTo>
                  <a:pt x="604266" y="129129"/>
                </a:lnTo>
                <a:lnTo>
                  <a:pt x="562736" y="145766"/>
                </a:lnTo>
                <a:lnTo>
                  <a:pt x="522097" y="163927"/>
                </a:lnTo>
                <a:lnTo>
                  <a:pt x="482219" y="183739"/>
                </a:lnTo>
                <a:lnTo>
                  <a:pt x="443356" y="205075"/>
                </a:lnTo>
                <a:lnTo>
                  <a:pt x="405638" y="227808"/>
                </a:lnTo>
                <a:lnTo>
                  <a:pt x="368934" y="251684"/>
                </a:lnTo>
                <a:lnTo>
                  <a:pt x="333375" y="277084"/>
                </a:lnTo>
                <a:lnTo>
                  <a:pt x="299339" y="303500"/>
                </a:lnTo>
                <a:lnTo>
                  <a:pt x="266446" y="331186"/>
                </a:lnTo>
                <a:lnTo>
                  <a:pt x="235203" y="360015"/>
                </a:lnTo>
                <a:lnTo>
                  <a:pt x="205359" y="389733"/>
                </a:lnTo>
                <a:lnTo>
                  <a:pt x="177291" y="420340"/>
                </a:lnTo>
                <a:lnTo>
                  <a:pt x="150749" y="451963"/>
                </a:lnTo>
                <a:lnTo>
                  <a:pt x="126237" y="484348"/>
                </a:lnTo>
                <a:lnTo>
                  <a:pt x="103504" y="517368"/>
                </a:lnTo>
                <a:lnTo>
                  <a:pt x="82803" y="551277"/>
                </a:lnTo>
                <a:lnTo>
                  <a:pt x="64135" y="585694"/>
                </a:lnTo>
                <a:lnTo>
                  <a:pt x="47751" y="620492"/>
                </a:lnTo>
                <a:lnTo>
                  <a:pt x="33527" y="655925"/>
                </a:lnTo>
                <a:lnTo>
                  <a:pt x="16763" y="709900"/>
                </a:lnTo>
                <a:lnTo>
                  <a:pt x="5461" y="764637"/>
                </a:lnTo>
                <a:lnTo>
                  <a:pt x="380" y="819755"/>
                </a:lnTo>
                <a:lnTo>
                  <a:pt x="0" y="837535"/>
                </a:lnTo>
                <a:lnTo>
                  <a:pt x="38100" y="838297"/>
                </a:lnTo>
                <a:lnTo>
                  <a:pt x="38480" y="820517"/>
                </a:lnTo>
                <a:lnTo>
                  <a:pt x="39370" y="803499"/>
                </a:lnTo>
                <a:lnTo>
                  <a:pt x="46227" y="752699"/>
                </a:lnTo>
                <a:lnTo>
                  <a:pt x="58420" y="702026"/>
                </a:lnTo>
                <a:lnTo>
                  <a:pt x="75946" y="651734"/>
                </a:lnTo>
                <a:lnTo>
                  <a:pt x="98551" y="601823"/>
                </a:lnTo>
                <a:lnTo>
                  <a:pt x="136016" y="537307"/>
                </a:lnTo>
                <a:lnTo>
                  <a:pt x="157607" y="505811"/>
                </a:lnTo>
                <a:lnTo>
                  <a:pt x="181101" y="474950"/>
                </a:lnTo>
                <a:lnTo>
                  <a:pt x="206375" y="444851"/>
                </a:lnTo>
                <a:lnTo>
                  <a:pt x="233425" y="415514"/>
                </a:lnTo>
                <a:lnTo>
                  <a:pt x="262000" y="386939"/>
                </a:lnTo>
                <a:lnTo>
                  <a:pt x="292226" y="359253"/>
                </a:lnTo>
                <a:lnTo>
                  <a:pt x="323850" y="332710"/>
                </a:lnTo>
                <a:lnTo>
                  <a:pt x="356743" y="307183"/>
                </a:lnTo>
                <a:lnTo>
                  <a:pt x="391032" y="282799"/>
                </a:lnTo>
                <a:lnTo>
                  <a:pt x="426466" y="259685"/>
                </a:lnTo>
                <a:lnTo>
                  <a:pt x="463042" y="237714"/>
                </a:lnTo>
                <a:lnTo>
                  <a:pt x="500506" y="217140"/>
                </a:lnTo>
                <a:lnTo>
                  <a:pt x="538988" y="198090"/>
                </a:lnTo>
                <a:lnTo>
                  <a:pt x="578357" y="180564"/>
                </a:lnTo>
                <a:lnTo>
                  <a:pt x="618363" y="164435"/>
                </a:lnTo>
                <a:lnTo>
                  <a:pt x="659129" y="150084"/>
                </a:lnTo>
                <a:lnTo>
                  <a:pt x="700404" y="137384"/>
                </a:lnTo>
                <a:lnTo>
                  <a:pt x="742188" y="126462"/>
                </a:lnTo>
                <a:lnTo>
                  <a:pt x="784351" y="117318"/>
                </a:lnTo>
                <a:lnTo>
                  <a:pt x="826770" y="110206"/>
                </a:lnTo>
                <a:lnTo>
                  <a:pt x="838915" y="108728"/>
                </a:lnTo>
                <a:lnTo>
                  <a:pt x="879411" y="83681"/>
                </a:lnTo>
                <a:lnTo>
                  <a:pt x="852176" y="68723"/>
                </a:lnTo>
                <a:close/>
              </a:path>
              <a:path w="955040" h="838835">
                <a:moveTo>
                  <a:pt x="922076" y="63597"/>
                </a:moveTo>
                <a:lnTo>
                  <a:pt x="916685" y="63597"/>
                </a:lnTo>
                <a:lnTo>
                  <a:pt x="917701" y="101697"/>
                </a:lnTo>
                <a:lnTo>
                  <a:pt x="912368" y="101824"/>
                </a:lnTo>
                <a:lnTo>
                  <a:pt x="869569" y="104999"/>
                </a:lnTo>
                <a:lnTo>
                  <a:pt x="794639" y="136114"/>
                </a:lnTo>
                <a:lnTo>
                  <a:pt x="785816" y="155223"/>
                </a:lnTo>
                <a:lnTo>
                  <a:pt x="788416" y="162276"/>
                </a:lnTo>
                <a:lnTo>
                  <a:pt x="793613" y="167838"/>
                </a:lnTo>
                <a:lnTo>
                  <a:pt x="800274" y="170864"/>
                </a:lnTo>
                <a:lnTo>
                  <a:pt x="807579" y="171152"/>
                </a:lnTo>
                <a:lnTo>
                  <a:pt x="814704" y="168499"/>
                </a:lnTo>
                <a:lnTo>
                  <a:pt x="954913" y="81631"/>
                </a:lnTo>
                <a:lnTo>
                  <a:pt x="922076" y="63597"/>
                </a:lnTo>
                <a:close/>
              </a:path>
              <a:path w="955040" h="838835">
                <a:moveTo>
                  <a:pt x="879411" y="83681"/>
                </a:moveTo>
                <a:lnTo>
                  <a:pt x="838915" y="108728"/>
                </a:lnTo>
                <a:lnTo>
                  <a:pt x="869569" y="104999"/>
                </a:lnTo>
                <a:lnTo>
                  <a:pt x="912368" y="101824"/>
                </a:lnTo>
                <a:lnTo>
                  <a:pt x="917701" y="101697"/>
                </a:lnTo>
                <a:lnTo>
                  <a:pt x="917641" y="99411"/>
                </a:lnTo>
                <a:lnTo>
                  <a:pt x="908050" y="99411"/>
                </a:lnTo>
                <a:lnTo>
                  <a:pt x="879411" y="83681"/>
                </a:lnTo>
                <a:close/>
              </a:path>
              <a:path w="955040" h="838835">
                <a:moveTo>
                  <a:pt x="907160" y="66518"/>
                </a:moveTo>
                <a:lnTo>
                  <a:pt x="879411" y="83681"/>
                </a:lnTo>
                <a:lnTo>
                  <a:pt x="908050" y="99411"/>
                </a:lnTo>
                <a:lnTo>
                  <a:pt x="907160" y="66518"/>
                </a:lnTo>
                <a:close/>
              </a:path>
              <a:path w="955040" h="838835">
                <a:moveTo>
                  <a:pt x="916763" y="66518"/>
                </a:moveTo>
                <a:lnTo>
                  <a:pt x="907160" y="66518"/>
                </a:lnTo>
                <a:lnTo>
                  <a:pt x="908050" y="99411"/>
                </a:lnTo>
                <a:lnTo>
                  <a:pt x="917641" y="99411"/>
                </a:lnTo>
                <a:lnTo>
                  <a:pt x="916763" y="66518"/>
                </a:lnTo>
                <a:close/>
              </a:path>
              <a:path w="955040" h="838835">
                <a:moveTo>
                  <a:pt x="916685" y="63597"/>
                </a:moveTo>
                <a:lnTo>
                  <a:pt x="909574" y="63851"/>
                </a:lnTo>
                <a:lnTo>
                  <a:pt x="864997" y="67153"/>
                </a:lnTo>
                <a:lnTo>
                  <a:pt x="852176" y="68723"/>
                </a:lnTo>
                <a:lnTo>
                  <a:pt x="879411" y="83681"/>
                </a:lnTo>
                <a:lnTo>
                  <a:pt x="907160" y="66518"/>
                </a:lnTo>
                <a:lnTo>
                  <a:pt x="916763" y="66518"/>
                </a:lnTo>
                <a:lnTo>
                  <a:pt x="916685" y="63597"/>
                </a:lnTo>
                <a:close/>
              </a:path>
              <a:path w="955040" h="838835">
                <a:moveTo>
                  <a:pt x="803142" y="0"/>
                </a:moveTo>
                <a:lnTo>
                  <a:pt x="795861" y="684"/>
                </a:lnTo>
                <a:lnTo>
                  <a:pt x="789366" y="4060"/>
                </a:lnTo>
                <a:lnTo>
                  <a:pt x="784478" y="9876"/>
                </a:lnTo>
                <a:lnTo>
                  <a:pt x="782220" y="17047"/>
                </a:lnTo>
                <a:lnTo>
                  <a:pt x="782891" y="24290"/>
                </a:lnTo>
                <a:lnTo>
                  <a:pt x="786229" y="30771"/>
                </a:lnTo>
                <a:lnTo>
                  <a:pt x="791972" y="35657"/>
                </a:lnTo>
                <a:lnTo>
                  <a:pt x="852176" y="68723"/>
                </a:lnTo>
                <a:lnTo>
                  <a:pt x="864997" y="67153"/>
                </a:lnTo>
                <a:lnTo>
                  <a:pt x="909574" y="63851"/>
                </a:lnTo>
                <a:lnTo>
                  <a:pt x="916685" y="63597"/>
                </a:lnTo>
                <a:lnTo>
                  <a:pt x="922076" y="63597"/>
                </a:lnTo>
                <a:lnTo>
                  <a:pt x="810386" y="2256"/>
                </a:lnTo>
                <a:lnTo>
                  <a:pt x="803142" y="0"/>
                </a:lnTo>
                <a:close/>
              </a:path>
            </a:pathLst>
          </a:custGeom>
          <a:solidFill>
            <a:srgbClr val="000000"/>
          </a:solidFill>
        </p:spPr>
        <p:txBody>
          <a:bodyPr wrap="square" lIns="0" tIns="0" rIns="0" bIns="0" rtlCol="0"/>
          <a:lstStyle/>
          <a:p>
            <a:endParaRPr/>
          </a:p>
        </p:txBody>
      </p:sp>
      <p:sp>
        <p:nvSpPr>
          <p:cNvPr id="18" name="object 18"/>
          <p:cNvSpPr/>
          <p:nvPr/>
        </p:nvSpPr>
        <p:spPr>
          <a:xfrm>
            <a:off x="1205483" y="2221992"/>
            <a:ext cx="2180843" cy="812291"/>
          </a:xfrm>
          <a:prstGeom prst="rect">
            <a:avLst/>
          </a:prstGeom>
          <a:blipFill>
            <a:blip r:embed="rId4" cstate="print"/>
            <a:stretch>
              <a:fillRect/>
            </a:stretch>
          </a:blipFill>
        </p:spPr>
        <p:txBody>
          <a:bodyPr wrap="square" lIns="0" tIns="0" rIns="0" bIns="0" rtlCol="0"/>
          <a:lstStyle/>
          <a:p>
            <a:endParaRPr/>
          </a:p>
        </p:txBody>
      </p:sp>
      <p:sp>
        <p:nvSpPr>
          <p:cNvPr id="19" name="object 19"/>
          <p:cNvSpPr txBox="1"/>
          <p:nvPr/>
        </p:nvSpPr>
        <p:spPr>
          <a:xfrm>
            <a:off x="1898395" y="2386027"/>
            <a:ext cx="739775" cy="347345"/>
          </a:xfrm>
          <a:prstGeom prst="rect">
            <a:avLst/>
          </a:prstGeom>
        </p:spPr>
        <p:txBody>
          <a:bodyPr vert="horz" wrap="square" lIns="0" tIns="13970" rIns="0" bIns="0" rtlCol="0">
            <a:spAutoFit/>
          </a:bodyPr>
          <a:lstStyle/>
          <a:p>
            <a:pPr marL="12700">
              <a:lnSpc>
                <a:spcPct val="100000"/>
              </a:lnSpc>
              <a:spcBef>
                <a:spcPts val="110"/>
              </a:spcBef>
            </a:pPr>
            <a:r>
              <a:rPr sz="2100" b="1" i="1" spc="-65" dirty="0">
                <a:latin typeface="Lucida Sans Unicode"/>
                <a:cs typeface="Lucida Sans Unicode"/>
              </a:rPr>
              <a:t>HO</a:t>
            </a:r>
            <a:r>
              <a:rPr sz="2100" b="1" i="1" spc="-70" dirty="0">
                <a:latin typeface="Lucida Sans Unicode"/>
                <a:cs typeface="Lucida Sans Unicode"/>
              </a:rPr>
              <a:t>LD</a:t>
            </a:r>
            <a:endParaRPr sz="2100">
              <a:latin typeface="Lucida Sans Unicode"/>
              <a:cs typeface="Lucida Sans Unicode"/>
            </a:endParaRPr>
          </a:p>
        </p:txBody>
      </p:sp>
      <p:sp>
        <p:nvSpPr>
          <p:cNvPr id="20" name="object 20"/>
          <p:cNvSpPr/>
          <p:nvPr/>
        </p:nvSpPr>
        <p:spPr>
          <a:xfrm>
            <a:off x="2212848" y="3590544"/>
            <a:ext cx="2180844" cy="812291"/>
          </a:xfrm>
          <a:prstGeom prst="rect">
            <a:avLst/>
          </a:prstGeom>
          <a:blipFill>
            <a:blip r:embed="rId5" cstate="print"/>
            <a:stretch>
              <a:fillRect/>
            </a:stretch>
          </a:blipFill>
        </p:spPr>
        <p:txBody>
          <a:bodyPr wrap="square" lIns="0" tIns="0" rIns="0" bIns="0" rtlCol="0"/>
          <a:lstStyle/>
          <a:p>
            <a:endParaRPr/>
          </a:p>
        </p:txBody>
      </p:sp>
      <p:sp>
        <p:nvSpPr>
          <p:cNvPr id="21" name="object 21"/>
          <p:cNvSpPr txBox="1"/>
          <p:nvPr/>
        </p:nvSpPr>
        <p:spPr>
          <a:xfrm>
            <a:off x="2850260" y="3754579"/>
            <a:ext cx="85153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5" dirty="0">
                <a:solidFill>
                  <a:srgbClr val="FFFFFF"/>
                </a:solidFill>
                <a:latin typeface="Lucida Sans Unicode"/>
                <a:cs typeface="Lucida Sans Unicode"/>
              </a:rPr>
              <a:t>EADY</a:t>
            </a:r>
            <a:endParaRPr sz="2100">
              <a:latin typeface="Lucida Sans Unicode"/>
              <a:cs typeface="Lucida Sans Unicode"/>
            </a:endParaRPr>
          </a:p>
        </p:txBody>
      </p:sp>
      <p:sp>
        <p:nvSpPr>
          <p:cNvPr id="22" name="object 22"/>
          <p:cNvSpPr/>
          <p:nvPr/>
        </p:nvSpPr>
        <p:spPr>
          <a:xfrm>
            <a:off x="3653028" y="5390388"/>
            <a:ext cx="2180844" cy="812292"/>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906576" y="5555033"/>
            <a:ext cx="4361815" cy="971550"/>
          </a:xfrm>
          <a:prstGeom prst="rect">
            <a:avLst/>
          </a:prstGeom>
        </p:spPr>
        <p:txBody>
          <a:bodyPr vert="horz" wrap="square" lIns="0" tIns="13970" rIns="0" bIns="0" rtlCol="0">
            <a:spAutoFit/>
          </a:bodyPr>
          <a:lstStyle/>
          <a:p>
            <a:pPr marR="5080" algn="r">
              <a:lnSpc>
                <a:spcPct val="100000"/>
              </a:lnSpc>
              <a:spcBef>
                <a:spcPts val="110"/>
              </a:spcBef>
            </a:pPr>
            <a:r>
              <a:rPr sz="2100" b="1" i="1" spc="-75" dirty="0">
                <a:solidFill>
                  <a:srgbClr val="FFFFFF"/>
                </a:solidFill>
                <a:latin typeface="Lucida Sans Unicode"/>
                <a:cs typeface="Lucida Sans Unicode"/>
              </a:rPr>
              <a:t>W</a:t>
            </a:r>
            <a:r>
              <a:rPr sz="2100" b="1" i="1" spc="-60" dirty="0">
                <a:solidFill>
                  <a:srgbClr val="FFFFFF"/>
                </a:solidFill>
                <a:latin typeface="Lucida Sans Unicode"/>
                <a:cs typeface="Lucida Sans Unicode"/>
              </a:rPr>
              <a:t>AITING</a:t>
            </a:r>
            <a:endParaRPr sz="2100">
              <a:latin typeface="Lucida Sans Unicode"/>
              <a:cs typeface="Lucida Sans Unicode"/>
            </a:endParaRPr>
          </a:p>
          <a:p>
            <a:pPr marL="12700">
              <a:lnSpc>
                <a:spcPct val="100000"/>
              </a:lnSpc>
              <a:spcBef>
                <a:spcPts val="2035"/>
              </a:spcBef>
            </a:pPr>
            <a:r>
              <a:rPr sz="2400" spc="-10" dirty="0">
                <a:solidFill>
                  <a:srgbClr val="DA1F28"/>
                </a:solidFill>
                <a:latin typeface="Arial Black"/>
                <a:cs typeface="Arial Black"/>
              </a:rPr>
              <a:t>PROCESS </a:t>
            </a:r>
            <a:r>
              <a:rPr sz="2400" spc="-5" dirty="0">
                <a:solidFill>
                  <a:srgbClr val="DA1F28"/>
                </a:solidFill>
                <a:latin typeface="Arial Black"/>
                <a:cs typeface="Arial Black"/>
              </a:rPr>
              <a:t>SCHEDULER</a:t>
            </a:r>
            <a:endParaRPr sz="2400">
              <a:latin typeface="Arial Black"/>
              <a:cs typeface="Arial Black"/>
            </a:endParaRPr>
          </a:p>
        </p:txBody>
      </p:sp>
      <p:sp>
        <p:nvSpPr>
          <p:cNvPr id="24" name="object 24"/>
          <p:cNvSpPr/>
          <p:nvPr/>
        </p:nvSpPr>
        <p:spPr>
          <a:xfrm>
            <a:off x="5164835" y="3590544"/>
            <a:ext cx="2180843" cy="812291"/>
          </a:xfrm>
          <a:prstGeom prst="rect">
            <a:avLst/>
          </a:prstGeom>
          <a:blipFill>
            <a:blip r:embed="rId7" cstate="print"/>
            <a:stretch>
              <a:fillRect/>
            </a:stretch>
          </a:blipFill>
        </p:spPr>
        <p:txBody>
          <a:bodyPr wrap="square" lIns="0" tIns="0" rIns="0" bIns="0" rtlCol="0"/>
          <a:lstStyle/>
          <a:p>
            <a:endParaRPr/>
          </a:p>
        </p:txBody>
      </p:sp>
      <p:sp>
        <p:nvSpPr>
          <p:cNvPr id="25" name="object 25"/>
          <p:cNvSpPr txBox="1"/>
          <p:nvPr/>
        </p:nvSpPr>
        <p:spPr>
          <a:xfrm>
            <a:off x="5637021" y="3754579"/>
            <a:ext cx="118427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a:t>
            </a:r>
            <a:r>
              <a:rPr sz="2100" b="1" i="1" spc="-60" dirty="0">
                <a:solidFill>
                  <a:srgbClr val="FFFFFF"/>
                </a:solidFill>
                <a:latin typeface="Lucida Sans Unicode"/>
                <a:cs typeface="Lucida Sans Unicode"/>
              </a:rPr>
              <a:t>U</a:t>
            </a:r>
            <a:r>
              <a:rPr sz="2100" b="1" i="1" spc="-75" dirty="0">
                <a:solidFill>
                  <a:srgbClr val="FFFFFF"/>
                </a:solidFill>
                <a:latin typeface="Lucida Sans Unicode"/>
                <a:cs typeface="Lucida Sans Unicode"/>
              </a:rPr>
              <a:t>N</a:t>
            </a:r>
            <a:r>
              <a:rPr sz="2100" b="1" i="1" spc="-85" dirty="0">
                <a:solidFill>
                  <a:srgbClr val="FFFFFF"/>
                </a:solidFill>
                <a:latin typeface="Lucida Sans Unicode"/>
                <a:cs typeface="Lucida Sans Unicode"/>
              </a:rPr>
              <a:t>N</a:t>
            </a:r>
            <a:r>
              <a:rPr sz="2100" b="1" i="1" spc="-35" dirty="0">
                <a:solidFill>
                  <a:srgbClr val="FFFFFF"/>
                </a:solidFill>
                <a:latin typeface="Lucida Sans Unicode"/>
                <a:cs typeface="Lucida Sans Unicode"/>
              </a:rPr>
              <a:t>I</a:t>
            </a:r>
            <a:r>
              <a:rPr sz="2100" b="1" i="1" spc="-95" dirty="0">
                <a:solidFill>
                  <a:srgbClr val="FFFFFF"/>
                </a:solidFill>
                <a:latin typeface="Lucida Sans Unicode"/>
                <a:cs typeface="Lucida Sans Unicode"/>
              </a:rPr>
              <a:t>N</a:t>
            </a:r>
            <a:r>
              <a:rPr sz="2100" b="1" i="1" spc="-75" dirty="0">
                <a:solidFill>
                  <a:srgbClr val="FFFFFF"/>
                </a:solidFill>
                <a:latin typeface="Lucida Sans Unicode"/>
                <a:cs typeface="Lucida Sans Unicode"/>
              </a:rPr>
              <a:t>G</a:t>
            </a:r>
            <a:endParaRPr sz="2100">
              <a:latin typeface="Lucida Sans Unicode"/>
              <a:cs typeface="Lucida Sans Unicode"/>
            </a:endParaRPr>
          </a:p>
        </p:txBody>
      </p:sp>
      <p:sp>
        <p:nvSpPr>
          <p:cNvPr id="26" name="object 26"/>
          <p:cNvSpPr/>
          <p:nvPr/>
        </p:nvSpPr>
        <p:spPr>
          <a:xfrm>
            <a:off x="5885688" y="2150364"/>
            <a:ext cx="2395727" cy="812291"/>
          </a:xfrm>
          <a:prstGeom prst="rect">
            <a:avLst/>
          </a:prstGeom>
          <a:blipFill>
            <a:blip r:embed="rId8" cstate="print"/>
            <a:stretch>
              <a:fillRect/>
            </a:stretch>
          </a:blipFill>
        </p:spPr>
        <p:txBody>
          <a:bodyPr wrap="square" lIns="0" tIns="0" rIns="0" bIns="0" rtlCol="0"/>
          <a:lstStyle/>
          <a:p>
            <a:endParaRPr/>
          </a:p>
        </p:txBody>
      </p:sp>
      <p:sp>
        <p:nvSpPr>
          <p:cNvPr id="27" name="object 27"/>
          <p:cNvSpPr txBox="1"/>
          <p:nvPr/>
        </p:nvSpPr>
        <p:spPr>
          <a:xfrm>
            <a:off x="6592316" y="2355048"/>
            <a:ext cx="927735" cy="281940"/>
          </a:xfrm>
          <a:prstGeom prst="rect">
            <a:avLst/>
          </a:prstGeom>
        </p:spPr>
        <p:txBody>
          <a:bodyPr vert="horz" wrap="square" lIns="0" tIns="16510" rIns="0" bIns="0" rtlCol="0">
            <a:spAutoFit/>
          </a:bodyPr>
          <a:lstStyle/>
          <a:p>
            <a:pPr marL="12700">
              <a:lnSpc>
                <a:spcPct val="100000"/>
              </a:lnSpc>
              <a:spcBef>
                <a:spcPts val="130"/>
              </a:spcBef>
            </a:pPr>
            <a:r>
              <a:rPr sz="1650" b="1" i="1" spc="-25" dirty="0">
                <a:solidFill>
                  <a:srgbClr val="FFFFFF"/>
                </a:solidFill>
                <a:latin typeface="Lucida Sans Unicode"/>
                <a:cs typeface="Lucida Sans Unicode"/>
              </a:rPr>
              <a:t>F</a:t>
            </a:r>
            <a:r>
              <a:rPr sz="1650" b="1" i="1" spc="-15" dirty="0">
                <a:solidFill>
                  <a:srgbClr val="FFFFFF"/>
                </a:solidFill>
                <a:latin typeface="Lucida Sans Unicode"/>
                <a:cs typeface="Lucida Sans Unicode"/>
              </a:rPr>
              <a:t>I</a:t>
            </a:r>
            <a:r>
              <a:rPr sz="1650" b="1" i="1" spc="-40" dirty="0">
                <a:solidFill>
                  <a:srgbClr val="FFFFFF"/>
                </a:solidFill>
                <a:latin typeface="Lucida Sans Unicode"/>
                <a:cs typeface="Lucida Sans Unicode"/>
              </a:rPr>
              <a:t>N</a:t>
            </a:r>
            <a:r>
              <a:rPr sz="1650" b="1" i="1" spc="-15" dirty="0">
                <a:solidFill>
                  <a:srgbClr val="FFFFFF"/>
                </a:solidFill>
                <a:latin typeface="Lucida Sans Unicode"/>
                <a:cs typeface="Lucida Sans Unicode"/>
              </a:rPr>
              <a:t>IS</a:t>
            </a:r>
            <a:r>
              <a:rPr sz="1650" b="1" i="1" spc="-35" dirty="0">
                <a:solidFill>
                  <a:srgbClr val="FFFFFF"/>
                </a:solidFill>
                <a:latin typeface="Lucida Sans Unicode"/>
                <a:cs typeface="Lucida Sans Unicode"/>
              </a:rPr>
              <a:t>H</a:t>
            </a:r>
            <a:r>
              <a:rPr sz="1650" b="1" i="1" spc="-40" dirty="0">
                <a:solidFill>
                  <a:srgbClr val="FFFFFF"/>
                </a:solidFill>
                <a:latin typeface="Lucida Sans Unicode"/>
                <a:cs typeface="Lucida Sans Unicode"/>
              </a:rPr>
              <a:t>ED</a:t>
            </a:r>
            <a:endParaRPr sz="1650">
              <a:latin typeface="Lucida Sans Unicode"/>
              <a:cs typeface="Lucida Sans Unicode"/>
            </a:endParaRPr>
          </a:p>
        </p:txBody>
      </p:sp>
      <p:sp>
        <p:nvSpPr>
          <p:cNvPr id="28" name="TextBox 27"/>
          <p:cNvSpPr txBox="1"/>
          <p:nvPr/>
        </p:nvSpPr>
        <p:spPr>
          <a:xfrm>
            <a:off x="909181" y="173503"/>
            <a:ext cx="4953000" cy="646331"/>
          </a:xfrm>
          <a:prstGeom prst="rect">
            <a:avLst/>
          </a:prstGeom>
          <a:noFill/>
        </p:spPr>
        <p:txBody>
          <a:bodyPr wrap="square" rtlCol="0">
            <a:spAutoFit/>
          </a:bodyPr>
          <a:lstStyle/>
          <a:p>
            <a:r>
              <a:rPr lang="en-IN" sz="3600" b="1" dirty="0" smtClean="0">
                <a:solidFill>
                  <a:srgbClr val="FFFF00"/>
                </a:solidFill>
              </a:rPr>
              <a:t>Process Scheduler</a:t>
            </a:r>
            <a:endParaRPr lang="en-IN" sz="3600" b="1" dirty="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656996"/>
            <a:ext cx="7938770" cy="1295226"/>
          </a:xfrm>
          <a:prstGeom prst="rect">
            <a:avLst/>
          </a:prstGeom>
        </p:spPr>
        <p:txBody>
          <a:bodyPr vert="horz" wrap="square" lIns="0" tIns="12700" rIns="0" bIns="0" rtlCol="0">
            <a:spAutoFit/>
          </a:bodyPr>
          <a:lstStyle/>
          <a:p>
            <a:pPr marL="268605" marR="198755"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000" spc="-5" dirty="0">
                <a:latin typeface="Lucida Sans Unicode"/>
                <a:cs typeface="Lucida Sans Unicode"/>
              </a:rPr>
              <a:t>The Process </a:t>
            </a:r>
            <a:r>
              <a:rPr sz="2000" dirty="0">
                <a:latin typeface="Lucida Sans Unicode"/>
                <a:cs typeface="Lucida Sans Unicode"/>
              </a:rPr>
              <a:t>status </a:t>
            </a:r>
            <a:r>
              <a:rPr sz="2000" spc="-5" dirty="0">
                <a:latin typeface="Lucida Sans Unicode"/>
                <a:cs typeface="Lucida Sans Unicode"/>
              </a:rPr>
              <a:t>is only one of </a:t>
            </a:r>
            <a:r>
              <a:rPr sz="2000" dirty="0">
                <a:latin typeface="Lucida Sans Unicode"/>
                <a:cs typeface="Lucida Sans Unicode"/>
              </a:rPr>
              <a:t>a </a:t>
            </a:r>
            <a:r>
              <a:rPr sz="2000" spc="-5" dirty="0">
                <a:latin typeface="Lucida Sans Unicode"/>
                <a:cs typeface="Lucida Sans Unicode"/>
              </a:rPr>
              <a:t>collection  of descriptors that are associated </a:t>
            </a:r>
            <a:r>
              <a:rPr sz="2000" dirty="0">
                <a:latin typeface="Lucida Sans Unicode"/>
                <a:cs typeface="Lucida Sans Unicode"/>
              </a:rPr>
              <a:t>with a  </a:t>
            </a:r>
            <a:r>
              <a:rPr sz="2000" spc="-5" dirty="0">
                <a:latin typeface="Lucida Sans Unicode"/>
                <a:cs typeface="Lucida Sans Unicode"/>
              </a:rPr>
              <a:t>process.</a:t>
            </a:r>
            <a:endParaRPr sz="2000" dirty="0">
              <a:latin typeface="Lucida Sans Unicode"/>
              <a:cs typeface="Lucida Sans Unicode"/>
            </a:endParaRPr>
          </a:p>
          <a:p>
            <a:pPr marL="268605" marR="5080" indent="-256540" algn="just">
              <a:lnSpc>
                <a:spcPct val="100000"/>
              </a:lnSpc>
              <a:spcBef>
                <a:spcPts val="400"/>
              </a:spcBef>
              <a:tabLst>
                <a:tab pos="268605" algn="l"/>
              </a:tabLst>
            </a:pPr>
            <a:r>
              <a:rPr sz="1400" spc="15" dirty="0">
                <a:solidFill>
                  <a:srgbClr val="2CA1BE"/>
                </a:solidFill>
                <a:latin typeface="Wingdings 3"/>
                <a:cs typeface="Wingdings 3"/>
              </a:rPr>
              <a:t></a:t>
            </a:r>
            <a:r>
              <a:rPr sz="1400" spc="15" dirty="0">
                <a:solidFill>
                  <a:srgbClr val="2CA1BE"/>
                </a:solidFill>
                <a:latin typeface="Times New Roman"/>
                <a:cs typeface="Times New Roman"/>
              </a:rPr>
              <a:t>	</a:t>
            </a:r>
            <a:r>
              <a:rPr sz="2000" dirty="0">
                <a:latin typeface="Lucida Sans Unicode"/>
                <a:cs typeface="Lucida Sans Unicode"/>
              </a:rPr>
              <a:t>Each </a:t>
            </a:r>
            <a:r>
              <a:rPr sz="2000" spc="-5" dirty="0">
                <a:latin typeface="Lucida Sans Unicode"/>
                <a:cs typeface="Lucida Sans Unicode"/>
              </a:rPr>
              <a:t>process </a:t>
            </a:r>
            <a:r>
              <a:rPr sz="2000" dirty="0">
                <a:latin typeface="Lucida Sans Unicode"/>
                <a:cs typeface="Lucida Sans Unicode"/>
              </a:rPr>
              <a:t>has a </a:t>
            </a:r>
            <a:r>
              <a:rPr sz="2000" spc="-5" dirty="0">
                <a:latin typeface="Lucida Sans Unicode"/>
                <a:cs typeface="Lucida Sans Unicode"/>
              </a:rPr>
              <a:t>data </a:t>
            </a:r>
            <a:r>
              <a:rPr sz="2000" dirty="0">
                <a:latin typeface="Lucida Sans Unicode"/>
                <a:cs typeface="Lucida Sans Unicode"/>
              </a:rPr>
              <a:t>structure </a:t>
            </a:r>
            <a:r>
              <a:rPr sz="2000" spc="-5" dirty="0">
                <a:latin typeface="Lucida Sans Unicode"/>
                <a:cs typeface="Lucida Sans Unicode"/>
              </a:rPr>
              <a:t>called </a:t>
            </a:r>
            <a:r>
              <a:rPr sz="2000" dirty="0">
                <a:latin typeface="Lucida Sans Unicode"/>
                <a:cs typeface="Lucida Sans Unicode"/>
              </a:rPr>
              <a:t>a  </a:t>
            </a:r>
            <a:r>
              <a:rPr sz="2000" spc="-5" dirty="0">
                <a:latin typeface="Lucida Sans Unicode"/>
                <a:cs typeface="Lucida Sans Unicode"/>
              </a:rPr>
              <a:t>Process </a:t>
            </a:r>
            <a:r>
              <a:rPr sz="2000" dirty="0">
                <a:latin typeface="Lucida Sans Unicode"/>
                <a:cs typeface="Lucida Sans Unicode"/>
              </a:rPr>
              <a:t>Control </a:t>
            </a:r>
            <a:r>
              <a:rPr sz="2000" spc="-5" dirty="0">
                <a:latin typeface="Lucida Sans Unicode"/>
                <a:cs typeface="Lucida Sans Unicode"/>
              </a:rPr>
              <a:t>Block (PCB) associated with it,  rather like </a:t>
            </a:r>
            <a:r>
              <a:rPr sz="2000" dirty="0">
                <a:latin typeface="Lucida Sans Unicode"/>
                <a:cs typeface="Lucida Sans Unicode"/>
              </a:rPr>
              <a:t>a</a:t>
            </a:r>
            <a:r>
              <a:rPr sz="2000" spc="-55" dirty="0">
                <a:latin typeface="Lucida Sans Unicode"/>
                <a:cs typeface="Lucida Sans Unicode"/>
              </a:rPr>
              <a:t> </a:t>
            </a:r>
            <a:r>
              <a:rPr sz="2000" spc="-5" dirty="0">
                <a:latin typeface="Lucida Sans Unicode"/>
                <a:cs typeface="Lucida Sans Unicode"/>
              </a:rPr>
              <a:t>passport.</a:t>
            </a:r>
            <a:endParaRPr sz="2000" dirty="0">
              <a:latin typeface="Lucida Sans Unicode"/>
              <a:cs typeface="Lucida Sans Unicode"/>
            </a:endParaRPr>
          </a:p>
        </p:txBody>
      </p:sp>
      <p:sp>
        <p:nvSpPr>
          <p:cNvPr id="4" name="TextBox 3"/>
          <p:cNvSpPr txBox="1"/>
          <p:nvPr/>
        </p:nvSpPr>
        <p:spPr>
          <a:xfrm>
            <a:off x="639506" y="10665"/>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
        <p:nvSpPr>
          <p:cNvPr id="5" name="object 5"/>
          <p:cNvSpPr/>
          <p:nvPr/>
        </p:nvSpPr>
        <p:spPr>
          <a:xfrm>
            <a:off x="1847610" y="2924825"/>
            <a:ext cx="2350008" cy="3193033"/>
          </a:xfrm>
          <a:custGeom>
            <a:avLst/>
            <a:gdLst/>
            <a:ahLst/>
            <a:cxnLst/>
            <a:rect l="l" t="t" r="r" b="b"/>
            <a:pathLst>
              <a:path w="3023870" h="4464050">
                <a:moveTo>
                  <a:pt x="2519680" y="0"/>
                </a:moveTo>
                <a:lnTo>
                  <a:pt x="0" y="0"/>
                </a:lnTo>
                <a:lnTo>
                  <a:pt x="0" y="4463795"/>
                </a:lnTo>
                <a:lnTo>
                  <a:pt x="2519680" y="4463795"/>
                </a:lnTo>
                <a:lnTo>
                  <a:pt x="2568203" y="4461489"/>
                </a:lnTo>
                <a:lnTo>
                  <a:pt x="2615423" y="4454708"/>
                </a:lnTo>
                <a:lnTo>
                  <a:pt x="2661129" y="4443666"/>
                </a:lnTo>
                <a:lnTo>
                  <a:pt x="2705109" y="4428574"/>
                </a:lnTo>
                <a:lnTo>
                  <a:pt x="2747151" y="4409641"/>
                </a:lnTo>
                <a:lnTo>
                  <a:pt x="2787046" y="4387081"/>
                </a:lnTo>
                <a:lnTo>
                  <a:pt x="2824580" y="4361103"/>
                </a:lnTo>
                <a:lnTo>
                  <a:pt x="2859543" y="4331919"/>
                </a:lnTo>
                <a:lnTo>
                  <a:pt x="2891723" y="4299741"/>
                </a:lnTo>
                <a:lnTo>
                  <a:pt x="2920909" y="4264779"/>
                </a:lnTo>
                <a:lnTo>
                  <a:pt x="2946889" y="4227245"/>
                </a:lnTo>
                <a:lnTo>
                  <a:pt x="2969452" y="4187349"/>
                </a:lnTo>
                <a:lnTo>
                  <a:pt x="2988387" y="4145304"/>
                </a:lnTo>
                <a:lnTo>
                  <a:pt x="3003483" y="4101320"/>
                </a:lnTo>
                <a:lnTo>
                  <a:pt x="3014527" y="4055608"/>
                </a:lnTo>
                <a:lnTo>
                  <a:pt x="3021308" y="4008380"/>
                </a:lnTo>
                <a:lnTo>
                  <a:pt x="3023616" y="3959847"/>
                </a:lnTo>
                <a:lnTo>
                  <a:pt x="3023616" y="503936"/>
                </a:lnTo>
                <a:lnTo>
                  <a:pt x="3021308" y="455412"/>
                </a:lnTo>
                <a:lnTo>
                  <a:pt x="3014527" y="408192"/>
                </a:lnTo>
                <a:lnTo>
                  <a:pt x="3003483" y="362486"/>
                </a:lnTo>
                <a:lnTo>
                  <a:pt x="2988387" y="318506"/>
                </a:lnTo>
                <a:lnTo>
                  <a:pt x="2969452" y="276464"/>
                </a:lnTo>
                <a:lnTo>
                  <a:pt x="2946889" y="236569"/>
                </a:lnTo>
                <a:lnTo>
                  <a:pt x="2920909" y="199035"/>
                </a:lnTo>
                <a:lnTo>
                  <a:pt x="2891723" y="164072"/>
                </a:lnTo>
                <a:lnTo>
                  <a:pt x="2859543" y="131892"/>
                </a:lnTo>
                <a:lnTo>
                  <a:pt x="2824580" y="102706"/>
                </a:lnTo>
                <a:lnTo>
                  <a:pt x="2787046" y="76726"/>
                </a:lnTo>
                <a:lnTo>
                  <a:pt x="2747151" y="54163"/>
                </a:lnTo>
                <a:lnTo>
                  <a:pt x="2705109" y="35228"/>
                </a:lnTo>
                <a:lnTo>
                  <a:pt x="2661129" y="20132"/>
                </a:lnTo>
                <a:lnTo>
                  <a:pt x="2615423" y="9088"/>
                </a:lnTo>
                <a:lnTo>
                  <a:pt x="2568203" y="2307"/>
                </a:lnTo>
                <a:lnTo>
                  <a:pt x="2519680" y="0"/>
                </a:lnTo>
                <a:close/>
              </a:path>
            </a:pathLst>
          </a:custGeom>
          <a:solidFill>
            <a:srgbClr val="8B003B"/>
          </a:solidFill>
        </p:spPr>
        <p:txBody>
          <a:bodyPr wrap="square" lIns="0" tIns="0" rIns="0" bIns="0" rtlCol="0"/>
          <a:lstStyle/>
          <a:p>
            <a:endParaRPr/>
          </a:p>
        </p:txBody>
      </p:sp>
      <p:sp>
        <p:nvSpPr>
          <p:cNvPr id="6" name="object 7"/>
          <p:cNvSpPr txBox="1"/>
          <p:nvPr/>
        </p:nvSpPr>
        <p:spPr>
          <a:xfrm>
            <a:off x="2237984" y="3153426"/>
            <a:ext cx="1549564"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FF9933"/>
                </a:solidFill>
                <a:latin typeface="Lucida Sans Unicode"/>
                <a:cs typeface="Lucida Sans Unicode"/>
              </a:rPr>
              <a:t>Operating</a:t>
            </a:r>
            <a:r>
              <a:rPr sz="1400" b="1" spc="-85" dirty="0">
                <a:solidFill>
                  <a:srgbClr val="FF9933"/>
                </a:solidFill>
                <a:latin typeface="Lucida Sans Unicode"/>
                <a:cs typeface="Lucida Sans Unicode"/>
              </a:rPr>
              <a:t> </a:t>
            </a:r>
            <a:r>
              <a:rPr sz="1400" b="1" dirty="0">
                <a:solidFill>
                  <a:srgbClr val="FF9933"/>
                </a:solidFill>
                <a:latin typeface="Lucida Sans Unicode"/>
                <a:cs typeface="Lucida Sans Unicode"/>
              </a:rPr>
              <a:t>System</a:t>
            </a:r>
            <a:endParaRPr sz="1400" dirty="0">
              <a:latin typeface="Lucida Sans Unicode"/>
              <a:cs typeface="Lucida Sans Unicode"/>
            </a:endParaRPr>
          </a:p>
        </p:txBody>
      </p:sp>
      <p:sp>
        <p:nvSpPr>
          <p:cNvPr id="7" name="object 8"/>
          <p:cNvSpPr txBox="1"/>
          <p:nvPr/>
        </p:nvSpPr>
        <p:spPr>
          <a:xfrm>
            <a:off x="2068716" y="4964619"/>
            <a:ext cx="1888100" cy="843821"/>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FF9933"/>
                </a:solidFill>
                <a:latin typeface="Lucida Sans Unicode"/>
                <a:cs typeface="Lucida Sans Unicode"/>
              </a:rPr>
              <a:t>Process Control</a:t>
            </a:r>
            <a:r>
              <a:rPr sz="1800" b="1" spc="-110" dirty="0">
                <a:solidFill>
                  <a:srgbClr val="FF9933"/>
                </a:solidFill>
                <a:latin typeface="Lucida Sans Unicode"/>
                <a:cs typeface="Lucida Sans Unicode"/>
              </a:rPr>
              <a:t> </a:t>
            </a:r>
            <a:r>
              <a:rPr sz="1800" b="1" dirty="0">
                <a:solidFill>
                  <a:srgbClr val="FF9933"/>
                </a:solidFill>
                <a:latin typeface="Lucida Sans Unicode"/>
                <a:cs typeface="Lucida Sans Unicode"/>
              </a:rPr>
              <a:t>Block</a:t>
            </a:r>
            <a:endParaRPr sz="1800">
              <a:latin typeface="Lucida Sans Unicode"/>
              <a:cs typeface="Lucida Sans Unicode"/>
            </a:endParaRPr>
          </a:p>
          <a:p>
            <a:pPr marL="4445" algn="ctr">
              <a:lnSpc>
                <a:spcPct val="100000"/>
              </a:lnSpc>
            </a:pPr>
            <a:r>
              <a:rPr sz="1800" b="1" spc="5" dirty="0">
                <a:solidFill>
                  <a:srgbClr val="FF9933"/>
                </a:solidFill>
                <a:latin typeface="Lucida Sans Unicode"/>
                <a:cs typeface="Lucida Sans Unicode"/>
              </a:rPr>
              <a:t>(PCB)</a:t>
            </a:r>
            <a:endParaRPr sz="1800">
              <a:latin typeface="Lucida Sans Unicode"/>
              <a:cs typeface="Lucida Sans Unicode"/>
            </a:endParaRPr>
          </a:p>
        </p:txBody>
      </p:sp>
      <p:sp>
        <p:nvSpPr>
          <p:cNvPr id="8" name="object 9"/>
          <p:cNvSpPr/>
          <p:nvPr/>
        </p:nvSpPr>
        <p:spPr>
          <a:xfrm>
            <a:off x="2773531" y="4059781"/>
            <a:ext cx="567318" cy="619167"/>
          </a:xfrm>
          <a:prstGeom prst="rect">
            <a:avLst/>
          </a:prstGeom>
          <a:blipFill>
            <a:blip r:embed="rId2" cstate="print"/>
            <a:stretch>
              <a:fillRect/>
            </a:stretch>
          </a:blipFill>
        </p:spPr>
        <p:txBody>
          <a:bodyPr wrap="square" lIns="0" tIns="0" rIns="0" bIns="0" rtlCol="0"/>
          <a:lstStyle/>
          <a:p>
            <a:endParaRPr/>
          </a:p>
        </p:txBody>
      </p:sp>
      <p:sp>
        <p:nvSpPr>
          <p:cNvPr id="9" name="object 6"/>
          <p:cNvSpPr/>
          <p:nvPr/>
        </p:nvSpPr>
        <p:spPr>
          <a:xfrm>
            <a:off x="5257800" y="1963558"/>
            <a:ext cx="2976372" cy="728472"/>
          </a:xfrm>
          <a:prstGeom prst="rect">
            <a:avLst/>
          </a:prstGeom>
          <a:blipFill>
            <a:blip r:embed="rId3" cstate="print"/>
            <a:stretch>
              <a:fillRect/>
            </a:stretch>
          </a:blipFill>
        </p:spPr>
        <p:txBody>
          <a:bodyPr wrap="square" lIns="0" tIns="0" rIns="0" bIns="0" rtlCol="0"/>
          <a:lstStyle/>
          <a:p>
            <a:endParaRPr/>
          </a:p>
        </p:txBody>
      </p:sp>
      <p:sp>
        <p:nvSpPr>
          <p:cNvPr id="10" name="object 7"/>
          <p:cNvSpPr txBox="1"/>
          <p:nvPr/>
        </p:nvSpPr>
        <p:spPr>
          <a:xfrm>
            <a:off x="5341112" y="2144737"/>
            <a:ext cx="117411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Lucida Sans Unicode"/>
                <a:cs typeface="Lucida Sans Unicode"/>
              </a:rPr>
              <a:t>Process</a:t>
            </a:r>
            <a:r>
              <a:rPr sz="1800" b="1" spc="-110" dirty="0">
                <a:solidFill>
                  <a:srgbClr val="FFFFFF"/>
                </a:solidFill>
                <a:latin typeface="Lucida Sans Unicode"/>
                <a:cs typeface="Lucida Sans Unicode"/>
              </a:rPr>
              <a:t> </a:t>
            </a:r>
            <a:r>
              <a:rPr sz="1800" b="1" dirty="0">
                <a:solidFill>
                  <a:srgbClr val="FFFFFF"/>
                </a:solidFill>
                <a:latin typeface="Lucida Sans Unicode"/>
                <a:cs typeface="Lucida Sans Unicode"/>
              </a:rPr>
              <a:t>ID</a:t>
            </a:r>
            <a:endParaRPr sz="1800">
              <a:latin typeface="Lucida Sans Unicode"/>
              <a:cs typeface="Lucida Sans Unicode"/>
            </a:endParaRPr>
          </a:p>
        </p:txBody>
      </p:sp>
      <p:sp>
        <p:nvSpPr>
          <p:cNvPr id="11" name="object 8"/>
          <p:cNvSpPr/>
          <p:nvPr/>
        </p:nvSpPr>
        <p:spPr>
          <a:xfrm>
            <a:off x="5257800" y="2684411"/>
            <a:ext cx="2976372" cy="726948"/>
          </a:xfrm>
          <a:prstGeom prst="rect">
            <a:avLst/>
          </a:prstGeom>
          <a:blipFill>
            <a:blip r:embed="rId4" cstate="print"/>
            <a:stretch>
              <a:fillRect/>
            </a:stretch>
          </a:blipFill>
        </p:spPr>
        <p:txBody>
          <a:bodyPr wrap="square" lIns="0" tIns="0" rIns="0" bIns="0" rtlCol="0"/>
          <a:lstStyle/>
          <a:p>
            <a:endParaRPr/>
          </a:p>
        </p:txBody>
      </p:sp>
      <p:sp>
        <p:nvSpPr>
          <p:cNvPr id="12" name="object 9"/>
          <p:cNvSpPr/>
          <p:nvPr/>
        </p:nvSpPr>
        <p:spPr>
          <a:xfrm>
            <a:off x="5257800" y="3403739"/>
            <a:ext cx="2976372" cy="2311907"/>
          </a:xfrm>
          <a:prstGeom prst="rect">
            <a:avLst/>
          </a:prstGeom>
          <a:blipFill>
            <a:blip r:embed="rId5" cstate="print"/>
            <a:stretch>
              <a:fillRect/>
            </a:stretch>
          </a:blipFill>
        </p:spPr>
        <p:txBody>
          <a:bodyPr wrap="square" lIns="0" tIns="0" rIns="0" bIns="0" rtlCol="0"/>
          <a:lstStyle/>
          <a:p>
            <a:endParaRPr/>
          </a:p>
        </p:txBody>
      </p:sp>
      <p:sp>
        <p:nvSpPr>
          <p:cNvPr id="13" name="object 10"/>
          <p:cNvSpPr/>
          <p:nvPr/>
        </p:nvSpPr>
        <p:spPr>
          <a:xfrm>
            <a:off x="5257800" y="5708026"/>
            <a:ext cx="2976372" cy="728471"/>
          </a:xfrm>
          <a:prstGeom prst="rect">
            <a:avLst/>
          </a:prstGeom>
          <a:blipFill>
            <a:blip r:embed="rId6" cstate="print"/>
            <a:stretch>
              <a:fillRect/>
            </a:stretch>
          </a:blipFill>
        </p:spPr>
        <p:txBody>
          <a:bodyPr wrap="square" lIns="0" tIns="0" rIns="0" bIns="0" rtlCol="0"/>
          <a:lstStyle/>
          <a:p>
            <a:endParaRPr/>
          </a:p>
        </p:txBody>
      </p:sp>
      <p:sp>
        <p:nvSpPr>
          <p:cNvPr id="14" name="object 11"/>
          <p:cNvSpPr txBox="1"/>
          <p:nvPr/>
        </p:nvSpPr>
        <p:spPr>
          <a:xfrm>
            <a:off x="5341112" y="2864954"/>
            <a:ext cx="2293620" cy="3325495"/>
          </a:xfrm>
          <a:prstGeom prst="rect">
            <a:avLst/>
          </a:prstGeom>
        </p:spPr>
        <p:txBody>
          <a:bodyPr vert="horz" wrap="square" lIns="0" tIns="12700" rIns="0" bIns="0" rtlCol="0">
            <a:spAutoFit/>
          </a:bodyPr>
          <a:lstStyle/>
          <a:p>
            <a:pPr marL="12700">
              <a:lnSpc>
                <a:spcPct val="100000"/>
              </a:lnSpc>
              <a:spcBef>
                <a:spcPts val="100"/>
              </a:spcBef>
            </a:pPr>
            <a:r>
              <a:rPr sz="1800" b="1" dirty="0">
                <a:latin typeface="Lucida Sans Unicode"/>
                <a:cs typeface="Lucida Sans Unicode"/>
              </a:rPr>
              <a:t>Process</a:t>
            </a:r>
            <a:r>
              <a:rPr sz="1800" b="1" spc="-55" dirty="0">
                <a:latin typeface="Lucida Sans Unicode"/>
                <a:cs typeface="Lucida Sans Unicode"/>
              </a:rPr>
              <a:t> </a:t>
            </a:r>
            <a:r>
              <a:rPr sz="1800" b="1" spc="5" dirty="0">
                <a:latin typeface="Lucida Sans Unicode"/>
                <a:cs typeface="Lucida Sans Unicode"/>
              </a:rPr>
              <a:t>Status</a:t>
            </a:r>
            <a:endParaRPr sz="1800" dirty="0">
              <a:latin typeface="Lucida Sans Unicode"/>
              <a:cs typeface="Lucida Sans Unicode"/>
            </a:endParaRPr>
          </a:p>
          <a:p>
            <a:pPr>
              <a:lnSpc>
                <a:spcPct val="100000"/>
              </a:lnSpc>
              <a:spcBef>
                <a:spcPts val="35"/>
              </a:spcBef>
            </a:pPr>
            <a:endParaRPr sz="3750" dirty="0">
              <a:latin typeface="Times New Roman"/>
              <a:cs typeface="Times New Roman"/>
            </a:endParaRPr>
          </a:p>
          <a:p>
            <a:pPr marL="12700">
              <a:lnSpc>
                <a:spcPct val="100000"/>
              </a:lnSpc>
              <a:spcBef>
                <a:spcPts val="5"/>
              </a:spcBef>
            </a:pPr>
            <a:r>
              <a:rPr sz="1800" b="1" dirty="0">
                <a:latin typeface="Lucida Sans Unicode"/>
                <a:cs typeface="Lucida Sans Unicode"/>
              </a:rPr>
              <a:t>Process</a:t>
            </a:r>
            <a:r>
              <a:rPr sz="1800" b="1" spc="-55" dirty="0">
                <a:latin typeface="Lucida Sans Unicode"/>
                <a:cs typeface="Lucida Sans Unicode"/>
              </a:rPr>
              <a:t> </a:t>
            </a:r>
            <a:r>
              <a:rPr sz="1800" b="1" spc="5" dirty="0">
                <a:latin typeface="Lucida Sans Unicode"/>
                <a:cs typeface="Lucida Sans Unicode"/>
              </a:rPr>
              <a:t>State</a:t>
            </a:r>
            <a:endParaRPr sz="1800" dirty="0">
              <a:latin typeface="Lucida Sans Unicode"/>
              <a:cs typeface="Lucida Sans Unicode"/>
            </a:endParaRPr>
          </a:p>
          <a:p>
            <a:pPr marL="299085" indent="-287020">
              <a:lnSpc>
                <a:spcPct val="100000"/>
              </a:lnSpc>
              <a:buFont typeface="Arial"/>
              <a:buChar char="•"/>
              <a:tabLst>
                <a:tab pos="299085" algn="l"/>
                <a:tab pos="299720" algn="l"/>
              </a:tabLst>
            </a:pPr>
            <a:r>
              <a:rPr sz="1800" b="1" dirty="0">
                <a:latin typeface="Lucida Sans Unicode"/>
                <a:cs typeface="Lucida Sans Unicode"/>
              </a:rPr>
              <a:t>Program</a:t>
            </a:r>
            <a:r>
              <a:rPr sz="1800" b="1" spc="-35" dirty="0">
                <a:latin typeface="Lucida Sans Unicode"/>
                <a:cs typeface="Lucida Sans Unicode"/>
              </a:rPr>
              <a:t> </a:t>
            </a:r>
            <a:r>
              <a:rPr sz="1800" b="1" dirty="0">
                <a:latin typeface="Lucida Sans Unicode"/>
                <a:cs typeface="Lucida Sans Unicode"/>
              </a:rPr>
              <a:t>Counter</a:t>
            </a:r>
            <a:endParaRPr sz="1800" dirty="0">
              <a:latin typeface="Lucida Sans Unicode"/>
              <a:cs typeface="Lucida Sans Unicode"/>
            </a:endParaRPr>
          </a:p>
          <a:p>
            <a:pPr marL="299085" indent="-287020">
              <a:lnSpc>
                <a:spcPct val="100000"/>
              </a:lnSpc>
              <a:buFont typeface="Arial"/>
              <a:buChar char="•"/>
              <a:tabLst>
                <a:tab pos="299085" algn="l"/>
                <a:tab pos="299720" algn="l"/>
              </a:tabLst>
            </a:pPr>
            <a:r>
              <a:rPr sz="1800" b="1" dirty="0">
                <a:latin typeface="Lucida Sans Unicode"/>
                <a:cs typeface="Lucida Sans Unicode"/>
              </a:rPr>
              <a:t>Register</a:t>
            </a:r>
            <a:r>
              <a:rPr sz="1800" b="1" spc="-65" dirty="0">
                <a:latin typeface="Lucida Sans Unicode"/>
                <a:cs typeface="Lucida Sans Unicode"/>
              </a:rPr>
              <a:t> </a:t>
            </a:r>
            <a:r>
              <a:rPr sz="1800" b="1" dirty="0">
                <a:latin typeface="Lucida Sans Unicode"/>
                <a:cs typeface="Lucida Sans Unicode"/>
              </a:rPr>
              <a:t>Contents</a:t>
            </a:r>
            <a:endParaRPr sz="1800" dirty="0">
              <a:latin typeface="Lucida Sans Unicode"/>
              <a:cs typeface="Lucida Sans Unicode"/>
            </a:endParaRPr>
          </a:p>
          <a:p>
            <a:pPr marL="299085" indent="-287020">
              <a:lnSpc>
                <a:spcPct val="100000"/>
              </a:lnSpc>
              <a:buFont typeface="Arial"/>
              <a:buChar char="•"/>
              <a:tabLst>
                <a:tab pos="299085" algn="l"/>
                <a:tab pos="299720" algn="l"/>
              </a:tabLst>
            </a:pPr>
            <a:r>
              <a:rPr sz="1800" b="1" spc="5" dirty="0">
                <a:latin typeface="Lucida Sans Unicode"/>
                <a:cs typeface="Lucida Sans Unicode"/>
              </a:rPr>
              <a:t>Main</a:t>
            </a:r>
            <a:r>
              <a:rPr sz="1800" b="1" spc="-35" dirty="0">
                <a:latin typeface="Lucida Sans Unicode"/>
                <a:cs typeface="Lucida Sans Unicode"/>
              </a:rPr>
              <a:t> </a:t>
            </a:r>
            <a:r>
              <a:rPr sz="1800" b="1" spc="5" dirty="0">
                <a:latin typeface="Lucida Sans Unicode"/>
                <a:cs typeface="Lucida Sans Unicode"/>
              </a:rPr>
              <a:t>Memory</a:t>
            </a:r>
            <a:endParaRPr sz="1800" dirty="0">
              <a:latin typeface="Lucida Sans Unicode"/>
              <a:cs typeface="Lucida Sans Unicode"/>
            </a:endParaRPr>
          </a:p>
          <a:p>
            <a:pPr marL="299085" indent="-287020">
              <a:lnSpc>
                <a:spcPct val="100000"/>
              </a:lnSpc>
              <a:buFont typeface="Arial"/>
              <a:buChar char="•"/>
              <a:tabLst>
                <a:tab pos="299085" algn="l"/>
                <a:tab pos="299720" algn="l"/>
              </a:tabLst>
            </a:pPr>
            <a:r>
              <a:rPr sz="1800" b="1" dirty="0">
                <a:latin typeface="Lucida Sans Unicode"/>
                <a:cs typeface="Lucida Sans Unicode"/>
              </a:rPr>
              <a:t>Resources</a:t>
            </a:r>
            <a:endParaRPr sz="1800" dirty="0">
              <a:latin typeface="Lucida Sans Unicode"/>
              <a:cs typeface="Lucida Sans Unicode"/>
            </a:endParaRPr>
          </a:p>
          <a:p>
            <a:pPr marL="299085" indent="-287020">
              <a:lnSpc>
                <a:spcPct val="100000"/>
              </a:lnSpc>
              <a:buFont typeface="Arial"/>
              <a:buChar char="•"/>
              <a:tabLst>
                <a:tab pos="299085" algn="l"/>
                <a:tab pos="299720" algn="l"/>
              </a:tabLst>
            </a:pPr>
            <a:r>
              <a:rPr sz="1800" b="1" spc="5" dirty="0">
                <a:latin typeface="Lucida Sans Unicode"/>
                <a:cs typeface="Lucida Sans Unicode"/>
              </a:rPr>
              <a:t>Process</a:t>
            </a:r>
            <a:r>
              <a:rPr sz="1800" b="1" spc="-60" dirty="0">
                <a:latin typeface="Lucida Sans Unicode"/>
                <a:cs typeface="Lucida Sans Unicode"/>
              </a:rPr>
              <a:t> </a:t>
            </a:r>
            <a:r>
              <a:rPr sz="1800" b="1" spc="5" dirty="0">
                <a:latin typeface="Lucida Sans Unicode"/>
                <a:cs typeface="Lucida Sans Unicode"/>
              </a:rPr>
              <a:t>Priority</a:t>
            </a:r>
            <a:endParaRPr sz="1800" dirty="0">
              <a:latin typeface="Lucida Sans Unicode"/>
              <a:cs typeface="Lucida Sans Unicode"/>
            </a:endParaRPr>
          </a:p>
          <a:p>
            <a:pPr>
              <a:lnSpc>
                <a:spcPct val="100000"/>
              </a:lnSpc>
              <a:spcBef>
                <a:spcPts val="35"/>
              </a:spcBef>
            </a:pPr>
            <a:endParaRPr sz="3750" dirty="0">
              <a:latin typeface="Times New Roman"/>
              <a:cs typeface="Times New Roman"/>
            </a:endParaRPr>
          </a:p>
          <a:p>
            <a:pPr marL="12700">
              <a:lnSpc>
                <a:spcPct val="100000"/>
              </a:lnSpc>
            </a:pPr>
            <a:r>
              <a:rPr sz="1800" b="1" spc="-5" dirty="0">
                <a:latin typeface="Lucida Sans Unicode"/>
                <a:cs typeface="Lucida Sans Unicode"/>
              </a:rPr>
              <a:t>Accounting</a:t>
            </a:r>
            <a:endParaRPr sz="1800" dirty="0">
              <a:latin typeface="Lucida Sans Unicode"/>
              <a:cs typeface="Lucida Sans Unicod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509" y="1484376"/>
            <a:ext cx="365442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90" dirty="0"/>
              <a:t> </a:t>
            </a:r>
            <a:r>
              <a:rPr spc="-5" dirty="0"/>
              <a:t>IDENTIFIER</a:t>
            </a:r>
            <a:endParaRPr sz="1800">
              <a:latin typeface="Times New Roman"/>
              <a:cs typeface="Times New Roman"/>
            </a:endParaRPr>
          </a:p>
        </p:txBody>
      </p:sp>
      <p:sp>
        <p:nvSpPr>
          <p:cNvPr id="3" name="object 3"/>
          <p:cNvSpPr txBox="1"/>
          <p:nvPr/>
        </p:nvSpPr>
        <p:spPr>
          <a:xfrm>
            <a:off x="264237" y="1964878"/>
            <a:ext cx="8641484" cy="505908"/>
          </a:xfrm>
          <a:prstGeom prst="rect">
            <a:avLst/>
          </a:prstGeom>
        </p:spPr>
        <p:txBody>
          <a:bodyPr vert="horz" wrap="square" lIns="0" tIns="13335" rIns="0" bIns="0" rtlCol="0">
            <a:spAutoFit/>
          </a:bodyPr>
          <a:lstStyle/>
          <a:p>
            <a:pPr marL="241300" indent="-228600">
              <a:lnSpc>
                <a:spcPct val="100000"/>
              </a:lnSpc>
              <a:spcBef>
                <a:spcPts val="105"/>
              </a:spcBef>
              <a:buClr>
                <a:srgbClr val="2CA1BE"/>
              </a:buClr>
              <a:buFont typeface="Verdana"/>
              <a:buChar char="◦"/>
              <a:tabLst>
                <a:tab pos="241300" algn="l"/>
              </a:tabLst>
            </a:pPr>
            <a:r>
              <a:rPr sz="1600" dirty="0">
                <a:latin typeface="Lucida Sans Unicode"/>
                <a:cs typeface="Lucida Sans Unicode"/>
              </a:rPr>
              <a:t>Each </a:t>
            </a:r>
            <a:r>
              <a:rPr sz="1600" spc="-5" dirty="0">
                <a:latin typeface="Lucida Sans Unicode"/>
                <a:cs typeface="Lucida Sans Unicode"/>
              </a:rPr>
              <a:t>process is </a:t>
            </a:r>
            <a:r>
              <a:rPr sz="1600" dirty="0">
                <a:latin typeface="Lucida Sans Unicode"/>
                <a:cs typeface="Lucida Sans Unicode"/>
              </a:rPr>
              <a:t>uniquely </a:t>
            </a:r>
            <a:r>
              <a:rPr sz="1600" spc="-5" dirty="0">
                <a:latin typeface="Lucida Sans Unicode"/>
                <a:cs typeface="Lucida Sans Unicode"/>
              </a:rPr>
              <a:t>identified by both</a:t>
            </a:r>
            <a:r>
              <a:rPr sz="1600" spc="-90" dirty="0">
                <a:latin typeface="Lucida Sans Unicode"/>
                <a:cs typeface="Lucida Sans Unicode"/>
              </a:rPr>
              <a:t> </a:t>
            </a:r>
            <a:r>
              <a:rPr sz="1600" spc="-5" dirty="0" smtClean="0">
                <a:latin typeface="Lucida Sans Unicode"/>
                <a:cs typeface="Lucida Sans Unicode"/>
              </a:rPr>
              <a:t>the</a:t>
            </a:r>
            <a:r>
              <a:rPr lang="en-IN" sz="1600" dirty="0">
                <a:latin typeface="Lucida Sans Unicode"/>
                <a:cs typeface="Lucida Sans Unicode"/>
              </a:rPr>
              <a:t> </a:t>
            </a:r>
            <a:r>
              <a:rPr sz="1600" dirty="0" smtClean="0">
                <a:latin typeface="Lucida Sans Unicode"/>
                <a:cs typeface="Lucida Sans Unicode"/>
              </a:rPr>
              <a:t>user’s </a:t>
            </a:r>
            <a:r>
              <a:rPr sz="1600" spc="-5" dirty="0">
                <a:latin typeface="Lucida Sans Unicode"/>
                <a:cs typeface="Lucida Sans Unicode"/>
              </a:rPr>
              <a:t>identification, and </a:t>
            </a:r>
            <a:r>
              <a:rPr sz="1600" dirty="0">
                <a:latin typeface="Lucida Sans Unicode"/>
                <a:cs typeface="Lucida Sans Unicode"/>
              </a:rPr>
              <a:t>a pointer </a:t>
            </a:r>
            <a:r>
              <a:rPr sz="1600" spc="-5" dirty="0">
                <a:latin typeface="Lucida Sans Unicode"/>
                <a:cs typeface="Lucida Sans Unicode"/>
              </a:rPr>
              <a:t>connecting it to  </a:t>
            </a:r>
            <a:r>
              <a:rPr sz="1600" dirty="0">
                <a:latin typeface="Lucida Sans Unicode"/>
                <a:cs typeface="Lucida Sans Unicode"/>
              </a:rPr>
              <a:t>its</a:t>
            </a:r>
            <a:r>
              <a:rPr sz="1600" spc="-25" dirty="0">
                <a:latin typeface="Lucida Sans Unicode"/>
                <a:cs typeface="Lucida Sans Unicode"/>
              </a:rPr>
              <a:t> </a:t>
            </a:r>
            <a:r>
              <a:rPr sz="1600" spc="-5" dirty="0">
                <a:latin typeface="Lucida Sans Unicode"/>
                <a:cs typeface="Lucida Sans Unicode"/>
              </a:rPr>
              <a:t>descriptor.</a:t>
            </a:r>
            <a:endParaRPr sz="1600" dirty="0">
              <a:latin typeface="Lucida Sans Unicode"/>
              <a:cs typeface="Lucida Sans Unicode"/>
            </a:endParaRPr>
          </a:p>
        </p:txBody>
      </p:sp>
      <p:sp>
        <p:nvSpPr>
          <p:cNvPr id="5" name="TextBox 4"/>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
        <p:nvSpPr>
          <p:cNvPr id="6" name="object 2"/>
          <p:cNvSpPr txBox="1">
            <a:spLocks/>
          </p:cNvSpPr>
          <p:nvPr/>
        </p:nvSpPr>
        <p:spPr>
          <a:xfrm>
            <a:off x="395936" y="3153410"/>
            <a:ext cx="3136900" cy="437515"/>
          </a:xfrm>
          <a:prstGeom prst="rect">
            <a:avLst/>
          </a:prstGeom>
          <a:solidFill>
            <a:schemeClr val="tx1"/>
          </a:solidFill>
          <a:ln w="76200" cmpd="thinThick">
            <a:solidFill>
              <a:schemeClr val="tx1"/>
            </a:solidFill>
            <a:miter lim="800000"/>
          </a:ln>
        </p:spPr>
        <p:txBody>
          <a:bodyPr vert="horz" wrap="square" lIns="0" tIns="12700" rIns="0" bIns="0" rtlCol="0" anchor="ctr" anchorCtr="0">
            <a:sp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pPr marL="12700">
              <a:spcBef>
                <a:spcPts val="100"/>
              </a:spcBef>
              <a:tabLst>
                <a:tab pos="268605" algn="l"/>
              </a:tabLst>
            </a:pPr>
            <a:r>
              <a:rPr lang="en-IN" b="0" spc="15" dirty="0" smtClean="0">
                <a:solidFill>
                  <a:srgbClr val="2CA1BE"/>
                </a:solidFill>
                <a:latin typeface="Wingdings 3"/>
                <a:cs typeface="Wingdings 3"/>
              </a:rPr>
              <a:t></a:t>
            </a:r>
            <a:r>
              <a:rPr lang="en-IN" b="0" spc="15" dirty="0" smtClean="0">
                <a:solidFill>
                  <a:srgbClr val="2CA1BE"/>
                </a:solidFill>
                <a:latin typeface="Times New Roman"/>
                <a:cs typeface="Times New Roman"/>
              </a:rPr>
              <a:t>	</a:t>
            </a:r>
            <a:r>
              <a:rPr lang="en-IN" dirty="0" smtClean="0"/>
              <a:t>PROCESS</a:t>
            </a:r>
            <a:r>
              <a:rPr lang="en-IN" spc="-105" dirty="0" smtClean="0"/>
              <a:t> </a:t>
            </a:r>
            <a:r>
              <a:rPr lang="en-IN" dirty="0" smtClean="0"/>
              <a:t>STATUS</a:t>
            </a:r>
            <a:endParaRPr lang="en-IN" dirty="0">
              <a:latin typeface="Times New Roman"/>
              <a:cs typeface="Times New Roman"/>
            </a:endParaRPr>
          </a:p>
        </p:txBody>
      </p:sp>
      <p:sp>
        <p:nvSpPr>
          <p:cNvPr id="8" name="object 4"/>
          <p:cNvSpPr/>
          <p:nvPr/>
        </p:nvSpPr>
        <p:spPr>
          <a:xfrm>
            <a:off x="1290266" y="4257070"/>
            <a:ext cx="2142750" cy="783956"/>
          </a:xfrm>
          <a:prstGeom prst="rect">
            <a:avLst/>
          </a:prstGeom>
          <a:blipFill>
            <a:blip r:embed="rId2" cstate="print"/>
            <a:stretch>
              <a:fillRect/>
            </a:stretch>
          </a:blipFill>
        </p:spPr>
        <p:txBody>
          <a:bodyPr wrap="square" lIns="0" tIns="0" rIns="0" bIns="0" rtlCol="0"/>
          <a:lstStyle/>
          <a:p>
            <a:endParaRPr/>
          </a:p>
        </p:txBody>
      </p:sp>
      <p:sp>
        <p:nvSpPr>
          <p:cNvPr id="9" name="object 5"/>
          <p:cNvSpPr txBox="1"/>
          <p:nvPr/>
        </p:nvSpPr>
        <p:spPr>
          <a:xfrm>
            <a:off x="1964386" y="4401961"/>
            <a:ext cx="739775" cy="347345"/>
          </a:xfrm>
          <a:prstGeom prst="rect">
            <a:avLst/>
          </a:prstGeom>
        </p:spPr>
        <p:txBody>
          <a:bodyPr vert="horz" wrap="square" lIns="0" tIns="13970" rIns="0" bIns="0" rtlCol="0">
            <a:spAutoFit/>
          </a:bodyPr>
          <a:lstStyle/>
          <a:p>
            <a:pPr marL="12700">
              <a:lnSpc>
                <a:spcPct val="100000"/>
              </a:lnSpc>
              <a:spcBef>
                <a:spcPts val="110"/>
              </a:spcBef>
            </a:pPr>
            <a:r>
              <a:rPr sz="2100" b="1" i="1" spc="-65" dirty="0">
                <a:latin typeface="Lucida Sans Unicode"/>
                <a:cs typeface="Lucida Sans Unicode"/>
              </a:rPr>
              <a:t>HO</a:t>
            </a:r>
            <a:r>
              <a:rPr sz="2100" b="1" i="1" spc="-70" dirty="0">
                <a:latin typeface="Lucida Sans Unicode"/>
                <a:cs typeface="Lucida Sans Unicode"/>
              </a:rPr>
              <a:t>LD</a:t>
            </a:r>
            <a:endParaRPr sz="2100">
              <a:latin typeface="Lucida Sans Unicode"/>
              <a:cs typeface="Lucida Sans Unicode"/>
            </a:endParaRPr>
          </a:p>
        </p:txBody>
      </p:sp>
      <p:sp>
        <p:nvSpPr>
          <p:cNvPr id="10" name="object 6"/>
          <p:cNvSpPr/>
          <p:nvPr/>
        </p:nvSpPr>
        <p:spPr>
          <a:xfrm>
            <a:off x="3954218" y="3153410"/>
            <a:ext cx="2142750" cy="794890"/>
          </a:xfrm>
          <a:prstGeom prst="rect">
            <a:avLst/>
          </a:prstGeom>
          <a:blipFill>
            <a:blip r:embed="rId3" cstate="print"/>
            <a:stretch>
              <a:fillRect/>
            </a:stretch>
          </a:blipFill>
        </p:spPr>
        <p:txBody>
          <a:bodyPr wrap="square" lIns="0" tIns="0" rIns="0" bIns="0" rtlCol="0"/>
          <a:lstStyle/>
          <a:p>
            <a:endParaRPr/>
          </a:p>
        </p:txBody>
      </p:sp>
      <p:sp>
        <p:nvSpPr>
          <p:cNvPr id="11" name="object 7"/>
          <p:cNvSpPr txBox="1"/>
          <p:nvPr/>
        </p:nvSpPr>
        <p:spPr>
          <a:xfrm>
            <a:off x="1211580" y="2592387"/>
            <a:ext cx="6668770" cy="1063625"/>
          </a:xfrm>
          <a:prstGeom prst="rect">
            <a:avLst/>
          </a:prstGeom>
        </p:spPr>
        <p:txBody>
          <a:bodyPr vert="horz" wrap="square" lIns="0" tIns="13335" rIns="0" bIns="0" rtlCol="0">
            <a:spAutoFit/>
          </a:bodyPr>
          <a:lstStyle/>
          <a:p>
            <a:pPr marL="241300" indent="-228600">
              <a:lnSpc>
                <a:spcPct val="100000"/>
              </a:lnSpc>
              <a:spcBef>
                <a:spcPts val="105"/>
              </a:spcBef>
              <a:buClr>
                <a:srgbClr val="2CA1BE"/>
              </a:buClr>
              <a:buFont typeface="Verdana"/>
              <a:buChar char="◦"/>
              <a:tabLst>
                <a:tab pos="241300" algn="l"/>
              </a:tabLst>
            </a:pPr>
            <a:r>
              <a:rPr sz="2300" spc="-5" dirty="0">
                <a:latin typeface="Lucida Sans Unicode"/>
                <a:cs typeface="Lucida Sans Unicode"/>
              </a:rPr>
              <a:t>The current </a:t>
            </a:r>
            <a:r>
              <a:rPr sz="2300" dirty="0">
                <a:latin typeface="Lucida Sans Unicode"/>
                <a:cs typeface="Lucida Sans Unicode"/>
              </a:rPr>
              <a:t>status </a:t>
            </a:r>
            <a:r>
              <a:rPr sz="2300" spc="-5" dirty="0">
                <a:latin typeface="Lucida Sans Unicode"/>
                <a:cs typeface="Lucida Sans Unicode"/>
              </a:rPr>
              <a:t>of the process, it is</a:t>
            </a:r>
            <a:r>
              <a:rPr sz="2300" spc="-55" dirty="0">
                <a:latin typeface="Lucida Sans Unicode"/>
                <a:cs typeface="Lucida Sans Unicode"/>
              </a:rPr>
              <a:t> </a:t>
            </a:r>
            <a:r>
              <a:rPr sz="2300" dirty="0">
                <a:latin typeface="Lucida Sans Unicode"/>
                <a:cs typeface="Lucida Sans Unicode"/>
              </a:rPr>
              <a:t>either:</a:t>
            </a:r>
          </a:p>
          <a:p>
            <a:pPr marL="904875" algn="ctr">
              <a:lnSpc>
                <a:spcPct val="100000"/>
              </a:lnSpc>
              <a:spcBef>
                <a:spcPts val="2885"/>
              </a:spcBef>
            </a:pPr>
            <a:r>
              <a:rPr sz="2100" b="1" i="1" spc="-65" dirty="0">
                <a:solidFill>
                  <a:srgbClr val="FFFFFF"/>
                </a:solidFill>
                <a:latin typeface="Lucida Sans Unicode"/>
                <a:cs typeface="Lucida Sans Unicode"/>
              </a:rPr>
              <a:t>READY</a:t>
            </a:r>
            <a:endParaRPr sz="2100" dirty="0">
              <a:latin typeface="Lucida Sans Unicode"/>
              <a:cs typeface="Lucida Sans Unicode"/>
            </a:endParaRPr>
          </a:p>
        </p:txBody>
      </p:sp>
      <p:sp>
        <p:nvSpPr>
          <p:cNvPr id="12" name="object 8"/>
          <p:cNvSpPr/>
          <p:nvPr/>
        </p:nvSpPr>
        <p:spPr>
          <a:xfrm>
            <a:off x="3967934" y="5411979"/>
            <a:ext cx="2142750" cy="794890"/>
          </a:xfrm>
          <a:prstGeom prst="rect">
            <a:avLst/>
          </a:prstGeom>
          <a:blipFill>
            <a:blip r:embed="rId4" cstate="print"/>
            <a:stretch>
              <a:fillRect/>
            </a:stretch>
          </a:blipFill>
        </p:spPr>
        <p:txBody>
          <a:bodyPr wrap="square" lIns="0" tIns="0" rIns="0" bIns="0" rtlCol="0"/>
          <a:lstStyle/>
          <a:p>
            <a:endParaRPr/>
          </a:p>
        </p:txBody>
      </p:sp>
      <p:sp>
        <p:nvSpPr>
          <p:cNvPr id="13" name="object 9"/>
          <p:cNvSpPr txBox="1"/>
          <p:nvPr/>
        </p:nvSpPr>
        <p:spPr>
          <a:xfrm>
            <a:off x="4462857" y="5567821"/>
            <a:ext cx="1099185" cy="347345"/>
          </a:xfrm>
          <a:prstGeom prst="rect">
            <a:avLst/>
          </a:prstGeom>
        </p:spPr>
        <p:txBody>
          <a:bodyPr vert="horz" wrap="square" lIns="0" tIns="13970" rIns="0" bIns="0" rtlCol="0">
            <a:spAutoFit/>
          </a:bodyPr>
          <a:lstStyle/>
          <a:p>
            <a:pPr marL="12700">
              <a:lnSpc>
                <a:spcPct val="100000"/>
              </a:lnSpc>
              <a:spcBef>
                <a:spcPts val="110"/>
              </a:spcBef>
            </a:pPr>
            <a:r>
              <a:rPr sz="2100" b="1" i="1" spc="-65" dirty="0">
                <a:solidFill>
                  <a:srgbClr val="FFFFFF"/>
                </a:solidFill>
                <a:latin typeface="Lucida Sans Unicode"/>
                <a:cs typeface="Lucida Sans Unicode"/>
              </a:rPr>
              <a:t>WAITING</a:t>
            </a:r>
            <a:endParaRPr sz="2100">
              <a:latin typeface="Lucida Sans Unicode"/>
              <a:cs typeface="Lucida Sans Unicode"/>
            </a:endParaRPr>
          </a:p>
        </p:txBody>
      </p:sp>
      <p:sp>
        <p:nvSpPr>
          <p:cNvPr id="14" name="object 10"/>
          <p:cNvSpPr/>
          <p:nvPr/>
        </p:nvSpPr>
        <p:spPr>
          <a:xfrm>
            <a:off x="3954218" y="4241529"/>
            <a:ext cx="2142750" cy="793401"/>
          </a:xfrm>
          <a:prstGeom prst="rect">
            <a:avLst/>
          </a:prstGeom>
          <a:blipFill>
            <a:blip r:embed="rId5" cstate="print"/>
            <a:stretch>
              <a:fillRect/>
            </a:stretch>
          </a:blipFill>
        </p:spPr>
        <p:txBody>
          <a:bodyPr wrap="square" lIns="0" tIns="0" rIns="0" bIns="0" rtlCol="0"/>
          <a:lstStyle/>
          <a:p>
            <a:endParaRPr/>
          </a:p>
        </p:txBody>
      </p:sp>
      <p:sp>
        <p:nvSpPr>
          <p:cNvPr id="15" name="object 11"/>
          <p:cNvSpPr txBox="1"/>
          <p:nvPr/>
        </p:nvSpPr>
        <p:spPr>
          <a:xfrm>
            <a:off x="4406469" y="4396754"/>
            <a:ext cx="1186815" cy="347345"/>
          </a:xfrm>
          <a:prstGeom prst="rect">
            <a:avLst/>
          </a:prstGeom>
        </p:spPr>
        <p:txBody>
          <a:bodyPr vert="horz" wrap="square" lIns="0" tIns="13970" rIns="0" bIns="0" rtlCol="0">
            <a:spAutoFit/>
          </a:bodyPr>
          <a:lstStyle/>
          <a:p>
            <a:pPr marL="12700">
              <a:lnSpc>
                <a:spcPct val="100000"/>
              </a:lnSpc>
              <a:spcBef>
                <a:spcPts val="110"/>
              </a:spcBef>
            </a:pPr>
            <a:r>
              <a:rPr sz="2100" b="1" i="1" spc="-50" dirty="0">
                <a:solidFill>
                  <a:srgbClr val="FFFFFF"/>
                </a:solidFill>
                <a:latin typeface="Lucida Sans Unicode"/>
                <a:cs typeface="Lucida Sans Unicode"/>
              </a:rPr>
              <a:t>RU</a:t>
            </a:r>
            <a:r>
              <a:rPr sz="2100" b="1" i="1" spc="-60" dirty="0">
                <a:solidFill>
                  <a:srgbClr val="FFFFFF"/>
                </a:solidFill>
                <a:latin typeface="Lucida Sans Unicode"/>
                <a:cs typeface="Lucida Sans Unicode"/>
              </a:rPr>
              <a:t>NNI</a:t>
            </a:r>
            <a:r>
              <a:rPr sz="2100" b="1" i="1" spc="-95" dirty="0">
                <a:solidFill>
                  <a:srgbClr val="FFFFFF"/>
                </a:solidFill>
                <a:latin typeface="Lucida Sans Unicode"/>
                <a:cs typeface="Lucida Sans Unicode"/>
              </a:rPr>
              <a:t>N</a:t>
            </a:r>
            <a:r>
              <a:rPr sz="2100" b="1" i="1" spc="-75" dirty="0">
                <a:solidFill>
                  <a:srgbClr val="FFFFFF"/>
                </a:solidFill>
                <a:latin typeface="Lucida Sans Unicode"/>
                <a:cs typeface="Lucida Sans Unicode"/>
              </a:rPr>
              <a:t>G</a:t>
            </a:r>
            <a:endParaRPr sz="2100" dirty="0">
              <a:latin typeface="Lucida Sans Unicode"/>
              <a:cs typeface="Lucida Sans Unicode"/>
            </a:endParaRPr>
          </a:p>
        </p:txBody>
      </p:sp>
      <p:sp>
        <p:nvSpPr>
          <p:cNvPr id="16" name="object 12"/>
          <p:cNvSpPr/>
          <p:nvPr/>
        </p:nvSpPr>
        <p:spPr>
          <a:xfrm>
            <a:off x="6546521" y="4241529"/>
            <a:ext cx="2359200" cy="793401"/>
          </a:xfrm>
          <a:prstGeom prst="rect">
            <a:avLst/>
          </a:prstGeom>
          <a:blipFill>
            <a:blip r:embed="rId6" cstate="print"/>
            <a:stretch>
              <a:fillRect/>
            </a:stretch>
          </a:blipFill>
        </p:spPr>
        <p:txBody>
          <a:bodyPr wrap="square" lIns="0" tIns="0" rIns="0" bIns="0" rtlCol="0"/>
          <a:lstStyle/>
          <a:p>
            <a:endParaRPr/>
          </a:p>
        </p:txBody>
      </p:sp>
      <p:sp>
        <p:nvSpPr>
          <p:cNvPr id="17" name="object 13"/>
          <p:cNvSpPr txBox="1"/>
          <p:nvPr/>
        </p:nvSpPr>
        <p:spPr>
          <a:xfrm>
            <a:off x="7234759" y="4437021"/>
            <a:ext cx="927735" cy="281940"/>
          </a:xfrm>
          <a:prstGeom prst="rect">
            <a:avLst/>
          </a:prstGeom>
        </p:spPr>
        <p:txBody>
          <a:bodyPr vert="horz" wrap="square" lIns="0" tIns="16510" rIns="0" bIns="0" rtlCol="0">
            <a:spAutoFit/>
          </a:bodyPr>
          <a:lstStyle/>
          <a:p>
            <a:pPr marL="12700">
              <a:lnSpc>
                <a:spcPct val="100000"/>
              </a:lnSpc>
              <a:spcBef>
                <a:spcPts val="130"/>
              </a:spcBef>
            </a:pPr>
            <a:r>
              <a:rPr sz="1650" b="1" i="1" spc="-25" dirty="0">
                <a:solidFill>
                  <a:srgbClr val="FFFFFF"/>
                </a:solidFill>
                <a:latin typeface="Lucida Sans Unicode"/>
                <a:cs typeface="Lucida Sans Unicode"/>
              </a:rPr>
              <a:t>F</a:t>
            </a:r>
            <a:r>
              <a:rPr sz="1650" b="1" i="1" spc="-15" dirty="0">
                <a:solidFill>
                  <a:srgbClr val="FFFFFF"/>
                </a:solidFill>
                <a:latin typeface="Lucida Sans Unicode"/>
                <a:cs typeface="Lucida Sans Unicode"/>
              </a:rPr>
              <a:t>I</a:t>
            </a:r>
            <a:r>
              <a:rPr sz="1650" b="1" i="1" spc="-40" dirty="0">
                <a:solidFill>
                  <a:srgbClr val="FFFFFF"/>
                </a:solidFill>
                <a:latin typeface="Lucida Sans Unicode"/>
                <a:cs typeface="Lucida Sans Unicode"/>
              </a:rPr>
              <a:t>N</a:t>
            </a:r>
            <a:r>
              <a:rPr sz="1650" b="1" i="1" spc="-15" dirty="0">
                <a:solidFill>
                  <a:srgbClr val="FFFFFF"/>
                </a:solidFill>
                <a:latin typeface="Lucida Sans Unicode"/>
                <a:cs typeface="Lucida Sans Unicode"/>
              </a:rPr>
              <a:t>IS</a:t>
            </a:r>
            <a:r>
              <a:rPr sz="1650" b="1" i="1" spc="-35" dirty="0">
                <a:solidFill>
                  <a:srgbClr val="FFFFFF"/>
                </a:solidFill>
                <a:latin typeface="Lucida Sans Unicode"/>
                <a:cs typeface="Lucida Sans Unicode"/>
              </a:rPr>
              <a:t>H</a:t>
            </a:r>
            <a:r>
              <a:rPr sz="1650" b="1" i="1" spc="-40" dirty="0">
                <a:solidFill>
                  <a:srgbClr val="FFFFFF"/>
                </a:solidFill>
                <a:latin typeface="Lucida Sans Unicode"/>
                <a:cs typeface="Lucida Sans Unicode"/>
              </a:rPr>
              <a:t>ED</a:t>
            </a:r>
            <a:endParaRPr sz="1650">
              <a:latin typeface="Lucida Sans Unicode"/>
              <a:cs typeface="Lucida Sans Unicod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1664" y="1600200"/>
            <a:ext cx="3581400" cy="28982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110" dirty="0"/>
              <a:t> </a:t>
            </a:r>
            <a:r>
              <a:rPr dirty="0"/>
              <a:t>STATE</a:t>
            </a:r>
            <a:endParaRPr sz="1800">
              <a:latin typeface="Times New Roman"/>
              <a:cs typeface="Times New Roman"/>
            </a:endParaRPr>
          </a:p>
        </p:txBody>
      </p:sp>
      <p:sp>
        <p:nvSpPr>
          <p:cNvPr id="3" name="object 3"/>
          <p:cNvSpPr txBox="1"/>
          <p:nvPr/>
        </p:nvSpPr>
        <p:spPr>
          <a:xfrm>
            <a:off x="934655" y="2253638"/>
            <a:ext cx="7138034" cy="802640"/>
          </a:xfrm>
          <a:prstGeom prst="rect">
            <a:avLst/>
          </a:prstGeom>
        </p:spPr>
        <p:txBody>
          <a:bodyPr vert="horz" wrap="square" lIns="0" tIns="50800" rIns="0" bIns="0" rtlCol="0">
            <a:spAutoFit/>
          </a:bodyPr>
          <a:lstStyle/>
          <a:p>
            <a:pPr marL="241300" indent="-228600">
              <a:lnSpc>
                <a:spcPct val="100000"/>
              </a:lnSpc>
              <a:spcBef>
                <a:spcPts val="400"/>
              </a:spcBef>
              <a:buClr>
                <a:srgbClr val="2CA1BE"/>
              </a:buClr>
              <a:buFont typeface="Verdana"/>
              <a:buChar char="◦"/>
              <a:tabLst>
                <a:tab pos="241300" algn="l"/>
              </a:tabLst>
            </a:pPr>
            <a:r>
              <a:rPr sz="2300" b="1" dirty="0">
                <a:latin typeface="Lucida Sans Unicode"/>
                <a:cs typeface="Lucida Sans Unicode"/>
              </a:rPr>
              <a:t>Program</a:t>
            </a:r>
            <a:r>
              <a:rPr sz="2300" b="1" spc="-50" dirty="0">
                <a:latin typeface="Lucida Sans Unicode"/>
                <a:cs typeface="Lucida Sans Unicode"/>
              </a:rPr>
              <a:t> </a:t>
            </a:r>
            <a:r>
              <a:rPr sz="2300" b="1" dirty="0">
                <a:latin typeface="Lucida Sans Unicode"/>
                <a:cs typeface="Lucida Sans Unicode"/>
              </a:rPr>
              <a:t>counter</a:t>
            </a:r>
            <a:endParaRPr sz="2300" dirty="0">
              <a:latin typeface="Lucida Sans Unicode"/>
              <a:cs typeface="Lucida Sans Unicode"/>
            </a:endParaRPr>
          </a:p>
          <a:p>
            <a:pPr marL="241300" indent="-228600">
              <a:lnSpc>
                <a:spcPct val="100000"/>
              </a:lnSpc>
              <a:spcBef>
                <a:spcPts val="300"/>
              </a:spcBef>
              <a:buClr>
                <a:srgbClr val="2CA1BE"/>
              </a:buClr>
              <a:buFont typeface="Verdana"/>
              <a:buChar char="◦"/>
              <a:tabLst>
                <a:tab pos="241300" algn="l"/>
              </a:tabLst>
            </a:pPr>
            <a:r>
              <a:rPr sz="2300" spc="-5" dirty="0">
                <a:latin typeface="Lucida Sans Unicode"/>
                <a:cs typeface="Lucida Sans Unicode"/>
              </a:rPr>
              <a:t>Record the current </a:t>
            </a:r>
            <a:r>
              <a:rPr sz="2300" dirty="0">
                <a:latin typeface="Lucida Sans Unicode"/>
                <a:cs typeface="Lucida Sans Unicode"/>
              </a:rPr>
              <a:t>value </a:t>
            </a:r>
            <a:r>
              <a:rPr sz="2300" spc="-5" dirty="0">
                <a:latin typeface="Lucida Sans Unicode"/>
                <a:cs typeface="Lucida Sans Unicode"/>
              </a:rPr>
              <a:t>of the </a:t>
            </a:r>
            <a:r>
              <a:rPr sz="2300" dirty="0">
                <a:latin typeface="Lucida Sans Unicode"/>
                <a:cs typeface="Lucida Sans Unicode"/>
              </a:rPr>
              <a:t>program</a:t>
            </a:r>
            <a:r>
              <a:rPr sz="2300" spc="-95" dirty="0">
                <a:latin typeface="Lucida Sans Unicode"/>
                <a:cs typeface="Lucida Sans Unicode"/>
              </a:rPr>
              <a:t> </a:t>
            </a:r>
            <a:r>
              <a:rPr sz="2300" spc="-5" dirty="0">
                <a:latin typeface="Lucida Sans Unicode"/>
                <a:cs typeface="Lucida Sans Unicode"/>
              </a:rPr>
              <a:t>counter</a:t>
            </a:r>
            <a:endParaRPr sz="2300" dirty="0">
              <a:latin typeface="Lucida Sans Unicode"/>
              <a:cs typeface="Lucida Sans Unicode"/>
            </a:endParaRPr>
          </a:p>
        </p:txBody>
      </p:sp>
      <p:sp>
        <p:nvSpPr>
          <p:cNvPr id="5" name="object 5"/>
          <p:cNvSpPr/>
          <p:nvPr/>
        </p:nvSpPr>
        <p:spPr>
          <a:xfrm>
            <a:off x="3968496" y="3330194"/>
            <a:ext cx="1315212" cy="246557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225544" y="5025897"/>
            <a:ext cx="477520"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Lucida Sans Unicode"/>
                <a:cs typeface="Lucida Sans Unicode"/>
              </a:rPr>
              <a:t>08</a:t>
            </a:r>
            <a:endParaRPr sz="2800">
              <a:latin typeface="Lucida Sans Unicode"/>
              <a:cs typeface="Lucida Sans Unicode"/>
            </a:endParaRPr>
          </a:p>
        </p:txBody>
      </p:sp>
      <p:sp>
        <p:nvSpPr>
          <p:cNvPr id="7" name="TextBox 6"/>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1184" y="1600200"/>
            <a:ext cx="3505200" cy="28982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110" dirty="0"/>
              <a:t> </a:t>
            </a:r>
            <a:r>
              <a:rPr dirty="0"/>
              <a:t>STATE</a:t>
            </a:r>
            <a:endParaRPr sz="1800">
              <a:latin typeface="Times New Roman"/>
              <a:cs typeface="Times New Roman"/>
            </a:endParaRPr>
          </a:p>
        </p:txBody>
      </p:sp>
      <p:sp>
        <p:nvSpPr>
          <p:cNvPr id="3" name="object 3"/>
          <p:cNvSpPr txBox="1"/>
          <p:nvPr/>
        </p:nvSpPr>
        <p:spPr>
          <a:xfrm>
            <a:off x="929436" y="2133600"/>
            <a:ext cx="5732145" cy="705321"/>
          </a:xfrm>
          <a:prstGeom prst="rect">
            <a:avLst/>
          </a:prstGeom>
        </p:spPr>
        <p:txBody>
          <a:bodyPr vert="horz" wrap="square" lIns="0" tIns="50800" rIns="0" bIns="0" rtlCol="0">
            <a:spAutoFit/>
          </a:bodyPr>
          <a:lstStyle/>
          <a:p>
            <a:pPr marL="241300" indent="-228600">
              <a:lnSpc>
                <a:spcPct val="100000"/>
              </a:lnSpc>
              <a:spcBef>
                <a:spcPts val="400"/>
              </a:spcBef>
              <a:buClr>
                <a:srgbClr val="2CA1BE"/>
              </a:buClr>
              <a:buFont typeface="Verdana"/>
              <a:buChar char="◦"/>
              <a:tabLst>
                <a:tab pos="241300" algn="l"/>
              </a:tabLst>
            </a:pPr>
            <a:r>
              <a:rPr sz="2000" b="1" dirty="0">
                <a:latin typeface="Lucida Sans Unicode"/>
                <a:cs typeface="Lucida Sans Unicode"/>
              </a:rPr>
              <a:t>Register</a:t>
            </a:r>
            <a:r>
              <a:rPr sz="2000" b="1" spc="-40" dirty="0">
                <a:latin typeface="Lucida Sans Unicode"/>
                <a:cs typeface="Lucida Sans Unicode"/>
              </a:rPr>
              <a:t> </a:t>
            </a:r>
            <a:r>
              <a:rPr sz="2000" b="1" spc="-5" dirty="0">
                <a:latin typeface="Lucida Sans Unicode"/>
                <a:cs typeface="Lucida Sans Unicode"/>
              </a:rPr>
              <a:t>Contents</a:t>
            </a:r>
            <a:endParaRPr sz="2000" dirty="0">
              <a:latin typeface="Lucida Sans Unicode"/>
              <a:cs typeface="Lucida Sans Unicode"/>
            </a:endParaRPr>
          </a:p>
          <a:p>
            <a:pPr marL="241300" indent="-228600">
              <a:lnSpc>
                <a:spcPct val="100000"/>
              </a:lnSpc>
              <a:spcBef>
                <a:spcPts val="300"/>
              </a:spcBef>
              <a:buClr>
                <a:srgbClr val="2CA1BE"/>
              </a:buClr>
              <a:buFont typeface="Verdana"/>
              <a:buChar char="◦"/>
              <a:tabLst>
                <a:tab pos="241300" algn="l"/>
              </a:tabLst>
            </a:pPr>
            <a:r>
              <a:rPr sz="2000" spc="-5" dirty="0">
                <a:latin typeface="Lucida Sans Unicode"/>
                <a:cs typeface="Lucida Sans Unicode"/>
              </a:rPr>
              <a:t>Record the </a:t>
            </a:r>
            <a:r>
              <a:rPr sz="2000" dirty="0">
                <a:latin typeface="Lucida Sans Unicode"/>
                <a:cs typeface="Lucida Sans Unicode"/>
              </a:rPr>
              <a:t>values </a:t>
            </a:r>
            <a:r>
              <a:rPr sz="2000" spc="-5" dirty="0">
                <a:latin typeface="Lucida Sans Unicode"/>
                <a:cs typeface="Lucida Sans Unicode"/>
              </a:rPr>
              <a:t>of the data</a:t>
            </a:r>
            <a:r>
              <a:rPr sz="2000" spc="-55" dirty="0">
                <a:latin typeface="Lucida Sans Unicode"/>
                <a:cs typeface="Lucida Sans Unicode"/>
              </a:rPr>
              <a:t> </a:t>
            </a:r>
            <a:r>
              <a:rPr sz="2000" dirty="0">
                <a:latin typeface="Lucida Sans Unicode"/>
                <a:cs typeface="Lucida Sans Unicode"/>
              </a:rPr>
              <a:t>registers</a:t>
            </a:r>
          </a:p>
        </p:txBody>
      </p:sp>
      <p:sp>
        <p:nvSpPr>
          <p:cNvPr id="5" name="object 5"/>
          <p:cNvSpPr/>
          <p:nvPr/>
        </p:nvSpPr>
        <p:spPr>
          <a:xfrm>
            <a:off x="1143000" y="2971800"/>
            <a:ext cx="3314700" cy="33147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486400" y="3436620"/>
            <a:ext cx="3302508" cy="26563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752600" y="3130399"/>
            <a:ext cx="3314700" cy="33147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171700" y="3354323"/>
            <a:ext cx="3314700" cy="3314700"/>
          </a:xfrm>
          <a:prstGeom prst="rect">
            <a:avLst/>
          </a:prstGeom>
          <a:blipFill>
            <a:blip r:embed="rId2" cstate="print"/>
            <a:stretch>
              <a:fillRect/>
            </a:stretch>
          </a:blipFill>
        </p:spPr>
        <p:txBody>
          <a:bodyPr wrap="square" lIns="0" tIns="0" rIns="0" bIns="0" rtlCol="0"/>
          <a:lstStyle/>
          <a:p>
            <a:endParaRPr/>
          </a:p>
        </p:txBody>
      </p:sp>
      <p:sp>
        <p:nvSpPr>
          <p:cNvPr id="9" name="TextBox 8"/>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sz="quarter" idx="13"/>
          </p:nvPr>
        </p:nvSpPr>
        <p:spPr>
          <a:xfrm>
            <a:off x="457200" y="2020824"/>
            <a:ext cx="8229600" cy="920765"/>
          </a:xfrm>
          <a:prstGeom prst="rect">
            <a:avLst/>
          </a:prstGeom>
        </p:spPr>
        <p:txBody>
          <a:bodyPr vert="horz" wrap="square" lIns="0" tIns="50800" rIns="0" bIns="0" rtlCol="0">
            <a:spAutoFit/>
          </a:bodyPr>
          <a:lstStyle/>
          <a:p>
            <a:pPr marL="241300" indent="-228600">
              <a:lnSpc>
                <a:spcPct val="100000"/>
              </a:lnSpc>
              <a:spcBef>
                <a:spcPts val="400"/>
              </a:spcBef>
              <a:buClr>
                <a:srgbClr val="2CA1BE"/>
              </a:buClr>
              <a:buFont typeface="Verdana"/>
              <a:buChar char="◦"/>
              <a:tabLst>
                <a:tab pos="241300" algn="l"/>
              </a:tabLst>
            </a:pPr>
            <a:r>
              <a:rPr sz="1800" dirty="0"/>
              <a:t>Process</a:t>
            </a:r>
            <a:r>
              <a:rPr sz="1800" spc="-40" dirty="0"/>
              <a:t> </a:t>
            </a:r>
            <a:r>
              <a:rPr sz="1800" spc="-5" dirty="0"/>
              <a:t>Priority</a:t>
            </a:r>
          </a:p>
          <a:p>
            <a:pPr marL="241300" marR="5080" indent="-228600">
              <a:lnSpc>
                <a:spcPct val="100000"/>
              </a:lnSpc>
              <a:spcBef>
                <a:spcPts val="300"/>
              </a:spcBef>
              <a:buClr>
                <a:srgbClr val="2CA1BE"/>
              </a:buClr>
              <a:buFont typeface="Verdana"/>
              <a:buChar char="◦"/>
              <a:tabLst>
                <a:tab pos="241300" algn="l"/>
              </a:tabLst>
            </a:pPr>
            <a:r>
              <a:rPr sz="1800" b="0" spc="-5" dirty="0">
                <a:latin typeface="Lucida Sans Unicode"/>
                <a:cs typeface="Lucida Sans Unicode"/>
              </a:rPr>
              <a:t>The process is </a:t>
            </a:r>
            <a:r>
              <a:rPr sz="1800" b="0" dirty="0">
                <a:latin typeface="Lucida Sans Unicode"/>
                <a:cs typeface="Lucida Sans Unicode"/>
              </a:rPr>
              <a:t>assigned a </a:t>
            </a:r>
            <a:r>
              <a:rPr sz="1800" b="0" spc="-5" dirty="0">
                <a:latin typeface="Lucida Sans Unicode"/>
                <a:cs typeface="Lucida Sans Unicode"/>
              </a:rPr>
              <a:t>priority, and if the  </a:t>
            </a:r>
            <a:r>
              <a:rPr sz="1800" b="0" dirty="0">
                <a:latin typeface="Lucida Sans Unicode"/>
                <a:cs typeface="Lucida Sans Unicode"/>
              </a:rPr>
              <a:t>operating system using </a:t>
            </a:r>
            <a:r>
              <a:rPr sz="1800" b="0" spc="-5" dirty="0">
                <a:latin typeface="Lucida Sans Unicode"/>
                <a:cs typeface="Lucida Sans Unicode"/>
              </a:rPr>
              <a:t>priorities to </a:t>
            </a:r>
            <a:r>
              <a:rPr sz="1800" b="0" dirty="0">
                <a:latin typeface="Lucida Sans Unicode"/>
                <a:cs typeface="Lucida Sans Unicode"/>
              </a:rPr>
              <a:t>schedule  </a:t>
            </a:r>
            <a:r>
              <a:rPr sz="1800" b="0" spc="-5" dirty="0">
                <a:latin typeface="Lucida Sans Unicode"/>
                <a:cs typeface="Lucida Sans Unicode"/>
              </a:rPr>
              <a:t>processes.</a:t>
            </a:r>
          </a:p>
        </p:txBody>
      </p:sp>
      <p:sp>
        <p:nvSpPr>
          <p:cNvPr id="2" name="object 2"/>
          <p:cNvSpPr txBox="1">
            <a:spLocks noGrp="1"/>
          </p:cNvSpPr>
          <p:nvPr>
            <p:ph type="title"/>
          </p:nvPr>
        </p:nvSpPr>
        <p:spPr>
          <a:xfrm>
            <a:off x="2779731" y="1600200"/>
            <a:ext cx="3657600" cy="28982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110" dirty="0"/>
              <a:t> </a:t>
            </a:r>
            <a:r>
              <a:rPr dirty="0"/>
              <a:t>STATE</a:t>
            </a:r>
            <a:endParaRPr sz="1800" dirty="0">
              <a:latin typeface="Times New Roman"/>
              <a:cs typeface="Times New Roman"/>
            </a:endParaRPr>
          </a:p>
        </p:txBody>
      </p:sp>
      <p:sp>
        <p:nvSpPr>
          <p:cNvPr id="5" name="object 5"/>
          <p:cNvSpPr/>
          <p:nvPr/>
        </p:nvSpPr>
        <p:spPr>
          <a:xfrm>
            <a:off x="368808" y="3197262"/>
            <a:ext cx="8479446" cy="2706713"/>
          </a:xfrm>
          <a:prstGeom prst="rect">
            <a:avLst/>
          </a:prstGeom>
          <a:blipFill>
            <a:blip r:embed="rId2" cstate="print"/>
            <a:stretch>
              <a:fillRect/>
            </a:stretch>
          </a:blipFill>
        </p:spPr>
        <p:txBody>
          <a:bodyPr wrap="square" lIns="0" tIns="0" rIns="0" bIns="0" rtlCol="0"/>
          <a:lstStyle/>
          <a:p>
            <a:endParaRPr/>
          </a:p>
        </p:txBody>
      </p:sp>
      <p:sp>
        <p:nvSpPr>
          <p:cNvPr id="6" name="TextBox 5"/>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sz="quarter" idx="13"/>
          </p:nvPr>
        </p:nvSpPr>
        <p:spPr>
          <a:prstGeom prst="rect">
            <a:avLst/>
          </a:prstGeom>
        </p:spPr>
        <p:txBody>
          <a:bodyPr vert="horz" wrap="square" lIns="0" tIns="50800" rIns="0" bIns="0" rtlCol="0">
            <a:spAutoFit/>
          </a:bodyPr>
          <a:lstStyle/>
          <a:p>
            <a:pPr marL="241300" indent="-228600">
              <a:lnSpc>
                <a:spcPct val="100000"/>
              </a:lnSpc>
              <a:spcBef>
                <a:spcPts val="400"/>
              </a:spcBef>
              <a:buClr>
                <a:srgbClr val="2CA1BE"/>
              </a:buClr>
              <a:buFont typeface="Verdana"/>
              <a:buChar char="◦"/>
              <a:tabLst>
                <a:tab pos="241300" algn="l"/>
              </a:tabLst>
            </a:pPr>
            <a:r>
              <a:rPr dirty="0"/>
              <a:t>Process</a:t>
            </a:r>
            <a:r>
              <a:rPr spc="-40" dirty="0"/>
              <a:t> </a:t>
            </a:r>
            <a:r>
              <a:rPr spc="-5" dirty="0"/>
              <a:t>Priority</a:t>
            </a:r>
          </a:p>
          <a:p>
            <a:pPr marL="241300" marR="5080" indent="-228600">
              <a:lnSpc>
                <a:spcPct val="100000"/>
              </a:lnSpc>
              <a:spcBef>
                <a:spcPts val="300"/>
              </a:spcBef>
              <a:buClr>
                <a:srgbClr val="2CA1BE"/>
              </a:buClr>
              <a:buFont typeface="Verdana"/>
              <a:buChar char="◦"/>
              <a:tabLst>
                <a:tab pos="241300" algn="l"/>
              </a:tabLst>
            </a:pPr>
            <a:r>
              <a:rPr b="0" spc="-5" dirty="0">
                <a:latin typeface="Lucida Sans Unicode"/>
                <a:cs typeface="Lucida Sans Unicode"/>
              </a:rPr>
              <a:t>The process is </a:t>
            </a:r>
            <a:r>
              <a:rPr b="0" dirty="0">
                <a:latin typeface="Lucida Sans Unicode"/>
                <a:cs typeface="Lucida Sans Unicode"/>
              </a:rPr>
              <a:t>assigned a </a:t>
            </a:r>
            <a:r>
              <a:rPr b="0" spc="-5" dirty="0">
                <a:latin typeface="Lucida Sans Unicode"/>
                <a:cs typeface="Lucida Sans Unicode"/>
              </a:rPr>
              <a:t>priority, and if the  </a:t>
            </a:r>
            <a:r>
              <a:rPr b="0" dirty="0">
                <a:latin typeface="Lucida Sans Unicode"/>
                <a:cs typeface="Lucida Sans Unicode"/>
              </a:rPr>
              <a:t>operating system using </a:t>
            </a:r>
            <a:r>
              <a:rPr b="0" spc="-5" dirty="0">
                <a:latin typeface="Lucida Sans Unicode"/>
                <a:cs typeface="Lucida Sans Unicode"/>
              </a:rPr>
              <a:t>priorities to </a:t>
            </a:r>
            <a:r>
              <a:rPr b="0" dirty="0">
                <a:latin typeface="Lucida Sans Unicode"/>
                <a:cs typeface="Lucida Sans Unicode"/>
              </a:rPr>
              <a:t>schedule  </a:t>
            </a:r>
            <a:r>
              <a:rPr b="0" spc="-5" dirty="0">
                <a:latin typeface="Lucida Sans Unicode"/>
                <a:cs typeface="Lucida Sans Unicode"/>
              </a:rPr>
              <a:t>processes.</a:t>
            </a:r>
          </a:p>
        </p:txBody>
      </p:sp>
      <p:sp>
        <p:nvSpPr>
          <p:cNvPr id="2" name="object 2"/>
          <p:cNvSpPr txBox="1">
            <a:spLocks noGrp="1"/>
          </p:cNvSpPr>
          <p:nvPr>
            <p:ph type="title"/>
          </p:nvPr>
        </p:nvSpPr>
        <p:spPr>
          <a:xfrm>
            <a:off x="2634502" y="1447800"/>
            <a:ext cx="3641725" cy="28982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110" dirty="0"/>
              <a:t> </a:t>
            </a:r>
            <a:r>
              <a:rPr dirty="0"/>
              <a:t>STATE</a:t>
            </a:r>
            <a:endParaRPr sz="1800">
              <a:latin typeface="Times New Roman"/>
              <a:cs typeface="Times New Roman"/>
            </a:endParaRPr>
          </a:p>
        </p:txBody>
      </p:sp>
      <p:sp>
        <p:nvSpPr>
          <p:cNvPr id="5" name="object 5"/>
          <p:cNvSpPr txBox="1"/>
          <p:nvPr/>
        </p:nvSpPr>
        <p:spPr>
          <a:xfrm>
            <a:off x="1677670" y="4135628"/>
            <a:ext cx="314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12</a:t>
            </a:r>
            <a:endParaRPr sz="1800">
              <a:latin typeface="Lucida Sans Unicode"/>
              <a:cs typeface="Lucida Sans Unicode"/>
            </a:endParaRPr>
          </a:p>
        </p:txBody>
      </p:sp>
      <p:sp>
        <p:nvSpPr>
          <p:cNvPr id="6" name="object 6"/>
          <p:cNvSpPr txBox="1"/>
          <p:nvPr/>
        </p:nvSpPr>
        <p:spPr>
          <a:xfrm>
            <a:off x="2757932" y="4135628"/>
            <a:ext cx="314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54</a:t>
            </a:r>
            <a:endParaRPr sz="1800">
              <a:latin typeface="Lucida Sans Unicode"/>
              <a:cs typeface="Lucida Sans Unicode"/>
            </a:endParaRPr>
          </a:p>
        </p:txBody>
      </p:sp>
      <p:sp>
        <p:nvSpPr>
          <p:cNvPr id="7" name="object 7"/>
          <p:cNvSpPr txBox="1"/>
          <p:nvPr/>
        </p:nvSpPr>
        <p:spPr>
          <a:xfrm>
            <a:off x="3838194" y="4135628"/>
            <a:ext cx="314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66</a:t>
            </a:r>
            <a:endParaRPr sz="1800">
              <a:latin typeface="Lucida Sans Unicode"/>
              <a:cs typeface="Lucida Sans Unicode"/>
            </a:endParaRPr>
          </a:p>
        </p:txBody>
      </p:sp>
      <p:sp>
        <p:nvSpPr>
          <p:cNvPr id="8" name="object 8"/>
          <p:cNvSpPr txBox="1"/>
          <p:nvPr/>
        </p:nvSpPr>
        <p:spPr>
          <a:xfrm>
            <a:off x="4918328" y="4135628"/>
            <a:ext cx="3155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23</a:t>
            </a:r>
            <a:endParaRPr sz="1800">
              <a:latin typeface="Lucida Sans Unicode"/>
              <a:cs typeface="Lucida Sans Unicode"/>
            </a:endParaRPr>
          </a:p>
        </p:txBody>
      </p:sp>
      <p:sp>
        <p:nvSpPr>
          <p:cNvPr id="9" name="object 9"/>
          <p:cNvSpPr/>
          <p:nvPr/>
        </p:nvSpPr>
        <p:spPr>
          <a:xfrm>
            <a:off x="368808" y="3197262"/>
            <a:ext cx="8479446" cy="2706713"/>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5998845" y="4135628"/>
            <a:ext cx="314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13</a:t>
            </a:r>
            <a:endParaRPr sz="1800">
              <a:latin typeface="Lucida Sans Unicode"/>
              <a:cs typeface="Lucida Sans Unicode"/>
            </a:endParaRPr>
          </a:p>
        </p:txBody>
      </p:sp>
      <p:sp>
        <p:nvSpPr>
          <p:cNvPr id="11" name="object 11"/>
          <p:cNvSpPr txBox="1"/>
          <p:nvPr/>
        </p:nvSpPr>
        <p:spPr>
          <a:xfrm>
            <a:off x="7079106" y="4135628"/>
            <a:ext cx="3149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Lucida Sans Unicode"/>
                <a:cs typeface="Lucida Sans Unicode"/>
              </a:rPr>
              <a:t>32</a:t>
            </a:r>
            <a:endParaRPr sz="1800">
              <a:latin typeface="Lucida Sans Unicode"/>
              <a:cs typeface="Lucida Sans Unicode"/>
            </a:endParaRPr>
          </a:p>
        </p:txBody>
      </p:sp>
      <p:sp>
        <p:nvSpPr>
          <p:cNvPr id="12" name="TextBox 11"/>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sz="quarter" idx="13"/>
          </p:nvPr>
        </p:nvSpPr>
        <p:spPr>
          <a:prstGeom prst="rect">
            <a:avLst/>
          </a:prstGeom>
        </p:spPr>
        <p:txBody>
          <a:bodyPr vert="horz" wrap="square" lIns="0" tIns="50800" rIns="0" bIns="0" rtlCol="0">
            <a:spAutoFit/>
          </a:bodyPr>
          <a:lstStyle/>
          <a:p>
            <a:pPr marL="241300" indent="-228600">
              <a:lnSpc>
                <a:spcPct val="100000"/>
              </a:lnSpc>
              <a:spcBef>
                <a:spcPts val="400"/>
              </a:spcBef>
              <a:buClr>
                <a:srgbClr val="2CA1BE"/>
              </a:buClr>
              <a:buFont typeface="Verdana"/>
              <a:buChar char="◦"/>
              <a:tabLst>
                <a:tab pos="241300" algn="l"/>
              </a:tabLst>
            </a:pPr>
            <a:r>
              <a:rPr dirty="0"/>
              <a:t>Process</a:t>
            </a:r>
            <a:r>
              <a:rPr spc="-40" dirty="0"/>
              <a:t> </a:t>
            </a:r>
            <a:r>
              <a:rPr spc="-5" dirty="0"/>
              <a:t>Priority</a:t>
            </a:r>
          </a:p>
          <a:p>
            <a:pPr marL="241300" marR="5080" indent="-228600">
              <a:lnSpc>
                <a:spcPct val="100000"/>
              </a:lnSpc>
              <a:spcBef>
                <a:spcPts val="300"/>
              </a:spcBef>
              <a:buClr>
                <a:srgbClr val="2CA1BE"/>
              </a:buClr>
              <a:buFont typeface="Verdana"/>
              <a:buChar char="◦"/>
              <a:tabLst>
                <a:tab pos="241300" algn="l"/>
              </a:tabLst>
            </a:pPr>
            <a:r>
              <a:rPr b="0" spc="-5" dirty="0">
                <a:latin typeface="Lucida Sans Unicode"/>
                <a:cs typeface="Lucida Sans Unicode"/>
              </a:rPr>
              <a:t>The process is </a:t>
            </a:r>
            <a:r>
              <a:rPr b="0" dirty="0">
                <a:latin typeface="Lucida Sans Unicode"/>
                <a:cs typeface="Lucida Sans Unicode"/>
              </a:rPr>
              <a:t>assigned a </a:t>
            </a:r>
            <a:r>
              <a:rPr b="0" spc="-5" dirty="0">
                <a:latin typeface="Lucida Sans Unicode"/>
                <a:cs typeface="Lucida Sans Unicode"/>
              </a:rPr>
              <a:t>priority, and if the  </a:t>
            </a:r>
            <a:r>
              <a:rPr b="0" dirty="0">
                <a:latin typeface="Lucida Sans Unicode"/>
                <a:cs typeface="Lucida Sans Unicode"/>
              </a:rPr>
              <a:t>operating system using </a:t>
            </a:r>
            <a:r>
              <a:rPr b="0" spc="-5" dirty="0">
                <a:latin typeface="Lucida Sans Unicode"/>
                <a:cs typeface="Lucida Sans Unicode"/>
              </a:rPr>
              <a:t>priorities to </a:t>
            </a:r>
            <a:r>
              <a:rPr b="0" dirty="0">
                <a:latin typeface="Lucida Sans Unicode"/>
                <a:cs typeface="Lucida Sans Unicode"/>
              </a:rPr>
              <a:t>schedule  </a:t>
            </a:r>
            <a:r>
              <a:rPr b="0" spc="-5" dirty="0">
                <a:latin typeface="Lucida Sans Unicode"/>
                <a:cs typeface="Lucida Sans Unicode"/>
              </a:rPr>
              <a:t>processes.</a:t>
            </a:r>
          </a:p>
        </p:txBody>
      </p:sp>
      <p:sp>
        <p:nvSpPr>
          <p:cNvPr id="2" name="object 2"/>
          <p:cNvSpPr txBox="1">
            <a:spLocks noGrp="1"/>
          </p:cNvSpPr>
          <p:nvPr>
            <p:ph type="title"/>
          </p:nvPr>
        </p:nvSpPr>
        <p:spPr>
          <a:xfrm>
            <a:off x="2708592" y="1371600"/>
            <a:ext cx="3484245" cy="28982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PROCESS</a:t>
            </a:r>
            <a:r>
              <a:rPr spc="-110" dirty="0"/>
              <a:t> </a:t>
            </a:r>
            <a:r>
              <a:rPr dirty="0"/>
              <a:t>STATE</a:t>
            </a:r>
            <a:endParaRPr sz="1800">
              <a:latin typeface="Times New Roman"/>
              <a:cs typeface="Times New Roman"/>
            </a:endParaRPr>
          </a:p>
        </p:txBody>
      </p:sp>
      <p:sp>
        <p:nvSpPr>
          <p:cNvPr id="5" name="object 5"/>
          <p:cNvSpPr/>
          <p:nvPr/>
        </p:nvSpPr>
        <p:spPr>
          <a:xfrm>
            <a:off x="368808" y="3197262"/>
            <a:ext cx="8479446" cy="270671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677670" y="4088638"/>
            <a:ext cx="375285" cy="668020"/>
          </a:xfrm>
          <a:prstGeom prst="rect">
            <a:avLst/>
          </a:prstGeom>
        </p:spPr>
        <p:txBody>
          <a:bodyPr vert="horz" wrap="square" lIns="0" tIns="59690" rIns="0" bIns="0" rtlCol="0">
            <a:spAutoFit/>
          </a:bodyPr>
          <a:lstStyle/>
          <a:p>
            <a:pPr marR="64769" algn="r">
              <a:lnSpc>
                <a:spcPct val="100000"/>
              </a:lnSpc>
              <a:spcBef>
                <a:spcPts val="470"/>
              </a:spcBef>
            </a:pPr>
            <a:r>
              <a:rPr sz="1800" dirty="0">
                <a:solidFill>
                  <a:srgbClr val="FFFFFF"/>
                </a:solidFill>
                <a:latin typeface="Lucida Sans Unicode"/>
                <a:cs typeface="Lucida Sans Unicode"/>
              </a:rPr>
              <a:t>12</a:t>
            </a:r>
            <a:endParaRPr sz="1800">
              <a:latin typeface="Lucida Sans Unicode"/>
              <a:cs typeface="Lucida Sans Unicode"/>
            </a:endParaRPr>
          </a:p>
          <a:p>
            <a:pPr marR="5080" algn="r">
              <a:lnSpc>
                <a:spcPct val="100000"/>
              </a:lnSpc>
              <a:spcBef>
                <a:spcPts val="370"/>
              </a:spcBef>
            </a:pPr>
            <a:r>
              <a:rPr sz="1800" dirty="0">
                <a:solidFill>
                  <a:srgbClr val="FFFFFF"/>
                </a:solidFill>
                <a:latin typeface="Lucida Sans Unicode"/>
                <a:cs typeface="Lucida Sans Unicode"/>
              </a:rPr>
              <a:t>1</a:t>
            </a:r>
            <a:endParaRPr sz="1800">
              <a:latin typeface="Lucida Sans Unicode"/>
              <a:cs typeface="Lucida Sans Unicode"/>
            </a:endParaRPr>
          </a:p>
        </p:txBody>
      </p:sp>
      <p:sp>
        <p:nvSpPr>
          <p:cNvPr id="7" name="object 7"/>
          <p:cNvSpPr txBox="1"/>
          <p:nvPr/>
        </p:nvSpPr>
        <p:spPr>
          <a:xfrm>
            <a:off x="2757932" y="4060952"/>
            <a:ext cx="387985" cy="723900"/>
          </a:xfrm>
          <a:prstGeom prst="rect">
            <a:avLst/>
          </a:prstGeom>
        </p:spPr>
        <p:txBody>
          <a:bodyPr vert="horz" wrap="square" lIns="0" tIns="86995" rIns="0" bIns="0" rtlCol="0">
            <a:spAutoFit/>
          </a:bodyPr>
          <a:lstStyle/>
          <a:p>
            <a:pPr marR="77470" algn="r">
              <a:lnSpc>
                <a:spcPct val="100000"/>
              </a:lnSpc>
              <a:spcBef>
                <a:spcPts val="685"/>
              </a:spcBef>
            </a:pPr>
            <a:r>
              <a:rPr sz="1800" dirty="0">
                <a:solidFill>
                  <a:srgbClr val="FFFFFF"/>
                </a:solidFill>
                <a:latin typeface="Lucida Sans Unicode"/>
                <a:cs typeface="Lucida Sans Unicode"/>
              </a:rPr>
              <a:t>54</a:t>
            </a:r>
            <a:endParaRPr sz="1800">
              <a:latin typeface="Lucida Sans Unicode"/>
              <a:cs typeface="Lucida Sans Unicode"/>
            </a:endParaRPr>
          </a:p>
          <a:p>
            <a:pPr marR="5080" algn="r">
              <a:lnSpc>
                <a:spcPct val="100000"/>
              </a:lnSpc>
              <a:spcBef>
                <a:spcPts val="590"/>
              </a:spcBef>
            </a:pPr>
            <a:r>
              <a:rPr sz="1800" dirty="0">
                <a:solidFill>
                  <a:srgbClr val="FFFFFF"/>
                </a:solidFill>
                <a:latin typeface="Lucida Sans Unicode"/>
                <a:cs typeface="Lucida Sans Unicode"/>
              </a:rPr>
              <a:t>1</a:t>
            </a:r>
            <a:endParaRPr sz="1800">
              <a:latin typeface="Lucida Sans Unicode"/>
              <a:cs typeface="Lucida Sans Unicode"/>
            </a:endParaRPr>
          </a:p>
        </p:txBody>
      </p:sp>
      <p:sp>
        <p:nvSpPr>
          <p:cNvPr id="8" name="object 8"/>
          <p:cNvSpPr txBox="1"/>
          <p:nvPr/>
        </p:nvSpPr>
        <p:spPr>
          <a:xfrm>
            <a:off x="3838194" y="4060952"/>
            <a:ext cx="387985" cy="723900"/>
          </a:xfrm>
          <a:prstGeom prst="rect">
            <a:avLst/>
          </a:prstGeom>
        </p:spPr>
        <p:txBody>
          <a:bodyPr vert="horz" wrap="square" lIns="0" tIns="86995" rIns="0" bIns="0" rtlCol="0">
            <a:spAutoFit/>
          </a:bodyPr>
          <a:lstStyle/>
          <a:p>
            <a:pPr marR="77470" algn="r">
              <a:lnSpc>
                <a:spcPct val="100000"/>
              </a:lnSpc>
              <a:spcBef>
                <a:spcPts val="685"/>
              </a:spcBef>
            </a:pPr>
            <a:r>
              <a:rPr sz="1800" dirty="0">
                <a:solidFill>
                  <a:srgbClr val="FFFFFF"/>
                </a:solidFill>
                <a:latin typeface="Lucida Sans Unicode"/>
                <a:cs typeface="Lucida Sans Unicode"/>
              </a:rPr>
              <a:t>66</a:t>
            </a:r>
            <a:endParaRPr sz="1800">
              <a:latin typeface="Lucida Sans Unicode"/>
              <a:cs typeface="Lucida Sans Unicode"/>
            </a:endParaRPr>
          </a:p>
          <a:p>
            <a:pPr marR="5080" algn="r">
              <a:lnSpc>
                <a:spcPct val="100000"/>
              </a:lnSpc>
              <a:spcBef>
                <a:spcPts val="590"/>
              </a:spcBef>
            </a:pPr>
            <a:r>
              <a:rPr sz="1800" dirty="0">
                <a:solidFill>
                  <a:srgbClr val="FFFFFF"/>
                </a:solidFill>
                <a:latin typeface="Lucida Sans Unicode"/>
                <a:cs typeface="Lucida Sans Unicode"/>
              </a:rPr>
              <a:t>5</a:t>
            </a:r>
            <a:endParaRPr sz="1800">
              <a:latin typeface="Lucida Sans Unicode"/>
              <a:cs typeface="Lucida Sans Unicode"/>
            </a:endParaRPr>
          </a:p>
        </p:txBody>
      </p:sp>
      <p:sp>
        <p:nvSpPr>
          <p:cNvPr id="9" name="object 9"/>
          <p:cNvSpPr txBox="1"/>
          <p:nvPr/>
        </p:nvSpPr>
        <p:spPr>
          <a:xfrm>
            <a:off x="4918328" y="4088638"/>
            <a:ext cx="387985" cy="668020"/>
          </a:xfrm>
          <a:prstGeom prst="rect">
            <a:avLst/>
          </a:prstGeom>
        </p:spPr>
        <p:txBody>
          <a:bodyPr vert="horz" wrap="square" lIns="0" tIns="59690" rIns="0" bIns="0" rtlCol="0">
            <a:spAutoFit/>
          </a:bodyPr>
          <a:lstStyle/>
          <a:p>
            <a:pPr marR="76835" algn="r">
              <a:lnSpc>
                <a:spcPct val="100000"/>
              </a:lnSpc>
              <a:spcBef>
                <a:spcPts val="470"/>
              </a:spcBef>
            </a:pPr>
            <a:r>
              <a:rPr sz="1800" dirty="0">
                <a:solidFill>
                  <a:srgbClr val="FFFFFF"/>
                </a:solidFill>
                <a:latin typeface="Lucida Sans Unicode"/>
                <a:cs typeface="Lucida Sans Unicode"/>
              </a:rPr>
              <a:t>23</a:t>
            </a:r>
            <a:endParaRPr sz="1800">
              <a:latin typeface="Lucida Sans Unicode"/>
              <a:cs typeface="Lucida Sans Unicode"/>
            </a:endParaRPr>
          </a:p>
          <a:p>
            <a:pPr marR="5080" algn="r">
              <a:lnSpc>
                <a:spcPct val="100000"/>
              </a:lnSpc>
              <a:spcBef>
                <a:spcPts val="370"/>
              </a:spcBef>
            </a:pPr>
            <a:r>
              <a:rPr sz="1800" dirty="0">
                <a:solidFill>
                  <a:srgbClr val="FFFFFF"/>
                </a:solidFill>
                <a:latin typeface="Lucida Sans Unicode"/>
                <a:cs typeface="Lucida Sans Unicode"/>
              </a:rPr>
              <a:t>2</a:t>
            </a:r>
            <a:endParaRPr sz="1800">
              <a:latin typeface="Lucida Sans Unicode"/>
              <a:cs typeface="Lucida Sans Unicode"/>
            </a:endParaRPr>
          </a:p>
        </p:txBody>
      </p:sp>
      <p:sp>
        <p:nvSpPr>
          <p:cNvPr id="10" name="object 10"/>
          <p:cNvSpPr txBox="1"/>
          <p:nvPr/>
        </p:nvSpPr>
        <p:spPr>
          <a:xfrm>
            <a:off x="5998845" y="4088638"/>
            <a:ext cx="387985" cy="668020"/>
          </a:xfrm>
          <a:prstGeom prst="rect">
            <a:avLst/>
          </a:prstGeom>
        </p:spPr>
        <p:txBody>
          <a:bodyPr vert="horz" wrap="square" lIns="0" tIns="59690" rIns="0" bIns="0" rtlCol="0">
            <a:spAutoFit/>
          </a:bodyPr>
          <a:lstStyle/>
          <a:p>
            <a:pPr marR="77470" algn="r">
              <a:lnSpc>
                <a:spcPct val="100000"/>
              </a:lnSpc>
              <a:spcBef>
                <a:spcPts val="470"/>
              </a:spcBef>
            </a:pPr>
            <a:r>
              <a:rPr sz="1800" dirty="0">
                <a:solidFill>
                  <a:srgbClr val="FFFFFF"/>
                </a:solidFill>
                <a:latin typeface="Lucida Sans Unicode"/>
                <a:cs typeface="Lucida Sans Unicode"/>
              </a:rPr>
              <a:t>13</a:t>
            </a:r>
            <a:endParaRPr sz="1800">
              <a:latin typeface="Lucida Sans Unicode"/>
              <a:cs typeface="Lucida Sans Unicode"/>
            </a:endParaRPr>
          </a:p>
          <a:p>
            <a:pPr marR="5080" algn="r">
              <a:lnSpc>
                <a:spcPct val="100000"/>
              </a:lnSpc>
              <a:spcBef>
                <a:spcPts val="370"/>
              </a:spcBef>
            </a:pPr>
            <a:r>
              <a:rPr sz="1800" dirty="0">
                <a:solidFill>
                  <a:srgbClr val="FFFFFF"/>
                </a:solidFill>
                <a:latin typeface="Lucida Sans Unicode"/>
                <a:cs typeface="Lucida Sans Unicode"/>
              </a:rPr>
              <a:t>1</a:t>
            </a:r>
            <a:endParaRPr sz="1800">
              <a:latin typeface="Lucida Sans Unicode"/>
              <a:cs typeface="Lucida Sans Unicode"/>
            </a:endParaRPr>
          </a:p>
        </p:txBody>
      </p:sp>
      <p:sp>
        <p:nvSpPr>
          <p:cNvPr id="11" name="object 11"/>
          <p:cNvSpPr txBox="1"/>
          <p:nvPr/>
        </p:nvSpPr>
        <p:spPr>
          <a:xfrm>
            <a:off x="7079106" y="4060952"/>
            <a:ext cx="387985" cy="723900"/>
          </a:xfrm>
          <a:prstGeom prst="rect">
            <a:avLst/>
          </a:prstGeom>
        </p:spPr>
        <p:txBody>
          <a:bodyPr vert="horz" wrap="square" lIns="0" tIns="86995" rIns="0" bIns="0" rtlCol="0">
            <a:spAutoFit/>
          </a:bodyPr>
          <a:lstStyle/>
          <a:p>
            <a:pPr marR="77470" algn="r">
              <a:lnSpc>
                <a:spcPct val="100000"/>
              </a:lnSpc>
              <a:spcBef>
                <a:spcPts val="685"/>
              </a:spcBef>
            </a:pPr>
            <a:r>
              <a:rPr sz="1800" dirty="0">
                <a:solidFill>
                  <a:srgbClr val="FFFFFF"/>
                </a:solidFill>
                <a:latin typeface="Lucida Sans Unicode"/>
                <a:cs typeface="Lucida Sans Unicode"/>
              </a:rPr>
              <a:t>32</a:t>
            </a:r>
            <a:endParaRPr sz="1800">
              <a:latin typeface="Lucida Sans Unicode"/>
              <a:cs typeface="Lucida Sans Unicode"/>
            </a:endParaRPr>
          </a:p>
          <a:p>
            <a:pPr marR="5080" algn="r">
              <a:lnSpc>
                <a:spcPct val="100000"/>
              </a:lnSpc>
              <a:spcBef>
                <a:spcPts val="590"/>
              </a:spcBef>
            </a:pPr>
            <a:r>
              <a:rPr sz="1800" dirty="0">
                <a:solidFill>
                  <a:srgbClr val="FFFFFF"/>
                </a:solidFill>
                <a:latin typeface="Lucida Sans Unicode"/>
                <a:cs typeface="Lucida Sans Unicode"/>
              </a:rPr>
              <a:t>1</a:t>
            </a:r>
            <a:endParaRPr sz="1800">
              <a:latin typeface="Lucida Sans Unicode"/>
              <a:cs typeface="Lucida Sans Unicode"/>
            </a:endParaRPr>
          </a:p>
        </p:txBody>
      </p:sp>
      <p:sp>
        <p:nvSpPr>
          <p:cNvPr id="12" name="TextBox 11"/>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3525"/>
            <a:ext cx="257492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ACCOUNTING</a:t>
            </a:r>
            <a:endParaRPr sz="1800">
              <a:latin typeface="Times New Roman"/>
              <a:cs typeface="Times New Roman"/>
            </a:endParaRPr>
          </a:p>
        </p:txBody>
      </p:sp>
      <p:sp>
        <p:nvSpPr>
          <p:cNvPr id="3" name="object 3"/>
          <p:cNvSpPr txBox="1"/>
          <p:nvPr/>
        </p:nvSpPr>
        <p:spPr>
          <a:xfrm>
            <a:off x="929436" y="1854835"/>
            <a:ext cx="7178675" cy="3694429"/>
          </a:xfrm>
          <a:prstGeom prst="rect">
            <a:avLst/>
          </a:prstGeom>
        </p:spPr>
        <p:txBody>
          <a:bodyPr vert="horz" wrap="square" lIns="0" tIns="53340" rIns="0" bIns="0" rtlCol="0">
            <a:spAutoFit/>
          </a:bodyPr>
          <a:lstStyle/>
          <a:p>
            <a:pPr marL="241300" marR="5080" indent="-228600">
              <a:lnSpc>
                <a:spcPts val="2480"/>
              </a:lnSpc>
              <a:spcBef>
                <a:spcPts val="420"/>
              </a:spcBef>
              <a:buClr>
                <a:srgbClr val="2CA1BE"/>
              </a:buClr>
              <a:buFont typeface="Verdana"/>
              <a:buChar char="◦"/>
              <a:tabLst>
                <a:tab pos="241300" algn="l"/>
              </a:tabLst>
            </a:pPr>
            <a:r>
              <a:rPr sz="2300" spc="-5" dirty="0">
                <a:latin typeface="Lucida Sans Unicode"/>
                <a:cs typeface="Lucida Sans Unicode"/>
              </a:rPr>
              <a:t>This </a:t>
            </a:r>
            <a:r>
              <a:rPr sz="2300" dirty="0">
                <a:latin typeface="Lucida Sans Unicode"/>
                <a:cs typeface="Lucida Sans Unicode"/>
              </a:rPr>
              <a:t>section </a:t>
            </a:r>
            <a:r>
              <a:rPr sz="2300" spc="-5" dirty="0">
                <a:latin typeface="Lucida Sans Unicode"/>
                <a:cs typeface="Lucida Sans Unicode"/>
              </a:rPr>
              <a:t>records </a:t>
            </a:r>
            <a:r>
              <a:rPr sz="2300" dirty="0">
                <a:latin typeface="Lucida Sans Unicode"/>
                <a:cs typeface="Lucida Sans Unicode"/>
              </a:rPr>
              <a:t>some </a:t>
            </a:r>
            <a:r>
              <a:rPr sz="2300" spc="-5" dirty="0">
                <a:latin typeface="Lucida Sans Unicode"/>
                <a:cs typeface="Lucida Sans Unicode"/>
              </a:rPr>
              <a:t>of the </a:t>
            </a:r>
            <a:r>
              <a:rPr sz="2300" dirty="0">
                <a:latin typeface="Lucida Sans Unicode"/>
                <a:cs typeface="Lucida Sans Unicode"/>
              </a:rPr>
              <a:t>performance  statistics </a:t>
            </a:r>
            <a:r>
              <a:rPr sz="2300" spc="-5" dirty="0">
                <a:latin typeface="Lucida Sans Unicode"/>
                <a:cs typeface="Lucida Sans Unicode"/>
              </a:rPr>
              <a:t>associated </a:t>
            </a:r>
            <a:r>
              <a:rPr sz="2300" dirty="0">
                <a:latin typeface="Lucida Sans Unicode"/>
                <a:cs typeface="Lucida Sans Unicode"/>
              </a:rPr>
              <a:t>with </a:t>
            </a:r>
            <a:r>
              <a:rPr sz="2300" spc="-5" dirty="0">
                <a:latin typeface="Lucida Sans Unicode"/>
                <a:cs typeface="Lucida Sans Unicode"/>
              </a:rPr>
              <a:t>this process,</a:t>
            </a:r>
            <a:r>
              <a:rPr sz="2300" spc="-55" dirty="0">
                <a:latin typeface="Lucida Sans Unicode"/>
                <a:cs typeface="Lucida Sans Unicode"/>
              </a:rPr>
              <a:t> </a:t>
            </a:r>
            <a:r>
              <a:rPr sz="2300" spc="-5" dirty="0">
                <a:latin typeface="Lucida Sans Unicode"/>
                <a:cs typeface="Lucida Sans Unicode"/>
              </a:rPr>
              <a:t>including:</a:t>
            </a:r>
            <a:endParaRPr sz="2300">
              <a:latin typeface="Lucida Sans Unicode"/>
              <a:cs typeface="Lucida Sans Unicode"/>
            </a:endParaRPr>
          </a:p>
          <a:p>
            <a:pPr marL="478790" lvl="1" indent="-229235">
              <a:lnSpc>
                <a:spcPct val="100000"/>
              </a:lnSpc>
              <a:spcBef>
                <a:spcPts val="130"/>
              </a:spcBef>
              <a:buClr>
                <a:srgbClr val="DA1F28"/>
              </a:buClr>
              <a:buFont typeface="Wingdings 2"/>
              <a:buChar char=""/>
              <a:tabLst>
                <a:tab pos="478790" algn="l"/>
                <a:tab pos="479425" algn="l"/>
              </a:tabLst>
            </a:pPr>
            <a:r>
              <a:rPr sz="2100" dirty="0">
                <a:latin typeface="Lucida Sans Unicode"/>
                <a:cs typeface="Lucida Sans Unicode"/>
              </a:rPr>
              <a:t>CPU </a:t>
            </a:r>
            <a:r>
              <a:rPr sz="2100" spc="-10" dirty="0">
                <a:latin typeface="Lucida Sans Unicode"/>
                <a:cs typeface="Lucida Sans Unicode"/>
              </a:rPr>
              <a:t>time </a:t>
            </a:r>
            <a:r>
              <a:rPr sz="2100" dirty="0">
                <a:latin typeface="Lucida Sans Unicode"/>
                <a:cs typeface="Lucida Sans Unicode"/>
              </a:rPr>
              <a:t>used so</a:t>
            </a:r>
            <a:r>
              <a:rPr sz="2100" spc="10" dirty="0">
                <a:latin typeface="Lucida Sans Unicode"/>
                <a:cs typeface="Lucida Sans Unicode"/>
              </a:rPr>
              <a:t> </a:t>
            </a:r>
            <a:r>
              <a:rPr sz="2100" dirty="0">
                <a:latin typeface="Lucida Sans Unicode"/>
                <a:cs typeface="Lucida Sans Unicode"/>
              </a:rPr>
              <a:t>far</a:t>
            </a:r>
            <a:endParaRPr sz="2100">
              <a:latin typeface="Lucida Sans Unicode"/>
              <a:cs typeface="Lucida Sans Unicode"/>
            </a:endParaRPr>
          </a:p>
          <a:p>
            <a:pPr marL="478790" lvl="1" indent="-229235">
              <a:lnSpc>
                <a:spcPct val="100000"/>
              </a:lnSpc>
              <a:spcBef>
                <a:spcPts val="155"/>
              </a:spcBef>
              <a:buClr>
                <a:srgbClr val="DA1F28"/>
              </a:buClr>
              <a:buFont typeface="Wingdings 2"/>
              <a:buChar char=""/>
              <a:tabLst>
                <a:tab pos="478790" algn="l"/>
                <a:tab pos="479425" algn="l"/>
              </a:tabLst>
            </a:pPr>
            <a:r>
              <a:rPr sz="2100" dirty="0">
                <a:latin typeface="Lucida Sans Unicode"/>
                <a:cs typeface="Lucida Sans Unicode"/>
              </a:rPr>
              <a:t>Time </a:t>
            </a:r>
            <a:r>
              <a:rPr sz="2100" spc="-5" dirty="0">
                <a:latin typeface="Lucida Sans Unicode"/>
                <a:cs typeface="Lucida Sans Unicode"/>
              </a:rPr>
              <a:t>process </a:t>
            </a:r>
            <a:r>
              <a:rPr sz="2100" dirty="0">
                <a:latin typeface="Lucida Sans Unicode"/>
                <a:cs typeface="Lucida Sans Unicode"/>
              </a:rPr>
              <a:t>has </a:t>
            </a:r>
            <a:r>
              <a:rPr sz="2100" spc="-5" dirty="0">
                <a:latin typeface="Lucida Sans Unicode"/>
                <a:cs typeface="Lucida Sans Unicode"/>
              </a:rPr>
              <a:t>been in the</a:t>
            </a:r>
            <a:r>
              <a:rPr sz="2100" spc="5" dirty="0">
                <a:latin typeface="Lucida Sans Unicode"/>
                <a:cs typeface="Lucida Sans Unicode"/>
              </a:rPr>
              <a:t> </a:t>
            </a:r>
            <a:r>
              <a:rPr sz="2100" spc="-5" dirty="0">
                <a:latin typeface="Lucida Sans Unicode"/>
                <a:cs typeface="Lucida Sans Unicode"/>
              </a:rPr>
              <a:t>system</a:t>
            </a:r>
            <a:endParaRPr sz="2100">
              <a:latin typeface="Lucida Sans Unicode"/>
              <a:cs typeface="Lucida Sans Unicode"/>
            </a:endParaRPr>
          </a:p>
          <a:p>
            <a:pPr marL="478790" lvl="1" indent="-229235">
              <a:lnSpc>
                <a:spcPct val="100000"/>
              </a:lnSpc>
              <a:spcBef>
                <a:spcPts val="145"/>
              </a:spcBef>
              <a:buClr>
                <a:srgbClr val="DA1F28"/>
              </a:buClr>
              <a:buFont typeface="Wingdings 2"/>
              <a:buChar char=""/>
              <a:tabLst>
                <a:tab pos="478790" algn="l"/>
                <a:tab pos="479425" algn="l"/>
              </a:tabLst>
            </a:pPr>
            <a:r>
              <a:rPr sz="2100" spc="-5" dirty="0">
                <a:latin typeface="Lucida Sans Unicode"/>
                <a:cs typeface="Lucida Sans Unicode"/>
              </a:rPr>
              <a:t>Time taken in </a:t>
            </a:r>
            <a:r>
              <a:rPr sz="2100" spc="-10" dirty="0">
                <a:latin typeface="Lucida Sans Unicode"/>
                <a:cs typeface="Lucida Sans Unicode"/>
              </a:rPr>
              <a:t>memory </a:t>
            </a:r>
            <a:r>
              <a:rPr sz="2100" spc="-5" dirty="0">
                <a:latin typeface="Lucida Sans Unicode"/>
                <a:cs typeface="Lucida Sans Unicode"/>
              </a:rPr>
              <a:t>(Main and</a:t>
            </a:r>
            <a:r>
              <a:rPr sz="2100" spc="35" dirty="0">
                <a:latin typeface="Lucida Sans Unicode"/>
                <a:cs typeface="Lucida Sans Unicode"/>
              </a:rPr>
              <a:t> </a:t>
            </a:r>
            <a:r>
              <a:rPr sz="2100" spc="-5" dirty="0">
                <a:latin typeface="Lucida Sans Unicode"/>
                <a:cs typeface="Lucida Sans Unicode"/>
              </a:rPr>
              <a:t>secondary)</a:t>
            </a:r>
            <a:endParaRPr sz="2100">
              <a:latin typeface="Lucida Sans Unicode"/>
              <a:cs typeface="Lucida Sans Unicode"/>
            </a:endParaRPr>
          </a:p>
          <a:p>
            <a:pPr marL="478790" lvl="1" indent="-229235">
              <a:lnSpc>
                <a:spcPct val="100000"/>
              </a:lnSpc>
              <a:spcBef>
                <a:spcPts val="145"/>
              </a:spcBef>
              <a:buClr>
                <a:srgbClr val="DA1F28"/>
              </a:buClr>
              <a:buFont typeface="Wingdings 2"/>
              <a:buChar char=""/>
              <a:tabLst>
                <a:tab pos="478790" algn="l"/>
                <a:tab pos="479425" algn="l"/>
              </a:tabLst>
            </a:pPr>
            <a:r>
              <a:rPr sz="2100" dirty="0">
                <a:latin typeface="Lucida Sans Unicode"/>
                <a:cs typeface="Lucida Sans Unicode"/>
              </a:rPr>
              <a:t>Space </a:t>
            </a:r>
            <a:r>
              <a:rPr sz="2100" spc="-5" dirty="0">
                <a:latin typeface="Lucida Sans Unicode"/>
                <a:cs typeface="Lucida Sans Unicode"/>
              </a:rPr>
              <a:t>taken in memory (Main and</a:t>
            </a:r>
            <a:r>
              <a:rPr sz="2100" spc="30" dirty="0">
                <a:latin typeface="Lucida Sans Unicode"/>
                <a:cs typeface="Lucida Sans Unicode"/>
              </a:rPr>
              <a:t> </a:t>
            </a:r>
            <a:r>
              <a:rPr sz="2100" spc="-5" dirty="0">
                <a:latin typeface="Lucida Sans Unicode"/>
                <a:cs typeface="Lucida Sans Unicode"/>
              </a:rPr>
              <a:t>secondary)</a:t>
            </a:r>
            <a:endParaRPr sz="2100">
              <a:latin typeface="Lucida Sans Unicode"/>
              <a:cs typeface="Lucida Sans Unicode"/>
            </a:endParaRPr>
          </a:p>
          <a:p>
            <a:pPr marL="478790" lvl="1" indent="-229235">
              <a:lnSpc>
                <a:spcPct val="100000"/>
              </a:lnSpc>
              <a:spcBef>
                <a:spcPts val="160"/>
              </a:spcBef>
              <a:buClr>
                <a:srgbClr val="DA1F28"/>
              </a:buClr>
              <a:buFont typeface="Wingdings 2"/>
              <a:buChar char=""/>
              <a:tabLst>
                <a:tab pos="478790" algn="l"/>
                <a:tab pos="479425" algn="l"/>
              </a:tabLst>
            </a:pPr>
            <a:r>
              <a:rPr sz="2100" spc="-5" dirty="0">
                <a:latin typeface="Lucida Sans Unicode"/>
                <a:cs typeface="Lucida Sans Unicode"/>
              </a:rPr>
              <a:t>System programs </a:t>
            </a:r>
            <a:r>
              <a:rPr sz="2100" dirty="0">
                <a:latin typeface="Lucida Sans Unicode"/>
                <a:cs typeface="Lucida Sans Unicode"/>
              </a:rPr>
              <a:t>used, </a:t>
            </a:r>
            <a:r>
              <a:rPr sz="2100" spc="-5" dirty="0">
                <a:latin typeface="Lucida Sans Unicode"/>
                <a:cs typeface="Lucida Sans Unicode"/>
              </a:rPr>
              <a:t>compliers, editors,</a:t>
            </a:r>
            <a:r>
              <a:rPr sz="2100" spc="60" dirty="0">
                <a:latin typeface="Lucida Sans Unicode"/>
                <a:cs typeface="Lucida Sans Unicode"/>
              </a:rPr>
              <a:t> </a:t>
            </a:r>
            <a:r>
              <a:rPr sz="2100" spc="-10" dirty="0">
                <a:latin typeface="Lucida Sans Unicode"/>
                <a:cs typeface="Lucida Sans Unicode"/>
              </a:rPr>
              <a:t>etc.</a:t>
            </a:r>
            <a:endParaRPr sz="2100">
              <a:latin typeface="Lucida Sans Unicode"/>
              <a:cs typeface="Lucida Sans Unicode"/>
            </a:endParaRPr>
          </a:p>
          <a:p>
            <a:pPr marL="478790" lvl="1" indent="-229235">
              <a:lnSpc>
                <a:spcPct val="100000"/>
              </a:lnSpc>
              <a:spcBef>
                <a:spcPts val="140"/>
              </a:spcBef>
              <a:buClr>
                <a:srgbClr val="DA1F28"/>
              </a:buClr>
              <a:buFont typeface="Wingdings 2"/>
              <a:buChar char=""/>
              <a:tabLst>
                <a:tab pos="478790" algn="l"/>
                <a:tab pos="479425" algn="l"/>
              </a:tabLst>
            </a:pPr>
            <a:r>
              <a:rPr sz="2100" spc="-5" dirty="0">
                <a:latin typeface="Lucida Sans Unicode"/>
                <a:cs typeface="Lucida Sans Unicode"/>
              </a:rPr>
              <a:t>Number </a:t>
            </a:r>
            <a:r>
              <a:rPr sz="2100" dirty="0">
                <a:latin typeface="Lucida Sans Unicode"/>
                <a:cs typeface="Lucida Sans Unicode"/>
              </a:rPr>
              <a:t>and </a:t>
            </a:r>
            <a:r>
              <a:rPr sz="2100" spc="-10" dirty="0">
                <a:latin typeface="Lucida Sans Unicode"/>
                <a:cs typeface="Lucida Sans Unicode"/>
              </a:rPr>
              <a:t>type </a:t>
            </a:r>
            <a:r>
              <a:rPr sz="2100" spc="-5" dirty="0">
                <a:latin typeface="Lucida Sans Unicode"/>
                <a:cs typeface="Lucida Sans Unicode"/>
              </a:rPr>
              <a:t>of I/O</a:t>
            </a:r>
            <a:r>
              <a:rPr sz="2100" spc="20" dirty="0">
                <a:latin typeface="Lucida Sans Unicode"/>
                <a:cs typeface="Lucida Sans Unicode"/>
              </a:rPr>
              <a:t> </a:t>
            </a:r>
            <a:r>
              <a:rPr sz="2100" spc="-10" dirty="0">
                <a:latin typeface="Lucida Sans Unicode"/>
                <a:cs typeface="Lucida Sans Unicode"/>
              </a:rPr>
              <a:t>operations</a:t>
            </a:r>
            <a:endParaRPr sz="2100">
              <a:latin typeface="Lucida Sans Unicode"/>
              <a:cs typeface="Lucida Sans Unicode"/>
            </a:endParaRPr>
          </a:p>
          <a:p>
            <a:pPr marL="478790" lvl="1" indent="-229235">
              <a:lnSpc>
                <a:spcPct val="100000"/>
              </a:lnSpc>
              <a:spcBef>
                <a:spcPts val="145"/>
              </a:spcBef>
              <a:buClr>
                <a:srgbClr val="DA1F28"/>
              </a:buClr>
              <a:buFont typeface="Wingdings 2"/>
              <a:buChar char=""/>
              <a:tabLst>
                <a:tab pos="478790" algn="l"/>
                <a:tab pos="479425" algn="l"/>
              </a:tabLst>
            </a:pPr>
            <a:r>
              <a:rPr sz="2100" spc="-5" dirty="0">
                <a:latin typeface="Lucida Sans Unicode"/>
                <a:cs typeface="Lucida Sans Unicode"/>
              </a:rPr>
              <a:t>Time spent waiting for I/O operations</a:t>
            </a:r>
            <a:r>
              <a:rPr sz="2100" spc="65" dirty="0">
                <a:latin typeface="Lucida Sans Unicode"/>
                <a:cs typeface="Lucida Sans Unicode"/>
              </a:rPr>
              <a:t> </a:t>
            </a:r>
            <a:r>
              <a:rPr sz="2100" spc="-10" dirty="0">
                <a:latin typeface="Lucida Sans Unicode"/>
                <a:cs typeface="Lucida Sans Unicode"/>
              </a:rPr>
              <a:t>completion</a:t>
            </a:r>
            <a:endParaRPr sz="2100">
              <a:latin typeface="Lucida Sans Unicode"/>
              <a:cs typeface="Lucida Sans Unicode"/>
            </a:endParaRPr>
          </a:p>
          <a:p>
            <a:pPr marL="478790" marR="224790" lvl="1" indent="-228600">
              <a:lnSpc>
                <a:spcPts val="2270"/>
              </a:lnSpc>
              <a:spcBef>
                <a:spcPts val="445"/>
              </a:spcBef>
              <a:buClr>
                <a:srgbClr val="DA1F28"/>
              </a:buClr>
              <a:buFont typeface="Wingdings 2"/>
              <a:buChar char=""/>
              <a:tabLst>
                <a:tab pos="478790" algn="l"/>
                <a:tab pos="479425" algn="l"/>
              </a:tabLst>
            </a:pPr>
            <a:r>
              <a:rPr sz="2100" spc="-5" dirty="0">
                <a:latin typeface="Lucida Sans Unicode"/>
                <a:cs typeface="Lucida Sans Unicode"/>
              </a:rPr>
              <a:t>Number of Input records read </a:t>
            </a:r>
            <a:r>
              <a:rPr sz="2100" dirty="0">
                <a:latin typeface="Lucida Sans Unicode"/>
                <a:cs typeface="Lucida Sans Unicode"/>
              </a:rPr>
              <a:t>and Output </a:t>
            </a:r>
            <a:r>
              <a:rPr sz="2100" spc="-5" dirty="0">
                <a:latin typeface="Lucida Sans Unicode"/>
                <a:cs typeface="Lucida Sans Unicode"/>
              </a:rPr>
              <a:t>records  written</a:t>
            </a:r>
            <a:endParaRPr sz="2100">
              <a:latin typeface="Lucida Sans Unicode"/>
              <a:cs typeface="Lucida Sans Unicode"/>
            </a:endParaRPr>
          </a:p>
        </p:txBody>
      </p:sp>
      <p:sp>
        <p:nvSpPr>
          <p:cNvPr id="5" name="TextBox 4"/>
          <p:cNvSpPr txBox="1"/>
          <p:nvPr/>
        </p:nvSpPr>
        <p:spPr>
          <a:xfrm>
            <a:off x="634273" y="333830"/>
            <a:ext cx="6634619" cy="646331"/>
          </a:xfrm>
          <a:prstGeom prst="rect">
            <a:avLst/>
          </a:prstGeom>
          <a:noFill/>
        </p:spPr>
        <p:txBody>
          <a:bodyPr wrap="square" rtlCol="0">
            <a:spAutoFit/>
          </a:bodyPr>
          <a:lstStyle/>
          <a:p>
            <a:r>
              <a:rPr lang="en-IN" sz="3600" b="1" dirty="0" smtClean="0">
                <a:solidFill>
                  <a:srgbClr val="FFFF00"/>
                </a:solidFill>
              </a:rPr>
              <a:t>Process Control Block (PCB)</a:t>
            </a:r>
            <a:endParaRPr lang="en-IN" sz="36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7252970" cy="84963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The Processor Manager is </a:t>
            </a:r>
            <a:r>
              <a:rPr b="0" dirty="0">
                <a:latin typeface="Lucida Sans Unicode"/>
                <a:cs typeface="Lucida Sans Unicode"/>
              </a:rPr>
              <a:t>made up </a:t>
            </a:r>
            <a:r>
              <a:rPr b="0" spc="-10" dirty="0">
                <a:latin typeface="Lucida Sans Unicode"/>
                <a:cs typeface="Lucida Sans Unicode"/>
              </a:rPr>
              <a:t>of two  </a:t>
            </a:r>
            <a:r>
              <a:rPr b="0" spc="-5" dirty="0">
                <a:latin typeface="Lucida Sans Unicode"/>
                <a:cs typeface="Lucida Sans Unicode"/>
              </a:rPr>
              <a:t>sub-managers:</a:t>
            </a:r>
            <a:endParaRPr sz="1800">
              <a:latin typeface="Lucida Sans Unicode"/>
              <a:cs typeface="Lucida Sans Unicode"/>
            </a:endParaRPr>
          </a:p>
        </p:txBody>
      </p:sp>
      <p:sp>
        <p:nvSpPr>
          <p:cNvPr id="4" name="object 4"/>
          <p:cNvSpPr/>
          <p:nvPr/>
        </p:nvSpPr>
        <p:spPr>
          <a:xfrm>
            <a:off x="2700527" y="4509515"/>
            <a:ext cx="3708400" cy="1007744"/>
          </a:xfrm>
          <a:custGeom>
            <a:avLst/>
            <a:gdLst/>
            <a:ahLst/>
            <a:cxnLst/>
            <a:rect l="l" t="t" r="r" b="b"/>
            <a:pathLst>
              <a:path w="3708400" h="1007745">
                <a:moveTo>
                  <a:pt x="0" y="1007363"/>
                </a:moveTo>
                <a:lnTo>
                  <a:pt x="3707891" y="1007363"/>
                </a:lnTo>
                <a:lnTo>
                  <a:pt x="3707891" y="0"/>
                </a:lnTo>
                <a:lnTo>
                  <a:pt x="0" y="0"/>
                </a:lnTo>
                <a:lnTo>
                  <a:pt x="0" y="1007363"/>
                </a:lnTo>
                <a:close/>
              </a:path>
            </a:pathLst>
          </a:custGeom>
          <a:solidFill>
            <a:srgbClr val="006FC0"/>
          </a:solidFill>
        </p:spPr>
        <p:txBody>
          <a:bodyPr wrap="square" lIns="0" tIns="0" rIns="0" bIns="0" rtlCol="0"/>
          <a:lstStyle/>
          <a:p>
            <a:endParaRPr/>
          </a:p>
        </p:txBody>
      </p:sp>
      <p:sp>
        <p:nvSpPr>
          <p:cNvPr id="5" name="object 5"/>
          <p:cNvSpPr/>
          <p:nvPr/>
        </p:nvSpPr>
        <p:spPr>
          <a:xfrm>
            <a:off x="2673095" y="4482084"/>
            <a:ext cx="3763010" cy="1062355"/>
          </a:xfrm>
          <a:custGeom>
            <a:avLst/>
            <a:gdLst/>
            <a:ahLst/>
            <a:cxnLst/>
            <a:rect l="l" t="t" r="r" b="b"/>
            <a:pathLst>
              <a:path w="3763010" h="1062354">
                <a:moveTo>
                  <a:pt x="3735324" y="0"/>
                </a:moveTo>
                <a:lnTo>
                  <a:pt x="27431" y="0"/>
                </a:lnTo>
                <a:lnTo>
                  <a:pt x="16769" y="2160"/>
                </a:lnTo>
                <a:lnTo>
                  <a:pt x="8048" y="8048"/>
                </a:lnTo>
                <a:lnTo>
                  <a:pt x="2160" y="16769"/>
                </a:lnTo>
                <a:lnTo>
                  <a:pt x="0" y="27432"/>
                </a:lnTo>
                <a:lnTo>
                  <a:pt x="0" y="1034796"/>
                </a:lnTo>
                <a:lnTo>
                  <a:pt x="2160" y="1045458"/>
                </a:lnTo>
                <a:lnTo>
                  <a:pt x="8048" y="1054179"/>
                </a:lnTo>
                <a:lnTo>
                  <a:pt x="16769" y="1060067"/>
                </a:lnTo>
                <a:lnTo>
                  <a:pt x="27431" y="1062228"/>
                </a:lnTo>
                <a:lnTo>
                  <a:pt x="3735324" y="1062228"/>
                </a:lnTo>
                <a:lnTo>
                  <a:pt x="3745986" y="1060067"/>
                </a:lnTo>
                <a:lnTo>
                  <a:pt x="3754707" y="1054179"/>
                </a:lnTo>
                <a:lnTo>
                  <a:pt x="3760595" y="1045458"/>
                </a:lnTo>
                <a:lnTo>
                  <a:pt x="3762755" y="1034796"/>
                </a:lnTo>
                <a:lnTo>
                  <a:pt x="3762755" y="1029335"/>
                </a:lnTo>
                <a:lnTo>
                  <a:pt x="32893" y="1029335"/>
                </a:lnTo>
                <a:lnTo>
                  <a:pt x="32893" y="32893"/>
                </a:lnTo>
                <a:lnTo>
                  <a:pt x="3762755" y="32893"/>
                </a:lnTo>
                <a:lnTo>
                  <a:pt x="3762755" y="27432"/>
                </a:lnTo>
                <a:lnTo>
                  <a:pt x="3760595" y="16769"/>
                </a:lnTo>
                <a:lnTo>
                  <a:pt x="3754707" y="8048"/>
                </a:lnTo>
                <a:lnTo>
                  <a:pt x="3745986" y="2160"/>
                </a:lnTo>
                <a:lnTo>
                  <a:pt x="3735324" y="0"/>
                </a:lnTo>
                <a:close/>
              </a:path>
              <a:path w="3763010" h="1062354">
                <a:moveTo>
                  <a:pt x="3762755" y="32893"/>
                </a:moveTo>
                <a:lnTo>
                  <a:pt x="3729863" y="32893"/>
                </a:lnTo>
                <a:lnTo>
                  <a:pt x="3729863" y="1029335"/>
                </a:lnTo>
                <a:lnTo>
                  <a:pt x="3762755" y="1029335"/>
                </a:lnTo>
                <a:lnTo>
                  <a:pt x="3762755" y="32893"/>
                </a:lnTo>
                <a:close/>
              </a:path>
              <a:path w="3763010" h="1062354">
                <a:moveTo>
                  <a:pt x="3718814" y="43942"/>
                </a:moveTo>
                <a:lnTo>
                  <a:pt x="43942" y="43942"/>
                </a:lnTo>
                <a:lnTo>
                  <a:pt x="43942" y="1018286"/>
                </a:lnTo>
                <a:lnTo>
                  <a:pt x="3718814" y="1018286"/>
                </a:lnTo>
                <a:lnTo>
                  <a:pt x="3718814" y="1007364"/>
                </a:lnTo>
                <a:lnTo>
                  <a:pt x="54864" y="1007364"/>
                </a:lnTo>
                <a:lnTo>
                  <a:pt x="54864" y="54864"/>
                </a:lnTo>
                <a:lnTo>
                  <a:pt x="3718814" y="54864"/>
                </a:lnTo>
                <a:lnTo>
                  <a:pt x="3718814" y="43942"/>
                </a:lnTo>
                <a:close/>
              </a:path>
              <a:path w="3763010" h="1062354">
                <a:moveTo>
                  <a:pt x="3718814" y="54864"/>
                </a:moveTo>
                <a:lnTo>
                  <a:pt x="3707892" y="54864"/>
                </a:lnTo>
                <a:lnTo>
                  <a:pt x="3707892" y="1007364"/>
                </a:lnTo>
                <a:lnTo>
                  <a:pt x="3718814" y="1007364"/>
                </a:lnTo>
                <a:lnTo>
                  <a:pt x="3718814" y="54864"/>
                </a:lnTo>
                <a:close/>
              </a:path>
            </a:pathLst>
          </a:custGeom>
          <a:solidFill>
            <a:srgbClr val="000000"/>
          </a:solidFill>
        </p:spPr>
        <p:txBody>
          <a:bodyPr wrap="square" lIns="0" tIns="0" rIns="0" bIns="0" rtlCol="0"/>
          <a:lstStyle/>
          <a:p>
            <a:endParaRPr/>
          </a:p>
        </p:txBody>
      </p:sp>
      <p:sp>
        <p:nvSpPr>
          <p:cNvPr id="6" name="object 6"/>
          <p:cNvSpPr txBox="1"/>
          <p:nvPr/>
        </p:nvSpPr>
        <p:spPr>
          <a:xfrm>
            <a:off x="2985642" y="4798821"/>
            <a:ext cx="31362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Black"/>
                <a:cs typeface="Arial Black"/>
              </a:rPr>
              <a:t>Process</a:t>
            </a:r>
            <a:r>
              <a:rPr sz="2400" spc="-65"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7" name="object 7"/>
          <p:cNvSpPr/>
          <p:nvPr/>
        </p:nvSpPr>
        <p:spPr>
          <a:xfrm>
            <a:off x="2700527" y="3212592"/>
            <a:ext cx="3708400" cy="1477010"/>
          </a:xfrm>
          <a:custGeom>
            <a:avLst/>
            <a:gdLst/>
            <a:ahLst/>
            <a:cxnLst/>
            <a:rect l="l" t="t" r="r" b="b"/>
            <a:pathLst>
              <a:path w="3708400" h="1477010">
                <a:moveTo>
                  <a:pt x="2223135" y="1107567"/>
                </a:moveTo>
                <a:lnTo>
                  <a:pt x="1484757" y="1107567"/>
                </a:lnTo>
                <a:lnTo>
                  <a:pt x="1853946" y="1476756"/>
                </a:lnTo>
                <a:lnTo>
                  <a:pt x="2223135" y="1107567"/>
                </a:lnTo>
                <a:close/>
              </a:path>
              <a:path w="3708400" h="1477010">
                <a:moveTo>
                  <a:pt x="2038604" y="959612"/>
                </a:moveTo>
                <a:lnTo>
                  <a:pt x="1669288" y="959612"/>
                </a:lnTo>
                <a:lnTo>
                  <a:pt x="1669288" y="1107567"/>
                </a:lnTo>
                <a:lnTo>
                  <a:pt x="2038604" y="1107567"/>
                </a:lnTo>
                <a:lnTo>
                  <a:pt x="2038604" y="959612"/>
                </a:lnTo>
                <a:close/>
              </a:path>
              <a:path w="3708400" h="1477010">
                <a:moveTo>
                  <a:pt x="3707892" y="0"/>
                </a:moveTo>
                <a:lnTo>
                  <a:pt x="0" y="0"/>
                </a:lnTo>
                <a:lnTo>
                  <a:pt x="0" y="959612"/>
                </a:lnTo>
                <a:lnTo>
                  <a:pt x="3707892" y="959612"/>
                </a:lnTo>
                <a:lnTo>
                  <a:pt x="3707892" y="0"/>
                </a:lnTo>
                <a:close/>
              </a:path>
            </a:pathLst>
          </a:custGeom>
          <a:solidFill>
            <a:srgbClr val="00AF50"/>
          </a:solidFill>
        </p:spPr>
        <p:txBody>
          <a:bodyPr wrap="square" lIns="0" tIns="0" rIns="0" bIns="0" rtlCol="0"/>
          <a:lstStyle/>
          <a:p>
            <a:endParaRPr/>
          </a:p>
        </p:txBody>
      </p:sp>
      <p:sp>
        <p:nvSpPr>
          <p:cNvPr id="8" name="object 8"/>
          <p:cNvSpPr/>
          <p:nvPr/>
        </p:nvSpPr>
        <p:spPr>
          <a:xfrm>
            <a:off x="2673095" y="3185160"/>
            <a:ext cx="3763010" cy="1531620"/>
          </a:xfrm>
          <a:custGeom>
            <a:avLst/>
            <a:gdLst/>
            <a:ahLst/>
            <a:cxnLst/>
            <a:rect l="l" t="t" r="r" b="b"/>
            <a:pathLst>
              <a:path w="3763010" h="1531620">
                <a:moveTo>
                  <a:pt x="3735324" y="0"/>
                </a:moveTo>
                <a:lnTo>
                  <a:pt x="27431" y="0"/>
                </a:lnTo>
                <a:lnTo>
                  <a:pt x="16769" y="2160"/>
                </a:lnTo>
                <a:lnTo>
                  <a:pt x="8048" y="8048"/>
                </a:lnTo>
                <a:lnTo>
                  <a:pt x="2160" y="16769"/>
                </a:lnTo>
                <a:lnTo>
                  <a:pt x="0" y="27431"/>
                </a:lnTo>
                <a:lnTo>
                  <a:pt x="0" y="987044"/>
                </a:lnTo>
                <a:lnTo>
                  <a:pt x="2160" y="997706"/>
                </a:lnTo>
                <a:lnTo>
                  <a:pt x="8048" y="1006427"/>
                </a:lnTo>
                <a:lnTo>
                  <a:pt x="16769" y="1012315"/>
                </a:lnTo>
                <a:lnTo>
                  <a:pt x="27431" y="1014476"/>
                </a:lnTo>
                <a:lnTo>
                  <a:pt x="1669288" y="1014476"/>
                </a:lnTo>
                <a:lnTo>
                  <a:pt x="1669288" y="1107566"/>
                </a:lnTo>
                <a:lnTo>
                  <a:pt x="1512189" y="1107566"/>
                </a:lnTo>
                <a:lnTo>
                  <a:pt x="1504166" y="1108777"/>
                </a:lnTo>
                <a:lnTo>
                  <a:pt x="1496964" y="1112202"/>
                </a:lnTo>
                <a:lnTo>
                  <a:pt x="1491025" y="1117532"/>
                </a:lnTo>
                <a:lnTo>
                  <a:pt x="1486789" y="1124458"/>
                </a:lnTo>
                <a:lnTo>
                  <a:pt x="1484864" y="1132373"/>
                </a:lnTo>
                <a:lnTo>
                  <a:pt x="1485296" y="1140348"/>
                </a:lnTo>
                <a:lnTo>
                  <a:pt x="1861946" y="1523619"/>
                </a:lnTo>
                <a:lnTo>
                  <a:pt x="1881378" y="1531620"/>
                </a:lnTo>
                <a:lnTo>
                  <a:pt x="1891700" y="1529619"/>
                </a:lnTo>
                <a:lnTo>
                  <a:pt x="1900808" y="1523619"/>
                </a:lnTo>
                <a:lnTo>
                  <a:pt x="1927986" y="1496440"/>
                </a:lnTo>
                <a:lnTo>
                  <a:pt x="1881378" y="1496440"/>
                </a:lnTo>
                <a:lnTo>
                  <a:pt x="1525396" y="1140459"/>
                </a:lnTo>
                <a:lnTo>
                  <a:pt x="1699768" y="1140459"/>
                </a:lnTo>
                <a:lnTo>
                  <a:pt x="1702308" y="1138046"/>
                </a:lnTo>
                <a:lnTo>
                  <a:pt x="1702308" y="983995"/>
                </a:lnTo>
                <a:lnTo>
                  <a:pt x="1699768" y="981456"/>
                </a:lnTo>
                <a:lnTo>
                  <a:pt x="32893" y="981456"/>
                </a:lnTo>
                <a:lnTo>
                  <a:pt x="32893" y="32892"/>
                </a:lnTo>
                <a:lnTo>
                  <a:pt x="3762755" y="32892"/>
                </a:lnTo>
                <a:lnTo>
                  <a:pt x="3762755" y="27431"/>
                </a:lnTo>
                <a:lnTo>
                  <a:pt x="3760595" y="16769"/>
                </a:lnTo>
                <a:lnTo>
                  <a:pt x="3754707" y="8048"/>
                </a:lnTo>
                <a:lnTo>
                  <a:pt x="3745986" y="2160"/>
                </a:lnTo>
                <a:lnTo>
                  <a:pt x="3735324" y="0"/>
                </a:lnTo>
                <a:close/>
              </a:path>
              <a:path w="3763010" h="1531620">
                <a:moveTo>
                  <a:pt x="3762755" y="32892"/>
                </a:moveTo>
                <a:lnTo>
                  <a:pt x="3729863" y="32892"/>
                </a:lnTo>
                <a:lnTo>
                  <a:pt x="3729863" y="981456"/>
                </a:lnTo>
                <a:lnTo>
                  <a:pt x="2062988" y="981456"/>
                </a:lnTo>
                <a:lnTo>
                  <a:pt x="2060448" y="983995"/>
                </a:lnTo>
                <a:lnTo>
                  <a:pt x="2060448" y="1138046"/>
                </a:lnTo>
                <a:lnTo>
                  <a:pt x="2062988" y="1140459"/>
                </a:lnTo>
                <a:lnTo>
                  <a:pt x="2237359" y="1140459"/>
                </a:lnTo>
                <a:lnTo>
                  <a:pt x="1881378" y="1496440"/>
                </a:lnTo>
                <a:lnTo>
                  <a:pt x="1927986" y="1496440"/>
                </a:lnTo>
                <a:lnTo>
                  <a:pt x="2270033" y="1154382"/>
                </a:lnTo>
                <a:lnTo>
                  <a:pt x="2274841" y="1147871"/>
                </a:lnTo>
                <a:lnTo>
                  <a:pt x="2277506" y="1140348"/>
                </a:lnTo>
                <a:lnTo>
                  <a:pt x="2277909" y="1132373"/>
                </a:lnTo>
                <a:lnTo>
                  <a:pt x="2275967" y="1124458"/>
                </a:lnTo>
                <a:lnTo>
                  <a:pt x="2271730" y="1117532"/>
                </a:lnTo>
                <a:lnTo>
                  <a:pt x="2265791" y="1112202"/>
                </a:lnTo>
                <a:lnTo>
                  <a:pt x="2258589" y="1108777"/>
                </a:lnTo>
                <a:lnTo>
                  <a:pt x="2250567" y="1107566"/>
                </a:lnTo>
                <a:lnTo>
                  <a:pt x="2093468" y="1107566"/>
                </a:lnTo>
                <a:lnTo>
                  <a:pt x="2093468" y="1014476"/>
                </a:lnTo>
                <a:lnTo>
                  <a:pt x="3735324" y="1014476"/>
                </a:lnTo>
                <a:lnTo>
                  <a:pt x="3745986" y="1012315"/>
                </a:lnTo>
                <a:lnTo>
                  <a:pt x="3754707" y="1006427"/>
                </a:lnTo>
                <a:lnTo>
                  <a:pt x="3760595" y="997706"/>
                </a:lnTo>
                <a:lnTo>
                  <a:pt x="3762755" y="987044"/>
                </a:lnTo>
                <a:lnTo>
                  <a:pt x="3762755" y="32892"/>
                </a:lnTo>
                <a:close/>
              </a:path>
              <a:path w="3763010" h="1531620">
                <a:moveTo>
                  <a:pt x="3718814" y="43941"/>
                </a:moveTo>
                <a:lnTo>
                  <a:pt x="43942" y="43941"/>
                </a:lnTo>
                <a:lnTo>
                  <a:pt x="43942" y="970533"/>
                </a:lnTo>
                <a:lnTo>
                  <a:pt x="1705864" y="970533"/>
                </a:lnTo>
                <a:lnTo>
                  <a:pt x="1713230" y="977900"/>
                </a:lnTo>
                <a:lnTo>
                  <a:pt x="1713230" y="1144142"/>
                </a:lnTo>
                <a:lnTo>
                  <a:pt x="1705864" y="1151508"/>
                </a:lnTo>
                <a:lnTo>
                  <a:pt x="1551940" y="1151508"/>
                </a:lnTo>
                <a:lnTo>
                  <a:pt x="1881378" y="1480946"/>
                </a:lnTo>
                <a:lnTo>
                  <a:pt x="1896872" y="1465452"/>
                </a:lnTo>
                <a:lnTo>
                  <a:pt x="1881378" y="1465452"/>
                </a:lnTo>
                <a:lnTo>
                  <a:pt x="1578356" y="1162431"/>
                </a:lnTo>
                <a:lnTo>
                  <a:pt x="1696720" y="1162431"/>
                </a:lnTo>
                <a:lnTo>
                  <a:pt x="1707435" y="1160270"/>
                </a:lnTo>
                <a:lnTo>
                  <a:pt x="1716151" y="1154382"/>
                </a:lnTo>
                <a:lnTo>
                  <a:pt x="1722008" y="1145661"/>
                </a:lnTo>
                <a:lnTo>
                  <a:pt x="1724152" y="1134998"/>
                </a:lnTo>
                <a:lnTo>
                  <a:pt x="1724152" y="987044"/>
                </a:lnTo>
                <a:lnTo>
                  <a:pt x="1722008" y="976328"/>
                </a:lnTo>
                <a:lnTo>
                  <a:pt x="1716151" y="967613"/>
                </a:lnTo>
                <a:lnTo>
                  <a:pt x="1707435" y="961755"/>
                </a:lnTo>
                <a:lnTo>
                  <a:pt x="1696720" y="959612"/>
                </a:lnTo>
                <a:lnTo>
                  <a:pt x="54864" y="959612"/>
                </a:lnTo>
                <a:lnTo>
                  <a:pt x="54864" y="54863"/>
                </a:lnTo>
                <a:lnTo>
                  <a:pt x="3718814" y="54863"/>
                </a:lnTo>
                <a:lnTo>
                  <a:pt x="3718814" y="43941"/>
                </a:lnTo>
                <a:close/>
              </a:path>
              <a:path w="3763010" h="1531620">
                <a:moveTo>
                  <a:pt x="3718814" y="54863"/>
                </a:moveTo>
                <a:lnTo>
                  <a:pt x="3707892" y="54863"/>
                </a:lnTo>
                <a:lnTo>
                  <a:pt x="3707892" y="959612"/>
                </a:lnTo>
                <a:lnTo>
                  <a:pt x="2066036" y="959612"/>
                </a:lnTo>
                <a:lnTo>
                  <a:pt x="2055320" y="961755"/>
                </a:lnTo>
                <a:lnTo>
                  <a:pt x="2046605" y="967613"/>
                </a:lnTo>
                <a:lnTo>
                  <a:pt x="2040747" y="976328"/>
                </a:lnTo>
                <a:lnTo>
                  <a:pt x="2038604" y="987044"/>
                </a:lnTo>
                <a:lnTo>
                  <a:pt x="2038604" y="1134998"/>
                </a:lnTo>
                <a:lnTo>
                  <a:pt x="2040747" y="1145661"/>
                </a:lnTo>
                <a:lnTo>
                  <a:pt x="2046605" y="1154382"/>
                </a:lnTo>
                <a:lnTo>
                  <a:pt x="2055320" y="1160270"/>
                </a:lnTo>
                <a:lnTo>
                  <a:pt x="2066036" y="1162431"/>
                </a:lnTo>
                <a:lnTo>
                  <a:pt x="2184400" y="1162431"/>
                </a:lnTo>
                <a:lnTo>
                  <a:pt x="1881378" y="1465452"/>
                </a:lnTo>
                <a:lnTo>
                  <a:pt x="1896872" y="1465452"/>
                </a:lnTo>
                <a:lnTo>
                  <a:pt x="2210816" y="1151508"/>
                </a:lnTo>
                <a:lnTo>
                  <a:pt x="2056892" y="1151508"/>
                </a:lnTo>
                <a:lnTo>
                  <a:pt x="2049526" y="1144142"/>
                </a:lnTo>
                <a:lnTo>
                  <a:pt x="2049526" y="977900"/>
                </a:lnTo>
                <a:lnTo>
                  <a:pt x="2056892" y="970533"/>
                </a:lnTo>
                <a:lnTo>
                  <a:pt x="3718814" y="970533"/>
                </a:lnTo>
                <a:lnTo>
                  <a:pt x="3718814" y="54863"/>
                </a:lnTo>
                <a:close/>
              </a:path>
            </a:pathLst>
          </a:custGeom>
          <a:solidFill>
            <a:srgbClr val="000000"/>
          </a:solidFill>
        </p:spPr>
        <p:txBody>
          <a:bodyPr wrap="square" lIns="0" tIns="0" rIns="0" bIns="0" rtlCol="0"/>
          <a:lstStyle/>
          <a:p>
            <a:endParaRPr/>
          </a:p>
        </p:txBody>
      </p:sp>
      <p:sp>
        <p:nvSpPr>
          <p:cNvPr id="9" name="object 9"/>
          <p:cNvSpPr txBox="1"/>
          <p:nvPr/>
        </p:nvSpPr>
        <p:spPr>
          <a:xfrm>
            <a:off x="3355594" y="3477590"/>
            <a:ext cx="2397125" cy="391795"/>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FFFFFF"/>
                </a:solidFill>
                <a:latin typeface="Arial Black"/>
                <a:cs typeface="Arial Black"/>
              </a:rPr>
              <a:t>Job</a:t>
            </a:r>
            <a:r>
              <a:rPr sz="2400" spc="-80"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11" name="TextBox 10"/>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035468"/>
            <a:ext cx="8686799" cy="5578450"/>
          </a:xfrm>
          <a:prstGeom prst="rect">
            <a:avLst/>
          </a:prstGeom>
        </p:spPr>
        <p:txBody>
          <a:bodyPr vert="horz" wrap="square" lIns="0" tIns="12700" rIns="0" bIns="0" rtlCol="0">
            <a:spAutoFit/>
          </a:bodyPr>
          <a:lstStyle/>
          <a:p>
            <a:pPr marL="1270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400" b="1" dirty="0">
                <a:latin typeface="Lucida Sans Unicode"/>
                <a:cs typeface="Lucida Sans Unicode"/>
              </a:rPr>
              <a:t>MAXIMUM</a:t>
            </a:r>
            <a:r>
              <a:rPr sz="2400" b="1" spc="-45" dirty="0">
                <a:latin typeface="Lucida Sans Unicode"/>
                <a:cs typeface="Lucida Sans Unicode"/>
              </a:rPr>
              <a:t> </a:t>
            </a:r>
            <a:r>
              <a:rPr sz="2400" b="1" dirty="0" smtClean="0">
                <a:latin typeface="Lucida Sans Unicode"/>
                <a:cs typeface="Lucida Sans Unicode"/>
              </a:rPr>
              <a:t>THROUGHPUT</a:t>
            </a:r>
            <a:endParaRPr sz="3200" dirty="0">
              <a:latin typeface="Times New Roman"/>
              <a:cs typeface="Times New Roman"/>
            </a:endParaRPr>
          </a:p>
          <a:p>
            <a:pPr marL="12700" algn="just">
              <a:lnSpc>
                <a:spcPct val="100000"/>
              </a:lnSpc>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dirty="0">
                <a:latin typeface="Lucida Sans Unicode"/>
                <a:cs typeface="Lucida Sans Unicode"/>
              </a:rPr>
              <a:t>Get </a:t>
            </a:r>
            <a:r>
              <a:rPr sz="2400" spc="-5" dirty="0">
                <a:latin typeface="Lucida Sans Unicode"/>
                <a:cs typeface="Lucida Sans Unicode"/>
              </a:rPr>
              <a:t>as </a:t>
            </a:r>
            <a:r>
              <a:rPr sz="2400" dirty="0">
                <a:latin typeface="Lucida Sans Unicode"/>
                <a:cs typeface="Lucida Sans Unicode"/>
              </a:rPr>
              <a:t>many </a:t>
            </a:r>
            <a:r>
              <a:rPr sz="2400" spc="-5" dirty="0">
                <a:latin typeface="Lucida Sans Unicode"/>
                <a:cs typeface="Lucida Sans Unicode"/>
              </a:rPr>
              <a:t>jobs done as quickly as</a:t>
            </a:r>
            <a:r>
              <a:rPr sz="2400" spc="-110" dirty="0">
                <a:latin typeface="Lucida Sans Unicode"/>
                <a:cs typeface="Lucida Sans Unicode"/>
              </a:rPr>
              <a:t> </a:t>
            </a:r>
            <a:r>
              <a:rPr sz="2400" spc="-5" dirty="0">
                <a:latin typeface="Lucida Sans Unicode"/>
                <a:cs typeface="Lucida Sans Unicode"/>
              </a:rPr>
              <a:t>possible</a:t>
            </a:r>
            <a:r>
              <a:rPr sz="2400" spc="-5" dirty="0" smtClean="0">
                <a:latin typeface="Lucida Sans Unicode"/>
                <a:cs typeface="Lucida Sans Unicode"/>
              </a:rPr>
              <a:t>.</a:t>
            </a:r>
            <a:endParaRPr sz="3200" dirty="0">
              <a:latin typeface="Times New Roman"/>
              <a:cs typeface="Times New Roman"/>
            </a:endParaRPr>
          </a:p>
          <a:p>
            <a:pPr marL="268605" marR="527050" indent="-256540" algn="just">
              <a:lnSpc>
                <a:spcPct val="100000"/>
              </a:lnSpc>
              <a:spcBef>
                <a:spcPts val="5"/>
              </a:spcBef>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spc="-5" dirty="0">
                <a:latin typeface="Lucida Sans Unicode"/>
                <a:cs typeface="Lucida Sans Unicode"/>
              </a:rPr>
              <a:t>There are several ways to </a:t>
            </a:r>
            <a:r>
              <a:rPr sz="2400" spc="-10" dirty="0">
                <a:latin typeface="Lucida Sans Unicode"/>
                <a:cs typeface="Lucida Sans Unicode"/>
              </a:rPr>
              <a:t>achieve </a:t>
            </a:r>
            <a:r>
              <a:rPr sz="2400" spc="-5" dirty="0">
                <a:latin typeface="Lucida Sans Unicode"/>
                <a:cs typeface="Lucida Sans Unicode"/>
              </a:rPr>
              <a:t>this, </a:t>
            </a:r>
            <a:r>
              <a:rPr sz="2400" spc="-10" dirty="0">
                <a:latin typeface="Lucida Sans Unicode"/>
                <a:cs typeface="Lucida Sans Unicode"/>
              </a:rPr>
              <a:t>e.g.  </a:t>
            </a:r>
            <a:r>
              <a:rPr sz="2400" spc="-5" dirty="0">
                <a:latin typeface="Lucida Sans Unicode"/>
                <a:cs typeface="Lucida Sans Unicode"/>
              </a:rPr>
              <a:t>run only </a:t>
            </a:r>
            <a:r>
              <a:rPr sz="2400" dirty="0">
                <a:latin typeface="Lucida Sans Unicode"/>
                <a:cs typeface="Lucida Sans Unicode"/>
              </a:rPr>
              <a:t>short </a:t>
            </a:r>
            <a:r>
              <a:rPr sz="2400" spc="-5" dirty="0">
                <a:latin typeface="Lucida Sans Unicode"/>
                <a:cs typeface="Lucida Sans Unicode"/>
              </a:rPr>
              <a:t>jobs, run jobs </a:t>
            </a:r>
            <a:r>
              <a:rPr sz="2400" dirty="0">
                <a:latin typeface="Lucida Sans Unicode"/>
                <a:cs typeface="Lucida Sans Unicode"/>
              </a:rPr>
              <a:t>without  </a:t>
            </a:r>
            <a:r>
              <a:rPr sz="2400" spc="-5" dirty="0">
                <a:latin typeface="Lucida Sans Unicode"/>
                <a:cs typeface="Lucida Sans Unicode"/>
              </a:rPr>
              <a:t>interruptions</a:t>
            </a:r>
            <a:r>
              <a:rPr sz="2400" spc="-5" dirty="0" smtClean="0">
                <a:latin typeface="Lucida Sans Unicode"/>
                <a:cs typeface="Lucida Sans Unicode"/>
              </a:rPr>
              <a:t>.</a:t>
            </a:r>
            <a:endParaRPr lang="en-IN" sz="2400" spc="-5" dirty="0" smtClean="0">
              <a:latin typeface="Lucida Sans Unicode"/>
              <a:cs typeface="Lucida Sans Unicode"/>
            </a:endParaRPr>
          </a:p>
          <a:p>
            <a:pPr marL="12700" algn="just">
              <a:lnSpc>
                <a:spcPct val="100000"/>
              </a:lnSpc>
              <a:spcBef>
                <a:spcPts val="100"/>
              </a:spcBef>
              <a:tabLst>
                <a:tab pos="268605" algn="l"/>
              </a:tabLst>
            </a:pPr>
            <a:r>
              <a:rPr lang="en-IN" sz="2400" b="1" spc="-5" dirty="0" smtClean="0">
                <a:latin typeface="Lucida Sans Unicode"/>
                <a:cs typeface="Lucida Sans Unicode"/>
              </a:rPr>
              <a:t>   MINIMIZE </a:t>
            </a:r>
            <a:r>
              <a:rPr lang="en-IN" sz="2400" b="1" dirty="0" smtClean="0">
                <a:latin typeface="Lucida Sans Unicode"/>
                <a:cs typeface="Lucida Sans Unicode"/>
              </a:rPr>
              <a:t>RESPONSE</a:t>
            </a:r>
            <a:r>
              <a:rPr lang="en-IN" sz="2400" b="1" spc="-85" dirty="0" smtClean="0">
                <a:latin typeface="Lucida Sans Unicode"/>
                <a:cs typeface="Lucida Sans Unicode"/>
              </a:rPr>
              <a:t> </a:t>
            </a:r>
            <a:r>
              <a:rPr lang="en-IN" sz="2400" b="1" dirty="0" smtClean="0">
                <a:latin typeface="Lucida Sans Unicode"/>
                <a:cs typeface="Lucida Sans Unicode"/>
              </a:rPr>
              <a:t>TIME</a:t>
            </a:r>
            <a:endParaRPr lang="en-IN" sz="3200" dirty="0" smtClean="0">
              <a:latin typeface="Times New Roman"/>
              <a:cs typeface="Times New Roman"/>
            </a:endParaRPr>
          </a:p>
          <a:p>
            <a:pPr marL="268605" marR="5080" indent="-256540" algn="just">
              <a:lnSpc>
                <a:spcPct val="100000"/>
              </a:lnSpc>
              <a:tabLst>
                <a:tab pos="268605" algn="l"/>
              </a:tabLst>
            </a:pPr>
            <a:r>
              <a:rPr lang="en-IN" sz="1600" spc="15" dirty="0" smtClean="0">
                <a:solidFill>
                  <a:srgbClr val="2CA1BE"/>
                </a:solidFill>
                <a:latin typeface="Wingdings 3"/>
                <a:cs typeface="Wingdings 3"/>
              </a:rPr>
              <a:t></a:t>
            </a:r>
            <a:r>
              <a:rPr lang="en-IN" sz="1600" spc="15" dirty="0" smtClean="0">
                <a:solidFill>
                  <a:srgbClr val="2CA1BE"/>
                </a:solidFill>
                <a:latin typeface="Times New Roman"/>
                <a:cs typeface="Times New Roman"/>
              </a:rPr>
              <a:t>	</a:t>
            </a:r>
            <a:r>
              <a:rPr lang="en-IN" sz="2400" dirty="0" smtClean="0">
                <a:latin typeface="Lucida Sans Unicode"/>
                <a:cs typeface="Lucida Sans Unicode"/>
              </a:rPr>
              <a:t>Ensure </a:t>
            </a:r>
            <a:r>
              <a:rPr lang="en-IN" sz="2400" spc="-5" dirty="0" smtClean="0">
                <a:latin typeface="Lucida Sans Unicode"/>
                <a:cs typeface="Lucida Sans Unicode"/>
              </a:rPr>
              <a:t>that </a:t>
            </a:r>
            <a:r>
              <a:rPr lang="en-IN" sz="2400" spc="-10" dirty="0" smtClean="0">
                <a:latin typeface="Lucida Sans Unicode"/>
                <a:cs typeface="Lucida Sans Unicode"/>
              </a:rPr>
              <a:t>interactive </a:t>
            </a:r>
            <a:r>
              <a:rPr lang="en-IN" sz="2400" spc="-5" dirty="0" smtClean="0">
                <a:latin typeface="Lucida Sans Unicode"/>
                <a:cs typeface="Lucida Sans Unicode"/>
              </a:rPr>
              <a:t>requests are dealt </a:t>
            </a:r>
            <a:r>
              <a:rPr lang="en-IN" sz="2400" spc="-10" dirty="0" smtClean="0">
                <a:latin typeface="Lucida Sans Unicode"/>
                <a:cs typeface="Lucida Sans Unicode"/>
              </a:rPr>
              <a:t>with  </a:t>
            </a:r>
            <a:r>
              <a:rPr lang="en-IN" sz="2400" spc="-5" dirty="0" smtClean="0">
                <a:latin typeface="Lucida Sans Unicode"/>
                <a:cs typeface="Lucida Sans Unicode"/>
              </a:rPr>
              <a:t>as quickly as</a:t>
            </a:r>
            <a:r>
              <a:rPr lang="en-IN" sz="2400" spc="-45" dirty="0" smtClean="0">
                <a:latin typeface="Lucida Sans Unicode"/>
                <a:cs typeface="Lucida Sans Unicode"/>
              </a:rPr>
              <a:t> </a:t>
            </a:r>
            <a:r>
              <a:rPr lang="en-IN" sz="2400" spc="-5" dirty="0" smtClean="0">
                <a:latin typeface="Lucida Sans Unicode"/>
                <a:cs typeface="Lucida Sans Unicode"/>
              </a:rPr>
              <a:t>possible.</a:t>
            </a:r>
            <a:endParaRPr lang="en-IN" sz="3200" dirty="0" smtClean="0">
              <a:latin typeface="Times New Roman"/>
              <a:cs typeface="Times New Roman"/>
            </a:endParaRPr>
          </a:p>
          <a:p>
            <a:pPr marL="354965" marR="685165" indent="-342900" algn="just">
              <a:lnSpc>
                <a:spcPct val="100000"/>
              </a:lnSpc>
              <a:spcBef>
                <a:spcPts val="5"/>
              </a:spcBef>
              <a:buFont typeface="Wingdings 3" pitchFamily="18" charset="2"/>
              <a:buChar char="}"/>
              <a:tabLst>
                <a:tab pos="268605" algn="l"/>
              </a:tabLst>
            </a:pPr>
            <a:r>
              <a:rPr lang="en-IN" sz="2400" spc="-5" dirty="0" smtClean="0">
                <a:latin typeface="Lucida Sans Unicode"/>
                <a:cs typeface="Lucida Sans Unicode"/>
              </a:rPr>
              <a:t>This could </a:t>
            </a:r>
            <a:r>
              <a:rPr lang="en-IN" sz="2400" dirty="0" smtClean="0">
                <a:latin typeface="Lucida Sans Unicode"/>
                <a:cs typeface="Lucida Sans Unicode"/>
              </a:rPr>
              <a:t>be </a:t>
            </a:r>
            <a:r>
              <a:rPr lang="en-IN" sz="2400" spc="-5" dirty="0" smtClean="0">
                <a:latin typeface="Lucida Sans Unicode"/>
                <a:cs typeface="Lucida Sans Unicode"/>
              </a:rPr>
              <a:t>achieved </a:t>
            </a:r>
            <a:r>
              <a:rPr lang="en-IN" sz="2400" dirty="0" smtClean="0">
                <a:latin typeface="Lucida Sans Unicode"/>
                <a:cs typeface="Lucida Sans Unicode"/>
              </a:rPr>
              <a:t>by scheduling</a:t>
            </a:r>
            <a:r>
              <a:rPr lang="en-IN" sz="2400" spc="-120" dirty="0" smtClean="0">
                <a:latin typeface="Lucida Sans Unicode"/>
                <a:cs typeface="Lucida Sans Unicode"/>
              </a:rPr>
              <a:t> </a:t>
            </a:r>
            <a:r>
              <a:rPr lang="en-IN" sz="2400" spc="-5" dirty="0" smtClean="0">
                <a:latin typeface="Lucida Sans Unicode"/>
                <a:cs typeface="Lucida Sans Unicode"/>
              </a:rPr>
              <a:t>just  </a:t>
            </a:r>
            <a:r>
              <a:rPr lang="en-IN" sz="2400" dirty="0" smtClean="0">
                <a:latin typeface="Lucida Sans Unicode"/>
                <a:cs typeface="Lucida Sans Unicode"/>
              </a:rPr>
              <a:t>with a </a:t>
            </a:r>
            <a:r>
              <a:rPr lang="en-IN" sz="2400" spc="-5" dirty="0" smtClean="0">
                <a:latin typeface="Lucida Sans Unicode"/>
                <a:cs typeface="Lucida Sans Unicode"/>
              </a:rPr>
              <a:t>lot of I/O jobs </a:t>
            </a:r>
            <a:r>
              <a:rPr lang="en-IN" sz="2400" dirty="0" smtClean="0">
                <a:latin typeface="Lucida Sans Unicode"/>
                <a:cs typeface="Lucida Sans Unicode"/>
              </a:rPr>
              <a:t>first, </a:t>
            </a:r>
            <a:r>
              <a:rPr lang="en-IN" sz="2400" spc="-5" dirty="0" smtClean="0">
                <a:latin typeface="Lucida Sans Unicode"/>
                <a:cs typeface="Lucida Sans Unicode"/>
              </a:rPr>
              <a:t>and </a:t>
            </a:r>
            <a:r>
              <a:rPr lang="en-IN" sz="2400" spc="-10" dirty="0" smtClean="0">
                <a:latin typeface="Lucida Sans Unicode"/>
                <a:cs typeface="Lucida Sans Unicode"/>
              </a:rPr>
              <a:t>leave </a:t>
            </a:r>
            <a:r>
              <a:rPr lang="en-IN" sz="2400" spc="-5" dirty="0" smtClean="0">
                <a:latin typeface="Lucida Sans Unicode"/>
                <a:cs typeface="Lucida Sans Unicode"/>
              </a:rPr>
              <a:t>the  computational jobs </a:t>
            </a:r>
            <a:r>
              <a:rPr lang="en-IN" sz="2400" dirty="0" smtClean="0">
                <a:latin typeface="Lucida Sans Unicode"/>
                <a:cs typeface="Lucida Sans Unicode"/>
              </a:rPr>
              <a:t>for</a:t>
            </a:r>
            <a:r>
              <a:rPr lang="en-IN" sz="2400" spc="-20" dirty="0" smtClean="0">
                <a:latin typeface="Lucida Sans Unicode"/>
                <a:cs typeface="Lucida Sans Unicode"/>
              </a:rPr>
              <a:t> </a:t>
            </a:r>
            <a:r>
              <a:rPr lang="en-IN" sz="2400" spc="-10" dirty="0" smtClean="0">
                <a:latin typeface="Lucida Sans Unicode"/>
                <a:cs typeface="Lucida Sans Unicode"/>
              </a:rPr>
              <a:t>later.</a:t>
            </a:r>
          </a:p>
          <a:p>
            <a:pPr marL="12700" algn="just">
              <a:lnSpc>
                <a:spcPct val="100000"/>
              </a:lnSpc>
              <a:spcBef>
                <a:spcPts val="100"/>
              </a:spcBef>
              <a:tabLst>
                <a:tab pos="268605" algn="l"/>
              </a:tabLst>
            </a:pPr>
            <a:r>
              <a:rPr lang="en-IN" sz="2400" b="1" spc="-5" dirty="0" smtClean="0">
                <a:latin typeface="Lucida Sans Unicode"/>
                <a:cs typeface="Lucida Sans Unicode"/>
              </a:rPr>
              <a:t>   MINIMIZE </a:t>
            </a:r>
            <a:r>
              <a:rPr lang="en-IN" sz="2400" b="1" dirty="0" smtClean="0">
                <a:latin typeface="Lucida Sans Unicode"/>
                <a:cs typeface="Lucida Sans Unicode"/>
              </a:rPr>
              <a:t>TURNAROUND</a:t>
            </a:r>
            <a:r>
              <a:rPr lang="en-IN" sz="2400" b="1" spc="-80" dirty="0" smtClean="0">
                <a:latin typeface="Lucida Sans Unicode"/>
                <a:cs typeface="Lucida Sans Unicode"/>
              </a:rPr>
              <a:t> </a:t>
            </a:r>
            <a:r>
              <a:rPr lang="en-IN" sz="2400" b="1" dirty="0" smtClean="0">
                <a:latin typeface="Lucida Sans Unicode"/>
                <a:cs typeface="Lucida Sans Unicode"/>
              </a:rPr>
              <a:t>TIME</a:t>
            </a:r>
            <a:endParaRPr lang="en-IN" sz="3200" dirty="0" smtClean="0">
              <a:latin typeface="Times New Roman"/>
              <a:cs typeface="Times New Roman"/>
            </a:endParaRPr>
          </a:p>
          <a:p>
            <a:pPr marL="268605" marR="175895" indent="-256540" algn="just">
              <a:lnSpc>
                <a:spcPct val="100000"/>
              </a:lnSpc>
              <a:tabLst>
                <a:tab pos="268605" algn="l"/>
              </a:tabLst>
            </a:pPr>
            <a:r>
              <a:rPr lang="en-IN" sz="1600" spc="15" dirty="0" smtClean="0">
                <a:solidFill>
                  <a:srgbClr val="2CA1BE"/>
                </a:solidFill>
                <a:latin typeface="Wingdings 3"/>
                <a:cs typeface="Wingdings 3"/>
              </a:rPr>
              <a:t></a:t>
            </a:r>
            <a:r>
              <a:rPr lang="en-IN" sz="1600" spc="15" dirty="0" smtClean="0">
                <a:solidFill>
                  <a:srgbClr val="2CA1BE"/>
                </a:solidFill>
                <a:latin typeface="Times New Roman"/>
                <a:cs typeface="Times New Roman"/>
              </a:rPr>
              <a:t>	</a:t>
            </a:r>
            <a:r>
              <a:rPr lang="en-IN" sz="2400" dirty="0" smtClean="0">
                <a:latin typeface="Lucida Sans Unicode"/>
                <a:cs typeface="Lucida Sans Unicode"/>
              </a:rPr>
              <a:t>Ensure </a:t>
            </a:r>
            <a:r>
              <a:rPr lang="en-IN" sz="2400" spc="-5" dirty="0" smtClean="0">
                <a:latin typeface="Lucida Sans Unicode"/>
                <a:cs typeface="Lucida Sans Unicode"/>
              </a:rPr>
              <a:t>that jobs are </a:t>
            </a:r>
            <a:r>
              <a:rPr lang="en-IN" sz="2400" spc="-10" dirty="0" smtClean="0">
                <a:latin typeface="Lucida Sans Unicode"/>
                <a:cs typeface="Lucida Sans Unicode"/>
              </a:rPr>
              <a:t>completed </a:t>
            </a:r>
            <a:r>
              <a:rPr lang="en-IN" sz="2400" spc="-5" dirty="0" smtClean="0">
                <a:latin typeface="Lucida Sans Unicode"/>
                <a:cs typeface="Lucida Sans Unicode"/>
              </a:rPr>
              <a:t>as quickly as  possible.</a:t>
            </a:r>
            <a:endParaRPr lang="en-IN" sz="3200" dirty="0" smtClean="0">
              <a:latin typeface="Times New Roman"/>
              <a:cs typeface="Times New Roman"/>
            </a:endParaRPr>
          </a:p>
          <a:p>
            <a:pPr marL="268605" marR="5080" indent="-256540" algn="just">
              <a:lnSpc>
                <a:spcPct val="100000"/>
              </a:lnSpc>
              <a:spcBef>
                <a:spcPts val="5"/>
              </a:spcBef>
              <a:tabLst>
                <a:tab pos="268605" algn="l"/>
              </a:tabLst>
            </a:pPr>
            <a:r>
              <a:rPr lang="en-IN" sz="1600" spc="15" dirty="0" smtClean="0">
                <a:solidFill>
                  <a:srgbClr val="2CA1BE"/>
                </a:solidFill>
                <a:latin typeface="Wingdings 3"/>
                <a:cs typeface="Wingdings 3"/>
              </a:rPr>
              <a:t></a:t>
            </a:r>
            <a:r>
              <a:rPr lang="en-IN" sz="1600" spc="15" dirty="0" smtClean="0">
                <a:solidFill>
                  <a:srgbClr val="2CA1BE"/>
                </a:solidFill>
                <a:latin typeface="Times New Roman"/>
                <a:cs typeface="Times New Roman"/>
              </a:rPr>
              <a:t>	</a:t>
            </a:r>
            <a:r>
              <a:rPr lang="en-IN" sz="2400" spc="-5" dirty="0" smtClean="0">
                <a:latin typeface="Lucida Sans Unicode"/>
                <a:cs typeface="Lucida Sans Unicode"/>
              </a:rPr>
              <a:t>This could </a:t>
            </a:r>
            <a:r>
              <a:rPr lang="en-IN" sz="2400" dirty="0" smtClean="0">
                <a:latin typeface="Lucida Sans Unicode"/>
                <a:cs typeface="Lucida Sans Unicode"/>
              </a:rPr>
              <a:t>be </a:t>
            </a:r>
            <a:r>
              <a:rPr lang="en-IN" sz="2400" spc="-5" dirty="0" smtClean="0">
                <a:latin typeface="Lucida Sans Unicode"/>
                <a:cs typeface="Lucida Sans Unicode"/>
              </a:rPr>
              <a:t>achieved </a:t>
            </a:r>
            <a:r>
              <a:rPr lang="en-IN" sz="2400" dirty="0" smtClean="0">
                <a:latin typeface="Lucida Sans Unicode"/>
                <a:cs typeface="Lucida Sans Unicode"/>
              </a:rPr>
              <a:t>by scheduling </a:t>
            </a:r>
            <a:r>
              <a:rPr lang="en-IN" sz="2400" spc="-5" dirty="0" smtClean="0">
                <a:latin typeface="Lucida Sans Unicode"/>
                <a:cs typeface="Lucida Sans Unicode"/>
              </a:rPr>
              <a:t>just  </a:t>
            </a:r>
            <a:r>
              <a:rPr lang="en-IN" sz="2400" dirty="0" smtClean="0">
                <a:latin typeface="Lucida Sans Unicode"/>
                <a:cs typeface="Lucida Sans Unicode"/>
              </a:rPr>
              <a:t>with a </a:t>
            </a:r>
            <a:r>
              <a:rPr lang="en-IN" sz="2400" spc="-5" dirty="0" smtClean="0">
                <a:latin typeface="Lucida Sans Unicode"/>
                <a:cs typeface="Lucida Sans Unicode"/>
              </a:rPr>
              <a:t>lot of computation jobs </a:t>
            </a:r>
            <a:r>
              <a:rPr lang="en-IN" sz="2400" dirty="0" smtClean="0">
                <a:latin typeface="Lucida Sans Unicode"/>
                <a:cs typeface="Lucida Sans Unicode"/>
              </a:rPr>
              <a:t>first, </a:t>
            </a:r>
            <a:r>
              <a:rPr lang="en-IN" sz="2400" spc="-5" dirty="0" smtClean="0">
                <a:latin typeface="Lucida Sans Unicode"/>
                <a:cs typeface="Lucida Sans Unicode"/>
              </a:rPr>
              <a:t>and </a:t>
            </a:r>
            <a:r>
              <a:rPr lang="en-IN" sz="2400" spc="-10" dirty="0" smtClean="0">
                <a:latin typeface="Lucida Sans Unicode"/>
                <a:cs typeface="Lucida Sans Unicode"/>
              </a:rPr>
              <a:t>leave  </a:t>
            </a:r>
            <a:r>
              <a:rPr lang="en-IN" sz="2400" spc="-5" dirty="0" smtClean="0">
                <a:latin typeface="Lucida Sans Unicode"/>
                <a:cs typeface="Lucida Sans Unicode"/>
              </a:rPr>
              <a:t>the I/O jobs </a:t>
            </a:r>
            <a:r>
              <a:rPr lang="en-IN" sz="2400" dirty="0" smtClean="0">
                <a:latin typeface="Lucida Sans Unicode"/>
                <a:cs typeface="Lucida Sans Unicode"/>
              </a:rPr>
              <a:t>for </a:t>
            </a:r>
            <a:r>
              <a:rPr lang="en-IN" sz="2400" spc="-5" dirty="0" smtClean="0">
                <a:latin typeface="Lucida Sans Unicode"/>
                <a:cs typeface="Lucida Sans Unicode"/>
              </a:rPr>
              <a:t>later, </a:t>
            </a:r>
            <a:r>
              <a:rPr lang="en-IN" sz="2400" dirty="0" smtClean="0">
                <a:latin typeface="Lucida Sans Unicode"/>
                <a:cs typeface="Lucida Sans Unicode"/>
              </a:rPr>
              <a:t>so </a:t>
            </a:r>
            <a:r>
              <a:rPr lang="en-IN" sz="2400" spc="-5" dirty="0" smtClean="0">
                <a:latin typeface="Lucida Sans Unicode"/>
                <a:cs typeface="Lucida Sans Unicode"/>
              </a:rPr>
              <a:t>there is </a:t>
            </a:r>
            <a:r>
              <a:rPr lang="en-IN" sz="2400" dirty="0" smtClean="0">
                <a:latin typeface="Lucida Sans Unicode"/>
                <a:cs typeface="Lucida Sans Unicode"/>
              </a:rPr>
              <a:t>no user  </a:t>
            </a:r>
            <a:r>
              <a:rPr lang="en-IN" sz="2400" spc="-5" dirty="0" smtClean="0">
                <a:latin typeface="Lucida Sans Unicode"/>
                <a:cs typeface="Lucida Sans Unicode"/>
              </a:rPr>
              <a:t>delays.</a:t>
            </a:r>
            <a:endParaRPr lang="en-IN" sz="2400" dirty="0" smtClean="0">
              <a:latin typeface="Lucida Sans Unicode"/>
              <a:cs typeface="Lucida Sans Unicode"/>
            </a:endParaRPr>
          </a:p>
        </p:txBody>
      </p:sp>
      <p:sp>
        <p:nvSpPr>
          <p:cNvPr id="4" name="TextBox 3"/>
          <p:cNvSpPr txBox="1"/>
          <p:nvPr/>
        </p:nvSpPr>
        <p:spPr>
          <a:xfrm>
            <a:off x="680581" y="333830"/>
            <a:ext cx="6634619" cy="646331"/>
          </a:xfrm>
          <a:prstGeom prst="rect">
            <a:avLst/>
          </a:prstGeom>
          <a:noFill/>
        </p:spPr>
        <p:txBody>
          <a:bodyPr wrap="square" rtlCol="0">
            <a:spAutoFit/>
          </a:bodyPr>
          <a:lstStyle/>
          <a:p>
            <a:r>
              <a:rPr lang="en-IN" sz="3600" b="1" dirty="0" smtClean="0">
                <a:solidFill>
                  <a:srgbClr val="FFFF00"/>
                </a:solidFill>
              </a:rPr>
              <a:t>Process Scheduling Policies</a:t>
            </a:r>
            <a:endParaRPr lang="en-IN" sz="3600" b="1"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798731"/>
            <a:ext cx="8839200" cy="5809283"/>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500" b="1" spc="-5" dirty="0">
                <a:latin typeface="Lucida Sans Unicode"/>
                <a:cs typeface="Lucida Sans Unicode"/>
              </a:rPr>
              <a:t>MINIMIZE </a:t>
            </a:r>
            <a:r>
              <a:rPr sz="2500" b="1" dirty="0">
                <a:latin typeface="Lucida Sans Unicode"/>
                <a:cs typeface="Lucida Sans Unicode"/>
              </a:rPr>
              <a:t>WAITING</a:t>
            </a:r>
            <a:r>
              <a:rPr sz="2500" b="1" spc="-85" dirty="0">
                <a:latin typeface="Lucida Sans Unicode"/>
                <a:cs typeface="Lucida Sans Unicode"/>
              </a:rPr>
              <a:t> </a:t>
            </a:r>
            <a:r>
              <a:rPr sz="2500" b="1" dirty="0" smtClean="0">
                <a:latin typeface="Lucida Sans Unicode"/>
                <a:cs typeface="Lucida Sans Unicode"/>
              </a:rPr>
              <a:t>TIME</a:t>
            </a:r>
            <a:endParaRPr sz="2500" dirty="0">
              <a:latin typeface="Times New Roman"/>
              <a:cs typeface="Times New Roman"/>
            </a:endParaRPr>
          </a:p>
          <a:p>
            <a:pPr marL="268605" marR="5080" indent="-256540">
              <a:lnSpc>
                <a:spcPct val="100000"/>
              </a:lnSpc>
              <a:tabLst>
                <a:tab pos="268605" algn="l"/>
              </a:tabLst>
            </a:pPr>
            <a:r>
              <a:rPr sz="2500" spc="15" dirty="0">
                <a:solidFill>
                  <a:srgbClr val="2CA1BE"/>
                </a:solidFill>
                <a:latin typeface="Wingdings 3"/>
                <a:cs typeface="Wingdings 3"/>
              </a:rPr>
              <a:t></a:t>
            </a:r>
            <a:r>
              <a:rPr sz="2500" spc="15" dirty="0">
                <a:solidFill>
                  <a:srgbClr val="2CA1BE"/>
                </a:solidFill>
                <a:latin typeface="Times New Roman"/>
                <a:cs typeface="Times New Roman"/>
              </a:rPr>
              <a:t>	</a:t>
            </a:r>
            <a:r>
              <a:rPr sz="2500" spc="-5" dirty="0">
                <a:latin typeface="Lucida Sans Unicode"/>
                <a:cs typeface="Lucida Sans Unicode"/>
              </a:rPr>
              <a:t>Move jobs out of the READY </a:t>
            </a:r>
            <a:r>
              <a:rPr sz="2500" dirty="0">
                <a:latin typeface="Lucida Sans Unicode"/>
                <a:cs typeface="Lucida Sans Unicode"/>
              </a:rPr>
              <a:t>status </a:t>
            </a:r>
            <a:r>
              <a:rPr sz="2500" spc="-5" dirty="0">
                <a:latin typeface="Lucida Sans Unicode"/>
                <a:cs typeface="Lucida Sans Unicode"/>
              </a:rPr>
              <a:t>as </a:t>
            </a:r>
            <a:r>
              <a:rPr sz="2500" dirty="0">
                <a:latin typeface="Lucida Sans Unicode"/>
                <a:cs typeface="Lucida Sans Unicode"/>
              </a:rPr>
              <a:t>soon </a:t>
            </a:r>
            <a:r>
              <a:rPr sz="2500" spc="-5" dirty="0">
                <a:latin typeface="Lucida Sans Unicode"/>
                <a:cs typeface="Lucida Sans Unicode"/>
              </a:rPr>
              <a:t>as  possible</a:t>
            </a:r>
            <a:r>
              <a:rPr sz="2500" spc="-5" dirty="0" smtClean="0">
                <a:latin typeface="Lucida Sans Unicode"/>
                <a:cs typeface="Lucida Sans Unicode"/>
              </a:rPr>
              <a:t>.</a:t>
            </a:r>
            <a:endParaRPr sz="2500" dirty="0">
              <a:latin typeface="Times New Roman"/>
              <a:cs typeface="Times New Roman"/>
            </a:endParaRPr>
          </a:p>
          <a:p>
            <a:pPr marL="268605" marR="22225" indent="-256540">
              <a:lnSpc>
                <a:spcPct val="100000"/>
              </a:lnSpc>
              <a:spcBef>
                <a:spcPts val="5"/>
              </a:spcBef>
              <a:tabLst>
                <a:tab pos="268605" algn="l"/>
              </a:tabLst>
            </a:pPr>
            <a:r>
              <a:rPr sz="2500" spc="15" dirty="0">
                <a:solidFill>
                  <a:srgbClr val="2CA1BE"/>
                </a:solidFill>
                <a:latin typeface="Wingdings 3"/>
                <a:cs typeface="Wingdings 3"/>
              </a:rPr>
              <a:t></a:t>
            </a:r>
            <a:r>
              <a:rPr sz="2500" spc="15" dirty="0">
                <a:solidFill>
                  <a:srgbClr val="2CA1BE"/>
                </a:solidFill>
                <a:latin typeface="Times New Roman"/>
                <a:cs typeface="Times New Roman"/>
              </a:rPr>
              <a:t>	</a:t>
            </a:r>
            <a:r>
              <a:rPr sz="2500" spc="-5" dirty="0">
                <a:latin typeface="Lucida Sans Unicode"/>
                <a:cs typeface="Lucida Sans Unicode"/>
              </a:rPr>
              <a:t>This could </a:t>
            </a:r>
            <a:r>
              <a:rPr sz="2500" dirty="0">
                <a:latin typeface="Lucida Sans Unicode"/>
                <a:cs typeface="Lucida Sans Unicode"/>
              </a:rPr>
              <a:t>be </a:t>
            </a:r>
            <a:r>
              <a:rPr sz="2500" spc="-5" dirty="0">
                <a:latin typeface="Lucida Sans Unicode"/>
                <a:cs typeface="Lucida Sans Unicode"/>
              </a:rPr>
              <a:t>achieved </a:t>
            </a:r>
            <a:r>
              <a:rPr sz="2500" dirty="0">
                <a:latin typeface="Lucida Sans Unicode"/>
                <a:cs typeface="Lucida Sans Unicode"/>
              </a:rPr>
              <a:t>by </a:t>
            </a:r>
            <a:r>
              <a:rPr sz="2500" spc="-5" dirty="0">
                <a:latin typeface="Lucida Sans Unicode"/>
                <a:cs typeface="Lucida Sans Unicode"/>
              </a:rPr>
              <a:t>reduce the </a:t>
            </a:r>
            <a:r>
              <a:rPr sz="2500" dirty="0">
                <a:latin typeface="Lucida Sans Unicode"/>
                <a:cs typeface="Lucida Sans Unicode"/>
              </a:rPr>
              <a:t>number  </a:t>
            </a:r>
            <a:r>
              <a:rPr sz="2500" spc="-5" dirty="0">
                <a:latin typeface="Lucida Sans Unicode"/>
                <a:cs typeface="Lucida Sans Unicode"/>
              </a:rPr>
              <a:t>of </a:t>
            </a:r>
            <a:r>
              <a:rPr sz="2500" dirty="0">
                <a:latin typeface="Lucida Sans Unicode"/>
                <a:cs typeface="Lucida Sans Unicode"/>
              </a:rPr>
              <a:t>users </a:t>
            </a:r>
            <a:r>
              <a:rPr sz="2500" spc="-10" dirty="0">
                <a:latin typeface="Lucida Sans Unicode"/>
                <a:cs typeface="Lucida Sans Unicode"/>
              </a:rPr>
              <a:t>allowed </a:t>
            </a:r>
            <a:r>
              <a:rPr sz="2500" spc="-5" dirty="0">
                <a:latin typeface="Lucida Sans Unicode"/>
                <a:cs typeface="Lucida Sans Unicode"/>
              </a:rPr>
              <a:t>on the system, </a:t>
            </a:r>
            <a:r>
              <a:rPr sz="2500" dirty="0">
                <a:latin typeface="Lucida Sans Unicode"/>
                <a:cs typeface="Lucida Sans Unicode"/>
              </a:rPr>
              <a:t>so </a:t>
            </a:r>
            <a:r>
              <a:rPr sz="2500" spc="-5" dirty="0">
                <a:latin typeface="Lucida Sans Unicode"/>
                <a:cs typeface="Lucida Sans Unicode"/>
              </a:rPr>
              <a:t>that the  </a:t>
            </a:r>
            <a:r>
              <a:rPr sz="2500" dirty="0">
                <a:latin typeface="Lucida Sans Unicode"/>
                <a:cs typeface="Lucida Sans Unicode"/>
              </a:rPr>
              <a:t>CPU </a:t>
            </a:r>
            <a:r>
              <a:rPr sz="2500" spc="-5" dirty="0">
                <a:latin typeface="Lucida Sans Unicode"/>
                <a:cs typeface="Lucida Sans Unicode"/>
              </a:rPr>
              <a:t>would be available whenever </a:t>
            </a:r>
            <a:r>
              <a:rPr sz="2500" dirty="0">
                <a:latin typeface="Lucida Sans Unicode"/>
                <a:cs typeface="Lucida Sans Unicode"/>
              </a:rPr>
              <a:t>a </a:t>
            </a:r>
            <a:r>
              <a:rPr sz="2500" spc="-10" dirty="0">
                <a:latin typeface="Lucida Sans Unicode"/>
                <a:cs typeface="Lucida Sans Unicode"/>
              </a:rPr>
              <a:t>job enters  </a:t>
            </a:r>
            <a:r>
              <a:rPr sz="2500" spc="-5" dirty="0">
                <a:latin typeface="Lucida Sans Unicode"/>
                <a:cs typeface="Lucida Sans Unicode"/>
              </a:rPr>
              <a:t>the READY</a:t>
            </a:r>
            <a:r>
              <a:rPr sz="2500" dirty="0">
                <a:latin typeface="Lucida Sans Unicode"/>
                <a:cs typeface="Lucida Sans Unicode"/>
              </a:rPr>
              <a:t> status</a:t>
            </a:r>
            <a:r>
              <a:rPr sz="2500" dirty="0" smtClean="0">
                <a:latin typeface="Lucida Sans Unicode"/>
                <a:cs typeface="Lucida Sans Unicode"/>
              </a:rPr>
              <a:t>.</a:t>
            </a:r>
            <a:endParaRPr lang="en-IN" sz="2500" dirty="0" smtClean="0">
              <a:latin typeface="Lucida Sans Unicode"/>
              <a:cs typeface="Lucida Sans Unicode"/>
            </a:endParaRPr>
          </a:p>
          <a:p>
            <a:pPr marL="12700">
              <a:lnSpc>
                <a:spcPct val="100000"/>
              </a:lnSpc>
              <a:spcBef>
                <a:spcPts val="100"/>
              </a:spcBef>
              <a:tabLst>
                <a:tab pos="268605" algn="l"/>
              </a:tabLst>
            </a:pPr>
            <a:r>
              <a:rPr lang="en-IN" sz="2500" spc="15" dirty="0">
                <a:solidFill>
                  <a:srgbClr val="2CA1BE"/>
                </a:solidFill>
                <a:latin typeface="Wingdings 3"/>
                <a:cs typeface="Wingdings 3"/>
              </a:rPr>
              <a:t></a:t>
            </a:r>
            <a:r>
              <a:rPr lang="en-IN" sz="2500" spc="15" dirty="0">
                <a:solidFill>
                  <a:srgbClr val="2CA1BE"/>
                </a:solidFill>
                <a:latin typeface="Times New Roman"/>
                <a:cs typeface="Times New Roman"/>
              </a:rPr>
              <a:t>	</a:t>
            </a:r>
            <a:r>
              <a:rPr lang="en-IN" sz="2500" b="1" spc="-5" dirty="0" smtClean="0">
                <a:latin typeface="Lucida Sans Unicode"/>
                <a:cs typeface="Lucida Sans Unicode"/>
              </a:rPr>
              <a:t>MAXIMISE </a:t>
            </a:r>
            <a:r>
              <a:rPr lang="en-IN" sz="2500" b="1" dirty="0" smtClean="0">
                <a:latin typeface="Lucida Sans Unicode"/>
                <a:cs typeface="Lucida Sans Unicode"/>
              </a:rPr>
              <a:t>CPU</a:t>
            </a:r>
            <a:r>
              <a:rPr lang="en-IN" sz="2500" b="1" spc="-75" dirty="0" smtClean="0">
                <a:latin typeface="Lucida Sans Unicode"/>
                <a:cs typeface="Lucida Sans Unicode"/>
              </a:rPr>
              <a:t> </a:t>
            </a:r>
            <a:r>
              <a:rPr lang="en-IN" sz="2500" b="1" dirty="0" smtClean="0">
                <a:latin typeface="Lucida Sans Unicode"/>
                <a:cs typeface="Lucida Sans Unicode"/>
              </a:rPr>
              <a:t>EFFICIENCY</a:t>
            </a:r>
            <a:endParaRPr lang="en-IN" sz="2500" dirty="0" smtClean="0">
              <a:latin typeface="Times New Roman"/>
              <a:cs typeface="Times New Roman"/>
            </a:endParaRPr>
          </a:p>
          <a:p>
            <a:pPr marL="12700">
              <a:lnSpc>
                <a:spcPct val="100000"/>
              </a:lnSpc>
              <a:tabLst>
                <a:tab pos="268605" algn="l"/>
              </a:tabLst>
            </a:pPr>
            <a:r>
              <a:rPr lang="en-IN" sz="2500" spc="15" dirty="0">
                <a:solidFill>
                  <a:srgbClr val="2CA1BE"/>
                </a:solidFill>
                <a:latin typeface="Wingdings 3"/>
                <a:cs typeface="Wingdings 3"/>
              </a:rPr>
              <a:t></a:t>
            </a:r>
            <a:r>
              <a:rPr lang="en-IN" sz="2500" spc="15" dirty="0">
                <a:solidFill>
                  <a:srgbClr val="2CA1BE"/>
                </a:solidFill>
                <a:latin typeface="Times New Roman"/>
                <a:cs typeface="Times New Roman"/>
              </a:rPr>
              <a:t>	</a:t>
            </a:r>
            <a:r>
              <a:rPr lang="en-IN" sz="2500" dirty="0" smtClean="0">
                <a:latin typeface="Lucida Sans Unicode"/>
                <a:cs typeface="Lucida Sans Unicode"/>
              </a:rPr>
              <a:t>Keep </a:t>
            </a:r>
            <a:r>
              <a:rPr lang="en-IN" sz="2500" spc="-5" dirty="0" smtClean="0">
                <a:latin typeface="Lucida Sans Unicode"/>
                <a:cs typeface="Lucida Sans Unicode"/>
              </a:rPr>
              <a:t>the </a:t>
            </a:r>
            <a:r>
              <a:rPr lang="en-IN" sz="2500" dirty="0" smtClean="0">
                <a:latin typeface="Lucida Sans Unicode"/>
                <a:cs typeface="Lucida Sans Unicode"/>
              </a:rPr>
              <a:t>CPU </a:t>
            </a:r>
            <a:r>
              <a:rPr lang="en-IN" sz="2500" spc="-5" dirty="0" smtClean="0">
                <a:latin typeface="Lucida Sans Unicode"/>
                <a:cs typeface="Lucida Sans Unicode"/>
              </a:rPr>
              <a:t>busy 100% of the</a:t>
            </a:r>
            <a:r>
              <a:rPr lang="en-IN" sz="2500" spc="-70" dirty="0" smtClean="0">
                <a:latin typeface="Lucida Sans Unicode"/>
                <a:cs typeface="Lucida Sans Unicode"/>
              </a:rPr>
              <a:t> </a:t>
            </a:r>
            <a:r>
              <a:rPr lang="en-IN" sz="2500" spc="-10" dirty="0" smtClean="0">
                <a:latin typeface="Lucida Sans Unicode"/>
                <a:cs typeface="Lucida Sans Unicode"/>
              </a:rPr>
              <a:t>time.</a:t>
            </a:r>
            <a:endParaRPr lang="en-IN" sz="2500" dirty="0" smtClean="0">
              <a:latin typeface="Times New Roman"/>
              <a:cs typeface="Times New Roman"/>
            </a:endParaRPr>
          </a:p>
          <a:p>
            <a:pPr marL="469265" marR="5080" indent="-457200">
              <a:lnSpc>
                <a:spcPct val="100000"/>
              </a:lnSpc>
              <a:spcBef>
                <a:spcPts val="5"/>
              </a:spcBef>
              <a:buFont typeface="Wingdings 3" pitchFamily="18" charset="2"/>
              <a:buChar char="}"/>
              <a:tabLst>
                <a:tab pos="268605" algn="l"/>
              </a:tabLst>
            </a:pPr>
            <a:r>
              <a:rPr lang="en-IN" sz="2500" spc="-5" dirty="0" smtClean="0">
                <a:latin typeface="Lucida Sans Unicode"/>
                <a:cs typeface="Lucida Sans Unicode"/>
              </a:rPr>
              <a:t>This could </a:t>
            </a:r>
            <a:r>
              <a:rPr lang="en-IN" sz="2500" dirty="0" smtClean="0">
                <a:latin typeface="Lucida Sans Unicode"/>
                <a:cs typeface="Lucida Sans Unicode"/>
              </a:rPr>
              <a:t>be </a:t>
            </a:r>
            <a:r>
              <a:rPr lang="en-IN" sz="2500" spc="-5" dirty="0" smtClean="0">
                <a:latin typeface="Lucida Sans Unicode"/>
                <a:cs typeface="Lucida Sans Unicode"/>
              </a:rPr>
              <a:t>achieved </a:t>
            </a:r>
            <a:r>
              <a:rPr lang="en-IN" sz="2500" dirty="0" smtClean="0">
                <a:latin typeface="Lucida Sans Unicode"/>
                <a:cs typeface="Lucida Sans Unicode"/>
              </a:rPr>
              <a:t>by scheduling </a:t>
            </a:r>
            <a:r>
              <a:rPr lang="en-IN" sz="2500" spc="-5" dirty="0" smtClean="0">
                <a:latin typeface="Lucida Sans Unicode"/>
                <a:cs typeface="Lucida Sans Unicode"/>
              </a:rPr>
              <a:t>just  </a:t>
            </a:r>
            <a:r>
              <a:rPr lang="en-IN" sz="2500" dirty="0" smtClean="0">
                <a:latin typeface="Lucida Sans Unicode"/>
                <a:cs typeface="Lucida Sans Unicode"/>
              </a:rPr>
              <a:t>with a </a:t>
            </a:r>
            <a:r>
              <a:rPr lang="en-IN" sz="2500" spc="-5" dirty="0" smtClean="0">
                <a:latin typeface="Lucida Sans Unicode"/>
                <a:cs typeface="Lucida Sans Unicode"/>
              </a:rPr>
              <a:t>lot of computation jobs, and never run  the I/O</a:t>
            </a:r>
            <a:r>
              <a:rPr lang="en-IN" sz="2500" spc="-20" dirty="0" smtClean="0">
                <a:latin typeface="Lucida Sans Unicode"/>
                <a:cs typeface="Lucida Sans Unicode"/>
              </a:rPr>
              <a:t> </a:t>
            </a:r>
            <a:r>
              <a:rPr lang="en-IN" sz="2500" spc="-5" dirty="0" smtClean="0">
                <a:latin typeface="Lucida Sans Unicode"/>
                <a:cs typeface="Lucida Sans Unicode"/>
              </a:rPr>
              <a:t>jobs.</a:t>
            </a:r>
          </a:p>
          <a:p>
            <a:pPr marL="12700">
              <a:lnSpc>
                <a:spcPct val="100000"/>
              </a:lnSpc>
              <a:spcBef>
                <a:spcPts val="100"/>
              </a:spcBef>
              <a:tabLst>
                <a:tab pos="268605" algn="l"/>
              </a:tabLst>
            </a:pPr>
            <a:r>
              <a:rPr lang="en-IN" sz="2500" spc="15" dirty="0">
                <a:solidFill>
                  <a:srgbClr val="2CA1BE"/>
                </a:solidFill>
                <a:latin typeface="Wingdings 3"/>
                <a:cs typeface="Wingdings 3"/>
              </a:rPr>
              <a:t></a:t>
            </a:r>
            <a:r>
              <a:rPr lang="en-IN" sz="2500" spc="15" dirty="0">
                <a:solidFill>
                  <a:srgbClr val="2CA1BE"/>
                </a:solidFill>
                <a:latin typeface="Times New Roman"/>
                <a:cs typeface="Times New Roman"/>
              </a:rPr>
              <a:t>	</a:t>
            </a:r>
            <a:r>
              <a:rPr lang="en-IN" sz="2500" b="1" dirty="0" smtClean="0">
                <a:latin typeface="Lucida Sans Unicode"/>
                <a:cs typeface="Lucida Sans Unicode"/>
              </a:rPr>
              <a:t>ENSURE FAIRNESS </a:t>
            </a:r>
            <a:r>
              <a:rPr lang="en-IN" sz="2500" b="1" spc="5" dirty="0" smtClean="0">
                <a:latin typeface="Lucida Sans Unicode"/>
                <a:cs typeface="Lucida Sans Unicode"/>
              </a:rPr>
              <a:t>FOR ALL</a:t>
            </a:r>
            <a:r>
              <a:rPr lang="en-IN" sz="2500" b="1" spc="-204" dirty="0" smtClean="0">
                <a:latin typeface="Lucida Sans Unicode"/>
                <a:cs typeface="Lucida Sans Unicode"/>
              </a:rPr>
              <a:t> </a:t>
            </a:r>
            <a:r>
              <a:rPr lang="en-IN" sz="2500" b="1" dirty="0" smtClean="0">
                <a:latin typeface="Lucida Sans Unicode"/>
                <a:cs typeface="Lucida Sans Unicode"/>
              </a:rPr>
              <a:t>JOBS</a:t>
            </a:r>
            <a:endParaRPr lang="en-IN" sz="2500" dirty="0" smtClean="0">
              <a:latin typeface="Times New Roman"/>
              <a:cs typeface="Times New Roman"/>
            </a:endParaRPr>
          </a:p>
          <a:p>
            <a:pPr marL="268605" marR="5080" indent="-256540">
              <a:lnSpc>
                <a:spcPct val="100000"/>
              </a:lnSpc>
              <a:tabLst>
                <a:tab pos="268605" algn="l"/>
              </a:tabLst>
            </a:pPr>
            <a:r>
              <a:rPr lang="en-IN" sz="2500" spc="15" dirty="0">
                <a:solidFill>
                  <a:srgbClr val="2CA1BE"/>
                </a:solidFill>
                <a:latin typeface="Wingdings 3"/>
                <a:cs typeface="Wingdings 3"/>
              </a:rPr>
              <a:t></a:t>
            </a:r>
            <a:r>
              <a:rPr lang="en-IN" sz="2500" spc="15" dirty="0">
                <a:solidFill>
                  <a:srgbClr val="2CA1BE"/>
                </a:solidFill>
                <a:latin typeface="Times New Roman"/>
                <a:cs typeface="Times New Roman"/>
              </a:rPr>
              <a:t>	</a:t>
            </a:r>
            <a:r>
              <a:rPr lang="en-IN" sz="2500" dirty="0" smtClean="0">
                <a:latin typeface="Lucida Sans Unicode"/>
                <a:cs typeface="Lucida Sans Unicode"/>
              </a:rPr>
              <a:t>Give </a:t>
            </a:r>
            <a:r>
              <a:rPr lang="en-IN" sz="2500" spc="-10" dirty="0" smtClean="0">
                <a:latin typeface="Lucida Sans Unicode"/>
                <a:cs typeface="Lucida Sans Unicode"/>
              </a:rPr>
              <a:t>everyone </a:t>
            </a:r>
            <a:r>
              <a:rPr lang="en-IN" sz="2500" spc="-5" dirty="0" smtClean="0">
                <a:latin typeface="Lucida Sans Unicode"/>
                <a:cs typeface="Lucida Sans Unicode"/>
              </a:rPr>
              <a:t>an equal amount of </a:t>
            </a:r>
            <a:r>
              <a:rPr lang="en-IN" sz="2500" dirty="0" smtClean="0">
                <a:latin typeface="Lucida Sans Unicode"/>
                <a:cs typeface="Lucida Sans Unicode"/>
              </a:rPr>
              <a:t>CPU </a:t>
            </a:r>
            <a:r>
              <a:rPr lang="en-IN" sz="2500" spc="-5" dirty="0" smtClean="0">
                <a:latin typeface="Lucida Sans Unicode"/>
                <a:cs typeface="Lucida Sans Unicode"/>
              </a:rPr>
              <a:t>time  and I/O</a:t>
            </a:r>
            <a:r>
              <a:rPr lang="en-IN" sz="2500" spc="-25" dirty="0" smtClean="0">
                <a:latin typeface="Lucida Sans Unicode"/>
                <a:cs typeface="Lucida Sans Unicode"/>
              </a:rPr>
              <a:t> </a:t>
            </a:r>
            <a:r>
              <a:rPr lang="en-IN" sz="2500" spc="-5" dirty="0" smtClean="0">
                <a:latin typeface="Lucida Sans Unicode"/>
                <a:cs typeface="Lucida Sans Unicode"/>
              </a:rPr>
              <a:t>time.</a:t>
            </a:r>
            <a:endParaRPr lang="en-IN" sz="2500" dirty="0" smtClean="0">
              <a:latin typeface="Times New Roman"/>
              <a:cs typeface="Times New Roman"/>
            </a:endParaRPr>
          </a:p>
          <a:p>
            <a:pPr marL="268605" marR="554355" indent="-256540">
              <a:lnSpc>
                <a:spcPct val="100000"/>
              </a:lnSpc>
              <a:spcBef>
                <a:spcPts val="5"/>
              </a:spcBef>
              <a:tabLst>
                <a:tab pos="268605" algn="l"/>
              </a:tabLst>
            </a:pPr>
            <a:r>
              <a:rPr lang="en-IN" sz="2500" spc="15" dirty="0">
                <a:solidFill>
                  <a:srgbClr val="2CA1BE"/>
                </a:solidFill>
                <a:latin typeface="Wingdings 3"/>
                <a:cs typeface="Wingdings 3"/>
              </a:rPr>
              <a:t></a:t>
            </a:r>
            <a:r>
              <a:rPr lang="en-IN" sz="2500" spc="15" dirty="0">
                <a:solidFill>
                  <a:srgbClr val="2CA1BE"/>
                </a:solidFill>
                <a:latin typeface="Times New Roman"/>
                <a:cs typeface="Times New Roman"/>
              </a:rPr>
              <a:t>	</a:t>
            </a:r>
            <a:r>
              <a:rPr lang="en-IN" sz="2500" spc="-5" dirty="0" smtClean="0">
                <a:latin typeface="Lucida Sans Unicode"/>
                <a:cs typeface="Lucida Sans Unicode"/>
              </a:rPr>
              <a:t>This could </a:t>
            </a:r>
            <a:r>
              <a:rPr lang="en-IN" sz="2500" dirty="0" smtClean="0">
                <a:latin typeface="Lucida Sans Unicode"/>
                <a:cs typeface="Lucida Sans Unicode"/>
              </a:rPr>
              <a:t>be </a:t>
            </a:r>
            <a:r>
              <a:rPr lang="en-IN" sz="2500" spc="-5" dirty="0" smtClean="0">
                <a:latin typeface="Lucida Sans Unicode"/>
                <a:cs typeface="Lucida Sans Unicode"/>
              </a:rPr>
              <a:t>achieved </a:t>
            </a:r>
            <a:r>
              <a:rPr lang="en-IN" sz="2500" dirty="0" smtClean="0">
                <a:latin typeface="Lucida Sans Unicode"/>
                <a:cs typeface="Lucida Sans Unicode"/>
              </a:rPr>
              <a:t>by </a:t>
            </a:r>
            <a:r>
              <a:rPr lang="en-IN" sz="2500" spc="-5" dirty="0" smtClean="0">
                <a:latin typeface="Lucida Sans Unicode"/>
                <a:cs typeface="Lucida Sans Unicode"/>
              </a:rPr>
              <a:t>giving all jobs  equal priority, regardless of it’s  </a:t>
            </a:r>
            <a:r>
              <a:rPr lang="en-IN" sz="2500" spc="-10" dirty="0" smtClean="0">
                <a:latin typeface="Lucida Sans Unicode"/>
                <a:cs typeface="Lucida Sans Unicode"/>
              </a:rPr>
              <a:t>characteristics.</a:t>
            </a:r>
            <a:endParaRPr lang="en-IN" sz="2500" dirty="0" smtClean="0">
              <a:latin typeface="Lucida Sans Unicode"/>
              <a:cs typeface="Lucida Sans Unicode"/>
            </a:endParaRPr>
          </a:p>
        </p:txBody>
      </p:sp>
      <p:sp>
        <p:nvSpPr>
          <p:cNvPr id="4" name="TextBox 3"/>
          <p:cNvSpPr txBox="1"/>
          <p:nvPr/>
        </p:nvSpPr>
        <p:spPr>
          <a:xfrm>
            <a:off x="680581" y="152400"/>
            <a:ext cx="6634619" cy="646331"/>
          </a:xfrm>
          <a:prstGeom prst="rect">
            <a:avLst/>
          </a:prstGeom>
          <a:noFill/>
        </p:spPr>
        <p:txBody>
          <a:bodyPr wrap="square" rtlCol="0">
            <a:spAutoFit/>
          </a:bodyPr>
          <a:lstStyle/>
          <a:p>
            <a:r>
              <a:rPr lang="en-IN" sz="3600" b="1" dirty="0" smtClean="0">
                <a:solidFill>
                  <a:srgbClr val="FFFF00"/>
                </a:solidFill>
              </a:rPr>
              <a:t>Process Scheduling Policies</a:t>
            </a:r>
            <a:endParaRPr lang="en-IN" sz="3600" b="1" dirty="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798731"/>
            <a:ext cx="8610600" cy="5657959"/>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b="1" u="sng" dirty="0">
                <a:latin typeface="Lucida Sans Unicode"/>
                <a:cs typeface="Lucida Sans Unicode"/>
              </a:rPr>
              <a:t>First Come, First </a:t>
            </a:r>
            <a:r>
              <a:rPr sz="2400" b="1" u="sng" spc="-5" dirty="0">
                <a:latin typeface="Lucida Sans Unicode"/>
                <a:cs typeface="Lucida Sans Unicode"/>
              </a:rPr>
              <a:t>Served</a:t>
            </a:r>
            <a:r>
              <a:rPr sz="2400" b="1" u="sng" spc="-185" dirty="0">
                <a:latin typeface="Lucida Sans Unicode"/>
                <a:cs typeface="Lucida Sans Unicode"/>
              </a:rPr>
              <a:t> </a:t>
            </a:r>
            <a:r>
              <a:rPr sz="2400" b="1" u="sng" dirty="0">
                <a:latin typeface="Lucida Sans Unicode"/>
                <a:cs typeface="Lucida Sans Unicode"/>
              </a:rPr>
              <a:t>(FCFS)</a:t>
            </a:r>
            <a:endParaRPr sz="2400" u="sng" dirty="0">
              <a:latin typeface="Lucida Sans Unicode"/>
              <a:cs typeface="Lucida Sans Unicode"/>
            </a:endParaRPr>
          </a:p>
          <a:p>
            <a:pPr marL="268605" marR="600075" indent="-256540">
              <a:lnSpc>
                <a:spcPct val="100000"/>
              </a:lnSpc>
              <a:spcBef>
                <a:spcPts val="400"/>
              </a:spcBef>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dirty="0">
                <a:latin typeface="Lucida Sans Unicode"/>
                <a:cs typeface="Lucida Sans Unicode"/>
              </a:rPr>
              <a:t>A </a:t>
            </a:r>
            <a:r>
              <a:rPr sz="2400" spc="-5" dirty="0">
                <a:latin typeface="Lucida Sans Unicode"/>
                <a:cs typeface="Lucida Sans Unicode"/>
              </a:rPr>
              <a:t>very </a:t>
            </a:r>
            <a:r>
              <a:rPr sz="2400" dirty="0">
                <a:latin typeface="Lucida Sans Unicode"/>
                <a:cs typeface="Lucida Sans Unicode"/>
              </a:rPr>
              <a:t>simple </a:t>
            </a:r>
            <a:r>
              <a:rPr sz="2400" spc="-5" dirty="0">
                <a:latin typeface="Lucida Sans Unicode"/>
                <a:cs typeface="Lucida Sans Unicode"/>
              </a:rPr>
              <a:t>algorithm that </a:t>
            </a:r>
            <a:r>
              <a:rPr sz="2400" dirty="0">
                <a:latin typeface="Lucida Sans Unicode"/>
                <a:cs typeface="Lucida Sans Unicode"/>
              </a:rPr>
              <a:t>uses a</a:t>
            </a:r>
            <a:r>
              <a:rPr sz="2400" spc="-135" dirty="0">
                <a:latin typeface="Lucida Sans Unicode"/>
                <a:cs typeface="Lucida Sans Unicode"/>
              </a:rPr>
              <a:t> </a:t>
            </a:r>
            <a:r>
              <a:rPr sz="2400" spc="-5" dirty="0">
                <a:latin typeface="Lucida Sans Unicode"/>
                <a:cs typeface="Lucida Sans Unicode"/>
              </a:rPr>
              <a:t>FIFO  </a:t>
            </a:r>
            <a:r>
              <a:rPr sz="2400" dirty="0">
                <a:latin typeface="Lucida Sans Unicode"/>
                <a:cs typeface="Lucida Sans Unicode"/>
              </a:rPr>
              <a:t>structure.</a:t>
            </a:r>
          </a:p>
          <a:p>
            <a:pPr marL="268605" marR="1363980" indent="-256540">
              <a:lnSpc>
                <a:spcPct val="100000"/>
              </a:lnSpc>
              <a:spcBef>
                <a:spcPts val="395"/>
              </a:spcBef>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spc="-5" dirty="0">
                <a:latin typeface="Lucida Sans Unicode"/>
                <a:cs typeface="Lucida Sans Unicode"/>
              </a:rPr>
              <a:t>Implemented as </a:t>
            </a:r>
            <a:r>
              <a:rPr sz="2400" dirty="0">
                <a:latin typeface="Lucida Sans Unicode"/>
                <a:cs typeface="Lucida Sans Unicode"/>
              </a:rPr>
              <a:t>a </a:t>
            </a:r>
            <a:r>
              <a:rPr sz="2400" spc="-5" dirty="0">
                <a:latin typeface="Lucida Sans Unicode"/>
                <a:cs typeface="Lucida Sans Unicode"/>
              </a:rPr>
              <a:t>non-pre-emptive  </a:t>
            </a:r>
            <a:r>
              <a:rPr sz="2400" dirty="0">
                <a:latin typeface="Lucida Sans Unicode"/>
                <a:cs typeface="Lucida Sans Unicode"/>
              </a:rPr>
              <a:t>scheduling</a:t>
            </a:r>
            <a:r>
              <a:rPr sz="2400" spc="-40" dirty="0">
                <a:latin typeface="Lucida Sans Unicode"/>
                <a:cs typeface="Lucida Sans Unicode"/>
              </a:rPr>
              <a:t> </a:t>
            </a:r>
            <a:r>
              <a:rPr sz="2400" spc="-5" dirty="0">
                <a:latin typeface="Lucida Sans Unicode"/>
                <a:cs typeface="Lucida Sans Unicode"/>
              </a:rPr>
              <a:t>algorithm.</a:t>
            </a:r>
            <a:endParaRPr sz="2400" dirty="0">
              <a:latin typeface="Lucida Sans Unicode"/>
              <a:cs typeface="Lucida Sans Unicode"/>
            </a:endParaRPr>
          </a:p>
          <a:p>
            <a:pPr marL="268605" marR="5080" indent="-256540">
              <a:lnSpc>
                <a:spcPct val="100000"/>
              </a:lnSpc>
              <a:spcBef>
                <a:spcPts val="409"/>
              </a:spcBef>
              <a:tabLst>
                <a:tab pos="268605" algn="l"/>
              </a:tabLst>
            </a:pPr>
            <a:r>
              <a:rPr sz="1600" spc="15" dirty="0">
                <a:solidFill>
                  <a:srgbClr val="2CA1BE"/>
                </a:solidFill>
                <a:latin typeface="Wingdings 3"/>
                <a:cs typeface="Wingdings 3"/>
              </a:rPr>
              <a:t></a:t>
            </a:r>
            <a:r>
              <a:rPr sz="1600" spc="15" dirty="0">
                <a:solidFill>
                  <a:srgbClr val="2CA1BE"/>
                </a:solidFill>
                <a:latin typeface="Times New Roman"/>
                <a:cs typeface="Times New Roman"/>
              </a:rPr>
              <a:t>	</a:t>
            </a:r>
            <a:r>
              <a:rPr sz="2400" spc="-5" dirty="0">
                <a:latin typeface="Lucida Sans Unicode"/>
                <a:cs typeface="Lucida Sans Unicode"/>
              </a:rPr>
              <a:t>Works </a:t>
            </a:r>
            <a:r>
              <a:rPr sz="2400" dirty="0">
                <a:latin typeface="Lucida Sans Unicode"/>
                <a:cs typeface="Lucida Sans Unicode"/>
              </a:rPr>
              <a:t>well for </a:t>
            </a:r>
            <a:r>
              <a:rPr sz="2400" b="1" dirty="0">
                <a:latin typeface="Lucida Sans Unicode"/>
                <a:cs typeface="Lucida Sans Unicode"/>
              </a:rPr>
              <a:t>Batch </a:t>
            </a:r>
            <a:r>
              <a:rPr sz="2400" b="1" spc="-5" dirty="0">
                <a:latin typeface="Lucida Sans Unicode"/>
                <a:cs typeface="Lucida Sans Unicode"/>
              </a:rPr>
              <a:t>Processes</a:t>
            </a:r>
            <a:r>
              <a:rPr sz="2400" spc="-5" dirty="0">
                <a:latin typeface="Lucida Sans Unicode"/>
                <a:cs typeface="Lucida Sans Unicode"/>
              </a:rPr>
              <a:t>, </a:t>
            </a:r>
            <a:r>
              <a:rPr sz="2400" dirty="0">
                <a:latin typeface="Lucida Sans Unicode"/>
                <a:cs typeface="Lucida Sans Unicode"/>
              </a:rPr>
              <a:t>where</a:t>
            </a:r>
            <a:r>
              <a:rPr sz="2400" spc="-190" dirty="0">
                <a:latin typeface="Lucida Sans Unicode"/>
                <a:cs typeface="Lucida Sans Unicode"/>
              </a:rPr>
              <a:t> </a:t>
            </a:r>
            <a:r>
              <a:rPr sz="2400" dirty="0">
                <a:latin typeface="Lucida Sans Unicode"/>
                <a:cs typeface="Lucida Sans Unicode"/>
              </a:rPr>
              <a:t>users  </a:t>
            </a:r>
            <a:r>
              <a:rPr sz="2400" spc="-5" dirty="0">
                <a:latin typeface="Lucida Sans Unicode"/>
                <a:cs typeface="Lucida Sans Unicode"/>
              </a:rPr>
              <a:t>don’t expect any</a:t>
            </a:r>
            <a:r>
              <a:rPr sz="2400" spc="-20" dirty="0">
                <a:latin typeface="Lucida Sans Unicode"/>
                <a:cs typeface="Lucida Sans Unicode"/>
              </a:rPr>
              <a:t> </a:t>
            </a:r>
            <a:r>
              <a:rPr sz="2400" spc="-10" dirty="0">
                <a:latin typeface="Lucida Sans Unicode"/>
                <a:cs typeface="Lucida Sans Unicode"/>
              </a:rPr>
              <a:t>interaction</a:t>
            </a:r>
            <a:r>
              <a:rPr sz="2400" spc="-10" dirty="0" smtClean="0">
                <a:latin typeface="Lucida Sans Unicode"/>
                <a:cs typeface="Lucida Sans Unicode"/>
              </a:rPr>
              <a:t>.</a:t>
            </a:r>
            <a:endParaRPr lang="en-IN" sz="2400" spc="-10" dirty="0" smtClean="0">
              <a:latin typeface="Lucida Sans Unicode"/>
              <a:cs typeface="Lucida Sans Unicode"/>
            </a:endParaRPr>
          </a:p>
          <a:p>
            <a:pPr marL="12700">
              <a:lnSpc>
                <a:spcPct val="100000"/>
              </a:lnSpc>
              <a:spcBef>
                <a:spcPts val="500"/>
              </a:spcBef>
              <a:tabLst>
                <a:tab pos="268605" algn="l"/>
              </a:tabLst>
            </a:pPr>
            <a:r>
              <a:rPr lang="en-IN" sz="1600" spc="15" dirty="0">
                <a:solidFill>
                  <a:srgbClr val="2CA1BE"/>
                </a:solidFill>
                <a:latin typeface="Wingdings 3"/>
                <a:cs typeface="Wingdings 3"/>
              </a:rPr>
              <a:t></a:t>
            </a:r>
            <a:r>
              <a:rPr lang="en-IN" sz="1600" spc="15" dirty="0">
                <a:solidFill>
                  <a:srgbClr val="2CA1BE"/>
                </a:solidFill>
                <a:latin typeface="Times New Roman"/>
                <a:cs typeface="Times New Roman"/>
              </a:rPr>
              <a:t>	</a:t>
            </a:r>
            <a:r>
              <a:rPr lang="en-IN" sz="2400" b="1" u="sng" spc="-5" dirty="0" smtClean="0">
                <a:latin typeface="Lucida Sans Unicode"/>
                <a:cs typeface="Lucida Sans Unicode"/>
              </a:rPr>
              <a:t>Shortest </a:t>
            </a:r>
            <a:r>
              <a:rPr lang="en-IN" sz="2400" b="1" u="sng" dirty="0" smtClean="0">
                <a:latin typeface="Lucida Sans Unicode"/>
                <a:cs typeface="Lucida Sans Unicode"/>
              </a:rPr>
              <a:t>Job Next</a:t>
            </a:r>
            <a:r>
              <a:rPr lang="en-IN" sz="2400" b="1" u="sng" spc="-105" dirty="0" smtClean="0">
                <a:latin typeface="Lucida Sans Unicode"/>
                <a:cs typeface="Lucida Sans Unicode"/>
              </a:rPr>
              <a:t> </a:t>
            </a:r>
            <a:r>
              <a:rPr lang="en-IN" sz="2400" b="1" u="sng" dirty="0" smtClean="0">
                <a:latin typeface="Lucida Sans Unicode"/>
                <a:cs typeface="Lucida Sans Unicode"/>
              </a:rPr>
              <a:t>(SJN)</a:t>
            </a:r>
            <a:endParaRPr lang="en-IN" sz="2400" u="sng" dirty="0" smtClean="0">
              <a:latin typeface="Lucida Sans Unicode"/>
              <a:cs typeface="Lucida Sans Unicode"/>
            </a:endParaRPr>
          </a:p>
          <a:p>
            <a:pPr marL="12700">
              <a:lnSpc>
                <a:spcPct val="100000"/>
              </a:lnSpc>
              <a:spcBef>
                <a:spcPts val="400"/>
              </a:spcBef>
              <a:tabLst>
                <a:tab pos="268605" algn="l"/>
              </a:tabLst>
            </a:pPr>
            <a:r>
              <a:rPr lang="en-IN" sz="1600" spc="15" dirty="0">
                <a:solidFill>
                  <a:srgbClr val="2CA1BE"/>
                </a:solidFill>
                <a:latin typeface="Wingdings 3"/>
                <a:cs typeface="Wingdings 3"/>
              </a:rPr>
              <a:t></a:t>
            </a:r>
            <a:r>
              <a:rPr lang="en-IN" sz="1600" spc="15" dirty="0">
                <a:solidFill>
                  <a:srgbClr val="2CA1BE"/>
                </a:solidFill>
                <a:latin typeface="Times New Roman"/>
                <a:cs typeface="Times New Roman"/>
              </a:rPr>
              <a:t>	</a:t>
            </a:r>
            <a:r>
              <a:rPr lang="en-IN" sz="2400" dirty="0" smtClean="0">
                <a:latin typeface="Lucida Sans Unicode"/>
                <a:cs typeface="Lucida Sans Unicode"/>
              </a:rPr>
              <a:t>Also </a:t>
            </a:r>
            <a:r>
              <a:rPr lang="en-IN" sz="2400" spc="-5" dirty="0" smtClean="0">
                <a:latin typeface="Lucida Sans Unicode"/>
                <a:cs typeface="Lucida Sans Unicode"/>
              </a:rPr>
              <a:t>called </a:t>
            </a:r>
            <a:r>
              <a:rPr lang="en-IN" sz="2400" dirty="0" smtClean="0">
                <a:latin typeface="Lucida Sans Unicode"/>
                <a:cs typeface="Lucida Sans Unicode"/>
              </a:rPr>
              <a:t>Shortest </a:t>
            </a:r>
            <a:r>
              <a:rPr lang="en-IN" sz="2400" spc="-5" dirty="0" smtClean="0">
                <a:latin typeface="Lucida Sans Unicode"/>
                <a:cs typeface="Lucida Sans Unicode"/>
              </a:rPr>
              <a:t>Job First</a:t>
            </a:r>
            <a:r>
              <a:rPr lang="en-IN" sz="2400" spc="-55" dirty="0" smtClean="0">
                <a:latin typeface="Lucida Sans Unicode"/>
                <a:cs typeface="Lucida Sans Unicode"/>
              </a:rPr>
              <a:t> </a:t>
            </a:r>
            <a:r>
              <a:rPr lang="en-IN" sz="2400" spc="-5" dirty="0" smtClean="0">
                <a:latin typeface="Lucida Sans Unicode"/>
                <a:cs typeface="Lucida Sans Unicode"/>
              </a:rPr>
              <a:t>(SJF).</a:t>
            </a:r>
            <a:endParaRPr lang="en-IN" sz="2400" dirty="0" smtClean="0">
              <a:latin typeface="Lucida Sans Unicode"/>
              <a:cs typeface="Lucida Sans Unicode"/>
            </a:endParaRPr>
          </a:p>
          <a:p>
            <a:pPr marL="268605" marR="553085" indent="-256540">
              <a:lnSpc>
                <a:spcPct val="100000"/>
              </a:lnSpc>
              <a:spcBef>
                <a:spcPts val="395"/>
              </a:spcBef>
              <a:tabLst>
                <a:tab pos="268605" algn="l"/>
              </a:tabLst>
            </a:pPr>
            <a:r>
              <a:rPr lang="en-IN" sz="1600" spc="15" dirty="0">
                <a:solidFill>
                  <a:srgbClr val="2CA1BE"/>
                </a:solidFill>
                <a:latin typeface="Wingdings 3"/>
                <a:cs typeface="Wingdings 3"/>
              </a:rPr>
              <a:t></a:t>
            </a:r>
            <a:r>
              <a:rPr lang="en-IN" sz="1600" spc="15" dirty="0">
                <a:solidFill>
                  <a:srgbClr val="2CA1BE"/>
                </a:solidFill>
                <a:latin typeface="Times New Roman"/>
                <a:cs typeface="Times New Roman"/>
              </a:rPr>
              <a:t>	</a:t>
            </a:r>
            <a:r>
              <a:rPr lang="en-IN" sz="2400" dirty="0" smtClean="0">
                <a:latin typeface="Lucida Sans Unicode"/>
                <a:cs typeface="Lucida Sans Unicode"/>
              </a:rPr>
              <a:t>A </a:t>
            </a:r>
            <a:r>
              <a:rPr lang="en-IN" sz="2400" spc="-5" dirty="0" smtClean="0">
                <a:latin typeface="Lucida Sans Unicode"/>
                <a:cs typeface="Lucida Sans Unicode"/>
              </a:rPr>
              <a:t>very </a:t>
            </a:r>
            <a:r>
              <a:rPr lang="en-IN" sz="2400" dirty="0" smtClean="0">
                <a:latin typeface="Lucida Sans Unicode"/>
                <a:cs typeface="Lucida Sans Unicode"/>
              </a:rPr>
              <a:t>simple </a:t>
            </a:r>
            <a:r>
              <a:rPr lang="en-IN" sz="2400" spc="-5" dirty="0" smtClean="0">
                <a:latin typeface="Lucida Sans Unicode"/>
                <a:cs typeface="Lucida Sans Unicode"/>
              </a:rPr>
              <a:t>algorithm that</a:t>
            </a:r>
            <a:r>
              <a:rPr lang="en-IN" sz="2400" spc="-120" dirty="0" smtClean="0">
                <a:latin typeface="Lucida Sans Unicode"/>
                <a:cs typeface="Lucida Sans Unicode"/>
              </a:rPr>
              <a:t> </a:t>
            </a:r>
            <a:r>
              <a:rPr lang="en-IN" sz="2400" dirty="0" smtClean="0">
                <a:latin typeface="Lucida Sans Unicode"/>
                <a:cs typeface="Lucida Sans Unicode"/>
              </a:rPr>
              <a:t>schedules  </a:t>
            </a:r>
            <a:r>
              <a:rPr lang="en-IN" sz="2400" spc="-5" dirty="0" smtClean="0">
                <a:latin typeface="Lucida Sans Unicode"/>
                <a:cs typeface="Lucida Sans Unicode"/>
              </a:rPr>
              <a:t>processes based on </a:t>
            </a:r>
            <a:r>
              <a:rPr lang="en-IN" sz="2400" dirty="0" smtClean="0">
                <a:latin typeface="Lucida Sans Unicode"/>
                <a:cs typeface="Lucida Sans Unicode"/>
              </a:rPr>
              <a:t>CPU </a:t>
            </a:r>
            <a:r>
              <a:rPr lang="en-IN" sz="2400" spc="-5" dirty="0" smtClean="0">
                <a:latin typeface="Lucida Sans Unicode"/>
                <a:cs typeface="Lucida Sans Unicode"/>
              </a:rPr>
              <a:t>cycle</a:t>
            </a:r>
            <a:r>
              <a:rPr lang="en-IN" sz="2400" spc="-70" dirty="0" smtClean="0">
                <a:latin typeface="Lucida Sans Unicode"/>
                <a:cs typeface="Lucida Sans Unicode"/>
              </a:rPr>
              <a:t> </a:t>
            </a:r>
            <a:r>
              <a:rPr lang="en-IN" sz="2400" spc="-10" dirty="0" smtClean="0">
                <a:latin typeface="Lucida Sans Unicode"/>
                <a:cs typeface="Lucida Sans Unicode"/>
              </a:rPr>
              <a:t>time.</a:t>
            </a:r>
            <a:endParaRPr lang="en-IN" sz="2400" dirty="0" smtClean="0">
              <a:latin typeface="Lucida Sans Unicode"/>
              <a:cs typeface="Lucida Sans Unicode"/>
            </a:endParaRPr>
          </a:p>
          <a:p>
            <a:pPr marL="268605" marR="1076325" indent="-256540">
              <a:lnSpc>
                <a:spcPct val="100000"/>
              </a:lnSpc>
              <a:spcBef>
                <a:spcPts val="409"/>
              </a:spcBef>
              <a:tabLst>
                <a:tab pos="268605" algn="l"/>
              </a:tabLst>
            </a:pPr>
            <a:r>
              <a:rPr lang="en-IN" sz="1600" spc="15" dirty="0">
                <a:solidFill>
                  <a:srgbClr val="2CA1BE"/>
                </a:solidFill>
                <a:latin typeface="Wingdings 3"/>
                <a:cs typeface="Wingdings 3"/>
              </a:rPr>
              <a:t></a:t>
            </a:r>
            <a:r>
              <a:rPr lang="en-IN" sz="1600" spc="15" dirty="0">
                <a:solidFill>
                  <a:srgbClr val="2CA1BE"/>
                </a:solidFill>
                <a:latin typeface="Times New Roman"/>
                <a:cs typeface="Times New Roman"/>
              </a:rPr>
              <a:t>	</a:t>
            </a:r>
            <a:r>
              <a:rPr lang="en-IN" sz="2400" spc="-5" dirty="0" smtClean="0">
                <a:latin typeface="Lucida Sans Unicode"/>
                <a:cs typeface="Lucida Sans Unicode"/>
              </a:rPr>
              <a:t>Implemented as </a:t>
            </a:r>
            <a:r>
              <a:rPr lang="en-IN" sz="2400" dirty="0" smtClean="0">
                <a:latin typeface="Lucida Sans Unicode"/>
                <a:cs typeface="Lucida Sans Unicode"/>
              </a:rPr>
              <a:t>a </a:t>
            </a:r>
            <a:r>
              <a:rPr lang="en-IN" sz="2400" spc="-5" dirty="0" smtClean="0">
                <a:latin typeface="Lucida Sans Unicode"/>
                <a:cs typeface="Lucida Sans Unicode"/>
              </a:rPr>
              <a:t>non-pre-emptive  scheduling</a:t>
            </a:r>
            <a:r>
              <a:rPr lang="en-IN" sz="2400" spc="-35" dirty="0" smtClean="0">
                <a:latin typeface="Lucida Sans Unicode"/>
                <a:cs typeface="Lucida Sans Unicode"/>
              </a:rPr>
              <a:t> </a:t>
            </a:r>
            <a:r>
              <a:rPr lang="en-IN" sz="2400" spc="-10" dirty="0" smtClean="0">
                <a:latin typeface="Lucida Sans Unicode"/>
                <a:cs typeface="Lucida Sans Unicode"/>
              </a:rPr>
              <a:t>algorithm.</a:t>
            </a:r>
            <a:endParaRPr lang="en-IN" sz="2400" dirty="0" smtClean="0">
              <a:latin typeface="Lucida Sans Unicode"/>
              <a:cs typeface="Lucida Sans Unicode"/>
            </a:endParaRPr>
          </a:p>
          <a:p>
            <a:pPr marL="268605" marR="5080" indent="-256540">
              <a:lnSpc>
                <a:spcPct val="100000"/>
              </a:lnSpc>
              <a:spcBef>
                <a:spcPts val="395"/>
              </a:spcBef>
              <a:tabLst>
                <a:tab pos="268605" algn="l"/>
              </a:tabLst>
            </a:pPr>
            <a:r>
              <a:rPr lang="en-IN" sz="1600" spc="15" dirty="0">
                <a:solidFill>
                  <a:srgbClr val="2CA1BE"/>
                </a:solidFill>
                <a:latin typeface="Wingdings 3"/>
                <a:cs typeface="Wingdings 3"/>
              </a:rPr>
              <a:t></a:t>
            </a:r>
            <a:r>
              <a:rPr lang="en-IN" sz="1600" spc="15" dirty="0">
                <a:solidFill>
                  <a:srgbClr val="2CA1BE"/>
                </a:solidFill>
                <a:latin typeface="Times New Roman"/>
                <a:cs typeface="Times New Roman"/>
              </a:rPr>
              <a:t>	</a:t>
            </a:r>
            <a:r>
              <a:rPr lang="en-IN" sz="2400" spc="-5" dirty="0" smtClean="0">
                <a:latin typeface="Lucida Sans Unicode"/>
                <a:cs typeface="Lucida Sans Unicode"/>
              </a:rPr>
              <a:t>Works </a:t>
            </a:r>
            <a:r>
              <a:rPr lang="en-IN" sz="2400" dirty="0" smtClean="0">
                <a:latin typeface="Lucida Sans Unicode"/>
                <a:cs typeface="Lucida Sans Unicode"/>
              </a:rPr>
              <a:t>well for </a:t>
            </a:r>
            <a:r>
              <a:rPr lang="en-IN" sz="2400" b="1" dirty="0" smtClean="0">
                <a:latin typeface="Lucida Sans Unicode"/>
                <a:cs typeface="Lucida Sans Unicode"/>
              </a:rPr>
              <a:t>Batch </a:t>
            </a:r>
            <a:r>
              <a:rPr lang="en-IN" sz="2400" b="1" spc="-5" dirty="0" smtClean="0">
                <a:latin typeface="Lucida Sans Unicode"/>
                <a:cs typeface="Lucida Sans Unicode"/>
              </a:rPr>
              <a:t>Processes</a:t>
            </a:r>
            <a:r>
              <a:rPr lang="en-IN" sz="2400" spc="-5" dirty="0" smtClean="0">
                <a:latin typeface="Lucida Sans Unicode"/>
                <a:cs typeface="Lucida Sans Unicode"/>
              </a:rPr>
              <a:t>, </a:t>
            </a:r>
            <a:r>
              <a:rPr lang="en-IN" sz="2400" dirty="0" smtClean="0">
                <a:latin typeface="Lucida Sans Unicode"/>
                <a:cs typeface="Lucida Sans Unicode"/>
              </a:rPr>
              <a:t>where </a:t>
            </a:r>
            <a:r>
              <a:rPr lang="en-IN" sz="2400" spc="-5" dirty="0" smtClean="0">
                <a:latin typeface="Lucida Sans Unicode"/>
                <a:cs typeface="Lucida Sans Unicode"/>
              </a:rPr>
              <a:t>it</a:t>
            </a:r>
            <a:r>
              <a:rPr lang="en-IN" sz="2400" spc="-204" dirty="0" smtClean="0">
                <a:latin typeface="Lucida Sans Unicode"/>
                <a:cs typeface="Lucida Sans Unicode"/>
              </a:rPr>
              <a:t> </a:t>
            </a:r>
            <a:r>
              <a:rPr lang="en-IN" sz="2400" spc="-5" dirty="0" smtClean="0">
                <a:latin typeface="Lucida Sans Unicode"/>
                <a:cs typeface="Lucida Sans Unicode"/>
              </a:rPr>
              <a:t>is  easy </a:t>
            </a:r>
            <a:r>
              <a:rPr lang="en-IN" sz="2400" spc="-10" dirty="0" smtClean="0">
                <a:latin typeface="Lucida Sans Unicode"/>
                <a:cs typeface="Lucida Sans Unicode"/>
              </a:rPr>
              <a:t>to </a:t>
            </a:r>
            <a:r>
              <a:rPr lang="en-IN" sz="2400" spc="-5" dirty="0" smtClean="0">
                <a:latin typeface="Lucida Sans Unicode"/>
                <a:cs typeface="Lucida Sans Unicode"/>
              </a:rPr>
              <a:t>estimate </a:t>
            </a:r>
            <a:r>
              <a:rPr lang="en-IN" sz="2400" dirty="0" smtClean="0">
                <a:latin typeface="Lucida Sans Unicode"/>
                <a:cs typeface="Lucida Sans Unicode"/>
              </a:rPr>
              <a:t>CPU</a:t>
            </a:r>
            <a:r>
              <a:rPr lang="en-IN" sz="2400" spc="-30" dirty="0" smtClean="0">
                <a:latin typeface="Lucida Sans Unicode"/>
                <a:cs typeface="Lucida Sans Unicode"/>
              </a:rPr>
              <a:t> </a:t>
            </a:r>
            <a:r>
              <a:rPr lang="en-IN" sz="2400" spc="-5" dirty="0" smtClean="0">
                <a:latin typeface="Lucida Sans Unicode"/>
                <a:cs typeface="Lucida Sans Unicode"/>
              </a:rPr>
              <a:t>time.</a:t>
            </a:r>
            <a:endParaRPr lang="en-IN" sz="2400" dirty="0" smtClean="0">
              <a:latin typeface="Lucida Sans Unicode"/>
              <a:cs typeface="Lucida Sans Unicode"/>
            </a:endParaRPr>
          </a:p>
        </p:txBody>
      </p:sp>
      <p:sp>
        <p:nvSpPr>
          <p:cNvPr id="5" name="TextBox 4"/>
          <p:cNvSpPr txBox="1"/>
          <p:nvPr/>
        </p:nvSpPr>
        <p:spPr>
          <a:xfrm>
            <a:off x="680581" y="152400"/>
            <a:ext cx="6634619" cy="646331"/>
          </a:xfrm>
          <a:prstGeom prst="rect">
            <a:avLst/>
          </a:prstGeom>
          <a:noFill/>
        </p:spPr>
        <p:txBody>
          <a:bodyPr wrap="square" rtlCol="0">
            <a:spAutoFit/>
          </a:bodyPr>
          <a:lstStyle/>
          <a:p>
            <a:r>
              <a:rPr lang="en-IN" sz="3600" b="1" dirty="0" smtClean="0">
                <a:solidFill>
                  <a:srgbClr val="FFFF00"/>
                </a:solidFill>
              </a:rPr>
              <a:t>Process Scheduling Algorithms</a:t>
            </a:r>
            <a:endParaRPr lang="en-IN" sz="3600" b="1" dirty="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14872"/>
            <a:ext cx="7820659" cy="439483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b="1" spc="-5" dirty="0">
                <a:latin typeface="Lucida Sans Unicode"/>
                <a:cs typeface="Lucida Sans Unicode"/>
              </a:rPr>
              <a:t>Priority</a:t>
            </a:r>
            <a:r>
              <a:rPr sz="2700" b="1" spc="-40" dirty="0">
                <a:latin typeface="Lucida Sans Unicode"/>
                <a:cs typeface="Lucida Sans Unicode"/>
              </a:rPr>
              <a:t> </a:t>
            </a:r>
            <a:r>
              <a:rPr sz="2700" b="1" spc="-5" dirty="0">
                <a:latin typeface="Lucida Sans Unicode"/>
                <a:cs typeface="Lucida Sans Unicode"/>
              </a:rPr>
              <a:t>Scheduling</a:t>
            </a:r>
            <a:endParaRPr sz="2700" dirty="0">
              <a:latin typeface="Lucida Sans Unicode"/>
              <a:cs typeface="Lucida Sans Unicode"/>
            </a:endParaRPr>
          </a:p>
          <a:p>
            <a:pPr marL="268605" marR="5080" indent="-256540">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An </a:t>
            </a:r>
            <a:r>
              <a:rPr sz="2700" spc="-5" dirty="0">
                <a:latin typeface="Lucida Sans Unicode"/>
                <a:cs typeface="Lucida Sans Unicode"/>
              </a:rPr>
              <a:t>algorithm that </a:t>
            </a:r>
            <a:r>
              <a:rPr sz="2700" dirty="0">
                <a:latin typeface="Lucida Sans Unicode"/>
                <a:cs typeface="Lucida Sans Unicode"/>
              </a:rPr>
              <a:t>schedules </a:t>
            </a:r>
            <a:r>
              <a:rPr sz="2700" spc="-5" dirty="0">
                <a:latin typeface="Lucida Sans Unicode"/>
                <a:cs typeface="Lucida Sans Unicode"/>
              </a:rPr>
              <a:t>processes</a:t>
            </a:r>
            <a:r>
              <a:rPr sz="2700" spc="-135" dirty="0">
                <a:latin typeface="Lucida Sans Unicode"/>
                <a:cs typeface="Lucida Sans Unicode"/>
              </a:rPr>
              <a:t> </a:t>
            </a:r>
            <a:r>
              <a:rPr sz="2700" spc="-5" dirty="0">
                <a:latin typeface="Lucida Sans Unicode"/>
                <a:cs typeface="Lucida Sans Unicode"/>
              </a:rPr>
              <a:t>based  on</a:t>
            </a:r>
            <a:r>
              <a:rPr sz="2700" spc="-10" dirty="0">
                <a:latin typeface="Lucida Sans Unicode"/>
                <a:cs typeface="Lucida Sans Unicode"/>
              </a:rPr>
              <a:t> </a:t>
            </a:r>
            <a:r>
              <a:rPr sz="2700" spc="-5" dirty="0">
                <a:latin typeface="Lucida Sans Unicode"/>
                <a:cs typeface="Lucida Sans Unicode"/>
              </a:rPr>
              <a:t>priority.</a:t>
            </a:r>
            <a:endParaRPr sz="2700" dirty="0">
              <a:latin typeface="Lucida Sans Unicode"/>
              <a:cs typeface="Lucida Sans Unicode"/>
            </a:endParaRPr>
          </a:p>
          <a:p>
            <a:pPr marL="268605" marR="1581785" indent="-256540">
              <a:lnSpc>
                <a:spcPct val="100000"/>
              </a:lnSpc>
              <a:spcBef>
                <a:spcPts val="395"/>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Implemented as </a:t>
            </a:r>
            <a:r>
              <a:rPr sz="2700" dirty="0">
                <a:latin typeface="Lucida Sans Unicode"/>
                <a:cs typeface="Lucida Sans Unicode"/>
              </a:rPr>
              <a:t>a </a:t>
            </a:r>
            <a:r>
              <a:rPr sz="2700" spc="-5" dirty="0">
                <a:latin typeface="Lucida Sans Unicode"/>
                <a:cs typeface="Lucida Sans Unicode"/>
              </a:rPr>
              <a:t>non-pre-emptive  </a:t>
            </a:r>
            <a:r>
              <a:rPr sz="2700" dirty="0">
                <a:latin typeface="Lucida Sans Unicode"/>
                <a:cs typeface="Lucida Sans Unicode"/>
              </a:rPr>
              <a:t>scheduling</a:t>
            </a:r>
            <a:r>
              <a:rPr sz="2700" spc="-40" dirty="0">
                <a:latin typeface="Lucida Sans Unicode"/>
                <a:cs typeface="Lucida Sans Unicode"/>
              </a:rPr>
              <a:t> </a:t>
            </a:r>
            <a:r>
              <a:rPr sz="2700" spc="-5" dirty="0">
                <a:latin typeface="Lucida Sans Unicode"/>
                <a:cs typeface="Lucida Sans Unicode"/>
              </a:rPr>
              <a:t>algorithm.</a:t>
            </a:r>
            <a:endParaRPr sz="2700" dirty="0">
              <a:latin typeface="Lucida Sans Unicode"/>
              <a:cs typeface="Lucida Sans Unicode"/>
            </a:endParaRPr>
          </a:p>
          <a:p>
            <a:pPr marL="268605" marR="69850" indent="-256540">
              <a:lnSpc>
                <a:spcPct val="100000"/>
              </a:lnSpc>
              <a:spcBef>
                <a:spcPts val="409"/>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One </a:t>
            </a:r>
            <a:r>
              <a:rPr sz="2700" spc="-5" dirty="0">
                <a:latin typeface="Lucida Sans Unicode"/>
                <a:cs typeface="Lucida Sans Unicode"/>
              </a:rPr>
              <a:t>of the </a:t>
            </a:r>
            <a:r>
              <a:rPr sz="2700" dirty="0">
                <a:latin typeface="Lucida Sans Unicode"/>
                <a:cs typeface="Lucida Sans Unicode"/>
              </a:rPr>
              <a:t>most </a:t>
            </a:r>
            <a:r>
              <a:rPr sz="2700" spc="-5" dirty="0">
                <a:latin typeface="Lucida Sans Unicode"/>
                <a:cs typeface="Lucida Sans Unicode"/>
              </a:rPr>
              <a:t>common algorithms </a:t>
            </a:r>
            <a:r>
              <a:rPr sz="2700" dirty="0">
                <a:latin typeface="Lucida Sans Unicode"/>
                <a:cs typeface="Lucida Sans Unicode"/>
              </a:rPr>
              <a:t>used </a:t>
            </a:r>
            <a:r>
              <a:rPr sz="2700" spc="-5" dirty="0">
                <a:latin typeface="Lucida Sans Unicode"/>
                <a:cs typeface="Lucida Sans Unicode"/>
              </a:rPr>
              <a:t>in  </a:t>
            </a:r>
            <a:r>
              <a:rPr sz="2700" dirty="0">
                <a:latin typeface="Lucida Sans Unicode"/>
                <a:cs typeface="Lucida Sans Unicode"/>
              </a:rPr>
              <a:t>systems </a:t>
            </a:r>
            <a:r>
              <a:rPr sz="2700" spc="-5" dirty="0">
                <a:latin typeface="Lucida Sans Unicode"/>
                <a:cs typeface="Lucida Sans Unicode"/>
              </a:rPr>
              <a:t>that are </a:t>
            </a:r>
            <a:r>
              <a:rPr sz="2700" dirty="0">
                <a:latin typeface="Lucida Sans Unicode"/>
                <a:cs typeface="Lucida Sans Unicode"/>
              </a:rPr>
              <a:t>mainly </a:t>
            </a:r>
            <a:r>
              <a:rPr sz="2700" b="1" dirty="0">
                <a:latin typeface="Lucida Sans Unicode"/>
                <a:cs typeface="Lucida Sans Unicode"/>
              </a:rPr>
              <a:t>Batch</a:t>
            </a:r>
            <a:r>
              <a:rPr sz="2700" b="1" spc="-114" dirty="0">
                <a:latin typeface="Lucida Sans Unicode"/>
                <a:cs typeface="Lucida Sans Unicode"/>
              </a:rPr>
              <a:t> </a:t>
            </a:r>
            <a:r>
              <a:rPr sz="2700" b="1" spc="-5" dirty="0">
                <a:latin typeface="Lucida Sans Unicode"/>
                <a:cs typeface="Lucida Sans Unicode"/>
              </a:rPr>
              <a:t>Processes</a:t>
            </a:r>
            <a:r>
              <a:rPr sz="2700" spc="-5" dirty="0">
                <a:latin typeface="Lucida Sans Unicode"/>
                <a:cs typeface="Lucida Sans Unicode"/>
              </a:rPr>
              <a:t>.</a:t>
            </a:r>
            <a:endParaRPr sz="2700" dirty="0">
              <a:latin typeface="Lucida Sans Unicode"/>
              <a:cs typeface="Lucida Sans Unicode"/>
            </a:endParaRPr>
          </a:p>
          <a:p>
            <a:pPr marL="268605" marR="848994" indent="-256540">
              <a:lnSpc>
                <a:spcPct val="100000"/>
              </a:lnSpc>
              <a:spcBef>
                <a:spcPts val="395"/>
              </a:spcBef>
              <a:tabLst>
                <a:tab pos="268605" algn="l"/>
              </a:tabLst>
            </a:pPr>
            <a:r>
              <a:rPr sz="1800" spc="20" dirty="0">
                <a:solidFill>
                  <a:srgbClr val="2CA1BE"/>
                </a:solidFill>
                <a:latin typeface="Wingdings 3"/>
                <a:cs typeface="Wingdings 3"/>
              </a:rPr>
              <a:t></a:t>
            </a:r>
            <a:r>
              <a:rPr sz="1800" spc="20" dirty="0">
                <a:solidFill>
                  <a:srgbClr val="2CA1BE"/>
                </a:solidFill>
                <a:latin typeface="Times New Roman"/>
                <a:cs typeface="Times New Roman"/>
              </a:rPr>
              <a:t>	</a:t>
            </a:r>
            <a:r>
              <a:rPr sz="2700" spc="-5" dirty="0">
                <a:latin typeface="Lucida Sans Unicode"/>
                <a:cs typeface="Lucida Sans Unicode"/>
              </a:rPr>
              <a:t>If </a:t>
            </a:r>
            <a:r>
              <a:rPr sz="2700" spc="-10" dirty="0">
                <a:latin typeface="Lucida Sans Unicode"/>
                <a:cs typeface="Lucida Sans Unicode"/>
              </a:rPr>
              <a:t>two </a:t>
            </a:r>
            <a:r>
              <a:rPr sz="2700" spc="-5" dirty="0">
                <a:latin typeface="Lucida Sans Unicode"/>
                <a:cs typeface="Lucida Sans Unicode"/>
              </a:rPr>
              <a:t>jobs come in of equal priority are  READY, if </a:t>
            </a:r>
            <a:r>
              <a:rPr sz="2700" dirty="0">
                <a:latin typeface="Lucida Sans Unicode"/>
                <a:cs typeface="Lucida Sans Unicode"/>
              </a:rPr>
              <a:t>works </a:t>
            </a:r>
            <a:r>
              <a:rPr sz="2700" spc="-5" dirty="0">
                <a:latin typeface="Lucida Sans Unicode"/>
                <a:cs typeface="Lucida Sans Unicode"/>
              </a:rPr>
              <a:t>on </a:t>
            </a:r>
            <a:r>
              <a:rPr sz="2700" dirty="0">
                <a:latin typeface="Lucida Sans Unicode"/>
                <a:cs typeface="Lucida Sans Unicode"/>
              </a:rPr>
              <a:t>a </a:t>
            </a:r>
            <a:r>
              <a:rPr sz="2700" spc="-5" dirty="0">
                <a:latin typeface="Lucida Sans Unicode"/>
                <a:cs typeface="Lucida Sans Unicode"/>
              </a:rPr>
              <a:t>FIRST </a:t>
            </a:r>
            <a:r>
              <a:rPr sz="2700" dirty="0">
                <a:latin typeface="Lucida Sans Unicode"/>
                <a:cs typeface="Lucida Sans Unicode"/>
              </a:rPr>
              <a:t>COME,</a:t>
            </a:r>
            <a:r>
              <a:rPr sz="2700" spc="-130" dirty="0">
                <a:latin typeface="Lucida Sans Unicode"/>
                <a:cs typeface="Lucida Sans Unicode"/>
              </a:rPr>
              <a:t> </a:t>
            </a:r>
            <a:r>
              <a:rPr sz="2700" spc="-5" dirty="0">
                <a:latin typeface="Lucida Sans Unicode"/>
                <a:cs typeface="Lucida Sans Unicode"/>
              </a:rPr>
              <a:t>FIRST  </a:t>
            </a:r>
            <a:r>
              <a:rPr sz="2700" dirty="0">
                <a:latin typeface="Lucida Sans Unicode"/>
                <a:cs typeface="Lucida Sans Unicode"/>
              </a:rPr>
              <a:t>SERVED</a:t>
            </a:r>
            <a:r>
              <a:rPr sz="2700" spc="-5" dirty="0">
                <a:latin typeface="Lucida Sans Unicode"/>
                <a:cs typeface="Lucida Sans Unicode"/>
              </a:rPr>
              <a:t> basis.</a:t>
            </a:r>
            <a:endParaRPr sz="2700" dirty="0">
              <a:latin typeface="Lucida Sans Unicode"/>
              <a:cs typeface="Lucida Sans Unicode"/>
            </a:endParaRPr>
          </a:p>
        </p:txBody>
      </p:sp>
      <p:sp>
        <p:nvSpPr>
          <p:cNvPr id="4" name="TextBox 3"/>
          <p:cNvSpPr txBox="1"/>
          <p:nvPr/>
        </p:nvSpPr>
        <p:spPr>
          <a:xfrm>
            <a:off x="680581" y="452601"/>
            <a:ext cx="6634619" cy="646331"/>
          </a:xfrm>
          <a:prstGeom prst="rect">
            <a:avLst/>
          </a:prstGeom>
          <a:noFill/>
        </p:spPr>
        <p:txBody>
          <a:bodyPr wrap="square" rtlCol="0">
            <a:spAutoFit/>
          </a:bodyPr>
          <a:lstStyle/>
          <a:p>
            <a:r>
              <a:rPr lang="en-IN" sz="3600" b="1" dirty="0" smtClean="0">
                <a:solidFill>
                  <a:srgbClr val="FFFF00"/>
                </a:solidFill>
              </a:rPr>
              <a:t>Process Scheduling Algorithms</a:t>
            </a:r>
            <a:endParaRPr lang="en-IN" sz="3600" b="1"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14872"/>
            <a:ext cx="7898765" cy="3933190"/>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b="1" spc="-5" dirty="0">
                <a:latin typeface="Lucida Sans Unicode"/>
                <a:cs typeface="Lucida Sans Unicode"/>
              </a:rPr>
              <a:t>Shortest Remaining </a:t>
            </a:r>
            <a:r>
              <a:rPr sz="2700" b="1" dirty="0">
                <a:latin typeface="Lucida Sans Unicode"/>
                <a:cs typeface="Lucida Sans Unicode"/>
              </a:rPr>
              <a:t>Time</a:t>
            </a:r>
            <a:r>
              <a:rPr sz="2700" b="1" spc="-100" dirty="0">
                <a:latin typeface="Lucida Sans Unicode"/>
                <a:cs typeface="Lucida Sans Unicode"/>
              </a:rPr>
              <a:t> </a:t>
            </a:r>
            <a:r>
              <a:rPr sz="2700" b="1" dirty="0">
                <a:latin typeface="Lucida Sans Unicode"/>
                <a:cs typeface="Lucida Sans Unicode"/>
              </a:rPr>
              <a:t>(SRT)</a:t>
            </a:r>
            <a:endParaRPr sz="2700">
              <a:latin typeface="Lucida Sans Unicode"/>
              <a:cs typeface="Lucida Sans Unicode"/>
            </a:endParaRPr>
          </a:p>
          <a:p>
            <a:pPr marL="268605" marR="896619" indent="-256540">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A </a:t>
            </a:r>
            <a:r>
              <a:rPr sz="2700" spc="-5" dirty="0">
                <a:latin typeface="Lucida Sans Unicode"/>
                <a:cs typeface="Lucida Sans Unicode"/>
              </a:rPr>
              <a:t>pre-emptive scheduling version of the  </a:t>
            </a:r>
            <a:r>
              <a:rPr sz="2700" dirty="0">
                <a:latin typeface="Lucida Sans Unicode"/>
                <a:cs typeface="Lucida Sans Unicode"/>
              </a:rPr>
              <a:t>Shortest </a:t>
            </a:r>
            <a:r>
              <a:rPr sz="2700" spc="-5" dirty="0">
                <a:latin typeface="Lucida Sans Unicode"/>
                <a:cs typeface="Lucida Sans Unicode"/>
              </a:rPr>
              <a:t>Job </a:t>
            </a:r>
            <a:r>
              <a:rPr sz="2700" dirty="0">
                <a:latin typeface="Lucida Sans Unicode"/>
                <a:cs typeface="Lucida Sans Unicode"/>
              </a:rPr>
              <a:t>Next </a:t>
            </a:r>
            <a:r>
              <a:rPr sz="2700" spc="-5" dirty="0">
                <a:latin typeface="Lucida Sans Unicode"/>
                <a:cs typeface="Lucida Sans Unicode"/>
              </a:rPr>
              <a:t>(SJN)</a:t>
            </a:r>
            <a:r>
              <a:rPr sz="2700" spc="-45" dirty="0">
                <a:latin typeface="Lucida Sans Unicode"/>
                <a:cs typeface="Lucida Sans Unicode"/>
              </a:rPr>
              <a:t> </a:t>
            </a:r>
            <a:r>
              <a:rPr sz="2700" spc="-10" dirty="0">
                <a:latin typeface="Lucida Sans Unicode"/>
                <a:cs typeface="Lucida Sans Unicode"/>
              </a:rPr>
              <a:t>algorithm.</a:t>
            </a:r>
            <a:endParaRPr sz="2700">
              <a:latin typeface="Lucida Sans Unicode"/>
              <a:cs typeface="Lucida Sans Unicode"/>
            </a:endParaRPr>
          </a:p>
          <a:p>
            <a:pPr marL="268605" marR="83185" indent="-256540">
              <a:lnSpc>
                <a:spcPct val="100000"/>
              </a:lnSpc>
              <a:spcBef>
                <a:spcPts val="395"/>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An </a:t>
            </a:r>
            <a:r>
              <a:rPr sz="2700" spc="-5" dirty="0">
                <a:latin typeface="Lucida Sans Unicode"/>
                <a:cs typeface="Lucida Sans Unicode"/>
              </a:rPr>
              <a:t>algorithm that </a:t>
            </a:r>
            <a:r>
              <a:rPr sz="2700" dirty="0">
                <a:latin typeface="Lucida Sans Unicode"/>
                <a:cs typeface="Lucida Sans Unicode"/>
              </a:rPr>
              <a:t>schedules </a:t>
            </a:r>
            <a:r>
              <a:rPr sz="2700" spc="-5" dirty="0">
                <a:latin typeface="Lucida Sans Unicode"/>
                <a:cs typeface="Lucida Sans Unicode"/>
              </a:rPr>
              <a:t>processes</a:t>
            </a:r>
            <a:r>
              <a:rPr sz="2700" spc="-135" dirty="0">
                <a:latin typeface="Lucida Sans Unicode"/>
                <a:cs typeface="Lucida Sans Unicode"/>
              </a:rPr>
              <a:t> </a:t>
            </a:r>
            <a:r>
              <a:rPr sz="2700" spc="-5" dirty="0">
                <a:latin typeface="Lucida Sans Unicode"/>
                <a:cs typeface="Lucida Sans Unicode"/>
              </a:rPr>
              <a:t>based  on the one which is nearest to</a:t>
            </a:r>
            <a:r>
              <a:rPr sz="2700" spc="-60" dirty="0">
                <a:latin typeface="Lucida Sans Unicode"/>
                <a:cs typeface="Lucida Sans Unicode"/>
              </a:rPr>
              <a:t> </a:t>
            </a:r>
            <a:r>
              <a:rPr sz="2700" spc="-5" dirty="0">
                <a:latin typeface="Lucida Sans Unicode"/>
                <a:cs typeface="Lucida Sans Unicode"/>
              </a:rPr>
              <a:t>completion.</a:t>
            </a:r>
            <a:endParaRPr sz="2700">
              <a:latin typeface="Lucida Sans Unicode"/>
              <a:cs typeface="Lucida Sans Unicode"/>
            </a:endParaRPr>
          </a:p>
          <a:p>
            <a:pPr marL="268605" marR="5080" indent="-256540">
              <a:lnSpc>
                <a:spcPct val="100000"/>
              </a:lnSpc>
              <a:spcBef>
                <a:spcPts val="409"/>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It can only be implemented on </a:t>
            </a:r>
            <a:r>
              <a:rPr sz="2700" dirty="0">
                <a:latin typeface="Lucida Sans Unicode"/>
                <a:cs typeface="Lucida Sans Unicode"/>
              </a:rPr>
              <a:t>systems </a:t>
            </a:r>
            <a:r>
              <a:rPr sz="2700" spc="-5" dirty="0">
                <a:latin typeface="Lucida Sans Unicode"/>
                <a:cs typeface="Lucida Sans Unicode"/>
              </a:rPr>
              <a:t>that  are only </a:t>
            </a:r>
            <a:r>
              <a:rPr sz="2700" b="1" dirty="0">
                <a:latin typeface="Lucida Sans Unicode"/>
                <a:cs typeface="Lucida Sans Unicode"/>
              </a:rPr>
              <a:t>Batch </a:t>
            </a:r>
            <a:r>
              <a:rPr sz="2700" b="1" spc="-5" dirty="0">
                <a:latin typeface="Lucida Sans Unicode"/>
                <a:cs typeface="Lucida Sans Unicode"/>
              </a:rPr>
              <a:t>Processes</a:t>
            </a:r>
            <a:r>
              <a:rPr sz="2700" spc="-5" dirty="0">
                <a:latin typeface="Lucida Sans Unicode"/>
                <a:cs typeface="Lucida Sans Unicode"/>
              </a:rPr>
              <a:t>, </a:t>
            </a:r>
            <a:r>
              <a:rPr sz="2700" dirty="0">
                <a:latin typeface="Lucida Sans Unicode"/>
                <a:cs typeface="Lucida Sans Unicode"/>
              </a:rPr>
              <a:t>since </a:t>
            </a:r>
            <a:r>
              <a:rPr sz="2700" spc="-5" dirty="0">
                <a:latin typeface="Lucida Sans Unicode"/>
                <a:cs typeface="Lucida Sans Unicode"/>
              </a:rPr>
              <a:t>you have to  know the CPU time required to complete each  job.</a:t>
            </a:r>
            <a:endParaRPr sz="2700">
              <a:latin typeface="Lucida Sans Unicode"/>
              <a:cs typeface="Lucida Sans Unicode"/>
            </a:endParaRPr>
          </a:p>
        </p:txBody>
      </p:sp>
      <p:sp>
        <p:nvSpPr>
          <p:cNvPr id="4" name="TextBox 3"/>
          <p:cNvSpPr txBox="1"/>
          <p:nvPr/>
        </p:nvSpPr>
        <p:spPr>
          <a:xfrm>
            <a:off x="680581" y="440075"/>
            <a:ext cx="6634619" cy="646331"/>
          </a:xfrm>
          <a:prstGeom prst="rect">
            <a:avLst/>
          </a:prstGeom>
          <a:noFill/>
        </p:spPr>
        <p:txBody>
          <a:bodyPr wrap="square" rtlCol="0">
            <a:spAutoFit/>
          </a:bodyPr>
          <a:lstStyle/>
          <a:p>
            <a:r>
              <a:rPr lang="en-IN" sz="3600" b="1" dirty="0" smtClean="0">
                <a:solidFill>
                  <a:srgbClr val="FFFF00"/>
                </a:solidFill>
              </a:rPr>
              <a:t>Process Scheduling Algorithms</a:t>
            </a:r>
            <a:endParaRPr lang="en-IN" sz="3600" b="1" dirty="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241998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dirty="0"/>
              <a:t>Round</a:t>
            </a:r>
            <a:r>
              <a:rPr spc="-95" dirty="0"/>
              <a:t> </a:t>
            </a:r>
            <a:r>
              <a:rPr dirty="0"/>
              <a:t>Robin</a:t>
            </a:r>
            <a:endParaRPr sz="1800">
              <a:latin typeface="Times New Roman"/>
              <a:cs typeface="Times New Roman"/>
            </a:endParaRPr>
          </a:p>
        </p:txBody>
      </p:sp>
      <p:sp>
        <p:nvSpPr>
          <p:cNvPr id="3" name="object 3"/>
          <p:cNvSpPr txBox="1"/>
          <p:nvPr/>
        </p:nvSpPr>
        <p:spPr>
          <a:xfrm>
            <a:off x="645668" y="1927986"/>
            <a:ext cx="7878445" cy="3420110"/>
          </a:xfrm>
          <a:prstGeom prst="rect">
            <a:avLst/>
          </a:prstGeom>
        </p:spPr>
        <p:txBody>
          <a:bodyPr vert="horz" wrap="square" lIns="0" tIns="12700" rIns="0" bIns="0" rtlCol="0">
            <a:spAutoFit/>
          </a:bodyPr>
          <a:lstStyle/>
          <a:p>
            <a:pPr marL="268605" marR="405765" indent="-256540">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A </a:t>
            </a:r>
            <a:r>
              <a:rPr sz="2700" spc="-5" dirty="0">
                <a:latin typeface="Lucida Sans Unicode"/>
                <a:cs typeface="Lucida Sans Unicode"/>
              </a:rPr>
              <a:t>pre-emptive </a:t>
            </a:r>
            <a:r>
              <a:rPr sz="2700" dirty="0">
                <a:latin typeface="Lucida Sans Unicode"/>
                <a:cs typeface="Lucida Sans Unicode"/>
              </a:rPr>
              <a:t>scheduling </a:t>
            </a:r>
            <a:r>
              <a:rPr sz="2700" spc="-5" dirty="0">
                <a:latin typeface="Lucida Sans Unicode"/>
                <a:cs typeface="Lucida Sans Unicode"/>
              </a:rPr>
              <a:t>algorithm that is  </a:t>
            </a:r>
            <a:r>
              <a:rPr sz="2700" dirty="0">
                <a:latin typeface="Lucida Sans Unicode"/>
                <a:cs typeface="Lucida Sans Unicode"/>
              </a:rPr>
              <a:t>used </a:t>
            </a:r>
            <a:r>
              <a:rPr sz="2700" spc="-5" dirty="0">
                <a:latin typeface="Lucida Sans Unicode"/>
                <a:cs typeface="Lucida Sans Unicode"/>
              </a:rPr>
              <a:t>extensively in </a:t>
            </a:r>
            <a:r>
              <a:rPr sz="2700" spc="-10" dirty="0">
                <a:latin typeface="Lucida Sans Unicode"/>
                <a:cs typeface="Lucida Sans Unicode"/>
              </a:rPr>
              <a:t>interactive</a:t>
            </a:r>
            <a:r>
              <a:rPr sz="2700" spc="-60" dirty="0">
                <a:latin typeface="Lucida Sans Unicode"/>
                <a:cs typeface="Lucida Sans Unicode"/>
              </a:rPr>
              <a:t> </a:t>
            </a:r>
            <a:r>
              <a:rPr sz="2700" dirty="0">
                <a:latin typeface="Lucida Sans Unicode"/>
                <a:cs typeface="Lucida Sans Unicode"/>
              </a:rPr>
              <a:t>systems</a:t>
            </a:r>
            <a:endParaRPr sz="2700">
              <a:latin typeface="Lucida Sans Unicode"/>
              <a:cs typeface="Lucida Sans Unicode"/>
            </a:endParaRPr>
          </a:p>
          <a:p>
            <a:pPr marL="268605" marR="524510" indent="-256540">
              <a:lnSpc>
                <a:spcPts val="3240"/>
              </a:lnSpc>
              <a:spcBef>
                <a:spcPts val="505"/>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All </a:t>
            </a:r>
            <a:r>
              <a:rPr sz="2700" spc="-10" dirty="0">
                <a:latin typeface="Lucida Sans Unicode"/>
                <a:cs typeface="Lucida Sans Unicode"/>
              </a:rPr>
              <a:t>active </a:t>
            </a:r>
            <a:r>
              <a:rPr sz="2700" spc="-5" dirty="0">
                <a:latin typeface="Lucida Sans Unicode"/>
                <a:cs typeface="Lucida Sans Unicode"/>
              </a:rPr>
              <a:t>processes </a:t>
            </a:r>
            <a:r>
              <a:rPr sz="2700" spc="-10" dirty="0">
                <a:latin typeface="Lucida Sans Unicode"/>
                <a:cs typeface="Lucida Sans Unicode"/>
              </a:rPr>
              <a:t>are given </a:t>
            </a:r>
            <a:r>
              <a:rPr sz="2700" dirty="0">
                <a:latin typeface="Lucida Sans Unicode"/>
                <a:cs typeface="Lucida Sans Unicode"/>
              </a:rPr>
              <a:t>a pre-  </a:t>
            </a:r>
            <a:r>
              <a:rPr sz="2700" spc="-5" dirty="0">
                <a:latin typeface="Lucida Sans Unicode"/>
                <a:cs typeface="Lucida Sans Unicode"/>
              </a:rPr>
              <a:t>determined </a:t>
            </a:r>
            <a:r>
              <a:rPr sz="2700" dirty="0">
                <a:latin typeface="Lucida Sans Unicode"/>
                <a:cs typeface="Lucida Sans Unicode"/>
              </a:rPr>
              <a:t>slice </a:t>
            </a:r>
            <a:r>
              <a:rPr sz="2700" spc="-5" dirty="0">
                <a:latin typeface="Lucida Sans Unicode"/>
                <a:cs typeface="Lucida Sans Unicode"/>
              </a:rPr>
              <a:t>of time </a:t>
            </a:r>
            <a:r>
              <a:rPr sz="2700" spc="-60" dirty="0">
                <a:latin typeface="Lucida Sans Unicode"/>
                <a:cs typeface="Lucida Sans Unicode"/>
              </a:rPr>
              <a:t>(“</a:t>
            </a:r>
            <a:r>
              <a:rPr sz="2850" i="1" spc="-60" dirty="0">
                <a:latin typeface="Lucida Sans Unicode"/>
                <a:cs typeface="Lucida Sans Unicode"/>
              </a:rPr>
              <a:t>time</a:t>
            </a:r>
            <a:r>
              <a:rPr sz="2850" i="1" spc="-120" dirty="0">
                <a:latin typeface="Lucida Sans Unicode"/>
                <a:cs typeface="Lucida Sans Unicode"/>
              </a:rPr>
              <a:t> </a:t>
            </a:r>
            <a:r>
              <a:rPr sz="2850" i="1" spc="-70" dirty="0">
                <a:latin typeface="Lucida Sans Unicode"/>
                <a:cs typeface="Lucida Sans Unicode"/>
              </a:rPr>
              <a:t>quantum</a:t>
            </a:r>
            <a:r>
              <a:rPr sz="2700" spc="-70" dirty="0">
                <a:latin typeface="Lucida Sans Unicode"/>
                <a:cs typeface="Lucida Sans Unicode"/>
              </a:rPr>
              <a:t>”).</a:t>
            </a:r>
            <a:endParaRPr sz="2700">
              <a:latin typeface="Lucida Sans Unicode"/>
              <a:cs typeface="Lucida Sans Unicode"/>
            </a:endParaRPr>
          </a:p>
          <a:p>
            <a:pPr marL="268605" marR="5080" indent="-256540">
              <a:lnSpc>
                <a:spcPct val="100000"/>
              </a:lnSpc>
              <a:spcBef>
                <a:spcPts val="3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dirty="0">
                <a:latin typeface="Lucida Sans Unicode"/>
                <a:cs typeface="Lucida Sans Unicode"/>
              </a:rPr>
              <a:t>Choosing </a:t>
            </a:r>
            <a:r>
              <a:rPr sz="2700" spc="-5" dirty="0">
                <a:latin typeface="Lucida Sans Unicode"/>
                <a:cs typeface="Lucida Sans Unicode"/>
              </a:rPr>
              <a:t>the time quantum is the key  decision, </a:t>
            </a:r>
            <a:r>
              <a:rPr sz="2700" dirty="0">
                <a:latin typeface="Lucida Sans Unicode"/>
                <a:cs typeface="Lucida Sans Unicode"/>
              </a:rPr>
              <a:t>for </a:t>
            </a:r>
            <a:r>
              <a:rPr sz="2700" spc="-10" dirty="0">
                <a:latin typeface="Lucida Sans Unicode"/>
                <a:cs typeface="Lucida Sans Unicode"/>
              </a:rPr>
              <a:t>interactive </a:t>
            </a:r>
            <a:r>
              <a:rPr sz="2700" dirty="0">
                <a:latin typeface="Lucida Sans Unicode"/>
                <a:cs typeface="Lucida Sans Unicode"/>
              </a:rPr>
              <a:t>systems </a:t>
            </a:r>
            <a:r>
              <a:rPr sz="2700" spc="-5" dirty="0">
                <a:latin typeface="Lucida Sans Unicode"/>
                <a:cs typeface="Lucida Sans Unicode"/>
              </a:rPr>
              <a:t>the quantum  </a:t>
            </a:r>
            <a:r>
              <a:rPr sz="2700" dirty="0">
                <a:latin typeface="Lucida Sans Unicode"/>
                <a:cs typeface="Lucida Sans Unicode"/>
              </a:rPr>
              <a:t>must </a:t>
            </a:r>
            <a:r>
              <a:rPr sz="2700" spc="-5" dirty="0">
                <a:latin typeface="Lucida Sans Unicode"/>
                <a:cs typeface="Lucida Sans Unicode"/>
              </a:rPr>
              <a:t>be </a:t>
            </a:r>
            <a:r>
              <a:rPr sz="2700" dirty="0">
                <a:latin typeface="Lucida Sans Unicode"/>
                <a:cs typeface="Lucida Sans Unicode"/>
              </a:rPr>
              <a:t>small, </a:t>
            </a:r>
            <a:r>
              <a:rPr sz="2700" spc="-5" dirty="0">
                <a:latin typeface="Lucida Sans Unicode"/>
                <a:cs typeface="Lucida Sans Unicode"/>
              </a:rPr>
              <a:t>whereas </a:t>
            </a:r>
            <a:r>
              <a:rPr sz="2700" dirty="0">
                <a:latin typeface="Lucida Sans Unicode"/>
                <a:cs typeface="Lucida Sans Unicode"/>
              </a:rPr>
              <a:t>for </a:t>
            </a:r>
            <a:r>
              <a:rPr sz="2700" spc="-5" dirty="0">
                <a:latin typeface="Lucida Sans Unicode"/>
                <a:cs typeface="Lucida Sans Unicode"/>
              </a:rPr>
              <a:t>batch systems it  can be</a:t>
            </a:r>
            <a:r>
              <a:rPr sz="2700" spc="-20" dirty="0">
                <a:latin typeface="Lucida Sans Unicode"/>
                <a:cs typeface="Lucida Sans Unicode"/>
              </a:rPr>
              <a:t> </a:t>
            </a:r>
            <a:r>
              <a:rPr sz="2700" spc="-5" dirty="0">
                <a:latin typeface="Lucida Sans Unicode"/>
                <a:cs typeface="Lucida Sans Unicode"/>
              </a:rPr>
              <a:t>longer.</a:t>
            </a:r>
            <a:endParaRPr sz="2700">
              <a:latin typeface="Lucida Sans Unicode"/>
              <a:cs typeface="Lucida Sans Unicode"/>
            </a:endParaRPr>
          </a:p>
        </p:txBody>
      </p:sp>
      <p:sp>
        <p:nvSpPr>
          <p:cNvPr id="5" name="TextBox 4"/>
          <p:cNvSpPr txBox="1"/>
          <p:nvPr/>
        </p:nvSpPr>
        <p:spPr>
          <a:xfrm>
            <a:off x="680581" y="381000"/>
            <a:ext cx="6634619" cy="646331"/>
          </a:xfrm>
          <a:prstGeom prst="rect">
            <a:avLst/>
          </a:prstGeom>
          <a:noFill/>
        </p:spPr>
        <p:txBody>
          <a:bodyPr wrap="square" rtlCol="0">
            <a:spAutoFit/>
          </a:bodyPr>
          <a:lstStyle/>
          <a:p>
            <a:r>
              <a:rPr lang="en-IN" sz="3600" b="1" dirty="0" smtClean="0">
                <a:solidFill>
                  <a:srgbClr val="FFFF00"/>
                </a:solidFill>
              </a:rPr>
              <a:t>Process Scheduling Algorithms</a:t>
            </a:r>
            <a:endParaRPr lang="en-IN" sz="3600" b="1" dirty="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14872"/>
            <a:ext cx="7877809" cy="4344670"/>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b="1" dirty="0">
                <a:latin typeface="Lucida Sans Unicode"/>
                <a:cs typeface="Lucida Sans Unicode"/>
              </a:rPr>
              <a:t>Multi-Level</a:t>
            </a:r>
            <a:r>
              <a:rPr sz="2700" b="1" spc="-55" dirty="0">
                <a:latin typeface="Lucida Sans Unicode"/>
                <a:cs typeface="Lucida Sans Unicode"/>
              </a:rPr>
              <a:t> </a:t>
            </a:r>
            <a:r>
              <a:rPr sz="2700" b="1" dirty="0">
                <a:latin typeface="Lucida Sans Unicode"/>
                <a:cs typeface="Lucida Sans Unicode"/>
              </a:rPr>
              <a:t>Queues</a:t>
            </a:r>
            <a:endParaRPr sz="2700">
              <a:latin typeface="Lucida Sans Unicode"/>
              <a:cs typeface="Lucida Sans Unicode"/>
            </a:endParaRPr>
          </a:p>
          <a:p>
            <a:pPr marL="268605" marR="1324610" indent="-256540">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This isn’t really </a:t>
            </a:r>
            <a:r>
              <a:rPr sz="2700" dirty="0">
                <a:latin typeface="Lucida Sans Unicode"/>
                <a:cs typeface="Lucida Sans Unicode"/>
              </a:rPr>
              <a:t>a separate</a:t>
            </a:r>
            <a:r>
              <a:rPr sz="2700" spc="-114" dirty="0">
                <a:latin typeface="Lucida Sans Unicode"/>
                <a:cs typeface="Lucida Sans Unicode"/>
              </a:rPr>
              <a:t> </a:t>
            </a:r>
            <a:r>
              <a:rPr sz="2700" spc="-5" dirty="0">
                <a:latin typeface="Lucida Sans Unicode"/>
                <a:cs typeface="Lucida Sans Unicode"/>
              </a:rPr>
              <a:t>scheduling  algorithm, it can be </a:t>
            </a:r>
            <a:r>
              <a:rPr sz="2700" dirty="0">
                <a:latin typeface="Lucida Sans Unicode"/>
                <a:cs typeface="Lucida Sans Unicode"/>
              </a:rPr>
              <a:t>used with</a:t>
            </a:r>
            <a:r>
              <a:rPr sz="2700" spc="-125" dirty="0">
                <a:latin typeface="Lucida Sans Unicode"/>
                <a:cs typeface="Lucida Sans Unicode"/>
              </a:rPr>
              <a:t> </a:t>
            </a:r>
            <a:r>
              <a:rPr sz="2700" spc="-5" dirty="0">
                <a:latin typeface="Lucida Sans Unicode"/>
                <a:cs typeface="Lucida Sans Unicode"/>
              </a:rPr>
              <a:t>others.</a:t>
            </a:r>
            <a:endParaRPr sz="2700">
              <a:latin typeface="Lucida Sans Unicode"/>
              <a:cs typeface="Lucida Sans Unicode"/>
            </a:endParaRPr>
          </a:p>
          <a:p>
            <a:pPr marL="268605" marR="53975" indent="-256540">
              <a:lnSpc>
                <a:spcPct val="100000"/>
              </a:lnSpc>
              <a:spcBef>
                <a:spcPts val="395"/>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Jobs are grouped together based on common  </a:t>
            </a:r>
            <a:r>
              <a:rPr sz="2700" spc="-10" dirty="0">
                <a:latin typeface="Lucida Sans Unicode"/>
                <a:cs typeface="Lucida Sans Unicode"/>
              </a:rPr>
              <a:t>characteristics.</a:t>
            </a:r>
            <a:endParaRPr sz="2700">
              <a:latin typeface="Lucida Sans Unicode"/>
              <a:cs typeface="Lucida Sans Unicode"/>
            </a:endParaRPr>
          </a:p>
          <a:p>
            <a:pPr marL="268605" marR="5080" indent="-256540">
              <a:lnSpc>
                <a:spcPct val="100000"/>
              </a:lnSpc>
              <a:spcBef>
                <a:spcPts val="409"/>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For example, CPU-bound jobs based in one  queue, and the I/O-bound jobs in another  queue, and the process </a:t>
            </a:r>
            <a:r>
              <a:rPr sz="2700" dirty="0">
                <a:latin typeface="Lucida Sans Unicode"/>
                <a:cs typeface="Lucida Sans Unicode"/>
              </a:rPr>
              <a:t>scheduler </a:t>
            </a:r>
            <a:r>
              <a:rPr sz="2700" spc="-5" dirty="0">
                <a:latin typeface="Lucida Sans Unicode"/>
                <a:cs typeface="Lucida Sans Unicode"/>
              </a:rPr>
              <a:t>can </a:t>
            </a:r>
            <a:r>
              <a:rPr sz="2700" spc="-10" dirty="0">
                <a:latin typeface="Lucida Sans Unicode"/>
                <a:cs typeface="Lucida Sans Unicode"/>
              </a:rPr>
              <a:t>select  </a:t>
            </a:r>
            <a:r>
              <a:rPr sz="2700" spc="-5" dirty="0">
                <a:latin typeface="Lucida Sans Unicode"/>
                <a:cs typeface="Lucida Sans Unicode"/>
              </a:rPr>
              <a:t>jobs </a:t>
            </a:r>
            <a:r>
              <a:rPr sz="2700" dirty="0">
                <a:latin typeface="Lucida Sans Unicode"/>
                <a:cs typeface="Lucida Sans Unicode"/>
              </a:rPr>
              <a:t>from </a:t>
            </a:r>
            <a:r>
              <a:rPr sz="2700" spc="-5" dirty="0">
                <a:latin typeface="Lucida Sans Unicode"/>
                <a:cs typeface="Lucida Sans Unicode"/>
              </a:rPr>
              <a:t>each queue based on balancing the  load.</a:t>
            </a:r>
            <a:endParaRPr sz="2700">
              <a:latin typeface="Lucida Sans Unicode"/>
              <a:cs typeface="Lucida Sans Unicode"/>
            </a:endParaRPr>
          </a:p>
        </p:txBody>
      </p:sp>
      <p:sp>
        <p:nvSpPr>
          <p:cNvPr id="4" name="TextBox 3"/>
          <p:cNvSpPr txBox="1"/>
          <p:nvPr/>
        </p:nvSpPr>
        <p:spPr>
          <a:xfrm>
            <a:off x="680581" y="381000"/>
            <a:ext cx="6634619" cy="646331"/>
          </a:xfrm>
          <a:prstGeom prst="rect">
            <a:avLst/>
          </a:prstGeom>
          <a:noFill/>
        </p:spPr>
        <p:txBody>
          <a:bodyPr wrap="square" rtlCol="0">
            <a:spAutoFit/>
          </a:bodyPr>
          <a:lstStyle/>
          <a:p>
            <a:r>
              <a:rPr lang="en-IN" sz="3600" b="1" dirty="0" smtClean="0">
                <a:solidFill>
                  <a:srgbClr val="FFFF00"/>
                </a:solidFill>
              </a:rPr>
              <a:t>Process Scheduling Algorithms</a:t>
            </a:r>
            <a:endParaRPr lang="en-IN" sz="3600" b="1" dirty="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581" y="381000"/>
            <a:ext cx="2215019" cy="646331"/>
          </a:xfrm>
          <a:prstGeom prst="rect">
            <a:avLst/>
          </a:prstGeom>
          <a:noFill/>
        </p:spPr>
        <p:txBody>
          <a:bodyPr wrap="square" rtlCol="0">
            <a:spAutoFit/>
          </a:bodyPr>
          <a:lstStyle/>
          <a:p>
            <a:r>
              <a:rPr lang="en-IN" sz="3600" b="1" dirty="0" smtClean="0">
                <a:solidFill>
                  <a:srgbClr val="FFFF00"/>
                </a:solidFill>
              </a:rPr>
              <a:t>Deadlock</a:t>
            </a:r>
            <a:endParaRPr lang="en-IN" sz="3600" b="1" dirty="0">
              <a:solidFill>
                <a:srgbClr val="FFFF00"/>
              </a:solidFill>
            </a:endParaRPr>
          </a:p>
        </p:txBody>
      </p:sp>
      <p:sp>
        <p:nvSpPr>
          <p:cNvPr id="4" name="Rectangle 3"/>
          <p:cNvSpPr/>
          <p:nvPr/>
        </p:nvSpPr>
        <p:spPr>
          <a:xfrm>
            <a:off x="152400" y="1467633"/>
            <a:ext cx="6499964" cy="4401205"/>
          </a:xfrm>
          <a:prstGeom prst="rect">
            <a:avLst/>
          </a:prstGeom>
        </p:spPr>
        <p:txBody>
          <a:bodyPr wrap="square">
            <a:spAutoFit/>
          </a:bodyPr>
          <a:lstStyle/>
          <a:p>
            <a:pPr algn="just"/>
            <a:r>
              <a:rPr lang="en-IN" sz="2000" dirty="0" smtClean="0"/>
              <a:t>Deadlock (“deadly embrace”) --  a system-wide tangle of resource requests that begins when 2+ jobs are put on hold. </a:t>
            </a:r>
          </a:p>
          <a:p>
            <a:pPr algn="just"/>
            <a:r>
              <a:rPr lang="en-IN" sz="2000" dirty="0" smtClean="0"/>
              <a:t>– Each job is waiting for a vital resource to become available.</a:t>
            </a:r>
          </a:p>
          <a:p>
            <a:pPr algn="just"/>
            <a:r>
              <a:rPr lang="en-IN" sz="2000" dirty="0" smtClean="0"/>
              <a:t>– Needed resources are held by other jobs also waiting to run but can’t because they’re waiting for other unavailable resources. – The jobs come to a standstill. </a:t>
            </a:r>
          </a:p>
          <a:p>
            <a:pPr algn="just"/>
            <a:r>
              <a:rPr lang="en-IN" sz="2000" dirty="0" smtClean="0"/>
              <a:t>– The deadlock is complete if remainder of system comes to a standstill as well. </a:t>
            </a:r>
          </a:p>
          <a:p>
            <a:pPr algn="just"/>
            <a:r>
              <a:rPr lang="en-IN" sz="2000" dirty="0" smtClean="0"/>
              <a:t>• Deadlock is more serious than indefinite postponement or starvation because it affects more than one job. </a:t>
            </a:r>
          </a:p>
          <a:p>
            <a:pPr algn="just"/>
            <a:r>
              <a:rPr lang="en-IN" sz="2000" dirty="0" smtClean="0"/>
              <a:t>• Because resources are being tied up, the entire system (not just a few programs) is affected. </a:t>
            </a:r>
          </a:p>
          <a:p>
            <a:pPr algn="just"/>
            <a:r>
              <a:rPr lang="en-IN" sz="2000" dirty="0" smtClean="0"/>
              <a:t>• Requires outside intervention (e.g., operators or users terminate a job).</a:t>
            </a:r>
            <a:endParaRPr lang="en-IN" sz="2000" dirty="0"/>
          </a:p>
        </p:txBody>
      </p:sp>
      <p:pic>
        <p:nvPicPr>
          <p:cNvPr id="5" name="Picture 4"/>
          <p:cNvPicPr/>
          <p:nvPr/>
        </p:nvPicPr>
        <p:blipFill rotWithShape="1">
          <a:blip r:embed="rId2"/>
          <a:srcRect l="26666" t="20226" r="35274" b="12504"/>
          <a:stretch/>
        </p:blipFill>
        <p:spPr bwMode="auto">
          <a:xfrm>
            <a:off x="6781800" y="3668235"/>
            <a:ext cx="2174875" cy="2160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234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90389"/>
            <a:ext cx="7620000" cy="3539430"/>
          </a:xfrm>
          <a:prstGeom prst="rect">
            <a:avLst/>
          </a:prstGeom>
        </p:spPr>
        <p:txBody>
          <a:bodyPr wrap="square">
            <a:spAutoFit/>
          </a:bodyPr>
          <a:lstStyle/>
          <a:p>
            <a:pPr marL="514350" indent="-514350">
              <a:buAutoNum type="arabicPeriod"/>
            </a:pPr>
            <a:r>
              <a:rPr lang="en-IN" sz="3200" dirty="0" smtClean="0"/>
              <a:t>Deadlocks on file requests </a:t>
            </a:r>
          </a:p>
          <a:p>
            <a:pPr marL="514350" indent="-514350">
              <a:buAutoNum type="arabicPeriod"/>
            </a:pPr>
            <a:r>
              <a:rPr lang="en-IN" sz="3200" dirty="0" smtClean="0"/>
              <a:t>Deadlocks in databases</a:t>
            </a:r>
          </a:p>
          <a:p>
            <a:pPr marL="514350" indent="-514350">
              <a:buAutoNum type="arabicPeriod"/>
            </a:pPr>
            <a:r>
              <a:rPr lang="en-IN" sz="3200" dirty="0" smtClean="0"/>
              <a:t>Deadlocks in dedicated device allocation </a:t>
            </a:r>
          </a:p>
          <a:p>
            <a:pPr marL="514350" indent="-514350">
              <a:buAutoNum type="arabicPeriod"/>
            </a:pPr>
            <a:r>
              <a:rPr lang="en-IN" sz="3200" dirty="0" smtClean="0"/>
              <a:t>Deadlocks in multiple device allocation </a:t>
            </a:r>
          </a:p>
          <a:p>
            <a:pPr marL="514350" indent="-514350">
              <a:buAutoNum type="arabicPeriod"/>
            </a:pPr>
            <a:r>
              <a:rPr lang="en-IN" sz="3200" dirty="0" smtClean="0"/>
              <a:t>Deadlocks in spooling </a:t>
            </a:r>
          </a:p>
          <a:p>
            <a:pPr marL="514350" indent="-514350">
              <a:buAutoNum type="arabicPeriod"/>
            </a:pPr>
            <a:r>
              <a:rPr lang="en-IN" sz="3200" dirty="0" smtClean="0"/>
              <a:t>Deadlocks in disk sharing </a:t>
            </a:r>
          </a:p>
          <a:p>
            <a:pPr marL="514350" indent="-514350">
              <a:buAutoNum type="arabicPeriod"/>
            </a:pPr>
            <a:r>
              <a:rPr lang="en-IN" sz="3200" dirty="0" smtClean="0"/>
              <a:t>Deadlocks in a network</a:t>
            </a:r>
            <a:endParaRPr lang="en-IN" sz="3200" dirty="0"/>
          </a:p>
        </p:txBody>
      </p:sp>
      <p:sp>
        <p:nvSpPr>
          <p:cNvPr id="3" name="TextBox 2"/>
          <p:cNvSpPr txBox="1"/>
          <p:nvPr/>
        </p:nvSpPr>
        <p:spPr>
          <a:xfrm>
            <a:off x="683190" y="411271"/>
            <a:ext cx="5412810" cy="646331"/>
          </a:xfrm>
          <a:prstGeom prst="rect">
            <a:avLst/>
          </a:prstGeom>
          <a:noFill/>
        </p:spPr>
        <p:txBody>
          <a:bodyPr wrap="square" rtlCol="0">
            <a:spAutoFit/>
          </a:bodyPr>
          <a:lstStyle/>
          <a:p>
            <a:r>
              <a:rPr lang="en-IN" sz="3600" b="1" dirty="0" smtClean="0">
                <a:solidFill>
                  <a:srgbClr val="FFFF00"/>
                </a:solidFill>
              </a:rPr>
              <a:t>Seven Cases of Deadlock</a:t>
            </a:r>
            <a:endParaRPr lang="en-IN" sz="3600" b="1" dirty="0">
              <a:solidFill>
                <a:srgbClr val="FFFF00"/>
              </a:solidFill>
            </a:endParaRPr>
          </a:p>
        </p:txBody>
      </p:sp>
    </p:spTree>
    <p:extLst>
      <p:ext uri="{BB962C8B-B14F-4D97-AF65-F5344CB8AC3E}">
        <p14:creationId xmlns:p14="http://schemas.microsoft.com/office/powerpoint/2010/main" val="3986894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068" y="885965"/>
            <a:ext cx="5486400" cy="1938992"/>
          </a:xfrm>
          <a:prstGeom prst="rect">
            <a:avLst/>
          </a:prstGeom>
        </p:spPr>
        <p:txBody>
          <a:bodyPr wrap="square">
            <a:spAutoFit/>
          </a:bodyPr>
          <a:lstStyle/>
          <a:p>
            <a:r>
              <a:rPr lang="en-IN" sz="2000" dirty="0" smtClean="0"/>
              <a:t>• If jobs can request and hold files for duration of their execution, deadlock can occur. </a:t>
            </a:r>
          </a:p>
          <a:p>
            <a:r>
              <a:rPr lang="en-IN" sz="2000" dirty="0" smtClean="0"/>
              <a:t>• Any other programs that require F1 or F2 are put on hold as long as this situation continues. </a:t>
            </a:r>
          </a:p>
          <a:p>
            <a:r>
              <a:rPr lang="en-IN" sz="2000" dirty="0" smtClean="0"/>
              <a:t>• Deadlock remains until a programs is withdrawn or forcibly removed and its file is released. </a:t>
            </a:r>
            <a:endParaRPr lang="en-IN" sz="2000" dirty="0"/>
          </a:p>
        </p:txBody>
      </p:sp>
      <p:pic>
        <p:nvPicPr>
          <p:cNvPr id="3" name="Picture 2"/>
          <p:cNvPicPr/>
          <p:nvPr/>
        </p:nvPicPr>
        <p:blipFill rotWithShape="1">
          <a:blip r:embed="rId2"/>
          <a:srcRect l="17875" t="20194" r="50241" b="33833"/>
          <a:stretch/>
        </p:blipFill>
        <p:spPr bwMode="auto">
          <a:xfrm>
            <a:off x="6172200" y="895360"/>
            <a:ext cx="2057400" cy="178689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83190" y="228600"/>
            <a:ext cx="7546410" cy="646331"/>
          </a:xfrm>
          <a:prstGeom prst="rect">
            <a:avLst/>
          </a:prstGeom>
          <a:noFill/>
        </p:spPr>
        <p:txBody>
          <a:bodyPr wrap="square" rtlCol="0">
            <a:spAutoFit/>
          </a:bodyPr>
          <a:lstStyle/>
          <a:p>
            <a:r>
              <a:rPr lang="en-IN" sz="3600" b="1" dirty="0" smtClean="0">
                <a:solidFill>
                  <a:srgbClr val="FFFF00"/>
                </a:solidFill>
              </a:rPr>
              <a:t>Case 1 : Deadlocks on File Requests</a:t>
            </a:r>
            <a:endParaRPr lang="en-IN" sz="3600" b="1" dirty="0">
              <a:solidFill>
                <a:srgbClr val="FFFF00"/>
              </a:solidFill>
            </a:endParaRPr>
          </a:p>
        </p:txBody>
      </p:sp>
      <p:sp>
        <p:nvSpPr>
          <p:cNvPr id="5" name="TextBox 4"/>
          <p:cNvSpPr txBox="1"/>
          <p:nvPr/>
        </p:nvSpPr>
        <p:spPr>
          <a:xfrm>
            <a:off x="683190" y="2877234"/>
            <a:ext cx="7546410" cy="646331"/>
          </a:xfrm>
          <a:prstGeom prst="rect">
            <a:avLst/>
          </a:prstGeom>
          <a:noFill/>
        </p:spPr>
        <p:txBody>
          <a:bodyPr wrap="square" rtlCol="0">
            <a:spAutoFit/>
          </a:bodyPr>
          <a:lstStyle/>
          <a:p>
            <a:r>
              <a:rPr lang="en-IN" sz="3600" b="1" dirty="0" smtClean="0">
                <a:solidFill>
                  <a:srgbClr val="FFFF00"/>
                </a:solidFill>
              </a:rPr>
              <a:t>Case 2 : Deadlocks in Database</a:t>
            </a:r>
            <a:endParaRPr lang="en-IN" sz="3600" b="1" dirty="0">
              <a:solidFill>
                <a:srgbClr val="FFFF00"/>
              </a:solidFill>
            </a:endParaRPr>
          </a:p>
        </p:txBody>
      </p:sp>
      <p:sp>
        <p:nvSpPr>
          <p:cNvPr id="6" name="Rectangle 5"/>
          <p:cNvSpPr/>
          <p:nvPr/>
        </p:nvSpPr>
        <p:spPr>
          <a:xfrm>
            <a:off x="533400" y="3523565"/>
            <a:ext cx="4572000" cy="2554545"/>
          </a:xfrm>
          <a:prstGeom prst="rect">
            <a:avLst/>
          </a:prstGeom>
        </p:spPr>
        <p:txBody>
          <a:bodyPr>
            <a:spAutoFit/>
          </a:bodyPr>
          <a:lstStyle/>
          <a:p>
            <a:r>
              <a:rPr lang="en-IN" sz="2000" dirty="0" smtClean="0"/>
              <a:t>• Deadlock can occur if 2 processes access &amp; lock records in database.</a:t>
            </a:r>
          </a:p>
          <a:p>
            <a:r>
              <a:rPr lang="en-IN" sz="2000" dirty="0" smtClean="0"/>
              <a:t>• 3 different levels of locking : – entire database for duration of request – a subsection of the database – individual record until process is completed.</a:t>
            </a:r>
          </a:p>
          <a:p>
            <a:r>
              <a:rPr lang="en-IN" sz="2000" dirty="0" smtClean="0"/>
              <a:t>• If don’t use locks, can lead to a race condition.</a:t>
            </a:r>
            <a:endParaRPr lang="en-IN" sz="2000" dirty="0"/>
          </a:p>
        </p:txBody>
      </p:sp>
      <p:sp>
        <p:nvSpPr>
          <p:cNvPr id="7" name="Rectangle 6"/>
          <p:cNvSpPr/>
          <p:nvPr/>
        </p:nvSpPr>
        <p:spPr>
          <a:xfrm>
            <a:off x="4953000" y="3939062"/>
            <a:ext cx="4216052" cy="1323439"/>
          </a:xfrm>
          <a:prstGeom prst="rect">
            <a:avLst/>
          </a:prstGeom>
        </p:spPr>
        <p:txBody>
          <a:bodyPr wrap="square">
            <a:spAutoFit/>
          </a:bodyPr>
          <a:lstStyle/>
          <a:p>
            <a:r>
              <a:rPr lang="en-IN" sz="2000" dirty="0" smtClean="0"/>
              <a:t>1. P1 accesses R1 and locks it.</a:t>
            </a:r>
          </a:p>
          <a:p>
            <a:r>
              <a:rPr lang="en-IN" sz="2000" dirty="0" smtClean="0"/>
              <a:t>2. P2 accesses R2 and locks it.</a:t>
            </a:r>
          </a:p>
          <a:p>
            <a:r>
              <a:rPr lang="en-IN" sz="2000" dirty="0" smtClean="0"/>
              <a:t>3. P1 requests R2, which is locked by P2.</a:t>
            </a:r>
          </a:p>
          <a:p>
            <a:r>
              <a:rPr lang="en-IN" sz="2000" dirty="0" smtClean="0"/>
              <a:t>4. P2 requests R1, which is locked by P1.</a:t>
            </a:r>
            <a:endParaRPr lang="en-IN" sz="2000" dirty="0"/>
          </a:p>
        </p:txBody>
      </p:sp>
    </p:spTree>
    <p:extLst>
      <p:ext uri="{BB962C8B-B14F-4D97-AF65-F5344CB8AC3E}">
        <p14:creationId xmlns:p14="http://schemas.microsoft.com/office/powerpoint/2010/main" val="150959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08576" y="5445252"/>
            <a:ext cx="3708400" cy="1007744"/>
          </a:xfrm>
          <a:custGeom>
            <a:avLst/>
            <a:gdLst/>
            <a:ahLst/>
            <a:cxnLst/>
            <a:rect l="l" t="t" r="r" b="b"/>
            <a:pathLst>
              <a:path w="3708400" h="1007745">
                <a:moveTo>
                  <a:pt x="0" y="1007364"/>
                </a:moveTo>
                <a:lnTo>
                  <a:pt x="3707891" y="1007364"/>
                </a:lnTo>
                <a:lnTo>
                  <a:pt x="3707891" y="0"/>
                </a:lnTo>
                <a:lnTo>
                  <a:pt x="0" y="0"/>
                </a:lnTo>
                <a:lnTo>
                  <a:pt x="0" y="1007364"/>
                </a:lnTo>
                <a:close/>
              </a:path>
            </a:pathLst>
          </a:custGeom>
          <a:solidFill>
            <a:srgbClr val="006FC0"/>
          </a:solidFill>
        </p:spPr>
        <p:txBody>
          <a:bodyPr wrap="square" lIns="0" tIns="0" rIns="0" bIns="0" rtlCol="0"/>
          <a:lstStyle/>
          <a:p>
            <a:endParaRPr/>
          </a:p>
        </p:txBody>
      </p:sp>
      <p:sp>
        <p:nvSpPr>
          <p:cNvPr id="4" name="object 4"/>
          <p:cNvSpPr/>
          <p:nvPr/>
        </p:nvSpPr>
        <p:spPr>
          <a:xfrm>
            <a:off x="4581144" y="5417820"/>
            <a:ext cx="3763010" cy="1062355"/>
          </a:xfrm>
          <a:custGeom>
            <a:avLst/>
            <a:gdLst/>
            <a:ahLst/>
            <a:cxnLst/>
            <a:rect l="l" t="t" r="r" b="b"/>
            <a:pathLst>
              <a:path w="3763009" h="1062354">
                <a:moveTo>
                  <a:pt x="3735324" y="0"/>
                </a:moveTo>
                <a:lnTo>
                  <a:pt x="27431" y="0"/>
                </a:lnTo>
                <a:lnTo>
                  <a:pt x="16769" y="2160"/>
                </a:lnTo>
                <a:lnTo>
                  <a:pt x="8048" y="8048"/>
                </a:lnTo>
                <a:lnTo>
                  <a:pt x="2160" y="16769"/>
                </a:lnTo>
                <a:lnTo>
                  <a:pt x="0" y="27431"/>
                </a:lnTo>
                <a:lnTo>
                  <a:pt x="0" y="1034795"/>
                </a:lnTo>
                <a:lnTo>
                  <a:pt x="2160" y="1045474"/>
                </a:lnTo>
                <a:lnTo>
                  <a:pt x="8048" y="1054193"/>
                </a:lnTo>
                <a:lnTo>
                  <a:pt x="16769" y="1060072"/>
                </a:lnTo>
                <a:lnTo>
                  <a:pt x="27431" y="1062227"/>
                </a:lnTo>
                <a:lnTo>
                  <a:pt x="3735324" y="1062227"/>
                </a:lnTo>
                <a:lnTo>
                  <a:pt x="3745986" y="1060072"/>
                </a:lnTo>
                <a:lnTo>
                  <a:pt x="3754707" y="1054193"/>
                </a:lnTo>
                <a:lnTo>
                  <a:pt x="3760595" y="1045474"/>
                </a:lnTo>
                <a:lnTo>
                  <a:pt x="3762755" y="1034795"/>
                </a:lnTo>
                <a:lnTo>
                  <a:pt x="3762755" y="1029309"/>
                </a:lnTo>
                <a:lnTo>
                  <a:pt x="32892" y="1029309"/>
                </a:lnTo>
                <a:lnTo>
                  <a:pt x="32892" y="32892"/>
                </a:lnTo>
                <a:lnTo>
                  <a:pt x="3762755" y="32892"/>
                </a:lnTo>
                <a:lnTo>
                  <a:pt x="3762755" y="27431"/>
                </a:lnTo>
                <a:lnTo>
                  <a:pt x="3760595" y="16769"/>
                </a:lnTo>
                <a:lnTo>
                  <a:pt x="3754707" y="8048"/>
                </a:lnTo>
                <a:lnTo>
                  <a:pt x="3745986" y="2160"/>
                </a:lnTo>
                <a:lnTo>
                  <a:pt x="3735324" y="0"/>
                </a:lnTo>
                <a:close/>
              </a:path>
              <a:path w="3763009" h="1062354">
                <a:moveTo>
                  <a:pt x="3762755" y="32892"/>
                </a:moveTo>
                <a:lnTo>
                  <a:pt x="3729862" y="32892"/>
                </a:lnTo>
                <a:lnTo>
                  <a:pt x="3729862" y="1029309"/>
                </a:lnTo>
                <a:lnTo>
                  <a:pt x="3762755" y="1029309"/>
                </a:lnTo>
                <a:lnTo>
                  <a:pt x="3762755" y="32892"/>
                </a:lnTo>
                <a:close/>
              </a:path>
              <a:path w="3763009" h="1062354">
                <a:moveTo>
                  <a:pt x="3718813" y="43941"/>
                </a:moveTo>
                <a:lnTo>
                  <a:pt x="43941" y="43941"/>
                </a:lnTo>
                <a:lnTo>
                  <a:pt x="43941" y="1018336"/>
                </a:lnTo>
                <a:lnTo>
                  <a:pt x="3718813" y="1018336"/>
                </a:lnTo>
                <a:lnTo>
                  <a:pt x="3718813" y="1007363"/>
                </a:lnTo>
                <a:lnTo>
                  <a:pt x="54863" y="1007363"/>
                </a:lnTo>
                <a:lnTo>
                  <a:pt x="54863" y="54863"/>
                </a:lnTo>
                <a:lnTo>
                  <a:pt x="3718813" y="54863"/>
                </a:lnTo>
                <a:lnTo>
                  <a:pt x="3718813" y="43941"/>
                </a:lnTo>
                <a:close/>
              </a:path>
              <a:path w="3763009" h="1062354">
                <a:moveTo>
                  <a:pt x="3718813" y="54863"/>
                </a:moveTo>
                <a:lnTo>
                  <a:pt x="3707891" y="54863"/>
                </a:lnTo>
                <a:lnTo>
                  <a:pt x="3707891" y="1007363"/>
                </a:lnTo>
                <a:lnTo>
                  <a:pt x="3718813" y="1007363"/>
                </a:lnTo>
                <a:lnTo>
                  <a:pt x="3718813" y="54863"/>
                </a:lnTo>
                <a:close/>
              </a:path>
            </a:pathLst>
          </a:custGeom>
          <a:solidFill>
            <a:srgbClr val="000000"/>
          </a:solidFill>
        </p:spPr>
        <p:txBody>
          <a:bodyPr wrap="square" lIns="0" tIns="0" rIns="0" bIns="0" rtlCol="0"/>
          <a:lstStyle/>
          <a:p>
            <a:endParaRPr/>
          </a:p>
        </p:txBody>
      </p:sp>
      <p:sp>
        <p:nvSpPr>
          <p:cNvPr id="5" name="object 5"/>
          <p:cNvSpPr txBox="1"/>
          <p:nvPr/>
        </p:nvSpPr>
        <p:spPr>
          <a:xfrm>
            <a:off x="4893945" y="5735218"/>
            <a:ext cx="313626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Arial Black"/>
                <a:cs typeface="Arial Black"/>
              </a:rPr>
              <a:t>Process</a:t>
            </a:r>
            <a:r>
              <a:rPr sz="2400" spc="-65"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6" name="object 6"/>
          <p:cNvSpPr/>
          <p:nvPr/>
        </p:nvSpPr>
        <p:spPr>
          <a:xfrm>
            <a:off x="4608576" y="4148328"/>
            <a:ext cx="3708400" cy="1477010"/>
          </a:xfrm>
          <a:custGeom>
            <a:avLst/>
            <a:gdLst/>
            <a:ahLst/>
            <a:cxnLst/>
            <a:rect l="l" t="t" r="r" b="b"/>
            <a:pathLst>
              <a:path w="3708400" h="1477010">
                <a:moveTo>
                  <a:pt x="2223134" y="1107567"/>
                </a:moveTo>
                <a:lnTo>
                  <a:pt x="1484757" y="1107567"/>
                </a:lnTo>
                <a:lnTo>
                  <a:pt x="1853946" y="1476756"/>
                </a:lnTo>
                <a:lnTo>
                  <a:pt x="2223134" y="1107567"/>
                </a:lnTo>
                <a:close/>
              </a:path>
              <a:path w="3708400" h="1477010">
                <a:moveTo>
                  <a:pt x="2038603" y="959612"/>
                </a:moveTo>
                <a:lnTo>
                  <a:pt x="1669288" y="959612"/>
                </a:lnTo>
                <a:lnTo>
                  <a:pt x="1669288" y="1107567"/>
                </a:lnTo>
                <a:lnTo>
                  <a:pt x="2038603" y="1107567"/>
                </a:lnTo>
                <a:lnTo>
                  <a:pt x="2038603" y="959612"/>
                </a:lnTo>
                <a:close/>
              </a:path>
              <a:path w="3708400" h="1477010">
                <a:moveTo>
                  <a:pt x="3707892" y="0"/>
                </a:moveTo>
                <a:lnTo>
                  <a:pt x="0" y="0"/>
                </a:lnTo>
                <a:lnTo>
                  <a:pt x="0" y="959612"/>
                </a:lnTo>
                <a:lnTo>
                  <a:pt x="3707892" y="959612"/>
                </a:lnTo>
                <a:lnTo>
                  <a:pt x="3707892" y="0"/>
                </a:lnTo>
                <a:close/>
              </a:path>
            </a:pathLst>
          </a:custGeom>
          <a:solidFill>
            <a:srgbClr val="00AF50"/>
          </a:solidFill>
        </p:spPr>
        <p:txBody>
          <a:bodyPr wrap="square" lIns="0" tIns="0" rIns="0" bIns="0" rtlCol="0"/>
          <a:lstStyle/>
          <a:p>
            <a:endParaRPr/>
          </a:p>
        </p:txBody>
      </p:sp>
      <p:sp>
        <p:nvSpPr>
          <p:cNvPr id="7" name="object 7"/>
          <p:cNvSpPr txBox="1"/>
          <p:nvPr/>
        </p:nvSpPr>
        <p:spPr>
          <a:xfrm>
            <a:off x="5264022" y="4414266"/>
            <a:ext cx="2396490" cy="391160"/>
          </a:xfrm>
          <a:prstGeom prst="rect">
            <a:avLst/>
          </a:prstGeom>
        </p:spPr>
        <p:txBody>
          <a:bodyPr vert="horz" wrap="square" lIns="0" tIns="12700" rIns="0" bIns="0" rtlCol="0">
            <a:spAutoFit/>
          </a:bodyPr>
          <a:lstStyle/>
          <a:p>
            <a:pPr marL="12700">
              <a:lnSpc>
                <a:spcPct val="100000"/>
              </a:lnSpc>
              <a:spcBef>
                <a:spcPts val="100"/>
              </a:spcBef>
            </a:pPr>
            <a:r>
              <a:rPr sz="2400" spc="-25" dirty="0">
                <a:solidFill>
                  <a:srgbClr val="FFFFFF"/>
                </a:solidFill>
                <a:latin typeface="Arial Black"/>
                <a:cs typeface="Arial Black"/>
              </a:rPr>
              <a:t>Job</a:t>
            </a:r>
            <a:r>
              <a:rPr sz="2400" spc="-80" dirty="0">
                <a:solidFill>
                  <a:srgbClr val="FFFFFF"/>
                </a:solidFill>
                <a:latin typeface="Arial Black"/>
                <a:cs typeface="Arial Black"/>
              </a:rPr>
              <a:t> </a:t>
            </a:r>
            <a:r>
              <a:rPr sz="2400" spc="-10" dirty="0">
                <a:solidFill>
                  <a:srgbClr val="FFFFFF"/>
                </a:solidFill>
                <a:latin typeface="Arial Black"/>
                <a:cs typeface="Arial Black"/>
              </a:rPr>
              <a:t>Scheduler</a:t>
            </a:r>
            <a:endParaRPr sz="2400">
              <a:latin typeface="Arial Black"/>
              <a:cs typeface="Arial Black"/>
            </a:endParaRPr>
          </a:p>
        </p:txBody>
      </p:sp>
      <p:sp>
        <p:nvSpPr>
          <p:cNvPr id="8" name="object 8"/>
          <p:cNvSpPr txBox="1"/>
          <p:nvPr/>
        </p:nvSpPr>
        <p:spPr>
          <a:xfrm>
            <a:off x="5582158"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2</a:t>
            </a:r>
            <a:endParaRPr sz="1400">
              <a:latin typeface="Lucida Sans Unicode"/>
              <a:cs typeface="Lucida Sans Unicode"/>
            </a:endParaRPr>
          </a:p>
        </p:txBody>
      </p:sp>
      <p:sp>
        <p:nvSpPr>
          <p:cNvPr id="9" name="object 9"/>
          <p:cNvSpPr/>
          <p:nvPr/>
        </p:nvSpPr>
        <p:spPr>
          <a:xfrm>
            <a:off x="297179" y="1461008"/>
            <a:ext cx="8046720" cy="4191508"/>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3997833"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3</a:t>
            </a:r>
            <a:endParaRPr sz="1400">
              <a:latin typeface="Lucida Sans Unicode"/>
              <a:cs typeface="Lucida Sans Unicode"/>
            </a:endParaRPr>
          </a:p>
        </p:txBody>
      </p:sp>
      <p:sp>
        <p:nvSpPr>
          <p:cNvPr id="11" name="object 11"/>
          <p:cNvSpPr txBox="1"/>
          <p:nvPr/>
        </p:nvSpPr>
        <p:spPr>
          <a:xfrm>
            <a:off x="2377567"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4</a:t>
            </a:r>
            <a:endParaRPr sz="1400">
              <a:latin typeface="Lucida Sans Unicode"/>
              <a:cs typeface="Lucida Sans Unicode"/>
            </a:endParaRPr>
          </a:p>
        </p:txBody>
      </p:sp>
      <p:sp>
        <p:nvSpPr>
          <p:cNvPr id="12" name="object 12"/>
          <p:cNvSpPr txBox="1"/>
          <p:nvPr/>
        </p:nvSpPr>
        <p:spPr>
          <a:xfrm>
            <a:off x="756919" y="1683257"/>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5</a:t>
            </a:r>
            <a:endParaRPr sz="1400">
              <a:latin typeface="Lucida Sans Unicode"/>
              <a:cs typeface="Lucida Sans Unicode"/>
            </a:endParaRPr>
          </a:p>
        </p:txBody>
      </p:sp>
      <p:sp>
        <p:nvSpPr>
          <p:cNvPr id="13" name="object 13"/>
          <p:cNvSpPr txBox="1"/>
          <p:nvPr/>
        </p:nvSpPr>
        <p:spPr>
          <a:xfrm>
            <a:off x="6050660" y="3051810"/>
            <a:ext cx="681355" cy="452755"/>
          </a:xfrm>
          <a:prstGeom prst="rect">
            <a:avLst/>
          </a:prstGeom>
        </p:spPr>
        <p:txBody>
          <a:bodyPr vert="horz" wrap="square" lIns="0" tIns="13335" rIns="0" bIns="0" rtlCol="0">
            <a:spAutoFit/>
          </a:bodyPr>
          <a:lstStyle/>
          <a:p>
            <a:pPr marL="283845" marR="5080" indent="-271780">
              <a:lnSpc>
                <a:spcPct val="100000"/>
              </a:lnSpc>
              <a:spcBef>
                <a:spcPts val="105"/>
              </a:spcBef>
            </a:pPr>
            <a:r>
              <a:rPr sz="1400" b="1" spc="10" dirty="0">
                <a:solidFill>
                  <a:srgbClr val="FFFFFF"/>
                </a:solidFill>
                <a:latin typeface="Lucida Sans Unicode"/>
                <a:cs typeface="Lucida Sans Unicode"/>
              </a:rPr>
              <a:t>Pr</a:t>
            </a:r>
            <a:r>
              <a:rPr sz="1400" b="1" spc="-5" dirty="0">
                <a:solidFill>
                  <a:srgbClr val="FFFFFF"/>
                </a:solidFill>
                <a:latin typeface="Lucida Sans Unicode"/>
                <a:cs typeface="Lucida Sans Unicode"/>
              </a:rPr>
              <a:t>oc</a:t>
            </a:r>
            <a:r>
              <a:rPr sz="1400" b="1" spc="-15" dirty="0">
                <a:solidFill>
                  <a:srgbClr val="FFFFFF"/>
                </a:solidFill>
                <a:latin typeface="Lucida Sans Unicode"/>
                <a:cs typeface="Lucida Sans Unicode"/>
              </a:rPr>
              <a:t>e</a:t>
            </a:r>
            <a:r>
              <a:rPr sz="1400" b="1" dirty="0">
                <a:solidFill>
                  <a:srgbClr val="FFFFFF"/>
                </a:solidFill>
                <a:latin typeface="Lucida Sans Unicode"/>
                <a:cs typeface="Lucida Sans Unicode"/>
              </a:rPr>
              <a:t>ss  1</a:t>
            </a:r>
            <a:endParaRPr sz="1400">
              <a:latin typeface="Lucida Sans Unicode"/>
              <a:cs typeface="Lucida Sans Unicode"/>
            </a:endParaRPr>
          </a:p>
        </p:txBody>
      </p:sp>
      <p:sp>
        <p:nvSpPr>
          <p:cNvPr id="15" name="TextBox 14"/>
          <p:cNvSpPr txBox="1"/>
          <p:nvPr/>
        </p:nvSpPr>
        <p:spPr>
          <a:xfrm>
            <a:off x="914400" y="424190"/>
            <a:ext cx="4953000" cy="646331"/>
          </a:xfrm>
          <a:prstGeom prst="rect">
            <a:avLst/>
          </a:prstGeom>
          <a:noFill/>
        </p:spPr>
        <p:txBody>
          <a:bodyPr wrap="square" rtlCol="0">
            <a:spAutoFit/>
          </a:bodyPr>
          <a:lstStyle/>
          <a:p>
            <a:r>
              <a:rPr lang="en-IN" sz="3600" b="1" dirty="0" smtClean="0">
                <a:solidFill>
                  <a:srgbClr val="FFFF00"/>
                </a:solidFill>
              </a:rPr>
              <a:t>Processor Management</a:t>
            </a:r>
            <a:endParaRPr lang="en-IN" sz="3600" b="1" dirty="0">
              <a:solidFill>
                <a:srgbClr val="FF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87375"/>
            <a:ext cx="4572000" cy="1015663"/>
          </a:xfrm>
          <a:prstGeom prst="rect">
            <a:avLst/>
          </a:prstGeom>
        </p:spPr>
        <p:txBody>
          <a:bodyPr>
            <a:spAutoFit/>
          </a:bodyPr>
          <a:lstStyle/>
          <a:p>
            <a:r>
              <a:rPr lang="en-IN" sz="2000" dirty="0" smtClean="0"/>
              <a:t>• Deadlock can occur when there is a limited number of dedicated devices.</a:t>
            </a:r>
          </a:p>
          <a:p>
            <a:r>
              <a:rPr lang="en-IN" sz="2000" dirty="0" smtClean="0"/>
              <a:t>• E.g., printers, plotters or tape drives.</a:t>
            </a:r>
            <a:endParaRPr lang="en-IN" sz="2000" dirty="0"/>
          </a:p>
        </p:txBody>
      </p:sp>
      <p:sp>
        <p:nvSpPr>
          <p:cNvPr id="3" name="TextBox 2"/>
          <p:cNvSpPr txBox="1"/>
          <p:nvPr/>
        </p:nvSpPr>
        <p:spPr>
          <a:xfrm>
            <a:off x="275572" y="304800"/>
            <a:ext cx="8839200" cy="584775"/>
          </a:xfrm>
          <a:prstGeom prst="rect">
            <a:avLst/>
          </a:prstGeom>
          <a:noFill/>
        </p:spPr>
        <p:txBody>
          <a:bodyPr wrap="square" rtlCol="0">
            <a:spAutoFit/>
          </a:bodyPr>
          <a:lstStyle/>
          <a:p>
            <a:r>
              <a:rPr lang="en-IN" sz="3200" b="1" dirty="0" smtClean="0">
                <a:solidFill>
                  <a:srgbClr val="FFFF00"/>
                </a:solidFill>
              </a:rPr>
              <a:t>Case 3 : Deadlocks in dedicated device allocation</a:t>
            </a:r>
            <a:endParaRPr lang="en-IN" sz="3200" b="1" dirty="0">
              <a:solidFill>
                <a:srgbClr val="FFFF00"/>
              </a:solidFill>
            </a:endParaRPr>
          </a:p>
        </p:txBody>
      </p:sp>
      <p:sp>
        <p:nvSpPr>
          <p:cNvPr id="4" name="Rectangle 3"/>
          <p:cNvSpPr/>
          <p:nvPr/>
        </p:nvSpPr>
        <p:spPr>
          <a:xfrm>
            <a:off x="4724400" y="1010382"/>
            <a:ext cx="4038600" cy="1200329"/>
          </a:xfrm>
          <a:prstGeom prst="rect">
            <a:avLst/>
          </a:prstGeom>
        </p:spPr>
        <p:txBody>
          <a:bodyPr wrap="square">
            <a:spAutoFit/>
          </a:bodyPr>
          <a:lstStyle/>
          <a:p>
            <a:r>
              <a:rPr lang="en-IN" dirty="0" smtClean="0"/>
              <a:t>1. P1 requests tape drive 1 and gets it.</a:t>
            </a:r>
          </a:p>
          <a:p>
            <a:r>
              <a:rPr lang="en-IN" dirty="0" smtClean="0"/>
              <a:t>2. P2 requests tape drive 2 and gets it.</a:t>
            </a:r>
          </a:p>
          <a:p>
            <a:r>
              <a:rPr lang="en-IN" dirty="0" smtClean="0"/>
              <a:t>3. P1 requests tape drive 2 but is blocked.</a:t>
            </a:r>
          </a:p>
          <a:p>
            <a:r>
              <a:rPr lang="en-IN" dirty="0" smtClean="0"/>
              <a:t>4. P2 requests tape drive 1 but is blocked.</a:t>
            </a:r>
            <a:endParaRPr lang="en-IN" dirty="0"/>
          </a:p>
        </p:txBody>
      </p:sp>
      <p:sp>
        <p:nvSpPr>
          <p:cNvPr id="5" name="TextBox 4"/>
          <p:cNvSpPr txBox="1"/>
          <p:nvPr/>
        </p:nvSpPr>
        <p:spPr>
          <a:xfrm>
            <a:off x="275572" y="2003038"/>
            <a:ext cx="8487427" cy="584775"/>
          </a:xfrm>
          <a:prstGeom prst="rect">
            <a:avLst/>
          </a:prstGeom>
          <a:noFill/>
        </p:spPr>
        <p:txBody>
          <a:bodyPr wrap="square" rtlCol="0">
            <a:spAutoFit/>
          </a:bodyPr>
          <a:lstStyle/>
          <a:p>
            <a:r>
              <a:rPr lang="en-IN" sz="3200" b="1" dirty="0" smtClean="0">
                <a:solidFill>
                  <a:srgbClr val="FFFF00"/>
                </a:solidFill>
              </a:rPr>
              <a:t>Case 4 : Deadlocks in multiple device allocation</a:t>
            </a:r>
            <a:endParaRPr lang="en-IN" sz="3200" b="1" dirty="0">
              <a:solidFill>
                <a:srgbClr val="FFFF00"/>
              </a:solidFill>
            </a:endParaRPr>
          </a:p>
        </p:txBody>
      </p:sp>
      <p:sp>
        <p:nvSpPr>
          <p:cNvPr id="6" name="Rectangle 5"/>
          <p:cNvSpPr/>
          <p:nvPr/>
        </p:nvSpPr>
        <p:spPr>
          <a:xfrm>
            <a:off x="457200" y="2935146"/>
            <a:ext cx="5715000" cy="1015663"/>
          </a:xfrm>
          <a:prstGeom prst="rect">
            <a:avLst/>
          </a:prstGeom>
        </p:spPr>
        <p:txBody>
          <a:bodyPr wrap="square">
            <a:spAutoFit/>
          </a:bodyPr>
          <a:lstStyle/>
          <a:p>
            <a:pPr algn="just"/>
            <a:r>
              <a:rPr lang="en-IN" sz="2000" dirty="0" smtClean="0"/>
              <a:t>• Deadlocks can happen when several processes request, and hold on to, dedicated devices while other processes act in a similar manner.</a:t>
            </a:r>
            <a:endParaRPr lang="en-IN" sz="2000" dirty="0"/>
          </a:p>
        </p:txBody>
      </p:sp>
      <p:pic>
        <p:nvPicPr>
          <p:cNvPr id="7" name="Picture 6"/>
          <p:cNvPicPr/>
          <p:nvPr/>
        </p:nvPicPr>
        <p:blipFill rotWithShape="1">
          <a:blip r:embed="rId2"/>
          <a:srcRect l="17149" t="39958" r="49517" b="14068"/>
          <a:stretch/>
        </p:blipFill>
        <p:spPr bwMode="auto">
          <a:xfrm>
            <a:off x="6400800" y="2587813"/>
            <a:ext cx="2216150" cy="171033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55740" y="4212186"/>
            <a:ext cx="8487427" cy="584775"/>
          </a:xfrm>
          <a:prstGeom prst="rect">
            <a:avLst/>
          </a:prstGeom>
          <a:noFill/>
        </p:spPr>
        <p:txBody>
          <a:bodyPr wrap="square" rtlCol="0">
            <a:spAutoFit/>
          </a:bodyPr>
          <a:lstStyle/>
          <a:p>
            <a:r>
              <a:rPr lang="en-IN" sz="3200" b="1" dirty="0" smtClean="0">
                <a:solidFill>
                  <a:srgbClr val="FFFF00"/>
                </a:solidFill>
              </a:rPr>
              <a:t>Case 5 : Deadlocks in multiple device allocation</a:t>
            </a:r>
            <a:endParaRPr lang="en-IN" sz="3200" b="1" dirty="0">
              <a:solidFill>
                <a:srgbClr val="FFFF00"/>
              </a:solidFill>
            </a:endParaRPr>
          </a:p>
        </p:txBody>
      </p:sp>
      <p:sp>
        <p:nvSpPr>
          <p:cNvPr id="9" name="Rectangle 8"/>
          <p:cNvSpPr/>
          <p:nvPr/>
        </p:nvSpPr>
        <p:spPr>
          <a:xfrm>
            <a:off x="271397" y="4724400"/>
            <a:ext cx="8644003" cy="1938992"/>
          </a:xfrm>
          <a:prstGeom prst="rect">
            <a:avLst/>
          </a:prstGeom>
        </p:spPr>
        <p:txBody>
          <a:bodyPr wrap="square">
            <a:spAutoFit/>
          </a:bodyPr>
          <a:lstStyle/>
          <a:p>
            <a:pPr algn="just"/>
            <a:r>
              <a:rPr lang="en-IN" sz="2000" dirty="0" smtClean="0"/>
              <a:t>• Most systems have transformed dedicated devices such as a printer into a sharable device by installing a high-speed device, a disk, between it and the CPU. • Disk accepts output from several users and acts as a temporary storage area for all output until printer is ready to accept it (spooling). • If printer needs all of a job's output before it will begin printing, but spooling system fills available disk space with only partially completed output, then a deadlock can occur.</a:t>
            </a:r>
            <a:endParaRPr lang="en-IN" sz="2000" dirty="0"/>
          </a:p>
        </p:txBody>
      </p:sp>
    </p:spTree>
    <p:extLst>
      <p:ext uri="{BB962C8B-B14F-4D97-AF65-F5344CB8AC3E}">
        <p14:creationId xmlns:p14="http://schemas.microsoft.com/office/powerpoint/2010/main" val="1614702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190" y="945776"/>
            <a:ext cx="7851210" cy="1323439"/>
          </a:xfrm>
          <a:prstGeom prst="rect">
            <a:avLst/>
          </a:prstGeom>
        </p:spPr>
        <p:txBody>
          <a:bodyPr wrap="square">
            <a:spAutoFit/>
          </a:bodyPr>
          <a:lstStyle/>
          <a:p>
            <a:pPr algn="just"/>
            <a:r>
              <a:rPr lang="en-IN" sz="2000" dirty="0" smtClean="0"/>
              <a:t>• Disks are designed to be shared, so it’s not uncommon for 2 processes access different areas of same disk. </a:t>
            </a:r>
          </a:p>
          <a:p>
            <a:pPr algn="just"/>
            <a:r>
              <a:rPr lang="en-IN" sz="2000" dirty="0" smtClean="0"/>
              <a:t>• Without controls to regulate use of disk drive, competing processes could send conflicting commands and deadlock the system. </a:t>
            </a:r>
            <a:endParaRPr lang="en-IN" sz="2000" dirty="0"/>
          </a:p>
        </p:txBody>
      </p:sp>
      <p:sp>
        <p:nvSpPr>
          <p:cNvPr id="3" name="TextBox 2"/>
          <p:cNvSpPr txBox="1"/>
          <p:nvPr/>
        </p:nvSpPr>
        <p:spPr>
          <a:xfrm>
            <a:off x="683190" y="228600"/>
            <a:ext cx="7546410" cy="646331"/>
          </a:xfrm>
          <a:prstGeom prst="rect">
            <a:avLst/>
          </a:prstGeom>
          <a:noFill/>
        </p:spPr>
        <p:txBody>
          <a:bodyPr wrap="square" rtlCol="0">
            <a:spAutoFit/>
          </a:bodyPr>
          <a:lstStyle/>
          <a:p>
            <a:r>
              <a:rPr lang="en-IN" sz="3600" b="1" dirty="0" smtClean="0">
                <a:solidFill>
                  <a:srgbClr val="FFFF00"/>
                </a:solidFill>
              </a:rPr>
              <a:t>Case 6 : Deadlocks in Disk Sharing</a:t>
            </a:r>
            <a:endParaRPr lang="en-IN" sz="3600" b="1" dirty="0">
              <a:solidFill>
                <a:srgbClr val="FFFF00"/>
              </a:solidFill>
            </a:endParaRPr>
          </a:p>
        </p:txBody>
      </p:sp>
      <p:pic>
        <p:nvPicPr>
          <p:cNvPr id="4" name="Picture 3"/>
          <p:cNvPicPr/>
          <p:nvPr/>
        </p:nvPicPr>
        <p:blipFill rotWithShape="1">
          <a:blip r:embed="rId2"/>
          <a:srcRect l="16184" t="33943" r="17391" b="38129"/>
          <a:stretch/>
        </p:blipFill>
        <p:spPr bwMode="auto">
          <a:xfrm>
            <a:off x="2322795" y="2269215"/>
            <a:ext cx="4572000" cy="123598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35590" y="3657600"/>
            <a:ext cx="7546410" cy="646331"/>
          </a:xfrm>
          <a:prstGeom prst="rect">
            <a:avLst/>
          </a:prstGeom>
          <a:noFill/>
        </p:spPr>
        <p:txBody>
          <a:bodyPr wrap="square" rtlCol="0">
            <a:spAutoFit/>
          </a:bodyPr>
          <a:lstStyle/>
          <a:p>
            <a:r>
              <a:rPr lang="en-IN" sz="3600" b="1" dirty="0" smtClean="0">
                <a:solidFill>
                  <a:srgbClr val="FFFF00"/>
                </a:solidFill>
              </a:rPr>
              <a:t>Case 7 : Deadlocks in a Network</a:t>
            </a:r>
            <a:endParaRPr lang="en-IN" sz="3600" b="1" dirty="0">
              <a:solidFill>
                <a:srgbClr val="FFFF00"/>
              </a:solidFill>
            </a:endParaRPr>
          </a:p>
        </p:txBody>
      </p:sp>
      <p:sp>
        <p:nvSpPr>
          <p:cNvPr id="6" name="Rectangle 5"/>
          <p:cNvSpPr/>
          <p:nvPr/>
        </p:nvSpPr>
        <p:spPr>
          <a:xfrm>
            <a:off x="835590" y="4419600"/>
            <a:ext cx="4572000" cy="1938992"/>
          </a:xfrm>
          <a:prstGeom prst="rect">
            <a:avLst/>
          </a:prstGeom>
        </p:spPr>
        <p:txBody>
          <a:bodyPr>
            <a:spAutoFit/>
          </a:bodyPr>
          <a:lstStyle/>
          <a:p>
            <a:pPr algn="just"/>
            <a:r>
              <a:rPr lang="en-IN" sz="2400" dirty="0" smtClean="0"/>
              <a:t>• A network that’s congested (or filled large % of its I/O buffer space) can become deadlocked if it doesn’t have protocols to control flow of messages through network.</a:t>
            </a:r>
            <a:endParaRPr lang="en-IN" sz="2400" dirty="0"/>
          </a:p>
        </p:txBody>
      </p:sp>
      <p:pic>
        <p:nvPicPr>
          <p:cNvPr id="7" name="Picture 6"/>
          <p:cNvPicPr/>
          <p:nvPr/>
        </p:nvPicPr>
        <p:blipFill rotWithShape="1">
          <a:blip r:embed="rId3"/>
          <a:srcRect l="49758" t="41248" r="19807" b="7623"/>
          <a:stretch/>
        </p:blipFill>
        <p:spPr bwMode="auto">
          <a:xfrm>
            <a:off x="6248400" y="4564866"/>
            <a:ext cx="1745615" cy="1648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8399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001000" cy="5509200"/>
          </a:xfrm>
          <a:prstGeom prst="rect">
            <a:avLst/>
          </a:prstGeom>
        </p:spPr>
        <p:txBody>
          <a:bodyPr wrap="square">
            <a:spAutoFit/>
          </a:bodyPr>
          <a:lstStyle/>
          <a:p>
            <a:pPr marL="342900" indent="-342900" algn="just">
              <a:buAutoNum type="arabicPeriod"/>
            </a:pPr>
            <a:r>
              <a:rPr lang="en-IN" sz="2800" b="1" dirty="0" smtClean="0"/>
              <a:t>Mutual exclusion:</a:t>
            </a:r>
            <a:r>
              <a:rPr lang="en-IN" sz="2400" dirty="0" smtClean="0"/>
              <a:t> only one process at a time can use a resource. </a:t>
            </a:r>
          </a:p>
          <a:p>
            <a:pPr marL="342900" indent="-342900" algn="just">
              <a:buAutoNum type="arabicPeriod"/>
            </a:pPr>
            <a:r>
              <a:rPr lang="en-IN" sz="2800" b="1" dirty="0" smtClean="0"/>
              <a:t>Resource Holding:</a:t>
            </a:r>
            <a:r>
              <a:rPr lang="en-IN" sz="2400" dirty="0" smtClean="0"/>
              <a:t> a process holding at least one resource is waiting to acquire additional resources held by other processes.</a:t>
            </a:r>
          </a:p>
          <a:p>
            <a:pPr marL="342900" indent="-342900" algn="just">
              <a:buAutoNum type="arabicPeriod"/>
            </a:pPr>
            <a:r>
              <a:rPr lang="en-IN" sz="2800" b="1" dirty="0" smtClean="0"/>
              <a:t>No </a:t>
            </a:r>
            <a:r>
              <a:rPr lang="en-IN" sz="2800" b="1" dirty="0" err="1" smtClean="0"/>
              <a:t>preemption</a:t>
            </a:r>
            <a:r>
              <a:rPr lang="en-IN" sz="2800" b="1" dirty="0" smtClean="0"/>
              <a:t>:</a:t>
            </a:r>
            <a:r>
              <a:rPr lang="en-IN" sz="2400" dirty="0" smtClean="0"/>
              <a:t> a resource can be released only voluntarily by the process holding it, after that process has completed its task. </a:t>
            </a:r>
          </a:p>
          <a:p>
            <a:pPr marL="342900" indent="-342900" algn="just">
              <a:buAutoNum type="arabicPeriod"/>
            </a:pPr>
            <a:r>
              <a:rPr lang="en-IN" sz="2800" b="1" dirty="0" smtClean="0"/>
              <a:t>Circular wait:</a:t>
            </a:r>
            <a:r>
              <a:rPr lang="en-IN" sz="2400" dirty="0" smtClean="0"/>
              <a:t> there exists a set {P0, P1, …, </a:t>
            </a:r>
            <a:r>
              <a:rPr lang="en-IN" sz="2400" dirty="0" err="1" smtClean="0"/>
              <a:t>Pn</a:t>
            </a:r>
            <a:r>
              <a:rPr lang="en-IN" sz="2400" dirty="0" smtClean="0"/>
              <a:t>} of waiting processes such that P0 is waiting for a resource that is held by P1, P1 is waiting for a resource that is held by P2, …, </a:t>
            </a:r>
            <a:r>
              <a:rPr lang="en-IN" sz="2400" dirty="0" err="1" smtClean="0"/>
              <a:t>Pn</a:t>
            </a:r>
            <a:r>
              <a:rPr lang="en-IN" sz="2400" dirty="0" smtClean="0"/>
              <a:t>–1 is waiting for a resource that is held by </a:t>
            </a:r>
            <a:r>
              <a:rPr lang="en-IN" sz="2400" dirty="0" err="1" smtClean="0"/>
              <a:t>Pn</a:t>
            </a:r>
            <a:r>
              <a:rPr lang="en-IN" sz="2400" dirty="0" smtClean="0"/>
              <a:t>, and </a:t>
            </a:r>
            <a:r>
              <a:rPr lang="en-IN" sz="2400" dirty="0" err="1" smtClean="0"/>
              <a:t>Pn</a:t>
            </a:r>
            <a:r>
              <a:rPr lang="en-IN" sz="2400" dirty="0" smtClean="0"/>
              <a:t> is waiting for a resource that is held by P0.</a:t>
            </a:r>
          </a:p>
          <a:p>
            <a:pPr marL="342900" indent="-342900" algn="just">
              <a:buAutoNum type="arabicPeriod"/>
            </a:pPr>
            <a:endParaRPr lang="en-IN" sz="2400" dirty="0"/>
          </a:p>
        </p:txBody>
      </p:sp>
      <p:sp>
        <p:nvSpPr>
          <p:cNvPr id="3" name="TextBox 2"/>
          <p:cNvSpPr txBox="1"/>
          <p:nvPr/>
        </p:nvSpPr>
        <p:spPr>
          <a:xfrm>
            <a:off x="683190" y="411271"/>
            <a:ext cx="5412810" cy="646331"/>
          </a:xfrm>
          <a:prstGeom prst="rect">
            <a:avLst/>
          </a:prstGeom>
          <a:noFill/>
        </p:spPr>
        <p:txBody>
          <a:bodyPr wrap="square" rtlCol="0">
            <a:spAutoFit/>
          </a:bodyPr>
          <a:lstStyle/>
          <a:p>
            <a:r>
              <a:rPr lang="en-IN" sz="3600" b="1" dirty="0" smtClean="0">
                <a:solidFill>
                  <a:srgbClr val="FFFF00"/>
                </a:solidFill>
              </a:rPr>
              <a:t>Conditions for Deadlock</a:t>
            </a:r>
            <a:endParaRPr lang="en-IN" sz="3600" b="1" dirty="0">
              <a:solidFill>
                <a:srgbClr val="FFFF00"/>
              </a:solidFill>
            </a:endParaRPr>
          </a:p>
        </p:txBody>
      </p:sp>
    </p:spTree>
    <p:extLst>
      <p:ext uri="{BB962C8B-B14F-4D97-AF65-F5344CB8AC3E}">
        <p14:creationId xmlns:p14="http://schemas.microsoft.com/office/powerpoint/2010/main" val="187066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190" y="411271"/>
            <a:ext cx="8156010" cy="584775"/>
          </a:xfrm>
          <a:prstGeom prst="rect">
            <a:avLst/>
          </a:prstGeom>
          <a:noFill/>
        </p:spPr>
        <p:txBody>
          <a:bodyPr wrap="square" rtlCol="0">
            <a:spAutoFit/>
          </a:bodyPr>
          <a:lstStyle/>
          <a:p>
            <a:r>
              <a:rPr lang="en-IN" sz="3200" b="1" dirty="0" smtClean="0">
                <a:solidFill>
                  <a:srgbClr val="FFFF00"/>
                </a:solidFill>
              </a:rPr>
              <a:t>Modelling Deadlocks using Directed Graph</a:t>
            </a:r>
            <a:endParaRPr lang="en-IN" sz="3200" b="1" dirty="0">
              <a:solidFill>
                <a:srgbClr val="FFFF00"/>
              </a:solidFill>
            </a:endParaRPr>
          </a:p>
        </p:txBody>
      </p:sp>
      <p:sp>
        <p:nvSpPr>
          <p:cNvPr id="3" name="Rectangle 2"/>
          <p:cNvSpPr/>
          <p:nvPr/>
        </p:nvSpPr>
        <p:spPr>
          <a:xfrm>
            <a:off x="457200" y="1143000"/>
            <a:ext cx="8229600" cy="3416320"/>
          </a:xfrm>
          <a:prstGeom prst="rect">
            <a:avLst/>
          </a:prstGeom>
        </p:spPr>
        <p:txBody>
          <a:bodyPr wrap="square">
            <a:spAutoFit/>
          </a:bodyPr>
          <a:lstStyle/>
          <a:p>
            <a:r>
              <a:rPr lang="en-IN" sz="2400" dirty="0" smtClean="0"/>
              <a:t>• Processes represented by circles. </a:t>
            </a:r>
          </a:p>
          <a:p>
            <a:r>
              <a:rPr lang="en-IN" sz="2400" dirty="0" smtClean="0"/>
              <a:t>• Resources represented by squares. </a:t>
            </a:r>
          </a:p>
          <a:p>
            <a:r>
              <a:rPr lang="en-IN" sz="2400" dirty="0" smtClean="0"/>
              <a:t>• Solid line from a resource to a process means that process is holding that resource. </a:t>
            </a:r>
          </a:p>
          <a:p>
            <a:r>
              <a:rPr lang="en-IN" sz="2400" dirty="0" smtClean="0"/>
              <a:t>• Solid line from a process to a resource means that process is waiting for that resource. </a:t>
            </a:r>
          </a:p>
          <a:p>
            <a:r>
              <a:rPr lang="en-IN" sz="2400" dirty="0" smtClean="0"/>
              <a:t>• Direction of arrow indicates flow. </a:t>
            </a:r>
          </a:p>
          <a:p>
            <a:r>
              <a:rPr lang="en-IN" sz="2400" dirty="0" smtClean="0"/>
              <a:t>• If there’s a cycle in the graph then there’s a deadlock involving the processes and the resources in the cycle.</a:t>
            </a:r>
            <a:endParaRPr lang="en-IN" sz="2400" dirty="0"/>
          </a:p>
        </p:txBody>
      </p:sp>
      <p:pic>
        <p:nvPicPr>
          <p:cNvPr id="4" name="Picture 3"/>
          <p:cNvPicPr/>
          <p:nvPr/>
        </p:nvPicPr>
        <p:blipFill rotWithShape="1">
          <a:blip r:embed="rId2"/>
          <a:srcRect l="22464" t="51560" r="20290" b="13208"/>
          <a:stretch/>
        </p:blipFill>
        <p:spPr bwMode="auto">
          <a:xfrm>
            <a:off x="1752600" y="4670120"/>
            <a:ext cx="5715000" cy="1883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399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190" y="411271"/>
            <a:ext cx="8156010" cy="584775"/>
          </a:xfrm>
          <a:prstGeom prst="rect">
            <a:avLst/>
          </a:prstGeom>
          <a:noFill/>
        </p:spPr>
        <p:txBody>
          <a:bodyPr wrap="square" rtlCol="0">
            <a:spAutoFit/>
          </a:bodyPr>
          <a:lstStyle/>
          <a:p>
            <a:r>
              <a:rPr lang="en-IN" sz="3200" b="1" dirty="0" smtClean="0">
                <a:solidFill>
                  <a:srgbClr val="FFFF00"/>
                </a:solidFill>
              </a:rPr>
              <a:t>Strategies for Handling Deadlocks</a:t>
            </a:r>
            <a:endParaRPr lang="en-IN" sz="3200" b="1" dirty="0">
              <a:solidFill>
                <a:srgbClr val="FFFF00"/>
              </a:solidFill>
            </a:endParaRPr>
          </a:p>
        </p:txBody>
      </p:sp>
      <p:sp>
        <p:nvSpPr>
          <p:cNvPr id="3" name="Rectangle 2"/>
          <p:cNvSpPr/>
          <p:nvPr/>
        </p:nvSpPr>
        <p:spPr>
          <a:xfrm>
            <a:off x="442586" y="1143000"/>
            <a:ext cx="8382000" cy="1200329"/>
          </a:xfrm>
          <a:prstGeom prst="rect">
            <a:avLst/>
          </a:prstGeom>
        </p:spPr>
        <p:txBody>
          <a:bodyPr wrap="square">
            <a:spAutoFit/>
          </a:bodyPr>
          <a:lstStyle/>
          <a:p>
            <a:r>
              <a:rPr lang="en-IN" sz="2400" dirty="0" smtClean="0"/>
              <a:t>• Prevent one of the four conditions from occurring.</a:t>
            </a:r>
          </a:p>
          <a:p>
            <a:r>
              <a:rPr lang="en-IN" sz="2400" dirty="0" smtClean="0"/>
              <a:t>• Avoid the deadlock if it becomes probable.</a:t>
            </a:r>
          </a:p>
          <a:p>
            <a:r>
              <a:rPr lang="en-IN" sz="2400" dirty="0" smtClean="0"/>
              <a:t>• Detect the deadlock when it occurs and recover from it gracefully.</a:t>
            </a:r>
            <a:endParaRPr lang="en-IN" sz="2400" dirty="0"/>
          </a:p>
        </p:txBody>
      </p:sp>
      <p:sp>
        <p:nvSpPr>
          <p:cNvPr id="4" name="TextBox 3"/>
          <p:cNvSpPr txBox="1"/>
          <p:nvPr/>
        </p:nvSpPr>
        <p:spPr>
          <a:xfrm>
            <a:off x="683190" y="2648242"/>
            <a:ext cx="8156010" cy="584775"/>
          </a:xfrm>
          <a:prstGeom prst="rect">
            <a:avLst/>
          </a:prstGeom>
          <a:noFill/>
        </p:spPr>
        <p:txBody>
          <a:bodyPr wrap="square" rtlCol="0">
            <a:spAutoFit/>
          </a:bodyPr>
          <a:lstStyle/>
          <a:p>
            <a:r>
              <a:rPr lang="en-IN" sz="3200" b="1" dirty="0" smtClean="0">
                <a:solidFill>
                  <a:srgbClr val="FFFF00"/>
                </a:solidFill>
              </a:rPr>
              <a:t>Starvation</a:t>
            </a:r>
            <a:endParaRPr lang="en-IN" sz="3200" b="1" dirty="0">
              <a:solidFill>
                <a:srgbClr val="FFFF00"/>
              </a:solidFill>
            </a:endParaRPr>
          </a:p>
        </p:txBody>
      </p:sp>
      <p:sp>
        <p:nvSpPr>
          <p:cNvPr id="5" name="Rectangle 4"/>
          <p:cNvSpPr/>
          <p:nvPr/>
        </p:nvSpPr>
        <p:spPr>
          <a:xfrm>
            <a:off x="527137" y="3352800"/>
            <a:ext cx="8291186" cy="2677656"/>
          </a:xfrm>
          <a:prstGeom prst="rect">
            <a:avLst/>
          </a:prstGeom>
        </p:spPr>
        <p:txBody>
          <a:bodyPr wrap="square">
            <a:spAutoFit/>
          </a:bodyPr>
          <a:lstStyle/>
          <a:p>
            <a:pPr algn="just"/>
            <a:r>
              <a:rPr lang="en-IN" sz="2400" dirty="0" smtClean="0"/>
              <a:t>• Starvation --  result of conservative allocation of resources where a single job is prevented from execution because it’s kept waiting for resources that never become available.</a:t>
            </a:r>
          </a:p>
          <a:p>
            <a:pPr algn="just"/>
            <a:r>
              <a:rPr lang="en-IN" sz="2400" dirty="0" smtClean="0"/>
              <a:t>• “The dining philosophers” </a:t>
            </a:r>
            <a:r>
              <a:rPr lang="en-IN" sz="2400" dirty="0" err="1" smtClean="0"/>
              <a:t>Dijkstra</a:t>
            </a:r>
            <a:r>
              <a:rPr lang="en-IN" sz="2400" dirty="0" smtClean="0"/>
              <a:t> (1968).</a:t>
            </a:r>
          </a:p>
          <a:p>
            <a:pPr algn="just"/>
            <a:r>
              <a:rPr lang="en-IN" sz="2400" dirty="0" smtClean="0"/>
              <a:t>• Avoid starvation via algorithm designed to detect starving jobs which tracks how long each job has been waiting for resources (aging). </a:t>
            </a:r>
            <a:endParaRPr lang="en-IN" sz="2400" dirty="0"/>
          </a:p>
        </p:txBody>
      </p:sp>
    </p:spTree>
    <p:extLst>
      <p:ext uri="{BB962C8B-B14F-4D97-AF65-F5344CB8AC3E}">
        <p14:creationId xmlns:p14="http://schemas.microsoft.com/office/powerpoint/2010/main" val="24055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8156010" cy="646331"/>
          </a:xfrm>
          <a:prstGeom prst="rect">
            <a:avLst/>
          </a:prstGeom>
          <a:noFill/>
        </p:spPr>
        <p:txBody>
          <a:bodyPr wrap="square" rtlCol="0">
            <a:spAutoFit/>
          </a:bodyPr>
          <a:lstStyle/>
          <a:p>
            <a:r>
              <a:rPr lang="en-IN" sz="3600" b="1" dirty="0" smtClean="0">
                <a:solidFill>
                  <a:srgbClr val="FFFF00"/>
                </a:solidFill>
              </a:rPr>
              <a:t>Concurrent Process</a:t>
            </a:r>
            <a:endParaRPr lang="en-IN" sz="3600" b="1" dirty="0">
              <a:solidFill>
                <a:srgbClr val="FFFF00"/>
              </a:solidFill>
            </a:endParaRPr>
          </a:p>
        </p:txBody>
      </p:sp>
      <p:sp>
        <p:nvSpPr>
          <p:cNvPr id="3" name="Rectangle 2"/>
          <p:cNvSpPr/>
          <p:nvPr/>
        </p:nvSpPr>
        <p:spPr>
          <a:xfrm>
            <a:off x="533400" y="1676400"/>
            <a:ext cx="8153400" cy="2677656"/>
          </a:xfrm>
          <a:prstGeom prst="rect">
            <a:avLst/>
          </a:prstGeom>
        </p:spPr>
        <p:txBody>
          <a:bodyPr wrap="square">
            <a:spAutoFit/>
          </a:bodyPr>
          <a:lstStyle/>
          <a:p>
            <a:pPr algn="just"/>
            <a:r>
              <a:rPr lang="en-IN" sz="2800" dirty="0" smtClean="0"/>
              <a:t>• Multiprogramming Systems – Systems that use only one CPU, one processor, which is shared b y several jobs or processes </a:t>
            </a:r>
          </a:p>
          <a:p>
            <a:pPr algn="just"/>
            <a:r>
              <a:rPr lang="en-IN" sz="2800" dirty="0" smtClean="0"/>
              <a:t>• Multiprocessing Systems – Single computers with multiple cores as well as linked computing systems with only one processor each to share processing among them.</a:t>
            </a:r>
            <a:endParaRPr lang="en-IN" sz="2800" dirty="0"/>
          </a:p>
        </p:txBody>
      </p:sp>
    </p:spTree>
    <p:extLst>
      <p:ext uri="{BB962C8B-B14F-4D97-AF65-F5344CB8AC3E}">
        <p14:creationId xmlns:p14="http://schemas.microsoft.com/office/powerpoint/2010/main" val="2217295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100" y="304800"/>
            <a:ext cx="8156010" cy="584775"/>
          </a:xfrm>
          <a:prstGeom prst="rect">
            <a:avLst/>
          </a:prstGeom>
          <a:noFill/>
        </p:spPr>
        <p:txBody>
          <a:bodyPr wrap="square" rtlCol="0">
            <a:spAutoFit/>
          </a:bodyPr>
          <a:lstStyle/>
          <a:p>
            <a:r>
              <a:rPr lang="en-IN" sz="3200" b="1" dirty="0" smtClean="0">
                <a:solidFill>
                  <a:srgbClr val="FFFF00"/>
                </a:solidFill>
              </a:rPr>
              <a:t>Parallel Processing</a:t>
            </a:r>
            <a:endParaRPr lang="en-IN" sz="3200" b="1" dirty="0">
              <a:solidFill>
                <a:srgbClr val="FFFF00"/>
              </a:solidFill>
            </a:endParaRPr>
          </a:p>
        </p:txBody>
      </p:sp>
      <p:sp>
        <p:nvSpPr>
          <p:cNvPr id="5" name="Rectangle 4"/>
          <p:cNvSpPr/>
          <p:nvPr/>
        </p:nvSpPr>
        <p:spPr>
          <a:xfrm>
            <a:off x="12526" y="966592"/>
            <a:ext cx="9055274" cy="5016758"/>
          </a:xfrm>
          <a:prstGeom prst="rect">
            <a:avLst/>
          </a:prstGeom>
        </p:spPr>
        <p:txBody>
          <a:bodyPr wrap="square">
            <a:spAutoFit/>
          </a:bodyPr>
          <a:lstStyle/>
          <a:p>
            <a:pPr algn="just"/>
            <a:r>
              <a:rPr lang="en-IN" sz="2000" dirty="0" smtClean="0"/>
              <a:t>• Parallel processing, one form of multiprocessing, is a situation in which two or more processors operate in unison. </a:t>
            </a:r>
          </a:p>
          <a:p>
            <a:pPr algn="just"/>
            <a:r>
              <a:rPr lang="en-IN" sz="2000" dirty="0" smtClean="0"/>
              <a:t>	• Two or more CPUs are executing instructions simultaneously. </a:t>
            </a:r>
          </a:p>
          <a:p>
            <a:pPr algn="just"/>
            <a:r>
              <a:rPr lang="en-IN" sz="2000" dirty="0" smtClean="0"/>
              <a:t>	• The Processor Manager has to coordinate the  activity of each processor as 	   well as synchronize cooperative interaction among the CPUs. </a:t>
            </a:r>
          </a:p>
          <a:p>
            <a:pPr algn="just"/>
            <a:r>
              <a:rPr lang="en-IN" sz="2000" dirty="0" smtClean="0"/>
              <a:t>• There are two primary benefits to parallel processing systems: </a:t>
            </a:r>
          </a:p>
          <a:p>
            <a:pPr algn="just"/>
            <a:r>
              <a:rPr lang="en-IN" sz="2000" dirty="0" smtClean="0"/>
              <a:t>	– Increased reliability </a:t>
            </a:r>
          </a:p>
          <a:p>
            <a:pPr algn="just"/>
            <a:r>
              <a:rPr lang="en-IN" sz="2000" dirty="0" smtClean="0"/>
              <a:t>		• The availability of more than one CPU; </a:t>
            </a:r>
          </a:p>
          <a:p>
            <a:pPr algn="just"/>
            <a:r>
              <a:rPr lang="en-IN" sz="2000" dirty="0" smtClean="0"/>
              <a:t>		• If one processor fails, then the others can continue to operate and       		   absorb the load. </a:t>
            </a:r>
          </a:p>
          <a:p>
            <a:pPr algn="just"/>
            <a:r>
              <a:rPr lang="en-IN" sz="2000" dirty="0" smtClean="0"/>
              <a:t>		• Not simple to implement </a:t>
            </a:r>
          </a:p>
          <a:p>
            <a:pPr algn="just"/>
            <a:r>
              <a:rPr lang="en-IN" sz="2000" dirty="0" smtClean="0"/>
              <a:t>		– The system must be carefully designed so that:</a:t>
            </a:r>
          </a:p>
          <a:p>
            <a:pPr algn="just"/>
            <a:r>
              <a:rPr lang="en-IN" sz="2000" dirty="0" smtClean="0"/>
              <a:t> 			» The failing processor can inform the other processors to 			   take over.</a:t>
            </a:r>
          </a:p>
          <a:p>
            <a:pPr algn="just"/>
            <a:r>
              <a:rPr lang="en-IN" sz="2000" dirty="0" smtClean="0"/>
              <a:t>			 » The OS must restructure its resource allocation strategies 			    so the remaining processors don’t become overloaded.</a:t>
            </a:r>
            <a:endParaRPr lang="en-IN" sz="2000" dirty="0"/>
          </a:p>
        </p:txBody>
      </p:sp>
    </p:spTree>
    <p:extLst>
      <p:ext uri="{BB962C8B-B14F-4D97-AF65-F5344CB8AC3E}">
        <p14:creationId xmlns:p14="http://schemas.microsoft.com/office/powerpoint/2010/main" val="3354553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199" cy="4401205"/>
          </a:xfrm>
          <a:prstGeom prst="rect">
            <a:avLst/>
          </a:prstGeom>
        </p:spPr>
        <p:txBody>
          <a:bodyPr wrap="square">
            <a:spAutoFit/>
          </a:bodyPr>
          <a:lstStyle/>
          <a:p>
            <a:r>
              <a:rPr lang="en-IN" sz="2800" dirty="0" smtClean="0"/>
              <a:t>• Multiprocessing can take place at several different levels, each of which requires a different frequency of synchronization. </a:t>
            </a:r>
          </a:p>
          <a:p>
            <a:r>
              <a:rPr lang="en-IN" sz="2800" dirty="0" smtClean="0"/>
              <a:t>• Multiprocessing at the job level is fairly benign. </a:t>
            </a:r>
          </a:p>
          <a:p>
            <a:r>
              <a:rPr lang="en-IN" sz="2800" dirty="0"/>
              <a:t>	</a:t>
            </a:r>
            <a:r>
              <a:rPr lang="en-IN" sz="2800" dirty="0" smtClean="0"/>
              <a:t>– It’s as if each job is running on its own workstation     	   with shared system resources. </a:t>
            </a:r>
          </a:p>
          <a:p>
            <a:r>
              <a:rPr lang="en-IN" sz="2800" dirty="0" smtClean="0"/>
              <a:t>• When multiprocessing takes place at the thread level, a high degree of synchronization is required to: </a:t>
            </a:r>
          </a:p>
          <a:p>
            <a:r>
              <a:rPr lang="en-IN" sz="2800" dirty="0"/>
              <a:t>	</a:t>
            </a:r>
            <a:r>
              <a:rPr lang="en-IN" sz="2800" dirty="0" smtClean="0"/>
              <a:t>– Disassemble the process; </a:t>
            </a:r>
          </a:p>
          <a:p>
            <a:r>
              <a:rPr lang="en-IN" sz="2800" dirty="0"/>
              <a:t>	</a:t>
            </a:r>
            <a:r>
              <a:rPr lang="en-IN" sz="2800" dirty="0" smtClean="0"/>
              <a:t>– Perform the thread’s instructions; – Correctly 	  	    reassemble the process.</a:t>
            </a:r>
            <a:endParaRPr lang="en-IN" sz="2800" dirty="0"/>
          </a:p>
        </p:txBody>
      </p:sp>
      <p:sp>
        <p:nvSpPr>
          <p:cNvPr id="3" name="TextBox 2"/>
          <p:cNvSpPr txBox="1"/>
          <p:nvPr/>
        </p:nvSpPr>
        <p:spPr>
          <a:xfrm>
            <a:off x="493995" y="304800"/>
            <a:ext cx="8156010" cy="646331"/>
          </a:xfrm>
          <a:prstGeom prst="rect">
            <a:avLst/>
          </a:prstGeom>
          <a:noFill/>
        </p:spPr>
        <p:txBody>
          <a:bodyPr wrap="square" rtlCol="0">
            <a:spAutoFit/>
          </a:bodyPr>
          <a:lstStyle/>
          <a:p>
            <a:r>
              <a:rPr lang="en-IN" sz="3600" b="1" dirty="0" smtClean="0">
                <a:solidFill>
                  <a:srgbClr val="FFFF00"/>
                </a:solidFill>
              </a:rPr>
              <a:t>Evolution of Microprocessor</a:t>
            </a:r>
            <a:endParaRPr lang="en-IN" sz="3600" b="1" dirty="0">
              <a:solidFill>
                <a:srgbClr val="FFFF00"/>
              </a:solidFill>
            </a:endParaRPr>
          </a:p>
        </p:txBody>
      </p:sp>
    </p:spTree>
    <p:extLst>
      <p:ext uri="{BB962C8B-B14F-4D97-AF65-F5344CB8AC3E}">
        <p14:creationId xmlns:p14="http://schemas.microsoft.com/office/powerpoint/2010/main" val="1744635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995" y="304800"/>
            <a:ext cx="8156010" cy="646331"/>
          </a:xfrm>
          <a:prstGeom prst="rect">
            <a:avLst/>
          </a:prstGeom>
          <a:noFill/>
        </p:spPr>
        <p:txBody>
          <a:bodyPr wrap="square" rtlCol="0">
            <a:spAutoFit/>
          </a:bodyPr>
          <a:lstStyle/>
          <a:p>
            <a:r>
              <a:rPr lang="en-IN" sz="3600" b="1" dirty="0" smtClean="0">
                <a:solidFill>
                  <a:srgbClr val="FFFF00"/>
                </a:solidFill>
              </a:rPr>
              <a:t>Introduction to Multi-core Processors</a:t>
            </a:r>
            <a:endParaRPr lang="en-IN" sz="3600" b="1" dirty="0">
              <a:solidFill>
                <a:srgbClr val="FFFF00"/>
              </a:solidFill>
            </a:endParaRPr>
          </a:p>
        </p:txBody>
      </p:sp>
      <p:sp>
        <p:nvSpPr>
          <p:cNvPr id="3" name="Rectangle 2"/>
          <p:cNvSpPr/>
          <p:nvPr/>
        </p:nvSpPr>
        <p:spPr>
          <a:xfrm>
            <a:off x="493995" y="983810"/>
            <a:ext cx="8156010" cy="4708981"/>
          </a:xfrm>
          <a:prstGeom prst="rect">
            <a:avLst/>
          </a:prstGeom>
        </p:spPr>
        <p:txBody>
          <a:bodyPr wrap="square">
            <a:spAutoFit/>
          </a:bodyPr>
          <a:lstStyle/>
          <a:p>
            <a:pPr algn="just"/>
            <a:r>
              <a:rPr lang="en-IN" sz="2500" dirty="0" smtClean="0"/>
              <a:t>• Multi-core processors have several processors on a single chip. </a:t>
            </a:r>
          </a:p>
          <a:p>
            <a:pPr algn="just"/>
            <a:r>
              <a:rPr lang="en-IN" sz="2500" dirty="0" smtClean="0"/>
              <a:t>• As processors became smaller in size and faster in processing speed, CPU designers began to use </a:t>
            </a:r>
            <a:r>
              <a:rPr lang="en-IN" sz="2500" dirty="0" err="1" smtClean="0"/>
              <a:t>nanometer</a:t>
            </a:r>
            <a:r>
              <a:rPr lang="en-IN" sz="2500" dirty="0" smtClean="0"/>
              <a:t>-sized transistors. </a:t>
            </a:r>
          </a:p>
          <a:p>
            <a:pPr algn="just"/>
            <a:r>
              <a:rPr lang="en-IN" sz="2500" dirty="0" smtClean="0"/>
              <a:t>• Each transistor switches between two positions – 0 and 1 – as the computer conducts its binary arithmetic at increasingly fast speeds.</a:t>
            </a:r>
          </a:p>
          <a:p>
            <a:pPr algn="just"/>
            <a:r>
              <a:rPr lang="en-IN" sz="2500" dirty="0" smtClean="0"/>
              <a:t>• Multiple processor configuration impacts the OS. – The OS must manage multiple processors, multiple RAMs, and the processing of many tasks at once. </a:t>
            </a:r>
          </a:p>
          <a:p>
            <a:pPr algn="just"/>
            <a:r>
              <a:rPr lang="en-IN" sz="2500" dirty="0" smtClean="0"/>
              <a:t>• However, a dual-core chip is not always faster than a single-core chip. – It depends on the tasks being performed and whether they’re multi-threaded or sequential. </a:t>
            </a:r>
            <a:endParaRPr lang="en-IN" sz="2500" dirty="0"/>
          </a:p>
        </p:txBody>
      </p:sp>
    </p:spTree>
    <p:extLst>
      <p:ext uri="{BB962C8B-B14F-4D97-AF65-F5344CB8AC3E}">
        <p14:creationId xmlns:p14="http://schemas.microsoft.com/office/powerpoint/2010/main" val="1170972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199"/>
            <a:ext cx="8156010" cy="646331"/>
          </a:xfrm>
          <a:prstGeom prst="rect">
            <a:avLst/>
          </a:prstGeom>
          <a:noFill/>
        </p:spPr>
        <p:txBody>
          <a:bodyPr wrap="square" rtlCol="0">
            <a:spAutoFit/>
          </a:bodyPr>
          <a:lstStyle/>
          <a:p>
            <a:r>
              <a:rPr lang="en-IN" sz="3600" b="1" dirty="0" smtClean="0">
                <a:solidFill>
                  <a:srgbClr val="FFFF00"/>
                </a:solidFill>
              </a:rPr>
              <a:t>Typical Multiprocessing Configurations</a:t>
            </a:r>
            <a:endParaRPr lang="en-IN" sz="3600" b="1" dirty="0">
              <a:solidFill>
                <a:srgbClr val="FFFF00"/>
              </a:solidFill>
            </a:endParaRPr>
          </a:p>
        </p:txBody>
      </p:sp>
      <p:sp>
        <p:nvSpPr>
          <p:cNvPr id="3" name="Rectangle 2"/>
          <p:cNvSpPr/>
          <p:nvPr/>
        </p:nvSpPr>
        <p:spPr>
          <a:xfrm>
            <a:off x="1702496" y="2286000"/>
            <a:ext cx="5181600" cy="1815882"/>
          </a:xfrm>
          <a:prstGeom prst="rect">
            <a:avLst/>
          </a:prstGeom>
        </p:spPr>
        <p:txBody>
          <a:bodyPr wrap="square">
            <a:spAutoFit/>
          </a:bodyPr>
          <a:lstStyle/>
          <a:p>
            <a:r>
              <a:rPr lang="en-IN" sz="2800" dirty="0" smtClean="0"/>
              <a:t>• Three typical configurations are: </a:t>
            </a:r>
          </a:p>
          <a:p>
            <a:r>
              <a:rPr lang="en-IN" sz="2800" dirty="0" smtClean="0"/>
              <a:t>– Master/Slave </a:t>
            </a:r>
          </a:p>
          <a:p>
            <a:r>
              <a:rPr lang="en-IN" sz="2800" dirty="0" smtClean="0"/>
              <a:t>– Loosely Coupled</a:t>
            </a:r>
          </a:p>
          <a:p>
            <a:r>
              <a:rPr lang="en-IN" sz="2800" dirty="0" smtClean="0"/>
              <a:t>– Symmetric</a:t>
            </a:r>
            <a:endParaRPr lang="en-IN" sz="2800" dirty="0"/>
          </a:p>
        </p:txBody>
      </p:sp>
    </p:spTree>
    <p:extLst>
      <p:ext uri="{BB962C8B-B14F-4D97-AF65-F5344CB8AC3E}">
        <p14:creationId xmlns:p14="http://schemas.microsoft.com/office/powerpoint/2010/main" val="1656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529"/>
            <a:ext cx="7947025" cy="3830954"/>
          </a:xfrm>
          <a:prstGeom prst="rect">
            <a:avLst/>
          </a:prstGeom>
        </p:spPr>
        <p:txBody>
          <a:bodyPr vert="horz" wrap="square" lIns="0" tIns="12700" rIns="0" bIns="0" rtlCol="0">
            <a:spAutoFit/>
          </a:bodyPr>
          <a:lstStyle/>
          <a:p>
            <a:pPr marL="268605" marR="703580" indent="-256540" algn="just">
              <a:lnSpc>
                <a:spcPct val="100000"/>
              </a:lnSpc>
              <a:spcBef>
                <a:spcPts val="1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We describe </a:t>
            </a:r>
            <a:r>
              <a:rPr sz="2700" dirty="0">
                <a:latin typeface="Lucida Sans Unicode"/>
                <a:cs typeface="Lucida Sans Unicode"/>
              </a:rPr>
              <a:t>a </a:t>
            </a:r>
            <a:r>
              <a:rPr sz="2700" spc="-10" dirty="0">
                <a:latin typeface="Lucida Sans Unicode"/>
                <a:cs typeface="Lucida Sans Unicode"/>
              </a:rPr>
              <a:t>collection </a:t>
            </a:r>
            <a:r>
              <a:rPr sz="2700" spc="-5" dirty="0">
                <a:latin typeface="Lucida Sans Unicode"/>
                <a:cs typeface="Lucida Sans Unicode"/>
              </a:rPr>
              <a:t>of processes as </a:t>
            </a:r>
            <a:r>
              <a:rPr sz="2700" dirty="0">
                <a:latin typeface="Lucida Sans Unicode"/>
                <a:cs typeface="Lucida Sans Unicode"/>
              </a:rPr>
              <a:t>a  </a:t>
            </a:r>
            <a:r>
              <a:rPr sz="2700" spc="-5" dirty="0">
                <a:latin typeface="Lucida Sans Unicode"/>
                <a:cs typeface="Lucida Sans Unicode"/>
              </a:rPr>
              <a:t>“job”.</a:t>
            </a:r>
            <a:endParaRPr sz="2700" dirty="0">
              <a:latin typeface="Lucida Sans Unicode"/>
              <a:cs typeface="Lucida Sans Unicode"/>
            </a:endParaRPr>
          </a:p>
          <a:p>
            <a:pPr marL="268605" marR="5080" indent="-256540" algn="just">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When the operating </a:t>
            </a:r>
            <a:r>
              <a:rPr sz="2700" dirty="0">
                <a:latin typeface="Lucida Sans Unicode"/>
                <a:cs typeface="Lucida Sans Unicode"/>
              </a:rPr>
              <a:t>systems </a:t>
            </a:r>
            <a:r>
              <a:rPr sz="2700" spc="-5" dirty="0">
                <a:latin typeface="Lucida Sans Unicode"/>
                <a:cs typeface="Lucida Sans Unicode"/>
              </a:rPr>
              <a:t>is presented</a:t>
            </a:r>
            <a:r>
              <a:rPr sz="2700" spc="-135" dirty="0">
                <a:latin typeface="Lucida Sans Unicode"/>
                <a:cs typeface="Lucida Sans Unicode"/>
              </a:rPr>
              <a:t> </a:t>
            </a:r>
            <a:r>
              <a:rPr sz="2700" dirty="0">
                <a:latin typeface="Lucida Sans Unicode"/>
                <a:cs typeface="Lucida Sans Unicode"/>
              </a:rPr>
              <a:t>with  a </a:t>
            </a:r>
            <a:r>
              <a:rPr sz="2700" spc="-5" dirty="0">
                <a:latin typeface="Lucida Sans Unicode"/>
                <a:cs typeface="Lucida Sans Unicode"/>
              </a:rPr>
              <a:t>queue of jobs or processes to run, the </a:t>
            </a:r>
            <a:r>
              <a:rPr sz="2700" b="1" spc="5" dirty="0">
                <a:latin typeface="Lucida Sans Unicode"/>
                <a:cs typeface="Lucida Sans Unicode"/>
              </a:rPr>
              <a:t>Job  </a:t>
            </a:r>
            <a:r>
              <a:rPr sz="2700" b="1" spc="-5" dirty="0">
                <a:latin typeface="Lucida Sans Unicode"/>
                <a:cs typeface="Lucida Sans Unicode"/>
              </a:rPr>
              <a:t>Scheduler </a:t>
            </a:r>
            <a:r>
              <a:rPr sz="2700" dirty="0">
                <a:latin typeface="Lucida Sans Unicode"/>
                <a:cs typeface="Lucida Sans Unicode"/>
              </a:rPr>
              <a:t>has </a:t>
            </a:r>
            <a:r>
              <a:rPr sz="2700" spc="-5" dirty="0">
                <a:latin typeface="Lucida Sans Unicode"/>
                <a:cs typeface="Lucida Sans Unicode"/>
              </a:rPr>
              <a:t>the task of deciding which  order to </a:t>
            </a:r>
            <a:r>
              <a:rPr sz="2700" dirty="0">
                <a:latin typeface="Lucida Sans Unicode"/>
                <a:cs typeface="Lucida Sans Unicode"/>
              </a:rPr>
              <a:t>run </a:t>
            </a:r>
            <a:r>
              <a:rPr sz="2700" spc="-5" dirty="0">
                <a:latin typeface="Lucida Sans Unicode"/>
                <a:cs typeface="Lucida Sans Unicode"/>
              </a:rPr>
              <a:t>the are jobs</a:t>
            </a:r>
            <a:r>
              <a:rPr sz="2700" spc="-70" dirty="0">
                <a:latin typeface="Lucida Sans Unicode"/>
                <a:cs typeface="Lucida Sans Unicode"/>
              </a:rPr>
              <a:t> </a:t>
            </a:r>
            <a:r>
              <a:rPr sz="2700" spc="-5" dirty="0">
                <a:latin typeface="Lucida Sans Unicode"/>
                <a:cs typeface="Lucida Sans Unicode"/>
              </a:rPr>
              <a:t>in.</a:t>
            </a:r>
            <a:endParaRPr sz="2700" dirty="0">
              <a:latin typeface="Lucida Sans Unicode"/>
              <a:cs typeface="Lucida Sans Unicode"/>
            </a:endParaRPr>
          </a:p>
          <a:p>
            <a:pPr marL="268605" marR="22225" indent="-256540" algn="just">
              <a:lnSpc>
                <a:spcPct val="100000"/>
              </a:lnSpc>
              <a:spcBef>
                <a:spcPts val="400"/>
              </a:spcBef>
              <a:tabLst>
                <a:tab pos="268605" algn="l"/>
              </a:tabLst>
            </a:pPr>
            <a:r>
              <a:rPr sz="1800" spc="15" dirty="0">
                <a:solidFill>
                  <a:srgbClr val="2CA1BE"/>
                </a:solidFill>
                <a:latin typeface="Wingdings 3"/>
                <a:cs typeface="Wingdings 3"/>
              </a:rPr>
              <a:t></a:t>
            </a:r>
            <a:r>
              <a:rPr sz="1800" spc="15" dirty="0">
                <a:solidFill>
                  <a:srgbClr val="2CA1BE"/>
                </a:solidFill>
                <a:latin typeface="Times New Roman"/>
                <a:cs typeface="Times New Roman"/>
              </a:rPr>
              <a:t>	</a:t>
            </a:r>
            <a:r>
              <a:rPr sz="2700" spc="-5" dirty="0">
                <a:latin typeface="Lucida Sans Unicode"/>
                <a:cs typeface="Lucida Sans Unicode"/>
              </a:rPr>
              <a:t>The </a:t>
            </a:r>
            <a:r>
              <a:rPr sz="2700" b="1" dirty="0">
                <a:latin typeface="Lucida Sans Unicode"/>
                <a:cs typeface="Lucida Sans Unicode"/>
              </a:rPr>
              <a:t>Job </a:t>
            </a:r>
            <a:r>
              <a:rPr sz="2700" b="1" spc="-5" dirty="0">
                <a:latin typeface="Lucida Sans Unicode"/>
                <a:cs typeface="Lucida Sans Unicode"/>
              </a:rPr>
              <a:t>Scheduler </a:t>
            </a:r>
            <a:r>
              <a:rPr sz="2700" spc="-5" dirty="0">
                <a:latin typeface="Lucida Sans Unicode"/>
                <a:cs typeface="Lucida Sans Unicode"/>
              </a:rPr>
              <a:t>wants to ensure that the </a:t>
            </a:r>
            <a:r>
              <a:rPr sz="2700" spc="-10" dirty="0">
                <a:latin typeface="Lucida Sans Unicode"/>
                <a:cs typeface="Lucida Sans Unicode"/>
              </a:rPr>
              <a:t>all  </a:t>
            </a:r>
            <a:r>
              <a:rPr sz="2700" spc="-5" dirty="0">
                <a:latin typeface="Lucida Sans Unicode"/>
                <a:cs typeface="Lucida Sans Unicode"/>
              </a:rPr>
              <a:t>components of the operating </a:t>
            </a:r>
            <a:r>
              <a:rPr sz="2700" dirty="0">
                <a:latin typeface="Lucida Sans Unicode"/>
                <a:cs typeface="Lucida Sans Unicode"/>
              </a:rPr>
              <a:t>system </a:t>
            </a:r>
            <a:r>
              <a:rPr sz="2700" spc="-5" dirty="0">
                <a:latin typeface="Lucida Sans Unicode"/>
                <a:cs typeface="Lucida Sans Unicode"/>
              </a:rPr>
              <a:t>are  </a:t>
            </a:r>
            <a:r>
              <a:rPr sz="2700" dirty="0">
                <a:latin typeface="Lucida Sans Unicode"/>
                <a:cs typeface="Lucida Sans Unicode"/>
              </a:rPr>
              <a:t>busy, </a:t>
            </a:r>
            <a:r>
              <a:rPr sz="2700" spc="-5" dirty="0">
                <a:latin typeface="Lucida Sans Unicode"/>
                <a:cs typeface="Lucida Sans Unicode"/>
              </a:rPr>
              <a:t>and there is </a:t>
            </a:r>
            <a:r>
              <a:rPr sz="2700" dirty="0">
                <a:latin typeface="Lucida Sans Unicode"/>
                <a:cs typeface="Lucida Sans Unicode"/>
              </a:rPr>
              <a:t>no </a:t>
            </a:r>
            <a:r>
              <a:rPr sz="2700" spc="-5" dirty="0">
                <a:latin typeface="Lucida Sans Unicode"/>
                <a:cs typeface="Lucida Sans Unicode"/>
              </a:rPr>
              <a:t>component that is</a:t>
            </a:r>
            <a:r>
              <a:rPr sz="2700" spc="-100" dirty="0">
                <a:latin typeface="Lucida Sans Unicode"/>
                <a:cs typeface="Lucida Sans Unicode"/>
              </a:rPr>
              <a:t> </a:t>
            </a:r>
            <a:r>
              <a:rPr sz="2700" spc="-5" dirty="0">
                <a:latin typeface="Lucida Sans Unicode"/>
                <a:cs typeface="Lucida Sans Unicode"/>
              </a:rPr>
              <a:t>idle.</a:t>
            </a:r>
            <a:endParaRPr sz="2700" dirty="0">
              <a:latin typeface="Lucida Sans Unicode"/>
              <a:cs typeface="Lucida Sans Unicode"/>
            </a:endParaRPr>
          </a:p>
        </p:txBody>
      </p:sp>
      <p:sp>
        <p:nvSpPr>
          <p:cNvPr id="4" name="TextBox 3"/>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64" y="147889"/>
            <a:ext cx="8156010" cy="646331"/>
          </a:xfrm>
          <a:prstGeom prst="rect">
            <a:avLst/>
          </a:prstGeom>
          <a:noFill/>
        </p:spPr>
        <p:txBody>
          <a:bodyPr wrap="square" rtlCol="0">
            <a:spAutoFit/>
          </a:bodyPr>
          <a:lstStyle/>
          <a:p>
            <a:r>
              <a:rPr lang="en-IN" sz="3600" b="1" dirty="0" smtClean="0">
                <a:solidFill>
                  <a:srgbClr val="FFFF00"/>
                </a:solidFill>
              </a:rPr>
              <a:t>Master/Slave Configuration</a:t>
            </a:r>
            <a:endParaRPr lang="en-IN" sz="3600" b="1" dirty="0">
              <a:solidFill>
                <a:srgbClr val="FFFF00"/>
              </a:solidFill>
            </a:endParaRPr>
          </a:p>
        </p:txBody>
      </p:sp>
      <p:sp>
        <p:nvSpPr>
          <p:cNvPr id="3" name="Rectangle 2"/>
          <p:cNvSpPr/>
          <p:nvPr/>
        </p:nvSpPr>
        <p:spPr>
          <a:xfrm>
            <a:off x="228600" y="685800"/>
            <a:ext cx="8763000" cy="6001643"/>
          </a:xfrm>
          <a:prstGeom prst="rect">
            <a:avLst/>
          </a:prstGeom>
        </p:spPr>
        <p:txBody>
          <a:bodyPr wrap="square">
            <a:spAutoFit/>
          </a:bodyPr>
          <a:lstStyle/>
          <a:p>
            <a:r>
              <a:rPr lang="en-IN" sz="2400" dirty="0"/>
              <a:t>• An asymmetric multiprocessing system. </a:t>
            </a:r>
            <a:endParaRPr lang="en-IN" sz="2400" dirty="0" smtClean="0"/>
          </a:p>
          <a:p>
            <a:r>
              <a:rPr lang="en-IN" sz="2400" dirty="0" smtClean="0"/>
              <a:t>• </a:t>
            </a:r>
            <a:r>
              <a:rPr lang="en-IN" sz="2400" dirty="0"/>
              <a:t>A single-processor system with additional slave processors, each of which is managed by the primary master processor. </a:t>
            </a:r>
            <a:endParaRPr lang="en-IN" sz="2400" dirty="0" smtClean="0"/>
          </a:p>
          <a:p>
            <a:r>
              <a:rPr lang="en-IN" sz="2400" dirty="0" smtClean="0"/>
              <a:t>• </a:t>
            </a:r>
            <a:r>
              <a:rPr lang="en-IN" sz="2400" dirty="0"/>
              <a:t>The master processor: </a:t>
            </a:r>
            <a:endParaRPr lang="en-IN" sz="2400" dirty="0" smtClean="0"/>
          </a:p>
          <a:p>
            <a:r>
              <a:rPr lang="en-IN" sz="2400" dirty="0"/>
              <a:t>	</a:t>
            </a:r>
            <a:r>
              <a:rPr lang="en-IN" sz="2400" dirty="0" smtClean="0"/>
              <a:t>– </a:t>
            </a:r>
            <a:r>
              <a:rPr lang="en-IN" sz="2400" dirty="0"/>
              <a:t>Manages the entire system: </a:t>
            </a:r>
            <a:endParaRPr lang="en-IN" sz="2400" dirty="0" smtClean="0"/>
          </a:p>
          <a:p>
            <a:r>
              <a:rPr lang="en-IN" sz="2400" dirty="0"/>
              <a:t>	</a:t>
            </a:r>
            <a:r>
              <a:rPr lang="en-IN" sz="2400" dirty="0" smtClean="0"/>
              <a:t>	• </a:t>
            </a:r>
            <a:r>
              <a:rPr lang="en-IN" sz="2400" dirty="0"/>
              <a:t>All files, devices, memory, and processors </a:t>
            </a:r>
            <a:endParaRPr lang="en-IN" sz="2400" dirty="0" smtClean="0"/>
          </a:p>
          <a:p>
            <a:r>
              <a:rPr lang="en-IN" sz="2400" dirty="0"/>
              <a:t>	</a:t>
            </a:r>
            <a:r>
              <a:rPr lang="en-IN" sz="2400" dirty="0" smtClean="0"/>
              <a:t>– </a:t>
            </a:r>
            <a:r>
              <a:rPr lang="en-IN" sz="2400" dirty="0"/>
              <a:t>Maintains the status of all processes in the system; </a:t>
            </a:r>
            <a:endParaRPr lang="en-IN" sz="2400" dirty="0" smtClean="0"/>
          </a:p>
          <a:p>
            <a:r>
              <a:rPr lang="en-IN" sz="2400" dirty="0"/>
              <a:t>	</a:t>
            </a:r>
            <a:r>
              <a:rPr lang="en-IN" sz="2400" dirty="0" smtClean="0"/>
              <a:t>– </a:t>
            </a:r>
            <a:r>
              <a:rPr lang="en-IN" sz="2400" dirty="0"/>
              <a:t>Performs storage management activities; </a:t>
            </a:r>
            <a:endParaRPr lang="en-IN" sz="2400" dirty="0" smtClean="0"/>
          </a:p>
          <a:p>
            <a:r>
              <a:rPr lang="en-IN" sz="2400" dirty="0"/>
              <a:t>	</a:t>
            </a:r>
            <a:r>
              <a:rPr lang="en-IN" sz="2400" dirty="0" smtClean="0"/>
              <a:t>– </a:t>
            </a:r>
            <a:r>
              <a:rPr lang="en-IN" sz="2400" dirty="0"/>
              <a:t>Schedules the work for the other processors; </a:t>
            </a:r>
            <a:endParaRPr lang="en-IN" sz="2400" dirty="0" smtClean="0"/>
          </a:p>
          <a:p>
            <a:r>
              <a:rPr lang="en-IN" sz="2400" dirty="0"/>
              <a:t>	</a:t>
            </a:r>
            <a:r>
              <a:rPr lang="en-IN" sz="2400" dirty="0" smtClean="0"/>
              <a:t>– </a:t>
            </a:r>
            <a:r>
              <a:rPr lang="en-IN" sz="2400" dirty="0"/>
              <a:t>Executes all control programs</a:t>
            </a:r>
            <a:r>
              <a:rPr lang="en-IN" sz="2400" dirty="0" smtClean="0"/>
              <a:t>.</a:t>
            </a:r>
          </a:p>
          <a:p>
            <a:r>
              <a:rPr lang="en-IN" sz="2400" dirty="0"/>
              <a:t>• This configuration is well suited for computing environments in which processing time is divided between front-end and back-end processors. </a:t>
            </a:r>
            <a:endParaRPr lang="en-IN" sz="2400" dirty="0" smtClean="0"/>
          </a:p>
          <a:p>
            <a:r>
              <a:rPr lang="en-IN" sz="2400" dirty="0" smtClean="0"/>
              <a:t>• </a:t>
            </a:r>
            <a:r>
              <a:rPr lang="en-IN" sz="2400" dirty="0"/>
              <a:t>The front-end processor takes care of the interactive users and quick jobs. </a:t>
            </a:r>
            <a:endParaRPr lang="en-IN" sz="2400" dirty="0" smtClean="0"/>
          </a:p>
          <a:p>
            <a:r>
              <a:rPr lang="en-IN" sz="2400" dirty="0" smtClean="0"/>
              <a:t>• </a:t>
            </a:r>
            <a:r>
              <a:rPr lang="en-IN" sz="2400" dirty="0"/>
              <a:t>The back-end processor takes care of those with long jobs using the batch mode</a:t>
            </a:r>
            <a:r>
              <a:rPr lang="en-IN" sz="2400" dirty="0" smtClean="0"/>
              <a:t>.</a:t>
            </a:r>
            <a:endParaRPr lang="en-IN" sz="2400" dirty="0"/>
          </a:p>
        </p:txBody>
      </p:sp>
    </p:spTree>
    <p:extLst>
      <p:ext uri="{BB962C8B-B14F-4D97-AF65-F5344CB8AC3E}">
        <p14:creationId xmlns:p14="http://schemas.microsoft.com/office/powerpoint/2010/main" val="16050855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9806" t="21912" r="18599" b="39848"/>
          <a:stretch/>
        </p:blipFill>
        <p:spPr bwMode="auto">
          <a:xfrm>
            <a:off x="1447800" y="152400"/>
            <a:ext cx="6248399" cy="2826067"/>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52400" y="3079275"/>
            <a:ext cx="8839200" cy="3785652"/>
          </a:xfrm>
          <a:prstGeom prst="rect">
            <a:avLst/>
          </a:prstGeom>
        </p:spPr>
        <p:txBody>
          <a:bodyPr wrap="square">
            <a:spAutoFit/>
          </a:bodyPr>
          <a:lstStyle/>
          <a:p>
            <a:pPr algn="just"/>
            <a:r>
              <a:rPr lang="en-IN" sz="2000" dirty="0"/>
              <a:t>• The primary advantage of this configuration is its simplicity. </a:t>
            </a:r>
            <a:endParaRPr lang="en-IN" sz="2000" dirty="0" smtClean="0"/>
          </a:p>
          <a:p>
            <a:pPr algn="just"/>
            <a:r>
              <a:rPr lang="en-IN" sz="2000" dirty="0" smtClean="0"/>
              <a:t>• </a:t>
            </a:r>
            <a:r>
              <a:rPr lang="en-IN" sz="2000" dirty="0"/>
              <a:t>It also has three serious disadvantages. </a:t>
            </a:r>
            <a:endParaRPr lang="en-IN" sz="2000" dirty="0" smtClean="0"/>
          </a:p>
          <a:p>
            <a:pPr algn="just"/>
            <a:r>
              <a:rPr lang="en-IN" sz="2000" dirty="0"/>
              <a:t>	</a:t>
            </a:r>
            <a:r>
              <a:rPr lang="en-IN" sz="2000" dirty="0" smtClean="0"/>
              <a:t>– </a:t>
            </a:r>
            <a:r>
              <a:rPr lang="en-IN" sz="2000" dirty="0"/>
              <a:t>Its reliability is no higher than for a single processor system because if the </a:t>
            </a:r>
            <a:r>
              <a:rPr lang="en-IN" sz="2000" dirty="0" smtClean="0"/>
              <a:t>     	master </a:t>
            </a:r>
            <a:r>
              <a:rPr lang="en-IN" sz="2000" dirty="0"/>
              <a:t>processor fails, the entire system fails. </a:t>
            </a:r>
            <a:endParaRPr lang="en-IN" sz="2000" dirty="0" smtClean="0"/>
          </a:p>
          <a:p>
            <a:pPr algn="just"/>
            <a:r>
              <a:rPr lang="en-IN" sz="2000" dirty="0"/>
              <a:t>	</a:t>
            </a:r>
            <a:r>
              <a:rPr lang="en-IN" sz="2000" dirty="0" smtClean="0"/>
              <a:t>– </a:t>
            </a:r>
            <a:r>
              <a:rPr lang="en-IN" sz="2000" dirty="0"/>
              <a:t>It can lead to poor use of resources because if a slave processor should </a:t>
            </a:r>
            <a:r>
              <a:rPr lang="en-IN" sz="2000" dirty="0" smtClean="0"/>
              <a:t>	become </a:t>
            </a:r>
            <a:r>
              <a:rPr lang="en-IN" sz="2000" dirty="0"/>
              <a:t>free while the master processor is busy, the slave must wait until the master </a:t>
            </a:r>
            <a:r>
              <a:rPr lang="en-IN" sz="2000" dirty="0" smtClean="0"/>
              <a:t>	processor </a:t>
            </a:r>
            <a:r>
              <a:rPr lang="en-IN" sz="2000" dirty="0"/>
              <a:t>becomes free and can assign more work to it</a:t>
            </a:r>
            <a:r>
              <a:rPr lang="en-IN" sz="2000" dirty="0" smtClean="0"/>
              <a:t>.</a:t>
            </a:r>
          </a:p>
          <a:p>
            <a:pPr algn="just"/>
            <a:r>
              <a:rPr lang="en-IN" sz="2000" dirty="0" smtClean="0"/>
              <a:t>	– </a:t>
            </a:r>
            <a:r>
              <a:rPr lang="en-IN" sz="2000" dirty="0"/>
              <a:t>It increases the number of interrupts because all slave processors must interrupt the master processor every time they need OS intervention, such as for I/O requests, </a:t>
            </a:r>
            <a:endParaRPr lang="en-IN" sz="2000" dirty="0" smtClean="0"/>
          </a:p>
          <a:p>
            <a:pPr algn="just"/>
            <a:r>
              <a:rPr lang="en-IN" sz="2000" dirty="0" smtClean="0"/>
              <a:t>• </a:t>
            </a:r>
            <a:r>
              <a:rPr lang="en-IN" sz="2000" dirty="0"/>
              <a:t>This creates long queues at the master processor level when there are many processors and many interrupts.</a:t>
            </a:r>
          </a:p>
        </p:txBody>
      </p:sp>
    </p:spTree>
    <p:extLst>
      <p:ext uri="{BB962C8B-B14F-4D97-AF65-F5344CB8AC3E}">
        <p14:creationId xmlns:p14="http://schemas.microsoft.com/office/powerpoint/2010/main" val="331603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839200" cy="3170099"/>
          </a:xfrm>
          <a:prstGeom prst="rect">
            <a:avLst/>
          </a:prstGeom>
        </p:spPr>
        <p:txBody>
          <a:bodyPr wrap="square">
            <a:spAutoFit/>
          </a:bodyPr>
          <a:lstStyle/>
          <a:p>
            <a:pPr algn="just"/>
            <a:r>
              <a:rPr lang="en-IN" sz="2000" dirty="0"/>
              <a:t>• Features several complete computer systems, each with its own memory, I/O devices, CPU, and OS. </a:t>
            </a:r>
            <a:endParaRPr lang="en-IN" sz="2000" dirty="0" smtClean="0"/>
          </a:p>
          <a:p>
            <a:pPr algn="just"/>
            <a:r>
              <a:rPr lang="en-IN" sz="2000" dirty="0" smtClean="0"/>
              <a:t>• </a:t>
            </a:r>
            <a:r>
              <a:rPr lang="en-IN" sz="2000" dirty="0"/>
              <a:t>Each processor controls its own resources: </a:t>
            </a:r>
            <a:endParaRPr lang="en-IN" sz="2000" dirty="0" smtClean="0"/>
          </a:p>
          <a:p>
            <a:pPr algn="just"/>
            <a:r>
              <a:rPr lang="en-IN" sz="2000" dirty="0"/>
              <a:t>	</a:t>
            </a:r>
            <a:r>
              <a:rPr lang="en-IN" sz="2000" dirty="0" smtClean="0"/>
              <a:t>– </a:t>
            </a:r>
            <a:r>
              <a:rPr lang="en-IN" sz="2000" dirty="0"/>
              <a:t>Files </a:t>
            </a:r>
            <a:endParaRPr lang="en-IN" sz="2000" dirty="0" smtClean="0"/>
          </a:p>
          <a:p>
            <a:pPr algn="just"/>
            <a:r>
              <a:rPr lang="en-IN" sz="2000" dirty="0"/>
              <a:t>	</a:t>
            </a:r>
            <a:r>
              <a:rPr lang="en-IN" sz="2000" dirty="0" smtClean="0"/>
              <a:t>– </a:t>
            </a:r>
            <a:r>
              <a:rPr lang="en-IN" sz="2000" dirty="0"/>
              <a:t>Access to memory </a:t>
            </a:r>
            <a:endParaRPr lang="en-IN" sz="2000" dirty="0" smtClean="0"/>
          </a:p>
          <a:p>
            <a:pPr algn="just"/>
            <a:r>
              <a:rPr lang="en-IN" sz="2000" dirty="0"/>
              <a:t>	</a:t>
            </a:r>
            <a:r>
              <a:rPr lang="en-IN" sz="2000" dirty="0" smtClean="0"/>
              <a:t>– </a:t>
            </a:r>
            <a:r>
              <a:rPr lang="en-IN" sz="2000" dirty="0"/>
              <a:t>I/O devices </a:t>
            </a:r>
            <a:endParaRPr lang="en-IN" sz="2000" dirty="0" smtClean="0"/>
          </a:p>
          <a:p>
            <a:pPr algn="just"/>
            <a:r>
              <a:rPr lang="en-IN" sz="2000" dirty="0" smtClean="0"/>
              <a:t>• </a:t>
            </a:r>
            <a:r>
              <a:rPr lang="en-IN" sz="2000" dirty="0"/>
              <a:t>Each processor maintains its own commands and I/O management tables. </a:t>
            </a:r>
            <a:endParaRPr lang="en-IN" sz="2000" dirty="0" smtClean="0"/>
          </a:p>
          <a:p>
            <a:pPr algn="just"/>
            <a:r>
              <a:rPr lang="en-IN" sz="2000" dirty="0" smtClean="0"/>
              <a:t>• </a:t>
            </a:r>
            <a:r>
              <a:rPr lang="en-IN" sz="2000" dirty="0"/>
              <a:t>The only difference between a loosely coupled multiprocessing system and a collection of independent single-processing systems is that each processor can communicate and cooperate with the other processors.</a:t>
            </a:r>
          </a:p>
        </p:txBody>
      </p:sp>
      <p:sp>
        <p:nvSpPr>
          <p:cNvPr id="3" name="TextBox 2"/>
          <p:cNvSpPr txBox="1"/>
          <p:nvPr/>
        </p:nvSpPr>
        <p:spPr>
          <a:xfrm>
            <a:off x="422564" y="147889"/>
            <a:ext cx="8156010" cy="646331"/>
          </a:xfrm>
          <a:prstGeom prst="rect">
            <a:avLst/>
          </a:prstGeom>
          <a:noFill/>
        </p:spPr>
        <p:txBody>
          <a:bodyPr wrap="square" rtlCol="0">
            <a:spAutoFit/>
          </a:bodyPr>
          <a:lstStyle/>
          <a:p>
            <a:r>
              <a:rPr lang="en-IN" sz="3600" b="1" dirty="0" smtClean="0">
                <a:solidFill>
                  <a:srgbClr val="FFFF00"/>
                </a:solidFill>
              </a:rPr>
              <a:t>Loosely Coupled Configuration</a:t>
            </a:r>
            <a:endParaRPr lang="en-IN" sz="3600" b="1" dirty="0">
              <a:solidFill>
                <a:srgbClr val="FFFF00"/>
              </a:solidFill>
            </a:endParaRPr>
          </a:p>
        </p:txBody>
      </p:sp>
      <p:pic>
        <p:nvPicPr>
          <p:cNvPr id="4" name="Picture 3"/>
          <p:cNvPicPr/>
          <p:nvPr/>
        </p:nvPicPr>
        <p:blipFill rotWithShape="1">
          <a:blip r:embed="rId2"/>
          <a:srcRect l="18357" t="23202" r="18358" b="28247"/>
          <a:stretch/>
        </p:blipFill>
        <p:spPr bwMode="auto">
          <a:xfrm>
            <a:off x="2057400" y="4214821"/>
            <a:ext cx="5029200" cy="23163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850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4" y="914400"/>
            <a:ext cx="8340436" cy="5262979"/>
          </a:xfrm>
          <a:prstGeom prst="rect">
            <a:avLst/>
          </a:prstGeom>
        </p:spPr>
        <p:txBody>
          <a:bodyPr wrap="square">
            <a:spAutoFit/>
          </a:bodyPr>
          <a:lstStyle/>
          <a:p>
            <a:pPr algn="just"/>
            <a:r>
              <a:rPr lang="en-IN" sz="2400" dirty="0"/>
              <a:t>• When a job arrives for the first time, it’s assigned to one processor. </a:t>
            </a:r>
            <a:endParaRPr lang="en-IN" sz="2400" dirty="0" smtClean="0"/>
          </a:p>
          <a:p>
            <a:pPr algn="just"/>
            <a:r>
              <a:rPr lang="en-IN" sz="2400" dirty="0" smtClean="0"/>
              <a:t>• </a:t>
            </a:r>
            <a:r>
              <a:rPr lang="en-IN" sz="2400" dirty="0"/>
              <a:t>Once allocated, the job remains with the same processor until it’s finished. </a:t>
            </a:r>
            <a:endParaRPr lang="en-IN" sz="2400" dirty="0" smtClean="0"/>
          </a:p>
          <a:p>
            <a:pPr algn="just"/>
            <a:r>
              <a:rPr lang="en-IN" sz="2400" dirty="0" smtClean="0"/>
              <a:t>• </a:t>
            </a:r>
            <a:r>
              <a:rPr lang="en-IN" sz="2400" dirty="0"/>
              <a:t>Each processor must have global tables that indicate to which processor each job has been allocated. </a:t>
            </a:r>
            <a:endParaRPr lang="en-IN" sz="2400" dirty="0" smtClean="0"/>
          </a:p>
          <a:p>
            <a:pPr algn="just"/>
            <a:r>
              <a:rPr lang="en-IN" sz="2400" dirty="0" smtClean="0"/>
              <a:t>• </a:t>
            </a:r>
            <a:r>
              <a:rPr lang="en-IN" sz="2400" dirty="0"/>
              <a:t>To keep the system well balanced and to ensure the best use of resources, job scheduling is based on several requirements and policies. </a:t>
            </a:r>
            <a:endParaRPr lang="en-IN" sz="2400" dirty="0" smtClean="0"/>
          </a:p>
          <a:p>
            <a:pPr algn="just"/>
            <a:r>
              <a:rPr lang="en-IN" sz="2400" dirty="0"/>
              <a:t>	</a:t>
            </a:r>
            <a:r>
              <a:rPr lang="en-IN" sz="2400" dirty="0" smtClean="0"/>
              <a:t>– </a:t>
            </a:r>
            <a:r>
              <a:rPr lang="en-IN" sz="2400" dirty="0"/>
              <a:t>New jobs might be assigned to the processor with the lightest load or the best combination of output devices available. </a:t>
            </a:r>
            <a:endParaRPr lang="en-IN" sz="2400" dirty="0" smtClean="0"/>
          </a:p>
          <a:p>
            <a:pPr algn="just"/>
            <a:r>
              <a:rPr lang="en-IN" sz="2400" dirty="0"/>
              <a:t>• This system isn’t prone to catastrophic system failures. </a:t>
            </a:r>
            <a:endParaRPr lang="en-IN" sz="2400" dirty="0" smtClean="0"/>
          </a:p>
          <a:p>
            <a:pPr algn="just"/>
            <a:r>
              <a:rPr lang="en-IN" sz="2400" dirty="0" smtClean="0"/>
              <a:t>• </a:t>
            </a:r>
            <a:r>
              <a:rPr lang="en-IN" sz="2400" dirty="0"/>
              <a:t>Even when a single processor fails, the others can continue to work independently. </a:t>
            </a:r>
            <a:endParaRPr lang="en-IN" sz="2400" dirty="0" smtClean="0"/>
          </a:p>
          <a:p>
            <a:pPr algn="just"/>
            <a:r>
              <a:rPr lang="en-IN" sz="2400" dirty="0" smtClean="0"/>
              <a:t>• </a:t>
            </a:r>
            <a:r>
              <a:rPr lang="en-IN" sz="2400" dirty="0"/>
              <a:t>However, it can be difficult to detect when a processor has failed.</a:t>
            </a:r>
          </a:p>
        </p:txBody>
      </p:sp>
      <p:sp>
        <p:nvSpPr>
          <p:cNvPr id="3" name="TextBox 2"/>
          <p:cNvSpPr txBox="1"/>
          <p:nvPr/>
        </p:nvSpPr>
        <p:spPr>
          <a:xfrm>
            <a:off x="422564" y="147889"/>
            <a:ext cx="8156010" cy="646331"/>
          </a:xfrm>
          <a:prstGeom prst="rect">
            <a:avLst/>
          </a:prstGeom>
          <a:noFill/>
        </p:spPr>
        <p:txBody>
          <a:bodyPr wrap="square" rtlCol="0">
            <a:spAutoFit/>
          </a:bodyPr>
          <a:lstStyle/>
          <a:p>
            <a:r>
              <a:rPr lang="en-IN" sz="3600" b="1" dirty="0" smtClean="0">
                <a:solidFill>
                  <a:srgbClr val="FFFF00"/>
                </a:solidFill>
              </a:rPr>
              <a:t>Loosely Coupled Configuration</a:t>
            </a:r>
            <a:endParaRPr lang="en-IN" sz="3600" b="1" dirty="0">
              <a:solidFill>
                <a:srgbClr val="FFFF00"/>
              </a:solidFill>
            </a:endParaRPr>
          </a:p>
        </p:txBody>
      </p:sp>
    </p:spTree>
    <p:extLst>
      <p:ext uri="{BB962C8B-B14F-4D97-AF65-F5344CB8AC3E}">
        <p14:creationId xmlns:p14="http://schemas.microsoft.com/office/powerpoint/2010/main" val="2625101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564" y="147889"/>
            <a:ext cx="8156010" cy="646331"/>
          </a:xfrm>
          <a:prstGeom prst="rect">
            <a:avLst/>
          </a:prstGeom>
          <a:noFill/>
        </p:spPr>
        <p:txBody>
          <a:bodyPr wrap="square" rtlCol="0">
            <a:spAutoFit/>
          </a:bodyPr>
          <a:lstStyle/>
          <a:p>
            <a:r>
              <a:rPr lang="en-IN" sz="3600" b="1" dirty="0" smtClean="0">
                <a:solidFill>
                  <a:srgbClr val="FFFF00"/>
                </a:solidFill>
              </a:rPr>
              <a:t>Symmetric Configuration</a:t>
            </a:r>
            <a:endParaRPr lang="en-IN" sz="3600" b="1" dirty="0">
              <a:solidFill>
                <a:srgbClr val="FFFF00"/>
              </a:solidFill>
            </a:endParaRPr>
          </a:p>
        </p:txBody>
      </p:sp>
      <p:sp>
        <p:nvSpPr>
          <p:cNvPr id="3" name="Rectangle 2"/>
          <p:cNvSpPr/>
          <p:nvPr/>
        </p:nvSpPr>
        <p:spPr>
          <a:xfrm>
            <a:off x="422564" y="796913"/>
            <a:ext cx="8264236" cy="3416320"/>
          </a:xfrm>
          <a:prstGeom prst="rect">
            <a:avLst/>
          </a:prstGeom>
        </p:spPr>
        <p:txBody>
          <a:bodyPr wrap="square">
            <a:spAutoFit/>
          </a:bodyPr>
          <a:lstStyle/>
          <a:p>
            <a:pPr algn="just"/>
            <a:r>
              <a:rPr lang="en-IN" sz="2400" dirty="0"/>
              <a:t>• Tightly coupled. </a:t>
            </a:r>
            <a:endParaRPr lang="en-IN" sz="2400" dirty="0" smtClean="0"/>
          </a:p>
          <a:p>
            <a:pPr algn="just"/>
            <a:r>
              <a:rPr lang="en-IN" sz="2400" dirty="0" smtClean="0"/>
              <a:t>• </a:t>
            </a:r>
            <a:r>
              <a:rPr lang="en-IN" sz="2400" dirty="0"/>
              <a:t>Has four advantages over loosely coupled configurations: </a:t>
            </a:r>
            <a:endParaRPr lang="en-IN" sz="2400" dirty="0" smtClean="0"/>
          </a:p>
          <a:p>
            <a:pPr algn="just"/>
            <a:r>
              <a:rPr lang="en-IN" sz="2400" dirty="0"/>
              <a:t>	</a:t>
            </a:r>
            <a:r>
              <a:rPr lang="en-IN" sz="2400" dirty="0" smtClean="0"/>
              <a:t>– </a:t>
            </a:r>
            <a:r>
              <a:rPr lang="en-IN" sz="2400" dirty="0"/>
              <a:t>More reliable; </a:t>
            </a:r>
            <a:endParaRPr lang="en-IN" sz="2400" dirty="0" smtClean="0"/>
          </a:p>
          <a:p>
            <a:pPr algn="just"/>
            <a:r>
              <a:rPr lang="en-IN" sz="2400" dirty="0"/>
              <a:t>	</a:t>
            </a:r>
            <a:r>
              <a:rPr lang="en-IN" sz="2400" dirty="0" smtClean="0"/>
              <a:t>– </a:t>
            </a:r>
            <a:r>
              <a:rPr lang="en-IN" sz="2400" dirty="0"/>
              <a:t>Uses resources effectively; </a:t>
            </a:r>
            <a:endParaRPr lang="en-IN" sz="2400" dirty="0" smtClean="0"/>
          </a:p>
          <a:p>
            <a:pPr algn="just"/>
            <a:r>
              <a:rPr lang="en-IN" sz="2400" dirty="0"/>
              <a:t>	</a:t>
            </a:r>
            <a:r>
              <a:rPr lang="en-IN" sz="2400" dirty="0" smtClean="0"/>
              <a:t>– </a:t>
            </a:r>
            <a:r>
              <a:rPr lang="en-IN" sz="2400" dirty="0"/>
              <a:t>Can balance loads well; </a:t>
            </a:r>
            <a:endParaRPr lang="en-IN" sz="2400" dirty="0" smtClean="0"/>
          </a:p>
          <a:p>
            <a:pPr algn="just"/>
            <a:r>
              <a:rPr lang="en-IN" sz="2400" dirty="0"/>
              <a:t>	</a:t>
            </a:r>
            <a:r>
              <a:rPr lang="en-IN" sz="2400" dirty="0" smtClean="0"/>
              <a:t>– </a:t>
            </a:r>
            <a:r>
              <a:rPr lang="en-IN" sz="2400" dirty="0"/>
              <a:t>Can degrade gracefully in the event of a failure. </a:t>
            </a:r>
            <a:endParaRPr lang="en-IN" sz="2400" dirty="0" smtClean="0"/>
          </a:p>
          <a:p>
            <a:pPr algn="just"/>
            <a:r>
              <a:rPr lang="en-IN" sz="2400" dirty="0" smtClean="0"/>
              <a:t>• </a:t>
            </a:r>
            <a:r>
              <a:rPr lang="en-IN" sz="2400" dirty="0"/>
              <a:t>However, it is the most difficult to implement because the processes must be well synchronized to avoid the problems of races and deadlocks.</a:t>
            </a:r>
          </a:p>
        </p:txBody>
      </p:sp>
      <p:pic>
        <p:nvPicPr>
          <p:cNvPr id="4" name="Picture 3"/>
          <p:cNvPicPr/>
          <p:nvPr/>
        </p:nvPicPr>
        <p:blipFill rotWithShape="1">
          <a:blip r:embed="rId2"/>
          <a:srcRect l="18840" t="28358" r="17150" b="36840"/>
          <a:stretch/>
        </p:blipFill>
        <p:spPr bwMode="auto">
          <a:xfrm>
            <a:off x="1870364" y="4419600"/>
            <a:ext cx="5486400"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9475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763000" cy="6817251"/>
          </a:xfrm>
          <a:prstGeom prst="rect">
            <a:avLst/>
          </a:prstGeom>
        </p:spPr>
        <p:txBody>
          <a:bodyPr wrap="square">
            <a:spAutoFit/>
          </a:bodyPr>
          <a:lstStyle/>
          <a:p>
            <a:pPr algn="just"/>
            <a:r>
              <a:rPr lang="en-IN" sz="2300" dirty="0"/>
              <a:t>• Processor scheduling is decentralized. </a:t>
            </a:r>
            <a:endParaRPr lang="en-IN" sz="2300" dirty="0" smtClean="0"/>
          </a:p>
          <a:p>
            <a:pPr algn="just"/>
            <a:r>
              <a:rPr lang="en-IN" sz="2300" dirty="0"/>
              <a:t>	</a:t>
            </a:r>
            <a:r>
              <a:rPr lang="en-IN" sz="2300" dirty="0" smtClean="0"/>
              <a:t>– </a:t>
            </a:r>
            <a:r>
              <a:rPr lang="en-IN" sz="2300" dirty="0"/>
              <a:t>A single copy of the OS and a global table listing each process and its status is stored in a common area of memory so every processor has access to it. </a:t>
            </a:r>
            <a:endParaRPr lang="en-IN" sz="2300" dirty="0" smtClean="0"/>
          </a:p>
          <a:p>
            <a:pPr algn="just"/>
            <a:r>
              <a:rPr lang="en-IN" sz="2300" dirty="0"/>
              <a:t>	</a:t>
            </a:r>
            <a:r>
              <a:rPr lang="en-IN" sz="2300" dirty="0" smtClean="0"/>
              <a:t>– </a:t>
            </a:r>
            <a:r>
              <a:rPr lang="en-IN" sz="2300" dirty="0"/>
              <a:t>Each processor uses the same scheduling algorithm to select which process it will run next. </a:t>
            </a:r>
            <a:endParaRPr lang="en-IN" sz="2300" dirty="0" smtClean="0"/>
          </a:p>
          <a:p>
            <a:pPr algn="just"/>
            <a:r>
              <a:rPr lang="en-IN" sz="2300" dirty="0" smtClean="0"/>
              <a:t>• </a:t>
            </a:r>
            <a:r>
              <a:rPr lang="en-IN" sz="2300" dirty="0"/>
              <a:t>Whenever a process is interrupted, whether because of an I/O request or another type of interrupt, its processor updates the corresponding entry in the process list and finds another process to run. </a:t>
            </a:r>
            <a:endParaRPr lang="en-IN" sz="2300" dirty="0" smtClean="0"/>
          </a:p>
          <a:p>
            <a:pPr algn="just"/>
            <a:r>
              <a:rPr lang="en-IN" sz="2300" dirty="0" smtClean="0"/>
              <a:t>• </a:t>
            </a:r>
            <a:r>
              <a:rPr lang="en-IN" sz="2300" dirty="0"/>
              <a:t>This means that the processors are kept busy. </a:t>
            </a:r>
            <a:endParaRPr lang="en-IN" sz="2300" dirty="0" smtClean="0"/>
          </a:p>
          <a:p>
            <a:pPr algn="just"/>
            <a:r>
              <a:rPr lang="en-IN" sz="2300" dirty="0" smtClean="0"/>
              <a:t>• </a:t>
            </a:r>
            <a:r>
              <a:rPr lang="en-IN" sz="2300" dirty="0"/>
              <a:t>It also means that any given job or task may be executed by several different processors during its run time. </a:t>
            </a:r>
            <a:endParaRPr lang="en-IN" sz="2300" dirty="0" smtClean="0"/>
          </a:p>
          <a:p>
            <a:pPr algn="just"/>
            <a:r>
              <a:rPr lang="en-IN" sz="2300" dirty="0"/>
              <a:t>	</a:t>
            </a:r>
            <a:r>
              <a:rPr lang="en-IN" sz="2300" dirty="0" smtClean="0"/>
              <a:t>– </a:t>
            </a:r>
            <a:r>
              <a:rPr lang="en-IN" sz="2300" dirty="0"/>
              <a:t>Because each processor has access to all I/O devices and can reference any storage unit, there are more conflicts as several processors try to access the same resource at the same time. </a:t>
            </a:r>
            <a:endParaRPr lang="en-IN" sz="2300" dirty="0" smtClean="0"/>
          </a:p>
          <a:p>
            <a:pPr algn="just"/>
            <a:r>
              <a:rPr lang="en-IN" sz="2300" dirty="0" smtClean="0"/>
              <a:t>• </a:t>
            </a:r>
            <a:r>
              <a:rPr lang="en-IN" sz="2300" dirty="0"/>
              <a:t>This presents the obvious need for algorithms to resolve conflicts between processors, </a:t>
            </a:r>
            <a:endParaRPr lang="en-IN" sz="2300" dirty="0" smtClean="0"/>
          </a:p>
          <a:p>
            <a:pPr algn="just"/>
            <a:r>
              <a:rPr lang="en-IN" sz="2300" dirty="0"/>
              <a:t>	</a:t>
            </a:r>
            <a:r>
              <a:rPr lang="en-IN" sz="2300" dirty="0" smtClean="0"/>
              <a:t>– </a:t>
            </a:r>
            <a:r>
              <a:rPr lang="en-IN" sz="2300" dirty="0"/>
              <a:t>Process Synchronization.</a:t>
            </a:r>
          </a:p>
          <a:p>
            <a:pPr algn="just"/>
            <a:endParaRPr lang="en-IN" sz="2300" dirty="0"/>
          </a:p>
        </p:txBody>
      </p:sp>
      <p:sp>
        <p:nvSpPr>
          <p:cNvPr id="3" name="TextBox 2"/>
          <p:cNvSpPr txBox="1"/>
          <p:nvPr/>
        </p:nvSpPr>
        <p:spPr>
          <a:xfrm>
            <a:off x="422564" y="0"/>
            <a:ext cx="8156010" cy="646331"/>
          </a:xfrm>
          <a:prstGeom prst="rect">
            <a:avLst/>
          </a:prstGeom>
          <a:noFill/>
        </p:spPr>
        <p:txBody>
          <a:bodyPr wrap="square" rtlCol="0">
            <a:spAutoFit/>
          </a:bodyPr>
          <a:lstStyle/>
          <a:p>
            <a:r>
              <a:rPr lang="en-IN" sz="3600" b="1" dirty="0" smtClean="0">
                <a:solidFill>
                  <a:srgbClr val="FFFF00"/>
                </a:solidFill>
              </a:rPr>
              <a:t>Symmetric Configuration</a:t>
            </a:r>
            <a:endParaRPr lang="en-IN" sz="3600" b="1" dirty="0">
              <a:solidFill>
                <a:srgbClr val="FFFF00"/>
              </a:solidFill>
            </a:endParaRPr>
          </a:p>
        </p:txBody>
      </p:sp>
    </p:spTree>
    <p:extLst>
      <p:ext uri="{BB962C8B-B14F-4D97-AF65-F5344CB8AC3E}">
        <p14:creationId xmlns:p14="http://schemas.microsoft.com/office/powerpoint/2010/main" val="711243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156010" cy="646331"/>
          </a:xfrm>
          <a:prstGeom prst="rect">
            <a:avLst/>
          </a:prstGeom>
          <a:noFill/>
        </p:spPr>
        <p:txBody>
          <a:bodyPr wrap="square" rtlCol="0">
            <a:spAutoFit/>
          </a:bodyPr>
          <a:lstStyle/>
          <a:p>
            <a:r>
              <a:rPr lang="en-IN" sz="3600" b="1" dirty="0" smtClean="0">
                <a:solidFill>
                  <a:srgbClr val="FFFF00"/>
                </a:solidFill>
              </a:rPr>
              <a:t>Process Synchronization Software</a:t>
            </a:r>
            <a:endParaRPr lang="en-IN" sz="3600" b="1" dirty="0">
              <a:solidFill>
                <a:srgbClr val="FFFF00"/>
              </a:solidFill>
            </a:endParaRPr>
          </a:p>
        </p:txBody>
      </p:sp>
      <p:sp>
        <p:nvSpPr>
          <p:cNvPr id="3" name="Rectangle 2"/>
          <p:cNvSpPr/>
          <p:nvPr/>
        </p:nvSpPr>
        <p:spPr>
          <a:xfrm>
            <a:off x="394855" y="678230"/>
            <a:ext cx="8382000" cy="6555641"/>
          </a:xfrm>
          <a:prstGeom prst="rect">
            <a:avLst/>
          </a:prstGeom>
        </p:spPr>
        <p:txBody>
          <a:bodyPr wrap="square">
            <a:spAutoFit/>
          </a:bodyPr>
          <a:lstStyle/>
          <a:p>
            <a:pPr algn="just"/>
            <a:r>
              <a:rPr lang="en-IN" sz="2800" dirty="0"/>
              <a:t>• The success of process synchronization hinges on the capability of the OS to make a resource unavailable to other processes while it is being used by one of them. </a:t>
            </a:r>
            <a:endParaRPr lang="en-IN" sz="2800" dirty="0" smtClean="0"/>
          </a:p>
          <a:p>
            <a:pPr algn="just"/>
            <a:r>
              <a:rPr lang="en-IN" sz="2800" dirty="0"/>
              <a:t>	</a:t>
            </a:r>
            <a:r>
              <a:rPr lang="en-IN" sz="2800" dirty="0" smtClean="0"/>
              <a:t>– </a:t>
            </a:r>
            <a:r>
              <a:rPr lang="en-IN" sz="2800" dirty="0"/>
              <a:t>The used resource must be locked away from other processes until it is released. </a:t>
            </a:r>
            <a:endParaRPr lang="en-IN" sz="2800" dirty="0" smtClean="0"/>
          </a:p>
          <a:p>
            <a:pPr algn="just"/>
            <a:r>
              <a:rPr lang="en-IN" sz="2800" dirty="0"/>
              <a:t>	</a:t>
            </a:r>
            <a:r>
              <a:rPr lang="en-IN" sz="2800" dirty="0" smtClean="0"/>
              <a:t>– </a:t>
            </a:r>
            <a:r>
              <a:rPr lang="en-IN" sz="2800" dirty="0"/>
              <a:t>Only when the resource is released is a waiting process allowed to use the resource. </a:t>
            </a:r>
            <a:endParaRPr lang="en-IN" sz="2800" dirty="0" smtClean="0"/>
          </a:p>
          <a:p>
            <a:pPr algn="just"/>
            <a:r>
              <a:rPr lang="en-IN" sz="2800" dirty="0" smtClean="0"/>
              <a:t>• </a:t>
            </a:r>
            <a:r>
              <a:rPr lang="en-IN" sz="2800" dirty="0"/>
              <a:t>A mistakes in synchronization could leave a job waiting indefinitely (starvation) or, if it’s a key resource, cause a deadlock. </a:t>
            </a:r>
            <a:endParaRPr lang="en-IN" sz="2800" dirty="0" smtClean="0"/>
          </a:p>
          <a:p>
            <a:pPr algn="just"/>
            <a:r>
              <a:rPr lang="en-IN" sz="2800" dirty="0"/>
              <a:t>• Types of locking mechanisms </a:t>
            </a:r>
            <a:endParaRPr lang="en-IN" sz="2800" dirty="0" smtClean="0"/>
          </a:p>
          <a:p>
            <a:pPr algn="just"/>
            <a:r>
              <a:rPr lang="en-IN" sz="2800" dirty="0"/>
              <a:t>	</a:t>
            </a:r>
            <a:r>
              <a:rPr lang="en-IN" sz="2800" dirty="0" smtClean="0"/>
              <a:t>– </a:t>
            </a:r>
            <a:r>
              <a:rPr lang="en-IN" sz="2800" dirty="0"/>
              <a:t>Test-and-Set </a:t>
            </a:r>
            <a:endParaRPr lang="en-IN" sz="2800" dirty="0" smtClean="0"/>
          </a:p>
          <a:p>
            <a:pPr algn="just"/>
            <a:r>
              <a:rPr lang="en-IN" sz="2800" dirty="0"/>
              <a:t>	</a:t>
            </a:r>
            <a:r>
              <a:rPr lang="en-IN" sz="2800" dirty="0" smtClean="0"/>
              <a:t>– </a:t>
            </a:r>
            <a:r>
              <a:rPr lang="en-IN" sz="2800" dirty="0"/>
              <a:t>WAIT and SIGNAL </a:t>
            </a:r>
            <a:endParaRPr lang="en-IN" sz="2800" dirty="0" smtClean="0"/>
          </a:p>
          <a:p>
            <a:pPr algn="just"/>
            <a:r>
              <a:rPr lang="en-IN" sz="2800" dirty="0"/>
              <a:t>	</a:t>
            </a:r>
            <a:r>
              <a:rPr lang="en-IN" sz="2800" dirty="0" smtClean="0"/>
              <a:t>– </a:t>
            </a:r>
            <a:r>
              <a:rPr lang="en-IN" sz="2800" dirty="0"/>
              <a:t>Semaphores</a:t>
            </a:r>
          </a:p>
          <a:p>
            <a:pPr algn="just"/>
            <a:endParaRPr lang="en-IN" sz="2800" dirty="0"/>
          </a:p>
        </p:txBody>
      </p:sp>
    </p:spTree>
    <p:extLst>
      <p:ext uri="{BB962C8B-B14F-4D97-AF65-F5344CB8AC3E}">
        <p14:creationId xmlns:p14="http://schemas.microsoft.com/office/powerpoint/2010/main" val="3988136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156010" cy="646331"/>
          </a:xfrm>
          <a:prstGeom prst="rect">
            <a:avLst/>
          </a:prstGeom>
          <a:noFill/>
        </p:spPr>
        <p:txBody>
          <a:bodyPr wrap="square" rtlCol="0">
            <a:spAutoFit/>
          </a:bodyPr>
          <a:lstStyle/>
          <a:p>
            <a:r>
              <a:rPr lang="en-IN" sz="3600" b="1" dirty="0" smtClean="0">
                <a:solidFill>
                  <a:srgbClr val="FFFF00"/>
                </a:solidFill>
              </a:rPr>
              <a:t>Test-and-Set</a:t>
            </a:r>
            <a:endParaRPr lang="en-IN" sz="3600" b="1" dirty="0">
              <a:solidFill>
                <a:srgbClr val="FFFF00"/>
              </a:solidFill>
            </a:endParaRPr>
          </a:p>
        </p:txBody>
      </p:sp>
      <p:sp>
        <p:nvSpPr>
          <p:cNvPr id="3" name="Rectangle 2"/>
          <p:cNvSpPr/>
          <p:nvPr/>
        </p:nvSpPr>
        <p:spPr>
          <a:xfrm>
            <a:off x="221673" y="639404"/>
            <a:ext cx="8686800" cy="6109365"/>
          </a:xfrm>
          <a:prstGeom prst="rect">
            <a:avLst/>
          </a:prstGeom>
        </p:spPr>
        <p:txBody>
          <a:bodyPr wrap="square">
            <a:spAutoFit/>
          </a:bodyPr>
          <a:lstStyle/>
          <a:p>
            <a:pPr algn="just"/>
            <a:r>
              <a:rPr lang="en-IN" sz="2300" dirty="0"/>
              <a:t>• A single, indivisible machine instruction known simply as TS and was introduced by IBM for its multiprocessing System 360/370 computers. </a:t>
            </a:r>
            <a:endParaRPr lang="en-IN" sz="2300" dirty="0" smtClean="0"/>
          </a:p>
          <a:p>
            <a:pPr algn="just"/>
            <a:r>
              <a:rPr lang="en-IN" sz="2300" dirty="0" smtClean="0"/>
              <a:t>• </a:t>
            </a:r>
            <a:r>
              <a:rPr lang="en-IN" sz="2300" dirty="0"/>
              <a:t>In a single machine cycle it tests to see if the key is available. </a:t>
            </a:r>
            <a:endParaRPr lang="en-IN" sz="2300" dirty="0" smtClean="0"/>
          </a:p>
          <a:p>
            <a:pPr algn="just"/>
            <a:r>
              <a:rPr lang="en-IN" sz="2300" dirty="0"/>
              <a:t>	</a:t>
            </a:r>
            <a:r>
              <a:rPr lang="en-IN" sz="2300" dirty="0" smtClean="0"/>
              <a:t>– </a:t>
            </a:r>
            <a:r>
              <a:rPr lang="en-IN" sz="2300" dirty="0"/>
              <a:t>If it is, it’s set to unavailable. </a:t>
            </a:r>
            <a:endParaRPr lang="en-IN" sz="2300" dirty="0" smtClean="0"/>
          </a:p>
          <a:p>
            <a:pPr algn="just"/>
            <a:r>
              <a:rPr lang="en-IN" sz="2300" dirty="0" smtClean="0"/>
              <a:t>• </a:t>
            </a:r>
            <a:r>
              <a:rPr lang="en-IN" sz="2300" dirty="0"/>
              <a:t>The actual key  is a single bit in a storage location that can contain a 0 (free) or a 1 (busy). </a:t>
            </a:r>
            <a:endParaRPr lang="en-IN" sz="2300" dirty="0" smtClean="0"/>
          </a:p>
          <a:p>
            <a:pPr algn="just"/>
            <a:r>
              <a:rPr lang="en-IN" sz="2300" dirty="0" smtClean="0"/>
              <a:t>• </a:t>
            </a:r>
            <a:r>
              <a:rPr lang="en-IN" sz="2300" dirty="0"/>
              <a:t>We can consider TS to be a function subprogram that has one parameter (the storage location) and returns one value (the condition code: busy/free), with the exception that it takes only one machine cycle. </a:t>
            </a:r>
            <a:endParaRPr lang="en-IN" sz="2300" dirty="0" smtClean="0"/>
          </a:p>
          <a:p>
            <a:pPr algn="just"/>
            <a:r>
              <a:rPr lang="en-IN" sz="2300" dirty="0" smtClean="0"/>
              <a:t>• </a:t>
            </a:r>
            <a:r>
              <a:rPr lang="en-IN" sz="2300" dirty="0"/>
              <a:t>Process 1 would test the condition code using the TS instruction before entering a critical region. </a:t>
            </a:r>
            <a:endParaRPr lang="en-IN" sz="2300" dirty="0" smtClean="0"/>
          </a:p>
          <a:p>
            <a:pPr algn="just"/>
            <a:r>
              <a:rPr lang="en-IN" sz="2300" dirty="0" smtClean="0"/>
              <a:t>• </a:t>
            </a:r>
            <a:r>
              <a:rPr lang="en-IN" sz="2300" dirty="0"/>
              <a:t>If no other process was in this critical region, then Process 1 would be allowed to proceed and the condition code would be changed from 0 to 1. </a:t>
            </a:r>
            <a:endParaRPr lang="en-IN" sz="2300" dirty="0" smtClean="0"/>
          </a:p>
          <a:p>
            <a:pPr algn="just"/>
            <a:r>
              <a:rPr lang="en-IN" sz="2300" dirty="0" smtClean="0"/>
              <a:t>• </a:t>
            </a:r>
            <a:r>
              <a:rPr lang="en-IN" sz="2300" dirty="0"/>
              <a:t>Later, when Process 1 exits the critical region, the condition code is reset to 0 so another process can enter. </a:t>
            </a:r>
            <a:endParaRPr lang="en-IN" sz="2300" dirty="0" smtClean="0"/>
          </a:p>
          <a:p>
            <a:pPr algn="just"/>
            <a:r>
              <a:rPr lang="en-IN" sz="2300" dirty="0" smtClean="0"/>
              <a:t>• </a:t>
            </a:r>
            <a:r>
              <a:rPr lang="en-IN" sz="2300" dirty="0"/>
              <a:t>If Process 1 finds a busy condition code, then it’s placed in a waiting loop where it continues to test the condition code and waits until it’s free</a:t>
            </a:r>
            <a:r>
              <a:rPr lang="en-IN" sz="2300" dirty="0" smtClean="0"/>
              <a:t>.</a:t>
            </a:r>
            <a:endParaRPr lang="en-IN" sz="2300" dirty="0"/>
          </a:p>
        </p:txBody>
      </p:sp>
    </p:spTree>
    <p:extLst>
      <p:ext uri="{BB962C8B-B14F-4D97-AF65-F5344CB8AC3E}">
        <p14:creationId xmlns:p14="http://schemas.microsoft.com/office/powerpoint/2010/main" val="4279338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4" y="705178"/>
            <a:ext cx="8229600" cy="6109365"/>
          </a:xfrm>
          <a:prstGeom prst="rect">
            <a:avLst/>
          </a:prstGeom>
        </p:spPr>
        <p:txBody>
          <a:bodyPr wrap="square">
            <a:spAutoFit/>
          </a:bodyPr>
          <a:lstStyle/>
          <a:p>
            <a:pPr algn="just"/>
            <a:r>
              <a:rPr lang="en-IN" sz="2300" dirty="0"/>
              <a:t>• Advantages: </a:t>
            </a:r>
            <a:endParaRPr lang="en-IN" sz="2300" dirty="0" smtClean="0"/>
          </a:p>
          <a:p>
            <a:pPr algn="just"/>
            <a:r>
              <a:rPr lang="en-IN" sz="2300" dirty="0" smtClean="0"/>
              <a:t>– </a:t>
            </a:r>
            <a:r>
              <a:rPr lang="en-IN" sz="2300" dirty="0"/>
              <a:t>It’s a simple procedure to implement; </a:t>
            </a:r>
            <a:endParaRPr lang="en-IN" sz="2300" dirty="0" smtClean="0"/>
          </a:p>
          <a:p>
            <a:pPr algn="just"/>
            <a:r>
              <a:rPr lang="en-IN" sz="2300" dirty="0" smtClean="0"/>
              <a:t>– </a:t>
            </a:r>
            <a:r>
              <a:rPr lang="en-IN" sz="2300" dirty="0"/>
              <a:t>It works well for a small number of processes. </a:t>
            </a:r>
            <a:endParaRPr lang="en-IN" sz="2300" dirty="0" smtClean="0"/>
          </a:p>
          <a:p>
            <a:pPr algn="just"/>
            <a:r>
              <a:rPr lang="en-IN" sz="2300" dirty="0" smtClean="0"/>
              <a:t>• </a:t>
            </a:r>
            <a:r>
              <a:rPr lang="en-IN" sz="2300" dirty="0"/>
              <a:t>Test-and-Set has two major drawbacks: </a:t>
            </a:r>
            <a:endParaRPr lang="en-IN" sz="2300" dirty="0" smtClean="0"/>
          </a:p>
          <a:p>
            <a:pPr algn="just"/>
            <a:r>
              <a:rPr lang="en-IN" sz="2300" dirty="0" smtClean="0"/>
              <a:t>– </a:t>
            </a:r>
            <a:r>
              <a:rPr lang="en-IN" sz="2300" dirty="0"/>
              <a:t>First, when many processes are waiting to enter a critical region, starvation could occur because the processes gain access in an arbitrary fashion. </a:t>
            </a:r>
            <a:endParaRPr lang="en-IN" sz="2300" dirty="0" smtClean="0"/>
          </a:p>
          <a:p>
            <a:pPr algn="just"/>
            <a:r>
              <a:rPr lang="en-IN" sz="2300" dirty="0" smtClean="0"/>
              <a:t>• </a:t>
            </a:r>
            <a:r>
              <a:rPr lang="en-IN" sz="2300" dirty="0"/>
              <a:t>Unless a first-come, first-served policy were set up, some processes could be </a:t>
            </a:r>
            <a:r>
              <a:rPr lang="en-IN" sz="2300" dirty="0" smtClean="0"/>
              <a:t>favoured </a:t>
            </a:r>
            <a:r>
              <a:rPr lang="en-IN" sz="2300" dirty="0"/>
              <a:t>over others. </a:t>
            </a:r>
            <a:endParaRPr lang="en-IN" sz="2300" dirty="0" smtClean="0"/>
          </a:p>
          <a:p>
            <a:pPr algn="just"/>
            <a:r>
              <a:rPr lang="en-IN" sz="2300" dirty="0" smtClean="0"/>
              <a:t>• Starvation</a:t>
            </a:r>
          </a:p>
          <a:p>
            <a:pPr algn="just"/>
            <a:r>
              <a:rPr lang="en-IN" sz="2300" dirty="0"/>
              <a:t>• Test-and-Set has two major drawbacks: </a:t>
            </a:r>
            <a:endParaRPr lang="en-IN" sz="2300" dirty="0" smtClean="0"/>
          </a:p>
          <a:p>
            <a:pPr algn="just"/>
            <a:r>
              <a:rPr lang="en-IN" sz="2300" dirty="0" smtClean="0"/>
              <a:t>– </a:t>
            </a:r>
            <a:r>
              <a:rPr lang="en-IN" sz="2300" dirty="0"/>
              <a:t>A second drawback is that the waiting processes remain in unproductive, resource-consuming wait loops, requiring context switching (busy waiting). </a:t>
            </a:r>
            <a:endParaRPr lang="en-IN" sz="2300" dirty="0" smtClean="0"/>
          </a:p>
          <a:p>
            <a:pPr algn="just"/>
            <a:r>
              <a:rPr lang="en-IN" sz="2300" dirty="0" smtClean="0"/>
              <a:t>• </a:t>
            </a:r>
            <a:r>
              <a:rPr lang="en-IN" sz="2300" dirty="0"/>
              <a:t>Not only consumes valuable processor time but also relies on the competing processes to test the key. </a:t>
            </a:r>
            <a:endParaRPr lang="en-IN" sz="2300" dirty="0" smtClean="0"/>
          </a:p>
          <a:p>
            <a:pPr algn="just"/>
            <a:r>
              <a:rPr lang="en-IN" sz="2300" dirty="0" smtClean="0"/>
              <a:t>– </a:t>
            </a:r>
            <a:r>
              <a:rPr lang="en-IN" sz="2300" dirty="0"/>
              <a:t>Best handled by the OS or the hardware</a:t>
            </a:r>
            <a:r>
              <a:rPr lang="en-IN" sz="2300" dirty="0" smtClean="0"/>
              <a:t>.</a:t>
            </a:r>
            <a:endParaRPr lang="en-IN" sz="2300" dirty="0"/>
          </a:p>
        </p:txBody>
      </p:sp>
      <p:sp>
        <p:nvSpPr>
          <p:cNvPr id="3" name="TextBox 2"/>
          <p:cNvSpPr txBox="1"/>
          <p:nvPr/>
        </p:nvSpPr>
        <p:spPr>
          <a:xfrm>
            <a:off x="304800" y="0"/>
            <a:ext cx="8156010" cy="646331"/>
          </a:xfrm>
          <a:prstGeom prst="rect">
            <a:avLst/>
          </a:prstGeom>
          <a:noFill/>
        </p:spPr>
        <p:txBody>
          <a:bodyPr wrap="square" rtlCol="0">
            <a:spAutoFit/>
          </a:bodyPr>
          <a:lstStyle/>
          <a:p>
            <a:r>
              <a:rPr lang="en-IN" sz="3600" b="1" dirty="0" smtClean="0">
                <a:solidFill>
                  <a:srgbClr val="FFFF00"/>
                </a:solidFill>
              </a:rPr>
              <a:t>Test-and-Set</a:t>
            </a:r>
            <a:endParaRPr lang="en-IN" sz="3600" b="1" dirty="0">
              <a:solidFill>
                <a:srgbClr val="FFFF00"/>
              </a:solidFill>
            </a:endParaRPr>
          </a:p>
        </p:txBody>
      </p:sp>
    </p:spTree>
    <p:extLst>
      <p:ext uri="{BB962C8B-B14F-4D97-AF65-F5344CB8AC3E}">
        <p14:creationId xmlns:p14="http://schemas.microsoft.com/office/powerpoint/2010/main" val="336926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77143"/>
            <a:ext cx="8153400" cy="5940088"/>
          </a:xfrm>
          <a:prstGeom prst="rect">
            <a:avLst/>
          </a:prstGeom>
        </p:spPr>
        <p:txBody>
          <a:bodyPr wrap="square">
            <a:spAutoFit/>
          </a:bodyPr>
          <a:lstStyle/>
          <a:p>
            <a:pPr algn="just"/>
            <a:r>
              <a:rPr lang="en-IN" sz="2000" dirty="0"/>
              <a:t>• A modification of test-and-set that’s designed to remove busy waiting. </a:t>
            </a:r>
            <a:endParaRPr lang="en-IN" sz="2000" dirty="0" smtClean="0"/>
          </a:p>
          <a:p>
            <a:pPr algn="just"/>
            <a:r>
              <a:rPr lang="en-IN" sz="2000" dirty="0" smtClean="0"/>
              <a:t>• </a:t>
            </a:r>
            <a:r>
              <a:rPr lang="en-IN" sz="2000" dirty="0"/>
              <a:t>Two new operations, which are mutually exclusive and become part of the process scheduler’s operations are: </a:t>
            </a:r>
            <a:endParaRPr lang="en-IN" sz="2000" dirty="0" smtClean="0"/>
          </a:p>
          <a:p>
            <a:pPr algn="just"/>
            <a:r>
              <a:rPr lang="en-IN" sz="2000" dirty="0" smtClean="0"/>
              <a:t>– </a:t>
            </a:r>
            <a:r>
              <a:rPr lang="en-IN" sz="2000" dirty="0"/>
              <a:t>WAIT </a:t>
            </a:r>
            <a:endParaRPr lang="en-IN" sz="2000" dirty="0" smtClean="0"/>
          </a:p>
          <a:p>
            <a:pPr algn="just"/>
            <a:r>
              <a:rPr lang="en-IN" sz="2000" dirty="0" smtClean="0"/>
              <a:t>• </a:t>
            </a:r>
            <a:r>
              <a:rPr lang="en-IN" sz="2000" dirty="0"/>
              <a:t>Activated when process encounters a busy condition code. </a:t>
            </a:r>
            <a:endParaRPr lang="en-IN" sz="2000" dirty="0" smtClean="0"/>
          </a:p>
          <a:p>
            <a:pPr algn="just"/>
            <a:r>
              <a:rPr lang="en-IN" sz="2000" dirty="0" smtClean="0"/>
              <a:t>• </a:t>
            </a:r>
            <a:r>
              <a:rPr lang="en-IN" sz="2000" dirty="0"/>
              <a:t>WAIT sets the process’s process control block (PCB) to the blocked state and links it to the queue of the processes waiting to enter this particular critical region. </a:t>
            </a:r>
            <a:endParaRPr lang="en-IN" sz="2000" dirty="0" smtClean="0"/>
          </a:p>
          <a:p>
            <a:pPr algn="just"/>
            <a:r>
              <a:rPr lang="en-IN" sz="2000" dirty="0" smtClean="0"/>
              <a:t>– </a:t>
            </a:r>
            <a:r>
              <a:rPr lang="en-IN" sz="2000" dirty="0"/>
              <a:t>WAIT </a:t>
            </a:r>
            <a:endParaRPr lang="en-IN" sz="2000" dirty="0" smtClean="0"/>
          </a:p>
          <a:p>
            <a:pPr algn="just"/>
            <a:r>
              <a:rPr lang="en-IN" sz="2000" dirty="0" smtClean="0"/>
              <a:t>• </a:t>
            </a:r>
            <a:r>
              <a:rPr lang="en-IN" sz="2000" dirty="0"/>
              <a:t>The Process Scheduler then selects another process for execution. </a:t>
            </a:r>
            <a:endParaRPr lang="en-IN" sz="2000" dirty="0" smtClean="0"/>
          </a:p>
          <a:p>
            <a:pPr algn="just"/>
            <a:r>
              <a:rPr lang="en-IN" sz="2000" dirty="0" smtClean="0"/>
              <a:t>• </a:t>
            </a:r>
            <a:r>
              <a:rPr lang="en-IN" sz="2000" dirty="0"/>
              <a:t>SIGNAL </a:t>
            </a:r>
            <a:endParaRPr lang="en-IN" sz="2000" dirty="0" smtClean="0"/>
          </a:p>
          <a:p>
            <a:pPr algn="just"/>
            <a:r>
              <a:rPr lang="en-IN" sz="2000" dirty="0" smtClean="0"/>
              <a:t>– </a:t>
            </a:r>
            <a:r>
              <a:rPr lang="en-IN" sz="2000" dirty="0"/>
              <a:t>Activated when a process exits the critical region and the condition code is set to “free”. </a:t>
            </a:r>
            <a:endParaRPr lang="en-IN" sz="2000" dirty="0" smtClean="0"/>
          </a:p>
          <a:p>
            <a:pPr algn="just"/>
            <a:r>
              <a:rPr lang="en-IN" sz="2000" dirty="0" smtClean="0"/>
              <a:t>– </a:t>
            </a:r>
            <a:r>
              <a:rPr lang="en-IN" sz="2000" dirty="0"/>
              <a:t>It checks the queue of processes waiting to enter this critical region  and selects one, setting it to the READY state. </a:t>
            </a:r>
            <a:endParaRPr lang="en-IN" sz="2000" dirty="0" smtClean="0"/>
          </a:p>
          <a:p>
            <a:pPr algn="just"/>
            <a:r>
              <a:rPr lang="en-IN" sz="2000" dirty="0" smtClean="0"/>
              <a:t>– </a:t>
            </a:r>
            <a:r>
              <a:rPr lang="en-IN" sz="2000" dirty="0"/>
              <a:t>Eventually the Process Scheduler will choose this process for running. </a:t>
            </a:r>
            <a:endParaRPr lang="en-IN" sz="2000" dirty="0" smtClean="0"/>
          </a:p>
          <a:p>
            <a:pPr algn="just"/>
            <a:r>
              <a:rPr lang="en-IN" sz="2000" dirty="0" smtClean="0"/>
              <a:t>• </a:t>
            </a:r>
            <a:r>
              <a:rPr lang="en-IN" sz="2000" dirty="0"/>
              <a:t>The addition of the operations WAIT and SIGNAL frees the processes from the busy waiting dilemma and returns control to the OS, which can run other jobs while the waiting processes are idle (WAIT).</a:t>
            </a:r>
          </a:p>
        </p:txBody>
      </p:sp>
      <p:sp>
        <p:nvSpPr>
          <p:cNvPr id="3" name="TextBox 2"/>
          <p:cNvSpPr txBox="1"/>
          <p:nvPr/>
        </p:nvSpPr>
        <p:spPr>
          <a:xfrm>
            <a:off x="304800" y="0"/>
            <a:ext cx="8156010" cy="646331"/>
          </a:xfrm>
          <a:prstGeom prst="rect">
            <a:avLst/>
          </a:prstGeom>
          <a:noFill/>
        </p:spPr>
        <p:txBody>
          <a:bodyPr wrap="square" rtlCol="0">
            <a:spAutoFit/>
          </a:bodyPr>
          <a:lstStyle/>
          <a:p>
            <a:r>
              <a:rPr lang="en-IN" sz="3600" b="1" dirty="0" smtClean="0">
                <a:solidFill>
                  <a:srgbClr val="FFFF00"/>
                </a:solidFill>
              </a:rPr>
              <a:t>Wait and Signal</a:t>
            </a:r>
            <a:endParaRPr lang="en-IN" sz="3600" b="1" dirty="0">
              <a:solidFill>
                <a:srgbClr val="FFFF00"/>
              </a:solidFill>
            </a:endParaRPr>
          </a:p>
        </p:txBody>
      </p:sp>
    </p:spTree>
    <p:extLst>
      <p:ext uri="{BB962C8B-B14F-4D97-AF65-F5344CB8AC3E}">
        <p14:creationId xmlns:p14="http://schemas.microsoft.com/office/powerpoint/2010/main" val="21783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3" name="object 3"/>
          <p:cNvSpPr txBox="1"/>
          <p:nvPr/>
        </p:nvSpPr>
        <p:spPr>
          <a:xfrm>
            <a:off x="1139748" y="1895068"/>
            <a:ext cx="6577965" cy="3228340"/>
          </a:xfrm>
          <a:prstGeom prst="rect">
            <a:avLst/>
          </a:prstGeom>
        </p:spPr>
        <p:txBody>
          <a:bodyPr vert="horz" wrap="square" lIns="0" tIns="64135" rIns="0" bIns="0" rtlCol="0">
            <a:spAutoFit/>
          </a:bodyPr>
          <a:lstStyle/>
          <a:p>
            <a:pPr marL="12700">
              <a:lnSpc>
                <a:spcPct val="100000"/>
              </a:lnSpc>
              <a:spcBef>
                <a:spcPts val="505"/>
              </a:spcBef>
            </a:pPr>
            <a:r>
              <a:rPr sz="2000" spc="-5" dirty="0">
                <a:latin typeface="Courier New"/>
                <a:cs typeface="Courier New"/>
              </a:rPr>
              <a:t>PROGRAM</a:t>
            </a:r>
            <a:r>
              <a:rPr sz="2000" spc="-10" dirty="0">
                <a:latin typeface="Courier New"/>
                <a:cs typeface="Courier New"/>
              </a:rPr>
              <a:t> </a:t>
            </a:r>
            <a:r>
              <a:rPr sz="2000" spc="-5" dirty="0">
                <a:latin typeface="Courier New"/>
                <a:cs typeface="Courier New"/>
              </a:rPr>
              <a:t>PrintValue:</a:t>
            </a:r>
            <a:endParaRPr sz="2000">
              <a:latin typeface="Courier New"/>
              <a:cs typeface="Courier New"/>
            </a:endParaRPr>
          </a:p>
          <a:p>
            <a:pPr marL="12700">
              <a:lnSpc>
                <a:spcPct val="100000"/>
              </a:lnSpc>
              <a:spcBef>
                <a:spcPts val="409"/>
              </a:spcBef>
            </a:pPr>
            <a:r>
              <a:rPr sz="2000" spc="-5" dirty="0">
                <a:latin typeface="Courier New"/>
                <a:cs typeface="Courier New"/>
              </a:rPr>
              <a:t>BEGIN</a:t>
            </a:r>
            <a:endParaRPr sz="2000">
              <a:latin typeface="Courier New"/>
              <a:cs typeface="Courier New"/>
            </a:endParaRPr>
          </a:p>
          <a:p>
            <a:pPr marL="316865" marR="5033010">
              <a:lnSpc>
                <a:spcPct val="100000"/>
              </a:lnSpc>
              <a:spcBef>
                <a:spcPts val="395"/>
              </a:spcBef>
            </a:pPr>
            <a:r>
              <a:rPr sz="2000" spc="-5" dirty="0">
                <a:latin typeface="Courier New"/>
                <a:cs typeface="Courier New"/>
              </a:rPr>
              <a:t>Input</a:t>
            </a:r>
            <a:r>
              <a:rPr sz="2000" spc="-85" dirty="0">
                <a:latin typeface="Courier New"/>
                <a:cs typeface="Courier New"/>
              </a:rPr>
              <a:t> </a:t>
            </a:r>
            <a:r>
              <a:rPr sz="2000" spc="-5" dirty="0">
                <a:latin typeface="Courier New"/>
                <a:cs typeface="Courier New"/>
              </a:rPr>
              <a:t>A;</a:t>
            </a:r>
            <a:endParaRPr sz="2000">
              <a:latin typeface="Courier New"/>
              <a:cs typeface="Courier New"/>
            </a:endParaRPr>
          </a:p>
          <a:p>
            <a:pPr marL="316865" marR="5033010">
              <a:lnSpc>
                <a:spcPct val="100000"/>
              </a:lnSpc>
              <a:spcBef>
                <a:spcPts val="395"/>
              </a:spcBef>
            </a:pPr>
            <a:r>
              <a:rPr sz="2000" spc="-5" dirty="0">
                <a:latin typeface="Courier New"/>
                <a:cs typeface="Courier New"/>
              </a:rPr>
              <a:t>Input</a:t>
            </a:r>
            <a:r>
              <a:rPr sz="2000" spc="-85" dirty="0">
                <a:latin typeface="Courier New"/>
                <a:cs typeface="Courier New"/>
              </a:rPr>
              <a:t> </a:t>
            </a:r>
            <a:r>
              <a:rPr sz="2000" spc="-5" dirty="0">
                <a:latin typeface="Courier New"/>
                <a:cs typeface="Courier New"/>
              </a:rPr>
              <a:t>B;</a:t>
            </a:r>
            <a:endParaRPr sz="2000">
              <a:latin typeface="Courier New"/>
              <a:cs typeface="Courier New"/>
            </a:endParaRPr>
          </a:p>
          <a:p>
            <a:pPr marL="316865" marR="4728210">
              <a:lnSpc>
                <a:spcPct val="100000"/>
              </a:lnSpc>
              <a:spcBef>
                <a:spcPts val="409"/>
              </a:spcBef>
            </a:pPr>
            <a:r>
              <a:rPr sz="2000" dirty="0">
                <a:latin typeface="Courier New"/>
                <a:cs typeface="Courier New"/>
              </a:rPr>
              <a:t>C = A +</a:t>
            </a:r>
            <a:r>
              <a:rPr sz="2000" spc="-110" dirty="0">
                <a:latin typeface="Courier New"/>
                <a:cs typeface="Courier New"/>
              </a:rPr>
              <a:t> </a:t>
            </a:r>
            <a:r>
              <a:rPr sz="2000" spc="-5" dirty="0">
                <a:latin typeface="Courier New"/>
                <a:cs typeface="Courier New"/>
              </a:rPr>
              <a:t>B;</a:t>
            </a:r>
            <a:endParaRPr sz="2000">
              <a:latin typeface="Courier New"/>
              <a:cs typeface="Courier New"/>
            </a:endParaRPr>
          </a:p>
          <a:p>
            <a:pPr marL="316865" marR="4728210">
              <a:lnSpc>
                <a:spcPct val="100000"/>
              </a:lnSpc>
              <a:spcBef>
                <a:spcPts val="395"/>
              </a:spcBef>
            </a:pPr>
            <a:r>
              <a:rPr sz="2000" dirty="0">
                <a:latin typeface="Courier New"/>
                <a:cs typeface="Courier New"/>
              </a:rPr>
              <a:t>D = A –</a:t>
            </a:r>
            <a:r>
              <a:rPr sz="2000" spc="-105" dirty="0">
                <a:latin typeface="Courier New"/>
                <a:cs typeface="Courier New"/>
              </a:rPr>
              <a:t> </a:t>
            </a:r>
            <a:r>
              <a:rPr sz="2000" spc="-5" dirty="0">
                <a:latin typeface="Courier New"/>
                <a:cs typeface="Courier New"/>
              </a:rPr>
              <a:t>B;</a:t>
            </a:r>
            <a:endParaRPr sz="2000">
              <a:latin typeface="Courier New"/>
              <a:cs typeface="Courier New"/>
            </a:endParaRPr>
          </a:p>
          <a:p>
            <a:pPr marL="316865">
              <a:lnSpc>
                <a:spcPct val="100000"/>
              </a:lnSpc>
              <a:spcBef>
                <a:spcPts val="400"/>
              </a:spcBef>
            </a:pPr>
            <a:r>
              <a:rPr sz="2000" spc="-5" dirty="0">
                <a:latin typeface="Courier New"/>
                <a:cs typeface="Courier New"/>
              </a:rPr>
              <a:t>Print “The sum of inputs is: “,</a:t>
            </a:r>
            <a:r>
              <a:rPr sz="2000" spc="-10" dirty="0">
                <a:latin typeface="Courier New"/>
                <a:cs typeface="Courier New"/>
              </a:rPr>
              <a:t> </a:t>
            </a:r>
            <a:r>
              <a:rPr sz="2000" spc="-5" dirty="0">
                <a:latin typeface="Courier New"/>
                <a:cs typeface="Courier New"/>
              </a:rPr>
              <a:t>C;</a:t>
            </a:r>
            <a:endParaRPr sz="2000">
              <a:latin typeface="Courier New"/>
              <a:cs typeface="Courier New"/>
            </a:endParaRPr>
          </a:p>
          <a:p>
            <a:pPr marL="12700" marR="5080" indent="304165">
              <a:lnSpc>
                <a:spcPct val="116599"/>
              </a:lnSpc>
              <a:spcBef>
                <a:spcPts val="5"/>
              </a:spcBef>
            </a:pPr>
            <a:r>
              <a:rPr sz="2000" spc="-5" dirty="0">
                <a:latin typeface="Courier New"/>
                <a:cs typeface="Courier New"/>
              </a:rPr>
              <a:t>Print “The Difference of inputs is: “, D;  END.</a:t>
            </a:r>
            <a:endParaRPr sz="2000">
              <a:latin typeface="Courier New"/>
              <a:cs typeface="Courier New"/>
            </a:endParaRPr>
          </a:p>
        </p:txBody>
      </p:sp>
      <p:sp>
        <p:nvSpPr>
          <p:cNvPr id="6" name="TextBox 5"/>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1631216"/>
          </a:xfrm>
          <a:prstGeom prst="rect">
            <a:avLst/>
          </a:prstGeom>
        </p:spPr>
        <p:txBody>
          <a:bodyPr wrap="square">
            <a:spAutoFit/>
          </a:bodyPr>
          <a:lstStyle/>
          <a:p>
            <a:pPr algn="just"/>
            <a:r>
              <a:rPr lang="en-IN" sz="2000" dirty="0"/>
              <a:t>• A non-negative integer variable that’s used as a binary signal (a flag). </a:t>
            </a:r>
            <a:endParaRPr lang="en-IN" sz="2000" dirty="0" smtClean="0"/>
          </a:p>
          <a:p>
            <a:pPr algn="just"/>
            <a:r>
              <a:rPr lang="en-IN" sz="2000" dirty="0" smtClean="0"/>
              <a:t>• </a:t>
            </a:r>
            <a:r>
              <a:rPr lang="en-IN" sz="2000" dirty="0"/>
              <a:t>It signals if and when a resource is free and can be used by a process. </a:t>
            </a:r>
            <a:endParaRPr lang="en-IN" sz="2000" dirty="0" smtClean="0"/>
          </a:p>
          <a:p>
            <a:pPr algn="just"/>
            <a:r>
              <a:rPr lang="en-IN" sz="2000" dirty="0" smtClean="0"/>
              <a:t>• </a:t>
            </a:r>
            <a:r>
              <a:rPr lang="en-IN" sz="2000" dirty="0" err="1"/>
              <a:t>Dijkstra</a:t>
            </a:r>
            <a:r>
              <a:rPr lang="en-IN" sz="2000" dirty="0"/>
              <a:t> (1965) introduced two operations to overcome process synchronization. </a:t>
            </a:r>
            <a:endParaRPr lang="en-IN" sz="2000" dirty="0" smtClean="0"/>
          </a:p>
          <a:p>
            <a:pPr algn="just"/>
            <a:r>
              <a:rPr lang="en-IN" sz="2000" dirty="0"/>
              <a:t>	</a:t>
            </a:r>
            <a:r>
              <a:rPr lang="en-IN" sz="2000" dirty="0" smtClean="0"/>
              <a:t>– </a:t>
            </a:r>
            <a:r>
              <a:rPr lang="en-IN" sz="2000" dirty="0"/>
              <a:t>P (</a:t>
            </a:r>
            <a:r>
              <a:rPr lang="en-IN" sz="2000" dirty="0" err="1"/>
              <a:t>proberen</a:t>
            </a:r>
            <a:r>
              <a:rPr lang="en-IN" sz="2000" dirty="0"/>
              <a:t> means “to test”) </a:t>
            </a:r>
            <a:endParaRPr lang="en-IN" sz="2000" dirty="0" smtClean="0"/>
          </a:p>
          <a:p>
            <a:pPr algn="just"/>
            <a:r>
              <a:rPr lang="en-IN" sz="2000" dirty="0"/>
              <a:t>	</a:t>
            </a:r>
            <a:r>
              <a:rPr lang="en-IN" sz="2000" dirty="0" smtClean="0"/>
              <a:t>– </a:t>
            </a:r>
            <a:r>
              <a:rPr lang="en-IN" sz="2000" dirty="0"/>
              <a:t>V (</a:t>
            </a:r>
            <a:r>
              <a:rPr lang="en-IN" sz="2000" dirty="0" err="1"/>
              <a:t>verhogen</a:t>
            </a:r>
            <a:r>
              <a:rPr lang="en-IN" sz="2000" dirty="0"/>
              <a:t> means “to increment”)</a:t>
            </a:r>
          </a:p>
        </p:txBody>
      </p:sp>
      <p:sp>
        <p:nvSpPr>
          <p:cNvPr id="3" name="TextBox 2"/>
          <p:cNvSpPr txBox="1"/>
          <p:nvPr/>
        </p:nvSpPr>
        <p:spPr>
          <a:xfrm>
            <a:off x="311727" y="-1"/>
            <a:ext cx="8156010" cy="646331"/>
          </a:xfrm>
          <a:prstGeom prst="rect">
            <a:avLst/>
          </a:prstGeom>
          <a:noFill/>
        </p:spPr>
        <p:txBody>
          <a:bodyPr wrap="square" rtlCol="0">
            <a:spAutoFit/>
          </a:bodyPr>
          <a:lstStyle/>
          <a:p>
            <a:r>
              <a:rPr lang="en-IN" sz="3600" b="1" dirty="0" smtClean="0">
                <a:solidFill>
                  <a:srgbClr val="FFFF00"/>
                </a:solidFill>
              </a:rPr>
              <a:t>Semaphores</a:t>
            </a:r>
            <a:endParaRPr lang="en-IN" sz="3600" b="1" dirty="0">
              <a:solidFill>
                <a:srgbClr val="FFFF00"/>
              </a:solidFill>
            </a:endParaRPr>
          </a:p>
        </p:txBody>
      </p:sp>
      <p:pic>
        <p:nvPicPr>
          <p:cNvPr id="4" name="Picture 3"/>
          <p:cNvPicPr/>
          <p:nvPr/>
        </p:nvPicPr>
        <p:blipFill rotWithShape="1">
          <a:blip r:embed="rId2"/>
          <a:srcRect l="20531" t="23201" r="19082" b="24810"/>
          <a:stretch/>
        </p:blipFill>
        <p:spPr bwMode="auto">
          <a:xfrm>
            <a:off x="1981200" y="2286000"/>
            <a:ext cx="5105400" cy="2209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16527" y="4611231"/>
            <a:ext cx="7851210" cy="2246769"/>
          </a:xfrm>
          <a:prstGeom prst="rect">
            <a:avLst/>
          </a:prstGeom>
        </p:spPr>
        <p:txBody>
          <a:bodyPr wrap="square">
            <a:spAutoFit/>
          </a:bodyPr>
          <a:lstStyle/>
          <a:p>
            <a:pPr algn="just"/>
            <a:r>
              <a:rPr lang="en-IN" sz="2000" dirty="0"/>
              <a:t>• Let s be a semaphore variable. The V operation on s is simply to increment s by 1</a:t>
            </a:r>
            <a:r>
              <a:rPr lang="en-IN" sz="2000" dirty="0" smtClean="0"/>
              <a:t>.</a:t>
            </a:r>
          </a:p>
          <a:p>
            <a:pPr algn="just"/>
            <a:r>
              <a:rPr lang="en-IN" sz="2000" dirty="0" smtClean="0"/>
              <a:t> </a:t>
            </a:r>
            <a:r>
              <a:rPr lang="en-IN" sz="2000" dirty="0"/>
              <a:t>– V(s): s: = s + 1 </a:t>
            </a:r>
            <a:endParaRPr lang="en-IN" sz="2000" dirty="0" smtClean="0"/>
          </a:p>
          <a:p>
            <a:pPr algn="just"/>
            <a:r>
              <a:rPr lang="en-IN" sz="2000" dirty="0" smtClean="0"/>
              <a:t>• </a:t>
            </a:r>
            <a:r>
              <a:rPr lang="en-IN" sz="2000" dirty="0"/>
              <a:t>This necessitates a fetch, increment, and store sequence. </a:t>
            </a:r>
            <a:endParaRPr lang="en-IN" sz="2000" dirty="0" smtClean="0"/>
          </a:p>
          <a:p>
            <a:pPr algn="just"/>
            <a:r>
              <a:rPr lang="en-IN" sz="2000" dirty="0" smtClean="0"/>
              <a:t>• </a:t>
            </a:r>
            <a:r>
              <a:rPr lang="en-IN" sz="2000" dirty="0"/>
              <a:t>The increment operation must be performed as a single indivisible action to avoid deadlocks. </a:t>
            </a:r>
            <a:endParaRPr lang="en-IN" sz="2000" dirty="0" smtClean="0"/>
          </a:p>
          <a:p>
            <a:pPr algn="just"/>
            <a:r>
              <a:rPr lang="en-IN" sz="2000" dirty="0" smtClean="0"/>
              <a:t>• </a:t>
            </a:r>
            <a:r>
              <a:rPr lang="en-IN" sz="2000" dirty="0"/>
              <a:t>s cannot be accessed by any other process during the operation.  </a:t>
            </a:r>
          </a:p>
        </p:txBody>
      </p:sp>
    </p:spTree>
    <p:extLst>
      <p:ext uri="{BB962C8B-B14F-4D97-AF65-F5344CB8AC3E}">
        <p14:creationId xmlns:p14="http://schemas.microsoft.com/office/powerpoint/2010/main" val="1615725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8417" t="20716" r="17986" b="18882"/>
          <a:stretch/>
        </p:blipFill>
        <p:spPr bwMode="auto">
          <a:xfrm>
            <a:off x="1636164" y="3699164"/>
            <a:ext cx="5871672" cy="29718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33400" y="762000"/>
            <a:ext cx="8077200" cy="2862322"/>
          </a:xfrm>
          <a:prstGeom prst="rect">
            <a:avLst/>
          </a:prstGeom>
        </p:spPr>
        <p:txBody>
          <a:bodyPr wrap="square">
            <a:spAutoFit/>
          </a:bodyPr>
          <a:lstStyle/>
          <a:p>
            <a:pPr algn="just"/>
            <a:r>
              <a:rPr lang="en-IN" dirty="0"/>
              <a:t>• The operation P on s is to test the value of s and, if it’s not 0, to decrement it by 1. </a:t>
            </a:r>
            <a:endParaRPr lang="en-IN" dirty="0" smtClean="0"/>
          </a:p>
          <a:p>
            <a:pPr algn="just"/>
            <a:r>
              <a:rPr lang="en-IN" dirty="0" smtClean="0"/>
              <a:t>– </a:t>
            </a:r>
            <a:r>
              <a:rPr lang="en-IN" dirty="0"/>
              <a:t>P(s): If s &gt; 0, then s: = s – 1 </a:t>
            </a:r>
            <a:endParaRPr lang="en-IN" dirty="0" smtClean="0"/>
          </a:p>
          <a:p>
            <a:pPr algn="just"/>
            <a:r>
              <a:rPr lang="en-IN" dirty="0" smtClean="0"/>
              <a:t>• </a:t>
            </a:r>
            <a:r>
              <a:rPr lang="en-IN" dirty="0"/>
              <a:t>This involves a test, fetch, decrement, and store sequence. </a:t>
            </a:r>
            <a:endParaRPr lang="en-IN" dirty="0" smtClean="0"/>
          </a:p>
          <a:p>
            <a:pPr algn="just"/>
            <a:r>
              <a:rPr lang="en-IN" dirty="0" smtClean="0"/>
              <a:t>• </a:t>
            </a:r>
            <a:r>
              <a:rPr lang="en-IN" dirty="0"/>
              <a:t>This sequence must be performed as an individual action in a single machine cycle or be arranged so that the process cannot take action until the operation (test or increment) is finished. </a:t>
            </a:r>
            <a:endParaRPr lang="en-IN" dirty="0" smtClean="0"/>
          </a:p>
          <a:p>
            <a:pPr algn="just"/>
            <a:r>
              <a:rPr lang="en-IN" dirty="0" smtClean="0"/>
              <a:t>– </a:t>
            </a:r>
            <a:r>
              <a:rPr lang="en-IN" dirty="0"/>
              <a:t>The operations to test or increment are executed by the OS in response to calls issued to any one process naming a semaphore as parameter. </a:t>
            </a:r>
            <a:endParaRPr lang="en-IN" dirty="0" smtClean="0"/>
          </a:p>
          <a:p>
            <a:pPr algn="just"/>
            <a:r>
              <a:rPr lang="en-IN" dirty="0" smtClean="0"/>
              <a:t>– </a:t>
            </a:r>
            <a:r>
              <a:rPr lang="en-IN" dirty="0"/>
              <a:t>If s = 0, it means that the critical region is busy and the  process calling on the test operation must wait until the operation can be executed (s &gt; 0).</a:t>
            </a:r>
          </a:p>
        </p:txBody>
      </p:sp>
      <p:sp>
        <p:nvSpPr>
          <p:cNvPr id="4" name="TextBox 3"/>
          <p:cNvSpPr txBox="1"/>
          <p:nvPr/>
        </p:nvSpPr>
        <p:spPr>
          <a:xfrm>
            <a:off x="311727" y="-4837"/>
            <a:ext cx="8156010" cy="646331"/>
          </a:xfrm>
          <a:prstGeom prst="rect">
            <a:avLst/>
          </a:prstGeom>
          <a:noFill/>
        </p:spPr>
        <p:txBody>
          <a:bodyPr wrap="square" rtlCol="0">
            <a:spAutoFit/>
          </a:bodyPr>
          <a:lstStyle/>
          <a:p>
            <a:r>
              <a:rPr lang="en-IN" sz="3600" b="1" dirty="0" smtClean="0">
                <a:solidFill>
                  <a:srgbClr val="FFFF00"/>
                </a:solidFill>
              </a:rPr>
              <a:t>Semaphores</a:t>
            </a:r>
            <a:endParaRPr lang="en-IN" sz="3600" b="1" dirty="0">
              <a:solidFill>
                <a:srgbClr val="FFFF00"/>
              </a:solidFill>
            </a:endParaRPr>
          </a:p>
        </p:txBody>
      </p:sp>
    </p:spTree>
    <p:extLst>
      <p:ext uri="{BB962C8B-B14F-4D97-AF65-F5344CB8AC3E}">
        <p14:creationId xmlns:p14="http://schemas.microsoft.com/office/powerpoint/2010/main" val="569413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727" y="-4837"/>
            <a:ext cx="8156010" cy="646331"/>
          </a:xfrm>
          <a:prstGeom prst="rect">
            <a:avLst/>
          </a:prstGeom>
          <a:noFill/>
        </p:spPr>
        <p:txBody>
          <a:bodyPr wrap="square" rtlCol="0">
            <a:spAutoFit/>
          </a:bodyPr>
          <a:lstStyle/>
          <a:p>
            <a:r>
              <a:rPr lang="en-IN" sz="3600" b="1" dirty="0" smtClean="0">
                <a:solidFill>
                  <a:srgbClr val="FFFF00"/>
                </a:solidFill>
              </a:rPr>
              <a:t>Semaphores</a:t>
            </a:r>
            <a:endParaRPr lang="en-IN" sz="3600" b="1" dirty="0">
              <a:solidFill>
                <a:srgbClr val="FFFF00"/>
              </a:solidFill>
            </a:endParaRPr>
          </a:p>
        </p:txBody>
      </p:sp>
      <p:sp>
        <p:nvSpPr>
          <p:cNvPr id="3" name="Rectangle 2"/>
          <p:cNvSpPr/>
          <p:nvPr/>
        </p:nvSpPr>
        <p:spPr>
          <a:xfrm>
            <a:off x="311725" y="518919"/>
            <a:ext cx="8527473" cy="6370975"/>
          </a:xfrm>
          <a:prstGeom prst="rect">
            <a:avLst/>
          </a:prstGeom>
        </p:spPr>
        <p:txBody>
          <a:bodyPr wrap="square">
            <a:spAutoFit/>
          </a:bodyPr>
          <a:lstStyle/>
          <a:p>
            <a:pPr algn="just"/>
            <a:r>
              <a:rPr lang="en-IN" sz="2400" dirty="0"/>
              <a:t>• Test and increment operations on semaphore s enforce the concept of mutual exclusion, which is necessary to avoid having two operations attempt to execute at the same time. </a:t>
            </a:r>
            <a:endParaRPr lang="en-IN" sz="2400" dirty="0" smtClean="0"/>
          </a:p>
          <a:p>
            <a:pPr algn="just"/>
            <a:r>
              <a:rPr lang="en-IN" sz="2400" dirty="0" smtClean="0"/>
              <a:t>• </a:t>
            </a:r>
            <a:r>
              <a:rPr lang="en-IN" sz="2400" dirty="0"/>
              <a:t>The name traditionally given to this semaphore is </a:t>
            </a:r>
            <a:r>
              <a:rPr lang="en-IN" sz="2400" dirty="0" err="1"/>
              <a:t>mutex</a:t>
            </a:r>
            <a:r>
              <a:rPr lang="en-IN" sz="2400" dirty="0"/>
              <a:t> (</a:t>
            </a:r>
            <a:r>
              <a:rPr lang="en-IN" sz="2400" dirty="0" err="1"/>
              <a:t>MUTual</a:t>
            </a:r>
            <a:r>
              <a:rPr lang="en-IN" sz="2400" dirty="0"/>
              <a:t> </a:t>
            </a:r>
            <a:r>
              <a:rPr lang="en-IN" sz="2400" dirty="0" err="1"/>
              <a:t>EXclusion</a:t>
            </a:r>
            <a:r>
              <a:rPr lang="en-IN" sz="2400" dirty="0"/>
              <a:t>): P(</a:t>
            </a:r>
            <a:r>
              <a:rPr lang="en-IN" sz="2400" dirty="0" err="1"/>
              <a:t>mutex</a:t>
            </a:r>
            <a:r>
              <a:rPr lang="en-IN" sz="2400" dirty="0"/>
              <a:t>): if </a:t>
            </a:r>
            <a:r>
              <a:rPr lang="en-IN" sz="2400" dirty="0" err="1"/>
              <a:t>mutex</a:t>
            </a:r>
            <a:r>
              <a:rPr lang="en-IN" sz="2400" dirty="0"/>
              <a:t> &gt; 0 then </a:t>
            </a:r>
            <a:r>
              <a:rPr lang="en-IN" sz="2400" dirty="0" err="1"/>
              <a:t>mutex</a:t>
            </a:r>
            <a:r>
              <a:rPr lang="en-IN" sz="2400" dirty="0"/>
              <a:t>: = </a:t>
            </a:r>
            <a:r>
              <a:rPr lang="en-IN" sz="2400" dirty="0" err="1"/>
              <a:t>mutex</a:t>
            </a:r>
            <a:r>
              <a:rPr lang="en-IN" sz="2400" dirty="0"/>
              <a:t> – 1 V(</a:t>
            </a:r>
            <a:r>
              <a:rPr lang="en-IN" sz="2400" dirty="0" err="1"/>
              <a:t>mutex</a:t>
            </a:r>
            <a:r>
              <a:rPr lang="en-IN" sz="2400" dirty="0"/>
              <a:t>): </a:t>
            </a:r>
            <a:r>
              <a:rPr lang="en-IN" sz="2400" dirty="0" err="1"/>
              <a:t>mutex</a:t>
            </a:r>
            <a:r>
              <a:rPr lang="en-IN" sz="2400" dirty="0"/>
              <a:t>: = </a:t>
            </a:r>
            <a:r>
              <a:rPr lang="en-IN" sz="2400" dirty="0" err="1"/>
              <a:t>mutex</a:t>
            </a:r>
            <a:r>
              <a:rPr lang="en-IN" sz="2400" dirty="0"/>
              <a:t> + 1 </a:t>
            </a:r>
            <a:endParaRPr lang="en-IN" sz="2400" dirty="0" smtClean="0"/>
          </a:p>
          <a:p>
            <a:pPr algn="just"/>
            <a:r>
              <a:rPr lang="en-IN" sz="2400" dirty="0" smtClean="0"/>
              <a:t>• </a:t>
            </a:r>
            <a:r>
              <a:rPr lang="en-IN" sz="2400" dirty="0"/>
              <a:t>The concept of a critical region becomes necessary because it ensures that parallel processes will modify shared data only while in the  critical region. </a:t>
            </a:r>
            <a:endParaRPr lang="en-IN" sz="2400" dirty="0" smtClean="0"/>
          </a:p>
          <a:p>
            <a:pPr algn="just"/>
            <a:r>
              <a:rPr lang="en-IN" sz="2400" dirty="0" smtClean="0"/>
              <a:t>• </a:t>
            </a:r>
            <a:r>
              <a:rPr lang="en-IN" sz="2400" dirty="0"/>
              <a:t>In sequential computations mutual exclusions is achieved automatically because each operation is handled in order, one at a time. </a:t>
            </a:r>
            <a:endParaRPr lang="en-IN" sz="2400" dirty="0" smtClean="0"/>
          </a:p>
          <a:p>
            <a:pPr algn="just"/>
            <a:r>
              <a:rPr lang="en-IN" sz="2400" dirty="0" smtClean="0"/>
              <a:t>• </a:t>
            </a:r>
            <a:r>
              <a:rPr lang="en-IN" sz="2400" dirty="0"/>
              <a:t>In parallel computations the order of execution can change, so mutual exclusion must be explicitly stated and maintained. </a:t>
            </a:r>
            <a:endParaRPr lang="en-IN" sz="2400" dirty="0" smtClean="0"/>
          </a:p>
          <a:p>
            <a:pPr algn="just"/>
            <a:r>
              <a:rPr lang="en-IN" sz="2400" dirty="0" smtClean="0"/>
              <a:t>• </a:t>
            </a:r>
            <a:r>
              <a:rPr lang="en-IN" sz="2400" dirty="0"/>
              <a:t>The entire premise of parallel processes hinges on the requirement that all operations on common variables consistently exclude one another over time</a:t>
            </a:r>
            <a:r>
              <a:rPr lang="en-IN" sz="2400" dirty="0" smtClean="0"/>
              <a:t>.</a:t>
            </a:r>
            <a:endParaRPr lang="en-IN" sz="2400" dirty="0"/>
          </a:p>
        </p:txBody>
      </p:sp>
    </p:spTree>
    <p:extLst>
      <p:ext uri="{BB962C8B-B14F-4D97-AF65-F5344CB8AC3E}">
        <p14:creationId xmlns:p14="http://schemas.microsoft.com/office/powerpoint/2010/main" val="4151583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817" y="2133816"/>
            <a:ext cx="5865679" cy="2595563"/>
          </a:xfrm>
          <a:prstGeom prst="rect">
            <a:avLst/>
          </a:prstGeom>
        </p:spPr>
      </p:pic>
    </p:spTree>
    <p:extLst>
      <p:ext uri="{BB962C8B-B14F-4D97-AF65-F5344CB8AC3E}">
        <p14:creationId xmlns:p14="http://schemas.microsoft.com/office/powerpoint/2010/main" val="422340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solidFill>
                <a:schemeClr val="bg1"/>
              </a:solidFill>
            </a:endParaRPr>
          </a:p>
        </p:txBody>
      </p:sp>
      <p:sp>
        <p:nvSpPr>
          <p:cNvPr id="3" name="object 3"/>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4" name="object 4"/>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5" name="object 5"/>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6" name="object 6"/>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7" name="object 7"/>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8" name="object 8"/>
          <p:cNvSpPr txBox="1"/>
          <p:nvPr/>
        </p:nvSpPr>
        <p:spPr>
          <a:xfrm>
            <a:off x="1139748" y="3320262"/>
            <a:ext cx="6577965" cy="1802764"/>
          </a:xfrm>
          <a:prstGeom prst="rect">
            <a:avLst/>
          </a:prstGeom>
        </p:spPr>
        <p:txBody>
          <a:bodyPr vert="horz" wrap="square" lIns="0" tIns="12700" rIns="0" bIns="0" rtlCol="0">
            <a:spAutoFit/>
          </a:bodyPr>
          <a:lstStyle/>
          <a:p>
            <a:pPr marL="316865" marR="4728210">
              <a:lnSpc>
                <a:spcPct val="116500"/>
              </a:lnSpc>
              <a:spcBef>
                <a:spcPts val="100"/>
              </a:spcBef>
            </a:pPr>
            <a:r>
              <a:rPr sz="2000" dirty="0">
                <a:latin typeface="Courier New"/>
                <a:cs typeface="Courier New"/>
              </a:rPr>
              <a:t>C = A +</a:t>
            </a:r>
            <a:r>
              <a:rPr sz="2000" spc="-105" dirty="0">
                <a:latin typeface="Courier New"/>
                <a:cs typeface="Courier New"/>
              </a:rPr>
              <a:t> </a:t>
            </a:r>
            <a:r>
              <a:rPr sz="2000" spc="-5" dirty="0">
                <a:latin typeface="Courier New"/>
                <a:cs typeface="Courier New"/>
              </a:rPr>
              <a:t>B;  </a:t>
            </a:r>
            <a:r>
              <a:rPr sz="2000" dirty="0">
                <a:latin typeface="Courier New"/>
                <a:cs typeface="Courier New"/>
              </a:rPr>
              <a:t> D = A –</a:t>
            </a:r>
            <a:r>
              <a:rPr sz="2000" spc="-105" dirty="0">
                <a:latin typeface="Courier New"/>
                <a:cs typeface="Courier New"/>
              </a:rPr>
              <a:t> </a:t>
            </a:r>
            <a:r>
              <a:rPr sz="2000" spc="-5" dirty="0">
                <a:latin typeface="Courier New"/>
                <a:cs typeface="Courier New"/>
              </a:rPr>
              <a:t>B;</a:t>
            </a:r>
            <a:endParaRPr sz="2000">
              <a:latin typeface="Courier New"/>
              <a:cs typeface="Courier New"/>
            </a:endParaRPr>
          </a:p>
          <a:p>
            <a:pPr marL="316865">
              <a:lnSpc>
                <a:spcPct val="100000"/>
              </a:lnSpc>
              <a:spcBef>
                <a:spcPts val="395"/>
              </a:spcBef>
            </a:pPr>
            <a:r>
              <a:rPr sz="2000" spc="-5" dirty="0">
                <a:latin typeface="Courier New"/>
                <a:cs typeface="Courier New"/>
              </a:rPr>
              <a:t>Print “The sum of inputs is: “,</a:t>
            </a:r>
            <a:r>
              <a:rPr sz="2000" spc="-10" dirty="0">
                <a:latin typeface="Courier New"/>
                <a:cs typeface="Courier New"/>
              </a:rPr>
              <a:t> </a:t>
            </a:r>
            <a:r>
              <a:rPr sz="2000" spc="-5" dirty="0">
                <a:latin typeface="Courier New"/>
                <a:cs typeface="Courier New"/>
              </a:rPr>
              <a:t>C;</a:t>
            </a:r>
            <a:endParaRPr sz="2000">
              <a:latin typeface="Courier New"/>
              <a:cs typeface="Courier New"/>
            </a:endParaRPr>
          </a:p>
          <a:p>
            <a:pPr marL="12700" marR="5080" indent="304165">
              <a:lnSpc>
                <a:spcPct val="116599"/>
              </a:lnSpc>
              <a:spcBef>
                <a:spcPts val="10"/>
              </a:spcBef>
            </a:pPr>
            <a:r>
              <a:rPr sz="2000" spc="-5" dirty="0">
                <a:latin typeface="Courier New"/>
                <a:cs typeface="Courier New"/>
              </a:rPr>
              <a:t>Print “The Difference of inputs is: “, D;  END.</a:t>
            </a:r>
            <a:endParaRPr sz="2000">
              <a:latin typeface="Courier New"/>
              <a:cs typeface="Courier New"/>
            </a:endParaRPr>
          </a:p>
        </p:txBody>
      </p:sp>
      <p:sp>
        <p:nvSpPr>
          <p:cNvPr id="11" name="TextBox 10"/>
          <p:cNvSpPr txBox="1"/>
          <p:nvPr/>
        </p:nvSpPr>
        <p:spPr>
          <a:xfrm>
            <a:off x="914400" y="45720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0347" y="2709672"/>
            <a:ext cx="7487920" cy="647700"/>
          </a:xfrm>
          <a:custGeom>
            <a:avLst/>
            <a:gdLst/>
            <a:ahLst/>
            <a:cxnLst/>
            <a:rect l="l" t="t" r="r" b="b"/>
            <a:pathLst>
              <a:path w="7487920" h="647700">
                <a:moveTo>
                  <a:pt x="0" y="647700"/>
                </a:moveTo>
                <a:lnTo>
                  <a:pt x="7487411" y="647700"/>
                </a:lnTo>
                <a:lnTo>
                  <a:pt x="7487411" y="0"/>
                </a:lnTo>
                <a:lnTo>
                  <a:pt x="0" y="0"/>
                </a:lnTo>
                <a:lnTo>
                  <a:pt x="0" y="647700"/>
                </a:lnTo>
                <a:close/>
              </a:path>
            </a:pathLst>
          </a:custGeom>
          <a:solidFill>
            <a:srgbClr val="99FF99"/>
          </a:solidFill>
        </p:spPr>
        <p:txBody>
          <a:bodyPr wrap="square" lIns="0" tIns="0" rIns="0" bIns="0" rtlCol="0"/>
          <a:lstStyle/>
          <a:p>
            <a:endParaRPr/>
          </a:p>
        </p:txBody>
      </p:sp>
      <p:sp>
        <p:nvSpPr>
          <p:cNvPr id="3" name="object 3"/>
          <p:cNvSpPr/>
          <p:nvPr/>
        </p:nvSpPr>
        <p:spPr>
          <a:xfrm>
            <a:off x="1232916" y="2682239"/>
            <a:ext cx="7542530" cy="702945"/>
          </a:xfrm>
          <a:custGeom>
            <a:avLst/>
            <a:gdLst/>
            <a:ahLst/>
            <a:cxnLst/>
            <a:rect l="l" t="t" r="r" b="b"/>
            <a:pathLst>
              <a:path w="7542530" h="702945">
                <a:moveTo>
                  <a:pt x="7514843" y="0"/>
                </a:moveTo>
                <a:lnTo>
                  <a:pt x="27431" y="0"/>
                </a:lnTo>
                <a:lnTo>
                  <a:pt x="16753" y="2160"/>
                </a:lnTo>
                <a:lnTo>
                  <a:pt x="8034" y="8048"/>
                </a:lnTo>
                <a:lnTo>
                  <a:pt x="2155" y="16769"/>
                </a:lnTo>
                <a:lnTo>
                  <a:pt x="0" y="27432"/>
                </a:lnTo>
                <a:lnTo>
                  <a:pt x="0" y="675132"/>
                </a:lnTo>
                <a:lnTo>
                  <a:pt x="2155" y="685794"/>
                </a:lnTo>
                <a:lnTo>
                  <a:pt x="8034" y="694515"/>
                </a:lnTo>
                <a:lnTo>
                  <a:pt x="16753" y="700403"/>
                </a:lnTo>
                <a:lnTo>
                  <a:pt x="27431" y="702563"/>
                </a:lnTo>
                <a:lnTo>
                  <a:pt x="7514843" y="702563"/>
                </a:lnTo>
                <a:lnTo>
                  <a:pt x="7525506" y="700403"/>
                </a:lnTo>
                <a:lnTo>
                  <a:pt x="7534227" y="694515"/>
                </a:lnTo>
                <a:lnTo>
                  <a:pt x="7540115" y="685794"/>
                </a:lnTo>
                <a:lnTo>
                  <a:pt x="7542276" y="675132"/>
                </a:lnTo>
                <a:lnTo>
                  <a:pt x="7542276" y="669671"/>
                </a:lnTo>
                <a:lnTo>
                  <a:pt x="32918" y="669671"/>
                </a:lnTo>
                <a:lnTo>
                  <a:pt x="32918" y="32893"/>
                </a:lnTo>
                <a:lnTo>
                  <a:pt x="7542276" y="32893"/>
                </a:lnTo>
                <a:lnTo>
                  <a:pt x="7542276" y="27432"/>
                </a:lnTo>
                <a:lnTo>
                  <a:pt x="7540115" y="16769"/>
                </a:lnTo>
                <a:lnTo>
                  <a:pt x="7534227" y="8048"/>
                </a:lnTo>
                <a:lnTo>
                  <a:pt x="7525506" y="2160"/>
                </a:lnTo>
                <a:lnTo>
                  <a:pt x="7514843" y="0"/>
                </a:lnTo>
                <a:close/>
              </a:path>
              <a:path w="7542530" h="702945">
                <a:moveTo>
                  <a:pt x="7542276" y="32893"/>
                </a:moveTo>
                <a:lnTo>
                  <a:pt x="7509383" y="32893"/>
                </a:lnTo>
                <a:lnTo>
                  <a:pt x="7509383" y="669671"/>
                </a:lnTo>
                <a:lnTo>
                  <a:pt x="7542276" y="669671"/>
                </a:lnTo>
                <a:lnTo>
                  <a:pt x="7542276" y="32893"/>
                </a:lnTo>
                <a:close/>
              </a:path>
              <a:path w="7542530" h="702945">
                <a:moveTo>
                  <a:pt x="7498333" y="43942"/>
                </a:moveTo>
                <a:lnTo>
                  <a:pt x="43942" y="43942"/>
                </a:lnTo>
                <a:lnTo>
                  <a:pt x="43942" y="658622"/>
                </a:lnTo>
                <a:lnTo>
                  <a:pt x="7498333" y="658622"/>
                </a:lnTo>
                <a:lnTo>
                  <a:pt x="7498333" y="647700"/>
                </a:lnTo>
                <a:lnTo>
                  <a:pt x="54864" y="647700"/>
                </a:lnTo>
                <a:lnTo>
                  <a:pt x="54864" y="54863"/>
                </a:lnTo>
                <a:lnTo>
                  <a:pt x="7498333" y="54863"/>
                </a:lnTo>
                <a:lnTo>
                  <a:pt x="7498333" y="43942"/>
                </a:lnTo>
                <a:close/>
              </a:path>
              <a:path w="7542530" h="702945">
                <a:moveTo>
                  <a:pt x="7498333" y="54863"/>
                </a:moveTo>
                <a:lnTo>
                  <a:pt x="7487411" y="54863"/>
                </a:lnTo>
                <a:lnTo>
                  <a:pt x="7487411" y="647700"/>
                </a:lnTo>
                <a:lnTo>
                  <a:pt x="7498333" y="647700"/>
                </a:lnTo>
                <a:lnTo>
                  <a:pt x="7498333" y="54863"/>
                </a:lnTo>
                <a:close/>
              </a:path>
            </a:pathLst>
          </a:custGeom>
          <a:solidFill>
            <a:srgbClr val="000000"/>
          </a:solidFill>
        </p:spPr>
        <p:txBody>
          <a:bodyPr wrap="square" lIns="0" tIns="0" rIns="0" bIns="0" rtlCol="0"/>
          <a:lstStyle/>
          <a:p>
            <a:endParaRPr/>
          </a:p>
        </p:txBody>
      </p:sp>
      <p:sp>
        <p:nvSpPr>
          <p:cNvPr id="4" name="object 4"/>
          <p:cNvSpPr txBox="1"/>
          <p:nvPr/>
        </p:nvSpPr>
        <p:spPr>
          <a:xfrm>
            <a:off x="8107806" y="2723769"/>
            <a:ext cx="560070" cy="513715"/>
          </a:xfrm>
          <a:prstGeom prst="rect">
            <a:avLst/>
          </a:prstGeom>
        </p:spPr>
        <p:txBody>
          <a:bodyPr vert="horz" wrap="square" lIns="0" tIns="13335" rIns="0" bIns="0" rtlCol="0">
            <a:spAutoFit/>
          </a:bodyPr>
          <a:lstStyle/>
          <a:p>
            <a:pPr marL="12700">
              <a:lnSpc>
                <a:spcPct val="100000"/>
              </a:lnSpc>
              <a:spcBef>
                <a:spcPts val="105"/>
              </a:spcBef>
            </a:pPr>
            <a:r>
              <a:rPr sz="3200" b="1" i="1" spc="245" dirty="0">
                <a:solidFill>
                  <a:schemeClr val="bg1"/>
                </a:solidFill>
                <a:latin typeface="Arial Narrow"/>
                <a:cs typeface="Arial Narrow"/>
              </a:rPr>
              <a:t>I</a:t>
            </a:r>
            <a:r>
              <a:rPr sz="3200" b="1" i="1" spc="225" dirty="0">
                <a:solidFill>
                  <a:schemeClr val="bg1"/>
                </a:solidFill>
                <a:latin typeface="Arial Narrow"/>
                <a:cs typeface="Arial Narrow"/>
              </a:rPr>
              <a:t>/O</a:t>
            </a:r>
            <a:endParaRPr sz="3200" dirty="0">
              <a:solidFill>
                <a:schemeClr val="bg1"/>
              </a:solidFill>
              <a:latin typeface="Arial Narrow"/>
              <a:cs typeface="Arial Narrow"/>
            </a:endParaRPr>
          </a:p>
        </p:txBody>
      </p:sp>
      <p:sp>
        <p:nvSpPr>
          <p:cNvPr id="5" name="object 5"/>
          <p:cNvSpPr txBox="1">
            <a:spLocks noGrp="1"/>
          </p:cNvSpPr>
          <p:nvPr>
            <p:ph type="title"/>
          </p:nvPr>
        </p:nvSpPr>
        <p:spPr>
          <a:xfrm>
            <a:off x="645668" y="1465529"/>
            <a:ext cx="546036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15" dirty="0">
                <a:solidFill>
                  <a:srgbClr val="2CA1BE"/>
                </a:solidFill>
                <a:latin typeface="Wingdings 3"/>
                <a:cs typeface="Wingdings 3"/>
              </a:rPr>
              <a:t></a:t>
            </a:r>
            <a:r>
              <a:rPr sz="1800" b="0" spc="15" dirty="0">
                <a:solidFill>
                  <a:srgbClr val="2CA1BE"/>
                </a:solidFill>
                <a:latin typeface="Times New Roman"/>
                <a:cs typeface="Times New Roman"/>
              </a:rPr>
              <a:t>	</a:t>
            </a:r>
            <a:r>
              <a:rPr b="0" spc="-5" dirty="0">
                <a:latin typeface="Lucida Sans Unicode"/>
                <a:cs typeface="Lucida Sans Unicode"/>
              </a:rPr>
              <a:t>Let’s think about this</a:t>
            </a:r>
            <a:r>
              <a:rPr b="0" spc="-75" dirty="0">
                <a:latin typeface="Lucida Sans Unicode"/>
                <a:cs typeface="Lucida Sans Unicode"/>
              </a:rPr>
              <a:t> </a:t>
            </a:r>
            <a:r>
              <a:rPr b="0" spc="-5" dirty="0">
                <a:latin typeface="Lucida Sans Unicode"/>
                <a:cs typeface="Lucida Sans Unicode"/>
              </a:rPr>
              <a:t>program:</a:t>
            </a:r>
            <a:endParaRPr sz="1800">
              <a:latin typeface="Lucida Sans Unicode"/>
              <a:cs typeface="Lucida Sans Unicode"/>
            </a:endParaRPr>
          </a:p>
        </p:txBody>
      </p:sp>
      <p:sp>
        <p:nvSpPr>
          <p:cNvPr id="6" name="object 6"/>
          <p:cNvSpPr txBox="1"/>
          <p:nvPr/>
        </p:nvSpPr>
        <p:spPr>
          <a:xfrm>
            <a:off x="1139748" y="1895068"/>
            <a:ext cx="2922270" cy="739140"/>
          </a:xfrm>
          <a:prstGeom prst="rect">
            <a:avLst/>
          </a:prstGeom>
        </p:spPr>
        <p:txBody>
          <a:bodyPr vert="horz" wrap="square" lIns="0" tIns="12700" rIns="0" bIns="0" rtlCol="0">
            <a:spAutoFit/>
          </a:bodyPr>
          <a:lstStyle/>
          <a:p>
            <a:pPr marL="12700" marR="5080">
              <a:lnSpc>
                <a:spcPct val="117000"/>
              </a:lnSpc>
              <a:spcBef>
                <a:spcPts val="100"/>
              </a:spcBef>
            </a:pPr>
            <a:r>
              <a:rPr sz="2000" spc="-5" dirty="0">
                <a:latin typeface="Courier New"/>
                <a:cs typeface="Courier New"/>
              </a:rPr>
              <a:t>PROGRAM PrintValue:  BEGIN</a:t>
            </a:r>
            <a:endParaRPr sz="2000">
              <a:latin typeface="Courier New"/>
              <a:cs typeface="Courier New"/>
            </a:endParaRPr>
          </a:p>
        </p:txBody>
      </p:sp>
      <p:sp>
        <p:nvSpPr>
          <p:cNvPr id="7" name="object 7"/>
          <p:cNvSpPr txBox="1"/>
          <p:nvPr/>
        </p:nvSpPr>
        <p:spPr>
          <a:xfrm>
            <a:off x="1444497" y="2608300"/>
            <a:ext cx="1244600" cy="735965"/>
          </a:xfrm>
          <a:prstGeom prst="rect">
            <a:avLst/>
          </a:prstGeom>
        </p:spPr>
        <p:txBody>
          <a:bodyPr vert="horz" wrap="square" lIns="0" tIns="12700" rIns="0" bIns="0" rtlCol="0">
            <a:spAutoFit/>
          </a:bodyPr>
          <a:lstStyle/>
          <a:p>
            <a:pPr marL="12700" marR="5080">
              <a:lnSpc>
                <a:spcPct val="116500"/>
              </a:lnSpc>
              <a:spcBef>
                <a:spcPts val="100"/>
              </a:spcBef>
            </a:pPr>
            <a:r>
              <a:rPr sz="2000" spc="-5" dirty="0">
                <a:solidFill>
                  <a:schemeClr val="bg1"/>
                </a:solidFill>
                <a:latin typeface="Courier New"/>
                <a:cs typeface="Courier New"/>
              </a:rPr>
              <a:t>Input</a:t>
            </a:r>
            <a:r>
              <a:rPr sz="2000" spc="-85" dirty="0">
                <a:solidFill>
                  <a:schemeClr val="bg1"/>
                </a:solidFill>
                <a:latin typeface="Courier New"/>
                <a:cs typeface="Courier New"/>
              </a:rPr>
              <a:t> </a:t>
            </a:r>
            <a:r>
              <a:rPr sz="2000" spc="-5" dirty="0">
                <a:solidFill>
                  <a:schemeClr val="bg1"/>
                </a:solidFill>
                <a:latin typeface="Courier New"/>
                <a:cs typeface="Courier New"/>
              </a:rPr>
              <a:t>A;  Input</a:t>
            </a:r>
            <a:r>
              <a:rPr sz="2000" spc="-85" dirty="0">
                <a:solidFill>
                  <a:schemeClr val="bg1"/>
                </a:solidFill>
                <a:latin typeface="Courier New"/>
                <a:cs typeface="Courier New"/>
              </a:rPr>
              <a:t> </a:t>
            </a:r>
            <a:r>
              <a:rPr sz="2000" spc="-5" dirty="0">
                <a:solidFill>
                  <a:schemeClr val="bg1"/>
                </a:solidFill>
                <a:latin typeface="Courier New"/>
                <a:cs typeface="Courier New"/>
              </a:rPr>
              <a:t>B;</a:t>
            </a:r>
            <a:endParaRPr sz="2000" dirty="0">
              <a:solidFill>
                <a:schemeClr val="bg1"/>
              </a:solidFill>
              <a:latin typeface="Courier New"/>
              <a:cs typeface="Courier New"/>
            </a:endParaRPr>
          </a:p>
        </p:txBody>
      </p:sp>
      <p:sp>
        <p:nvSpPr>
          <p:cNvPr id="8" name="object 8"/>
          <p:cNvSpPr txBox="1"/>
          <p:nvPr/>
        </p:nvSpPr>
        <p:spPr>
          <a:xfrm>
            <a:off x="1139748" y="3320262"/>
            <a:ext cx="6577965" cy="1802764"/>
          </a:xfrm>
          <a:prstGeom prst="rect">
            <a:avLst/>
          </a:prstGeom>
        </p:spPr>
        <p:txBody>
          <a:bodyPr vert="horz" wrap="square" lIns="0" tIns="12700" rIns="0" bIns="0" rtlCol="0">
            <a:spAutoFit/>
          </a:bodyPr>
          <a:lstStyle/>
          <a:p>
            <a:pPr marL="316865" marR="4728210">
              <a:lnSpc>
                <a:spcPct val="116500"/>
              </a:lnSpc>
              <a:spcBef>
                <a:spcPts val="100"/>
              </a:spcBef>
            </a:pPr>
            <a:r>
              <a:rPr sz="2000" dirty="0">
                <a:latin typeface="Courier New"/>
                <a:cs typeface="Courier New"/>
              </a:rPr>
              <a:t>C = A +</a:t>
            </a:r>
            <a:r>
              <a:rPr sz="2000" spc="-105" dirty="0">
                <a:latin typeface="Courier New"/>
                <a:cs typeface="Courier New"/>
              </a:rPr>
              <a:t> </a:t>
            </a:r>
            <a:r>
              <a:rPr sz="2000" spc="-5" dirty="0">
                <a:latin typeface="Courier New"/>
                <a:cs typeface="Courier New"/>
              </a:rPr>
              <a:t>B;  </a:t>
            </a:r>
            <a:r>
              <a:rPr sz="2000" dirty="0">
                <a:latin typeface="Courier New"/>
                <a:cs typeface="Courier New"/>
              </a:rPr>
              <a:t> D = A –</a:t>
            </a:r>
            <a:r>
              <a:rPr sz="2000" spc="-105" dirty="0">
                <a:latin typeface="Courier New"/>
                <a:cs typeface="Courier New"/>
              </a:rPr>
              <a:t> </a:t>
            </a:r>
            <a:r>
              <a:rPr sz="2000" spc="-5" dirty="0">
                <a:latin typeface="Courier New"/>
                <a:cs typeface="Courier New"/>
              </a:rPr>
              <a:t>B;</a:t>
            </a:r>
            <a:endParaRPr sz="2000">
              <a:latin typeface="Courier New"/>
              <a:cs typeface="Courier New"/>
            </a:endParaRPr>
          </a:p>
          <a:p>
            <a:pPr marL="316865">
              <a:lnSpc>
                <a:spcPct val="100000"/>
              </a:lnSpc>
              <a:spcBef>
                <a:spcPts val="395"/>
              </a:spcBef>
            </a:pPr>
            <a:r>
              <a:rPr sz="2000" spc="-5" dirty="0">
                <a:latin typeface="Courier New"/>
                <a:cs typeface="Courier New"/>
              </a:rPr>
              <a:t>Print “The sum of inputs is: “,</a:t>
            </a:r>
            <a:r>
              <a:rPr sz="2000" spc="-10" dirty="0">
                <a:latin typeface="Courier New"/>
                <a:cs typeface="Courier New"/>
              </a:rPr>
              <a:t> </a:t>
            </a:r>
            <a:r>
              <a:rPr sz="2000" spc="-5" dirty="0">
                <a:latin typeface="Courier New"/>
                <a:cs typeface="Courier New"/>
              </a:rPr>
              <a:t>C;</a:t>
            </a:r>
            <a:endParaRPr sz="2000">
              <a:latin typeface="Courier New"/>
              <a:cs typeface="Courier New"/>
            </a:endParaRPr>
          </a:p>
          <a:p>
            <a:pPr marL="12700" marR="5080" indent="304165">
              <a:lnSpc>
                <a:spcPct val="116599"/>
              </a:lnSpc>
              <a:spcBef>
                <a:spcPts val="10"/>
              </a:spcBef>
            </a:pPr>
            <a:r>
              <a:rPr sz="2000" spc="-5" dirty="0">
                <a:latin typeface="Courier New"/>
                <a:cs typeface="Courier New"/>
              </a:rPr>
              <a:t>Print “The Difference of inputs is: “, D;  END.</a:t>
            </a:r>
            <a:endParaRPr sz="2000">
              <a:latin typeface="Courier New"/>
              <a:cs typeface="Courier New"/>
            </a:endParaRPr>
          </a:p>
        </p:txBody>
      </p:sp>
      <p:sp>
        <p:nvSpPr>
          <p:cNvPr id="10" name="object 10"/>
          <p:cNvSpPr/>
          <p:nvPr/>
        </p:nvSpPr>
        <p:spPr>
          <a:xfrm>
            <a:off x="6228588" y="1341119"/>
            <a:ext cx="1295400" cy="1511935"/>
          </a:xfrm>
          <a:custGeom>
            <a:avLst/>
            <a:gdLst/>
            <a:ahLst/>
            <a:cxnLst/>
            <a:rect l="l" t="t" r="r" b="b"/>
            <a:pathLst>
              <a:path w="1295400" h="1511935">
                <a:moveTo>
                  <a:pt x="971550" y="1187957"/>
                </a:moveTo>
                <a:lnTo>
                  <a:pt x="323850" y="1187957"/>
                </a:lnTo>
                <a:lnTo>
                  <a:pt x="647700" y="1511807"/>
                </a:lnTo>
                <a:lnTo>
                  <a:pt x="971550" y="1187957"/>
                </a:lnTo>
                <a:close/>
              </a:path>
              <a:path w="1295400" h="1511935">
                <a:moveTo>
                  <a:pt x="809625" y="982344"/>
                </a:moveTo>
                <a:lnTo>
                  <a:pt x="485775" y="982344"/>
                </a:lnTo>
                <a:lnTo>
                  <a:pt x="485775" y="1187957"/>
                </a:lnTo>
                <a:lnTo>
                  <a:pt x="809625" y="1187957"/>
                </a:lnTo>
                <a:lnTo>
                  <a:pt x="809625" y="982344"/>
                </a:lnTo>
                <a:close/>
              </a:path>
              <a:path w="1295400" h="1511935">
                <a:moveTo>
                  <a:pt x="1295400" y="0"/>
                </a:moveTo>
                <a:lnTo>
                  <a:pt x="0" y="0"/>
                </a:lnTo>
                <a:lnTo>
                  <a:pt x="0" y="982344"/>
                </a:lnTo>
                <a:lnTo>
                  <a:pt x="1295400" y="982344"/>
                </a:lnTo>
                <a:lnTo>
                  <a:pt x="1295400" y="0"/>
                </a:lnTo>
                <a:close/>
              </a:path>
            </a:pathLst>
          </a:custGeom>
          <a:solidFill>
            <a:srgbClr val="99FF99"/>
          </a:solidFill>
        </p:spPr>
        <p:txBody>
          <a:bodyPr wrap="square" lIns="0" tIns="0" rIns="0" bIns="0" rtlCol="0"/>
          <a:lstStyle/>
          <a:p>
            <a:endParaRPr/>
          </a:p>
        </p:txBody>
      </p:sp>
      <p:sp>
        <p:nvSpPr>
          <p:cNvPr id="11" name="object 11"/>
          <p:cNvSpPr/>
          <p:nvPr/>
        </p:nvSpPr>
        <p:spPr>
          <a:xfrm>
            <a:off x="6201155" y="1313688"/>
            <a:ext cx="1350645" cy="1567180"/>
          </a:xfrm>
          <a:custGeom>
            <a:avLst/>
            <a:gdLst/>
            <a:ahLst/>
            <a:cxnLst/>
            <a:rect l="l" t="t" r="r" b="b"/>
            <a:pathLst>
              <a:path w="1350645" h="1567180">
                <a:moveTo>
                  <a:pt x="1322832" y="0"/>
                </a:moveTo>
                <a:lnTo>
                  <a:pt x="27432" y="0"/>
                </a:lnTo>
                <a:lnTo>
                  <a:pt x="16769" y="2160"/>
                </a:lnTo>
                <a:lnTo>
                  <a:pt x="8048" y="8048"/>
                </a:lnTo>
                <a:lnTo>
                  <a:pt x="2160" y="16769"/>
                </a:lnTo>
                <a:lnTo>
                  <a:pt x="0" y="27432"/>
                </a:lnTo>
                <a:lnTo>
                  <a:pt x="0" y="1009776"/>
                </a:lnTo>
                <a:lnTo>
                  <a:pt x="2160" y="1020439"/>
                </a:lnTo>
                <a:lnTo>
                  <a:pt x="8048" y="1029160"/>
                </a:lnTo>
                <a:lnTo>
                  <a:pt x="16769" y="1035048"/>
                </a:lnTo>
                <a:lnTo>
                  <a:pt x="27432" y="1037209"/>
                </a:lnTo>
                <a:lnTo>
                  <a:pt x="485775" y="1037209"/>
                </a:lnTo>
                <a:lnTo>
                  <a:pt x="485775" y="1187958"/>
                </a:lnTo>
                <a:lnTo>
                  <a:pt x="351282" y="1187958"/>
                </a:lnTo>
                <a:lnTo>
                  <a:pt x="343259" y="1189168"/>
                </a:lnTo>
                <a:lnTo>
                  <a:pt x="336057" y="1192593"/>
                </a:lnTo>
                <a:lnTo>
                  <a:pt x="330118" y="1197923"/>
                </a:lnTo>
                <a:lnTo>
                  <a:pt x="325882" y="1204849"/>
                </a:lnTo>
                <a:lnTo>
                  <a:pt x="323939" y="1212764"/>
                </a:lnTo>
                <a:lnTo>
                  <a:pt x="324342" y="1220739"/>
                </a:lnTo>
                <a:lnTo>
                  <a:pt x="655701" y="1558671"/>
                </a:lnTo>
                <a:lnTo>
                  <a:pt x="675131" y="1566671"/>
                </a:lnTo>
                <a:lnTo>
                  <a:pt x="685454" y="1564671"/>
                </a:lnTo>
                <a:lnTo>
                  <a:pt x="694563" y="1558671"/>
                </a:lnTo>
                <a:lnTo>
                  <a:pt x="721741" y="1531492"/>
                </a:lnTo>
                <a:lnTo>
                  <a:pt x="675132" y="1531492"/>
                </a:lnTo>
                <a:lnTo>
                  <a:pt x="364490" y="1220851"/>
                </a:lnTo>
                <a:lnTo>
                  <a:pt x="516254" y="1220851"/>
                </a:lnTo>
                <a:lnTo>
                  <a:pt x="518668" y="1218438"/>
                </a:lnTo>
                <a:lnTo>
                  <a:pt x="518668" y="1006728"/>
                </a:lnTo>
                <a:lnTo>
                  <a:pt x="516254" y="1004315"/>
                </a:lnTo>
                <a:lnTo>
                  <a:pt x="32893" y="1004315"/>
                </a:lnTo>
                <a:lnTo>
                  <a:pt x="32893" y="32892"/>
                </a:lnTo>
                <a:lnTo>
                  <a:pt x="1350264" y="32892"/>
                </a:lnTo>
                <a:lnTo>
                  <a:pt x="1350264" y="27432"/>
                </a:lnTo>
                <a:lnTo>
                  <a:pt x="1348103" y="16769"/>
                </a:lnTo>
                <a:lnTo>
                  <a:pt x="1342215" y="8048"/>
                </a:lnTo>
                <a:lnTo>
                  <a:pt x="1333494" y="2160"/>
                </a:lnTo>
                <a:lnTo>
                  <a:pt x="1322832" y="0"/>
                </a:lnTo>
                <a:close/>
              </a:path>
              <a:path w="1350645" h="1567180">
                <a:moveTo>
                  <a:pt x="1350264" y="32892"/>
                </a:moveTo>
                <a:lnTo>
                  <a:pt x="1317371" y="32892"/>
                </a:lnTo>
                <a:lnTo>
                  <a:pt x="1317371" y="1004315"/>
                </a:lnTo>
                <a:lnTo>
                  <a:pt x="834009" y="1004315"/>
                </a:lnTo>
                <a:lnTo>
                  <a:pt x="831596" y="1006728"/>
                </a:lnTo>
                <a:lnTo>
                  <a:pt x="831596" y="1218438"/>
                </a:lnTo>
                <a:lnTo>
                  <a:pt x="834009" y="1220851"/>
                </a:lnTo>
                <a:lnTo>
                  <a:pt x="985774" y="1220851"/>
                </a:lnTo>
                <a:lnTo>
                  <a:pt x="675132" y="1531492"/>
                </a:lnTo>
                <a:lnTo>
                  <a:pt x="721741" y="1531492"/>
                </a:lnTo>
                <a:lnTo>
                  <a:pt x="1018447" y="1234773"/>
                </a:lnTo>
                <a:lnTo>
                  <a:pt x="1023203" y="1228262"/>
                </a:lnTo>
                <a:lnTo>
                  <a:pt x="1025874" y="1220739"/>
                </a:lnTo>
                <a:lnTo>
                  <a:pt x="1026306" y="1212764"/>
                </a:lnTo>
                <a:lnTo>
                  <a:pt x="1024382" y="1204849"/>
                </a:lnTo>
                <a:lnTo>
                  <a:pt x="1020145" y="1197923"/>
                </a:lnTo>
                <a:lnTo>
                  <a:pt x="1014206" y="1192593"/>
                </a:lnTo>
                <a:lnTo>
                  <a:pt x="1007004" y="1189168"/>
                </a:lnTo>
                <a:lnTo>
                  <a:pt x="998982" y="1187958"/>
                </a:lnTo>
                <a:lnTo>
                  <a:pt x="864489" y="1187958"/>
                </a:lnTo>
                <a:lnTo>
                  <a:pt x="864489" y="1037209"/>
                </a:lnTo>
                <a:lnTo>
                  <a:pt x="1322832" y="1037209"/>
                </a:lnTo>
                <a:lnTo>
                  <a:pt x="1333494" y="1035048"/>
                </a:lnTo>
                <a:lnTo>
                  <a:pt x="1342215" y="1029160"/>
                </a:lnTo>
                <a:lnTo>
                  <a:pt x="1348103" y="1020439"/>
                </a:lnTo>
                <a:lnTo>
                  <a:pt x="1350264" y="1009776"/>
                </a:lnTo>
                <a:lnTo>
                  <a:pt x="1350264" y="32892"/>
                </a:lnTo>
                <a:close/>
              </a:path>
              <a:path w="1350645" h="1567180">
                <a:moveTo>
                  <a:pt x="1306322" y="43941"/>
                </a:moveTo>
                <a:lnTo>
                  <a:pt x="43942" y="43941"/>
                </a:lnTo>
                <a:lnTo>
                  <a:pt x="43942" y="993266"/>
                </a:lnTo>
                <a:lnTo>
                  <a:pt x="522350" y="993266"/>
                </a:lnTo>
                <a:lnTo>
                  <a:pt x="529717" y="1000633"/>
                </a:lnTo>
                <a:lnTo>
                  <a:pt x="529717" y="1224534"/>
                </a:lnTo>
                <a:lnTo>
                  <a:pt x="522350" y="1231900"/>
                </a:lnTo>
                <a:lnTo>
                  <a:pt x="391033" y="1231900"/>
                </a:lnTo>
                <a:lnTo>
                  <a:pt x="675132" y="1515999"/>
                </a:lnTo>
                <a:lnTo>
                  <a:pt x="690626" y="1500504"/>
                </a:lnTo>
                <a:lnTo>
                  <a:pt x="675132" y="1500504"/>
                </a:lnTo>
                <a:lnTo>
                  <a:pt x="417449" y="1242822"/>
                </a:lnTo>
                <a:lnTo>
                  <a:pt x="513207" y="1242822"/>
                </a:lnTo>
                <a:lnTo>
                  <a:pt x="523869" y="1240661"/>
                </a:lnTo>
                <a:lnTo>
                  <a:pt x="532590" y="1234773"/>
                </a:lnTo>
                <a:lnTo>
                  <a:pt x="538478" y="1226052"/>
                </a:lnTo>
                <a:lnTo>
                  <a:pt x="540639" y="1215389"/>
                </a:lnTo>
                <a:lnTo>
                  <a:pt x="540639" y="1009776"/>
                </a:lnTo>
                <a:lnTo>
                  <a:pt x="538478" y="999114"/>
                </a:lnTo>
                <a:lnTo>
                  <a:pt x="532590" y="990393"/>
                </a:lnTo>
                <a:lnTo>
                  <a:pt x="523869" y="984505"/>
                </a:lnTo>
                <a:lnTo>
                  <a:pt x="513207" y="982345"/>
                </a:lnTo>
                <a:lnTo>
                  <a:pt x="54864" y="982345"/>
                </a:lnTo>
                <a:lnTo>
                  <a:pt x="54864" y="54863"/>
                </a:lnTo>
                <a:lnTo>
                  <a:pt x="1306322" y="54863"/>
                </a:lnTo>
                <a:lnTo>
                  <a:pt x="1306322" y="43941"/>
                </a:lnTo>
                <a:close/>
              </a:path>
              <a:path w="1350645" h="1567180">
                <a:moveTo>
                  <a:pt x="1306322" y="54863"/>
                </a:moveTo>
                <a:lnTo>
                  <a:pt x="1295400" y="54863"/>
                </a:lnTo>
                <a:lnTo>
                  <a:pt x="1295400" y="982345"/>
                </a:lnTo>
                <a:lnTo>
                  <a:pt x="837057" y="982345"/>
                </a:lnTo>
                <a:lnTo>
                  <a:pt x="826394" y="984505"/>
                </a:lnTo>
                <a:lnTo>
                  <a:pt x="817673" y="990393"/>
                </a:lnTo>
                <a:lnTo>
                  <a:pt x="811785" y="999114"/>
                </a:lnTo>
                <a:lnTo>
                  <a:pt x="809625" y="1009776"/>
                </a:lnTo>
                <a:lnTo>
                  <a:pt x="809625" y="1215389"/>
                </a:lnTo>
                <a:lnTo>
                  <a:pt x="811785" y="1226052"/>
                </a:lnTo>
                <a:lnTo>
                  <a:pt x="817673" y="1234773"/>
                </a:lnTo>
                <a:lnTo>
                  <a:pt x="826394" y="1240661"/>
                </a:lnTo>
                <a:lnTo>
                  <a:pt x="837057" y="1242822"/>
                </a:lnTo>
                <a:lnTo>
                  <a:pt x="932815" y="1242822"/>
                </a:lnTo>
                <a:lnTo>
                  <a:pt x="675132" y="1500504"/>
                </a:lnTo>
                <a:lnTo>
                  <a:pt x="690626" y="1500504"/>
                </a:lnTo>
                <a:lnTo>
                  <a:pt x="959230" y="1231900"/>
                </a:lnTo>
                <a:lnTo>
                  <a:pt x="827913" y="1231900"/>
                </a:lnTo>
                <a:lnTo>
                  <a:pt x="820547" y="1224534"/>
                </a:lnTo>
                <a:lnTo>
                  <a:pt x="820547" y="1000633"/>
                </a:lnTo>
                <a:lnTo>
                  <a:pt x="827913" y="993266"/>
                </a:lnTo>
                <a:lnTo>
                  <a:pt x="1306322" y="993266"/>
                </a:lnTo>
                <a:lnTo>
                  <a:pt x="1306322" y="54863"/>
                </a:lnTo>
                <a:close/>
              </a:path>
            </a:pathLst>
          </a:custGeom>
          <a:solidFill>
            <a:srgbClr val="000000"/>
          </a:solidFill>
        </p:spPr>
        <p:txBody>
          <a:bodyPr wrap="square" lIns="0" tIns="0" rIns="0" bIns="0" rtlCol="0"/>
          <a:lstStyle/>
          <a:p>
            <a:endParaRPr/>
          </a:p>
        </p:txBody>
      </p:sp>
      <p:sp>
        <p:nvSpPr>
          <p:cNvPr id="12" name="object 12"/>
          <p:cNvSpPr txBox="1"/>
          <p:nvPr/>
        </p:nvSpPr>
        <p:spPr>
          <a:xfrm>
            <a:off x="6350889" y="1374775"/>
            <a:ext cx="1053465" cy="848360"/>
          </a:xfrm>
          <a:prstGeom prst="rect">
            <a:avLst/>
          </a:prstGeom>
        </p:spPr>
        <p:txBody>
          <a:bodyPr vert="horz" wrap="square" lIns="0" tIns="12700" rIns="0" bIns="0" rtlCol="0">
            <a:spAutoFit/>
          </a:bodyPr>
          <a:lstStyle/>
          <a:p>
            <a:pPr marL="12065" marR="5080" indent="-1270" algn="ctr">
              <a:lnSpc>
                <a:spcPct val="100000"/>
              </a:lnSpc>
              <a:spcBef>
                <a:spcPts val="100"/>
              </a:spcBef>
            </a:pPr>
            <a:r>
              <a:rPr sz="1800" spc="-5" dirty="0">
                <a:solidFill>
                  <a:schemeClr val="bg1"/>
                </a:solidFill>
                <a:latin typeface="Lucida Sans Unicode"/>
                <a:cs typeface="Lucida Sans Unicode"/>
              </a:rPr>
              <a:t>Reading  from  k</a:t>
            </a:r>
            <a:r>
              <a:rPr sz="1800" spc="5" dirty="0">
                <a:solidFill>
                  <a:schemeClr val="bg1"/>
                </a:solidFill>
                <a:latin typeface="Lucida Sans Unicode"/>
                <a:cs typeface="Lucida Sans Unicode"/>
              </a:rPr>
              <a:t>e</a:t>
            </a:r>
            <a:r>
              <a:rPr sz="1800" spc="-5" dirty="0">
                <a:solidFill>
                  <a:schemeClr val="bg1"/>
                </a:solidFill>
                <a:latin typeface="Lucida Sans Unicode"/>
                <a:cs typeface="Lucida Sans Unicode"/>
              </a:rPr>
              <a:t>y</a:t>
            </a:r>
            <a:r>
              <a:rPr sz="1800" spc="-10" dirty="0">
                <a:solidFill>
                  <a:schemeClr val="bg1"/>
                </a:solidFill>
                <a:latin typeface="Lucida Sans Unicode"/>
                <a:cs typeface="Lucida Sans Unicode"/>
              </a:rPr>
              <a:t>b</a:t>
            </a:r>
            <a:r>
              <a:rPr sz="1800" spc="-5" dirty="0">
                <a:solidFill>
                  <a:schemeClr val="bg1"/>
                </a:solidFill>
                <a:latin typeface="Lucida Sans Unicode"/>
                <a:cs typeface="Lucida Sans Unicode"/>
              </a:rPr>
              <a:t>oard</a:t>
            </a:r>
            <a:endParaRPr sz="1800" dirty="0">
              <a:solidFill>
                <a:schemeClr val="bg1"/>
              </a:solidFill>
              <a:latin typeface="Lucida Sans Unicode"/>
              <a:cs typeface="Lucida Sans Unicode"/>
            </a:endParaRPr>
          </a:p>
        </p:txBody>
      </p:sp>
      <p:sp>
        <p:nvSpPr>
          <p:cNvPr id="14" name="TextBox 13"/>
          <p:cNvSpPr txBox="1"/>
          <p:nvPr/>
        </p:nvSpPr>
        <p:spPr>
          <a:xfrm>
            <a:off x="914400" y="424190"/>
            <a:ext cx="4267200" cy="707886"/>
          </a:xfrm>
          <a:prstGeom prst="rect">
            <a:avLst/>
          </a:prstGeom>
          <a:noFill/>
        </p:spPr>
        <p:txBody>
          <a:bodyPr wrap="square" rtlCol="0">
            <a:spAutoFit/>
          </a:bodyPr>
          <a:lstStyle/>
          <a:p>
            <a:r>
              <a:rPr lang="en-IN" sz="4000" b="1" dirty="0" smtClean="0">
                <a:solidFill>
                  <a:srgbClr val="FFFF00"/>
                </a:solidFill>
              </a:rPr>
              <a:t>Job Scheduler</a:t>
            </a:r>
            <a:endParaRPr lang="en-IN" sz="4000" b="1" dirty="0">
              <a:solidFill>
                <a:srgbClr val="FFFF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355</TotalTime>
  <Words>3240</Words>
  <Application>Microsoft Office PowerPoint</Application>
  <PresentationFormat>On-screen Show (4:3)</PresentationFormat>
  <Paragraphs>549</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BlackTie</vt:lpstr>
      <vt:lpstr>PowerPoint Presentation</vt:lpstr>
      <vt:lpstr> A “Process” is the basic unit of execution in  the operating system</vt:lpstr>
      <vt:lpstr>PowerPoint Presentation</vt:lpstr>
      <vt:lpstr> The Processor Manager is made up of two  sub-managers:</vt:lpstr>
      <vt:lpstr>PowerPoint Presentation</vt:lpstr>
      <vt:lpstr>PowerPoint Presentation</vt:lpstr>
      <vt:lpstr> Let’s think about this program:</vt:lpstr>
      <vt:lpstr> Let’s think about this program:</vt:lpstr>
      <vt:lpstr> Let’s think about this program:</vt:lpstr>
      <vt:lpstr> Let’s think about this program:</vt:lpstr>
      <vt:lpstr> Let’s think about this program:</vt:lpstr>
      <vt:lpstr> Let’s think about this program:</vt:lpstr>
      <vt:lpstr> Let’s think about this program:</vt:lpstr>
      <vt:lpstr>I/O CPU</vt:lpstr>
      <vt:lpstr>PowerPoint Presentation</vt:lpstr>
      <vt:lpstr> If the job scheduler gets jobs like this:</vt:lpstr>
      <vt:lpstr> If the job scheduler gets jobs like this:</vt:lpstr>
      <vt:lpstr> So the job scheduler will take these jobs:</vt:lpstr>
      <vt:lpstr> And swap them around, and pass them onto  the Process Scheduler</vt:lpstr>
      <vt:lpstr>PowerPoint Presentation</vt:lpstr>
      <vt:lpstr>PowerPoint Presentation</vt:lpstr>
      <vt:lpstr>PowerPoint Presentation</vt:lpstr>
      <vt:lpstr>PowerPoint Presentation</vt:lpstr>
      <vt:lpstr> Other statuses that a process can have are:</vt:lpstr>
      <vt:lpstr>HOLD</vt:lpstr>
      <vt:lpstr>FINISHED</vt:lpstr>
      <vt:lpstr> Think about traffic lights:</vt:lpstr>
      <vt:lpstr>PowerPoint Presentation</vt:lpstr>
      <vt:lpstr>PowerPoint Presentation</vt:lpstr>
      <vt:lpstr>PowerPoint Presentation</vt:lpstr>
      <vt:lpstr>JOB SCHEDULER</vt:lpstr>
      <vt:lpstr>PowerPoint Presentation</vt:lpstr>
      <vt:lpstr> PROCESS IDENTIFIER</vt:lpstr>
      <vt:lpstr> PROCESS STATE</vt:lpstr>
      <vt:lpstr> PROCESS STATE</vt:lpstr>
      <vt:lpstr> PROCESS STATE</vt:lpstr>
      <vt:lpstr> PROCESS STATE</vt:lpstr>
      <vt:lpstr> PROCESS STATE</vt:lpstr>
      <vt:lpstr> ACCOUNTING</vt:lpstr>
      <vt:lpstr>PowerPoint Presentation</vt:lpstr>
      <vt:lpstr>PowerPoint Presentation</vt:lpstr>
      <vt:lpstr>PowerPoint Presentation</vt:lpstr>
      <vt:lpstr>PowerPoint Presentation</vt:lpstr>
      <vt:lpstr>PowerPoint Presentation</vt:lpstr>
      <vt:lpstr> Round Robin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Tamil</dc:creator>
  <cp:lastModifiedBy>Tamil</cp:lastModifiedBy>
  <cp:revision>21</cp:revision>
  <dcterms:created xsi:type="dcterms:W3CDTF">2020-05-24T14:52:38Z</dcterms:created>
  <dcterms:modified xsi:type="dcterms:W3CDTF">2020-05-25T10:11:22Z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2015-02-11T00:00:00Z</vt:filetime>
  </property>
  <property fmtid="{D5CDD505-2E9C-101B-9397-08002B2CF9AE}" pid="3" name="Creator">
    <vt:lpwstr>Microsoft® PowerPoint® 2013</vt:lpwstr>
  </property>
  <property fmtid="{D5CDD505-2E9C-101B-9397-08002B2CF9AE}" pid="4" name="LastSaved">
    <vt:filetime>2020-05-24T00:00:00Z</vt:filetime>
  </property>
</Properties>
</file>