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58" r:id="rId5"/>
    <p:sldId id="265" r:id="rId6"/>
    <p:sldId id="266" r:id="rId7"/>
    <p:sldId id="259" r:id="rId8"/>
    <p:sldId id="260" r:id="rId9"/>
    <p:sldId id="267" r:id="rId10"/>
    <p:sldId id="261" r:id="rId11"/>
    <p:sldId id="268" r:id="rId12"/>
    <p:sldId id="262" r:id="rId13"/>
    <p:sldId id="269" r:id="rId14"/>
    <p:sldId id="263"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9A221F-CFC9-458D-9331-7EB336DEDADC}" type="datetimeFigureOut">
              <a:rPr lang="en-IN" smtClean="0"/>
              <a:t>11-04-2020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CD0A5E-2AAB-4269-A229-3F65310018FA}"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9A221F-CFC9-458D-9331-7EB336DEDADC}" type="datetimeFigureOut">
              <a:rPr lang="en-IN" smtClean="0"/>
              <a:t>11-04-2020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CD0A5E-2AAB-4269-A229-3F65310018FA}" type="slidenum">
              <a:rPr lang="en-IN" smtClean="0"/>
              <a:t>‹#›</a:t>
            </a:fld>
            <a:endParaRPr lang="en-IN"/>
          </a:p>
        </p:txBody>
      </p:sp>
    </p:spTree>
    <p:extLst>
      <p:ext uri="{BB962C8B-B14F-4D97-AF65-F5344CB8AC3E}">
        <p14:creationId xmlns:p14="http://schemas.microsoft.com/office/powerpoint/2010/main" val="412110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9A221F-CFC9-458D-9331-7EB336DEDADC}" type="datetimeFigureOut">
              <a:rPr lang="en-IN" smtClean="0"/>
              <a:t>11-04-2020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CD0A5E-2AAB-4269-A229-3F65310018FA}" type="slidenum">
              <a:rPr lang="en-IN" smtClean="0"/>
              <a:t>‹#›</a:t>
            </a:fld>
            <a:endParaRPr lang="en-IN"/>
          </a:p>
        </p:txBody>
      </p:sp>
    </p:spTree>
    <p:extLst>
      <p:ext uri="{BB962C8B-B14F-4D97-AF65-F5344CB8AC3E}">
        <p14:creationId xmlns:p14="http://schemas.microsoft.com/office/powerpoint/2010/main" val="343444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9A221F-CFC9-458D-9331-7EB336DEDADC}" type="datetimeFigureOut">
              <a:rPr lang="en-IN" smtClean="0"/>
              <a:t>11-04-2020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CD0A5E-2AAB-4269-A229-3F65310018FA}" type="slidenum">
              <a:rPr lang="en-IN" smtClean="0"/>
              <a:t>‹#›</a:t>
            </a:fld>
            <a:endParaRPr lang="en-IN"/>
          </a:p>
        </p:txBody>
      </p:sp>
    </p:spTree>
    <p:extLst>
      <p:ext uri="{BB962C8B-B14F-4D97-AF65-F5344CB8AC3E}">
        <p14:creationId xmlns:p14="http://schemas.microsoft.com/office/powerpoint/2010/main" val="373284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A221F-CFC9-458D-9331-7EB336DEDADC}" type="datetimeFigureOut">
              <a:rPr lang="en-IN" smtClean="0"/>
              <a:t>11-04-2020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CD0A5E-2AAB-4269-A229-3F65310018FA}"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578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9A221F-CFC9-458D-9331-7EB336DEDADC}" type="datetimeFigureOut">
              <a:rPr lang="en-IN" smtClean="0"/>
              <a:t>11-04-2020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1CD0A5E-2AAB-4269-A229-3F65310018FA}" type="slidenum">
              <a:rPr lang="en-IN" smtClean="0"/>
              <a:t>‹#›</a:t>
            </a:fld>
            <a:endParaRPr lang="en-IN"/>
          </a:p>
        </p:txBody>
      </p:sp>
    </p:spTree>
    <p:extLst>
      <p:ext uri="{BB962C8B-B14F-4D97-AF65-F5344CB8AC3E}">
        <p14:creationId xmlns:p14="http://schemas.microsoft.com/office/powerpoint/2010/main" val="148254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9A221F-CFC9-458D-9331-7EB336DEDADC}" type="datetimeFigureOut">
              <a:rPr lang="en-IN" smtClean="0"/>
              <a:t>11-04-2020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1CD0A5E-2AAB-4269-A229-3F65310018FA}" type="slidenum">
              <a:rPr lang="en-IN" smtClean="0"/>
              <a:t>‹#›</a:t>
            </a:fld>
            <a:endParaRPr lang="en-IN"/>
          </a:p>
        </p:txBody>
      </p:sp>
    </p:spTree>
    <p:extLst>
      <p:ext uri="{BB962C8B-B14F-4D97-AF65-F5344CB8AC3E}">
        <p14:creationId xmlns:p14="http://schemas.microsoft.com/office/powerpoint/2010/main" val="262104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9A221F-CFC9-458D-9331-7EB336DEDADC}" type="datetimeFigureOut">
              <a:rPr lang="en-IN" smtClean="0"/>
              <a:t>11-04-2020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1CD0A5E-2AAB-4269-A229-3F65310018FA}" type="slidenum">
              <a:rPr lang="en-IN" smtClean="0"/>
              <a:t>‹#›</a:t>
            </a:fld>
            <a:endParaRPr lang="en-IN"/>
          </a:p>
        </p:txBody>
      </p:sp>
    </p:spTree>
    <p:extLst>
      <p:ext uri="{BB962C8B-B14F-4D97-AF65-F5344CB8AC3E}">
        <p14:creationId xmlns:p14="http://schemas.microsoft.com/office/powerpoint/2010/main" val="3509252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9A221F-CFC9-458D-9331-7EB336DEDADC}" type="datetimeFigureOut">
              <a:rPr lang="en-IN" smtClean="0"/>
              <a:t>11-04-2020</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E1CD0A5E-2AAB-4269-A229-3F65310018FA}" type="slidenum">
              <a:rPr lang="en-IN" smtClean="0"/>
              <a:t>‹#›</a:t>
            </a:fld>
            <a:endParaRPr lang="en-IN"/>
          </a:p>
        </p:txBody>
      </p:sp>
    </p:spTree>
    <p:extLst>
      <p:ext uri="{BB962C8B-B14F-4D97-AF65-F5344CB8AC3E}">
        <p14:creationId xmlns:p14="http://schemas.microsoft.com/office/powerpoint/2010/main" val="222653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B9A221F-CFC9-458D-9331-7EB336DEDADC}" type="datetimeFigureOut">
              <a:rPr lang="en-IN" smtClean="0"/>
              <a:t>11-04-2020</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CD0A5E-2AAB-4269-A229-3F65310018FA}" type="slidenum">
              <a:rPr lang="en-IN" smtClean="0"/>
              <a:t>‹#›</a:t>
            </a:fld>
            <a:endParaRPr lang="en-IN"/>
          </a:p>
        </p:txBody>
      </p:sp>
    </p:spTree>
    <p:extLst>
      <p:ext uri="{BB962C8B-B14F-4D97-AF65-F5344CB8AC3E}">
        <p14:creationId xmlns:p14="http://schemas.microsoft.com/office/powerpoint/2010/main" val="350945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A221F-CFC9-458D-9331-7EB336DEDADC}" type="datetimeFigureOut">
              <a:rPr lang="en-IN" smtClean="0"/>
              <a:t>11-04-2020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1CD0A5E-2AAB-4269-A229-3F65310018FA}" type="slidenum">
              <a:rPr lang="en-IN" smtClean="0"/>
              <a:t>‹#›</a:t>
            </a:fld>
            <a:endParaRPr lang="en-IN"/>
          </a:p>
        </p:txBody>
      </p:sp>
    </p:spTree>
    <p:extLst>
      <p:ext uri="{BB962C8B-B14F-4D97-AF65-F5344CB8AC3E}">
        <p14:creationId xmlns:p14="http://schemas.microsoft.com/office/powerpoint/2010/main" val="19925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B9A221F-CFC9-458D-9331-7EB336DEDADC}" type="datetimeFigureOut">
              <a:rPr lang="en-IN" smtClean="0"/>
              <a:t>11-04-2020</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CD0A5E-2AAB-4269-A229-3F65310018FA}"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94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lobalnegotiator.com/international-trade/dictionary/importer/" TargetMode="External"/><Relationship Id="rId2" Type="http://schemas.openxmlformats.org/officeDocument/2006/relationships/hyperlink" Target="https://www.globalnegotiator.com/international-trade/dictionary/countertrad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2.xml"/><Relationship Id="rId4" Type="http://schemas.openxmlformats.org/officeDocument/2006/relationships/image" Target="../media/image4.jfif"/></Relationships>
</file>

<file path=ppt/slides/_rels/slide4.xml.rels><?xml version="1.0" encoding="UTF-8" standalone="yes"?>
<Relationships xmlns="http://schemas.openxmlformats.org/package/2006/relationships"><Relationship Id="rId2" Type="http://schemas.openxmlformats.org/officeDocument/2006/relationships/hyperlink" Target="https://www.investopedia.com/terms/h/hardcurrency.as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Counter trade</a:t>
            </a:r>
            <a:br>
              <a:rPr lang="en-US" dirty="0" smtClean="0"/>
            </a:br>
            <a:endParaRPr lang="en-IN" dirty="0"/>
          </a:p>
        </p:txBody>
      </p:sp>
      <p:sp>
        <p:nvSpPr>
          <p:cNvPr id="3" name="Subtitle 2"/>
          <p:cNvSpPr>
            <a:spLocks noGrp="1"/>
          </p:cNvSpPr>
          <p:nvPr>
            <p:ph type="subTitle" idx="1"/>
          </p:nvPr>
        </p:nvSpPr>
        <p:spPr>
          <a:xfrm>
            <a:off x="6754090" y="4374572"/>
            <a:ext cx="3913909" cy="883227"/>
          </a:xfrm>
        </p:spPr>
        <p:txBody>
          <a:bodyPr>
            <a:normAutofit fontScale="25000" lnSpcReduction="20000"/>
          </a:bodyPr>
          <a:lstStyle/>
          <a:p>
            <a:pPr>
              <a:lnSpc>
                <a:spcPct val="120000"/>
              </a:lnSpc>
            </a:pPr>
            <a:r>
              <a:rPr lang="en-US" sz="4000" b="1" dirty="0" smtClean="0">
                <a:solidFill>
                  <a:schemeClr val="tx1"/>
                </a:solidFill>
                <a:latin typeface="Times New Roman" panose="02020603050405020304" pitchFamily="18" charset="0"/>
                <a:cs typeface="Times New Roman" panose="02020603050405020304" pitchFamily="18" charset="0"/>
              </a:rPr>
              <a:t>By</a:t>
            </a:r>
          </a:p>
          <a:p>
            <a:pPr>
              <a:lnSpc>
                <a:spcPct val="120000"/>
              </a:lnSpc>
            </a:pP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s.nagasundari</a:t>
            </a:r>
            <a:r>
              <a:rPr lang="en-US" sz="4000" b="1" dirty="0" smtClean="0">
                <a:solidFill>
                  <a:schemeClr val="tx1"/>
                </a:solidFill>
                <a:latin typeface="Times New Roman" panose="02020603050405020304" pitchFamily="18" charset="0"/>
                <a:cs typeface="Times New Roman" panose="02020603050405020304" pitchFamily="18" charset="0"/>
              </a:rPr>
              <a:t>,</a:t>
            </a:r>
            <a:endParaRPr lang="en-US" sz="4000" b="1" dirty="0" smtClean="0">
              <a:solidFill>
                <a:schemeClr val="tx1"/>
              </a:solidFill>
              <a:latin typeface="Times New Roman" panose="02020603050405020304" pitchFamily="18" charset="0"/>
              <a:cs typeface="Times New Roman" panose="02020603050405020304" pitchFamily="18" charset="0"/>
            </a:endParaRPr>
          </a:p>
          <a:p>
            <a:pPr>
              <a:lnSpc>
                <a:spcPct val="120000"/>
              </a:lnSpc>
            </a:pPr>
            <a:r>
              <a:rPr lang="en-US" sz="4000" b="1" dirty="0" err="1" smtClean="0">
                <a:solidFill>
                  <a:schemeClr val="tx1"/>
                </a:solidFill>
                <a:latin typeface="Times New Roman" panose="02020603050405020304" pitchFamily="18" charset="0"/>
                <a:cs typeface="Times New Roman" panose="02020603050405020304" pitchFamily="18" charset="0"/>
              </a:rPr>
              <a:t>asst</a:t>
            </a:r>
            <a:r>
              <a:rPr lang="en-US" sz="4000" b="1" dirty="0" smtClean="0">
                <a:solidFill>
                  <a:schemeClr val="tx1"/>
                </a:solidFill>
                <a:latin typeface="Times New Roman" panose="02020603050405020304" pitchFamily="18" charset="0"/>
                <a:cs typeface="Times New Roman" panose="02020603050405020304" pitchFamily="18" charset="0"/>
              </a:rPr>
              <a:t>.,</a:t>
            </a:r>
            <a:r>
              <a:rPr lang="en-US" sz="4000" b="1" dirty="0" err="1" smtClean="0">
                <a:solidFill>
                  <a:schemeClr val="tx1"/>
                </a:solidFill>
                <a:latin typeface="Times New Roman" panose="02020603050405020304" pitchFamily="18" charset="0"/>
                <a:cs typeface="Times New Roman" panose="02020603050405020304" pitchFamily="18" charset="0"/>
              </a:rPr>
              <a:t>prof,dept.of</a:t>
            </a:r>
            <a:r>
              <a:rPr lang="en-US" sz="4000" b="1" dirty="0" smtClean="0">
                <a:solidFill>
                  <a:schemeClr val="tx1"/>
                </a:solidFill>
                <a:latin typeface="Times New Roman" panose="02020603050405020304" pitchFamily="18" charset="0"/>
                <a:cs typeface="Times New Roman" panose="02020603050405020304" pitchFamily="18" charset="0"/>
              </a:rPr>
              <a:t> fashion technology and costume </a:t>
            </a:r>
            <a:r>
              <a:rPr lang="en-US" sz="4000" b="1" dirty="0" smtClean="0">
                <a:solidFill>
                  <a:schemeClr val="tx1"/>
                </a:solidFill>
                <a:latin typeface="Times New Roman" panose="02020603050405020304" pitchFamily="18" charset="0"/>
                <a:cs typeface="Times New Roman" panose="02020603050405020304" pitchFamily="18" charset="0"/>
              </a:rPr>
              <a:t>designing,</a:t>
            </a:r>
          </a:p>
          <a:p>
            <a:pPr>
              <a:lnSpc>
                <a:spcPct val="120000"/>
              </a:lnSpc>
            </a:pPr>
            <a:r>
              <a:rPr lang="en-US" sz="4000" b="1" dirty="0" smtClean="0">
                <a:solidFill>
                  <a:schemeClr val="tx1"/>
                </a:solidFill>
                <a:latin typeface="Times New Roman" panose="02020603050405020304" pitchFamily="18" charset="0"/>
                <a:cs typeface="Times New Roman" panose="02020603050405020304" pitchFamily="18" charset="0"/>
              </a:rPr>
              <a:t>Bon </a:t>
            </a:r>
            <a:r>
              <a:rPr lang="en-US" sz="4000" b="1" dirty="0" err="1" smtClean="0">
                <a:solidFill>
                  <a:schemeClr val="tx1"/>
                </a:solidFill>
                <a:latin typeface="Times New Roman" panose="02020603050405020304" pitchFamily="18" charset="0"/>
                <a:cs typeface="Times New Roman" panose="02020603050405020304" pitchFamily="18" charset="0"/>
              </a:rPr>
              <a:t>secours</a:t>
            </a:r>
            <a:r>
              <a:rPr lang="en-US" sz="4000" b="1" dirty="0" smtClean="0">
                <a:solidFill>
                  <a:schemeClr val="tx1"/>
                </a:solidFill>
                <a:latin typeface="Times New Roman" panose="02020603050405020304" pitchFamily="18" charset="0"/>
                <a:cs typeface="Times New Roman" panose="02020603050405020304" pitchFamily="18" charset="0"/>
              </a:rPr>
              <a:t> college for women</a:t>
            </a:r>
            <a:endParaRPr lang="en-US" sz="4000" b="1" dirty="0" smtClean="0">
              <a:solidFill>
                <a:schemeClr val="tx1"/>
              </a:solidFill>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168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016" y="831273"/>
            <a:ext cx="10058400" cy="1194954"/>
          </a:xfrm>
        </p:spPr>
        <p:txBody>
          <a:bodyPr>
            <a:normAutofit fontScale="90000"/>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COMPENSATION DEAL</a:t>
            </a:r>
            <a:r>
              <a:rPr lang="en-US" dirty="0" smtClean="0"/>
              <a:t/>
            </a:r>
            <a:br>
              <a:rPr lang="en-US" dirty="0" smtClean="0"/>
            </a:br>
            <a:endParaRPr lang="en-IN" dirty="0"/>
          </a:p>
        </p:txBody>
      </p:sp>
      <p:sp>
        <p:nvSpPr>
          <p:cNvPr id="3" name="Content Placeholder 2"/>
          <p:cNvSpPr>
            <a:spLocks noGrp="1"/>
          </p:cNvSpPr>
          <p:nvPr>
            <p:ph idx="1"/>
          </p:nvPr>
        </p:nvSpPr>
        <p:spPr>
          <a:xfrm>
            <a:off x="1097280" y="2098964"/>
            <a:ext cx="10058400" cy="3770130"/>
          </a:xfrm>
        </p:spPr>
        <p:txBody>
          <a:bodyPr/>
          <a:lstStyle/>
          <a:p>
            <a:pPr marL="0" indent="0">
              <a:buNone/>
            </a:pPr>
            <a:r>
              <a:rPr lang="en-US" sz="1800" dirty="0">
                <a:latin typeface="Times New Roman" panose="02020603050405020304" pitchFamily="18" charset="0"/>
                <a:cs typeface="Times New Roman" panose="02020603050405020304" pitchFamily="18" charset="0"/>
              </a:rPr>
              <a:t>A type of </a:t>
            </a:r>
            <a:r>
              <a:rPr lang="en-US" sz="1800" dirty="0">
                <a:latin typeface="Times New Roman" panose="02020603050405020304" pitchFamily="18" charset="0"/>
                <a:cs typeface="Times New Roman" panose="02020603050405020304" pitchFamily="18" charset="0"/>
                <a:hlinkClick r:id="rId2" tooltip="All foreign trade transactions resulting from exporter´s commitments to take products from the importers or from their respective countries in full or part payment for their exports. Countertrade is typical of trade with developing countries, which often suffer from a…"/>
              </a:rPr>
              <a:t>countertrade</a:t>
            </a:r>
            <a:r>
              <a:rPr lang="en-US" sz="1800" dirty="0">
                <a:latin typeface="Times New Roman" panose="02020603050405020304" pitchFamily="18" charset="0"/>
                <a:cs typeface="Times New Roman" panose="02020603050405020304" pitchFamily="18" charset="0"/>
              </a:rPr>
              <a:t> that involves the exports of goods in one direction. The payment of the goods is split into two parts</a:t>
            </a:r>
            <a:r>
              <a:rPr lang="en-US" sz="1800" dirty="0" smtClean="0">
                <a:latin typeface="Times New Roman" panose="02020603050405020304" pitchFamily="18" charset="0"/>
                <a:cs typeface="Times New Roman" panose="02020603050405020304" pitchFamily="18" charset="0"/>
              </a:rPr>
              <a:t>:</a:t>
            </a:r>
          </a:p>
          <a:p>
            <a:pPr marL="0" indent="0">
              <a:buNone/>
            </a:pPr>
            <a:endParaRPr lang="en-US"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  Part </a:t>
            </a:r>
            <a:r>
              <a:rPr lang="en-US" sz="1800" dirty="0">
                <a:latin typeface="Times New Roman" panose="02020603050405020304" pitchFamily="18" charset="0"/>
                <a:cs typeface="Times New Roman" panose="02020603050405020304" pitchFamily="18" charset="0"/>
              </a:rPr>
              <a:t>payment in cash by the </a:t>
            </a:r>
            <a:r>
              <a:rPr lang="en-US" sz="1800" dirty="0">
                <a:latin typeface="Times New Roman" panose="02020603050405020304" pitchFamily="18" charset="0"/>
                <a:cs typeface="Times New Roman" panose="02020603050405020304" pitchFamily="18" charset="0"/>
                <a:hlinkClick r:id="rId3" tooltip="The individual, firm or legal entity that brings articles of trade from a foreign source into a domestic market in the course of trade. A party responsible for customs clearance of imported goods. Some countries define importer as the party…"/>
              </a:rPr>
              <a:t>importer</a:t>
            </a:r>
            <a:r>
              <a:rPr lang="en-US" sz="1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  For </a:t>
            </a:r>
            <a:r>
              <a:rPr lang="en-US" sz="1800" dirty="0">
                <a:latin typeface="Times New Roman" panose="02020603050405020304" pitchFamily="18" charset="0"/>
                <a:cs typeface="Times New Roman" panose="02020603050405020304" pitchFamily="18" charset="0"/>
              </a:rPr>
              <a:t>the rest of the payment the original exporter makes an obligation to purchase some of the buyer´s goods</a:t>
            </a:r>
            <a:r>
              <a:rPr lang="en-US" sz="1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The products of the compensation deal can be used in the exporter´s internal production or they may be sold on in the wider </a:t>
            </a:r>
            <a:r>
              <a:rPr lang="en-US" sz="1800" dirty="0" smtClean="0">
                <a:latin typeface="Times New Roman" panose="02020603050405020304" pitchFamily="18" charset="0"/>
                <a:cs typeface="Times New Roman" panose="02020603050405020304" pitchFamily="18" charset="0"/>
              </a:rPr>
              <a:t>market.</a:t>
            </a:r>
            <a:endParaRPr lang="en-US" sz="1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615429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627" y="488374"/>
            <a:ext cx="10775373" cy="5641002"/>
          </a:xfrm>
        </p:spPr>
      </p:pic>
    </p:spTree>
    <p:extLst>
      <p:ext uri="{BB962C8B-B14F-4D97-AF65-F5344CB8AC3E}">
        <p14:creationId xmlns:p14="http://schemas.microsoft.com/office/powerpoint/2010/main" val="3930625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35984"/>
            <a:ext cx="10058400" cy="856397"/>
          </a:xfrm>
        </p:spPr>
        <p:txBody>
          <a:bodyPr>
            <a:normAutofit/>
          </a:bodyPr>
          <a:lstStyle/>
          <a:p>
            <a:r>
              <a:rPr lang="en-US" sz="2800" dirty="0" smtClean="0">
                <a:latin typeface="Times New Roman" panose="02020603050405020304" pitchFamily="18" charset="0"/>
                <a:cs typeface="Times New Roman" panose="02020603050405020304" pitchFamily="18" charset="0"/>
              </a:rPr>
              <a:t>COUNTER PURCHASE</a:t>
            </a: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endParaRPr lang="en-US"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A</a:t>
            </a:r>
            <a:r>
              <a:rPr lang="en-US" sz="1800"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counterpurchase</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refers to the sale of goods and services to a company in a foreign country by a company that promises to make a future purchase of a specific product from the same company in that country.</a:t>
            </a:r>
            <a:endParaRPr lang="en-IN"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605" y="3023755"/>
            <a:ext cx="7728931" cy="2701636"/>
          </a:xfrm>
          <a:prstGeom prst="rect">
            <a:avLst/>
          </a:prstGeom>
        </p:spPr>
      </p:pic>
    </p:spTree>
    <p:extLst>
      <p:ext uri="{BB962C8B-B14F-4D97-AF65-F5344CB8AC3E}">
        <p14:creationId xmlns:p14="http://schemas.microsoft.com/office/powerpoint/2010/main" val="630145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0200" y="266846"/>
            <a:ext cx="10424719" cy="5743755"/>
          </a:xfrm>
        </p:spPr>
      </p:pic>
    </p:spTree>
    <p:extLst>
      <p:ext uri="{BB962C8B-B14F-4D97-AF65-F5344CB8AC3E}">
        <p14:creationId xmlns:p14="http://schemas.microsoft.com/office/powerpoint/2010/main" val="2715056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36952"/>
          </a:xfrm>
        </p:spPr>
        <p:txBody>
          <a:bodyPr>
            <a:normAutofit/>
          </a:bodyPr>
          <a:lstStyle/>
          <a:p>
            <a:r>
              <a:rPr lang="en-US" sz="2800" dirty="0" smtClean="0">
                <a:latin typeface="Times New Roman" panose="02020603050405020304" pitchFamily="18" charset="0"/>
                <a:cs typeface="Times New Roman" panose="02020603050405020304" pitchFamily="18" charset="0"/>
              </a:rPr>
              <a:t>BUYBACK</a:t>
            </a: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995055"/>
            <a:ext cx="10058400" cy="3874039"/>
          </a:xfrm>
        </p:spPr>
        <p:txBody>
          <a:bodyPr>
            <a:normAutofit/>
          </a:bodyPr>
          <a:lstStyle/>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 </a:t>
            </a:r>
            <a:r>
              <a:rPr lang="en-US" sz="1800" b="1" dirty="0">
                <a:latin typeface="Times New Roman" panose="02020603050405020304" pitchFamily="18" charset="0"/>
                <a:cs typeface="Times New Roman" panose="02020603050405020304" pitchFamily="18" charset="0"/>
              </a:rPr>
              <a:t>buyback </a:t>
            </a:r>
            <a:r>
              <a:rPr lang="en-US" sz="1800" dirty="0">
                <a:latin typeface="Times New Roman" panose="02020603050405020304" pitchFamily="18" charset="0"/>
                <a:cs typeface="Times New Roman" panose="02020603050405020304" pitchFamily="18" charset="0"/>
              </a:rPr>
              <a:t>is a countertrade occurs when a firm builds a manufacturing facility in a country—or supplies technology, equipment, training, or other services to the country and agrees to take a certain percentage of the plant's output as partial payment for the </a:t>
            </a:r>
            <a:r>
              <a:rPr lang="en-US" sz="1800" dirty="0" smtClean="0">
                <a:latin typeface="Times New Roman" panose="02020603050405020304" pitchFamily="18" charset="0"/>
                <a:cs typeface="Times New Roman" panose="02020603050405020304" pitchFamily="18" charset="0"/>
              </a:rPr>
              <a:t>contract.</a:t>
            </a:r>
            <a:endParaRPr lang="en-IN" sz="1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99" y="3138055"/>
            <a:ext cx="7356762" cy="2866121"/>
          </a:xfrm>
          <a:prstGeom prst="rect">
            <a:avLst/>
          </a:prstGeom>
        </p:spPr>
      </p:pic>
    </p:spTree>
    <p:extLst>
      <p:ext uri="{BB962C8B-B14F-4D97-AF65-F5344CB8AC3E}">
        <p14:creationId xmlns:p14="http://schemas.microsoft.com/office/powerpoint/2010/main" val="228610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009" y="298270"/>
            <a:ext cx="10370127" cy="5801194"/>
          </a:xfrm>
        </p:spPr>
      </p:pic>
    </p:spTree>
    <p:extLst>
      <p:ext uri="{BB962C8B-B14F-4D97-AF65-F5344CB8AC3E}">
        <p14:creationId xmlns:p14="http://schemas.microsoft.com/office/powerpoint/2010/main" val="1961475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1900" y="3092643"/>
            <a:ext cx="3740728" cy="1011766"/>
          </a:xfrm>
        </p:spPr>
        <p:txBody>
          <a:bodyPr>
            <a:normAutofit/>
          </a:bodyPr>
          <a:lstStyle/>
          <a:p>
            <a:r>
              <a:rPr lang="en-US" sz="6000" dirty="0" smtClean="0">
                <a:latin typeface="Times New Roman" panose="02020603050405020304" pitchFamily="18" charset="0"/>
                <a:cs typeface="Times New Roman" panose="02020603050405020304" pitchFamily="18" charset="0"/>
              </a:rPr>
              <a:t>Thank you</a:t>
            </a:r>
            <a:endParaRPr lang="en-IN"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719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INTRODUCTION</a:t>
            </a: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2119744"/>
            <a:ext cx="10058400" cy="3749349"/>
          </a:xfrm>
        </p:spPr>
        <p:txBody>
          <a:bodyPr/>
          <a:lstStyle/>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Trading between nations has been happening since time began. In ancient time nations traded silk, spices, cloth and animals of all kinds. </a:t>
            </a:r>
            <a:endParaRPr lang="en-US"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Today </a:t>
            </a:r>
            <a:r>
              <a:rPr lang="en-US" sz="1800" dirty="0">
                <a:latin typeface="Times New Roman" panose="02020603050405020304" pitchFamily="18" charset="0"/>
                <a:cs typeface="Times New Roman" panose="02020603050405020304" pitchFamily="18" charset="0"/>
              </a:rPr>
              <a:t>nation trade food items, defense equipment, metals, electronics etc. </a:t>
            </a:r>
            <a:endParaRPr lang="en-US"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products might have changed but the basic concept is still the same as the underlining need which brings together two nations in a trade relationship still exists</a:t>
            </a:r>
            <a:r>
              <a:rPr lang="en-US" sz="1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One such method of trading between nations is called counter trade.</a:t>
            </a:r>
          </a:p>
          <a:p>
            <a:endParaRPr lang="en-IN" dirty="0"/>
          </a:p>
        </p:txBody>
      </p:sp>
    </p:spTree>
    <p:extLst>
      <p:ext uri="{BB962C8B-B14F-4D97-AF65-F5344CB8AC3E}">
        <p14:creationId xmlns:p14="http://schemas.microsoft.com/office/powerpoint/2010/main" val="259100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82" y="2073385"/>
            <a:ext cx="3462483" cy="42127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044" y="2280803"/>
            <a:ext cx="3834443" cy="37978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882" y="2097290"/>
            <a:ext cx="3366654" cy="4188808"/>
          </a:xfrm>
          <a:prstGeom prst="rect">
            <a:avLst/>
          </a:prstGeom>
        </p:spPr>
      </p:pic>
      <p:sp>
        <p:nvSpPr>
          <p:cNvPr id="8" name="TextBox 7"/>
          <p:cNvSpPr txBox="1"/>
          <p:nvPr/>
        </p:nvSpPr>
        <p:spPr>
          <a:xfrm>
            <a:off x="4000501" y="1007919"/>
            <a:ext cx="416675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    COUNTER TRADE</a:t>
            </a:r>
          </a:p>
        </p:txBody>
      </p:sp>
    </p:spTree>
    <p:extLst>
      <p:ext uri="{BB962C8B-B14F-4D97-AF65-F5344CB8AC3E}">
        <p14:creationId xmlns:p14="http://schemas.microsoft.com/office/powerpoint/2010/main" val="427619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COUNTER TRADE</a:t>
            </a: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984664"/>
            <a:ext cx="10058400" cy="3884430"/>
          </a:xfrm>
        </p:spPr>
        <p:txBody>
          <a:bodyPr>
            <a:normAutofit/>
          </a:bodyPr>
          <a:lstStyle/>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Countertrade is a reciprocal form of international trade in which goods or services are exchanged for other goods or services rather than for </a:t>
            </a:r>
            <a:r>
              <a:rPr lang="en-US" sz="1800" u="sng" dirty="0">
                <a:latin typeface="Times New Roman" panose="02020603050405020304" pitchFamily="18" charset="0"/>
                <a:cs typeface="Times New Roman" panose="02020603050405020304" pitchFamily="18" charset="0"/>
                <a:hlinkClick r:id="rId2"/>
              </a:rPr>
              <a:t>hard currency</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This </a:t>
            </a:r>
            <a:r>
              <a:rPr lang="en-US" sz="1800" dirty="0">
                <a:latin typeface="Times New Roman" panose="02020603050405020304" pitchFamily="18" charset="0"/>
                <a:cs typeface="Times New Roman" panose="02020603050405020304" pitchFamily="18" charset="0"/>
              </a:rPr>
              <a:t>type of international trade is more common in developing countries with limited foreign exchange or credit facilities</a:t>
            </a:r>
            <a:r>
              <a:rPr lang="en-US" sz="1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Countertrade is often used when a foreign currency is in short supply or when a country applies </a:t>
            </a:r>
            <a:r>
              <a:rPr lang="en-US" sz="1800" b="1" dirty="0">
                <a:latin typeface="Times New Roman" panose="02020603050405020304" pitchFamily="18" charset="0"/>
                <a:cs typeface="Times New Roman" panose="02020603050405020304" pitchFamily="18" charset="0"/>
              </a:rPr>
              <a:t>foreign exchange controls</a:t>
            </a:r>
            <a:r>
              <a:rPr lang="en-US" sz="1800" dirty="0">
                <a:latin typeface="Times New Roman" panose="02020603050405020304" pitchFamily="18" charset="0"/>
                <a:cs typeface="Times New Roman" panose="02020603050405020304" pitchFamily="18" charset="0"/>
              </a:rPr>
              <a:t>, which are limits imposed on the availability of foreign currencies to importers for the purchase of foreign products</a:t>
            </a:r>
            <a:r>
              <a:rPr lang="en-US" sz="1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Countertrade is often used by developing countries to control trade and as a development technique.</a:t>
            </a: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581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536"/>
            <a:ext cx="10058400" cy="685800"/>
          </a:xfrm>
        </p:spPr>
        <p:txBody>
          <a:bodyPr>
            <a:normAutofit/>
          </a:bodyPr>
          <a:lstStyle/>
          <a:p>
            <a:r>
              <a:rPr lang="en-US" sz="1800" dirty="0" smtClean="0">
                <a:latin typeface="Times New Roman" panose="02020603050405020304" pitchFamily="18" charset="0"/>
                <a:cs typeface="Times New Roman" panose="02020603050405020304" pitchFamily="18" charset="0"/>
              </a:rPr>
              <a:t>Some of the examples of counter trade are given below,</a:t>
            </a:r>
            <a:endParaRPr lang="en-IN" sz="1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9745" y="1846263"/>
            <a:ext cx="7803574" cy="4481801"/>
          </a:xfrm>
        </p:spPr>
      </p:pic>
    </p:spTree>
    <p:extLst>
      <p:ext uri="{BB962C8B-B14F-4D97-AF65-F5344CB8AC3E}">
        <p14:creationId xmlns:p14="http://schemas.microsoft.com/office/powerpoint/2010/main" val="3948444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745" y="467591"/>
            <a:ext cx="10276610" cy="5746173"/>
          </a:xfrm>
        </p:spPr>
      </p:pic>
    </p:spTree>
    <p:extLst>
      <p:ext uri="{BB962C8B-B14F-4D97-AF65-F5344CB8AC3E}">
        <p14:creationId xmlns:p14="http://schemas.microsoft.com/office/powerpoint/2010/main" val="596942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9566"/>
            <a:ext cx="10058400" cy="1450757"/>
          </a:xfrm>
        </p:spPr>
        <p:txBody>
          <a:bodyPr>
            <a:normAutofit/>
          </a:bodyPr>
          <a:lstStyle/>
          <a:p>
            <a:r>
              <a:rPr lang="en-US" sz="2800" dirty="0" smtClean="0">
                <a:latin typeface="Times New Roman" panose="02020603050405020304" pitchFamily="18" charset="0"/>
                <a:cs typeface="Times New Roman" panose="02020603050405020304" pitchFamily="18" charset="0"/>
              </a:rPr>
              <a:t>TYPES OF COUNTER TRADE</a:t>
            </a: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2213264"/>
            <a:ext cx="10058400" cy="3655830"/>
          </a:xfrm>
        </p:spPr>
        <p:txBody>
          <a:bodyPr>
            <a:normAutofit/>
          </a:bodyPr>
          <a:lstStyle/>
          <a:p>
            <a:pPr marL="0" indent="0">
              <a:buNone/>
            </a:pPr>
            <a:r>
              <a:rPr lang="en-US" sz="1800" dirty="0" smtClean="0">
                <a:latin typeface="Times New Roman" panose="02020603050405020304" pitchFamily="18" charset="0"/>
                <a:cs typeface="Times New Roman" panose="02020603050405020304" pitchFamily="18" charset="0"/>
              </a:rPr>
              <a:t>There are main 4 types of counter trade. They are as follows</a:t>
            </a:r>
            <a:r>
              <a:rPr lang="en-US" sz="1800" dirty="0" smtClean="0">
                <a:latin typeface="Times New Roman" panose="02020603050405020304" pitchFamily="18" charset="0"/>
                <a:cs typeface="Times New Roman" panose="02020603050405020304" pitchFamily="18" charset="0"/>
              </a:rPr>
              <a:t>,</a:t>
            </a:r>
          </a:p>
          <a:p>
            <a:pPr marL="0" indent="0">
              <a:buNone/>
            </a:pPr>
            <a:endParaRPr lang="en-US" sz="1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Barter</a:t>
            </a:r>
          </a:p>
          <a:p>
            <a:pPr algn="just">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 Compensation deals</a:t>
            </a:r>
          </a:p>
          <a:p>
            <a:pPr algn="just">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 Counter purchase </a:t>
            </a:r>
          </a:p>
          <a:p>
            <a:pPr algn="just">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  Buyback</a:t>
            </a: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254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34379"/>
          </a:xfrm>
        </p:spPr>
        <p:txBody>
          <a:bodyPr>
            <a:normAutofit/>
          </a:bodyPr>
          <a:lstStyle/>
          <a:p>
            <a:r>
              <a:rPr lang="en-US" sz="2800" dirty="0" smtClean="0">
                <a:latin typeface="Times New Roman" panose="02020603050405020304" pitchFamily="18" charset="0"/>
                <a:cs typeface="Times New Roman" panose="02020603050405020304" pitchFamily="18" charset="0"/>
              </a:rPr>
              <a:t>BARTER TRADE</a:t>
            </a: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2265218"/>
            <a:ext cx="10058400" cy="3603876"/>
          </a:xfrm>
        </p:spPr>
        <p:txBody>
          <a:bodyPr>
            <a:normAutofit/>
          </a:bodyPr>
          <a:lstStyle/>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Bartering is the oldest countertrade arrangement</a:t>
            </a:r>
            <a:r>
              <a:rPr lang="en-US" sz="1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 It is the exchange of goods and services for goods and services without any use of money</a:t>
            </a:r>
            <a:r>
              <a:rPr lang="en-US" sz="1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Like the trade relationship between China and Thailand where fruit has been traded by Thailand for buses made by China.</a:t>
            </a: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154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189" y="789709"/>
            <a:ext cx="10058400" cy="625533"/>
          </a:xfrm>
        </p:spPr>
        <p:txBody>
          <a:bodyPr>
            <a:normAutofit/>
          </a:bodyPr>
          <a:lstStyle/>
          <a:p>
            <a:r>
              <a:rPr lang="en-US" sz="2800" dirty="0" smtClean="0">
                <a:latin typeface="Times New Roman" panose="02020603050405020304" pitchFamily="18" charset="0"/>
                <a:cs typeface="Times New Roman" panose="02020603050405020304" pitchFamily="18" charset="0"/>
              </a:rPr>
              <a:t>BARTER TRADE</a:t>
            </a:r>
            <a:endParaRPr lang="en-IN"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2210" y="2045567"/>
            <a:ext cx="5363633" cy="40227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18" y="2045567"/>
            <a:ext cx="5020374" cy="4022725"/>
          </a:xfrm>
          <a:prstGeom prst="rect">
            <a:avLst/>
          </a:prstGeom>
        </p:spPr>
      </p:pic>
    </p:spTree>
    <p:extLst>
      <p:ext uri="{BB962C8B-B14F-4D97-AF65-F5344CB8AC3E}">
        <p14:creationId xmlns:p14="http://schemas.microsoft.com/office/powerpoint/2010/main" val="1145854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94</TotalTime>
  <Words>177</Words>
  <Application>Microsoft Office PowerPoint</Application>
  <PresentationFormat>Widescreen</PresentationFormat>
  <Paragraphs>50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Calibri Light</vt:lpstr>
      <vt:lpstr>Times New Roman</vt:lpstr>
      <vt:lpstr>Wingdings</vt:lpstr>
      <vt:lpstr>Retrospect</vt:lpstr>
      <vt:lpstr>Counter trade </vt:lpstr>
      <vt:lpstr>INTRODUCTION</vt:lpstr>
      <vt:lpstr>PowerPoint Presentation</vt:lpstr>
      <vt:lpstr>COUNTER TRADE</vt:lpstr>
      <vt:lpstr>Some of the examples of counter trade are given below,</vt:lpstr>
      <vt:lpstr>PowerPoint Presentation</vt:lpstr>
      <vt:lpstr>TYPES OF COUNTER TRADE</vt:lpstr>
      <vt:lpstr>BARTER TRADE</vt:lpstr>
      <vt:lpstr>BARTER TRADE</vt:lpstr>
      <vt:lpstr>      COMPENSATION DEAL </vt:lpstr>
      <vt:lpstr>PowerPoint Presentation</vt:lpstr>
      <vt:lpstr>COUNTER PURCHASE</vt:lpstr>
      <vt:lpstr>PowerPoint Presentation</vt:lpstr>
      <vt:lpstr>BUYBACK</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Counter trade</dc:title>
  <dc:creator>Arjun</dc:creator>
  <cp:lastModifiedBy>Arjun</cp:lastModifiedBy>
  <cp:revision>18</cp:revision>
  <dcterms:created xsi:type="dcterms:W3CDTF">2020-04-10T14:14:52Z</dcterms:created>
  <dcterms:modified xsi:type="dcterms:W3CDTF">2020-04-11T06:31:00Z</dcterms:modified>
</cp:coreProperties>
</file>