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0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E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98" autoAdjust="0"/>
    <p:restoredTop sz="92832" autoAdjust="0"/>
  </p:normalViewPr>
  <p:slideViewPr>
    <p:cSldViewPr>
      <p:cViewPr varScale="1">
        <p:scale>
          <a:sx n="64" d="100"/>
          <a:sy n="64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5184648"/>
              <a:ext cx="9144000" cy="1673352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257800"/>
              <a:ext cx="9144000" cy="1600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3352801"/>
              <a:ext cx="9144000" cy="1827567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5181600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55676" y="3373031"/>
            <a:ext cx="8229600" cy="2043684"/>
          </a:xfrm>
          <a:noFill/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 kern="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566801" y="5429252"/>
            <a:ext cx="8129524" cy="757517"/>
          </a:xfrm>
        </p:spPr>
        <p:txBody>
          <a:bodyPr/>
          <a:lstStyle>
            <a:lvl1pPr marL="0" indent="0" algn="l">
              <a:buNone/>
              <a:defRPr sz="1600" kern="100" cap="all" spc="1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BF23A-3D24-42D3-8F1A-75A13C888DEA}" type="datetimeFigureOut">
              <a:rPr lang="en-US" smtClean="0"/>
              <a:pPr/>
              <a:t>4/19/2020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7781-12D9-4CDB-9AAE-83636CBD66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ectangle 8"/>
            <p:cNvSpPr/>
            <p:nvPr userDrawn="1"/>
          </p:nvSpPr>
          <p:spPr>
            <a:xfrm>
              <a:off x="0" y="342900"/>
              <a:ext cx="9144000" cy="61722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40000"/>
                  </a:schemeClr>
                </a:gs>
                <a:gs pos="0">
                  <a:schemeClr val="accent5">
                    <a:alpha val="90000"/>
                  </a:schemeClr>
                </a:gs>
                <a:gs pos="100000">
                  <a:schemeClr val="accent3">
                    <a:alpha val="40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457200"/>
              <a:ext cx="9144000" cy="5943600"/>
            </a:xfrm>
            <a:prstGeom prst="rect">
              <a:avLst/>
            </a:prstGeom>
            <a:gradFill flip="none" rotWithShape="1">
              <a:gsLst>
                <a:gs pos="39000">
                  <a:schemeClr val="accent5">
                    <a:alpha val="25000"/>
                  </a:schemeClr>
                </a:gs>
                <a:gs pos="100000">
                  <a:schemeClr val="accent3">
                    <a:alpha val="2500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0" y="341312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6505575"/>
              <a:ext cx="9144000" cy="1588"/>
            </a:xfrm>
            <a:prstGeom prst="line">
              <a:avLst/>
            </a:prstGeom>
            <a:ln w="28575" cap="flat" cmpd="sng" algn="ctr">
              <a:solidFill>
                <a:schemeClr val="bg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2" y="3962402"/>
            <a:ext cx="8153399" cy="1371599"/>
          </a:xfrm>
        </p:spPr>
        <p:txBody>
          <a:bodyPr anchor="b" anchorCtr="0"/>
          <a:lstStyle>
            <a:lvl1pPr algn="l">
              <a:defRPr sz="40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57276" y="5438776"/>
            <a:ext cx="8129524" cy="904875"/>
          </a:xfrm>
        </p:spPr>
        <p:txBody>
          <a:bodyPr anchor="t" anchorCtr="0"/>
          <a:lstStyle>
            <a:lvl1pPr marL="0" indent="0">
              <a:buNone/>
              <a:defRPr sz="1400" cap="all" spc="1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334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533400" y="1600201"/>
            <a:ext cx="3963988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533400" y="2174877"/>
            <a:ext cx="3963988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7" y="1600201"/>
            <a:ext cx="3965574" cy="5746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3965574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2932114" cy="968375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457200"/>
            <a:ext cx="5035550" cy="5562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533400" y="1435101"/>
            <a:ext cx="2932114" cy="4584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ctangle 18"/>
          <p:cNvPicPr>
            <a:picLocks noChangeAspect="1"/>
          </p:cNvPicPr>
          <p:nvPr/>
        </p:nvPicPr>
        <p:blipFill>
          <a:blip r:embed="rId11">
            <a:duotone>
              <a:schemeClr val="accent3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19"/>
          <p:cNvGrpSpPr/>
          <p:nvPr/>
        </p:nvGrpSpPr>
        <p:grpSpPr>
          <a:xfrm>
            <a:off x="304800" y="0"/>
            <a:ext cx="8534400" cy="6860650"/>
            <a:chOff x="304800" y="0"/>
            <a:chExt cx="8534400" cy="686065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457200" y="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flipH="1">
              <a:off x="457200" y="381000"/>
              <a:ext cx="8229600" cy="6477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8686800" y="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04800" y="383650"/>
              <a:ext cx="152400" cy="6477000"/>
            </a:xfrm>
            <a:prstGeom prst="rect">
              <a:avLst/>
            </a:prstGeom>
            <a:solidFill>
              <a:schemeClr val="accent5"/>
            </a:soli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457200" y="6477000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 flipH="1">
              <a:off x="304800" y="310738"/>
              <a:ext cx="8382000" cy="76200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6500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</a:gradFill>
            <a:ln w="25400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075426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600203"/>
            <a:ext cx="8077200" cy="441241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34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0462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77000" y="610462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000">
                <a:solidFill>
                  <a:schemeClr val="tx2"/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  <p:txStyles>
    <p:titleStyle>
      <a:lvl1pPr algn="l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20796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Analytical Geometry 3D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229600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100" b="1" dirty="0" smtClean="0">
                <a:solidFill>
                  <a:srgbClr val="002060"/>
                </a:solidFill>
                <a:latin typeface="Adobe Caslon Pro Bold" pitchFamily="18" charset="0"/>
              </a:rPr>
              <a:t>Cartesian coordinate 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129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Find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equation of the sphere with radius r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 center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C(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h,k,l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4572000" cy="3733797"/>
          </a:xfrm>
        </p:spPr>
        <p:txBody>
          <a:bodyPr/>
          <a:lstStyle/>
          <a:p>
            <a:pPr>
              <a:buNone/>
            </a:pPr>
            <a:r>
              <a:rPr lang="en-U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Solution: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definition, a sphere is a set of all points P(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)whose distance from C is r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Thus P is on the sphere if and only if |PC|=r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41923" t="35416" r="40607" b="32901"/>
          <a:stretch>
            <a:fillRect/>
          </a:stretch>
        </p:blipFill>
        <p:spPr bwMode="auto">
          <a:xfrm>
            <a:off x="5029200" y="1295400"/>
            <a:ext cx="3657600" cy="39624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1610" t="33211" r="46120" b="54044"/>
          <a:stretch>
            <a:fillRect/>
          </a:stretch>
        </p:blipFill>
        <p:spPr bwMode="auto">
          <a:xfrm>
            <a:off x="427892" y="5105400"/>
            <a:ext cx="4677508" cy="10668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153399" cy="1371599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</a:rPr>
              <a:t>Thank You</a:t>
            </a:r>
            <a:endParaRPr lang="en-US" sz="6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Coordinate Geometry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77200" cy="51053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Cartesian </a:t>
            </a:r>
            <a:r>
              <a:rPr lang="en-US" sz="5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Coordinates</a:t>
            </a:r>
          </a:p>
          <a:p>
            <a:pPr>
              <a:buFont typeface="Wingdings" pitchFamily="2" charset="2"/>
              <a:buChar char="q"/>
            </a:pP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two-dimensional Cartesian coordinate</a:t>
            </a:r>
            <a:b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system, a point P in the </a:t>
            </a:r>
            <a:r>
              <a:rPr lang="en-US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-plane is represented</a:t>
            </a:r>
            <a:b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a pair of numbers (</a:t>
            </a:r>
            <a:r>
              <a:rPr lang="en-US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is the signed distance from the y-axis to the</a:t>
            </a:r>
            <a:b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point P, and</a:t>
            </a:r>
          </a:p>
          <a:p>
            <a:pPr>
              <a:buFont typeface="Wingdings" pitchFamily="2" charset="2"/>
              <a:buChar char="q"/>
            </a:pP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is the signed distance from the x-axis to the</a:t>
            </a:r>
            <a:b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point P.</a:t>
            </a:r>
          </a:p>
          <a:p>
            <a:pPr>
              <a:buFont typeface="Wingdings" pitchFamily="2" charset="2"/>
              <a:buChar char="q"/>
            </a:pP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three-dimensional Cartesian coordinate</a:t>
            </a:r>
            <a:b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system, a point P in the xyz-space is represented</a:t>
            </a:r>
            <a:b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a triple of numbers (</a:t>
            </a:r>
            <a:r>
              <a:rPr lang="en-US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x,y,z</a:t>
            </a: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Char char="q"/>
            </a:pP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is the signed distance from the </a:t>
            </a:r>
            <a:r>
              <a:rPr lang="en-US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-plane to the</a:t>
            </a:r>
            <a:b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point P,</a:t>
            </a:r>
          </a:p>
          <a:p>
            <a:pPr>
              <a:buFont typeface="Wingdings" pitchFamily="2" charset="2"/>
              <a:buChar char="q"/>
            </a:pP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is the signed distance from the </a:t>
            </a:r>
            <a:r>
              <a:rPr lang="en-US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xz</a:t>
            </a: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-plane to the</a:t>
            </a:r>
            <a:b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point P, and</a:t>
            </a:r>
          </a:p>
          <a:p>
            <a:pPr>
              <a:buFont typeface="Wingdings" pitchFamily="2" charset="2"/>
              <a:buChar char="q"/>
            </a:pP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is the signed distance from the </a:t>
            </a:r>
            <a:r>
              <a:rPr lang="en-US" sz="3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-plane to the</a:t>
            </a:r>
            <a:b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point P.</a:t>
            </a:r>
            <a:r>
              <a:rPr lang="en-US" sz="2900" dirty="0" smtClean="0">
                <a:solidFill>
                  <a:schemeClr val="tx1"/>
                </a:solidFill>
              </a:rPr>
              <a:t/>
            </a:r>
            <a:br>
              <a:rPr lang="en-US" sz="2900" dirty="0" smtClean="0">
                <a:solidFill>
                  <a:schemeClr val="tx1"/>
                </a:solidFill>
              </a:rPr>
            </a:br>
            <a:endParaRPr lang="en-US" sz="2900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828800"/>
            <a:ext cx="2819400" cy="3476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Cartesian coordinate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Point P(</a:t>
            </a:r>
            <a:r>
              <a:rPr lang="en-US" dirty="0" err="1" smtClean="0"/>
              <a:t>x,y,z</a:t>
            </a:r>
            <a:r>
              <a:rPr lang="en-US" dirty="0" smtClean="0"/>
              <a:t>) in Cartesian Space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23991" t="18508" r="35401" b="24665"/>
          <a:stretch>
            <a:fillRect/>
          </a:stretch>
        </p:blipFill>
        <p:spPr bwMode="auto">
          <a:xfrm>
            <a:off x="1981200" y="2223655"/>
            <a:ext cx="5115560" cy="40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1"/>
            <a:ext cx="8077200" cy="5174414"/>
          </a:xfrm>
        </p:spPr>
        <p:txBody>
          <a:bodyPr/>
          <a:lstStyle/>
          <a:p>
            <a:r>
              <a:rPr lang="en-US" dirty="0" smtClean="0">
                <a:solidFill>
                  <a:srgbClr val="284E6A"/>
                </a:solidFill>
              </a:rPr>
              <a:t>The Coordinate Planes Divide Space into Eight</a:t>
            </a:r>
            <a:br>
              <a:rPr lang="en-US" dirty="0" smtClean="0">
                <a:solidFill>
                  <a:srgbClr val="284E6A"/>
                </a:solidFill>
              </a:rPr>
            </a:br>
            <a:r>
              <a:rPr lang="en-US" dirty="0" smtClean="0">
                <a:solidFill>
                  <a:srgbClr val="284E6A"/>
                </a:solidFill>
              </a:rPr>
              <a:t>Octants</a:t>
            </a:r>
            <a:endParaRPr lang="en-US" dirty="0">
              <a:solidFill>
                <a:srgbClr val="284E6A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880" r="30572" b="24223"/>
          <a:stretch>
            <a:fillRect/>
          </a:stretch>
        </p:blipFill>
        <p:spPr bwMode="auto">
          <a:xfrm>
            <a:off x="2431344" y="1905000"/>
            <a:ext cx="488385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1"/>
            <a:ext cx="8077200" cy="494581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203" t="31250" r="44280" b="60566"/>
          <a:stretch>
            <a:fillRect/>
          </a:stretch>
        </p:blipFill>
        <p:spPr bwMode="auto">
          <a:xfrm>
            <a:off x="609600" y="1143000"/>
            <a:ext cx="8077200" cy="114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3595" t="31875" r="44337" b="56250"/>
          <a:stretch>
            <a:fillRect/>
          </a:stretch>
        </p:blipFill>
        <p:spPr bwMode="auto">
          <a:xfrm>
            <a:off x="685800" y="2667000"/>
            <a:ext cx="7848600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23284" t="26146" r="45493" b="65834"/>
          <a:stretch>
            <a:fillRect/>
          </a:stretch>
        </p:blipFill>
        <p:spPr bwMode="auto">
          <a:xfrm>
            <a:off x="685800" y="4495800"/>
            <a:ext cx="784860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Example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the distance between the points p(4,3,-6) and Q(-2, 1,-3), and find the mid point of the line segment PQ.</a:t>
            </a:r>
          </a:p>
          <a:p>
            <a:pPr>
              <a:buNone/>
            </a:pPr>
            <a:r>
              <a:rPr lang="en-U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Solution: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d(P,Q) =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=   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midpoint M =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                       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=  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124200"/>
            <a:ext cx="4286250" cy="47625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70485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712698"/>
            <a:ext cx="1295400" cy="478302"/>
          </a:xfrm>
          <a:prstGeom prst="rect">
            <a:avLst/>
          </a:prstGeom>
          <a:noFill/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1" y="4191000"/>
            <a:ext cx="3352799" cy="685800"/>
          </a:xfrm>
          <a:prstGeom prst="rect">
            <a:avLst/>
          </a:prstGeom>
          <a:noFill/>
        </p:spPr>
      </p:pic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105400"/>
            <a:ext cx="2667000" cy="6858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5271" r="16252" b="21875"/>
          <a:stretch>
            <a:fillRect/>
          </a:stretch>
        </p:blipFill>
        <p:spPr bwMode="auto">
          <a:xfrm>
            <a:off x="457200" y="3810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5271" r="13909" b="37500"/>
          <a:stretch>
            <a:fillRect/>
          </a:stretch>
        </p:blipFill>
        <p:spPr bwMode="auto">
          <a:xfrm>
            <a:off x="457200" y="4572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8382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Sphere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3"/>
            <a:ext cx="4953000" cy="4412411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Spherical surface has been defined as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locus of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points in three-dimensional space, at a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given distance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from a given point.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given point is called the center. The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given distance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called a radius.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Sphere is a solid bounded by a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spherical surface</a:t>
            </a:r>
            <a:r>
              <a:rPr lang="en-US" dirty="0" smtClean="0">
                <a:solidFill>
                  <a:srgbClr val="002060"/>
                </a:solidFill>
              </a:rPr>
              <a:t>.                    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050" y="1752600"/>
            <a:ext cx="33337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81922">
  <a:themeElements>
    <a:clrScheme name="Business Plan">
      <a:dk1>
        <a:sysClr val="windowText" lastClr="000000"/>
      </a:dk1>
      <a:lt1>
        <a:sysClr val="window" lastClr="FFFFFF"/>
      </a:lt1>
      <a:dk2>
        <a:srgbClr val="284E6A"/>
      </a:dk2>
      <a:lt2>
        <a:srgbClr val="EFE3C4"/>
      </a:lt2>
      <a:accent1>
        <a:srgbClr val="646F4D"/>
      </a:accent1>
      <a:accent2>
        <a:srgbClr val="934721"/>
      </a:accent2>
      <a:accent3>
        <a:srgbClr val="A46721"/>
      </a:accent3>
      <a:accent4>
        <a:srgbClr val="655E6D"/>
      </a:accent4>
      <a:accent5>
        <a:srgbClr val="3A5F7B"/>
      </a:accent5>
      <a:accent6>
        <a:srgbClr val="665E45"/>
      </a:accent6>
      <a:hlink>
        <a:srgbClr val="64A2C8"/>
      </a:hlink>
      <a:folHlink>
        <a:srgbClr val="9BA967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TF10081922</Template>
  <TotalTime>239</TotalTime>
  <Words>178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TF10081922</vt:lpstr>
      <vt:lpstr>Analytical Geometry 3D </vt:lpstr>
      <vt:lpstr>Coordinate Geometry </vt:lpstr>
      <vt:lpstr>Cartesian coordinate</vt:lpstr>
      <vt:lpstr>Slide 4</vt:lpstr>
      <vt:lpstr>Slide 5</vt:lpstr>
      <vt:lpstr>Example</vt:lpstr>
      <vt:lpstr>Slide 7</vt:lpstr>
      <vt:lpstr>Slide 8</vt:lpstr>
      <vt:lpstr>Sphere</vt:lpstr>
      <vt:lpstr>  Find the equation of the sphere with radius r and center C(h,k,l)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Geometry 3D </dc:title>
  <dc:creator>vinceli</dc:creator>
  <cp:lastModifiedBy>vinceli</cp:lastModifiedBy>
  <cp:revision>26</cp:revision>
  <dcterms:created xsi:type="dcterms:W3CDTF">2006-08-16T00:00:00Z</dcterms:created>
  <dcterms:modified xsi:type="dcterms:W3CDTF">2020-04-19T09:24:48Z</dcterms:modified>
</cp:coreProperties>
</file>