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9"/>
  </p:notesMasterIdLst>
  <p:sldIdLst>
    <p:sldId id="274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68" r:id="rId16"/>
    <p:sldId id="272" r:id="rId17"/>
    <p:sldId id="273" r:id="rId1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0ECA6-1151-41ED-8FEE-60138A5EF07C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B0338-EEC1-48DD-A78B-365157C64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19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org/" TargetMode="External"/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udymafia.org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609600"/>
            <a:ext cx="8382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800" b="1" spc="-5" dirty="0" smtClean="0"/>
              <a:t>HYBRIDOMA</a:t>
            </a:r>
            <a:r>
              <a:rPr lang="en-US" sz="2800" b="1" spc="-150" dirty="0" smtClean="0"/>
              <a:t> </a:t>
            </a:r>
            <a:r>
              <a:rPr lang="en-US" sz="2800" b="1" spc="-5" dirty="0" smtClean="0"/>
              <a:t>TECHNOLOGY</a:t>
            </a:r>
            <a:endParaRPr lang="en-US" sz="2800" b="1" dirty="0" smtClean="0"/>
          </a:p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PRESENTED BY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b="1" dirty="0" smtClean="0">
                <a:latin typeface="Baskerville Old Face" pitchFamily="18" charset="0"/>
              </a:rPr>
              <a:t>DR.M</a:t>
            </a:r>
            <a:r>
              <a:rPr lang="en-IN" b="1" dirty="0">
                <a:latin typeface="Baskerville Old Face" pitchFamily="18" charset="0"/>
              </a:rPr>
              <a:t>. GAYATHRI</a:t>
            </a:r>
          </a:p>
          <a:p>
            <a:pPr algn="ctr"/>
            <a:r>
              <a:rPr lang="en-IN" sz="1600" dirty="0">
                <a:solidFill>
                  <a:srgbClr val="002060"/>
                </a:solidFill>
                <a:latin typeface="Baskerville Old Face" pitchFamily="18" charset="0"/>
              </a:rPr>
              <a:t>ASSISTANT PROFESSOR</a:t>
            </a:r>
          </a:p>
          <a:p>
            <a:pPr algn="ctr"/>
            <a:r>
              <a:rPr lang="en-IN" sz="1600" dirty="0">
                <a:solidFill>
                  <a:srgbClr val="002060"/>
                </a:solidFill>
                <a:latin typeface="Baskerville Old Face" pitchFamily="18" charset="0"/>
              </a:rPr>
              <a:t>DEPARTMENT OF BOTANY </a:t>
            </a:r>
          </a:p>
          <a:p>
            <a:pPr algn="ctr"/>
            <a:r>
              <a:rPr lang="en-IN" sz="1600" dirty="0">
                <a:solidFill>
                  <a:srgbClr val="002060"/>
                </a:solidFill>
                <a:latin typeface="Baskerville Old Face" pitchFamily="18" charset="0"/>
              </a:rPr>
              <a:t>BON SECOURS COLLEGEFOR WOMEN</a:t>
            </a:r>
          </a:p>
          <a:p>
            <a:pPr algn="ctr"/>
            <a:r>
              <a:rPr lang="en-IN" sz="1600" dirty="0">
                <a:solidFill>
                  <a:srgbClr val="002060"/>
                </a:solidFill>
                <a:latin typeface="Baskerville Old Face" pitchFamily="18" charset="0"/>
              </a:rPr>
              <a:t>THANJAVUR 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048000"/>
            <a:ext cx="2643188" cy="202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616105"/>
              </p:ext>
            </p:extLst>
          </p:nvPr>
        </p:nvGraphicFramePr>
        <p:xfrm>
          <a:off x="304803" y="152400"/>
          <a:ext cx="8381997" cy="1905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2988"/>
                <a:gridCol w="5236021"/>
                <a:gridCol w="1572988"/>
              </a:tblGrid>
              <a:tr h="1905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BON SECOURS COLLEGE FOR WOMEN                                              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(Accredited  by NAAC with ‘A’ Grade)</a:t>
                      </a:r>
                      <a:endParaRPr lang="en-IN" sz="16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17170" algn="ctr"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Recognised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by UGC under Section 2(f) &amp; 12 (B)</a:t>
                      </a:r>
                      <a:endParaRPr lang="en-IN" sz="16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02920"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Affiliated to 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Bharathidasan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University</a:t>
                      </a:r>
                      <a:endParaRPr lang="en-IN" sz="16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457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Villar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Bypass Road, 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Thanjavur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613006</a:t>
                      </a:r>
                      <a:endParaRPr lang="en-IN" sz="16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6" name="Picture 8" descr="Description: C:\Users\Saravanan-pc\Downloads\f co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152400"/>
            <a:ext cx="1676399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9" descr="Description: C:\Users\Saravanan-pc\Downloads\Untitled-1 cop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73182"/>
            <a:ext cx="1905000" cy="1808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41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407" y="381000"/>
            <a:ext cx="77171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2800" spc="-5" dirty="0" smtClean="0">
                <a:latin typeface="Times New Roman" pitchFamily="18" charset="0"/>
                <a:cs typeface="Times New Roman" pitchFamily="18" charset="0"/>
              </a:rPr>
              <a:t>PURIFICATION OF</a:t>
            </a:r>
            <a:r>
              <a:rPr lang="en-IN" sz="2800" spc="-1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spc="-5" dirty="0" smtClean="0">
                <a:latin typeface="Times New Roman" pitchFamily="18" charset="0"/>
                <a:cs typeface="Times New Roman" pitchFamily="18" charset="0"/>
              </a:rPr>
              <a:t>ANTIBODIES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4570" y="990600"/>
            <a:ext cx="8730830" cy="54296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6385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299720" algn="l"/>
              </a:tabLst>
            </a:pPr>
            <a:r>
              <a:rPr sz="2200" spc="-5" dirty="0">
                <a:latin typeface="Arial"/>
                <a:cs typeface="Arial"/>
              </a:rPr>
              <a:t>Monoclonal antibodies </a:t>
            </a:r>
            <a:r>
              <a:rPr sz="2200" dirty="0">
                <a:latin typeface="Arial"/>
                <a:cs typeface="Arial"/>
              </a:rPr>
              <a:t>may </a:t>
            </a:r>
            <a:r>
              <a:rPr sz="2200" spc="-5" dirty="0">
                <a:latin typeface="Arial"/>
                <a:cs typeface="Arial"/>
              </a:rPr>
              <a:t>need </a:t>
            </a:r>
            <a:r>
              <a:rPr sz="2200" dirty="0">
                <a:latin typeface="Arial"/>
                <a:cs typeface="Arial"/>
              </a:rPr>
              <a:t>to </a:t>
            </a:r>
            <a:r>
              <a:rPr sz="2200" spc="-5" dirty="0">
                <a:latin typeface="Arial"/>
                <a:cs typeface="Arial"/>
              </a:rPr>
              <a:t>be purified before they are used </a:t>
            </a:r>
            <a:r>
              <a:rPr sz="2200" dirty="0">
                <a:latin typeface="Arial"/>
                <a:cs typeface="Arial"/>
              </a:rPr>
              <a:t>for </a:t>
            </a:r>
            <a:r>
              <a:rPr sz="2200" spc="-5" dirty="0">
                <a:latin typeface="Arial"/>
                <a:cs typeface="Arial"/>
              </a:rPr>
              <a:t>a  variety </a:t>
            </a:r>
            <a:r>
              <a:rPr sz="2200" dirty="0">
                <a:latin typeface="Arial"/>
                <a:cs typeface="Arial"/>
              </a:rPr>
              <a:t>of </a:t>
            </a:r>
            <a:r>
              <a:rPr sz="2200" spc="-5" dirty="0">
                <a:latin typeface="Arial"/>
                <a:cs typeface="Arial"/>
              </a:rPr>
              <a:t>purposes.</a:t>
            </a:r>
            <a:endParaRPr sz="2200" dirty="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2200" spc="-5" dirty="0">
                <a:latin typeface="Arial"/>
                <a:cs typeface="Arial"/>
              </a:rPr>
              <a:t>Antibodies can be purified by </a:t>
            </a:r>
            <a:r>
              <a:rPr sz="2200" spc="-10" dirty="0">
                <a:latin typeface="Arial"/>
                <a:cs typeface="Arial"/>
              </a:rPr>
              <a:t>anyone </a:t>
            </a:r>
            <a:r>
              <a:rPr sz="2200" dirty="0">
                <a:latin typeface="Arial"/>
                <a:cs typeface="Arial"/>
              </a:rPr>
              <a:t>of </a:t>
            </a:r>
            <a:r>
              <a:rPr sz="2200" spc="-5" dirty="0">
                <a:latin typeface="Arial"/>
                <a:cs typeface="Arial"/>
              </a:rPr>
              <a:t>the </a:t>
            </a:r>
            <a:r>
              <a:rPr sz="2200" spc="-10" dirty="0">
                <a:latin typeface="Arial"/>
                <a:cs typeface="Arial"/>
              </a:rPr>
              <a:t>following</a:t>
            </a:r>
            <a:r>
              <a:rPr sz="2200" spc="15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techniques</a:t>
            </a:r>
            <a:endParaRPr sz="2200" dirty="0">
              <a:latin typeface="Arial"/>
              <a:cs typeface="Arial"/>
            </a:endParaRPr>
          </a:p>
          <a:p>
            <a:pPr marL="609600" lvl="1" indent="-280035">
              <a:lnSpc>
                <a:spcPct val="100000"/>
              </a:lnSpc>
              <a:buAutoNum type="romanUcParenBoth"/>
              <a:tabLst>
                <a:tab pos="610235" algn="l"/>
              </a:tabLst>
            </a:pPr>
            <a:r>
              <a:rPr sz="2200" spc="-5" dirty="0">
                <a:latin typeface="Arial"/>
                <a:cs typeface="Arial"/>
              </a:rPr>
              <a:t>ion-exchange</a:t>
            </a:r>
            <a:r>
              <a:rPr sz="2200" spc="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chromatography;</a:t>
            </a:r>
            <a:endParaRPr sz="2200" dirty="0">
              <a:latin typeface="Arial"/>
              <a:cs typeface="Arial"/>
            </a:endParaRPr>
          </a:p>
          <a:p>
            <a:pPr marL="329565">
              <a:lnSpc>
                <a:spcPct val="100000"/>
              </a:lnSpc>
            </a:pPr>
            <a:r>
              <a:rPr sz="2200" spc="-5" dirty="0">
                <a:latin typeface="Arial"/>
                <a:cs typeface="Arial"/>
              </a:rPr>
              <a:t>(ii) antigen </a:t>
            </a:r>
            <a:r>
              <a:rPr sz="2200" spc="-10" dirty="0">
                <a:latin typeface="Arial"/>
                <a:cs typeface="Arial"/>
              </a:rPr>
              <a:t>affinity</a:t>
            </a:r>
            <a:r>
              <a:rPr sz="2200" spc="2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chromatography.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200" dirty="0">
              <a:latin typeface="Times New Roman"/>
              <a:cs typeface="Times New Roman"/>
            </a:endParaRPr>
          </a:p>
          <a:p>
            <a:pPr marL="48260" algn="ctr">
              <a:lnSpc>
                <a:spcPct val="100000"/>
              </a:lnSpc>
            </a:pP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Serum Free Media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for Bulk Culture of </a:t>
            </a:r>
            <a:r>
              <a:rPr sz="2200" b="1" spc="-5" dirty="0" err="1">
                <a:solidFill>
                  <a:srgbClr val="FF0000"/>
                </a:solidFill>
                <a:latin typeface="Arial"/>
                <a:cs typeface="Arial"/>
              </a:rPr>
              <a:t>Hybridoma</a:t>
            </a:r>
            <a:r>
              <a:rPr sz="2200" b="1" spc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0000"/>
                </a:solidFill>
                <a:latin typeface="Arial"/>
                <a:cs typeface="Arial"/>
              </a:rPr>
              <a:t>Cells</a:t>
            </a:r>
            <a:endParaRPr sz="22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659130" marR="638810" indent="-287020">
              <a:lnSpc>
                <a:spcPct val="100000"/>
              </a:lnSpc>
              <a:buFont typeface="Wingdings"/>
              <a:buChar char=""/>
              <a:tabLst>
                <a:tab pos="659765" algn="l"/>
              </a:tabLst>
            </a:pPr>
            <a:r>
              <a:rPr sz="2200" dirty="0">
                <a:latin typeface="Arial"/>
                <a:cs typeface="Arial"/>
              </a:rPr>
              <a:t>The </a:t>
            </a:r>
            <a:r>
              <a:rPr sz="2200" spc="-5" dirty="0">
                <a:latin typeface="Arial"/>
                <a:cs typeface="Arial"/>
              </a:rPr>
              <a:t>use </a:t>
            </a:r>
            <a:r>
              <a:rPr sz="2200" dirty="0">
                <a:latin typeface="Arial"/>
                <a:cs typeface="Arial"/>
              </a:rPr>
              <a:t>of </a:t>
            </a:r>
            <a:r>
              <a:rPr sz="2200" spc="-5" dirty="0">
                <a:latin typeface="Arial"/>
                <a:cs typeface="Arial"/>
              </a:rPr>
              <a:t>serum, </a:t>
            </a:r>
            <a:r>
              <a:rPr sz="2200" spc="-20" dirty="0">
                <a:latin typeface="Arial"/>
                <a:cs typeface="Arial"/>
              </a:rPr>
              <a:t>however, </a:t>
            </a:r>
            <a:r>
              <a:rPr sz="2200" spc="-5" dirty="0">
                <a:latin typeface="Arial"/>
                <a:cs typeface="Arial"/>
              </a:rPr>
              <a:t>leads </a:t>
            </a:r>
            <a:r>
              <a:rPr sz="2200" dirty="0">
                <a:latin typeface="Arial"/>
                <a:cs typeface="Arial"/>
              </a:rPr>
              <a:t>to </a:t>
            </a:r>
            <a:r>
              <a:rPr sz="2200" spc="-5" dirty="0">
                <a:latin typeface="Arial"/>
                <a:cs typeface="Arial"/>
              </a:rPr>
              <a:t>difficulties in purification </a:t>
            </a:r>
            <a:r>
              <a:rPr sz="2200" dirty="0">
                <a:latin typeface="Arial"/>
                <a:cs typeface="Arial"/>
              </a:rPr>
              <a:t>of  </a:t>
            </a:r>
            <a:r>
              <a:rPr sz="2200" spc="-5" dirty="0">
                <a:latin typeface="Arial"/>
                <a:cs typeface="Arial"/>
              </a:rPr>
              <a:t>antibodies.</a:t>
            </a:r>
            <a:endParaRPr sz="2200" dirty="0">
              <a:latin typeface="Arial"/>
              <a:cs typeface="Arial"/>
            </a:endParaRPr>
          </a:p>
          <a:p>
            <a:pPr marL="659130" marR="372745" indent="-287020">
              <a:lnSpc>
                <a:spcPct val="100000"/>
              </a:lnSpc>
              <a:buFont typeface="Wingdings"/>
              <a:buChar char=""/>
              <a:tabLst>
                <a:tab pos="659765" algn="l"/>
              </a:tabLst>
            </a:pPr>
            <a:r>
              <a:rPr sz="2200" dirty="0">
                <a:latin typeface="Arial"/>
                <a:cs typeface="Arial"/>
              </a:rPr>
              <a:t>it </a:t>
            </a:r>
            <a:r>
              <a:rPr sz="2200" spc="-5" dirty="0">
                <a:latin typeface="Arial"/>
                <a:cs typeface="Arial"/>
              </a:rPr>
              <a:t>is an expensive technology </a:t>
            </a:r>
            <a:r>
              <a:rPr sz="2200" dirty="0">
                <a:latin typeface="Arial"/>
                <a:cs typeface="Arial"/>
              </a:rPr>
              <a:t>for </a:t>
            </a:r>
            <a:r>
              <a:rPr sz="2200" spc="-5" dirty="0">
                <a:latin typeface="Arial"/>
                <a:cs typeface="Arial"/>
              </a:rPr>
              <a:t>large scale production </a:t>
            </a:r>
            <a:r>
              <a:rPr sz="2200" dirty="0">
                <a:latin typeface="Arial"/>
                <a:cs typeface="Arial"/>
              </a:rPr>
              <a:t>of  </a:t>
            </a:r>
            <a:r>
              <a:rPr sz="2200" spc="-10" dirty="0">
                <a:latin typeface="Arial"/>
                <a:cs typeface="Arial"/>
              </a:rPr>
              <a:t>hybridoma </a:t>
            </a:r>
            <a:r>
              <a:rPr sz="2200" spc="-5" dirty="0">
                <a:latin typeface="Arial"/>
                <a:cs typeface="Arial"/>
              </a:rPr>
              <a:t>cells </a:t>
            </a:r>
            <a:r>
              <a:rPr sz="2200" dirty="0">
                <a:latin typeface="Arial"/>
                <a:cs typeface="Arial"/>
              </a:rPr>
              <a:t>for </a:t>
            </a:r>
            <a:r>
              <a:rPr sz="2200" spc="-5" dirty="0">
                <a:latin typeface="Arial"/>
                <a:cs typeface="Arial"/>
              </a:rPr>
              <a:t>industrial production </a:t>
            </a:r>
            <a:r>
              <a:rPr sz="2200" dirty="0">
                <a:latin typeface="Arial"/>
                <a:cs typeface="Arial"/>
              </a:rPr>
              <a:t>of </a:t>
            </a:r>
            <a:r>
              <a:rPr sz="2200" spc="-5" dirty="0">
                <a:latin typeface="Arial"/>
                <a:cs typeface="Arial"/>
              </a:rPr>
              <a:t>monoclonal</a:t>
            </a:r>
            <a:r>
              <a:rPr sz="2200" spc="15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antibodies.</a:t>
            </a:r>
            <a:endParaRPr sz="2200" dirty="0">
              <a:latin typeface="Arial"/>
              <a:cs typeface="Arial"/>
            </a:endParaRPr>
          </a:p>
          <a:p>
            <a:pPr marL="659130" indent="-287020">
              <a:lnSpc>
                <a:spcPct val="100000"/>
              </a:lnSpc>
              <a:buFont typeface="Wingdings"/>
              <a:buChar char=""/>
              <a:tabLst>
                <a:tab pos="659765" algn="l"/>
              </a:tabLst>
            </a:pPr>
            <a:r>
              <a:rPr sz="2200" dirty="0">
                <a:latin typeface="Arial"/>
                <a:cs typeface="Arial"/>
              </a:rPr>
              <a:t>In </a:t>
            </a:r>
            <a:r>
              <a:rPr sz="2200" spc="-5" dirty="0">
                <a:latin typeface="Arial"/>
                <a:cs typeface="Arial"/>
              </a:rPr>
              <a:t>view </a:t>
            </a:r>
            <a:r>
              <a:rPr sz="2200" dirty="0">
                <a:latin typeface="Arial"/>
                <a:cs typeface="Arial"/>
              </a:rPr>
              <a:t>of </a:t>
            </a:r>
            <a:r>
              <a:rPr sz="2200" spc="-5" dirty="0">
                <a:latin typeface="Arial"/>
                <a:cs typeface="Arial"/>
              </a:rPr>
              <a:t>these </a:t>
            </a:r>
            <a:r>
              <a:rPr sz="2200" spc="-10" dirty="0">
                <a:latin typeface="Arial"/>
                <a:cs typeface="Arial"/>
              </a:rPr>
              <a:t>difficulties, </a:t>
            </a:r>
            <a:r>
              <a:rPr sz="2200" spc="-5" dirty="0">
                <a:latin typeface="Arial"/>
                <a:cs typeface="Arial"/>
              </a:rPr>
              <a:t>serum </a:t>
            </a:r>
            <a:r>
              <a:rPr sz="2200" dirty="0">
                <a:latin typeface="Arial"/>
                <a:cs typeface="Arial"/>
              </a:rPr>
              <a:t>free </a:t>
            </a:r>
            <a:r>
              <a:rPr sz="2200" spc="-5" dirty="0">
                <a:latin typeface="Arial"/>
                <a:cs typeface="Arial"/>
              </a:rPr>
              <a:t>media are being</a:t>
            </a:r>
            <a:r>
              <a:rPr sz="2200" spc="9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increasingly</a:t>
            </a:r>
            <a:endParaRPr sz="2200" dirty="0">
              <a:latin typeface="Arial"/>
              <a:cs typeface="Arial"/>
            </a:endParaRPr>
          </a:p>
          <a:p>
            <a:pPr marL="659130">
              <a:lnSpc>
                <a:spcPct val="100000"/>
              </a:lnSpc>
            </a:pPr>
            <a:r>
              <a:rPr sz="2200" spc="-5" dirty="0">
                <a:latin typeface="Arial"/>
                <a:cs typeface="Arial"/>
              </a:rPr>
              <a:t>used </a:t>
            </a:r>
            <a:r>
              <a:rPr sz="2200" dirty="0">
                <a:latin typeface="Arial"/>
                <a:cs typeface="Arial"/>
              </a:rPr>
              <a:t>for </a:t>
            </a:r>
            <a:r>
              <a:rPr sz="2200" spc="-5" dirty="0">
                <a:latin typeface="Arial"/>
                <a:cs typeface="Arial"/>
              </a:rPr>
              <a:t>culturing </a:t>
            </a:r>
            <a:r>
              <a:rPr sz="2200" spc="-10" dirty="0">
                <a:latin typeface="Arial"/>
                <a:cs typeface="Arial"/>
              </a:rPr>
              <a:t>hybridoma</a:t>
            </a:r>
            <a:r>
              <a:rPr sz="2200" spc="4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cells.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457962"/>
            <a:ext cx="8001000" cy="62305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360680" algn="ctr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Advantages of Serum Free Media in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Hybridoma</a:t>
            </a:r>
            <a:r>
              <a:rPr sz="2000" b="1" spc="-1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Cell  Culture and Preparation of Monoclonal</a:t>
            </a:r>
            <a:r>
              <a:rPr sz="2000" b="1" spc="-1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dirty="0" smtClean="0">
                <a:solidFill>
                  <a:srgbClr val="FF0000"/>
                </a:solidFill>
                <a:latin typeface="Arial"/>
                <a:cs typeface="Arial"/>
              </a:rPr>
              <a:t>Antibodies</a:t>
            </a:r>
            <a:endParaRPr sz="3000" dirty="0">
              <a:latin typeface="Times New Roman"/>
              <a:cs typeface="Times New Roman"/>
            </a:endParaRPr>
          </a:p>
          <a:p>
            <a:pPr marL="407034" marR="88265">
              <a:lnSpc>
                <a:spcPct val="100000"/>
              </a:lnSpc>
              <a:buSzPct val="90000"/>
              <a:buFont typeface="Arial"/>
              <a:buAutoNum type="arabicPeriod"/>
              <a:tabLst>
                <a:tab pos="661670" algn="l"/>
              </a:tabLst>
            </a:pPr>
            <a:r>
              <a:rPr sz="2800" dirty="0">
                <a:latin typeface="Times New Roman" pitchFamily="18" charset="0"/>
                <a:cs typeface="Times New Roman" pitchFamily="18" charset="0"/>
              </a:rPr>
              <a:t>Greatly simplified purification of antibodies due to  increased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07034" marR="88265">
              <a:lnSpc>
                <a:spcPct val="100000"/>
              </a:lnSpc>
              <a:buSzPct val="90000"/>
              <a:buFont typeface="Arial"/>
              <a:buAutoNum type="arabicPeriod"/>
              <a:tabLst>
                <a:tab pos="661670" algn="l"/>
              </a:tabLst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2800" dirty="0" err="1" smtClean="0">
                <a:latin typeface="Times New Roman" pitchFamily="18" charset="0"/>
                <a:cs typeface="Times New Roman" pitchFamily="18" charset="0"/>
              </a:rPr>
              <a:t>nitial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purity and absence of</a:t>
            </a:r>
            <a:r>
              <a:rPr sz="2800" spc="-1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contaminating  immunoglobulin.</a:t>
            </a:r>
          </a:p>
          <a:p>
            <a:pPr marL="687070" indent="-280035">
              <a:lnSpc>
                <a:spcPct val="100000"/>
              </a:lnSpc>
              <a:buFont typeface="Arial"/>
              <a:buAutoNum type="arabicPeriod"/>
              <a:tabLst>
                <a:tab pos="687705" algn="l"/>
              </a:tabLst>
            </a:pPr>
            <a:r>
              <a:rPr sz="2800" dirty="0">
                <a:latin typeface="Times New Roman" pitchFamily="18" charset="0"/>
                <a:cs typeface="Times New Roman" pitchFamily="18" charset="0"/>
              </a:rPr>
              <a:t>Decreased variability of culture</a:t>
            </a:r>
            <a:r>
              <a:rPr sz="2800" spc="-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medium.</a:t>
            </a:r>
          </a:p>
          <a:p>
            <a:pPr marL="687070" indent="-280035">
              <a:lnSpc>
                <a:spcPct val="100000"/>
              </a:lnSpc>
              <a:buFont typeface="Arial"/>
              <a:buAutoNum type="arabicPeriod"/>
              <a:tabLst>
                <a:tab pos="687705" algn="l"/>
              </a:tabLst>
            </a:pPr>
            <a:r>
              <a:rPr sz="2800" dirty="0">
                <a:latin typeface="Times New Roman" pitchFamily="18" charset="0"/>
                <a:cs typeface="Times New Roman" pitchFamily="18" charset="0"/>
              </a:rPr>
              <a:t>Reduced risk of infectious</a:t>
            </a:r>
            <a:r>
              <a:rPr sz="2800" spc="-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agents.</a:t>
            </a:r>
          </a:p>
          <a:p>
            <a:pPr marL="687070" indent="-280035">
              <a:lnSpc>
                <a:spcPct val="100000"/>
              </a:lnSpc>
              <a:buFont typeface="Arial"/>
              <a:buAutoNum type="arabicPeriod"/>
              <a:tabLst>
                <a:tab pos="687705" algn="l"/>
              </a:tabLst>
            </a:pPr>
            <a:r>
              <a:rPr sz="2800" dirty="0">
                <a:latin typeface="Times New Roman" pitchFamily="18" charset="0"/>
                <a:cs typeface="Times New Roman" pitchFamily="18" charset="0"/>
              </a:rPr>
              <a:t>Fewer variables for quality control/quality</a:t>
            </a:r>
            <a:r>
              <a:rPr sz="2800" spc="-11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assurance.</a:t>
            </a:r>
          </a:p>
          <a:p>
            <a:pPr marL="687070" indent="-280035">
              <a:lnSpc>
                <a:spcPct val="100000"/>
              </a:lnSpc>
              <a:spcBef>
                <a:spcPts val="5"/>
              </a:spcBef>
              <a:buFont typeface="Arial"/>
              <a:buAutoNum type="arabicPeriod"/>
              <a:tabLst>
                <a:tab pos="687705" algn="l"/>
              </a:tabLst>
            </a:pPr>
            <a:r>
              <a:rPr sz="2800" dirty="0">
                <a:latin typeface="Times New Roman" pitchFamily="18" charset="0"/>
                <a:cs typeface="Times New Roman" pitchFamily="18" charset="0"/>
              </a:rPr>
              <a:t>Increased control over bioreactor</a:t>
            </a:r>
            <a:r>
              <a:rPr sz="2800" spc="-1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conditions.</a:t>
            </a:r>
          </a:p>
          <a:p>
            <a:pPr marL="687070" indent="-280035">
              <a:lnSpc>
                <a:spcPct val="100000"/>
              </a:lnSpc>
              <a:buFont typeface="Arial"/>
              <a:buAutoNum type="arabicPeriod"/>
              <a:tabLst>
                <a:tab pos="687705" algn="l"/>
              </a:tabLst>
            </a:pPr>
            <a:r>
              <a:rPr sz="2800" dirty="0">
                <a:latin typeface="Times New Roman" pitchFamily="18" charset="0"/>
                <a:cs typeface="Times New Roman" pitchFamily="18" charset="0"/>
              </a:rPr>
              <a:t>Potential for increased antibody</a:t>
            </a:r>
            <a:r>
              <a:rPr sz="2800" spc="-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secretion.</a:t>
            </a:r>
          </a:p>
          <a:p>
            <a:pPr marL="687070" indent="-280035">
              <a:lnSpc>
                <a:spcPct val="100000"/>
              </a:lnSpc>
              <a:buFont typeface="Arial"/>
              <a:buAutoNum type="arabicPeriod"/>
              <a:tabLst>
                <a:tab pos="687705" algn="l"/>
              </a:tabLst>
            </a:pPr>
            <a:r>
              <a:rPr sz="2800" dirty="0">
                <a:latin typeface="Times New Roman" pitchFamily="18" charset="0"/>
                <a:cs typeface="Times New Roman" pitchFamily="18" charset="0"/>
              </a:rPr>
              <a:t>Low or no dependence on</a:t>
            </a:r>
            <a:r>
              <a:rPr sz="2800" spc="-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animals.</a:t>
            </a:r>
          </a:p>
          <a:p>
            <a:pPr marL="687070" indent="-280035">
              <a:lnSpc>
                <a:spcPct val="100000"/>
              </a:lnSpc>
              <a:buFont typeface="Arial"/>
              <a:buAutoNum type="arabicPeriod"/>
              <a:tabLst>
                <a:tab pos="687705" algn="l"/>
              </a:tabLst>
            </a:pPr>
            <a:r>
              <a:rPr sz="2800" dirty="0">
                <a:latin typeface="Times New Roman" pitchFamily="18" charset="0"/>
                <a:cs typeface="Times New Roman" pitchFamily="18" charset="0"/>
              </a:rPr>
              <a:t>Cost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effective.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687070" indent="-280035">
              <a:lnSpc>
                <a:spcPct val="100000"/>
              </a:lnSpc>
              <a:buFont typeface="Arial"/>
              <a:buAutoNum type="arabicPeriod"/>
              <a:tabLst>
                <a:tab pos="687705" algn="l"/>
              </a:tabLst>
            </a:pPr>
            <a:r>
              <a:rPr sz="2800" dirty="0">
                <a:latin typeface="Times New Roman" pitchFamily="18" charset="0"/>
                <a:cs typeface="Times New Roman" pitchFamily="18" charset="0"/>
              </a:rPr>
              <a:t>Overall enhanced</a:t>
            </a:r>
            <a:r>
              <a:rPr sz="28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efficiency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4339" y="804418"/>
            <a:ext cx="7242861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Disadvantages of Serum Free Media in </a:t>
            </a:r>
            <a:r>
              <a:rPr sz="2000" spc="-5" dirty="0"/>
              <a:t>Hybridoma</a:t>
            </a:r>
            <a:r>
              <a:rPr sz="2000" spc="-114" dirty="0"/>
              <a:t> </a:t>
            </a:r>
            <a:r>
              <a:rPr sz="2000" dirty="0"/>
              <a:t>Cell  Culture and Preparation of Monoclonal</a:t>
            </a:r>
            <a:r>
              <a:rPr sz="2000" spc="-170" dirty="0"/>
              <a:t> </a:t>
            </a:r>
            <a:r>
              <a:rPr sz="2000" dirty="0"/>
              <a:t>Antibodies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8199" y="1905000"/>
            <a:ext cx="7696201" cy="259878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buFont typeface="Arial"/>
              <a:buAutoNum type="arabicPeriod"/>
              <a:tabLst>
                <a:tab pos="293370" algn="l"/>
              </a:tabLst>
            </a:pPr>
            <a:r>
              <a:rPr sz="2400" dirty="0">
                <a:latin typeface="Arial"/>
                <a:cs typeface="Arial"/>
              </a:rPr>
              <a:t>Not all serum free media are applicable to all</a:t>
            </a:r>
            <a:r>
              <a:rPr sz="2400" spc="-1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cell</a:t>
            </a:r>
          </a:p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lines</a:t>
            </a:r>
            <a:r>
              <a:rPr sz="2400" dirty="0" smtClean="0">
                <a:latin typeface="Arial"/>
                <a:cs typeface="Arial"/>
              </a:rPr>
              <a:t>.</a:t>
            </a:r>
            <a:endParaRPr lang="en-IN" sz="240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2400" dirty="0">
              <a:latin typeface="Arial"/>
              <a:cs typeface="Arial"/>
            </a:endParaRPr>
          </a:p>
          <a:p>
            <a:pPr marL="12700" marR="34925">
              <a:lnSpc>
                <a:spcPct val="100000"/>
              </a:lnSpc>
              <a:buFont typeface="Arial"/>
              <a:buAutoNum type="arabicPeriod" startAt="2"/>
              <a:tabLst>
                <a:tab pos="293370" algn="l"/>
              </a:tabLst>
            </a:pPr>
            <a:r>
              <a:rPr sz="2400" dirty="0">
                <a:latin typeface="Arial"/>
                <a:cs typeface="Arial"/>
              </a:rPr>
              <a:t>Cells may not grow to as high densities and</a:t>
            </a:r>
            <a:r>
              <a:rPr sz="2400" spc="-1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may  be more fragile than cells in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dirty="0" smtClean="0">
                <a:latin typeface="Arial"/>
                <a:cs typeface="Arial"/>
              </a:rPr>
              <a:t>serum</a:t>
            </a:r>
            <a:endParaRPr lang="en-IN" sz="2400" dirty="0" smtClean="0">
              <a:latin typeface="Arial"/>
              <a:cs typeface="Arial"/>
            </a:endParaRPr>
          </a:p>
          <a:p>
            <a:pPr marL="12700" marR="34925">
              <a:lnSpc>
                <a:spcPct val="100000"/>
              </a:lnSpc>
              <a:buFont typeface="Arial"/>
              <a:buAutoNum type="arabicPeriod" startAt="2"/>
              <a:tabLst>
                <a:tab pos="293370" algn="l"/>
              </a:tabLst>
            </a:pP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buFont typeface="Arial"/>
              <a:buAutoNum type="arabicPeriod" startAt="2"/>
              <a:tabLst>
                <a:tab pos="293370" algn="l"/>
              </a:tabLst>
            </a:pPr>
            <a:r>
              <a:rPr sz="2400" dirty="0">
                <a:latin typeface="Arial"/>
                <a:cs typeface="Arial"/>
              </a:rPr>
              <a:t>Media may take longer to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prepare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304800"/>
            <a:ext cx="830580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3000" spc="-5" dirty="0" smtClean="0">
                <a:latin typeface="Times New Roman" pitchFamily="18" charset="0"/>
                <a:cs typeface="Times New Roman" pitchFamily="18" charset="0"/>
              </a:rPr>
              <a:t>USES 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IN" sz="3000" spc="-5" dirty="0" smtClean="0">
                <a:latin typeface="Times New Roman" pitchFamily="18" charset="0"/>
                <a:cs typeface="Times New Roman" pitchFamily="18" charset="0"/>
              </a:rPr>
              <a:t>MONOCLONAL</a:t>
            </a:r>
            <a:r>
              <a:rPr lang="en-IN" sz="3000" spc="-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ANTIBODIES</a:t>
            </a:r>
            <a:endParaRPr lang="en-IN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1296161"/>
            <a:ext cx="8000999" cy="55528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158750" indent="-286385" algn="just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299720" algn="l"/>
              </a:tabLst>
            </a:pPr>
            <a:r>
              <a:rPr sz="2000" spc="-5" dirty="0">
                <a:latin typeface="Arial"/>
                <a:cs typeface="Arial"/>
              </a:rPr>
              <a:t>Monoclonal antibodies or specific antibodies, are now  an essential tool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much biomedical research and are 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great commercial and medical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value.</a:t>
            </a:r>
            <a:endParaRPr sz="2000" dirty="0">
              <a:latin typeface="Arial"/>
              <a:cs typeface="Arial"/>
            </a:endParaRPr>
          </a:p>
          <a:p>
            <a:pPr marL="710565" marR="573405" lvl="1" indent="-381000">
              <a:lnSpc>
                <a:spcPct val="100000"/>
              </a:lnSpc>
              <a:buAutoNum type="romanUcParenBoth"/>
              <a:tabLst>
                <a:tab pos="609600" algn="l"/>
              </a:tabLst>
            </a:pPr>
            <a:r>
              <a:rPr sz="2000" spc="-5" dirty="0">
                <a:latin typeface="Arial"/>
                <a:cs typeface="Arial"/>
              </a:rPr>
              <a:t>Diagnosis (including ELISA </a:t>
            </a:r>
            <a:r>
              <a:rPr sz="2000" dirty="0">
                <a:latin typeface="Arial"/>
                <a:cs typeface="Arial"/>
              </a:rPr>
              <a:t>test for </a:t>
            </a:r>
            <a:r>
              <a:rPr sz="2000" spc="-5" dirty="0">
                <a:latin typeface="Arial"/>
                <a:cs typeface="Arial"/>
              </a:rPr>
              <a:t>detection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  </a:t>
            </a:r>
            <a:r>
              <a:rPr sz="2000" spc="-5" dirty="0">
                <a:latin typeface="Arial"/>
                <a:cs typeface="Arial"/>
              </a:rPr>
              <a:t>viruses and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imaging),</a:t>
            </a:r>
            <a:endParaRPr sz="2000" dirty="0">
              <a:latin typeface="Arial"/>
              <a:cs typeface="Arial"/>
            </a:endParaRPr>
          </a:p>
          <a:p>
            <a:pPr marL="584200" indent="-317500">
              <a:lnSpc>
                <a:spcPct val="100000"/>
              </a:lnSpc>
              <a:buAutoNum type="romanLcParenBoth" startAt="2"/>
              <a:tabLst>
                <a:tab pos="584835" algn="l"/>
              </a:tabLst>
            </a:pPr>
            <a:r>
              <a:rPr sz="2000" spc="-5" dirty="0">
                <a:latin typeface="Arial"/>
                <a:cs typeface="Arial"/>
              </a:rPr>
              <a:t>Immunopurification</a:t>
            </a:r>
            <a:endParaRPr sz="2000" dirty="0">
              <a:latin typeface="Arial"/>
              <a:cs typeface="Arial"/>
            </a:endParaRPr>
          </a:p>
          <a:p>
            <a:pPr marL="631190" indent="-364490">
              <a:lnSpc>
                <a:spcPct val="100000"/>
              </a:lnSpc>
              <a:buAutoNum type="romanLcParenBoth" startAt="2"/>
              <a:tabLst>
                <a:tab pos="631825" algn="l"/>
              </a:tabLst>
            </a:pPr>
            <a:r>
              <a:rPr sz="2000" spc="-5" dirty="0">
                <a:latin typeface="Arial"/>
                <a:cs typeface="Arial"/>
              </a:rPr>
              <a:t>Therapy</a:t>
            </a:r>
            <a:endParaRPr sz="2000" dirty="0">
              <a:latin typeface="Arial"/>
              <a:cs typeface="Arial"/>
            </a:endParaRPr>
          </a:p>
          <a:p>
            <a:pPr marL="299085" marR="781685" indent="-286385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2000" spc="-5" dirty="0">
                <a:latin typeface="Arial"/>
                <a:cs typeface="Arial"/>
              </a:rPr>
              <a:t>Monoclonal antibodies are used, </a:t>
            </a:r>
            <a:r>
              <a:rPr sz="2000" dirty="0">
                <a:latin typeface="Arial"/>
                <a:cs typeface="Arial"/>
              </a:rPr>
              <a:t>for </a:t>
            </a:r>
            <a:r>
              <a:rPr sz="2000" spc="-5" dirty="0">
                <a:latin typeface="Arial"/>
                <a:cs typeface="Arial"/>
              </a:rPr>
              <a:t>instance, </a:t>
            </a:r>
            <a:r>
              <a:rPr sz="2000" dirty="0">
                <a:latin typeface="Arial"/>
                <a:cs typeface="Arial"/>
              </a:rPr>
              <a:t>to  </a:t>
            </a:r>
            <a:r>
              <a:rPr sz="2000" spc="-5" dirty="0">
                <a:latin typeface="Arial"/>
                <a:cs typeface="Arial"/>
              </a:rPr>
              <a:t>distinguish subsets </a:t>
            </a:r>
            <a:r>
              <a:rPr sz="2000" dirty="0">
                <a:latin typeface="Arial"/>
                <a:cs typeface="Arial"/>
              </a:rPr>
              <a:t>of B </a:t>
            </a:r>
            <a:r>
              <a:rPr sz="2000" spc="-5" dirty="0">
                <a:latin typeface="Arial"/>
                <a:cs typeface="Arial"/>
              </a:rPr>
              <a:t>cells and </a:t>
            </a:r>
            <a:r>
              <a:rPr sz="2000" dirty="0">
                <a:latin typeface="Arial"/>
                <a:cs typeface="Arial"/>
              </a:rPr>
              <a:t>T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cells.</a:t>
            </a:r>
            <a:endParaRPr sz="2000" dirty="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2000" dirty="0">
                <a:latin typeface="Arial"/>
                <a:cs typeface="Arial"/>
              </a:rPr>
              <a:t>In </a:t>
            </a:r>
            <a:r>
              <a:rPr sz="2000" spc="-5" dirty="0">
                <a:latin typeface="Arial"/>
                <a:cs typeface="Arial"/>
              </a:rPr>
              <a:t>diagnosis, pregnancy can be detected by </a:t>
            </a:r>
            <a:r>
              <a:rPr sz="2000" spc="-10" dirty="0">
                <a:latin typeface="Arial"/>
                <a:cs typeface="Arial"/>
              </a:rPr>
              <a:t>assaying</a:t>
            </a:r>
            <a:r>
              <a:rPr sz="2000" spc="1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</a:p>
          <a:p>
            <a:pPr marL="299085">
              <a:lnSpc>
                <a:spcPct val="100000"/>
              </a:lnSpc>
            </a:pPr>
            <a:r>
              <a:rPr sz="2000" spc="-10" dirty="0">
                <a:latin typeface="Arial"/>
                <a:cs typeface="Arial"/>
              </a:rPr>
              <a:t>hormones </a:t>
            </a:r>
            <a:r>
              <a:rPr sz="2000" spc="-15" dirty="0">
                <a:latin typeface="Arial"/>
                <a:cs typeface="Arial"/>
              </a:rPr>
              <a:t>with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monoclonal.</a:t>
            </a:r>
            <a:endParaRPr sz="2000" dirty="0">
              <a:latin typeface="Arial"/>
              <a:cs typeface="Arial"/>
            </a:endParaRPr>
          </a:p>
          <a:p>
            <a:pPr marL="299085" marR="224154" indent="-286385" algn="just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2000" spc="-5" dirty="0">
                <a:latin typeface="Arial"/>
                <a:cs typeface="Arial"/>
              </a:rPr>
              <a:t>Monoclonal antibodies are being used </a:t>
            </a:r>
            <a:r>
              <a:rPr sz="2000" dirty="0">
                <a:latin typeface="Arial"/>
                <a:cs typeface="Arial"/>
              </a:rPr>
              <a:t>to track </a:t>
            </a:r>
            <a:r>
              <a:rPr sz="2000" spc="-5" dirty="0">
                <a:latin typeface="Arial"/>
                <a:cs typeface="Arial"/>
              </a:rPr>
              <a:t>cancer  antigens and, alone or linked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5" dirty="0">
                <a:latin typeface="Arial"/>
                <a:cs typeface="Arial"/>
              </a:rPr>
              <a:t>anticancer agents, </a:t>
            </a:r>
            <a:r>
              <a:rPr sz="2000" dirty="0">
                <a:latin typeface="Arial"/>
                <a:cs typeface="Arial"/>
              </a:rPr>
              <a:t>to  attack </a:t>
            </a:r>
            <a:r>
              <a:rPr sz="2000" spc="-5" dirty="0">
                <a:latin typeface="Arial"/>
                <a:cs typeface="Arial"/>
              </a:rPr>
              <a:t>cancer metastases.</a:t>
            </a:r>
            <a:endParaRPr sz="2000" dirty="0">
              <a:latin typeface="Arial"/>
              <a:cs typeface="Arial"/>
            </a:endParaRPr>
          </a:p>
          <a:p>
            <a:pPr marL="299085" marR="417830" indent="-286385">
              <a:lnSpc>
                <a:spcPct val="100000"/>
              </a:lnSpc>
              <a:spcBef>
                <a:spcPts val="5"/>
              </a:spcBef>
              <a:buFont typeface="Wingdings"/>
              <a:buChar char=""/>
              <a:tabLst>
                <a:tab pos="299720" algn="l"/>
              </a:tabLst>
            </a:pPr>
            <a:r>
              <a:rPr sz="200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monoclonal antibody </a:t>
            </a:r>
            <a:r>
              <a:rPr sz="2000" spc="-15" dirty="0">
                <a:latin typeface="Arial"/>
                <a:cs typeface="Arial"/>
              </a:rPr>
              <a:t>known </a:t>
            </a:r>
            <a:r>
              <a:rPr sz="2000" spc="-5" dirty="0">
                <a:latin typeface="Arial"/>
                <a:cs typeface="Arial"/>
              </a:rPr>
              <a:t>as </a:t>
            </a:r>
            <a:r>
              <a:rPr sz="2000" dirty="0">
                <a:latin typeface="Arial"/>
                <a:cs typeface="Arial"/>
              </a:rPr>
              <a:t>OKT3 </a:t>
            </a:r>
            <a:r>
              <a:rPr sz="2000" spc="-5" dirty="0">
                <a:latin typeface="Arial"/>
                <a:cs typeface="Arial"/>
              </a:rPr>
              <a:t>is saving  organ transplants threatened </a:t>
            </a:r>
            <a:r>
              <a:rPr sz="2000" spc="-15" dirty="0">
                <a:latin typeface="Arial"/>
                <a:cs typeface="Arial"/>
              </a:rPr>
              <a:t>with </a:t>
            </a:r>
            <a:r>
              <a:rPr sz="2000" spc="-5" dirty="0">
                <a:latin typeface="Arial"/>
                <a:cs typeface="Arial"/>
              </a:rPr>
              <a:t>rejection, and  preventing </a:t>
            </a:r>
            <a:r>
              <a:rPr sz="2000" spc="-10" dirty="0">
                <a:latin typeface="Arial"/>
                <a:cs typeface="Arial"/>
              </a:rPr>
              <a:t>bone </a:t>
            </a:r>
            <a:r>
              <a:rPr sz="2000" spc="-5" dirty="0">
                <a:latin typeface="Arial"/>
                <a:cs typeface="Arial"/>
              </a:rPr>
              <a:t>marrow transplants </a:t>
            </a:r>
            <a:r>
              <a:rPr sz="2000" dirty="0">
                <a:latin typeface="Arial"/>
                <a:cs typeface="Arial"/>
              </a:rPr>
              <a:t>from </a:t>
            </a:r>
            <a:r>
              <a:rPr sz="2000" spc="-5" dirty="0">
                <a:latin typeface="Arial"/>
                <a:cs typeface="Arial"/>
              </a:rPr>
              <a:t>setting </a:t>
            </a:r>
            <a:r>
              <a:rPr sz="2000" spc="-15" dirty="0">
                <a:latin typeface="Arial"/>
                <a:cs typeface="Arial"/>
              </a:rPr>
              <a:t>off  </a:t>
            </a:r>
            <a:r>
              <a:rPr sz="2000" spc="-5" dirty="0">
                <a:latin typeface="Arial"/>
                <a:cs typeface="Arial"/>
              </a:rPr>
              <a:t>graft-versus-host disease (immune system</a:t>
            </a:r>
            <a:r>
              <a:rPr sz="2000" spc="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series)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533400"/>
            <a:ext cx="3009900" cy="492443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APPLICATION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924800" cy="3831818"/>
          </a:xfrm>
        </p:spPr>
        <p:txBody>
          <a:bodyPr/>
          <a:lstStyle/>
          <a:p>
            <a:pPr marL="333375" indent="-255904">
              <a:lnSpc>
                <a:spcPct val="100000"/>
              </a:lnSpc>
              <a:spcBef>
                <a:spcPts val="400"/>
              </a:spcBef>
              <a:buClr>
                <a:srgbClr val="9F4DA2"/>
              </a:buClr>
              <a:buChar char="•"/>
              <a:tabLst>
                <a:tab pos="334645" algn="l"/>
              </a:tabLst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It is used for the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early detection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400" spc="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pregnancy.</a:t>
            </a:r>
          </a:p>
          <a:p>
            <a:pPr marL="333375" indent="-255904">
              <a:lnSpc>
                <a:spcPct val="100000"/>
              </a:lnSpc>
              <a:spcBef>
                <a:spcPts val="305"/>
              </a:spcBef>
              <a:buClr>
                <a:srgbClr val="9F4DA2"/>
              </a:buClr>
              <a:buChar char="•"/>
              <a:tabLst>
                <a:tab pos="334645" algn="l"/>
              </a:tabLst>
            </a:pP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Detection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treatment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400" spc="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cancer.</a:t>
            </a:r>
          </a:p>
          <a:p>
            <a:pPr marL="333375" indent="-255904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Char char="•"/>
              <a:tabLst>
                <a:tab pos="334645" algn="l"/>
              </a:tabLst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Diagnosis of</a:t>
            </a:r>
            <a:r>
              <a:rPr lang="en-US" sz="2400" spc="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leprosy.</a:t>
            </a:r>
          </a:p>
          <a:p>
            <a:pPr marL="333375" indent="-255904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Char char="•"/>
              <a:tabLst>
                <a:tab pos="334645" algn="l"/>
              </a:tabLst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Treatment of autoimmune</a:t>
            </a:r>
            <a:r>
              <a:rPr lang="en-US" sz="2400" spc="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diseases.</a:t>
            </a:r>
          </a:p>
          <a:p>
            <a:pPr marL="333375" marR="5080" indent="-255904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Char char="•"/>
              <a:tabLst>
                <a:tab pos="334645" algn="l"/>
              </a:tabLst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Radiolabelled monoclonal antibodies are used in  vivo for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detecting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locating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US" sz="2400" spc="1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antigen.</a:t>
            </a:r>
          </a:p>
          <a:p>
            <a:pPr marL="333375" marR="802005" indent="-255904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Char char="•"/>
              <a:tabLst>
                <a:tab pos="334645" algn="l"/>
              </a:tabLst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Used for making </a:t>
            </a:r>
            <a:r>
              <a:rPr lang="en-US" sz="2400" spc="-10" dirty="0" err="1" smtClean="0">
                <a:latin typeface="Times New Roman" pitchFamily="18" charset="0"/>
                <a:cs typeface="Times New Roman" pitchFamily="18" charset="0"/>
              </a:rPr>
              <a:t>immunotoxins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 that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inhibit  protein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synthesis.</a:t>
            </a:r>
          </a:p>
          <a:p>
            <a:pPr marL="333375" indent="-255904">
              <a:lnSpc>
                <a:spcPct val="100000"/>
              </a:lnSpc>
              <a:spcBef>
                <a:spcPts val="305"/>
              </a:spcBef>
              <a:buClr>
                <a:srgbClr val="9F4DA2"/>
              </a:buClr>
              <a:buChar char="•"/>
              <a:tabLst>
                <a:tab pos="334645" algn="l"/>
              </a:tabLst>
            </a:pPr>
            <a:r>
              <a:rPr lang="en-US" sz="2400" spc="-1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ricin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shigella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toxin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400" spc="-10" dirty="0" err="1" smtClean="0">
                <a:latin typeface="Times New Roman" pitchFamily="18" charset="0"/>
                <a:cs typeface="Times New Roman" pitchFamily="18" charset="0"/>
              </a:rPr>
              <a:t>diphteria</a:t>
            </a:r>
            <a:r>
              <a:rPr lang="en-US" sz="2400" spc="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toxin.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879931"/>
            <a:ext cx="5638800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CONCLUSION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200" y="1752600"/>
            <a:ext cx="8001000" cy="3213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299720" algn="l"/>
              </a:tabLst>
            </a:pPr>
            <a:r>
              <a:rPr sz="2600" spc="-10" dirty="0">
                <a:latin typeface="Times New Roman" pitchFamily="18" charset="0"/>
                <a:cs typeface="Times New Roman" pitchFamily="18" charset="0"/>
              </a:rPr>
              <a:t>Hybridoma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technology </a:t>
            </a:r>
            <a:r>
              <a:rPr sz="26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6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 smtClean="0">
                <a:latin typeface="Times New Roman" pitchFamily="18" charset="0"/>
                <a:cs typeface="Times New Roman" pitchFamily="18" charset="0"/>
              </a:rPr>
              <a:t>valuable</a:t>
            </a: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preparing antibody in </a:t>
            </a:r>
            <a:r>
              <a:rPr sz="2600" dirty="0">
                <a:latin typeface="Times New Roman" pitchFamily="18" charset="0"/>
                <a:cs typeface="Times New Roman" pitchFamily="18" charset="0"/>
              </a:rPr>
              <a:t>vitro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 smtClean="0">
                <a:latin typeface="Times New Roman" pitchFamily="18" charset="0"/>
                <a:cs typeface="Times New Roman" pitchFamily="18" charset="0"/>
              </a:rPr>
              <a:t>condition</a:t>
            </a:r>
            <a:endParaRPr lang="en-IN" sz="26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endParaRPr sz="2600" dirty="0">
              <a:latin typeface="Times New Roman" pitchFamily="18" charset="0"/>
              <a:cs typeface="Times New Roman" pitchFamily="18" charset="0"/>
            </a:endParaRPr>
          </a:p>
          <a:p>
            <a:pPr marL="299085" marR="69850" indent="-286385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2600" spc="-5" dirty="0">
                <a:latin typeface="Times New Roman" pitchFamily="18" charset="0"/>
                <a:cs typeface="Times New Roman" pitchFamily="18" charset="0"/>
              </a:rPr>
              <a:t>Monoclonal antibodies, as they are  </a:t>
            </a:r>
            <a:r>
              <a:rPr sz="2600" spc="-10" dirty="0">
                <a:latin typeface="Times New Roman" pitchFamily="18" charset="0"/>
                <a:cs typeface="Times New Roman" pitchFamily="18" charset="0"/>
              </a:rPr>
              <a:t>known,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sz="2600" spc="-10" dirty="0">
                <a:latin typeface="Times New Roman" pitchFamily="18" charset="0"/>
                <a:cs typeface="Times New Roman" pitchFamily="18" charset="0"/>
              </a:rPr>
              <a:t>opened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remarkable new  approaches </a:t>
            </a:r>
            <a:r>
              <a:rPr sz="26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preventing, diagnosing,  and treating</a:t>
            </a:r>
            <a:r>
              <a:rPr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disease</a:t>
            </a:r>
            <a:r>
              <a:rPr sz="2600" spc="-5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6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299085" marR="69850" indent="-286385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endParaRPr sz="2600" dirty="0">
              <a:latin typeface="Times New Roman" pitchFamily="18" charset="0"/>
              <a:cs typeface="Times New Roman" pitchFamily="18" charset="0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2600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is helpful in various aspects</a:t>
            </a:r>
            <a:r>
              <a:rPr sz="26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219200"/>
            <a:ext cx="3009900" cy="391794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References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4414011" cy="2031325"/>
          </a:xfrm>
        </p:spPr>
        <p:txBody>
          <a:bodyPr>
            <a:normAutofit fontScale="92500"/>
          </a:bodyPr>
          <a:lstStyle/>
          <a:p>
            <a:pPr lvl="0"/>
            <a:r>
              <a:rPr lang="en-GB" sz="3200" u="sng" dirty="0" smtClean="0">
                <a:hlinkClick r:id="rId2"/>
              </a:rPr>
              <a:t>www.google.com</a:t>
            </a:r>
            <a:endParaRPr lang="en-US" sz="3200" dirty="0"/>
          </a:p>
          <a:p>
            <a:pPr lvl="0"/>
            <a:r>
              <a:rPr lang="en-GB" sz="3200" u="sng" dirty="0" smtClean="0">
                <a:hlinkClick r:id="rId3"/>
              </a:rPr>
              <a:t>www.wikipedia.org</a:t>
            </a:r>
            <a:endParaRPr lang="en-GB" sz="3200" u="sng" dirty="0" smtClean="0"/>
          </a:p>
          <a:p>
            <a:pPr lvl="0"/>
            <a:r>
              <a:rPr lang="en-GB" sz="3200" u="sng" dirty="0" smtClean="0">
                <a:hlinkClick r:id="rId4"/>
              </a:rPr>
              <a:t>www.studymafia.org</a:t>
            </a:r>
            <a:endParaRPr lang="en-GB" sz="3200" u="sng" dirty="0" smtClean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THANK YOU</a:t>
            </a:r>
            <a:endParaRPr lang="en-US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7772400" cy="553998"/>
          </a:xfrm>
        </p:spPr>
        <p:txBody>
          <a:bodyPr/>
          <a:lstStyle/>
          <a:p>
            <a:r>
              <a:rPr lang="en-US" sz="3600" dirty="0" smtClean="0"/>
              <a:t>CONTENT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05000"/>
            <a:ext cx="7924800" cy="3354765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sz="4000" spc="-10" dirty="0" smtClean="0">
                <a:latin typeface="Times New Roman" pitchFamily="18" charset="0"/>
                <a:cs typeface="Times New Roman" pitchFamily="18" charset="0"/>
              </a:rPr>
              <a:t>Methodology</a:t>
            </a:r>
            <a:endParaRPr lang="en-US" sz="4000" spc="-1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spc="-5" dirty="0" smtClean="0">
                <a:latin typeface="Times New Roman" pitchFamily="18" charset="0"/>
                <a:cs typeface="Times New Roman" pitchFamily="18" charset="0"/>
              </a:rPr>
              <a:t>Purification of</a:t>
            </a:r>
            <a:r>
              <a:rPr lang="en-US" sz="4000" spc="-1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spc="-5" dirty="0" smtClean="0">
                <a:latin typeface="Times New Roman" pitchFamily="18" charset="0"/>
                <a:cs typeface="Times New Roman" pitchFamily="18" charset="0"/>
              </a:rPr>
              <a:t>Antibodies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Application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1138809"/>
            <a:ext cx="8458200" cy="56143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67310" indent="-286385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299720" algn="l"/>
              </a:tabLst>
            </a:pPr>
            <a:r>
              <a:rPr sz="2600" spc="-5" dirty="0">
                <a:latin typeface="Times New Roman" pitchFamily="18" charset="0"/>
                <a:cs typeface="Times New Roman" pitchFamily="18" charset="0"/>
              </a:rPr>
              <a:t>Hybridomas are cells </a:t>
            </a:r>
            <a:r>
              <a:rPr sz="2600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have been engineered </a:t>
            </a:r>
            <a:r>
              <a:rPr sz="2600" dirty="0">
                <a:latin typeface="Times New Roman" pitchFamily="18" charset="0"/>
                <a:cs typeface="Times New Roman" pitchFamily="18" charset="0"/>
              </a:rPr>
              <a:t>to 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produce </a:t>
            </a:r>
            <a:r>
              <a:rPr sz="26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desired antibody </a:t>
            </a:r>
            <a:r>
              <a:rPr sz="2600" dirty="0">
                <a:latin typeface="Times New Roman" pitchFamily="18" charset="0"/>
                <a:cs typeface="Times New Roman" pitchFamily="18" charset="0"/>
              </a:rPr>
              <a:t>in large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amounts, </a:t>
            </a:r>
            <a:r>
              <a:rPr sz="2600" dirty="0">
                <a:latin typeface="Times New Roman" pitchFamily="18" charset="0"/>
                <a:cs typeface="Times New Roman" pitchFamily="18" charset="0"/>
              </a:rPr>
              <a:t>to 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produce monoclonal</a:t>
            </a:r>
            <a:r>
              <a:rPr sz="26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antibodies.</a:t>
            </a:r>
            <a:endParaRPr sz="2600" dirty="0">
              <a:latin typeface="Times New Roman" pitchFamily="18" charset="0"/>
              <a:cs typeface="Times New Roman" pitchFamily="18" charset="0"/>
            </a:endParaRPr>
          </a:p>
          <a:p>
            <a:pPr marL="299085" marR="20320" indent="-286385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2600" spc="-5" dirty="0">
                <a:latin typeface="Times New Roman" pitchFamily="18" charset="0"/>
                <a:cs typeface="Times New Roman" pitchFamily="18" charset="0"/>
              </a:rPr>
              <a:t>Monoclonal antibodies can be produced in  specialized cells through a technique now popularly  known </a:t>
            </a:r>
            <a:r>
              <a:rPr sz="2600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600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hybridoma</a:t>
            </a:r>
            <a:r>
              <a:rPr sz="2600" spc="3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technology</a:t>
            </a:r>
            <a:endParaRPr sz="2600" dirty="0">
              <a:latin typeface="Times New Roman" pitchFamily="18" charset="0"/>
              <a:cs typeface="Times New Roman" pitchFamily="18" charset="0"/>
            </a:endParaRPr>
          </a:p>
          <a:p>
            <a:pPr marL="299085" marR="5080" indent="-286385">
              <a:lnSpc>
                <a:spcPct val="100000"/>
              </a:lnSpc>
              <a:spcBef>
                <a:spcPts val="5"/>
              </a:spcBef>
              <a:buFont typeface="Wingdings"/>
              <a:buChar char=""/>
              <a:tabLst>
                <a:tab pos="299720" algn="l"/>
              </a:tabLst>
            </a:pPr>
            <a:r>
              <a:rPr sz="2600" spc="-5" dirty="0">
                <a:latin typeface="Times New Roman" pitchFamily="18" charset="0"/>
                <a:cs typeface="Times New Roman" pitchFamily="18" charset="0"/>
              </a:rPr>
              <a:t>Hybridoma technology was discovered in 1975 by  two scientists, Georges Kohler and Cesar Milstein,  who jointly with Niels Jerne </a:t>
            </a:r>
            <a:r>
              <a:rPr sz="26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Denmark (now  working </a:t>
            </a:r>
            <a:r>
              <a:rPr sz="2600" dirty="0">
                <a:latin typeface="Times New Roman" pitchFamily="18" charset="0"/>
                <a:cs typeface="Times New Roman" pitchFamily="18" charset="0"/>
              </a:rPr>
              <a:t>in Germany)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were awarded </a:t>
            </a:r>
            <a:r>
              <a:rPr sz="26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1984 Noble  prize </a:t>
            </a:r>
            <a:r>
              <a:rPr sz="26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physiology and</a:t>
            </a:r>
            <a:r>
              <a:rPr sz="26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medicine.</a:t>
            </a:r>
            <a:endParaRPr sz="2600" dirty="0">
              <a:latin typeface="Times New Roman" pitchFamily="18" charset="0"/>
              <a:cs typeface="Times New Roman" pitchFamily="18" charset="0"/>
            </a:endParaRPr>
          </a:p>
          <a:p>
            <a:pPr marL="299085" marR="506095" indent="-286385">
              <a:lnSpc>
                <a:spcPct val="100000"/>
              </a:lnSpc>
              <a:spcBef>
                <a:spcPts val="5"/>
              </a:spcBef>
              <a:buFont typeface="Wingdings"/>
              <a:buChar char=""/>
              <a:tabLst>
                <a:tab pos="299720" algn="l"/>
              </a:tabLst>
            </a:pPr>
            <a:r>
              <a:rPr sz="2600" dirty="0">
                <a:latin typeface="Times New Roman" pitchFamily="18" charset="0"/>
                <a:cs typeface="Times New Roman" pitchFamily="18" charset="0"/>
              </a:rPr>
              <a:t>The term </a:t>
            </a:r>
            <a:r>
              <a:rPr sz="2600" b="1" spc="-5" dirty="0">
                <a:latin typeface="Times New Roman" pitchFamily="18" charset="0"/>
                <a:cs typeface="Times New Roman" pitchFamily="18" charset="0"/>
              </a:rPr>
              <a:t>hybridoma </a:t>
            </a:r>
            <a:r>
              <a:rPr sz="2600" dirty="0">
                <a:latin typeface="Times New Roman" pitchFamily="18" charset="0"/>
                <a:cs typeface="Times New Roman" pitchFamily="18" charset="0"/>
              </a:rPr>
              <a:t>was coined by Leonard</a:t>
            </a:r>
            <a:r>
              <a:rPr sz="2600" spc="-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latin typeface="Times New Roman" pitchFamily="18" charset="0"/>
                <a:cs typeface="Times New Roman" pitchFamily="18" charset="0"/>
              </a:rPr>
              <a:t>Herzenberg  during his sabbatical in César Milstein's laboratory in  1976/1977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67000" y="232504"/>
            <a:ext cx="33528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z="3200" b="0" spc="-5" dirty="0" smtClean="0">
                <a:solidFill>
                  <a:srgbClr val="D67B00"/>
                </a:solidFill>
                <a:latin typeface="Arial"/>
                <a:cs typeface="Arial"/>
              </a:rPr>
              <a:t>INTRODUCTION</a:t>
            </a:r>
            <a:endParaRPr lang="en-IN"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7004" y="625602"/>
            <a:ext cx="3465196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2800" spc="-10" dirty="0" smtClean="0"/>
              <a:t>METHODOLOGY</a:t>
            </a:r>
            <a:endParaRPr lang="en-IN"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906576" y="1438401"/>
            <a:ext cx="7252970" cy="4599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5080" indent="-286385">
              <a:lnSpc>
                <a:spcPct val="100000"/>
              </a:lnSpc>
              <a:spcBef>
                <a:spcPts val="105"/>
              </a:spcBef>
              <a:buFont typeface="Wingdings"/>
              <a:buChar char=""/>
              <a:tabLst>
                <a:tab pos="299720" algn="l"/>
              </a:tabLst>
            </a:pPr>
            <a:r>
              <a:rPr sz="2000" dirty="0">
                <a:latin typeface="Arial"/>
                <a:cs typeface="Arial"/>
              </a:rPr>
              <a:t>A hybridoma, is produced by the injection of a specific</a:t>
            </a:r>
            <a:r>
              <a:rPr sz="2000" spc="-2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antigen  </a:t>
            </a:r>
            <a:r>
              <a:rPr sz="2000" spc="-5" dirty="0">
                <a:latin typeface="Arial"/>
                <a:cs typeface="Arial"/>
              </a:rPr>
              <a:t>into </a:t>
            </a:r>
            <a:r>
              <a:rPr sz="2000" dirty="0">
                <a:latin typeface="Arial"/>
                <a:cs typeface="Arial"/>
              </a:rPr>
              <a:t>a mouse, procuring the </a:t>
            </a:r>
            <a:r>
              <a:rPr sz="2000" spc="-5" dirty="0">
                <a:latin typeface="Arial"/>
                <a:cs typeface="Arial"/>
              </a:rPr>
              <a:t>antigen-specific </a:t>
            </a:r>
            <a:r>
              <a:rPr sz="2000" dirty="0">
                <a:latin typeface="Arial"/>
                <a:cs typeface="Arial"/>
              </a:rPr>
              <a:t>plasma cells  (antibody-producing cell) from the mouse's spleen and the  subsequent fusion of this cell with a cancerous immune cell  called a </a:t>
            </a:r>
            <a:r>
              <a:rPr sz="2000" spc="-5" dirty="0">
                <a:latin typeface="Arial"/>
                <a:cs typeface="Arial"/>
              </a:rPr>
              <a:t>myeloma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cell.</a:t>
            </a:r>
          </a:p>
          <a:p>
            <a:pPr marL="299085" indent="-286385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2000" dirty="0">
                <a:latin typeface="Arial"/>
                <a:cs typeface="Arial"/>
              </a:rPr>
              <a:t>Once splenocytes are </a:t>
            </a:r>
            <a:r>
              <a:rPr sz="2000" spc="-5" dirty="0">
                <a:latin typeface="Arial"/>
                <a:cs typeface="Arial"/>
              </a:rPr>
              <a:t>isolated </a:t>
            </a:r>
            <a:r>
              <a:rPr sz="2000" dirty="0">
                <a:latin typeface="Arial"/>
                <a:cs typeface="Arial"/>
              </a:rPr>
              <a:t>from the </a:t>
            </a:r>
            <a:r>
              <a:rPr sz="2000" spc="-10" dirty="0">
                <a:latin typeface="Arial"/>
                <a:cs typeface="Arial"/>
              </a:rPr>
              <a:t>mammal’s </a:t>
            </a:r>
            <a:r>
              <a:rPr sz="2000" spc="-5" dirty="0">
                <a:latin typeface="Arial"/>
                <a:cs typeface="Arial"/>
              </a:rPr>
              <a:t>spleen,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</a:p>
          <a:p>
            <a:pPr marL="299085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B cells are fused with immortalised myeloma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cells.</a:t>
            </a:r>
          </a:p>
          <a:p>
            <a:pPr marL="299085" marR="566420" indent="-286385">
              <a:lnSpc>
                <a:spcPct val="100000"/>
              </a:lnSpc>
              <a:spcBef>
                <a:spcPts val="5"/>
              </a:spcBef>
              <a:buFont typeface="Wingdings"/>
              <a:buChar char=""/>
              <a:tabLst>
                <a:tab pos="299720" algn="l"/>
              </a:tabLst>
            </a:pPr>
            <a:r>
              <a:rPr sz="2000" dirty="0">
                <a:latin typeface="Arial"/>
                <a:cs typeface="Arial"/>
              </a:rPr>
              <a:t>The hybrid cell, which is thus produced, can be cloned</a:t>
            </a:r>
            <a:r>
              <a:rPr sz="2000" spc="-1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  produce many identical daughter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clones.</a:t>
            </a:r>
          </a:p>
          <a:p>
            <a:pPr marL="299085" marR="58419" indent="-286385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2000" dirty="0">
                <a:latin typeface="Arial"/>
                <a:cs typeface="Arial"/>
              </a:rPr>
              <a:t>These daughter clones then secrete the immune cell</a:t>
            </a:r>
            <a:r>
              <a:rPr sz="2000" spc="-1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product.  Since these antibodies come from only one </a:t>
            </a:r>
            <a:r>
              <a:rPr sz="2000" spc="-5" dirty="0">
                <a:latin typeface="Arial"/>
                <a:cs typeface="Arial"/>
              </a:rPr>
              <a:t>type </a:t>
            </a:r>
            <a:r>
              <a:rPr sz="2000" dirty="0">
                <a:latin typeface="Arial"/>
                <a:cs typeface="Arial"/>
              </a:rPr>
              <a:t>of cell (the  hybridoma cell) they are called monoclonal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antibodies.</a:t>
            </a:r>
          </a:p>
          <a:p>
            <a:pPr marL="299085" marR="211454" indent="-286385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2000" dirty="0">
                <a:latin typeface="Arial"/>
                <a:cs typeface="Arial"/>
              </a:rPr>
              <a:t>The advantage of this process is that it can combine the  qualities of the two </a:t>
            </a:r>
            <a:r>
              <a:rPr sz="2000" spc="-5" dirty="0">
                <a:latin typeface="Arial"/>
                <a:cs typeface="Arial"/>
              </a:rPr>
              <a:t>different types </a:t>
            </a:r>
            <a:r>
              <a:rPr sz="2000" dirty="0">
                <a:latin typeface="Arial"/>
                <a:cs typeface="Arial"/>
              </a:rPr>
              <a:t>of cells; the ability to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grow  </a:t>
            </a:r>
            <a:r>
              <a:rPr sz="2000" spc="-15" dirty="0">
                <a:latin typeface="Arial"/>
                <a:cs typeface="Arial"/>
              </a:rPr>
              <a:t>continually, </a:t>
            </a:r>
            <a:r>
              <a:rPr sz="2000" dirty="0">
                <a:latin typeface="Arial"/>
                <a:cs typeface="Arial"/>
              </a:rPr>
              <a:t>and to produce large amounts of pure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antibody.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574294"/>
            <a:ext cx="8305800" cy="524566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246379" indent="-286385">
              <a:lnSpc>
                <a:spcPct val="100000"/>
              </a:lnSpc>
              <a:spcBef>
                <a:spcPts val="105"/>
              </a:spcBef>
              <a:buFont typeface="Wingdings"/>
              <a:buChar char=""/>
              <a:tabLst>
                <a:tab pos="299720" algn="l"/>
              </a:tabLst>
            </a:pPr>
            <a:r>
              <a:rPr sz="2000" spc="-50" dirty="0">
                <a:latin typeface="Arial"/>
                <a:cs typeface="Arial"/>
              </a:rPr>
              <a:t>HAT </a:t>
            </a:r>
            <a:r>
              <a:rPr sz="2000" dirty="0">
                <a:latin typeface="Arial"/>
                <a:cs typeface="Arial"/>
              </a:rPr>
              <a:t>medium (Hypoxanthine Aminopetrin Thymidine) is</a:t>
            </a:r>
            <a:r>
              <a:rPr sz="2000" spc="-2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used  for </a:t>
            </a:r>
            <a:r>
              <a:rPr sz="2000" spc="-5" dirty="0">
                <a:latin typeface="Arial"/>
                <a:cs typeface="Arial"/>
              </a:rPr>
              <a:t>preparation </a:t>
            </a:r>
            <a:r>
              <a:rPr sz="2000" dirty="0">
                <a:latin typeface="Arial"/>
                <a:cs typeface="Arial"/>
              </a:rPr>
              <a:t>of monoclonal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antibodies.</a:t>
            </a:r>
          </a:p>
          <a:p>
            <a:pPr marL="299085" marR="184785" indent="-286385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2000" dirty="0">
                <a:latin typeface="Arial"/>
                <a:cs typeface="Arial"/>
              </a:rPr>
              <a:t>Laboratory animals (eg. mice) are first exposed to an</a:t>
            </a:r>
            <a:r>
              <a:rPr sz="2000" spc="-20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antigen  to which we are interested in isolating an antibody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against.</a:t>
            </a:r>
          </a:p>
          <a:p>
            <a:pPr marL="299085" marR="269875" indent="-286385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2000" dirty="0">
                <a:latin typeface="Arial"/>
                <a:cs typeface="Arial"/>
              </a:rPr>
              <a:t>Once splenocytes are isolated from the mammal, the B</a:t>
            </a:r>
            <a:r>
              <a:rPr sz="2000" spc="-1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cells  are fused with immortalized myeloma cells - which lack the  HGPRT(hypoxanthine-guanine phosphoribosyl transferase)  gene - using polyethylene </a:t>
            </a:r>
            <a:r>
              <a:rPr sz="2000" spc="-5" dirty="0">
                <a:latin typeface="Arial"/>
                <a:cs typeface="Arial"/>
              </a:rPr>
              <a:t>glycol </a:t>
            </a:r>
            <a:r>
              <a:rPr sz="2000" dirty="0">
                <a:latin typeface="Arial"/>
                <a:cs typeface="Arial"/>
              </a:rPr>
              <a:t>or the Sendai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virus.</a:t>
            </a:r>
            <a:endParaRPr sz="2000" dirty="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2000" dirty="0">
                <a:latin typeface="Arial"/>
                <a:cs typeface="Arial"/>
              </a:rPr>
              <a:t>Fused cells are incubated in </a:t>
            </a:r>
            <a:r>
              <a:rPr sz="2000" spc="-5" dirty="0">
                <a:latin typeface="Arial"/>
                <a:cs typeface="Arial"/>
              </a:rPr>
              <a:t>the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HAT</a:t>
            </a:r>
            <a:endParaRPr sz="2000" dirty="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(HypoxanthineAminopetrin Thymidine)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medium.</a:t>
            </a:r>
          </a:p>
          <a:p>
            <a:pPr marL="299085" marR="110489" indent="-286385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2000" dirty="0">
                <a:latin typeface="Arial"/>
                <a:cs typeface="Arial"/>
              </a:rPr>
              <a:t>Aminopterin in the myeloma cells die, as they cannot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produce  nucleotides by the de novo or salvage medium blocks the  pathway that allows for nucleotide synthesis. Hence, unfused  D cell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die.</a:t>
            </a:r>
          </a:p>
          <a:p>
            <a:pPr marL="299085" indent="-286385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2000" dirty="0">
                <a:latin typeface="Arial"/>
                <a:cs typeface="Arial"/>
              </a:rPr>
              <a:t>Unfused B cells die as they have a short </a:t>
            </a:r>
            <a:r>
              <a:rPr sz="2000" spc="-5" dirty="0">
                <a:latin typeface="Arial"/>
                <a:cs typeface="Arial"/>
              </a:rPr>
              <a:t>life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span.</a:t>
            </a:r>
          </a:p>
          <a:p>
            <a:pPr marL="299085" marR="5080" indent="-286385">
              <a:lnSpc>
                <a:spcPct val="100000"/>
              </a:lnSpc>
              <a:spcBef>
                <a:spcPts val="5"/>
              </a:spcBef>
              <a:buFont typeface="Wingdings"/>
              <a:buChar char=""/>
              <a:tabLst>
                <a:tab pos="299720" algn="l"/>
              </a:tabLst>
            </a:pPr>
            <a:r>
              <a:rPr sz="2000" dirty="0">
                <a:latin typeface="Arial"/>
                <a:cs typeface="Arial"/>
              </a:rPr>
              <a:t>Only the cell-myeloma hybrids survive, since the </a:t>
            </a:r>
            <a:r>
              <a:rPr sz="2000" spc="-5" dirty="0">
                <a:latin typeface="Arial"/>
                <a:cs typeface="Arial"/>
              </a:rPr>
              <a:t>HGPRT</a:t>
            </a:r>
            <a:r>
              <a:rPr sz="2000" spc="-2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gene  coming from the B cells is functional. These cells produce  antibodies (a property of B cells) and are immortal </a:t>
            </a:r>
            <a:r>
              <a:rPr sz="2000" spc="5" dirty="0">
                <a:latin typeface="Arial"/>
                <a:cs typeface="Arial"/>
              </a:rPr>
              <a:t>(a </a:t>
            </a:r>
            <a:r>
              <a:rPr sz="2000" dirty="0">
                <a:latin typeface="Arial"/>
                <a:cs typeface="Arial"/>
              </a:rPr>
              <a:t>property  of myeloma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cells).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790447"/>
            <a:ext cx="8534399" cy="561499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100965" indent="-286385">
              <a:lnSpc>
                <a:spcPct val="100000"/>
              </a:lnSpc>
              <a:spcBef>
                <a:spcPts val="105"/>
              </a:spcBef>
              <a:buFont typeface="Wingdings"/>
              <a:buChar char=""/>
              <a:tabLst>
                <a:tab pos="299720" algn="l"/>
              </a:tabLst>
            </a:pPr>
            <a:r>
              <a:rPr sz="2600" dirty="0">
                <a:latin typeface="Arial"/>
                <a:cs typeface="Arial"/>
              </a:rPr>
              <a:t>The incubated medium is then diluted </a:t>
            </a:r>
            <a:r>
              <a:rPr sz="2600" spc="-5" dirty="0">
                <a:latin typeface="Arial"/>
                <a:cs typeface="Arial"/>
              </a:rPr>
              <a:t>into </a:t>
            </a:r>
            <a:r>
              <a:rPr sz="2600" dirty="0">
                <a:latin typeface="Arial"/>
                <a:cs typeface="Arial"/>
              </a:rPr>
              <a:t>multiwell plates to</a:t>
            </a:r>
            <a:r>
              <a:rPr sz="2600" spc="-114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such  an </a:t>
            </a:r>
            <a:r>
              <a:rPr sz="2600" spc="-5" dirty="0">
                <a:latin typeface="Arial"/>
                <a:cs typeface="Arial"/>
              </a:rPr>
              <a:t>extent </a:t>
            </a:r>
            <a:r>
              <a:rPr sz="2600" dirty="0">
                <a:latin typeface="Arial"/>
                <a:cs typeface="Arial"/>
              </a:rPr>
              <a:t>that each well contains only 1</a:t>
            </a:r>
            <a:r>
              <a:rPr sz="2600" spc="-1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cell.</a:t>
            </a:r>
          </a:p>
          <a:p>
            <a:pPr marL="299085" marR="555625" indent="-286385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2600" dirty="0">
                <a:latin typeface="Arial"/>
                <a:cs typeface="Arial"/>
              </a:rPr>
              <a:t>Then the supernatant in each well can be checked for</a:t>
            </a:r>
            <a:r>
              <a:rPr sz="2600" spc="-17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desired  </a:t>
            </a:r>
            <a:r>
              <a:rPr sz="2600" spc="-15" dirty="0">
                <a:latin typeface="Arial"/>
                <a:cs typeface="Arial"/>
              </a:rPr>
              <a:t>antibody.</a:t>
            </a:r>
            <a:endParaRPr sz="2600" dirty="0">
              <a:latin typeface="Arial"/>
              <a:cs typeface="Arial"/>
            </a:endParaRPr>
          </a:p>
          <a:p>
            <a:pPr marL="299085" marR="135890" indent="-286385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2600" dirty="0">
                <a:latin typeface="Arial"/>
                <a:cs typeface="Arial"/>
              </a:rPr>
              <a:t>Since the antibodies in a well are produced by </a:t>
            </a:r>
            <a:r>
              <a:rPr sz="2600" spc="-5" dirty="0">
                <a:latin typeface="Arial"/>
                <a:cs typeface="Arial"/>
              </a:rPr>
              <a:t>the </a:t>
            </a:r>
            <a:r>
              <a:rPr sz="2600" dirty="0">
                <a:latin typeface="Arial"/>
                <a:cs typeface="Arial"/>
              </a:rPr>
              <a:t>same B cell,  they will be directed towards the same epitope, and are known</a:t>
            </a:r>
            <a:r>
              <a:rPr sz="2600" spc="-19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as  monoclonal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antibodies</a:t>
            </a:r>
          </a:p>
          <a:p>
            <a:pPr marL="299085" marR="5080" indent="-286385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2600" dirty="0">
                <a:latin typeface="Arial"/>
                <a:cs typeface="Arial"/>
              </a:rPr>
              <a:t>Multi-well plates are used initially to grow the hybridomas and</a:t>
            </a:r>
            <a:r>
              <a:rPr sz="2600" spc="-13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after  </a:t>
            </a:r>
            <a:r>
              <a:rPr sz="2600" dirty="0">
                <a:latin typeface="Arial"/>
                <a:cs typeface="Arial"/>
              </a:rPr>
              <a:t>selection, are changed to larger tissue culture</a:t>
            </a:r>
            <a:r>
              <a:rPr sz="2600" spc="-17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flasks.</a:t>
            </a:r>
          </a:p>
          <a:p>
            <a:pPr marL="299085" marR="88900" indent="-286385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2600" dirty="0">
                <a:latin typeface="Arial"/>
                <a:cs typeface="Arial"/>
              </a:rPr>
              <a:t>This maintains the well being of the hybridomas and provides  enough cells for cryopreservation and supernatant for</a:t>
            </a:r>
            <a:r>
              <a:rPr sz="2600" spc="-16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subsequent  investigations.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304800"/>
            <a:ext cx="8839200" cy="632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0"/>
            <a:ext cx="8686800" cy="29580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8600" y="3043427"/>
            <a:ext cx="8686799" cy="35169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</TotalTime>
  <Words>1043</Words>
  <Application>Microsoft Office PowerPoint</Application>
  <PresentationFormat>On-screen Show (4:3)</PresentationFormat>
  <Paragraphs>112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PowerPoint Presentation</vt:lpstr>
      <vt:lpstr>CONTENT</vt:lpstr>
      <vt:lpstr>INTRODUCTION</vt:lpstr>
      <vt:lpstr>METHODOLOGY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PURIFICATION OF ANTIBODIES</vt:lpstr>
      <vt:lpstr>PowerPoint Presentation</vt:lpstr>
      <vt:lpstr>Disadvantages of Serum Free Media in Hybridoma Cell  Culture and Preparation of Monoclonal Antibodies</vt:lpstr>
      <vt:lpstr>USES OF MONOCLONAL ANTIBODIES</vt:lpstr>
      <vt:lpstr>APPLICATION</vt:lpstr>
      <vt:lpstr>CONCLUSION</vt:lpstr>
      <vt:lpstr> References   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HYBRIDOMA TECHNOLOGY</dc:title>
  <dc:creator>Sumit Thakur</dc:creator>
  <cp:lastModifiedBy>Windows User</cp:lastModifiedBy>
  <cp:revision>7</cp:revision>
  <dcterms:created xsi:type="dcterms:W3CDTF">2017-12-11T06:37:40Z</dcterms:created>
  <dcterms:modified xsi:type="dcterms:W3CDTF">2020-05-23T16:29:08Z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2016-02-04T00:00:00Z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2017-12-11T00:00:00Z</vt:filetime>
  </property>
</Properties>
</file>