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8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223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6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4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312" y="452718"/>
            <a:ext cx="8947522" cy="6277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4000" spc="-5" dirty="0">
                <a:solidFill>
                  <a:srgbClr val="FFFFFF"/>
                </a:solidFill>
              </a:rPr>
              <a:t>                </a:t>
            </a:r>
            <a:r>
              <a:rPr sz="4000" spc="-5" dirty="0">
                <a:solidFill>
                  <a:srgbClr val="FFFFFF"/>
                </a:solidFill>
              </a:rPr>
              <a:t>CHILD</a:t>
            </a:r>
            <a:r>
              <a:rPr sz="4000" spc="-8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NUTRITION</a:t>
            </a:r>
            <a:endParaRPr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0D5F733-5858-44EC-ACA4-320F2C58E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1" y="4191000"/>
            <a:ext cx="5638799" cy="2667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IN" dirty="0"/>
              <a:t>                                                                                       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                                                                                               </a:t>
            </a:r>
            <a:r>
              <a:rPr lang="en-IN" sz="2200" dirty="0"/>
              <a:t>  </a:t>
            </a:r>
            <a:r>
              <a:rPr lang="en-IN" sz="2200" dirty="0" err="1"/>
              <a:t>Mrs.A.Denis</a:t>
            </a:r>
            <a:r>
              <a:rPr lang="en-IN" sz="2200" dirty="0"/>
              <a:t> Rani,</a:t>
            </a:r>
          </a:p>
          <a:p>
            <a:r>
              <a:rPr lang="en-IN" sz="2200" dirty="0"/>
              <a:t>                                                                                     Assistant Professor,</a:t>
            </a:r>
          </a:p>
          <a:p>
            <a:r>
              <a:rPr lang="en-IN" sz="2200" dirty="0"/>
              <a:t>                                                   Department of Hospital Administration,</a:t>
            </a:r>
          </a:p>
          <a:p>
            <a:r>
              <a:rPr lang="en-IN" sz="2200" dirty="0"/>
              <a:t>                                                              Bon Secours College for Women.</a:t>
            </a:r>
          </a:p>
          <a:p>
            <a:endParaRPr lang="en-US" dirty="0"/>
          </a:p>
        </p:txBody>
      </p:sp>
      <p:pic>
        <p:nvPicPr>
          <p:cNvPr id="1028" name="Picture 4" descr="Baby cook with fresh vegetables | Stock image | Colourbox">
            <a:extLst>
              <a:ext uri="{FF2B5EF4-FFF2-40B4-BE49-F238E27FC236}">
                <a16:creationId xmlns:a16="http://schemas.microsoft.com/office/drawing/2014/main" id="{A5FA3CFE-FE93-4F39-9565-AEEE9EBC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56722"/>
            <a:ext cx="6019800" cy="48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629" y="629538"/>
            <a:ext cx="1156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M</a:t>
            </a:r>
            <a:r>
              <a:rPr sz="2200" dirty="0"/>
              <a:t>u</a:t>
            </a:r>
            <a:r>
              <a:rPr sz="2200" spc="-5" dirty="0"/>
              <a:t>lti</a:t>
            </a:r>
            <a:r>
              <a:rPr sz="2200" spc="-20" dirty="0"/>
              <a:t>m</a:t>
            </a:r>
            <a:r>
              <a:rPr sz="2200" spc="-5" dirty="0"/>
              <a:t>ix: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545582" y="3408045"/>
            <a:ext cx="1090930" cy="819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78740">
              <a:lnSpc>
                <a:spcPts val="2890"/>
              </a:lnSpc>
              <a:spcBef>
                <a:spcPts val="58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Breast  feedi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3621" y="809878"/>
            <a:ext cx="6054851" cy="588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55360" y="1437259"/>
            <a:ext cx="107251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Staple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endParaRPr sz="1800">
              <a:latin typeface="Times New Roman"/>
              <a:cs typeface="Times New Roman"/>
            </a:endParaRPr>
          </a:p>
          <a:p>
            <a:pPr marL="65405">
              <a:lnSpc>
                <a:spcPts val="201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rice-40gm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4985" y="3325495"/>
            <a:ext cx="1162050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Protein  pulse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25g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Fish-10gm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egg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8065" y="5340222"/>
            <a:ext cx="967740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-635" algn="ctr">
              <a:lnSpc>
                <a:spcPct val="86300"/>
              </a:lnSpc>
              <a:spcBef>
                <a:spcPts val="395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Vit-/min-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30mg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veg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/  fruits.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8473" y="3680586"/>
            <a:ext cx="857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Fat-5gm.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8696"/>
            <a:ext cx="1849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Feeding</a:t>
            </a:r>
            <a:r>
              <a:rPr sz="2200" spc="-35" dirty="0"/>
              <a:t> </a:t>
            </a:r>
            <a:r>
              <a:rPr sz="2200" spc="-5" dirty="0"/>
              <a:t>pattern: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4884420" y="1059180"/>
            <a:ext cx="4355591" cy="435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77965" y="1221486"/>
            <a:ext cx="967105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132080" indent="-1270" algn="ctr">
              <a:lnSpc>
                <a:spcPct val="1194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Self  fe</a:t>
            </a:r>
            <a:r>
              <a:rPr sz="1800" dirty="0">
                <a:latin typeface="Times New Roman"/>
                <a:cs typeface="Times New Roman"/>
              </a:rPr>
              <a:t>eding</a:t>
            </a:r>
          </a:p>
          <a:p>
            <a:pPr marL="139700" marR="132080" indent="-635" algn="ctr">
              <a:lnSpc>
                <a:spcPct val="119400"/>
              </a:lnSpc>
              <a:spcBef>
                <a:spcPts val="1495"/>
              </a:spcBef>
            </a:pPr>
            <a:r>
              <a:rPr sz="1800" spc="-5" dirty="0">
                <a:latin typeface="Times New Roman"/>
                <a:cs typeface="Times New Roman"/>
              </a:rPr>
              <a:t>Cup  </a:t>
            </a:r>
            <a:r>
              <a:rPr sz="1800" dirty="0">
                <a:latin typeface="Times New Roman"/>
                <a:cs typeface="Times New Roman"/>
              </a:rPr>
              <a:t>fe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ding</a:t>
            </a:r>
          </a:p>
          <a:p>
            <a:pPr marL="139700" marR="132080" indent="1905" algn="ctr">
              <a:lnSpc>
                <a:spcPct val="119400"/>
              </a:lnSpc>
              <a:spcBef>
                <a:spcPts val="1415"/>
              </a:spcBef>
            </a:pP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Spoon 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fe</a:t>
            </a:r>
            <a:r>
              <a:rPr sz="1800" spc="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ding</a:t>
            </a:r>
          </a:p>
          <a:p>
            <a:pPr>
              <a:lnSpc>
                <a:spcPct val="100000"/>
              </a:lnSpc>
            </a:pP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86200"/>
              </a:lnSpc>
            </a:pPr>
            <a:r>
              <a:rPr sz="1800" dirty="0">
                <a:latin typeface="Times New Roman"/>
                <a:cs typeface="Times New Roman"/>
              </a:rPr>
              <a:t>Breast</a:t>
            </a:r>
            <a:r>
              <a:rPr lang="en-US" sz="1800" dirty="0">
                <a:latin typeface="Times New Roman"/>
                <a:cs typeface="Times New Roman"/>
              </a:rPr>
              <a:t>/</a:t>
            </a:r>
            <a:r>
              <a:rPr sz="1800" dirty="0">
                <a:latin typeface="Times New Roman"/>
                <a:cs typeface="Times New Roman"/>
              </a:rPr>
              <a:t>  </a:t>
            </a:r>
            <a:r>
              <a:rPr lang="en-IN" sz="1800" dirty="0">
                <a:latin typeface="Times New Roman"/>
                <a:cs typeface="Times New Roman"/>
              </a:rPr>
              <a:t>bot</a:t>
            </a:r>
            <a:r>
              <a:rPr sz="1800" dirty="0" err="1">
                <a:latin typeface="Times New Roman"/>
                <a:cs typeface="Times New Roman"/>
              </a:rPr>
              <a:t>tle</a:t>
            </a:r>
            <a:r>
              <a:rPr sz="1800" dirty="0">
                <a:latin typeface="Times New Roman"/>
                <a:cs typeface="Times New Roman"/>
              </a:rPr>
              <a:t>    feeding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210" y="457200"/>
            <a:ext cx="7200189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Importance </a:t>
            </a:r>
            <a:r>
              <a:rPr dirty="0"/>
              <a:t>of gradually introducing each new</a:t>
            </a:r>
            <a:r>
              <a:rPr spc="-125" dirty="0"/>
              <a:t> </a:t>
            </a:r>
            <a:r>
              <a:rPr spc="-5" dirty="0"/>
              <a:t>food: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3600" y="2580560"/>
            <a:ext cx="7511161" cy="342337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Introduction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foods one at a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fine.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Introduce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“single-ingredient”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foods initially to determine the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infant’s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acceptance to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endParaRPr sz="1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 (e.g., try plain rice cereal before rice cereal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mixed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fruit).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Allow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 least 7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days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introduction of each new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“single-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ingredient”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Introduce a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 amount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(e.g., about 1 to 2 teaspoons) of a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 at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first.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Observe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infant closely for adverse reactions such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rash, wheezing, or diarrhea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endParaRPr sz="1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feeding a new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533400"/>
            <a:ext cx="66294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 of</a:t>
            </a:r>
            <a:r>
              <a:rPr spc="-65" dirty="0"/>
              <a:t> </a:t>
            </a:r>
            <a:r>
              <a:rPr spc="-5" dirty="0"/>
              <a:t>malnutrition: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1192556"/>
            <a:ext cx="9067800" cy="4953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3815" rIns="0" bIns="0" rtlCol="0">
            <a:spAutoFit/>
          </a:bodyPr>
          <a:lstStyle/>
          <a:p>
            <a:pPr marL="355600" marR="5080" indent="-343535">
              <a:lnSpc>
                <a:spcPct val="150000"/>
              </a:lnSpc>
              <a:spcBef>
                <a:spcPts val="345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Malnutrition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condition that develops when the body does not get the right amount</a:t>
            </a:r>
            <a:r>
              <a:rPr sz="18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 the vitamins, minerals, and other nutrients it needs to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maintain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healthy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function.</a:t>
            </a:r>
            <a:endParaRPr lang="en-IN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1939"/>
              </a:lnSpc>
              <a:spcBef>
                <a:spcPts val="345"/>
              </a:spcBef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</a:t>
            </a:r>
            <a:r>
              <a:rPr lang="en-IN" sz="24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mp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n-IN"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IN"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Anemia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8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Diarrhea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95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Disorientation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8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Night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blindness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8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Irritability,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anxiety,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attention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deficits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95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Goiter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(enlarged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thyroid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gland)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8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Loss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reflexes and lack 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muscular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coordination.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8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Muscular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twitches.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9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Amenorrhea(Cessation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menstrual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periods).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78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Scaling and cracking of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lips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month.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383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 </a:t>
            </a:r>
            <a:r>
              <a:rPr dirty="0"/>
              <a:t>of weaning</a:t>
            </a:r>
            <a:r>
              <a:rPr spc="-95" dirty="0"/>
              <a:t> </a:t>
            </a:r>
            <a:r>
              <a:rPr dirty="0"/>
              <a:t>food:</a:t>
            </a:r>
          </a:p>
        </p:txBody>
      </p:sp>
      <p:sp>
        <p:nvSpPr>
          <p:cNvPr id="3" name="object 3"/>
          <p:cNvSpPr/>
          <p:nvPr/>
        </p:nvSpPr>
        <p:spPr>
          <a:xfrm>
            <a:off x="2884273" y="2099310"/>
            <a:ext cx="2510200" cy="2075814"/>
          </a:xfrm>
          <a:custGeom>
            <a:avLst/>
            <a:gdLst/>
            <a:ahLst/>
            <a:cxnLst/>
            <a:rect l="l" t="t" r="r" b="b"/>
            <a:pathLst>
              <a:path w="2074545" h="2075814">
                <a:moveTo>
                  <a:pt x="1037082" y="0"/>
                </a:moveTo>
                <a:lnTo>
                  <a:pt x="0" y="2075688"/>
                </a:lnTo>
                <a:lnTo>
                  <a:pt x="2074164" y="2075688"/>
                </a:lnTo>
                <a:lnTo>
                  <a:pt x="103708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2101" y="2099310"/>
            <a:ext cx="2074545" cy="2075814"/>
          </a:xfrm>
          <a:custGeom>
            <a:avLst/>
            <a:gdLst/>
            <a:ahLst/>
            <a:cxnLst/>
            <a:rect l="l" t="t" r="r" b="b"/>
            <a:pathLst>
              <a:path w="2074545" h="2075814">
                <a:moveTo>
                  <a:pt x="0" y="2075688"/>
                </a:moveTo>
                <a:lnTo>
                  <a:pt x="1037082" y="0"/>
                </a:lnTo>
                <a:lnTo>
                  <a:pt x="2074164" y="2075688"/>
                </a:lnTo>
                <a:lnTo>
                  <a:pt x="0" y="207568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6853" y="3483991"/>
            <a:ext cx="720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Allergy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4257" y="4174997"/>
            <a:ext cx="2075814" cy="2074545"/>
          </a:xfrm>
          <a:custGeom>
            <a:avLst/>
            <a:gdLst/>
            <a:ahLst/>
            <a:cxnLst/>
            <a:rect l="l" t="t" r="r" b="b"/>
            <a:pathLst>
              <a:path w="2075814" h="2074545">
                <a:moveTo>
                  <a:pt x="1037844" y="0"/>
                </a:moveTo>
                <a:lnTo>
                  <a:pt x="0" y="2074164"/>
                </a:lnTo>
                <a:lnTo>
                  <a:pt x="2075688" y="2074164"/>
                </a:lnTo>
                <a:lnTo>
                  <a:pt x="103784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4257" y="4174997"/>
            <a:ext cx="2075814" cy="2074545"/>
          </a:xfrm>
          <a:custGeom>
            <a:avLst/>
            <a:gdLst/>
            <a:ahLst/>
            <a:cxnLst/>
            <a:rect l="l" t="t" r="r" b="b"/>
            <a:pathLst>
              <a:path w="2075814" h="2074545">
                <a:moveTo>
                  <a:pt x="0" y="2074164"/>
                </a:moveTo>
                <a:lnTo>
                  <a:pt x="1037844" y="0"/>
                </a:lnTo>
                <a:lnTo>
                  <a:pt x="2075688" y="2074164"/>
                </a:lnTo>
                <a:lnTo>
                  <a:pt x="0" y="207416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9473" y="5440476"/>
            <a:ext cx="90233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70485" marR="5080" indent="-58419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Digest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ive  problem</a:t>
            </a:r>
          </a:p>
        </p:txBody>
      </p:sp>
      <p:sp>
        <p:nvSpPr>
          <p:cNvPr id="9" name="object 9"/>
          <p:cNvSpPr/>
          <p:nvPr/>
        </p:nvSpPr>
        <p:spPr>
          <a:xfrm>
            <a:off x="2967989" y="4174997"/>
            <a:ext cx="2342515" cy="2074545"/>
          </a:xfrm>
          <a:custGeom>
            <a:avLst/>
            <a:gdLst/>
            <a:ahLst/>
            <a:cxnLst/>
            <a:rect l="l" t="t" r="r" b="b"/>
            <a:pathLst>
              <a:path w="2342515" h="2074545">
                <a:moveTo>
                  <a:pt x="2342388" y="0"/>
                </a:moveTo>
                <a:lnTo>
                  <a:pt x="0" y="0"/>
                </a:lnTo>
                <a:lnTo>
                  <a:pt x="1171194" y="2074164"/>
                </a:lnTo>
                <a:lnTo>
                  <a:pt x="23423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7989" y="4174997"/>
            <a:ext cx="2342515" cy="2074545"/>
          </a:xfrm>
          <a:custGeom>
            <a:avLst/>
            <a:gdLst/>
            <a:ahLst/>
            <a:cxnLst/>
            <a:rect l="l" t="t" r="r" b="b"/>
            <a:pathLst>
              <a:path w="2342515" h="2074545">
                <a:moveTo>
                  <a:pt x="2342388" y="0"/>
                </a:moveTo>
                <a:lnTo>
                  <a:pt x="1171194" y="2074164"/>
                </a:lnTo>
                <a:lnTo>
                  <a:pt x="0" y="0"/>
                </a:lnTo>
                <a:lnTo>
                  <a:pt x="2342388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16833" y="4402963"/>
            <a:ext cx="104394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Food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</a:pP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into</a:t>
            </a:r>
            <a:r>
              <a:rPr sz="1800" spc="5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er</a:t>
            </a:r>
            <a:r>
              <a:rPr sz="1800" spc="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nce</a:t>
            </a:r>
          </a:p>
        </p:txBody>
      </p:sp>
      <p:sp>
        <p:nvSpPr>
          <p:cNvPr id="12" name="object 12"/>
          <p:cNvSpPr/>
          <p:nvPr/>
        </p:nvSpPr>
        <p:spPr>
          <a:xfrm>
            <a:off x="4178046" y="4149090"/>
            <a:ext cx="2074545" cy="2074545"/>
          </a:xfrm>
          <a:custGeom>
            <a:avLst/>
            <a:gdLst/>
            <a:ahLst/>
            <a:cxnLst/>
            <a:rect l="l" t="t" r="r" b="b"/>
            <a:pathLst>
              <a:path w="2074545" h="2074545">
                <a:moveTo>
                  <a:pt x="1037081" y="0"/>
                </a:moveTo>
                <a:lnTo>
                  <a:pt x="0" y="2074164"/>
                </a:lnTo>
                <a:lnTo>
                  <a:pt x="2074164" y="2074164"/>
                </a:lnTo>
                <a:lnTo>
                  <a:pt x="103708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8046" y="4149090"/>
            <a:ext cx="2074545" cy="2074545"/>
          </a:xfrm>
          <a:custGeom>
            <a:avLst/>
            <a:gdLst/>
            <a:ahLst/>
            <a:cxnLst/>
            <a:rect l="l" t="t" r="r" b="b"/>
            <a:pathLst>
              <a:path w="2074545" h="2074545">
                <a:moveTo>
                  <a:pt x="0" y="2074164"/>
                </a:moveTo>
                <a:lnTo>
                  <a:pt x="1037081" y="0"/>
                </a:lnTo>
                <a:lnTo>
                  <a:pt x="2074164" y="2074164"/>
                </a:lnTo>
                <a:lnTo>
                  <a:pt x="0" y="207416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68977" y="5296280"/>
            <a:ext cx="891540" cy="77279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95"/>
              </a:spcBef>
            </a:pP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Food  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in</a:t>
            </a:r>
            <a:r>
              <a:rPr sz="1800" spc="5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oxi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chemeClr val="bg1"/>
                </a:solidFill>
                <a:latin typeface="Times New Roman"/>
                <a:cs typeface="Times New Roman"/>
              </a:rPr>
              <a:t>i  </a:t>
            </a:r>
            <a:r>
              <a:rPr sz="1800" spc="-5" dirty="0">
                <a:solidFill>
                  <a:schemeClr val="bg1"/>
                </a:solidFill>
                <a:latin typeface="Times New Roman"/>
                <a:cs typeface="Times New Roman"/>
              </a:rPr>
              <a:t>on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4093" y="2690621"/>
            <a:ext cx="1120140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H</a:t>
            </a:r>
            <a:r>
              <a:rPr sz="1800" spc="10" dirty="0">
                <a:latin typeface="Times New Roman"/>
                <a:cs typeface="Times New Roman"/>
              </a:rPr>
              <a:t>y</a:t>
            </a:r>
            <a:r>
              <a:rPr sz="1800" spc="-5" dirty="0">
                <a:latin typeface="Times New Roman"/>
                <a:cs typeface="Times New Roman"/>
              </a:rPr>
              <a:t>posensiti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</a:pPr>
            <a:r>
              <a:rPr sz="1800" dirty="0">
                <a:latin typeface="Times New Roman"/>
                <a:cs typeface="Times New Roman"/>
              </a:rPr>
              <a:t>-zation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69077" y="2092579"/>
            <a:ext cx="2346975" cy="4125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95386" y="3754882"/>
            <a:ext cx="1124585" cy="7721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ctr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imina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  of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causative  food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98891" y="5057394"/>
            <a:ext cx="105600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Alt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rna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ts val="2010"/>
              </a:lnSpc>
            </a:pPr>
            <a:r>
              <a:rPr sz="1800" dirty="0">
                <a:latin typeface="Times New Roman"/>
                <a:cs typeface="Times New Roman"/>
              </a:rPr>
              <a:t>food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3486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Big concern in</a:t>
            </a:r>
            <a:r>
              <a:rPr spc="-65" dirty="0"/>
              <a:t> </a:t>
            </a:r>
            <a:r>
              <a:rPr spc="-5" dirty="0"/>
              <a:t>malnutrition:</a:t>
            </a:r>
          </a:p>
        </p:txBody>
      </p:sp>
      <p:sp>
        <p:nvSpPr>
          <p:cNvPr id="3" name="object 3"/>
          <p:cNvSpPr/>
          <p:nvPr/>
        </p:nvSpPr>
        <p:spPr>
          <a:xfrm>
            <a:off x="4420361" y="4150614"/>
            <a:ext cx="510540" cy="996950"/>
          </a:xfrm>
          <a:custGeom>
            <a:avLst/>
            <a:gdLst/>
            <a:ahLst/>
            <a:cxnLst/>
            <a:rect l="l" t="t" r="r" b="b"/>
            <a:pathLst>
              <a:path w="510539" h="996950">
                <a:moveTo>
                  <a:pt x="0" y="0"/>
                </a:moveTo>
                <a:lnTo>
                  <a:pt x="255015" y="0"/>
                </a:lnTo>
                <a:lnTo>
                  <a:pt x="255015" y="996442"/>
                </a:lnTo>
                <a:lnTo>
                  <a:pt x="510032" y="996442"/>
                </a:lnTo>
              </a:path>
            </a:pathLst>
          </a:custGeom>
          <a:ln w="19812">
            <a:solidFill>
              <a:srgbClr val="8B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0361" y="4150614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032" y="0"/>
                </a:lnTo>
              </a:path>
            </a:pathLst>
          </a:custGeom>
          <a:ln w="19812">
            <a:solidFill>
              <a:srgbClr val="8B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0361" y="3155442"/>
            <a:ext cx="510540" cy="996950"/>
          </a:xfrm>
          <a:custGeom>
            <a:avLst/>
            <a:gdLst/>
            <a:ahLst/>
            <a:cxnLst/>
            <a:rect l="l" t="t" r="r" b="b"/>
            <a:pathLst>
              <a:path w="510539" h="996950">
                <a:moveTo>
                  <a:pt x="0" y="996442"/>
                </a:moveTo>
                <a:lnTo>
                  <a:pt x="255015" y="996442"/>
                </a:lnTo>
                <a:lnTo>
                  <a:pt x="255015" y="0"/>
                </a:lnTo>
                <a:lnTo>
                  <a:pt x="510032" y="0"/>
                </a:lnTo>
              </a:path>
            </a:pathLst>
          </a:custGeom>
          <a:ln w="19812">
            <a:solidFill>
              <a:srgbClr val="8B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3309" y="2053589"/>
            <a:ext cx="797560" cy="4196080"/>
          </a:xfrm>
          <a:custGeom>
            <a:avLst/>
            <a:gdLst/>
            <a:ahLst/>
            <a:cxnLst/>
            <a:rect l="l" t="t" r="r" b="b"/>
            <a:pathLst>
              <a:path w="797560" h="4196080">
                <a:moveTo>
                  <a:pt x="0" y="4195572"/>
                </a:moveTo>
                <a:lnTo>
                  <a:pt x="797051" y="4195572"/>
                </a:lnTo>
                <a:lnTo>
                  <a:pt x="797051" y="0"/>
                </a:lnTo>
                <a:lnTo>
                  <a:pt x="0" y="0"/>
                </a:lnTo>
                <a:lnTo>
                  <a:pt x="0" y="4195572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3309" y="2053589"/>
            <a:ext cx="797560" cy="4196080"/>
          </a:xfrm>
          <a:custGeom>
            <a:avLst/>
            <a:gdLst/>
            <a:ahLst/>
            <a:cxnLst/>
            <a:rect l="l" t="t" r="r" b="b"/>
            <a:pathLst>
              <a:path w="797560" h="4196080">
                <a:moveTo>
                  <a:pt x="0" y="4195572"/>
                </a:moveTo>
                <a:lnTo>
                  <a:pt x="797051" y="4195572"/>
                </a:lnTo>
                <a:lnTo>
                  <a:pt x="797051" y="0"/>
                </a:lnTo>
                <a:lnTo>
                  <a:pt x="0" y="0"/>
                </a:lnTo>
                <a:lnTo>
                  <a:pt x="0" y="4195572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99388" y="3630762"/>
            <a:ext cx="419100" cy="1042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5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0902" y="2756154"/>
            <a:ext cx="2613660" cy="797560"/>
          </a:xfrm>
          <a:custGeom>
            <a:avLst/>
            <a:gdLst/>
            <a:ahLst/>
            <a:cxnLst/>
            <a:rect l="l" t="t" r="r" b="b"/>
            <a:pathLst>
              <a:path w="2613659" h="797560">
                <a:moveTo>
                  <a:pt x="0" y="797051"/>
                </a:moveTo>
                <a:lnTo>
                  <a:pt x="2613659" y="797051"/>
                </a:lnTo>
                <a:lnTo>
                  <a:pt x="2613659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0902" y="2756154"/>
            <a:ext cx="2613660" cy="797560"/>
          </a:xfrm>
          <a:custGeom>
            <a:avLst/>
            <a:gdLst/>
            <a:ahLst/>
            <a:cxnLst/>
            <a:rect l="l" t="t" r="r" b="b"/>
            <a:pathLst>
              <a:path w="2613659" h="797560">
                <a:moveTo>
                  <a:pt x="0" y="797051"/>
                </a:moveTo>
                <a:lnTo>
                  <a:pt x="2613659" y="797051"/>
                </a:lnTo>
                <a:lnTo>
                  <a:pt x="2613659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30902" y="2982595"/>
            <a:ext cx="2613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05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Marasmus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30902" y="3752850"/>
            <a:ext cx="2613660" cy="797560"/>
          </a:xfrm>
          <a:custGeom>
            <a:avLst/>
            <a:gdLst/>
            <a:ahLst/>
            <a:cxnLst/>
            <a:rect l="l" t="t" r="r" b="b"/>
            <a:pathLst>
              <a:path w="2613659" h="797560">
                <a:moveTo>
                  <a:pt x="0" y="797051"/>
                </a:moveTo>
                <a:lnTo>
                  <a:pt x="2613659" y="797051"/>
                </a:lnTo>
                <a:lnTo>
                  <a:pt x="2613659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0902" y="3752850"/>
            <a:ext cx="2613660" cy="797560"/>
          </a:xfrm>
          <a:custGeom>
            <a:avLst/>
            <a:gdLst/>
            <a:ahLst/>
            <a:cxnLst/>
            <a:rect l="l" t="t" r="r" b="b"/>
            <a:pathLst>
              <a:path w="2613659" h="797560">
                <a:moveTo>
                  <a:pt x="0" y="797051"/>
                </a:moveTo>
                <a:lnTo>
                  <a:pt x="2613659" y="797051"/>
                </a:lnTo>
                <a:lnTo>
                  <a:pt x="2613659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30902" y="3979291"/>
            <a:ext cx="2613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6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kwashiorkor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30902" y="4749546"/>
            <a:ext cx="2613660" cy="797560"/>
          </a:xfrm>
          <a:custGeom>
            <a:avLst/>
            <a:gdLst/>
            <a:ahLst/>
            <a:cxnLst/>
            <a:rect l="l" t="t" r="r" b="b"/>
            <a:pathLst>
              <a:path w="2613659" h="797560">
                <a:moveTo>
                  <a:pt x="0" y="797051"/>
                </a:moveTo>
                <a:lnTo>
                  <a:pt x="2613659" y="797051"/>
                </a:lnTo>
                <a:lnTo>
                  <a:pt x="2613659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0902" y="4749546"/>
            <a:ext cx="2613660" cy="797560"/>
          </a:xfrm>
          <a:custGeom>
            <a:avLst/>
            <a:gdLst/>
            <a:ahLst/>
            <a:cxnLst/>
            <a:rect l="l" t="t" r="r" b="b"/>
            <a:pathLst>
              <a:path w="2613659" h="797560">
                <a:moveTo>
                  <a:pt x="0" y="797051"/>
                </a:moveTo>
                <a:lnTo>
                  <a:pt x="2613659" y="797051"/>
                </a:lnTo>
                <a:lnTo>
                  <a:pt x="2613659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30902" y="4975986"/>
            <a:ext cx="2613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Marasmus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kwashiorkor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311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Causes </a:t>
            </a:r>
            <a:r>
              <a:rPr dirty="0"/>
              <a:t>of child</a:t>
            </a:r>
            <a:r>
              <a:rPr spc="-75" dirty="0"/>
              <a:t> </a:t>
            </a:r>
            <a:r>
              <a:rPr dirty="0"/>
              <a:t>nutrition: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7600" y="1676400"/>
            <a:ext cx="5715000" cy="4216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Malnourished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mother.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Colostrum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rejection.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Improper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weaning food.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Rejection of exclusive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breast-feeding.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Low-birth weight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(2-2.5kg).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Pre-mature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child.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Un-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hygiene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environmental.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Inadequate dietary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intake.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Inadequate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maternal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care.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Superstition.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9205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Malnutrition is </a:t>
            </a:r>
            <a:r>
              <a:rPr dirty="0"/>
              <a:t>one of the leading cause of </a:t>
            </a:r>
            <a:r>
              <a:rPr spc="-5" dirty="0"/>
              <a:t>MDG (millennium development  </a:t>
            </a:r>
            <a:r>
              <a:rPr dirty="0"/>
              <a:t>goal):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78243"/>
              </p:ext>
            </p:extLst>
          </p:nvPr>
        </p:nvGraphicFramePr>
        <p:xfrm>
          <a:off x="2286000" y="2667000"/>
          <a:ext cx="7184158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16">
                <a:tc>
                  <a:txBody>
                    <a:bodyPr/>
                    <a:lstStyle/>
                    <a:p>
                      <a:pPr marL="133350">
                        <a:lnSpc>
                          <a:spcPts val="1964"/>
                        </a:lnSpc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Age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0780">
                        <a:lnSpc>
                          <a:spcPts val="1964"/>
                        </a:lnSpc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Disease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0">
                        <a:lnSpc>
                          <a:spcPts val="1964"/>
                        </a:lnSpc>
                      </a:pP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Frequency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1-5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74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Diarrhea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22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3-4</a:t>
                      </a:r>
                      <a:r>
                        <a:rPr sz="1800" spc="-6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Times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1-5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81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Fever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71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1-3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Times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1-5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A.R.I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03935">
                        <a:lnSpc>
                          <a:spcPts val="2090"/>
                        </a:lnSpc>
                        <a:spcBef>
                          <a:spcPts val="5"/>
                        </a:spcBef>
                      </a:pPr>
                      <a:r>
                        <a:rPr sz="1800" spc="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7-9</a:t>
                      </a:r>
                      <a:r>
                        <a:rPr sz="1800" spc="-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Times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2547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Fate of</a:t>
            </a:r>
            <a:r>
              <a:rPr spc="-25" dirty="0"/>
              <a:t> </a:t>
            </a:r>
            <a:r>
              <a:rPr spc="-5" dirty="0"/>
              <a:t>malnutrition: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7441" y="3747261"/>
            <a:ext cx="1280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malnutrition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9364" y="2543555"/>
            <a:ext cx="498475" cy="396240"/>
          </a:xfrm>
          <a:custGeom>
            <a:avLst/>
            <a:gdLst/>
            <a:ahLst/>
            <a:cxnLst/>
            <a:rect l="l" t="t" r="r" b="b"/>
            <a:pathLst>
              <a:path w="498475" h="396239">
                <a:moveTo>
                  <a:pt x="398652" y="198120"/>
                </a:moveTo>
                <a:lnTo>
                  <a:pt x="99695" y="198120"/>
                </a:lnTo>
                <a:lnTo>
                  <a:pt x="99695" y="396240"/>
                </a:lnTo>
                <a:lnTo>
                  <a:pt x="398652" y="396240"/>
                </a:lnTo>
                <a:lnTo>
                  <a:pt x="398652" y="198120"/>
                </a:lnTo>
                <a:close/>
              </a:path>
              <a:path w="498475" h="396239">
                <a:moveTo>
                  <a:pt x="249174" y="0"/>
                </a:moveTo>
                <a:lnTo>
                  <a:pt x="0" y="198120"/>
                </a:lnTo>
                <a:lnTo>
                  <a:pt x="498348" y="198120"/>
                </a:lnTo>
                <a:lnTo>
                  <a:pt x="249174" y="0"/>
                </a:lnTo>
                <a:close/>
              </a:path>
            </a:pathLst>
          </a:custGeom>
          <a:solidFill>
            <a:srgbClr val="D3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0170" y="1040130"/>
            <a:ext cx="1318260" cy="1316990"/>
          </a:xfrm>
          <a:custGeom>
            <a:avLst/>
            <a:gdLst/>
            <a:ahLst/>
            <a:cxnLst/>
            <a:rect l="l" t="t" r="r" b="b"/>
            <a:pathLst>
              <a:path w="1318260" h="1316989">
                <a:moveTo>
                  <a:pt x="659129" y="0"/>
                </a:moveTo>
                <a:lnTo>
                  <a:pt x="612063" y="1653"/>
                </a:lnTo>
                <a:lnTo>
                  <a:pt x="565888" y="6538"/>
                </a:lnTo>
                <a:lnTo>
                  <a:pt x="520717" y="14543"/>
                </a:lnTo>
                <a:lnTo>
                  <a:pt x="476662" y="25557"/>
                </a:lnTo>
                <a:lnTo>
                  <a:pt x="433834" y="39469"/>
                </a:lnTo>
                <a:lnTo>
                  <a:pt x="392345" y="56168"/>
                </a:lnTo>
                <a:lnTo>
                  <a:pt x="352306" y="75541"/>
                </a:lnTo>
                <a:lnTo>
                  <a:pt x="313829" y="97477"/>
                </a:lnTo>
                <a:lnTo>
                  <a:pt x="277026" y="121866"/>
                </a:lnTo>
                <a:lnTo>
                  <a:pt x="242007" y="148595"/>
                </a:lnTo>
                <a:lnTo>
                  <a:pt x="208886" y="177553"/>
                </a:lnTo>
                <a:lnTo>
                  <a:pt x="177773" y="208629"/>
                </a:lnTo>
                <a:lnTo>
                  <a:pt x="148780" y="241711"/>
                </a:lnTo>
                <a:lnTo>
                  <a:pt x="122018" y="276688"/>
                </a:lnTo>
                <a:lnTo>
                  <a:pt x="97600" y="313448"/>
                </a:lnTo>
                <a:lnTo>
                  <a:pt x="75636" y="351881"/>
                </a:lnTo>
                <a:lnTo>
                  <a:pt x="56239" y="391874"/>
                </a:lnTo>
                <a:lnTo>
                  <a:pt x="39520" y="433317"/>
                </a:lnTo>
                <a:lnTo>
                  <a:pt x="25590" y="476097"/>
                </a:lnTo>
                <a:lnTo>
                  <a:pt x="14562" y="520103"/>
                </a:lnTo>
                <a:lnTo>
                  <a:pt x="6546" y="565225"/>
                </a:lnTo>
                <a:lnTo>
                  <a:pt x="1655" y="611350"/>
                </a:lnTo>
                <a:lnTo>
                  <a:pt x="0" y="658368"/>
                </a:lnTo>
                <a:lnTo>
                  <a:pt x="1655" y="705385"/>
                </a:lnTo>
                <a:lnTo>
                  <a:pt x="6546" y="751510"/>
                </a:lnTo>
                <a:lnTo>
                  <a:pt x="14562" y="796632"/>
                </a:lnTo>
                <a:lnTo>
                  <a:pt x="25590" y="840638"/>
                </a:lnTo>
                <a:lnTo>
                  <a:pt x="39520" y="883418"/>
                </a:lnTo>
                <a:lnTo>
                  <a:pt x="56239" y="924861"/>
                </a:lnTo>
                <a:lnTo>
                  <a:pt x="75636" y="964854"/>
                </a:lnTo>
                <a:lnTo>
                  <a:pt x="97600" y="1003287"/>
                </a:lnTo>
                <a:lnTo>
                  <a:pt x="122018" y="1040047"/>
                </a:lnTo>
                <a:lnTo>
                  <a:pt x="148780" y="1075024"/>
                </a:lnTo>
                <a:lnTo>
                  <a:pt x="177773" y="1108106"/>
                </a:lnTo>
                <a:lnTo>
                  <a:pt x="208886" y="1139182"/>
                </a:lnTo>
                <a:lnTo>
                  <a:pt x="242007" y="1168140"/>
                </a:lnTo>
                <a:lnTo>
                  <a:pt x="277026" y="1194869"/>
                </a:lnTo>
                <a:lnTo>
                  <a:pt x="313829" y="1219258"/>
                </a:lnTo>
                <a:lnTo>
                  <a:pt x="352306" y="1241194"/>
                </a:lnTo>
                <a:lnTo>
                  <a:pt x="392345" y="1260567"/>
                </a:lnTo>
                <a:lnTo>
                  <a:pt x="433834" y="1277266"/>
                </a:lnTo>
                <a:lnTo>
                  <a:pt x="476662" y="1291178"/>
                </a:lnTo>
                <a:lnTo>
                  <a:pt x="520717" y="1302192"/>
                </a:lnTo>
                <a:lnTo>
                  <a:pt x="565888" y="1310197"/>
                </a:lnTo>
                <a:lnTo>
                  <a:pt x="612063" y="1315082"/>
                </a:lnTo>
                <a:lnTo>
                  <a:pt x="659129" y="1316736"/>
                </a:lnTo>
                <a:lnTo>
                  <a:pt x="706196" y="1315082"/>
                </a:lnTo>
                <a:lnTo>
                  <a:pt x="752371" y="1310197"/>
                </a:lnTo>
                <a:lnTo>
                  <a:pt x="797542" y="1302192"/>
                </a:lnTo>
                <a:lnTo>
                  <a:pt x="841597" y="1291178"/>
                </a:lnTo>
                <a:lnTo>
                  <a:pt x="884425" y="1277266"/>
                </a:lnTo>
                <a:lnTo>
                  <a:pt x="925914" y="1260567"/>
                </a:lnTo>
                <a:lnTo>
                  <a:pt x="965953" y="1241194"/>
                </a:lnTo>
                <a:lnTo>
                  <a:pt x="1004430" y="1219258"/>
                </a:lnTo>
                <a:lnTo>
                  <a:pt x="1041233" y="1194869"/>
                </a:lnTo>
                <a:lnTo>
                  <a:pt x="1076252" y="1168140"/>
                </a:lnTo>
                <a:lnTo>
                  <a:pt x="1109373" y="1139182"/>
                </a:lnTo>
                <a:lnTo>
                  <a:pt x="1140486" y="1108106"/>
                </a:lnTo>
                <a:lnTo>
                  <a:pt x="1169479" y="1075024"/>
                </a:lnTo>
                <a:lnTo>
                  <a:pt x="1196241" y="1040047"/>
                </a:lnTo>
                <a:lnTo>
                  <a:pt x="1220659" y="1003287"/>
                </a:lnTo>
                <a:lnTo>
                  <a:pt x="1242623" y="964854"/>
                </a:lnTo>
                <a:lnTo>
                  <a:pt x="1262020" y="924861"/>
                </a:lnTo>
                <a:lnTo>
                  <a:pt x="1278739" y="883418"/>
                </a:lnTo>
                <a:lnTo>
                  <a:pt x="1292669" y="840638"/>
                </a:lnTo>
                <a:lnTo>
                  <a:pt x="1303697" y="796632"/>
                </a:lnTo>
                <a:lnTo>
                  <a:pt x="1311713" y="751510"/>
                </a:lnTo>
                <a:lnTo>
                  <a:pt x="1316604" y="705385"/>
                </a:lnTo>
                <a:lnTo>
                  <a:pt x="1318259" y="658368"/>
                </a:lnTo>
                <a:lnTo>
                  <a:pt x="1316604" y="611350"/>
                </a:lnTo>
                <a:lnTo>
                  <a:pt x="1311713" y="565225"/>
                </a:lnTo>
                <a:lnTo>
                  <a:pt x="1303697" y="520103"/>
                </a:lnTo>
                <a:lnTo>
                  <a:pt x="1292669" y="476097"/>
                </a:lnTo>
                <a:lnTo>
                  <a:pt x="1278739" y="433317"/>
                </a:lnTo>
                <a:lnTo>
                  <a:pt x="1262020" y="391874"/>
                </a:lnTo>
                <a:lnTo>
                  <a:pt x="1242623" y="351881"/>
                </a:lnTo>
                <a:lnTo>
                  <a:pt x="1220659" y="313448"/>
                </a:lnTo>
                <a:lnTo>
                  <a:pt x="1196241" y="276688"/>
                </a:lnTo>
                <a:lnTo>
                  <a:pt x="1169479" y="241711"/>
                </a:lnTo>
                <a:lnTo>
                  <a:pt x="1140486" y="208629"/>
                </a:lnTo>
                <a:lnTo>
                  <a:pt x="1109373" y="177553"/>
                </a:lnTo>
                <a:lnTo>
                  <a:pt x="1076252" y="148595"/>
                </a:lnTo>
                <a:lnTo>
                  <a:pt x="1041233" y="121866"/>
                </a:lnTo>
                <a:lnTo>
                  <a:pt x="1004430" y="97477"/>
                </a:lnTo>
                <a:lnTo>
                  <a:pt x="965953" y="75541"/>
                </a:lnTo>
                <a:lnTo>
                  <a:pt x="925914" y="56168"/>
                </a:lnTo>
                <a:lnTo>
                  <a:pt x="884425" y="39469"/>
                </a:lnTo>
                <a:lnTo>
                  <a:pt x="841597" y="25557"/>
                </a:lnTo>
                <a:lnTo>
                  <a:pt x="797542" y="14543"/>
                </a:lnTo>
                <a:lnTo>
                  <a:pt x="752371" y="6538"/>
                </a:lnTo>
                <a:lnTo>
                  <a:pt x="706196" y="1653"/>
                </a:lnTo>
                <a:lnTo>
                  <a:pt x="659129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0170" y="1040130"/>
            <a:ext cx="1318260" cy="1316990"/>
          </a:xfrm>
          <a:custGeom>
            <a:avLst/>
            <a:gdLst/>
            <a:ahLst/>
            <a:cxnLst/>
            <a:rect l="l" t="t" r="r" b="b"/>
            <a:pathLst>
              <a:path w="1318260" h="1316989">
                <a:moveTo>
                  <a:pt x="0" y="658368"/>
                </a:moveTo>
                <a:lnTo>
                  <a:pt x="1655" y="611350"/>
                </a:lnTo>
                <a:lnTo>
                  <a:pt x="6546" y="565225"/>
                </a:lnTo>
                <a:lnTo>
                  <a:pt x="14562" y="520103"/>
                </a:lnTo>
                <a:lnTo>
                  <a:pt x="25590" y="476097"/>
                </a:lnTo>
                <a:lnTo>
                  <a:pt x="39520" y="433317"/>
                </a:lnTo>
                <a:lnTo>
                  <a:pt x="56239" y="391874"/>
                </a:lnTo>
                <a:lnTo>
                  <a:pt x="75636" y="351881"/>
                </a:lnTo>
                <a:lnTo>
                  <a:pt x="97600" y="313448"/>
                </a:lnTo>
                <a:lnTo>
                  <a:pt x="122018" y="276688"/>
                </a:lnTo>
                <a:lnTo>
                  <a:pt x="148780" y="241711"/>
                </a:lnTo>
                <a:lnTo>
                  <a:pt x="177773" y="208629"/>
                </a:lnTo>
                <a:lnTo>
                  <a:pt x="208886" y="177553"/>
                </a:lnTo>
                <a:lnTo>
                  <a:pt x="242007" y="148595"/>
                </a:lnTo>
                <a:lnTo>
                  <a:pt x="277026" y="121866"/>
                </a:lnTo>
                <a:lnTo>
                  <a:pt x="313829" y="97477"/>
                </a:lnTo>
                <a:lnTo>
                  <a:pt x="352306" y="75541"/>
                </a:lnTo>
                <a:lnTo>
                  <a:pt x="392345" y="56168"/>
                </a:lnTo>
                <a:lnTo>
                  <a:pt x="433834" y="39469"/>
                </a:lnTo>
                <a:lnTo>
                  <a:pt x="476662" y="25557"/>
                </a:lnTo>
                <a:lnTo>
                  <a:pt x="520717" y="14543"/>
                </a:lnTo>
                <a:lnTo>
                  <a:pt x="565888" y="6538"/>
                </a:lnTo>
                <a:lnTo>
                  <a:pt x="612063" y="1653"/>
                </a:lnTo>
                <a:lnTo>
                  <a:pt x="659129" y="0"/>
                </a:lnTo>
                <a:lnTo>
                  <a:pt x="706196" y="1653"/>
                </a:lnTo>
                <a:lnTo>
                  <a:pt x="752371" y="6538"/>
                </a:lnTo>
                <a:lnTo>
                  <a:pt x="797542" y="14543"/>
                </a:lnTo>
                <a:lnTo>
                  <a:pt x="841597" y="25557"/>
                </a:lnTo>
                <a:lnTo>
                  <a:pt x="884425" y="39469"/>
                </a:lnTo>
                <a:lnTo>
                  <a:pt x="925914" y="56168"/>
                </a:lnTo>
                <a:lnTo>
                  <a:pt x="965953" y="75541"/>
                </a:lnTo>
                <a:lnTo>
                  <a:pt x="1004430" y="97477"/>
                </a:lnTo>
                <a:lnTo>
                  <a:pt x="1041233" y="121866"/>
                </a:lnTo>
                <a:lnTo>
                  <a:pt x="1076252" y="148595"/>
                </a:lnTo>
                <a:lnTo>
                  <a:pt x="1109373" y="177553"/>
                </a:lnTo>
                <a:lnTo>
                  <a:pt x="1140486" y="208629"/>
                </a:lnTo>
                <a:lnTo>
                  <a:pt x="1169479" y="241711"/>
                </a:lnTo>
                <a:lnTo>
                  <a:pt x="1196241" y="276688"/>
                </a:lnTo>
                <a:lnTo>
                  <a:pt x="1220659" y="313448"/>
                </a:lnTo>
                <a:lnTo>
                  <a:pt x="1242623" y="351881"/>
                </a:lnTo>
                <a:lnTo>
                  <a:pt x="1262020" y="391874"/>
                </a:lnTo>
                <a:lnTo>
                  <a:pt x="1278739" y="433317"/>
                </a:lnTo>
                <a:lnTo>
                  <a:pt x="1292669" y="476097"/>
                </a:lnTo>
                <a:lnTo>
                  <a:pt x="1303697" y="520103"/>
                </a:lnTo>
                <a:lnTo>
                  <a:pt x="1311713" y="565225"/>
                </a:lnTo>
                <a:lnTo>
                  <a:pt x="1316604" y="611350"/>
                </a:lnTo>
                <a:lnTo>
                  <a:pt x="1318259" y="658368"/>
                </a:lnTo>
                <a:lnTo>
                  <a:pt x="1316604" y="705385"/>
                </a:lnTo>
                <a:lnTo>
                  <a:pt x="1311713" y="751510"/>
                </a:lnTo>
                <a:lnTo>
                  <a:pt x="1303697" y="796632"/>
                </a:lnTo>
                <a:lnTo>
                  <a:pt x="1292669" y="840638"/>
                </a:lnTo>
                <a:lnTo>
                  <a:pt x="1278739" y="883418"/>
                </a:lnTo>
                <a:lnTo>
                  <a:pt x="1262020" y="924861"/>
                </a:lnTo>
                <a:lnTo>
                  <a:pt x="1242623" y="964854"/>
                </a:lnTo>
                <a:lnTo>
                  <a:pt x="1220659" y="1003287"/>
                </a:lnTo>
                <a:lnTo>
                  <a:pt x="1196241" y="1040047"/>
                </a:lnTo>
                <a:lnTo>
                  <a:pt x="1169479" y="1075024"/>
                </a:lnTo>
                <a:lnTo>
                  <a:pt x="1140486" y="1108106"/>
                </a:lnTo>
                <a:lnTo>
                  <a:pt x="1109373" y="1139182"/>
                </a:lnTo>
                <a:lnTo>
                  <a:pt x="1076252" y="1168140"/>
                </a:lnTo>
                <a:lnTo>
                  <a:pt x="1041233" y="1194869"/>
                </a:lnTo>
                <a:lnTo>
                  <a:pt x="1004430" y="1219258"/>
                </a:lnTo>
                <a:lnTo>
                  <a:pt x="965953" y="1241194"/>
                </a:lnTo>
                <a:lnTo>
                  <a:pt x="925914" y="1260567"/>
                </a:lnTo>
                <a:lnTo>
                  <a:pt x="884425" y="1277266"/>
                </a:lnTo>
                <a:lnTo>
                  <a:pt x="841597" y="1291178"/>
                </a:lnTo>
                <a:lnTo>
                  <a:pt x="797542" y="1302192"/>
                </a:lnTo>
                <a:lnTo>
                  <a:pt x="752371" y="1310197"/>
                </a:lnTo>
                <a:lnTo>
                  <a:pt x="706196" y="1315082"/>
                </a:lnTo>
                <a:lnTo>
                  <a:pt x="659129" y="1316736"/>
                </a:lnTo>
                <a:lnTo>
                  <a:pt x="612063" y="1315082"/>
                </a:lnTo>
                <a:lnTo>
                  <a:pt x="565888" y="1310197"/>
                </a:lnTo>
                <a:lnTo>
                  <a:pt x="520717" y="1302192"/>
                </a:lnTo>
                <a:lnTo>
                  <a:pt x="476662" y="1291178"/>
                </a:lnTo>
                <a:lnTo>
                  <a:pt x="433834" y="1277266"/>
                </a:lnTo>
                <a:lnTo>
                  <a:pt x="392345" y="1260567"/>
                </a:lnTo>
                <a:lnTo>
                  <a:pt x="352306" y="1241194"/>
                </a:lnTo>
                <a:lnTo>
                  <a:pt x="313829" y="1219258"/>
                </a:lnTo>
                <a:lnTo>
                  <a:pt x="277026" y="1194869"/>
                </a:lnTo>
                <a:lnTo>
                  <a:pt x="242007" y="1168140"/>
                </a:lnTo>
                <a:lnTo>
                  <a:pt x="208886" y="1139182"/>
                </a:lnTo>
                <a:lnTo>
                  <a:pt x="177773" y="1108106"/>
                </a:lnTo>
                <a:lnTo>
                  <a:pt x="148780" y="1075024"/>
                </a:lnTo>
                <a:lnTo>
                  <a:pt x="122018" y="1040047"/>
                </a:lnTo>
                <a:lnTo>
                  <a:pt x="97600" y="1003287"/>
                </a:lnTo>
                <a:lnTo>
                  <a:pt x="75636" y="964854"/>
                </a:lnTo>
                <a:lnTo>
                  <a:pt x="56239" y="924861"/>
                </a:lnTo>
                <a:lnTo>
                  <a:pt x="39520" y="883418"/>
                </a:lnTo>
                <a:lnTo>
                  <a:pt x="25590" y="840638"/>
                </a:lnTo>
                <a:lnTo>
                  <a:pt x="14562" y="796632"/>
                </a:lnTo>
                <a:lnTo>
                  <a:pt x="6546" y="751510"/>
                </a:lnTo>
                <a:lnTo>
                  <a:pt x="1655" y="705385"/>
                </a:lnTo>
                <a:lnTo>
                  <a:pt x="0" y="65836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7110" y="1407921"/>
            <a:ext cx="48450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765" marR="5080" indent="-12700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Stil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-  bir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0301" y="1945894"/>
            <a:ext cx="864869" cy="7721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ctr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Decre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 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brain  develop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0828" y="3648202"/>
            <a:ext cx="85280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2069" marR="5080" indent="-40005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Men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ly  retarded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1488" y="1687067"/>
            <a:ext cx="5975603" cy="516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0301" y="5113477"/>
            <a:ext cx="86423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Inadequa</a:t>
            </a:r>
            <a:endParaRPr sz="1800">
              <a:latin typeface="Times New Roman"/>
              <a:cs typeface="Times New Roman"/>
            </a:endParaRPr>
          </a:p>
          <a:p>
            <a:pPr marL="151130" marR="53340" indent="-91440">
              <a:lnSpc>
                <a:spcPts val="1860"/>
              </a:lnSpc>
              <a:spcBef>
                <a:spcPts val="16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-te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bone  health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4141" y="6006185"/>
            <a:ext cx="748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5996" y="5232272"/>
            <a:ext cx="913765" cy="5365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2540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Decrease  im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uni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0882" y="3648202"/>
            <a:ext cx="102171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9685" marR="5080" indent="-7620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blood  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rcul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14647" y="1945894"/>
            <a:ext cx="660400" cy="7721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indent="-635" algn="ctr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Pre 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ure  child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724916" y="810122"/>
            <a:ext cx="331368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</a:t>
            </a:r>
            <a:r>
              <a:rPr spc="5" dirty="0"/>
              <a:t>l</a:t>
            </a:r>
            <a:r>
              <a:rPr dirty="0"/>
              <a:t>usion</a:t>
            </a: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752600" y="2088090"/>
            <a:ext cx="7955026" cy="27274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Nutrition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affects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growth and development of a person.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least the development of  international standards and national legislation.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essential to protect 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promote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national food security and public health. Civil society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have to pay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active role.  The concept of food security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 recaptured and reframed in public and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environment  terms.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51054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 of</a:t>
            </a:r>
            <a:r>
              <a:rPr spc="-110" dirty="0"/>
              <a:t> </a:t>
            </a:r>
            <a:r>
              <a:rPr dirty="0"/>
              <a:t>child:</a:t>
            </a: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447799" y="2261128"/>
            <a:ext cx="8534399" cy="27315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Biologically a child (plural: children) 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a 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stages of birth</a:t>
            </a:r>
            <a:r>
              <a:rPr sz="32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32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puberty.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3200" spc="-1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between birth and</a:t>
            </a:r>
            <a:r>
              <a:rPr sz="32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puberty.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3200" spc="-1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has not attained maturity or the age of legal</a:t>
            </a:r>
            <a:r>
              <a:rPr sz="32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| Free Vectors, Stock Photos &amp; PSD">
            <a:extLst>
              <a:ext uri="{FF2B5EF4-FFF2-40B4-BE49-F238E27FC236}">
                <a16:creationId xmlns:a16="http://schemas.microsoft.com/office/drawing/2014/main" id="{7EFF28CC-9DA8-4447-B4E1-53BDA1D8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1"/>
            <a:ext cx="10058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210" y="1295399"/>
            <a:ext cx="5295189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Different </a:t>
            </a:r>
            <a:r>
              <a:rPr dirty="0"/>
              <a:t>age of</a:t>
            </a:r>
            <a:r>
              <a:rPr spc="-60" dirty="0"/>
              <a:t> </a:t>
            </a:r>
            <a:r>
              <a:rPr dirty="0"/>
              <a:t>child-hood: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3200" y="3276600"/>
            <a:ext cx="6324600" cy="29976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0" tIns="139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5"/>
              </a:spcBef>
              <a:tabLst>
                <a:tab pos="3810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400" spc="-7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st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day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4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neonatal</a:t>
            </a:r>
            <a:endParaRPr sz="24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10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2-30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days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born</a:t>
            </a:r>
            <a:endParaRPr sz="24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10"/>
              </a:spcBef>
              <a:tabLst>
                <a:tab pos="3810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month-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years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infant</a:t>
            </a:r>
            <a:endParaRPr sz="24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94"/>
              </a:spcBef>
              <a:tabLst>
                <a:tab pos="3810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2-6 years = early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childhood</a:t>
            </a:r>
            <a:endParaRPr sz="24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0"/>
              </a:spcBef>
              <a:tabLst>
                <a:tab pos="3810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6-3 years =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childhood/pre-adolescent</a:t>
            </a:r>
            <a:endParaRPr sz="24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05"/>
              </a:spcBef>
              <a:tabLst>
                <a:tab pos="3810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13-18 years =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adolescents.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001" y="1132078"/>
            <a:ext cx="3501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 of child</a:t>
            </a:r>
            <a:r>
              <a:rPr spc="-145" dirty="0"/>
              <a:t> </a:t>
            </a:r>
            <a:r>
              <a:rPr dirty="0"/>
              <a:t>nutrition: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6600" y="3048000"/>
            <a:ext cx="5943600" cy="28693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weight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 age/height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Develop of internal &amp; external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Overall malnutrition of digestive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Normal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physical and neuropsychic development of the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child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24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4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Strong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immunity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power.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510800"/>
            <a:ext cx="369468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Requirement: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98535"/>
              </p:ext>
            </p:extLst>
          </p:nvPr>
        </p:nvGraphicFramePr>
        <p:xfrm>
          <a:off x="2748915" y="1676400"/>
          <a:ext cx="7837169" cy="46708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9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62">
                <a:tc>
                  <a:txBody>
                    <a:bodyPr/>
                    <a:lstStyle/>
                    <a:p>
                      <a:pPr marL="31750">
                        <a:lnSpc>
                          <a:spcPts val="1964"/>
                        </a:lnSpc>
                      </a:pPr>
                      <a:r>
                        <a:rPr sz="1800" spc="-5" dirty="0"/>
                        <a:t>Nutrient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1964"/>
                        </a:lnSpc>
                      </a:pPr>
                      <a:r>
                        <a:rPr sz="1800" spc="5" dirty="0"/>
                        <a:t>0-6</a:t>
                      </a:r>
                      <a:r>
                        <a:rPr sz="1800" spc="-20" dirty="0"/>
                        <a:t> </a:t>
                      </a:r>
                      <a:r>
                        <a:rPr sz="1800" spc="-5" dirty="0"/>
                        <a:t>month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64"/>
                        </a:lnSpc>
                      </a:pPr>
                      <a:r>
                        <a:rPr sz="1800" dirty="0"/>
                        <a:t>7-12</a:t>
                      </a:r>
                      <a:r>
                        <a:rPr sz="1800" spc="-20" dirty="0"/>
                        <a:t> </a:t>
                      </a:r>
                      <a:r>
                        <a:rPr sz="1800" spc="-5" dirty="0"/>
                        <a:t>month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ts val="1964"/>
                        </a:lnSpc>
                      </a:pPr>
                      <a:r>
                        <a:rPr sz="1800" dirty="0"/>
                        <a:t>1-5</a:t>
                      </a:r>
                      <a:r>
                        <a:rPr sz="1800" spc="-25" dirty="0"/>
                        <a:t> </a:t>
                      </a:r>
                      <a:r>
                        <a:rPr sz="1800" dirty="0"/>
                        <a:t>years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3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k.</a:t>
                      </a:r>
                      <a:r>
                        <a:rPr sz="1800" spc="-10" dirty="0"/>
                        <a:t> </a:t>
                      </a:r>
                      <a:r>
                        <a:rPr sz="1800" dirty="0"/>
                        <a:t>Calories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120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100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1000 –</a:t>
                      </a:r>
                      <a:r>
                        <a:rPr sz="1800" spc="-80" dirty="0"/>
                        <a:t> </a:t>
                      </a:r>
                      <a:r>
                        <a:rPr sz="1800" dirty="0"/>
                        <a:t>1500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43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dirty="0"/>
                        <a:t>Protein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dirty="0"/>
                        <a:t>2.3-1.8gm/kg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dirty="0"/>
                        <a:t>1.8-1.5gm/kg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dirty="0"/>
                        <a:t>17-22</a:t>
                      </a:r>
                      <a:r>
                        <a:rPr sz="1800" spc="-30" dirty="0"/>
                        <a:t> </a:t>
                      </a:r>
                      <a:r>
                        <a:rPr sz="1800" dirty="0"/>
                        <a:t>gm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7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Calcium</a:t>
                      </a:r>
                      <a:r>
                        <a:rPr sz="1800" spc="-20" dirty="0"/>
                        <a:t> </a:t>
                      </a:r>
                      <a:r>
                        <a:rPr sz="1800" dirty="0"/>
                        <a:t>(ca)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0.5-0.6</a:t>
                      </a:r>
                      <a:r>
                        <a:rPr sz="1800" spc="-30" dirty="0"/>
                        <a:t> </a:t>
                      </a:r>
                      <a:r>
                        <a:rPr sz="1800" spc="-10" dirty="0"/>
                        <a:t>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0.5 –</a:t>
                      </a:r>
                      <a:r>
                        <a:rPr sz="1800" spc="-40" dirty="0"/>
                        <a:t> </a:t>
                      </a:r>
                      <a:r>
                        <a:rPr sz="1800" spc="-5" dirty="0"/>
                        <a:t>0.6mg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0.4-0.5mg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Iron</a:t>
                      </a:r>
                      <a:r>
                        <a:rPr sz="1800" spc="-20" dirty="0"/>
                        <a:t> </a:t>
                      </a:r>
                      <a:r>
                        <a:rPr sz="1800" dirty="0"/>
                        <a:t>(fe)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10" dirty="0"/>
                        <a:t>6mg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10mg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10mg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0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40" dirty="0"/>
                        <a:t>Vit</a:t>
                      </a:r>
                      <a:r>
                        <a:rPr sz="1800" spc="-100" dirty="0"/>
                        <a:t> </a:t>
                      </a:r>
                      <a:r>
                        <a:rPr sz="1800" spc="-5" dirty="0"/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5" dirty="0"/>
                        <a:t>400mg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5" dirty="0"/>
                        <a:t>300mg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5" dirty="0"/>
                        <a:t>250-300mg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Thiamine</a:t>
                      </a:r>
                      <a:r>
                        <a:rPr sz="1800" spc="-30" dirty="0"/>
                        <a:t> </a:t>
                      </a:r>
                      <a:r>
                        <a:rPr sz="1800" dirty="0"/>
                        <a:t>(B1)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0.3mg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0.3mg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0.6-0.8mg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3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/>
                        <a:t>Riboflavin</a:t>
                      </a:r>
                      <a:r>
                        <a:rPr sz="1800" spc="-40" dirty="0"/>
                        <a:t> </a:t>
                      </a:r>
                      <a:r>
                        <a:rPr sz="1800" dirty="0"/>
                        <a:t>(B2)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0.4mg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0.4mg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0.7-0.8mg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3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40" dirty="0"/>
                        <a:t>Vit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/>
                        <a:t>30mg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/>
                        <a:t>30mg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/>
                        <a:t>30-40mg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39">
                <a:tc>
                  <a:txBody>
                    <a:bodyPr/>
                    <a:lstStyle/>
                    <a:p>
                      <a:pPr marL="31750">
                        <a:lnSpc>
                          <a:spcPts val="209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Folic</a:t>
                      </a:r>
                      <a:r>
                        <a:rPr sz="1800" spc="-10" dirty="0"/>
                        <a:t> </a:t>
                      </a:r>
                      <a:r>
                        <a:rPr sz="1800" dirty="0"/>
                        <a:t>acid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209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25mg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ts val="209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25mg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2090"/>
                        </a:lnSpc>
                        <a:spcBef>
                          <a:spcPts val="385"/>
                        </a:spcBef>
                      </a:pPr>
                      <a:r>
                        <a:rPr sz="1800" spc="-5" dirty="0"/>
                        <a:t>50-100mg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53255"/>
            <a:ext cx="5410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Colostrum </a:t>
            </a:r>
            <a:r>
              <a:rPr b="1" spc="-5" dirty="0">
                <a:latin typeface="Times New Roman"/>
                <a:cs typeface="Times New Roman"/>
              </a:rPr>
              <a:t>(1</a:t>
            </a:r>
            <a:r>
              <a:rPr sz="2400" b="1" spc="-7" baseline="24305" dirty="0">
                <a:latin typeface="Times New Roman"/>
                <a:cs typeface="Times New Roman"/>
              </a:rPr>
              <a:t>st</a:t>
            </a:r>
            <a:r>
              <a:rPr sz="2400" b="1" spc="209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vaccine):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9800" y="1371600"/>
            <a:ext cx="8229600" cy="52147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125095" indent="-343535" algn="just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thin white opalescent fluid,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milk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secreted at the termination of pregnancy;</a:t>
            </a:r>
            <a:r>
              <a:rPr sz="20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it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differs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from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milk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secreted later by containing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lactalbumin and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lactoprotine.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Health benefit to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colostrum: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1019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Strengthens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immune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system against fungi, bacteria,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viruses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candida.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Help against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depression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enhance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mood.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1015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Increases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 mass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BMR&amp;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lymphoid.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Reduces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allergic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reactions like hay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fever.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Helps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tone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down allergic responses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 people  with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asthma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which otherwise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bring an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attack.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Balances the blood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sugar,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which helps control insulin levels in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diabetes.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34290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230" algn="l"/>
              </a:tabLst>
            </a:pPr>
            <a:r>
              <a:rPr spc="-5" dirty="0"/>
              <a:t>More	benefit: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600" y="963955"/>
            <a:ext cx="8229600" cy="58821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Supports healthy joint and cartilage function colostrum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very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effective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anti-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inflammatory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compound which can help people with arthritis.it can also help other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inflammation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from the digestive system which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 linked to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arthritis.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Promotes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healthy intestinal flora in your digestive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system.</a:t>
            </a:r>
            <a:endParaRPr sz="2000" dirty="0">
              <a:latin typeface="Times New Roman"/>
              <a:cs typeface="Times New Roman"/>
            </a:endParaRPr>
          </a:p>
          <a:p>
            <a:pPr marL="355600" marR="210185" indent="-343535" algn="just">
              <a:lnSpc>
                <a:spcPct val="15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Accelerates healing in the case of injury or trauma,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helping in recovery from  cancer treatments. It does that by turning white blood cells into functionally active T</a:t>
            </a:r>
            <a:r>
              <a:rPr sz="20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cells  in patients, thus aiding in recuperation, healing and strengthening of the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immune</a:t>
            </a:r>
            <a:r>
              <a:rPr sz="2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system.</a:t>
            </a:r>
            <a:endParaRPr sz="2000" dirty="0">
              <a:latin typeface="Times New Roman"/>
              <a:cs typeface="Times New Roman"/>
            </a:endParaRPr>
          </a:p>
          <a:p>
            <a:pPr marL="355600" marR="596900" indent="-343535" algn="just">
              <a:lnSpc>
                <a:spcPct val="15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200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0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Improves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endurance and workload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capacity.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Allows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 greater aerobic and</a:t>
            </a:r>
            <a:r>
              <a:rPr sz="20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anaerobic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performance, 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shorter recovery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between training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sessions.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533400"/>
            <a:ext cx="4990084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dirty="0"/>
              <a:t>is weaning</a:t>
            </a:r>
            <a:r>
              <a:rPr spc="-60" dirty="0"/>
              <a:t> </a:t>
            </a:r>
            <a:r>
              <a:rPr spc="-5" dirty="0"/>
              <a:t>food: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400" y="1828800"/>
            <a:ext cx="8686800" cy="41319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Complementary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foods are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foods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other than breast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milk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formula(liquid, semisolids,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solids)</a:t>
            </a:r>
            <a:r>
              <a:rPr sz="18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introduced</a:t>
            </a:r>
            <a:r>
              <a:rPr lang="en-IN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 an infant to provide</a:t>
            </a:r>
            <a:r>
              <a:rPr sz="180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nutrients.</a:t>
            </a:r>
            <a:endParaRPr lang="en-US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lang="en-US" sz="1800" b="1" spc="-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Recommendations on the introduction </a:t>
            </a:r>
            <a:r>
              <a:rPr lang="en-US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of complementary </a:t>
            </a:r>
            <a:r>
              <a:rPr lang="en-US"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foods </a:t>
            </a:r>
            <a:r>
              <a:rPr lang="en-US"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provided </a:t>
            </a:r>
            <a:r>
              <a:rPr lang="en-US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lang="en-US"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caregivers infants</a:t>
            </a:r>
            <a:r>
              <a:rPr lang="en-US" sz="18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take into</a:t>
            </a:r>
            <a:r>
              <a:rPr lang="en-US"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account:</a:t>
            </a:r>
            <a:endParaRPr lang="en-US"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infants developmental stage and nutritional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status.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Coexisting medical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conditions.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Social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factors.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Cultural, ethic, and religious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Preferences of the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family.</a:t>
            </a:r>
            <a:endParaRPr sz="1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Financial considerations; and other patient factors discovered through the nutrition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r>
              <a:rPr sz="1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5234"/>
            <a:ext cx="91643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4 to 6 months of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developmental changes occur the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infant to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tolerate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9800" y="2362200"/>
            <a:ext cx="7300341" cy="3679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infants ability to digest and absorb proteins, fats, and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carbohydrates.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Other than those in breast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milk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formula,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increases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rapidly.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infants kidneys develop the ability to excrete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waste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products from foods with</a:t>
            </a:r>
            <a:r>
              <a:rPr sz="18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high renal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solute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load, such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meat.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infant develops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neuromuscular mechanisms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needed for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recognizing.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Accepting a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spoon,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masticating,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swallowing.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Nonliquid foods,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appreciating.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4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450" spc="-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Variation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taste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 the taste and Color of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foods.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1172</Words>
  <Application>Microsoft Office PowerPoint</Application>
  <PresentationFormat>Widescreen</PresentationFormat>
  <Paragraphs>196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Times New Roman</vt:lpstr>
      <vt:lpstr>Wingdings</vt:lpstr>
      <vt:lpstr>Wingdings 3</vt:lpstr>
      <vt:lpstr>Ion</vt:lpstr>
      <vt:lpstr>                CHILD NUTRITION</vt:lpstr>
      <vt:lpstr>Definition of child:</vt:lpstr>
      <vt:lpstr>Different age of child-hood:</vt:lpstr>
      <vt:lpstr>Definition of child nutrition:</vt:lpstr>
      <vt:lpstr>Requirement:</vt:lpstr>
      <vt:lpstr>Colostrum (1st vaccine):</vt:lpstr>
      <vt:lpstr>More benefit:</vt:lpstr>
      <vt:lpstr>What is weaning food:</vt:lpstr>
      <vt:lpstr>From 4 to 6 months of age, the following developmental changes occur the  allow the infant to tolerate complementary foods:</vt:lpstr>
      <vt:lpstr>Multimix:</vt:lpstr>
      <vt:lpstr>Feeding pattern:</vt:lpstr>
      <vt:lpstr>Importance of gradually introducing each new food:</vt:lpstr>
      <vt:lpstr>Definition of malnutrition:</vt:lpstr>
      <vt:lpstr>Complication of weaning food:</vt:lpstr>
      <vt:lpstr>Big concern in malnutrition:</vt:lpstr>
      <vt:lpstr>Causes of child nutrition:</vt:lpstr>
      <vt:lpstr>Malnutrition is one of the leading cause of MDG (millennium development  goal):</vt:lpstr>
      <vt:lpstr>Fate of malnutrition: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child:</dc:title>
  <dc:creator>ABCD</dc:creator>
  <cp:lastModifiedBy>ELCOT</cp:lastModifiedBy>
  <cp:revision>15</cp:revision>
  <dcterms:created xsi:type="dcterms:W3CDTF">2020-05-19T05:01:44Z</dcterms:created>
  <dcterms:modified xsi:type="dcterms:W3CDTF">2020-05-19T12:29:18Z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2020-05-19T00:00:00Z</vt:filetime>
  </property>
</Properties>
</file>