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6" r:id="rId1"/>
  </p:sldMasterIdLst>
  <p:notesMasterIdLst>
    <p:notesMasterId r:id="rId20"/>
  </p:notes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141D4C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61B59D-690C-40CC-857F-2FFB8F5783B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2BCAD86F-C76A-4084-BD97-2CCCF60178CB}">
      <dgm:prSet phldrT="[Text]" custT="1"/>
      <dgm:spPr/>
      <dgm:t>
        <a:bodyPr/>
        <a:lstStyle/>
        <a:p>
          <a:pPr algn="ctr"/>
          <a:r>
            <a:rPr lang="en-US" sz="4400" dirty="0" smtClean="0"/>
            <a:t>Soluble fiber</a:t>
          </a:r>
          <a:endParaRPr lang="en-IN" sz="4400" dirty="0"/>
        </a:p>
      </dgm:t>
    </dgm:pt>
    <dgm:pt modelId="{9FCFA108-0925-4F11-99E3-FE52F8A98D68}" type="parTrans" cxnId="{13327775-80B0-4AA0-9E47-A869DA899E8C}">
      <dgm:prSet/>
      <dgm:spPr/>
      <dgm:t>
        <a:bodyPr/>
        <a:lstStyle/>
        <a:p>
          <a:endParaRPr lang="en-IN"/>
        </a:p>
      </dgm:t>
    </dgm:pt>
    <dgm:pt modelId="{A65D7428-13B6-4392-9CBC-D28DB6079743}" type="sibTrans" cxnId="{13327775-80B0-4AA0-9E47-A869DA899E8C}">
      <dgm:prSet/>
      <dgm:spPr/>
      <dgm:t>
        <a:bodyPr/>
        <a:lstStyle/>
        <a:p>
          <a:endParaRPr lang="en-IN"/>
        </a:p>
      </dgm:t>
    </dgm:pt>
    <dgm:pt modelId="{067030BE-65B0-4A63-A68E-E180433CC7D6}">
      <dgm:prSet phldrT="[Text]"/>
      <dgm:spPr/>
      <dgm:t>
        <a:bodyPr/>
        <a:lstStyle/>
        <a:p>
          <a:endParaRPr lang="en-IN" dirty="0"/>
        </a:p>
      </dgm:t>
    </dgm:pt>
    <dgm:pt modelId="{A4C8A54E-D7DE-479C-8F1C-37B3926987FF}" type="parTrans" cxnId="{EB568865-2159-4514-A178-A7CF1D67FC86}">
      <dgm:prSet/>
      <dgm:spPr/>
      <dgm:t>
        <a:bodyPr/>
        <a:lstStyle/>
        <a:p>
          <a:endParaRPr lang="en-IN"/>
        </a:p>
      </dgm:t>
    </dgm:pt>
    <dgm:pt modelId="{86530112-911E-45C7-AA56-2DFE07CC8EC6}" type="sibTrans" cxnId="{EB568865-2159-4514-A178-A7CF1D67FC86}">
      <dgm:prSet/>
      <dgm:spPr/>
      <dgm:t>
        <a:bodyPr/>
        <a:lstStyle/>
        <a:p>
          <a:endParaRPr lang="en-IN"/>
        </a:p>
      </dgm:t>
    </dgm:pt>
    <dgm:pt modelId="{253271B9-2FD5-48B8-A133-282235700057}">
      <dgm:prSet phldrT="[Text]" custT="1"/>
      <dgm:spPr/>
      <dgm:t>
        <a:bodyPr/>
        <a:lstStyle/>
        <a:p>
          <a:pPr algn="ctr"/>
          <a:r>
            <a:rPr lang="en-US" sz="4400" dirty="0" smtClean="0"/>
            <a:t>Insoluble fiber</a:t>
          </a:r>
          <a:endParaRPr lang="en-IN" sz="4400" dirty="0"/>
        </a:p>
      </dgm:t>
    </dgm:pt>
    <dgm:pt modelId="{BD376078-A8C5-45B8-89C7-CACF65B77EEA}" type="parTrans" cxnId="{91819F5F-CB4E-4A31-93E4-033607EE796E}">
      <dgm:prSet/>
      <dgm:spPr/>
      <dgm:t>
        <a:bodyPr/>
        <a:lstStyle/>
        <a:p>
          <a:endParaRPr lang="en-IN"/>
        </a:p>
      </dgm:t>
    </dgm:pt>
    <dgm:pt modelId="{FE8F3402-68EC-442E-8159-1AE09A61D544}" type="sibTrans" cxnId="{91819F5F-CB4E-4A31-93E4-033607EE796E}">
      <dgm:prSet/>
      <dgm:spPr/>
      <dgm:t>
        <a:bodyPr/>
        <a:lstStyle/>
        <a:p>
          <a:endParaRPr lang="en-IN"/>
        </a:p>
      </dgm:t>
    </dgm:pt>
    <dgm:pt modelId="{C64C5C8C-A4D5-4E5F-B4B9-5E483F2D82D2}">
      <dgm:prSet phldrT="[Text]"/>
      <dgm:spPr/>
      <dgm:t>
        <a:bodyPr/>
        <a:lstStyle/>
        <a:p>
          <a:endParaRPr lang="en-IN" dirty="0"/>
        </a:p>
      </dgm:t>
    </dgm:pt>
    <dgm:pt modelId="{BC0131C5-4E01-465F-BC2B-C60098266AE0}" type="parTrans" cxnId="{262E04D8-BF3D-43A2-B424-00C24E70A988}">
      <dgm:prSet/>
      <dgm:spPr/>
      <dgm:t>
        <a:bodyPr/>
        <a:lstStyle/>
        <a:p>
          <a:endParaRPr lang="en-IN"/>
        </a:p>
      </dgm:t>
    </dgm:pt>
    <dgm:pt modelId="{4400C00E-06ED-4A47-A3A1-94081C470888}" type="sibTrans" cxnId="{262E04D8-BF3D-43A2-B424-00C24E70A988}">
      <dgm:prSet/>
      <dgm:spPr/>
      <dgm:t>
        <a:bodyPr/>
        <a:lstStyle/>
        <a:p>
          <a:endParaRPr lang="en-IN"/>
        </a:p>
      </dgm:t>
    </dgm:pt>
    <dgm:pt modelId="{7F06EDC1-BC00-4348-A90A-20F666E89101}" type="pres">
      <dgm:prSet presAssocID="{DB61B59D-690C-40CC-857F-2FFB8F5783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319A3713-F636-4AB8-8AB0-8F334ED3F178}" type="pres">
      <dgm:prSet presAssocID="{2BCAD86F-C76A-4084-BD97-2CCCF60178C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8E5B659-365D-4F26-81DB-4247A98D5B88}" type="pres">
      <dgm:prSet presAssocID="{2BCAD86F-C76A-4084-BD97-2CCCF60178C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BF29871-5DE1-439A-8847-5B77E77411A6}" type="pres">
      <dgm:prSet presAssocID="{253271B9-2FD5-48B8-A133-28223570005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D894E32-137B-495C-B33F-EDAD63DE7FB5}" type="pres">
      <dgm:prSet presAssocID="{253271B9-2FD5-48B8-A133-28223570005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91819F5F-CB4E-4A31-93E4-033607EE796E}" srcId="{DB61B59D-690C-40CC-857F-2FFB8F5783BC}" destId="{253271B9-2FD5-48B8-A133-282235700057}" srcOrd="1" destOrd="0" parTransId="{BD376078-A8C5-45B8-89C7-CACF65B77EEA}" sibTransId="{FE8F3402-68EC-442E-8159-1AE09A61D544}"/>
    <dgm:cxn modelId="{3A4FFBEF-0562-4955-8AB5-0B4025ACB0E6}" type="presOf" srcId="{DB61B59D-690C-40CC-857F-2FFB8F5783BC}" destId="{7F06EDC1-BC00-4348-A90A-20F666E89101}" srcOrd="0" destOrd="0" presId="urn:microsoft.com/office/officeart/2005/8/layout/vList2"/>
    <dgm:cxn modelId="{EB568865-2159-4514-A178-A7CF1D67FC86}" srcId="{2BCAD86F-C76A-4084-BD97-2CCCF60178CB}" destId="{067030BE-65B0-4A63-A68E-E180433CC7D6}" srcOrd="0" destOrd="0" parTransId="{A4C8A54E-D7DE-479C-8F1C-37B3926987FF}" sibTransId="{86530112-911E-45C7-AA56-2DFE07CC8EC6}"/>
    <dgm:cxn modelId="{299F9203-DEBF-4BC6-AF99-01B1E9EA47F6}" type="presOf" srcId="{253271B9-2FD5-48B8-A133-282235700057}" destId="{9BF29871-5DE1-439A-8847-5B77E77411A6}" srcOrd="0" destOrd="0" presId="urn:microsoft.com/office/officeart/2005/8/layout/vList2"/>
    <dgm:cxn modelId="{02E9AC01-E5A7-4DC8-9D55-293CB2921136}" type="presOf" srcId="{2BCAD86F-C76A-4084-BD97-2CCCF60178CB}" destId="{319A3713-F636-4AB8-8AB0-8F334ED3F178}" srcOrd="0" destOrd="0" presId="urn:microsoft.com/office/officeart/2005/8/layout/vList2"/>
    <dgm:cxn modelId="{262E04D8-BF3D-43A2-B424-00C24E70A988}" srcId="{253271B9-2FD5-48B8-A133-282235700057}" destId="{C64C5C8C-A4D5-4E5F-B4B9-5E483F2D82D2}" srcOrd="0" destOrd="0" parTransId="{BC0131C5-4E01-465F-BC2B-C60098266AE0}" sibTransId="{4400C00E-06ED-4A47-A3A1-94081C470888}"/>
    <dgm:cxn modelId="{725E0384-3DFB-414A-8C28-70C16D0D7054}" type="presOf" srcId="{067030BE-65B0-4A63-A68E-E180433CC7D6}" destId="{E8E5B659-365D-4F26-81DB-4247A98D5B88}" srcOrd="0" destOrd="0" presId="urn:microsoft.com/office/officeart/2005/8/layout/vList2"/>
    <dgm:cxn modelId="{13327775-80B0-4AA0-9E47-A869DA899E8C}" srcId="{DB61B59D-690C-40CC-857F-2FFB8F5783BC}" destId="{2BCAD86F-C76A-4084-BD97-2CCCF60178CB}" srcOrd="0" destOrd="0" parTransId="{9FCFA108-0925-4F11-99E3-FE52F8A98D68}" sibTransId="{A65D7428-13B6-4392-9CBC-D28DB6079743}"/>
    <dgm:cxn modelId="{BBA03181-2D59-4270-8E67-EB72F407D303}" type="presOf" srcId="{C64C5C8C-A4D5-4E5F-B4B9-5E483F2D82D2}" destId="{ED894E32-137B-495C-B33F-EDAD63DE7FB5}" srcOrd="0" destOrd="0" presId="urn:microsoft.com/office/officeart/2005/8/layout/vList2"/>
    <dgm:cxn modelId="{2EEB79C4-B27A-4241-9ACF-185736AF50A9}" type="presParOf" srcId="{7F06EDC1-BC00-4348-A90A-20F666E89101}" destId="{319A3713-F636-4AB8-8AB0-8F334ED3F178}" srcOrd="0" destOrd="0" presId="urn:microsoft.com/office/officeart/2005/8/layout/vList2"/>
    <dgm:cxn modelId="{84BF46D0-3678-43F0-9FF0-5488291B3F6F}" type="presParOf" srcId="{7F06EDC1-BC00-4348-A90A-20F666E89101}" destId="{E8E5B659-365D-4F26-81DB-4247A98D5B88}" srcOrd="1" destOrd="0" presId="urn:microsoft.com/office/officeart/2005/8/layout/vList2"/>
    <dgm:cxn modelId="{1934934C-7330-473A-87C6-F87262A20FF7}" type="presParOf" srcId="{7F06EDC1-BC00-4348-A90A-20F666E89101}" destId="{9BF29871-5DE1-439A-8847-5B77E77411A6}" srcOrd="2" destOrd="0" presId="urn:microsoft.com/office/officeart/2005/8/layout/vList2"/>
    <dgm:cxn modelId="{8A238BEC-32FF-4918-A469-B3E7D41205FA}" type="presParOf" srcId="{7F06EDC1-BC00-4348-A90A-20F666E89101}" destId="{ED894E32-137B-495C-B33F-EDAD63DE7FB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A3713-F636-4AB8-8AB0-8F334ED3F178}">
      <dsp:nvSpPr>
        <dsp:cNvPr id="0" name=""/>
        <dsp:cNvSpPr/>
      </dsp:nvSpPr>
      <dsp:spPr>
        <a:xfrm>
          <a:off x="0" y="1600"/>
          <a:ext cx="6096000" cy="12355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Soluble fiber</a:t>
          </a:r>
          <a:endParaRPr lang="en-IN" sz="4400" kern="1200" dirty="0"/>
        </a:p>
      </dsp:txBody>
      <dsp:txXfrm>
        <a:off x="60313" y="61913"/>
        <a:ext cx="5975374" cy="1114893"/>
      </dsp:txXfrm>
    </dsp:sp>
    <dsp:sp modelId="{E8E5B659-365D-4F26-81DB-4247A98D5B88}">
      <dsp:nvSpPr>
        <dsp:cNvPr id="0" name=""/>
        <dsp:cNvSpPr/>
      </dsp:nvSpPr>
      <dsp:spPr>
        <a:xfrm>
          <a:off x="0" y="1237120"/>
          <a:ext cx="6096000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60960" rIns="341376" bIns="6096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IN" sz="3700" kern="1200" dirty="0"/>
        </a:p>
      </dsp:txBody>
      <dsp:txXfrm>
        <a:off x="0" y="1237120"/>
        <a:ext cx="6096000" cy="794880"/>
      </dsp:txXfrm>
    </dsp:sp>
    <dsp:sp modelId="{9BF29871-5DE1-439A-8847-5B77E77411A6}">
      <dsp:nvSpPr>
        <dsp:cNvPr id="0" name=""/>
        <dsp:cNvSpPr/>
      </dsp:nvSpPr>
      <dsp:spPr>
        <a:xfrm>
          <a:off x="0" y="2032000"/>
          <a:ext cx="6096000" cy="12355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Insoluble fiber</a:t>
          </a:r>
          <a:endParaRPr lang="en-IN" sz="4400" kern="1200" dirty="0"/>
        </a:p>
      </dsp:txBody>
      <dsp:txXfrm>
        <a:off x="60313" y="2092313"/>
        <a:ext cx="5975374" cy="1114893"/>
      </dsp:txXfrm>
    </dsp:sp>
    <dsp:sp modelId="{ED894E32-137B-495C-B33F-EDAD63DE7FB5}">
      <dsp:nvSpPr>
        <dsp:cNvPr id="0" name=""/>
        <dsp:cNvSpPr/>
      </dsp:nvSpPr>
      <dsp:spPr>
        <a:xfrm>
          <a:off x="0" y="3267519"/>
          <a:ext cx="6096000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60960" rIns="341376" bIns="6096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IN" sz="3700" kern="1200" dirty="0"/>
        </a:p>
      </dsp:txBody>
      <dsp:txXfrm>
        <a:off x="0" y="3267519"/>
        <a:ext cx="6096000" cy="794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0D264-FB5A-4E7E-8F45-45D3F374C770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B9709-C454-44AC-A47A-ED0274E333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75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B9709-C454-44AC-A47A-ED0274E3338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16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B9709-C454-44AC-A47A-ED0274E3338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79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74320"/>
            <a:ext cx="5184648" cy="11430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HK" sz="36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DIETARY </a:t>
            </a:r>
            <a:r>
              <a:rPr lang="en-HK" sz="36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FIBer</a:t>
            </a:r>
            <a:endParaRPr lang="en-US" sz="36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47800"/>
            <a:ext cx="6019800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3429000" y="43434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PRESENTED BY:</a:t>
            </a:r>
          </a:p>
          <a:p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4800600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Ms.A.Denis Rani,</a:t>
            </a:r>
          </a:p>
          <a:p>
            <a:r>
              <a:rPr lang="en-HK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Assistant Professor,</a:t>
            </a:r>
          </a:p>
          <a:p>
            <a:r>
              <a:rPr lang="en-HK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Bon Secours College for Women,</a:t>
            </a:r>
          </a:p>
          <a:p>
            <a:r>
              <a:rPr lang="en-HK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Thanjavur.</a:t>
            </a:r>
          </a:p>
        </p:txBody>
      </p:sp>
    </p:spTree>
  </p:cSld>
  <p:clrMapOvr>
    <a:masterClrMapping/>
  </p:clrMapOvr>
  <p:transition advTm="2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914400" y="304800"/>
            <a:ext cx="7239000" cy="1524000"/>
          </a:xfrm>
          <a:prstGeom prst="chevron">
            <a:avLst>
              <a:gd name="adj" fmla="val 50000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NORMALIZES  BOWEL MOVEMENT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209800"/>
            <a:ext cx="3810000" cy="381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85800" y="2209800"/>
            <a:ext cx="3962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HK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HK" sz="2800" dirty="0" smtClean="0">
                <a:latin typeface="Times New Roman" pitchFamily="18" charset="0"/>
                <a:cs typeface="Times New Roman" pitchFamily="18" charset="0"/>
              </a:rPr>
              <a:t>Dietary fibre increases the weight and size of your stool and softens it.</a:t>
            </a:r>
          </a:p>
          <a:p>
            <a:pPr algn="just">
              <a:buFont typeface="Wingdings" pitchFamily="2" charset="2"/>
              <a:buChar char="Ø"/>
            </a:pPr>
            <a:r>
              <a:rPr lang="en-HK" sz="2800" dirty="0" smtClean="0">
                <a:latin typeface="Times New Roman" pitchFamily="18" charset="0"/>
                <a:cs typeface="Times New Roman" pitchFamily="18" charset="0"/>
              </a:rPr>
              <a:t> If you have loose and watery stool,fibre may help to solidify the stool because it absorbs water and adds bulk to stool.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000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evron 1"/>
          <p:cNvSpPr/>
          <p:nvPr/>
        </p:nvSpPr>
        <p:spPr>
          <a:xfrm>
            <a:off x="685800" y="381000"/>
            <a:ext cx="7696200" cy="1752600"/>
          </a:xfrm>
          <a:prstGeom prst="chevron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sz="3200" b="1" dirty="0" smtClean="0">
                <a:solidFill>
                  <a:srgbClr val="141D4C"/>
                </a:solidFill>
                <a:latin typeface="Times New Roman" pitchFamily="18" charset="0"/>
                <a:cs typeface="Times New Roman" pitchFamily="18" charset="0"/>
              </a:rPr>
              <a:t>LOWER CHOLESTROL LEVEL</a:t>
            </a:r>
            <a:endParaRPr lang="en-US" sz="3200" b="1" dirty="0">
              <a:solidFill>
                <a:srgbClr val="141D4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514600"/>
            <a:ext cx="4191000" cy="411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8600" y="2895600"/>
            <a:ext cx="419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HK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HK" sz="2800" dirty="0" smtClean="0">
                <a:latin typeface="Times New Roman" pitchFamily="18" charset="0"/>
                <a:cs typeface="Times New Roman" pitchFamily="18" charset="0"/>
              </a:rPr>
              <a:t>Soluble fibre found in beans,oats,flaxseed and oat bran may help lower total blood cholestrol levels by low-density lipoprotein or bad cholestrol levels</a:t>
            </a:r>
            <a:r>
              <a:rPr lang="en-HK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000"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evron 1"/>
          <p:cNvSpPr/>
          <p:nvPr/>
        </p:nvSpPr>
        <p:spPr>
          <a:xfrm>
            <a:off x="914400" y="304800"/>
            <a:ext cx="7239000" cy="1828800"/>
          </a:xfrm>
          <a:prstGeom prst="chevron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sz="3200" b="1" dirty="0" smtClean="0">
                <a:solidFill>
                  <a:srgbClr val="141D4C"/>
                </a:solidFill>
                <a:latin typeface="Times New Roman" pitchFamily="18" charset="0"/>
                <a:cs typeface="Times New Roman" pitchFamily="18" charset="0"/>
              </a:rPr>
              <a:t>HELPS TO CONTROL BLOOD SUGAR LEVEL</a:t>
            </a:r>
            <a:endParaRPr lang="en-US" sz="3200" b="1" dirty="0">
              <a:solidFill>
                <a:srgbClr val="141D4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ownloa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667000"/>
            <a:ext cx="3962400" cy="381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33400" y="2667000"/>
            <a:ext cx="403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HK" sz="2800" dirty="0" smtClean="0">
                <a:latin typeface="Times New Roman" pitchFamily="18" charset="0"/>
                <a:cs typeface="Times New Roman" pitchFamily="18" charset="0"/>
              </a:rPr>
              <a:t> In people with diabetes fibre-particularly soluble fibre can slow the absorption of sugar and help improve blood sugar levels.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000">
    <p:cover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evron 1"/>
          <p:cNvSpPr/>
          <p:nvPr/>
        </p:nvSpPr>
        <p:spPr>
          <a:xfrm>
            <a:off x="762000" y="304800"/>
            <a:ext cx="7654636" cy="1143000"/>
          </a:xfrm>
          <a:prstGeom prst="chevron">
            <a:avLst/>
          </a:prstGeom>
          <a:solidFill>
            <a:schemeClr val="bg2">
              <a:lumMod val="40000"/>
              <a:lumOff val="6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sz="3200" b="1" dirty="0" smtClean="0">
                <a:solidFill>
                  <a:srgbClr val="141D4C"/>
                </a:solidFill>
                <a:latin typeface="Times New Roman" pitchFamily="18" charset="0"/>
                <a:cs typeface="Times New Roman" pitchFamily="18" charset="0"/>
              </a:rPr>
              <a:t>AIDS IN ACHEIVING HEALTHY WEIGHT</a:t>
            </a:r>
            <a:endParaRPr lang="en-US" sz="3200" b="1" dirty="0">
              <a:solidFill>
                <a:srgbClr val="141D4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ownload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104" y="2514600"/>
            <a:ext cx="4467814" cy="38515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62000" y="2209800"/>
            <a:ext cx="3276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HK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HK" sz="2800" dirty="0" smtClean="0">
                <a:latin typeface="Times New Roman" pitchFamily="18" charset="0"/>
                <a:cs typeface="Times New Roman" pitchFamily="18" charset="0"/>
              </a:rPr>
              <a:t>High fibre foods tend to be more filling than low fibre foods,to eat less and stay satisfied longer.</a:t>
            </a:r>
          </a:p>
          <a:p>
            <a:pPr algn="just">
              <a:buFont typeface="Wingdings" pitchFamily="2" charset="2"/>
              <a:buChar char="Ø"/>
            </a:pPr>
            <a:r>
              <a:rPr lang="en-HK" sz="2800" dirty="0" smtClean="0">
                <a:latin typeface="Times New Roman" pitchFamily="18" charset="0"/>
                <a:cs typeface="Times New Roman" pitchFamily="18" charset="0"/>
              </a:rPr>
              <a:t> Which means they have fewer calories for the same volume of blood.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000"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evron 1"/>
          <p:cNvSpPr/>
          <p:nvPr/>
        </p:nvSpPr>
        <p:spPr>
          <a:xfrm>
            <a:off x="762000" y="304800"/>
            <a:ext cx="7543800" cy="1524000"/>
          </a:xfrm>
          <a:prstGeom prst="chevron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HELPS YOU LIVE LONGER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438400"/>
            <a:ext cx="3657600" cy="411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7200" y="2667000"/>
            <a:ext cx="441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HK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HK" sz="2800" dirty="0" smtClean="0">
                <a:latin typeface="Times New Roman" pitchFamily="18" charset="0"/>
                <a:cs typeface="Times New Roman" pitchFamily="18" charset="0"/>
              </a:rPr>
              <a:t>Increasing your dietary fibre intake-especially cereal-fibre is associated with a reduced risk of dying from cardiovascular disease and all cancers.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000"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9906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FUNCTIONS OF FIBRE</a:t>
            </a:r>
            <a:endParaRPr lang="en-US" sz="32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1981200"/>
            <a:ext cx="6400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HK" sz="2800" dirty="0" smtClean="0">
                <a:latin typeface="Times New Roman" pitchFamily="18" charset="0"/>
                <a:cs typeface="Times New Roman" pitchFamily="18" charset="0"/>
              </a:rPr>
              <a:t>Lower total and LDL cholestrol.</a:t>
            </a:r>
          </a:p>
          <a:p>
            <a:pPr algn="just">
              <a:buFont typeface="Wingdings" pitchFamily="2" charset="2"/>
              <a:buChar char="ü"/>
            </a:pPr>
            <a:r>
              <a:rPr lang="en-HK" sz="2800" dirty="0" smtClean="0">
                <a:latin typeface="Times New Roman" pitchFamily="18" charset="0"/>
                <a:cs typeface="Times New Roman" pitchFamily="18" charset="0"/>
              </a:rPr>
              <a:t> Regulate blood pressure.</a:t>
            </a:r>
          </a:p>
          <a:p>
            <a:pPr algn="just">
              <a:buFont typeface="Wingdings" pitchFamily="2" charset="2"/>
              <a:buChar char="ü"/>
            </a:pPr>
            <a:r>
              <a:rPr lang="en-HK" sz="2800" dirty="0" smtClean="0">
                <a:latin typeface="Times New Roman" pitchFamily="18" charset="0"/>
                <a:cs typeface="Times New Roman" pitchFamily="18" charset="0"/>
              </a:rPr>
              <a:t> Speeds the passage of foods through the    digestive system.</a:t>
            </a:r>
          </a:p>
          <a:p>
            <a:pPr algn="just">
              <a:buFont typeface="Wingdings" pitchFamily="2" charset="2"/>
              <a:buChar char="ü"/>
            </a:pPr>
            <a:r>
              <a:rPr lang="en-HK" sz="2800" dirty="0" smtClean="0">
                <a:latin typeface="Times New Roman" pitchFamily="18" charset="0"/>
                <a:cs typeface="Times New Roman" pitchFamily="18" charset="0"/>
              </a:rPr>
              <a:t> Add bulk to stool.</a:t>
            </a:r>
          </a:p>
          <a:p>
            <a:pPr algn="just">
              <a:buFont typeface="Wingdings" pitchFamily="2" charset="2"/>
              <a:buChar char="ü"/>
            </a:pPr>
            <a:r>
              <a:rPr lang="en-HK" sz="2800" dirty="0" smtClean="0">
                <a:latin typeface="Times New Roman" pitchFamily="18" charset="0"/>
                <a:cs typeface="Times New Roman" pitchFamily="18" charset="0"/>
              </a:rPr>
              <a:t> Balance intestinal PH and stimulate intestinal fermentation production of short-chain fatty acids.</a:t>
            </a:r>
          </a:p>
          <a:p>
            <a:pPr algn="just">
              <a:buFont typeface="Wingdings" pitchFamily="2" charset="2"/>
              <a:buChar char="ü"/>
            </a:pPr>
            <a:r>
              <a:rPr lang="en-HK" sz="2800" dirty="0" smtClean="0">
                <a:latin typeface="Times New Roman" pitchFamily="18" charset="0"/>
                <a:cs typeface="Times New Roman" pitchFamily="18" charset="0"/>
              </a:rPr>
              <a:t> Adds bulk to the diet,making feel full faster.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000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6096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FIBRE FOR ADULTS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ownload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600200"/>
            <a:ext cx="4876800" cy="2719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438400" y="53340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HK" sz="2400" b="1" dirty="0" smtClean="0">
                <a:latin typeface="Times New Roman" pitchFamily="18" charset="0"/>
                <a:cs typeface="Times New Roman" pitchFamily="18" charset="0"/>
              </a:rPr>
              <a:t> Age 50 or younger :  38 grams</a:t>
            </a:r>
          </a:p>
          <a:p>
            <a:pPr>
              <a:buFont typeface="Wingdings" pitchFamily="2" charset="2"/>
              <a:buChar char="q"/>
            </a:pPr>
            <a:endParaRPr lang="en-HK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HK" sz="2400" b="1" dirty="0" smtClean="0">
                <a:latin typeface="Times New Roman" pitchFamily="18" charset="0"/>
                <a:cs typeface="Times New Roman" pitchFamily="18" charset="0"/>
              </a:rPr>
              <a:t> Age 51 or older      :   30 grams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44958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000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28600"/>
            <a:ext cx="44196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810000" y="43434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WOMEN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52578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HK" sz="2400" b="1" dirty="0" smtClean="0">
                <a:latin typeface="Times New Roman" pitchFamily="18" charset="0"/>
                <a:cs typeface="Times New Roman" pitchFamily="18" charset="0"/>
              </a:rPr>
              <a:t> Age 50 or younger : 25 grams</a:t>
            </a:r>
          </a:p>
          <a:p>
            <a:pPr>
              <a:buFont typeface="Wingdings" pitchFamily="2" charset="2"/>
              <a:buChar char="q"/>
            </a:pPr>
            <a:endParaRPr lang="en-HK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HK" sz="2400" b="1" dirty="0" smtClean="0">
                <a:latin typeface="Times New Roman" pitchFamily="18" charset="0"/>
                <a:cs typeface="Times New Roman" pitchFamily="18" charset="0"/>
              </a:rPr>
              <a:t> Age 51 or older      :  21 grams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000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33 Best Thank You Images Pics images | Thank you images, Thank you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927" y="1524000"/>
            <a:ext cx="5341473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82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HK" sz="2400" dirty="0" smtClean="0">
                <a:latin typeface="Times New Roman" pitchFamily="18" charset="0"/>
                <a:cs typeface="Times New Roman" pitchFamily="18" charset="0"/>
              </a:rPr>
              <a:t>Dietary fibre is a type of carbohydrates that cannot be digested by our bodies enzymes.</a:t>
            </a:r>
          </a:p>
          <a:p>
            <a:pPr algn="just">
              <a:buFont typeface="Wingdings" pitchFamily="2" charset="2"/>
              <a:buChar char="v"/>
            </a:pPr>
            <a:r>
              <a:rPr lang="en-HK" sz="2400" dirty="0" smtClean="0">
                <a:latin typeface="Times New Roman" pitchFamily="18" charset="0"/>
                <a:cs typeface="Times New Roman" pitchFamily="18" charset="0"/>
              </a:rPr>
              <a:t>It is found in edible plant foods such as cereals,fruits,vegetables,nuts,grains. fibre is grouped by its physical properties and is called soluble,insoluble or resistant.</a:t>
            </a:r>
          </a:p>
          <a:p>
            <a:pPr algn="just">
              <a:buFont typeface="Wingdings" pitchFamily="2" charset="2"/>
              <a:buChar char="v"/>
            </a:pPr>
            <a:r>
              <a:rPr lang="en-HK" sz="2400" dirty="0" smtClean="0">
                <a:latin typeface="Times New Roman" pitchFamily="18" charset="0"/>
                <a:cs typeface="Times New Roman" pitchFamily="18" charset="0"/>
              </a:rPr>
              <a:t>It is also known as roughage or bulk includes the parts of plant foods your body cannot digest or absorb.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K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DIETARY FIBRE</a:t>
            </a:r>
            <a:endParaRPr lang="en-US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4495800"/>
            <a:ext cx="5029199" cy="2362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 advTm="2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        TYPES OF FIBER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0" y="1600200"/>
            <a:ext cx="74676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/>
              <a:t> </a:t>
            </a:r>
            <a:r>
              <a:rPr lang="en-US" dirty="0" smtClean="0"/>
              <a:t>                    </a:t>
            </a:r>
            <a:endParaRPr lang="en-IN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88539665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2000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57200"/>
            <a:ext cx="7772400" cy="5511339"/>
          </a:xfrm>
          <a:prstGeom prst="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 advTm="2000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09600"/>
            <a:ext cx="784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HK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HK" sz="3200" b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en-HK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HK" sz="2400" b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lowchart: Decision 2"/>
          <p:cNvSpPr/>
          <p:nvPr/>
        </p:nvSpPr>
        <p:spPr>
          <a:xfrm>
            <a:off x="1219200" y="228600"/>
            <a:ext cx="6324600" cy="3352800"/>
          </a:xfrm>
          <a:prstGeom prst="flowChartDecisi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HK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SOLUBLE FIBRE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3657600"/>
            <a:ext cx="708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H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HK" sz="2800" dirty="0" smtClean="0">
                <a:latin typeface="Times New Roman" pitchFamily="18" charset="0"/>
                <a:cs typeface="Times New Roman" pitchFamily="18" charset="0"/>
              </a:rPr>
              <a:t>This type of fibre dissolves in water to form a   gel like material.</a:t>
            </a:r>
          </a:p>
          <a:p>
            <a:pPr algn="just">
              <a:buFont typeface="Wingdings" pitchFamily="2" charset="2"/>
              <a:buChar char="Ø"/>
            </a:pPr>
            <a:r>
              <a:rPr lang="en-HK" sz="2800" dirty="0" smtClean="0">
                <a:latin typeface="Times New Roman" pitchFamily="18" charset="0"/>
                <a:cs typeface="Times New Roman" pitchFamily="18" charset="0"/>
              </a:rPr>
              <a:t> It can help lower blood cholestrol and glucose levels.</a:t>
            </a:r>
          </a:p>
          <a:p>
            <a:pPr algn="just">
              <a:buFont typeface="Wingdings" pitchFamily="2" charset="2"/>
              <a:buChar char="Ø"/>
            </a:pPr>
            <a:r>
              <a:rPr lang="en-HK" sz="2800" dirty="0" smtClean="0">
                <a:latin typeface="Times New Roman" pitchFamily="18" charset="0"/>
                <a:cs typeface="Times New Roman" pitchFamily="18" charset="0"/>
              </a:rPr>
              <a:t> Soluble fibre is found in oats, peas,beans,apples, citrus fruits,carrot and barley.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57200"/>
            <a:ext cx="8001000" cy="56007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  <a:softEdge rad="127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ransition advTm="2000"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1828800" y="304800"/>
            <a:ext cx="5715000" cy="2514600"/>
          </a:xfrm>
          <a:prstGeom prst="flowChartDecisi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HK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INSOLUBLE FIBRE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3505200"/>
            <a:ext cx="754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HK" sz="2400" dirty="0" smtClean="0">
                <a:latin typeface="Times New Roman" pitchFamily="18" charset="0"/>
                <a:cs typeface="Times New Roman" pitchFamily="18" charset="0"/>
              </a:rPr>
              <a:t> This type if fibre promotes the movement of material through out the digestive system and increases the stool bulk.</a:t>
            </a:r>
          </a:p>
          <a:p>
            <a:pPr algn="just">
              <a:buFont typeface="Wingdings" pitchFamily="2" charset="2"/>
              <a:buChar char="Ø"/>
            </a:pPr>
            <a:r>
              <a:rPr lang="en-HK" sz="2400" dirty="0" smtClean="0">
                <a:latin typeface="Times New Roman" pitchFamily="18" charset="0"/>
                <a:cs typeface="Times New Roman" pitchFamily="18" charset="0"/>
              </a:rPr>
              <a:t> It can be benefits to those who struggle with constipation or irregular stool.</a:t>
            </a:r>
          </a:p>
          <a:p>
            <a:pPr algn="just">
              <a:buFont typeface="Wingdings" pitchFamily="2" charset="2"/>
              <a:buChar char="Ø"/>
            </a:pPr>
            <a:r>
              <a:rPr lang="en-HK" sz="2400" dirty="0" smtClean="0">
                <a:latin typeface="Times New Roman" pitchFamily="18" charset="0"/>
                <a:cs typeface="Times New Roman" pitchFamily="18" charset="0"/>
              </a:rPr>
              <a:t> Such as cauliflower,green,peas and potato are good sources of insoluble fibre.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00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gh-fibre-fruit.jpg"/>
          <p:cNvPicPr>
            <a:picLocks noChangeAspect="1"/>
          </p:cNvPicPr>
          <p:nvPr/>
        </p:nvPicPr>
        <p:blipFill>
          <a:blip r:embed="rId2"/>
          <a:srcRect r="37778" b="31373"/>
          <a:stretch>
            <a:fillRect/>
          </a:stretch>
        </p:blipFill>
        <p:spPr>
          <a:xfrm>
            <a:off x="0" y="1828800"/>
            <a:ext cx="4343400" cy="50292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3" name="Picture 2" descr="high-fibre-nuts-seeds.jpg"/>
          <p:cNvPicPr>
            <a:picLocks noChangeAspect="1"/>
          </p:cNvPicPr>
          <p:nvPr/>
        </p:nvPicPr>
        <p:blipFill>
          <a:blip r:embed="rId3"/>
          <a:srcRect r="52500"/>
          <a:stretch>
            <a:fillRect/>
          </a:stretch>
        </p:blipFill>
        <p:spPr>
          <a:xfrm>
            <a:off x="4648200" y="1828800"/>
            <a:ext cx="4495800" cy="5029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2667000" y="3048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HIGH FIBRE ON </a:t>
            </a:r>
            <a:endParaRPr lang="en-US" sz="36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12192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FRUITS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12192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NUTS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04800"/>
            <a:ext cx="8229600" cy="6096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advTm="2000">
    <p:check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521</TotalTime>
  <Words>448</Words>
  <Application>Microsoft Office PowerPoint</Application>
  <PresentationFormat>On-screen Show (4:3)</PresentationFormat>
  <Paragraphs>61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DIETARY FIBer</vt:lpstr>
      <vt:lpstr>DIETARY FIBRE</vt:lpstr>
      <vt:lpstr>         TYPES OF FIBER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DIETARY FIBRE</dc:title>
  <dc:creator>Sameer</dc:creator>
  <cp:lastModifiedBy>Hospital Admin</cp:lastModifiedBy>
  <cp:revision>63</cp:revision>
  <dcterms:created xsi:type="dcterms:W3CDTF">2006-08-16T00:00:00Z</dcterms:created>
  <dcterms:modified xsi:type="dcterms:W3CDTF">2020-05-25T09:45:27Z</dcterms:modified>
</cp:coreProperties>
</file>