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8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95" r:id="rId18"/>
    <p:sldId id="271" r:id="rId19"/>
    <p:sldId id="272" r:id="rId20"/>
    <p:sldId id="273" r:id="rId21"/>
    <p:sldId id="274" r:id="rId22"/>
    <p:sldId id="275" r:id="rId23"/>
    <p:sldId id="276" r:id="rId24"/>
    <p:sldId id="277" r:id="rId25"/>
    <p:sldId id="278" r:id="rId26"/>
    <p:sldId id="279" r:id="rId27"/>
    <p:sldId id="281" r:id="rId28"/>
    <p:sldId id="282" r:id="rId29"/>
    <p:sldId id="290" r:id="rId30"/>
    <p:sldId id="283" r:id="rId31"/>
    <p:sldId id="284" r:id="rId32"/>
    <p:sldId id="285" r:id="rId33"/>
    <p:sldId id="286" r:id="rId34"/>
    <p:sldId id="287" r:id="rId35"/>
    <p:sldId id="288" r:id="rId36"/>
    <p:sldId id="289" r:id="rId37"/>
    <p:sldId id="291" r:id="rId38"/>
    <p:sldId id="292" r:id="rId39"/>
    <p:sldId id="293" r:id="rId40"/>
    <p:sldId id="294" r:id="rId41"/>
    <p:sldId id="296"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924" y="42"/>
      </p:cViewPr>
      <p:guideLst>
        <p:guide orient="horz" pos="2160"/>
        <p:guide pos="3840"/>
      </p:guideLst>
    </p:cSldViewPr>
  </p:slideViewPr>
  <p:notesTextViewPr>
    <p:cViewPr>
      <p:scale>
        <a:sx n="1" d="1"/>
        <a:sy n="1" d="1"/>
      </p:scale>
      <p:origin x="0" y="0"/>
    </p:cViewPr>
  </p:notesTextViewPr>
  <p:sorterViewPr>
    <p:cViewPr>
      <p:scale>
        <a:sx n="100" d="100"/>
        <a:sy n="100" d="100"/>
      </p:scale>
      <p:origin x="0" y="-46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0A24EA-B99A-408B-8A18-3719797E2E04}"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65D0-C96F-49AB-AB2E-B9B0C022D24C}" type="slidenum">
              <a:rPr lang="en-US" smtClean="0"/>
              <a:t>‹#›</a:t>
            </a:fld>
            <a:endParaRPr lang="en-US"/>
          </a:p>
        </p:txBody>
      </p:sp>
    </p:spTree>
    <p:extLst>
      <p:ext uri="{BB962C8B-B14F-4D97-AF65-F5344CB8AC3E}">
        <p14:creationId xmlns:p14="http://schemas.microsoft.com/office/powerpoint/2010/main" val="3084065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0A24EA-B99A-408B-8A18-3719797E2E04}"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4A65D0-C96F-49AB-AB2E-B9B0C022D24C}" type="slidenum">
              <a:rPr lang="en-US" smtClean="0"/>
              <a:t>‹#›</a:t>
            </a:fld>
            <a:endParaRPr lang="en-US"/>
          </a:p>
        </p:txBody>
      </p:sp>
    </p:spTree>
    <p:extLst>
      <p:ext uri="{BB962C8B-B14F-4D97-AF65-F5344CB8AC3E}">
        <p14:creationId xmlns:p14="http://schemas.microsoft.com/office/powerpoint/2010/main" val="1389403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0A24EA-B99A-408B-8A18-3719797E2E04}"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65D0-C96F-49AB-AB2E-B9B0C022D24C}" type="slidenum">
              <a:rPr lang="en-US" smtClean="0"/>
              <a:t>‹#›</a:t>
            </a:fld>
            <a:endParaRPr lang="en-US"/>
          </a:p>
        </p:txBody>
      </p:sp>
    </p:spTree>
    <p:extLst>
      <p:ext uri="{BB962C8B-B14F-4D97-AF65-F5344CB8AC3E}">
        <p14:creationId xmlns:p14="http://schemas.microsoft.com/office/powerpoint/2010/main" val="1308004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0A24EA-B99A-408B-8A18-3719797E2E04}"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65D0-C96F-49AB-AB2E-B9B0C022D24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137263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0A24EA-B99A-408B-8A18-3719797E2E04}"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65D0-C96F-49AB-AB2E-B9B0C022D24C}" type="slidenum">
              <a:rPr lang="en-US" smtClean="0"/>
              <a:t>‹#›</a:t>
            </a:fld>
            <a:endParaRPr lang="en-US"/>
          </a:p>
        </p:txBody>
      </p:sp>
    </p:spTree>
    <p:extLst>
      <p:ext uri="{BB962C8B-B14F-4D97-AF65-F5344CB8AC3E}">
        <p14:creationId xmlns:p14="http://schemas.microsoft.com/office/powerpoint/2010/main" val="977828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D0A24EA-B99A-408B-8A18-3719797E2E04}" type="datetimeFigureOut">
              <a:rPr lang="en-US" smtClean="0"/>
              <a:t>4/20/2020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65D0-C96F-49AB-AB2E-B9B0C022D24C}" type="slidenum">
              <a:rPr lang="en-US" smtClean="0"/>
              <a:t>‹#›</a:t>
            </a:fld>
            <a:endParaRPr lang="en-US"/>
          </a:p>
        </p:txBody>
      </p:sp>
    </p:spTree>
    <p:extLst>
      <p:ext uri="{BB962C8B-B14F-4D97-AF65-F5344CB8AC3E}">
        <p14:creationId xmlns:p14="http://schemas.microsoft.com/office/powerpoint/2010/main" val="2089266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D0A24EA-B99A-408B-8A18-3719797E2E04}" type="datetimeFigureOut">
              <a:rPr lang="en-US" smtClean="0"/>
              <a:t>4/20/2020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65D0-C96F-49AB-AB2E-B9B0C022D24C}" type="slidenum">
              <a:rPr lang="en-US" smtClean="0"/>
              <a:t>‹#›</a:t>
            </a:fld>
            <a:endParaRPr lang="en-US"/>
          </a:p>
        </p:txBody>
      </p:sp>
    </p:spTree>
    <p:extLst>
      <p:ext uri="{BB962C8B-B14F-4D97-AF65-F5344CB8AC3E}">
        <p14:creationId xmlns:p14="http://schemas.microsoft.com/office/powerpoint/2010/main" val="1446137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0A24EA-B99A-408B-8A18-3719797E2E04}"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65D0-C96F-49AB-AB2E-B9B0C022D24C}" type="slidenum">
              <a:rPr lang="en-US" smtClean="0"/>
              <a:t>‹#›</a:t>
            </a:fld>
            <a:endParaRPr lang="en-US"/>
          </a:p>
        </p:txBody>
      </p:sp>
    </p:spTree>
    <p:extLst>
      <p:ext uri="{BB962C8B-B14F-4D97-AF65-F5344CB8AC3E}">
        <p14:creationId xmlns:p14="http://schemas.microsoft.com/office/powerpoint/2010/main" val="581085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0A24EA-B99A-408B-8A18-3719797E2E04}"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65D0-C96F-49AB-AB2E-B9B0C022D24C}" type="slidenum">
              <a:rPr lang="en-US" smtClean="0"/>
              <a:t>‹#›</a:t>
            </a:fld>
            <a:endParaRPr lang="en-US"/>
          </a:p>
        </p:txBody>
      </p:sp>
    </p:spTree>
    <p:extLst>
      <p:ext uri="{BB962C8B-B14F-4D97-AF65-F5344CB8AC3E}">
        <p14:creationId xmlns:p14="http://schemas.microsoft.com/office/powerpoint/2010/main" val="3368262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D0A24EA-B99A-408B-8A18-3719797E2E04}"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65D0-C96F-49AB-AB2E-B9B0C022D24C}" type="slidenum">
              <a:rPr lang="en-US" smtClean="0"/>
              <a:t>‹#›</a:t>
            </a:fld>
            <a:endParaRPr lang="en-US"/>
          </a:p>
        </p:txBody>
      </p:sp>
    </p:spTree>
    <p:extLst>
      <p:ext uri="{BB962C8B-B14F-4D97-AF65-F5344CB8AC3E}">
        <p14:creationId xmlns:p14="http://schemas.microsoft.com/office/powerpoint/2010/main" val="2869282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0A24EA-B99A-408B-8A18-3719797E2E04}"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65D0-C96F-49AB-AB2E-B9B0C022D24C}" type="slidenum">
              <a:rPr lang="en-US" smtClean="0"/>
              <a:t>‹#›</a:t>
            </a:fld>
            <a:endParaRPr lang="en-US"/>
          </a:p>
        </p:txBody>
      </p:sp>
    </p:spTree>
    <p:extLst>
      <p:ext uri="{BB962C8B-B14F-4D97-AF65-F5344CB8AC3E}">
        <p14:creationId xmlns:p14="http://schemas.microsoft.com/office/powerpoint/2010/main" val="3742657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0A24EA-B99A-408B-8A18-3719797E2E04}"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4A65D0-C96F-49AB-AB2E-B9B0C022D24C}" type="slidenum">
              <a:rPr lang="en-US" smtClean="0"/>
              <a:t>‹#›</a:t>
            </a:fld>
            <a:endParaRPr lang="en-US"/>
          </a:p>
        </p:txBody>
      </p:sp>
    </p:spTree>
    <p:extLst>
      <p:ext uri="{BB962C8B-B14F-4D97-AF65-F5344CB8AC3E}">
        <p14:creationId xmlns:p14="http://schemas.microsoft.com/office/powerpoint/2010/main" val="393323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0A24EA-B99A-408B-8A18-3719797E2E04}" type="datetimeFigureOut">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4A65D0-C96F-49AB-AB2E-B9B0C022D24C}" type="slidenum">
              <a:rPr lang="en-US" smtClean="0"/>
              <a:t>‹#›</a:t>
            </a:fld>
            <a:endParaRPr lang="en-US"/>
          </a:p>
        </p:txBody>
      </p:sp>
    </p:spTree>
    <p:extLst>
      <p:ext uri="{BB962C8B-B14F-4D97-AF65-F5344CB8AC3E}">
        <p14:creationId xmlns:p14="http://schemas.microsoft.com/office/powerpoint/2010/main" val="2476981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D0A24EA-B99A-408B-8A18-3719797E2E04}" type="datetimeFigureOut">
              <a:rPr lang="en-US" smtClean="0"/>
              <a:t>4/20/2020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64A65D0-C96F-49AB-AB2E-B9B0C022D24C}" type="slidenum">
              <a:rPr lang="en-US" smtClean="0"/>
              <a:t>‹#›</a:t>
            </a:fld>
            <a:endParaRPr lang="en-US"/>
          </a:p>
        </p:txBody>
      </p:sp>
    </p:spTree>
    <p:extLst>
      <p:ext uri="{BB962C8B-B14F-4D97-AF65-F5344CB8AC3E}">
        <p14:creationId xmlns:p14="http://schemas.microsoft.com/office/powerpoint/2010/main" val="2514245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D0A24EA-B99A-408B-8A18-3719797E2E04}" type="datetimeFigureOut">
              <a:rPr lang="en-US" smtClean="0"/>
              <a:t>4/20/2020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64A65D0-C96F-49AB-AB2E-B9B0C022D24C}" type="slidenum">
              <a:rPr lang="en-US" smtClean="0"/>
              <a:t>‹#›</a:t>
            </a:fld>
            <a:endParaRPr lang="en-US"/>
          </a:p>
        </p:txBody>
      </p:sp>
    </p:spTree>
    <p:extLst>
      <p:ext uri="{BB962C8B-B14F-4D97-AF65-F5344CB8AC3E}">
        <p14:creationId xmlns:p14="http://schemas.microsoft.com/office/powerpoint/2010/main" val="1230599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D0A24EA-B99A-408B-8A18-3719797E2E04}" type="datetimeFigureOut">
              <a:rPr lang="en-US" smtClean="0"/>
              <a:t>4/20/2020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64A65D0-C96F-49AB-AB2E-B9B0C022D24C}" type="slidenum">
              <a:rPr lang="en-US" smtClean="0"/>
              <a:t>‹#›</a:t>
            </a:fld>
            <a:endParaRPr lang="en-US"/>
          </a:p>
        </p:txBody>
      </p:sp>
    </p:spTree>
    <p:extLst>
      <p:ext uri="{BB962C8B-B14F-4D97-AF65-F5344CB8AC3E}">
        <p14:creationId xmlns:p14="http://schemas.microsoft.com/office/powerpoint/2010/main" val="2044086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0A24EA-B99A-408B-8A18-3719797E2E04}"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4A65D0-C96F-49AB-AB2E-B9B0C022D24C}" type="slidenum">
              <a:rPr lang="en-US" smtClean="0"/>
              <a:t>‹#›</a:t>
            </a:fld>
            <a:endParaRPr lang="en-US"/>
          </a:p>
        </p:txBody>
      </p:sp>
    </p:spTree>
    <p:extLst>
      <p:ext uri="{BB962C8B-B14F-4D97-AF65-F5344CB8AC3E}">
        <p14:creationId xmlns:p14="http://schemas.microsoft.com/office/powerpoint/2010/main" val="4282867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D0A24EA-B99A-408B-8A18-3719797E2E04}" type="datetimeFigureOut">
              <a:rPr lang="en-US" smtClean="0"/>
              <a:t>4/20/2020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64A65D0-C96F-49AB-AB2E-B9B0C022D24C}" type="slidenum">
              <a:rPr lang="en-US" smtClean="0"/>
              <a:t>‹#›</a:t>
            </a:fld>
            <a:endParaRPr lang="en-US"/>
          </a:p>
        </p:txBody>
      </p:sp>
    </p:spTree>
    <p:extLst>
      <p:ext uri="{BB962C8B-B14F-4D97-AF65-F5344CB8AC3E}">
        <p14:creationId xmlns:p14="http://schemas.microsoft.com/office/powerpoint/2010/main" val="1830122019"/>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2608" y="1238193"/>
            <a:ext cx="5691116" cy="4490114"/>
          </a:xfrm>
          <a:prstGeom prst="rect">
            <a:avLst/>
          </a:prstGeom>
        </p:spPr>
      </p:pic>
    </p:spTree>
    <p:extLst>
      <p:ext uri="{BB962C8B-B14F-4D97-AF65-F5344CB8AC3E}">
        <p14:creationId xmlns:p14="http://schemas.microsoft.com/office/powerpoint/2010/main" val="193111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1189697"/>
            <a:ext cx="9404723" cy="1400530"/>
          </a:xfrm>
        </p:spPr>
        <p:txBody>
          <a:bodyPr>
            <a:normAutofit/>
          </a:bodyPr>
          <a:lstStyle/>
          <a:p>
            <a:r>
              <a:rPr lang="en-US" sz="2400" dirty="0" smtClean="0">
                <a:latin typeface="Times New Roman" panose="02020603050405020304" pitchFamily="18" charset="0"/>
                <a:cs typeface="Times New Roman" panose="02020603050405020304" pitchFamily="18" charset="0"/>
              </a:rPr>
              <a:t>Magnitude of problem(INDIA):</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anose="02020603050405020304" pitchFamily="18" charset="0"/>
                <a:cs typeface="Times New Roman" panose="02020603050405020304" pitchFamily="18" charset="0"/>
              </a:rPr>
              <a:t>Per capita waste generation increasing by 1.35% annum.</a:t>
            </a:r>
          </a:p>
          <a:p>
            <a:r>
              <a:rPr lang="en-US" sz="1800" dirty="0" smtClean="0">
                <a:latin typeface="Times New Roman" panose="02020603050405020304" pitchFamily="18" charset="0"/>
                <a:cs typeface="Times New Roman" panose="02020603050405020304" pitchFamily="18" charset="0"/>
              </a:rPr>
              <a:t>With urban population increasing between 3-3.5% per annum.</a:t>
            </a:r>
          </a:p>
          <a:p>
            <a:r>
              <a:rPr lang="en-US" sz="1800" dirty="0" smtClean="0">
                <a:latin typeface="Times New Roman" panose="02020603050405020304" pitchFamily="18" charset="0"/>
                <a:cs typeface="Times New Roman" panose="02020603050405020304" pitchFamily="18" charset="0"/>
              </a:rPr>
              <a:t>Yearly increasing in waste generation is around 5% annually.</a:t>
            </a:r>
          </a:p>
          <a:p>
            <a:r>
              <a:rPr lang="en-US" sz="1800" dirty="0" smtClean="0">
                <a:latin typeface="Times New Roman" panose="02020603050405020304" pitchFamily="18" charset="0"/>
                <a:cs typeface="Times New Roman" panose="02020603050405020304" pitchFamily="18" charset="0"/>
              </a:rPr>
              <a:t>Per capita generation of waste varies from 200 gm to 600 gm of the solid waste generated.</a:t>
            </a:r>
          </a:p>
          <a:p>
            <a:r>
              <a:rPr lang="en-US" sz="1800" dirty="0" smtClean="0">
                <a:latin typeface="Times New Roman" panose="02020603050405020304" pitchFamily="18" charset="0"/>
                <a:cs typeface="Times New Roman" panose="02020603050405020304" pitchFamily="18" charset="0"/>
              </a:rPr>
              <a:t>Crude dumping of waste in most of the cries.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8578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1244288"/>
            <a:ext cx="9404723" cy="1400530"/>
          </a:xfrm>
        </p:spPr>
        <p:txBody>
          <a:bodyPr>
            <a:normAutofit/>
          </a:bodyPr>
          <a:lstStyle/>
          <a:p>
            <a:r>
              <a:rPr lang="en-US" sz="2400" dirty="0" smtClean="0">
                <a:latin typeface="Times New Roman" panose="02020603050405020304" pitchFamily="18" charset="0"/>
                <a:cs typeface="Times New Roman" panose="02020603050405020304" pitchFamily="18" charset="0"/>
              </a:rPr>
              <a:t>Public health importance of  waste management:</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anose="02020603050405020304" pitchFamily="18" charset="0"/>
                <a:cs typeface="Times New Roman" panose="02020603050405020304" pitchFamily="18" charset="0"/>
              </a:rPr>
              <a:t>Poor waste handing and disposal- environmental pollution- breeding of disease vector insects, animal scavengers and rodents- disease.</a:t>
            </a:r>
          </a:p>
          <a:p>
            <a:r>
              <a:rPr lang="en-US" sz="1800" dirty="0" smtClean="0">
                <a:latin typeface="Times New Roman" panose="02020603050405020304" pitchFamily="18" charset="0"/>
                <a:cs typeface="Times New Roman" panose="02020603050405020304" pitchFamily="18" charset="0"/>
              </a:rPr>
              <a:t>Public or community nuisance due to foul odour and unsightliness.</a:t>
            </a:r>
          </a:p>
          <a:p>
            <a:r>
              <a:rPr lang="en-US" sz="1800" dirty="0" smtClean="0">
                <a:latin typeface="Times New Roman" panose="02020603050405020304" pitchFamily="18" charset="0"/>
                <a:cs typeface="Times New Roman" panose="02020603050405020304" pitchFamily="18" charset="0"/>
              </a:rPr>
              <a:t>Obstruction of drainage system.</a:t>
            </a:r>
          </a:p>
          <a:p>
            <a:r>
              <a:rPr lang="en-US" sz="1800" dirty="0" smtClean="0">
                <a:latin typeface="Times New Roman" panose="02020603050405020304" pitchFamily="18" charset="0"/>
                <a:cs typeface="Times New Roman" panose="02020603050405020304" pitchFamily="18" charset="0"/>
              </a:rPr>
              <a:t>Fire hazards.</a:t>
            </a:r>
          </a:p>
          <a:p>
            <a:endParaRPr lang="en-US" sz="1800" dirty="0" smtClean="0">
              <a:latin typeface="Times New Roman" panose="02020603050405020304" pitchFamily="18" charset="0"/>
              <a:cs typeface="Times New Roman" panose="02020603050405020304" pitchFamily="18" charset="0"/>
            </a:endParaRPr>
          </a:p>
          <a:p>
            <a:endParaRPr lang="en-US" sz="1800" dirty="0" smtClean="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7145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1216992"/>
            <a:ext cx="9404723" cy="1198661"/>
          </a:xfrm>
        </p:spPr>
        <p:txBody>
          <a:bodyPr>
            <a:normAutofit/>
          </a:bodyPr>
          <a:lstStyle/>
          <a:p>
            <a:r>
              <a:rPr lang="en-US" sz="2400" dirty="0" smtClean="0">
                <a:latin typeface="Times New Roman" panose="02020603050405020304" pitchFamily="18" charset="0"/>
                <a:cs typeface="Times New Roman" panose="02020603050405020304" pitchFamily="18" charset="0"/>
              </a:rPr>
              <a:t>The ideal waste management system:</a:t>
            </a:r>
            <a:br>
              <a:rPr lang="en-US" sz="2400" dirty="0" smtClean="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anose="02020603050405020304" pitchFamily="18" charset="0"/>
                <a:cs typeface="Times New Roman" panose="02020603050405020304" pitchFamily="18" charset="0"/>
              </a:rPr>
              <a:t>Provide a customized and robust handling of all waste with a minimum of effort for the customer.</a:t>
            </a:r>
          </a:p>
          <a:p>
            <a:r>
              <a:rPr lang="en-US" sz="1800" dirty="0" smtClean="0">
                <a:latin typeface="Times New Roman" panose="02020603050405020304" pitchFamily="18" charset="0"/>
                <a:cs typeface="Times New Roman" panose="02020603050405020304" pitchFamily="18" charset="0"/>
              </a:rPr>
              <a:t>Result in the lowest possible load on the environment.</a:t>
            </a:r>
          </a:p>
          <a:p>
            <a:r>
              <a:rPr lang="en-US" sz="1800" dirty="0" smtClean="0">
                <a:latin typeface="Times New Roman" panose="02020603050405020304" pitchFamily="18" charset="0"/>
                <a:cs typeface="Times New Roman" panose="02020603050405020304" pitchFamily="18" charset="0"/>
              </a:rPr>
              <a:t>Provide a maximum of disease of resource recovery from the waste while minimizing use of resources in the waste handing.</a:t>
            </a:r>
          </a:p>
          <a:p>
            <a:r>
              <a:rPr lang="en-US" sz="1800" dirty="0" smtClean="0">
                <a:latin typeface="Times New Roman" panose="02020603050405020304" pitchFamily="18" charset="0"/>
                <a:cs typeface="Times New Roman" panose="02020603050405020304" pitchFamily="18" charset="0"/>
              </a:rPr>
              <a:t>Provide only little impact on the city with respect to traffic vehicle exhaust, nose, traffic accidents and spill of waste.</a:t>
            </a:r>
          </a:p>
          <a:p>
            <a:r>
              <a:rPr lang="en-US" sz="1800" dirty="0" smtClean="0">
                <a:latin typeface="Times New Roman" panose="02020603050405020304" pitchFamily="18" charset="0"/>
                <a:cs typeface="Times New Roman" panose="02020603050405020304" pitchFamily="18" charset="0"/>
              </a:rPr>
              <a:t>Include proper architectural consideration in establishing waste collection facilities.</a:t>
            </a:r>
          </a:p>
          <a:p>
            <a:r>
              <a:rPr lang="en-US" sz="1800" dirty="0" smtClean="0">
                <a:latin typeface="Times New Roman" panose="02020603050405020304" pitchFamily="18" charset="0"/>
                <a:cs typeface="Times New Roman" panose="02020603050405020304" pitchFamily="18" charset="0"/>
              </a:rPr>
              <a:t>Economically acceptable.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7244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1352653"/>
            <a:ext cx="9404723" cy="1400530"/>
          </a:xfrm>
        </p:spPr>
        <p:txBody>
          <a:bodyPr>
            <a:normAutofit/>
          </a:bodyPr>
          <a:lstStyle/>
          <a:p>
            <a:r>
              <a:rPr lang="en-US" sz="2400" dirty="0" smtClean="0">
                <a:latin typeface="Times New Roman" panose="02020603050405020304" pitchFamily="18" charset="0"/>
                <a:cs typeface="Times New Roman" panose="02020603050405020304" pitchFamily="18" charset="0"/>
              </a:rPr>
              <a:t>Present status of waste management: </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sz="1800" dirty="0" smtClean="0">
                <a:latin typeface="Times New Roman" panose="02020603050405020304" pitchFamily="18" charset="0"/>
                <a:cs typeface="Times New Roman" panose="02020603050405020304" pitchFamily="18" charset="0"/>
              </a:rPr>
              <a:t>Domestic waste thrown on streets.</a:t>
            </a:r>
          </a:p>
          <a:p>
            <a:r>
              <a:rPr lang="en-US" sz="1800" dirty="0" smtClean="0">
                <a:latin typeface="Times New Roman" panose="02020603050405020304" pitchFamily="18" charset="0"/>
                <a:cs typeface="Times New Roman" panose="02020603050405020304" pitchFamily="18" charset="0"/>
              </a:rPr>
              <a:t>Trade waste on road / streets.</a:t>
            </a:r>
          </a:p>
          <a:p>
            <a:r>
              <a:rPr lang="en-US" sz="1800" dirty="0" smtClean="0">
                <a:latin typeface="Times New Roman" panose="02020603050405020304" pitchFamily="18" charset="0"/>
                <a:cs typeface="Times New Roman" panose="02020603050405020304" pitchFamily="18" charset="0"/>
              </a:rPr>
              <a:t>Construction debris left unattended .</a:t>
            </a:r>
          </a:p>
          <a:p>
            <a:r>
              <a:rPr lang="en-US" sz="1800" dirty="0" smtClean="0">
                <a:latin typeface="Times New Roman" panose="02020603050405020304" pitchFamily="18" charset="0"/>
                <a:cs typeface="Times New Roman" panose="02020603050405020304" pitchFamily="18" charset="0"/>
              </a:rPr>
              <a:t>Biomedical waste disposed in municipal waste stream.</a:t>
            </a:r>
          </a:p>
          <a:p>
            <a:r>
              <a:rPr lang="en-US" sz="1800" dirty="0" smtClean="0">
                <a:latin typeface="Times New Roman" panose="02020603050405020304" pitchFamily="18" charset="0"/>
                <a:cs typeface="Times New Roman" panose="02020603050405020304" pitchFamily="18" charset="0"/>
              </a:rPr>
              <a:t>Industrial waste disposal off in open areas.</a:t>
            </a:r>
          </a:p>
          <a:p>
            <a:r>
              <a:rPr lang="en-US" sz="1800" dirty="0" smtClean="0">
                <a:latin typeface="Times New Roman" panose="02020603050405020304" pitchFamily="18" charset="0"/>
                <a:cs typeface="Times New Roman" panose="02020603050405020304" pitchFamily="18" charset="0"/>
              </a:rPr>
              <a:t>Segregation and storage of waste at sources not done inappropriate, resulting in littering of garbage.</a:t>
            </a:r>
          </a:p>
          <a:p>
            <a:r>
              <a:rPr lang="en-US" sz="1800" dirty="0" smtClean="0">
                <a:latin typeface="Times New Roman" panose="02020603050405020304" pitchFamily="18" charset="0"/>
                <a:cs typeface="Times New Roman" panose="02020603050405020304" pitchFamily="18" charset="0"/>
              </a:rPr>
              <a:t>Street sweeping not done in everyday.</a:t>
            </a:r>
          </a:p>
          <a:p>
            <a:r>
              <a:rPr lang="en-US" sz="1800" dirty="0" smtClean="0">
                <a:latin typeface="Times New Roman" panose="02020603050405020304" pitchFamily="18" charset="0"/>
                <a:cs typeface="Times New Roman" panose="02020603050405020304" pitchFamily="18" charset="0"/>
              </a:rPr>
              <a:t>Waste transportation done in open vehicles.</a:t>
            </a:r>
          </a:p>
          <a:p>
            <a:r>
              <a:rPr lang="en-US" sz="1800" dirty="0" smtClean="0">
                <a:latin typeface="Times New Roman" panose="02020603050405020304" pitchFamily="18" charset="0"/>
                <a:cs typeface="Times New Roman" panose="02020603050405020304" pitchFamily="18" charset="0"/>
              </a:rPr>
              <a:t>Final disposal done through crude dumping. </a:t>
            </a:r>
          </a:p>
          <a:p>
            <a:r>
              <a:rPr lang="en-US" sz="1800" dirty="0" smtClean="0">
                <a:latin typeface="Times New Roman" panose="02020603050405020304" pitchFamily="18" charset="0"/>
                <a:cs typeface="Times New Roman" panose="02020603050405020304" pitchFamily="18" charset="0"/>
              </a:rPr>
              <a:t>Rag pickers collect recyclable from municipal bins / dumpsites and litter the waste causing insanitary conditions. </a:t>
            </a: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8949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1121458"/>
            <a:ext cx="9150082" cy="1400530"/>
          </a:xfrm>
        </p:spPr>
        <p:txBody>
          <a:bodyPr>
            <a:normAutofit/>
          </a:bodyPr>
          <a:lstStyle/>
          <a:p>
            <a:r>
              <a:rPr lang="en-US" sz="2400" dirty="0" smtClean="0">
                <a:latin typeface="Times New Roman" panose="02020603050405020304" pitchFamily="18" charset="0"/>
                <a:cs typeface="Times New Roman" panose="02020603050405020304" pitchFamily="18" charset="0"/>
              </a:rPr>
              <a:t>Integrated solid waste management (ISWM):</a:t>
            </a:r>
            <a:br>
              <a:rPr lang="en-US" sz="2400" dirty="0" smtClean="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anose="02020603050405020304" pitchFamily="18" charset="0"/>
                <a:cs typeface="Times New Roman" panose="02020603050405020304" pitchFamily="18" charset="0"/>
              </a:rPr>
              <a:t>Comprehensive waste prevention, recycling, composition, and disposal program. </a:t>
            </a:r>
            <a:endParaRPr lang="en-US" sz="1800" dirty="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To minimize the initial generation of waste materials through source reduction, then through reusing and recycling to further reduce the volume of the material being sent to landfills or incineration compared to the conventional approach of simply focusing on disposal of solid waste.</a:t>
            </a:r>
          </a:p>
          <a:p>
            <a:endParaRPr lang="en-US" sz="1800" dirty="0" smtClean="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7366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1121458"/>
            <a:ext cx="9404723" cy="1400530"/>
          </a:xfrm>
        </p:spPr>
        <p:txBody>
          <a:bodyPr>
            <a:normAutofit/>
          </a:bodyPr>
          <a:lstStyle/>
          <a:p>
            <a:r>
              <a:rPr lang="en-US" sz="2800" dirty="0" smtClean="0">
                <a:latin typeface="Times New Roman" panose="02020603050405020304" pitchFamily="18" charset="0"/>
                <a:cs typeface="Times New Roman" panose="02020603050405020304" pitchFamily="18" charset="0"/>
              </a:rPr>
              <a:t>Focus of the ISWM program includes:</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solidFill>
                  <a:srgbClr val="00B0F0"/>
                </a:solidFill>
                <a:latin typeface="Times New Roman" panose="02020603050405020304" pitchFamily="18" charset="0"/>
                <a:cs typeface="Times New Roman" panose="02020603050405020304" pitchFamily="18" charset="0"/>
              </a:rPr>
              <a:t>Assignment</a:t>
            </a:r>
            <a:r>
              <a:rPr lang="en-US" sz="1800" dirty="0" smtClean="0">
                <a:latin typeface="Times New Roman" panose="02020603050405020304" pitchFamily="18" charset="0"/>
                <a:cs typeface="Times New Roman" panose="02020603050405020304" pitchFamily="18" charset="0"/>
              </a:rPr>
              <a:t> of present condition and organizational set up.</a:t>
            </a:r>
          </a:p>
          <a:p>
            <a:r>
              <a:rPr lang="en-US" sz="1800" dirty="0" smtClean="0">
                <a:solidFill>
                  <a:srgbClr val="00B0F0"/>
                </a:solidFill>
                <a:latin typeface="Times New Roman" panose="02020603050405020304" pitchFamily="18" charset="0"/>
                <a:cs typeface="Times New Roman" panose="02020603050405020304" pitchFamily="18" charset="0"/>
              </a:rPr>
              <a:t>Reduce, reuse and recycle</a:t>
            </a:r>
            <a:r>
              <a:rPr lang="en-US" sz="1800" dirty="0" smtClean="0">
                <a:solidFill>
                  <a:srgbClr val="FF0000"/>
                </a:solidFill>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solid waste to the greatest extend possible.</a:t>
            </a:r>
          </a:p>
          <a:p>
            <a:r>
              <a:rPr lang="en-US" sz="1800" dirty="0" smtClean="0">
                <a:solidFill>
                  <a:srgbClr val="00B0F0"/>
                </a:solidFill>
                <a:latin typeface="Times New Roman" panose="02020603050405020304" pitchFamily="18" charset="0"/>
                <a:cs typeface="Times New Roman" panose="02020603050405020304" pitchFamily="18" charset="0"/>
              </a:rPr>
              <a:t>Co- operate</a:t>
            </a:r>
            <a:r>
              <a:rPr lang="en-US" sz="1800" dirty="0" smtClean="0">
                <a:solidFill>
                  <a:srgbClr val="FF0000"/>
                </a:solidFill>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to the extend practicable in recycling program conducted by the civilian community.</a:t>
            </a:r>
          </a:p>
          <a:p>
            <a:r>
              <a:rPr lang="en-US" sz="1800" dirty="0" smtClean="0">
                <a:solidFill>
                  <a:srgbClr val="00B0F0"/>
                </a:solidFill>
                <a:latin typeface="Times New Roman" panose="02020603050405020304" pitchFamily="18" charset="0"/>
                <a:cs typeface="Times New Roman" panose="02020603050405020304" pitchFamily="18" charset="0"/>
              </a:rPr>
              <a:t>Facilitating ty community participation </a:t>
            </a:r>
            <a:r>
              <a:rPr lang="en-US" sz="1800" dirty="0" smtClean="0">
                <a:latin typeface="Times New Roman" panose="02020603050405020304" pitchFamily="18" charset="0"/>
                <a:cs typeface="Times New Roman" panose="02020603050405020304" pitchFamily="18" charset="0"/>
              </a:rPr>
              <a:t>in solid waste management activity intellectual input- research on design, material, concept.</a:t>
            </a:r>
          </a:p>
          <a:p>
            <a:r>
              <a:rPr lang="en-US" sz="1800" dirty="0" smtClean="0">
                <a:solidFill>
                  <a:srgbClr val="00B0F0"/>
                </a:solidFill>
                <a:latin typeface="Times New Roman" panose="02020603050405020304" pitchFamily="18" charset="0"/>
                <a:cs typeface="Times New Roman" panose="02020603050405020304" pitchFamily="18" charset="0"/>
              </a:rPr>
              <a:t>Financial support </a:t>
            </a:r>
            <a:r>
              <a:rPr lang="en-US" sz="1800" dirty="0" smtClean="0">
                <a:latin typeface="Times New Roman" panose="02020603050405020304" pitchFamily="18" charset="0"/>
                <a:cs typeface="Times New Roman" panose="02020603050405020304" pitchFamily="18" charset="0"/>
              </a:rPr>
              <a:t>towards infrastructure and maintenance.</a:t>
            </a:r>
          </a:p>
          <a:p>
            <a:r>
              <a:rPr lang="en-US" sz="1800" dirty="0" smtClean="0">
                <a:solidFill>
                  <a:srgbClr val="00B0F0"/>
                </a:solidFill>
                <a:latin typeface="Times New Roman" panose="02020603050405020304" pitchFamily="18" charset="0"/>
                <a:cs typeface="Times New Roman" panose="02020603050405020304" pitchFamily="18" charset="0"/>
              </a:rPr>
              <a:t>Privatize</a:t>
            </a:r>
            <a:r>
              <a:rPr lang="en-US" sz="1800" dirty="0" smtClean="0">
                <a:solidFill>
                  <a:srgbClr val="FF0000"/>
                </a:solidFill>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solid waste management facilities or contract for waste disposal services, including recycling. </a:t>
            </a:r>
          </a:p>
          <a:p>
            <a:r>
              <a:rPr lang="en-US" sz="1800" dirty="0" smtClean="0">
                <a:solidFill>
                  <a:srgbClr val="00B0F0"/>
                </a:solidFill>
                <a:latin typeface="Times New Roman" panose="02020603050405020304" pitchFamily="18" charset="0"/>
                <a:cs typeface="Times New Roman" panose="02020603050405020304" pitchFamily="18" charset="0"/>
              </a:rPr>
              <a:t>Complying with applicable regulations </a:t>
            </a:r>
            <a:r>
              <a:rPr lang="en-US" sz="1800" dirty="0" smtClean="0">
                <a:latin typeface="Times New Roman" panose="02020603050405020304" pitchFamily="18" charset="0"/>
                <a:cs typeface="Times New Roman" panose="02020603050405020304" pitchFamily="18" charset="0"/>
              </a:rPr>
              <a:t>regarding solid waste management and recycling.</a:t>
            </a:r>
          </a:p>
          <a:p>
            <a:r>
              <a:rPr lang="en-US" sz="1800" dirty="0" smtClean="0">
                <a:latin typeface="Times New Roman" panose="02020603050405020304" pitchFamily="18" charset="0"/>
                <a:cs typeface="Times New Roman" panose="02020603050405020304" pitchFamily="18" charset="0"/>
              </a:rPr>
              <a:t>Overall monitoring and </a:t>
            </a:r>
            <a:r>
              <a:rPr lang="en-US" sz="1800" dirty="0" smtClean="0">
                <a:solidFill>
                  <a:srgbClr val="00B0F0"/>
                </a:solidFill>
                <a:latin typeface="Times New Roman" panose="02020603050405020304" pitchFamily="18" charset="0"/>
                <a:cs typeface="Times New Roman" panose="02020603050405020304" pitchFamily="18" charset="0"/>
              </a:rPr>
              <a:t>co-ordination.  </a:t>
            </a:r>
            <a:endParaRPr lang="en-US" sz="18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2391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1460310"/>
            <a:ext cx="9404723" cy="488472"/>
          </a:xfrm>
        </p:spPr>
        <p:txBody>
          <a:bodyPr>
            <a:normAutofit/>
          </a:bodyPr>
          <a:lstStyle/>
          <a:p>
            <a:r>
              <a:rPr lang="en-US" sz="2400" dirty="0" smtClean="0">
                <a:latin typeface="Times New Roman" panose="02020603050405020304" pitchFamily="18" charset="0"/>
                <a:cs typeface="Times New Roman" panose="02020603050405020304" pitchFamily="18" charset="0"/>
              </a:rPr>
              <a:t>Solid waste disposal:</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anose="02020603050405020304" pitchFamily="18" charset="0"/>
                <a:cs typeface="Times New Roman" panose="02020603050405020304" pitchFamily="18" charset="0"/>
              </a:rPr>
              <a:t>On-site disposal.</a:t>
            </a:r>
          </a:p>
          <a:p>
            <a:r>
              <a:rPr lang="en-US" sz="1800" dirty="0" smtClean="0">
                <a:latin typeface="Times New Roman" panose="02020603050405020304" pitchFamily="18" charset="0"/>
                <a:cs typeface="Times New Roman" panose="02020603050405020304" pitchFamily="18" charset="0"/>
              </a:rPr>
              <a:t>Composting.</a:t>
            </a:r>
          </a:p>
          <a:p>
            <a:r>
              <a:rPr lang="en-US" sz="1800" dirty="0" smtClean="0">
                <a:latin typeface="Times New Roman" panose="02020603050405020304" pitchFamily="18" charset="0"/>
                <a:cs typeface="Times New Roman" panose="02020603050405020304" pitchFamily="18" charset="0"/>
              </a:rPr>
              <a:t>Incineration.</a:t>
            </a:r>
          </a:p>
          <a:p>
            <a:r>
              <a:rPr lang="en-US" sz="1800" dirty="0" smtClean="0">
                <a:latin typeface="Times New Roman" panose="02020603050405020304" pitchFamily="18" charset="0"/>
                <a:cs typeface="Times New Roman" panose="02020603050405020304" pitchFamily="18" charset="0"/>
              </a:rPr>
              <a:t>Open dumps.</a:t>
            </a:r>
          </a:p>
          <a:p>
            <a:r>
              <a:rPr lang="en-US" sz="1800" dirty="0" smtClean="0">
                <a:latin typeface="Times New Roman" panose="02020603050405020304" pitchFamily="18" charset="0"/>
                <a:cs typeface="Times New Roman" panose="02020603050405020304" pitchFamily="18" charset="0"/>
              </a:rPr>
              <a:t>Sanitary landfills.</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8150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6338" y="1706707"/>
            <a:ext cx="5438899" cy="3304680"/>
          </a:xfrm>
          <a:prstGeom prst="rect">
            <a:avLst/>
          </a:prstGeom>
        </p:spPr>
      </p:pic>
    </p:spTree>
    <p:extLst>
      <p:ext uri="{BB962C8B-B14F-4D97-AF65-F5344CB8AC3E}">
        <p14:creationId xmlns:p14="http://schemas.microsoft.com/office/powerpoint/2010/main" val="2927950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979" y="928047"/>
            <a:ext cx="9109138" cy="938848"/>
          </a:xfrm>
        </p:spPr>
        <p:txBody>
          <a:bodyPr>
            <a:normAutofit/>
          </a:bodyPr>
          <a:lstStyle/>
          <a:p>
            <a:r>
              <a:rPr lang="en-US" sz="2400" dirty="0" smtClean="0">
                <a:latin typeface="Times New Roman" panose="02020603050405020304" pitchFamily="18" charset="0"/>
                <a:cs typeface="Times New Roman" panose="02020603050405020304" pitchFamily="18" charset="0"/>
              </a:rPr>
              <a:t>E waste:</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36979" y="1690688"/>
            <a:ext cx="10616821" cy="4486275"/>
          </a:xfrm>
        </p:spPr>
        <p:txBody>
          <a:bodyPr>
            <a:normAutofit lnSpcReduction="10000"/>
          </a:bodyPr>
          <a:lstStyle/>
          <a:p>
            <a:r>
              <a:rPr lang="en-US" sz="1800" dirty="0" smtClean="0">
                <a:latin typeface="Times New Roman" panose="02020603050405020304" pitchFamily="18" charset="0"/>
                <a:cs typeface="Times New Roman" panose="02020603050405020304" pitchFamily="18" charset="0"/>
              </a:rPr>
              <a:t>E-waste comprises of waste electronics goods which are not fit their originally intended use.</a:t>
            </a:r>
          </a:p>
          <a:p>
            <a:r>
              <a:rPr lang="en-US" sz="1800" dirty="0" smtClean="0">
                <a:latin typeface="Times New Roman" panose="02020603050405020304" pitchFamily="18" charset="0"/>
                <a:cs typeface="Times New Roman" panose="02020603050405020304" pitchFamily="18" charset="0"/>
              </a:rPr>
              <a:t>Such electronics goods may be television, telephone, radio, computers, printer, fax machines, DVDs and CDs etc.</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Sources of e-waste  :</a:t>
            </a:r>
          </a:p>
          <a:p>
            <a:pPr lvl="1"/>
            <a:r>
              <a:rPr lang="en-US" sz="1800" dirty="0" smtClean="0">
                <a:latin typeface="Times New Roman" panose="02020603050405020304" pitchFamily="18" charset="0"/>
                <a:cs typeface="Times New Roman" panose="02020603050405020304" pitchFamily="18" charset="0"/>
              </a:rPr>
              <a:t>It and telecom equipments.</a:t>
            </a:r>
          </a:p>
          <a:p>
            <a:pPr lvl="1"/>
            <a:r>
              <a:rPr lang="en-US" sz="1800" dirty="0" smtClean="0">
                <a:latin typeface="Times New Roman" panose="02020603050405020304" pitchFamily="18" charset="0"/>
                <a:cs typeface="Times New Roman" panose="02020603050405020304" pitchFamily="18" charset="0"/>
              </a:rPr>
              <a:t>Large and small household appliances.</a:t>
            </a:r>
          </a:p>
          <a:p>
            <a:pPr lvl="1"/>
            <a:r>
              <a:rPr lang="en-US" sz="1800" dirty="0" smtClean="0">
                <a:latin typeface="Times New Roman" panose="02020603050405020304" pitchFamily="18" charset="0"/>
                <a:cs typeface="Times New Roman" panose="02020603050405020304" pitchFamily="18" charset="0"/>
              </a:rPr>
              <a:t>Consumer &amp; lighting equipment.</a:t>
            </a:r>
          </a:p>
          <a:p>
            <a:pPr lvl="1"/>
            <a:r>
              <a:rPr lang="en-US" sz="1800" dirty="0" smtClean="0">
                <a:latin typeface="Times New Roman" panose="02020603050405020304" pitchFamily="18" charset="0"/>
                <a:cs typeface="Times New Roman" panose="02020603050405020304" pitchFamily="18" charset="0"/>
              </a:rPr>
              <a:t>Toys, leisure &amp; sports equipment.</a:t>
            </a:r>
          </a:p>
          <a:p>
            <a:pPr lvl="1"/>
            <a:r>
              <a:rPr lang="en-US" sz="1800" dirty="0" smtClean="0">
                <a:latin typeface="Times New Roman" panose="02020603050405020304" pitchFamily="18" charset="0"/>
                <a:cs typeface="Times New Roman" panose="02020603050405020304" pitchFamily="18" charset="0"/>
              </a:rPr>
              <a:t>Medical devices.</a:t>
            </a:r>
          </a:p>
          <a:p>
            <a:pPr lvl="1"/>
            <a:r>
              <a:rPr lang="en-US" sz="1800" dirty="0" smtClean="0">
                <a:latin typeface="Times New Roman" panose="02020603050405020304" pitchFamily="18" charset="0"/>
                <a:cs typeface="Times New Roman" panose="02020603050405020304" pitchFamily="18" charset="0"/>
              </a:rPr>
              <a:t>Monitoring &amp; control instruments.</a:t>
            </a:r>
          </a:p>
          <a:p>
            <a:pPr lvl="1"/>
            <a:endParaRPr lang="en-US" sz="1800" dirty="0" smtClean="0">
              <a:latin typeface="Times New Roman" panose="02020603050405020304" pitchFamily="18" charset="0"/>
              <a:cs typeface="Times New Roman" panose="02020603050405020304" pitchFamily="18" charset="0"/>
            </a:endParaRPr>
          </a:p>
          <a:p>
            <a:pPr lvl="1"/>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2864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1244288"/>
            <a:ext cx="9404723" cy="1400530"/>
          </a:xfrm>
        </p:spPr>
        <p:txBody>
          <a:bodyPr>
            <a:normAutofit/>
          </a:bodyPr>
          <a:lstStyle/>
          <a:p>
            <a:r>
              <a:rPr lang="en-US" sz="2400" dirty="0" smtClean="0">
                <a:latin typeface="Times New Roman" panose="02020603050405020304" pitchFamily="18" charset="0"/>
                <a:cs typeface="Times New Roman" panose="02020603050405020304" pitchFamily="18" charset="0"/>
              </a:rPr>
              <a:t>Health effects:</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anose="02020603050405020304" pitchFamily="18" charset="0"/>
                <a:cs typeface="Times New Roman" panose="02020603050405020304" pitchFamily="18" charset="0"/>
              </a:rPr>
              <a:t>Electronics products like computers and cell phones contain a lot of differents toxins.</a:t>
            </a:r>
          </a:p>
          <a:p>
            <a:r>
              <a:rPr lang="en-US" sz="1800" dirty="0" smtClean="0">
                <a:latin typeface="Times New Roman" panose="02020603050405020304" pitchFamily="18" charset="0"/>
                <a:cs typeface="Times New Roman" panose="02020603050405020304" pitchFamily="18" charset="0"/>
              </a:rPr>
              <a:t>Electronic products like computer and cell phone contain a lot of different toxins.</a:t>
            </a:r>
          </a:p>
          <a:p>
            <a:r>
              <a:rPr lang="en-US" sz="1800" dirty="0" smtClean="0">
                <a:latin typeface="Times New Roman" panose="02020603050405020304" pitchFamily="18" charset="0"/>
                <a:cs typeface="Times New Roman" panose="02020603050405020304" pitchFamily="18" charset="0"/>
              </a:rPr>
              <a:t>For example, cathode ray tubes (CRTs)contain heavy martial such as lead, barium and cadmium, which can damage human nervous and respiratory system if they enter the water  system.</a:t>
            </a:r>
          </a:p>
          <a:p>
            <a:endParaRPr lang="en-US" sz="1800" dirty="0" smtClean="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5641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320" y="234496"/>
            <a:ext cx="10515600" cy="1325563"/>
          </a:xfrm>
        </p:spPr>
        <p:txBody>
          <a:bodyPr>
            <a:normAutofit/>
          </a:bodyPr>
          <a:lstStyle/>
          <a:p>
            <a:r>
              <a:rPr lang="en-US" sz="18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Contents:</a:t>
            </a:r>
            <a:br>
              <a:rPr lang="en-US" sz="2400" dirty="0" smtClean="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6325" y="709684"/>
            <a:ext cx="10515600" cy="4873513"/>
          </a:xfrm>
        </p:spPr>
        <p:txBody>
          <a:bodyPr>
            <a:noAutofit/>
          </a:bodyPr>
          <a:lstStyle/>
          <a:p>
            <a:r>
              <a:rPr lang="en-US" sz="1800" dirty="0" smtClean="0">
                <a:latin typeface="Times New Roman" panose="02020603050405020304" pitchFamily="18" charset="0"/>
                <a:cs typeface="Times New Roman" panose="02020603050405020304" pitchFamily="18" charset="0"/>
              </a:rPr>
              <a:t>Introduction</a:t>
            </a:r>
          </a:p>
          <a:p>
            <a:r>
              <a:rPr lang="en-US" sz="1800" dirty="0" smtClean="0">
                <a:latin typeface="Times New Roman" panose="02020603050405020304" pitchFamily="18" charset="0"/>
                <a:cs typeface="Times New Roman" panose="02020603050405020304" pitchFamily="18" charset="0"/>
              </a:rPr>
              <a:t>Waste</a:t>
            </a:r>
          </a:p>
          <a:p>
            <a:r>
              <a:rPr lang="en-US" sz="1800" dirty="0" smtClean="0">
                <a:latin typeface="Times New Roman" panose="02020603050405020304" pitchFamily="18" charset="0"/>
                <a:cs typeface="Times New Roman" panose="02020603050405020304" pitchFamily="18" charset="0"/>
              </a:rPr>
              <a:t>Classification</a:t>
            </a:r>
          </a:p>
          <a:p>
            <a:r>
              <a:rPr lang="en-US" sz="1800" dirty="0" smtClean="0">
                <a:latin typeface="Times New Roman" panose="02020603050405020304" pitchFamily="18" charset="0"/>
                <a:cs typeface="Times New Roman" panose="02020603050405020304" pitchFamily="18" charset="0"/>
              </a:rPr>
              <a:t>Sources</a:t>
            </a:r>
          </a:p>
          <a:p>
            <a:r>
              <a:rPr lang="en-US" sz="1800" dirty="0" smtClean="0">
                <a:latin typeface="Times New Roman" panose="02020603050405020304" pitchFamily="18" charset="0"/>
                <a:cs typeface="Times New Roman" panose="02020603050405020304" pitchFamily="18" charset="0"/>
              </a:rPr>
              <a:t>Magnitude of the problem</a:t>
            </a:r>
          </a:p>
          <a:p>
            <a:r>
              <a:rPr lang="en-US" sz="1800" dirty="0" smtClean="0">
                <a:latin typeface="Times New Roman" panose="02020603050405020304" pitchFamily="18" charset="0"/>
                <a:cs typeface="Times New Roman" panose="02020603050405020304" pitchFamily="18" charset="0"/>
              </a:rPr>
              <a:t>Public health importance of waste management</a:t>
            </a:r>
          </a:p>
          <a:p>
            <a:r>
              <a:rPr lang="en-US" sz="1800" dirty="0" smtClean="0">
                <a:latin typeface="Times New Roman" panose="02020603050405020304" pitchFamily="18" charset="0"/>
                <a:cs typeface="Times New Roman" panose="02020603050405020304" pitchFamily="18" charset="0"/>
              </a:rPr>
              <a:t>Ideal waste management</a:t>
            </a:r>
          </a:p>
          <a:p>
            <a:r>
              <a:rPr lang="en-US" sz="1800" dirty="0" smtClean="0">
                <a:latin typeface="Times New Roman" panose="02020603050405020304" pitchFamily="18" charset="0"/>
                <a:cs typeface="Times New Roman" panose="02020603050405020304" pitchFamily="18" charset="0"/>
              </a:rPr>
              <a:t>Present status of waste management in India</a:t>
            </a:r>
          </a:p>
          <a:p>
            <a:r>
              <a:rPr lang="en-US" sz="1800" dirty="0" smtClean="0">
                <a:latin typeface="Times New Roman" panose="02020603050405020304" pitchFamily="18" charset="0"/>
                <a:cs typeface="Times New Roman" panose="02020603050405020304" pitchFamily="18" charset="0"/>
              </a:rPr>
              <a:t>Integrated solid waste management</a:t>
            </a:r>
          </a:p>
          <a:p>
            <a:r>
              <a:rPr lang="en-US" sz="1800" dirty="0" smtClean="0">
                <a:latin typeface="Times New Roman" panose="02020603050405020304" pitchFamily="18" charset="0"/>
                <a:cs typeface="Times New Roman" panose="02020603050405020304" pitchFamily="18" charset="0"/>
              </a:rPr>
              <a:t>E-waste-effects , sources , mg</a:t>
            </a:r>
          </a:p>
          <a:p>
            <a:r>
              <a:rPr lang="en-US" sz="1800" dirty="0" smtClean="0">
                <a:latin typeface="Times New Roman" panose="02020603050405020304" pitchFamily="18" charset="0"/>
                <a:cs typeface="Times New Roman" panose="02020603050405020304" pitchFamily="18" charset="0"/>
              </a:rPr>
              <a:t>Hazardous waste</a:t>
            </a:r>
          </a:p>
          <a:p>
            <a:r>
              <a:rPr lang="en-US" sz="1800" dirty="0" smtClean="0">
                <a:latin typeface="Times New Roman" panose="02020603050405020304" pitchFamily="18" charset="0"/>
                <a:cs typeface="Times New Roman" panose="02020603050405020304" pitchFamily="18" charset="0"/>
              </a:rPr>
              <a:t>Biomedical waste</a:t>
            </a:r>
          </a:p>
          <a:p>
            <a:r>
              <a:rPr lang="en-US" sz="1800" dirty="0" smtClean="0">
                <a:latin typeface="Times New Roman" panose="02020603050405020304" pitchFamily="18" charset="0"/>
                <a:cs typeface="Times New Roman" panose="02020603050405020304" pitchFamily="18" charset="0"/>
              </a:rPr>
              <a:t>Liquid waste</a:t>
            </a:r>
          </a:p>
          <a:p>
            <a:r>
              <a:rPr lang="en-US" sz="1800" dirty="0" smtClean="0">
                <a:latin typeface="Times New Roman" panose="02020603050405020304" pitchFamily="18" charset="0"/>
                <a:cs typeface="Times New Roman" panose="02020603050405020304" pitchFamily="18" charset="0"/>
              </a:rPr>
              <a:t>Challenges faced in management of waste</a:t>
            </a:r>
          </a:p>
          <a:p>
            <a:r>
              <a:rPr lang="en-US" sz="1800" dirty="0" smtClean="0">
                <a:latin typeface="Times New Roman" panose="02020603050405020304" pitchFamily="18" charset="0"/>
                <a:cs typeface="Times New Roman" panose="02020603050405020304" pitchFamily="18" charset="0"/>
              </a:rPr>
              <a:t>conclusion</a:t>
            </a:r>
          </a:p>
        </p:txBody>
      </p:sp>
    </p:spTree>
    <p:extLst>
      <p:ext uri="{BB962C8B-B14F-4D97-AF65-F5344CB8AC3E}">
        <p14:creationId xmlns:p14="http://schemas.microsoft.com/office/powerpoint/2010/main" val="2825027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1244288"/>
            <a:ext cx="9404723" cy="1400530"/>
          </a:xfrm>
        </p:spPr>
        <p:txBody>
          <a:bodyPr>
            <a:normAutofit/>
          </a:bodyPr>
          <a:lstStyle/>
          <a:p>
            <a:r>
              <a:rPr lang="en-US" sz="2400" dirty="0" smtClean="0">
                <a:latin typeface="Times New Roman" panose="02020603050405020304" pitchFamily="18" charset="0"/>
                <a:cs typeface="Times New Roman" panose="02020603050405020304" pitchFamily="18" charset="0"/>
              </a:rPr>
              <a:t>Effects of e- waste:</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p:txBody>
          <a:bodyPr/>
          <a:lstStyle/>
          <a:p>
            <a:r>
              <a:rPr lang="en-US" dirty="0" smtClean="0">
                <a:latin typeface="Times New Roman" panose="02020603050405020304" pitchFamily="18" charset="0"/>
                <a:cs typeface="Times New Roman" panose="02020603050405020304" pitchFamily="18" charset="0"/>
              </a:rPr>
              <a:t>On Environment</a:t>
            </a:r>
          </a:p>
          <a:p>
            <a:r>
              <a:rPr lang="en-US" sz="1800" dirty="0" smtClean="0">
                <a:latin typeface="Times New Roman" panose="02020603050405020304" pitchFamily="18" charset="0"/>
                <a:cs typeface="Times New Roman" panose="02020603050405020304" pitchFamily="18" charset="0"/>
              </a:rPr>
              <a:t>Pollution of ground water. </a:t>
            </a:r>
          </a:p>
          <a:p>
            <a:r>
              <a:rPr lang="en-US" sz="1800" dirty="0" smtClean="0">
                <a:latin typeface="Times New Roman" panose="02020603050405020304" pitchFamily="18" charset="0"/>
                <a:cs typeface="Times New Roman" panose="02020603050405020304" pitchFamily="18" charset="0"/>
              </a:rPr>
              <a:t>Acidification of soil.</a:t>
            </a:r>
          </a:p>
          <a:p>
            <a:r>
              <a:rPr lang="en-US" sz="1800" dirty="0" smtClean="0">
                <a:latin typeface="Times New Roman" panose="02020603050405020304" pitchFamily="18" charset="0"/>
                <a:cs typeface="Times New Roman" panose="02020603050405020304" pitchFamily="18" charset="0"/>
              </a:rPr>
              <a:t>Air pollution</a:t>
            </a:r>
          </a:p>
          <a:p>
            <a:r>
              <a:rPr lang="en-US" sz="1800" dirty="0" smtClean="0">
                <a:latin typeface="Times New Roman" panose="02020603050405020304" pitchFamily="18" charset="0"/>
                <a:cs typeface="Times New Roman" panose="02020603050405020304" pitchFamily="18" charset="0"/>
              </a:rPr>
              <a:t>E-waste accounts for 40 percentage of the lead and 75 percent for the heavy metals found in landfills. </a:t>
            </a:r>
            <a:endParaRPr lang="en-US" sz="18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p:txBody>
          <a:bodyPr/>
          <a:lstStyle/>
          <a:p>
            <a:r>
              <a:rPr lang="en-US" dirty="0" smtClean="0">
                <a:latin typeface="Times New Roman" panose="02020603050405020304" pitchFamily="18" charset="0"/>
                <a:cs typeface="Times New Roman" panose="02020603050405020304" pitchFamily="18" charset="0"/>
              </a:rPr>
              <a:t>On Human </a:t>
            </a:r>
            <a:r>
              <a:rPr lang="en-US" dirty="0">
                <a:latin typeface="Times New Roman" panose="02020603050405020304" pitchFamily="18" charset="0"/>
                <a:cs typeface="Times New Roman" panose="02020603050405020304" pitchFamily="18" charset="0"/>
              </a:rPr>
              <a:t>H</a:t>
            </a:r>
            <a:r>
              <a:rPr lang="en-US" dirty="0" smtClean="0">
                <a:latin typeface="Times New Roman" panose="02020603050405020304" pitchFamily="18" charset="0"/>
                <a:cs typeface="Times New Roman" panose="02020603050405020304" pitchFamily="18" charset="0"/>
              </a:rPr>
              <a:t>ealth:</a:t>
            </a:r>
          </a:p>
          <a:p>
            <a:r>
              <a:rPr lang="en-US" sz="1800" dirty="0" smtClean="0">
                <a:latin typeface="Times New Roman" panose="02020603050405020304" pitchFamily="18" charset="0"/>
                <a:cs typeface="Times New Roman" panose="02020603050405020304" pitchFamily="18" charset="0"/>
              </a:rPr>
              <a:t>DNA damage.</a:t>
            </a:r>
          </a:p>
          <a:p>
            <a:r>
              <a:rPr lang="en-US" sz="1800" dirty="0" smtClean="0">
                <a:latin typeface="Times New Roman" panose="02020603050405020304" pitchFamily="18" charset="0"/>
                <a:cs typeface="Times New Roman" panose="02020603050405020304" pitchFamily="18" charset="0"/>
              </a:rPr>
              <a:t>Lung cancer.</a:t>
            </a:r>
          </a:p>
          <a:p>
            <a:r>
              <a:rPr lang="en-US" sz="1800" dirty="0" smtClean="0">
                <a:latin typeface="Times New Roman" panose="02020603050405020304" pitchFamily="18" charset="0"/>
                <a:cs typeface="Times New Roman" panose="02020603050405020304" pitchFamily="18" charset="0"/>
              </a:rPr>
              <a:t>Damage to heart, liver and spleen.</a:t>
            </a:r>
          </a:p>
          <a:p>
            <a:r>
              <a:rPr lang="en-US" sz="1800" dirty="0" smtClean="0">
                <a:latin typeface="Times New Roman" panose="02020603050405020304" pitchFamily="18" charset="0"/>
                <a:cs typeface="Times New Roman" panose="02020603050405020304" pitchFamily="18" charset="0"/>
              </a:rPr>
              <a:t>Chronic damage to the brain.</a:t>
            </a:r>
          </a:p>
          <a:p>
            <a:r>
              <a:rPr lang="en-US" sz="1800" dirty="0" smtClean="0">
                <a:latin typeface="Times New Roman" panose="02020603050405020304" pitchFamily="18" charset="0"/>
                <a:cs typeface="Times New Roman" panose="02020603050405020304" pitchFamily="18" charset="0"/>
              </a:rPr>
              <a:t>Asthmatic bronchitis.</a:t>
            </a:r>
          </a:p>
          <a:p>
            <a:endParaRPr lang="en-US" sz="1800"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8208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1352653"/>
            <a:ext cx="9404723" cy="1400530"/>
          </a:xfrm>
        </p:spPr>
        <p:txBody>
          <a:bodyPr>
            <a:normAutofit/>
          </a:bodyPr>
          <a:lstStyle/>
          <a:p>
            <a:r>
              <a:rPr lang="en-US" sz="2400" dirty="0" smtClean="0">
                <a:latin typeface="Times New Roman" panose="02020603050405020304" pitchFamily="18" charset="0"/>
                <a:cs typeface="Times New Roman" panose="02020603050405020304" pitchFamily="18" charset="0"/>
              </a:rPr>
              <a:t>E-waste management:</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1800" dirty="0" smtClean="0">
                <a:latin typeface="Times New Roman" panose="02020603050405020304" pitchFamily="18" charset="0"/>
                <a:cs typeface="Times New Roman" panose="02020603050405020304" pitchFamily="18" charset="0"/>
              </a:rPr>
              <a:t>The major components of  e-waste management are :</a:t>
            </a:r>
          </a:p>
          <a:p>
            <a:r>
              <a:rPr lang="en-US" sz="1800" dirty="0" smtClean="0">
                <a:latin typeface="Times New Roman" panose="02020603050405020304" pitchFamily="18" charset="0"/>
                <a:cs typeface="Times New Roman" panose="02020603050405020304" pitchFamily="18" charset="0"/>
              </a:rPr>
              <a:t>E-waste collection, sorting and transportation.</a:t>
            </a:r>
          </a:p>
          <a:p>
            <a:r>
              <a:rPr lang="en-US" sz="1800" dirty="0" smtClean="0">
                <a:latin typeface="Times New Roman" panose="02020603050405020304" pitchFamily="18" charset="0"/>
                <a:cs typeface="Times New Roman" panose="02020603050405020304" pitchFamily="18" charset="0"/>
              </a:rPr>
              <a:t>E-waste recycle.</a:t>
            </a: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In industries, management of e-waste is done by waste minimization techniques. It involves:</a:t>
            </a:r>
          </a:p>
          <a:p>
            <a:r>
              <a:rPr lang="en-US" sz="1800" dirty="0" smtClean="0">
                <a:latin typeface="Times New Roman" panose="02020603050405020304" pitchFamily="18" charset="0"/>
                <a:cs typeface="Times New Roman" panose="02020603050405020304" pitchFamily="18" charset="0"/>
              </a:rPr>
              <a:t>  Inventory  management.</a:t>
            </a:r>
          </a:p>
          <a:p>
            <a:r>
              <a:rPr lang="en-US" sz="1800" dirty="0" smtClean="0">
                <a:latin typeface="Times New Roman" panose="02020603050405020304" pitchFamily="18" charset="0"/>
                <a:cs typeface="Times New Roman" panose="02020603050405020304" pitchFamily="18" charset="0"/>
              </a:rPr>
              <a:t>Production process modification. </a:t>
            </a:r>
          </a:p>
          <a:p>
            <a:r>
              <a:rPr lang="en-US" sz="1800" dirty="0" smtClean="0">
                <a:latin typeface="Times New Roman" panose="02020603050405020304" pitchFamily="18" charset="0"/>
                <a:cs typeface="Times New Roman" panose="02020603050405020304" pitchFamily="18" charset="0"/>
              </a:rPr>
              <a:t>Volume reduction.</a:t>
            </a:r>
          </a:p>
          <a:p>
            <a:r>
              <a:rPr lang="en-US" sz="1800" dirty="0" smtClean="0">
                <a:latin typeface="Times New Roman" panose="02020603050405020304" pitchFamily="18" charset="0"/>
                <a:cs typeface="Times New Roman" panose="02020603050405020304" pitchFamily="18" charset="0"/>
              </a:rPr>
              <a:t>Recovery and reuse.</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68485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1352653"/>
            <a:ext cx="9404723" cy="1400530"/>
          </a:xfrm>
        </p:spPr>
        <p:txBody>
          <a:bodyPr>
            <a:normAutofit/>
          </a:bodyPr>
          <a:lstStyle/>
          <a:p>
            <a:r>
              <a:rPr lang="en-US" sz="2400" dirty="0" smtClean="0">
                <a:latin typeface="Times New Roman" panose="02020603050405020304" pitchFamily="18" charset="0"/>
                <a:cs typeface="Times New Roman" panose="02020603050405020304" pitchFamily="18" charset="0"/>
              </a:rPr>
              <a:t>Hazardous waste:</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anose="02020603050405020304" pitchFamily="18" charset="0"/>
                <a:cs typeface="Times New Roman" panose="02020603050405020304" pitchFamily="18" charset="0"/>
              </a:rPr>
              <a:t>Consist of toxic substances that are chemical nature.</a:t>
            </a:r>
          </a:p>
          <a:p>
            <a:r>
              <a:rPr lang="en-US" sz="1800" dirty="0" smtClean="0">
                <a:latin typeface="Times New Roman" panose="02020603050405020304" pitchFamily="18" charset="0"/>
                <a:cs typeface="Times New Roman" panose="02020603050405020304" pitchFamily="18" charset="0"/>
              </a:rPr>
              <a:t>Highly dangerous to human, plants, animals and the overall environment.</a:t>
            </a:r>
          </a:p>
          <a:p>
            <a:endParaRPr lang="en-US" sz="1800" dirty="0">
              <a:latin typeface="Times New Roman" panose="02020603050405020304" pitchFamily="18" charset="0"/>
              <a:cs typeface="Times New Roman" panose="02020603050405020304" pitchFamily="18" charset="0"/>
            </a:endParaRPr>
          </a:p>
          <a:p>
            <a:endParaRPr lang="en-US" sz="1800" dirty="0" smtClean="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smtClean="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63380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1352653"/>
            <a:ext cx="9404723" cy="1400530"/>
          </a:xfrm>
        </p:spPr>
        <p:txBody>
          <a:bodyPr>
            <a:normAutofit/>
          </a:bodyPr>
          <a:lstStyle/>
          <a:p>
            <a:r>
              <a:rPr lang="en-US" sz="2400" dirty="0" smtClean="0">
                <a:latin typeface="Times New Roman" panose="02020603050405020304" pitchFamily="18" charset="0"/>
                <a:cs typeface="Times New Roman" panose="02020603050405020304" pitchFamily="18" charset="0"/>
              </a:rPr>
              <a:t>Hazardous waste management:</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anose="02020603050405020304" pitchFamily="18" charset="0"/>
                <a:cs typeface="Times New Roman" panose="02020603050405020304" pitchFamily="18" charset="0"/>
              </a:rPr>
              <a:t>Minimizing. </a:t>
            </a:r>
          </a:p>
          <a:p>
            <a:r>
              <a:rPr lang="en-US" sz="1800" dirty="0" smtClean="0">
                <a:latin typeface="Times New Roman" panose="02020603050405020304" pitchFamily="18" charset="0"/>
                <a:cs typeface="Times New Roman" panose="02020603050405020304" pitchFamily="18" charset="0"/>
              </a:rPr>
              <a:t>collection and packaging.</a:t>
            </a:r>
          </a:p>
          <a:p>
            <a:r>
              <a:rPr lang="en-US" sz="1800" dirty="0" smtClean="0">
                <a:latin typeface="Times New Roman" panose="02020603050405020304" pitchFamily="18" charset="0"/>
                <a:cs typeface="Times New Roman" panose="02020603050405020304" pitchFamily="18" charset="0"/>
              </a:rPr>
              <a:t>Labelling.</a:t>
            </a:r>
          </a:p>
          <a:p>
            <a:r>
              <a:rPr lang="en-US" sz="1800" dirty="0" smtClean="0">
                <a:latin typeface="Times New Roman" panose="02020603050405020304" pitchFamily="18" charset="0"/>
                <a:cs typeface="Times New Roman" panose="02020603050405020304" pitchFamily="18" charset="0"/>
              </a:rPr>
              <a:t>Storage.</a:t>
            </a:r>
          </a:p>
          <a:p>
            <a:r>
              <a:rPr lang="en-US" sz="1800" dirty="0" smtClean="0">
                <a:latin typeface="Times New Roman" panose="02020603050405020304" pitchFamily="18" charset="0"/>
                <a:cs typeface="Times New Roman" panose="02020603050405020304" pitchFamily="18" charset="0"/>
              </a:rPr>
              <a:t>Disposal.</a:t>
            </a:r>
          </a:p>
          <a:p>
            <a:endParaRPr lang="en-US" sz="1800" dirty="0" smtClean="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96447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6460"/>
            <a:ext cx="10515600" cy="1325563"/>
          </a:xfrm>
        </p:spPr>
        <p:txBody>
          <a:bodyPr>
            <a:normAutofit/>
          </a:bodyPr>
          <a:lstStyle/>
          <a:p>
            <a:r>
              <a:rPr lang="en-US" sz="2400" dirty="0" smtClean="0">
                <a:latin typeface="Times New Roman" panose="02020603050405020304" pitchFamily="18" charset="0"/>
                <a:cs typeface="Times New Roman" panose="02020603050405020304" pitchFamily="18" charset="0"/>
              </a:rPr>
              <a:t>Minimizing:</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69242"/>
            <a:ext cx="10515600" cy="4907721"/>
          </a:xfrm>
        </p:spPr>
        <p:txBody>
          <a:bodyPr>
            <a:normAutofit/>
          </a:bodyPr>
          <a:lstStyle/>
          <a:p>
            <a:r>
              <a:rPr lang="en-US" sz="1800" dirty="0" smtClean="0">
                <a:latin typeface="Times New Roman" panose="02020603050405020304" pitchFamily="18" charset="0"/>
                <a:cs typeface="Times New Roman" panose="02020603050405020304" pitchFamily="18" charset="0"/>
              </a:rPr>
              <a:t>Reuse old chemical containers.</a:t>
            </a:r>
          </a:p>
          <a:p>
            <a:r>
              <a:rPr lang="en-US" sz="1800" dirty="0" smtClean="0">
                <a:latin typeface="Times New Roman" panose="02020603050405020304" pitchFamily="18" charset="0"/>
                <a:cs typeface="Times New Roman" panose="02020603050405020304" pitchFamily="18" charset="0"/>
              </a:rPr>
              <a:t>Helps in resources conservation, economic efficiency &amp; environmental protection.</a:t>
            </a: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Collection and packaging:  </a:t>
            </a:r>
          </a:p>
          <a:p>
            <a:pPr marL="0" indent="0">
              <a:buNone/>
            </a:pPr>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Never mix incompatible materials.</a:t>
            </a:r>
          </a:p>
          <a:p>
            <a:r>
              <a:rPr lang="en-US" sz="1800" dirty="0" smtClean="0">
                <a:latin typeface="Times New Roman" panose="02020603050405020304" pitchFamily="18" charset="0"/>
                <a:cs typeface="Times New Roman" panose="02020603050405020304" pitchFamily="18" charset="0"/>
              </a:rPr>
              <a:t>Sealed containers.</a:t>
            </a:r>
          </a:p>
          <a:p>
            <a:r>
              <a:rPr lang="en-US" sz="1800" dirty="0" smtClean="0">
                <a:latin typeface="Times New Roman" panose="02020603050405020304" pitchFamily="18" charset="0"/>
                <a:cs typeface="Times New Roman" panose="02020603050405020304" pitchFamily="18" charset="0"/>
              </a:rPr>
              <a:t>Liquid waste containers should only be fill to 75% of expansion.</a:t>
            </a: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Labeling:</a:t>
            </a:r>
          </a:p>
          <a:p>
            <a:r>
              <a:rPr lang="en-US" sz="1800" dirty="0" smtClean="0">
                <a:latin typeface="Times New Roman" panose="02020603050405020304" pitchFamily="18" charset="0"/>
                <a:cs typeface="Times New Roman" panose="02020603050405020304" pitchFamily="18" charset="0"/>
              </a:rPr>
              <a:t>Proper labeling</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95727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anose="02020603050405020304" pitchFamily="18" charset="0"/>
                <a:cs typeface="Times New Roman" panose="02020603050405020304" pitchFamily="18" charset="0"/>
              </a:rPr>
              <a:t>Storage:</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05719"/>
            <a:ext cx="10515600" cy="4771244"/>
          </a:xfrm>
        </p:spPr>
        <p:txBody>
          <a:bodyPr>
            <a:normAutofit/>
          </a:bodyPr>
          <a:lstStyle/>
          <a:p>
            <a:r>
              <a:rPr lang="en-US" sz="1800" dirty="0" smtClean="0">
                <a:latin typeface="Times New Roman" panose="02020603050405020304" pitchFamily="18" charset="0"/>
                <a:cs typeface="Times New Roman" panose="02020603050405020304" pitchFamily="18" charset="0"/>
              </a:rPr>
              <a:t>Waste should be segregated and stored according to compatibility.</a:t>
            </a:r>
          </a:p>
          <a:p>
            <a:r>
              <a:rPr lang="en-US" sz="1800" dirty="0" smtClean="0">
                <a:latin typeface="Times New Roman" panose="02020603050405020304" pitchFamily="18" charset="0"/>
                <a:cs typeface="Times New Roman" panose="02020603050405020304" pitchFamily="18" charset="0"/>
              </a:rPr>
              <a:t>Make sure container are source and check for leaks in storage area.</a:t>
            </a:r>
          </a:p>
          <a:p>
            <a:endParaRPr lang="en-US" sz="18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Treatment:</a:t>
            </a:r>
          </a:p>
          <a:p>
            <a:r>
              <a:rPr lang="en-US" sz="1800" dirty="0" smtClean="0">
                <a:latin typeface="Times New Roman" panose="02020603050405020304" pitchFamily="18" charset="0"/>
                <a:cs typeface="Times New Roman" panose="02020603050405020304" pitchFamily="18" charset="0"/>
              </a:rPr>
              <a:t>Physical: screening, sedimentation, centrifugation, floatation, adsorption.</a:t>
            </a:r>
          </a:p>
          <a:p>
            <a:r>
              <a:rPr lang="en-US" sz="1800" dirty="0" smtClean="0">
                <a:latin typeface="Times New Roman" panose="02020603050405020304" pitchFamily="18" charset="0"/>
                <a:cs typeface="Times New Roman" panose="02020603050405020304" pitchFamily="18" charset="0"/>
              </a:rPr>
              <a:t>Chemical: neutralization, precipitation, oxidation and reduction.</a:t>
            </a:r>
          </a:p>
          <a:p>
            <a:r>
              <a:rPr lang="en-US" sz="1800" dirty="0" smtClean="0">
                <a:latin typeface="Times New Roman" panose="02020603050405020304" pitchFamily="18" charset="0"/>
                <a:cs typeface="Times New Roman" panose="02020603050405020304" pitchFamily="18" charset="0"/>
              </a:rPr>
              <a:t>Biological: different types of microorganisms.</a:t>
            </a:r>
          </a:p>
          <a:p>
            <a:endParaRPr lang="en-US" sz="18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Disposal:</a:t>
            </a:r>
          </a:p>
          <a:p>
            <a:r>
              <a:rPr lang="en-US" sz="1800" dirty="0" smtClean="0">
                <a:latin typeface="Times New Roman" panose="02020603050405020304" pitchFamily="18" charset="0"/>
                <a:cs typeface="Times New Roman" panose="02020603050405020304" pitchFamily="18" charset="0"/>
              </a:rPr>
              <a:t>Incineration- able to achieve 99.99% destruction &amp; removal efficiency of hazardous components in waste.</a:t>
            </a:r>
          </a:p>
          <a:p>
            <a:r>
              <a:rPr lang="en-US" sz="1800" dirty="0" smtClean="0">
                <a:latin typeface="Times New Roman" panose="02020603050405020304" pitchFamily="18" charset="0"/>
                <a:cs typeface="Times New Roman" panose="02020603050405020304" pitchFamily="18" charset="0"/>
              </a:rPr>
              <a:t>Land disposal, underground disposal &amp; deep well injection.</a:t>
            </a:r>
          </a:p>
        </p:txBody>
      </p:sp>
    </p:spTree>
    <p:extLst>
      <p:ext uri="{BB962C8B-B14F-4D97-AF65-F5344CB8AC3E}">
        <p14:creationId xmlns:p14="http://schemas.microsoft.com/office/powerpoint/2010/main" val="32340732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anose="02020603050405020304" pitchFamily="18" charset="0"/>
                <a:cs typeface="Times New Roman" panose="02020603050405020304" pitchFamily="18" charset="0"/>
              </a:rPr>
              <a:t>Biomedical waste:</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1" y="1139313"/>
            <a:ext cx="10515600" cy="4351338"/>
          </a:xfrm>
        </p:spPr>
        <p:txBody>
          <a:bodyPr>
            <a:normAutofit/>
          </a:bodyPr>
          <a:lstStyle/>
          <a:p>
            <a:r>
              <a:rPr lang="en-US" sz="1800" dirty="0" smtClean="0">
                <a:latin typeface="Times New Roman" panose="02020603050405020304" pitchFamily="18" charset="0"/>
                <a:cs typeface="Times New Roman" panose="02020603050405020304" pitchFamily="18" charset="0"/>
              </a:rPr>
              <a:t>Bio-medical waste means any waste, which is generated during the diagnosis, treatment or immunization of human beings or animals or in research activities or in the production or testing of biologicals.</a:t>
            </a: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Steps in BMW management</a:t>
            </a:r>
            <a:r>
              <a:rPr lang="en-US" sz="1800" dirty="0">
                <a:latin typeface="Times New Roman" panose="02020603050405020304" pitchFamily="18" charset="0"/>
                <a:cs typeface="Times New Roman" panose="02020603050405020304" pitchFamily="18" charset="0"/>
              </a:rPr>
              <a:t>:</a:t>
            </a:r>
          </a:p>
          <a:p>
            <a:endParaRPr lang="en-US" sz="18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5348472" y="2392923"/>
            <a:ext cx="3248167" cy="4967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Times New Roman" panose="02020603050405020304" pitchFamily="18" charset="0"/>
                <a:cs typeface="Times New Roman" panose="02020603050405020304" pitchFamily="18" charset="0"/>
              </a:rPr>
              <a:t>G</a:t>
            </a:r>
            <a:r>
              <a:rPr lang="en-US" dirty="0" smtClean="0">
                <a:latin typeface="Times New Roman" panose="02020603050405020304" pitchFamily="18" charset="0"/>
                <a:cs typeface="Times New Roman" panose="02020603050405020304" pitchFamily="18" charset="0"/>
              </a:rPr>
              <a:t>eneration</a:t>
            </a:r>
            <a:endParaRPr lang="en-US" dirty="0">
              <a:latin typeface="Times New Roman" panose="02020603050405020304" pitchFamily="18" charset="0"/>
              <a:cs typeface="Times New Roman" panose="02020603050405020304" pitchFamily="18" charset="0"/>
            </a:endParaRPr>
          </a:p>
        </p:txBody>
      </p:sp>
      <p:sp>
        <p:nvSpPr>
          <p:cNvPr id="5" name="Down Arrow 4"/>
          <p:cNvSpPr/>
          <p:nvPr/>
        </p:nvSpPr>
        <p:spPr>
          <a:xfrm>
            <a:off x="6645730" y="2893854"/>
            <a:ext cx="614150" cy="321864"/>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Rectangle 5"/>
          <p:cNvSpPr/>
          <p:nvPr/>
        </p:nvSpPr>
        <p:spPr>
          <a:xfrm>
            <a:off x="5348472" y="3212639"/>
            <a:ext cx="3248167" cy="4779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Times New Roman" panose="02020603050405020304" pitchFamily="18" charset="0"/>
                <a:cs typeface="Times New Roman" panose="02020603050405020304" pitchFamily="18" charset="0"/>
              </a:rPr>
              <a:t>Segregation</a:t>
            </a:r>
            <a:endParaRPr lang="en-US" dirty="0">
              <a:latin typeface="Times New Roman" panose="02020603050405020304" pitchFamily="18" charset="0"/>
              <a:cs typeface="Times New Roman" panose="02020603050405020304" pitchFamily="18" charset="0"/>
            </a:endParaRPr>
          </a:p>
        </p:txBody>
      </p:sp>
      <p:sp>
        <p:nvSpPr>
          <p:cNvPr id="7" name="Rectangle 6"/>
          <p:cNvSpPr/>
          <p:nvPr/>
        </p:nvSpPr>
        <p:spPr>
          <a:xfrm>
            <a:off x="5332136" y="4047911"/>
            <a:ext cx="3280838" cy="54832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Times New Roman" panose="02020603050405020304" pitchFamily="18" charset="0"/>
                <a:cs typeface="Times New Roman" panose="02020603050405020304" pitchFamily="18" charset="0"/>
              </a:rPr>
              <a:t>Storage and collection</a:t>
            </a:r>
            <a:endParaRPr lang="en-US" dirty="0">
              <a:latin typeface="Times New Roman" panose="02020603050405020304" pitchFamily="18" charset="0"/>
              <a:cs typeface="Times New Roman" panose="02020603050405020304" pitchFamily="18" charset="0"/>
            </a:endParaRPr>
          </a:p>
        </p:txBody>
      </p:sp>
      <p:sp>
        <p:nvSpPr>
          <p:cNvPr id="8" name="Down Arrow 7"/>
          <p:cNvSpPr/>
          <p:nvPr/>
        </p:nvSpPr>
        <p:spPr>
          <a:xfrm>
            <a:off x="6697042" y="3690627"/>
            <a:ext cx="551026" cy="368489"/>
          </a:xfrm>
          <a:prstGeom prst="downArrow">
            <a:avLst>
              <a:gd name="adj1" fmla="val 50000"/>
              <a:gd name="adj2" fmla="val 61111"/>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Down Arrow 8"/>
          <p:cNvSpPr/>
          <p:nvPr/>
        </p:nvSpPr>
        <p:spPr>
          <a:xfrm>
            <a:off x="6721778" y="4596236"/>
            <a:ext cx="501554" cy="31453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5332134" y="4893102"/>
            <a:ext cx="3241341" cy="5172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ransportation</a:t>
            </a:r>
            <a:endParaRPr lang="en-US" dirty="0">
              <a:latin typeface="Times New Roman" panose="02020603050405020304" pitchFamily="18" charset="0"/>
              <a:cs typeface="Times New Roman" panose="02020603050405020304" pitchFamily="18" charset="0"/>
            </a:endParaRPr>
          </a:p>
        </p:txBody>
      </p:sp>
      <p:sp>
        <p:nvSpPr>
          <p:cNvPr id="11" name="Down Arrow 10"/>
          <p:cNvSpPr/>
          <p:nvPr/>
        </p:nvSpPr>
        <p:spPr>
          <a:xfrm>
            <a:off x="6802814" y="5417472"/>
            <a:ext cx="339482" cy="322986"/>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Rectangle 11"/>
          <p:cNvSpPr/>
          <p:nvPr/>
        </p:nvSpPr>
        <p:spPr>
          <a:xfrm>
            <a:off x="5371633" y="5707246"/>
            <a:ext cx="3241341" cy="4755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reatment</a:t>
            </a:r>
            <a:endParaRPr lang="en-US" dirty="0">
              <a:latin typeface="Times New Roman" panose="02020603050405020304" pitchFamily="18" charset="0"/>
              <a:cs typeface="Times New Roman" panose="02020603050405020304" pitchFamily="18" charset="0"/>
            </a:endParaRPr>
          </a:p>
        </p:txBody>
      </p:sp>
      <p:sp>
        <p:nvSpPr>
          <p:cNvPr id="13" name="Down Arrow 12"/>
          <p:cNvSpPr/>
          <p:nvPr/>
        </p:nvSpPr>
        <p:spPr>
          <a:xfrm>
            <a:off x="6877809" y="6188645"/>
            <a:ext cx="189492" cy="231638"/>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p:nvSpPr>
        <p:spPr>
          <a:xfrm>
            <a:off x="5371633" y="6420283"/>
            <a:ext cx="3225006" cy="43771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Times New Roman" panose="02020603050405020304" pitchFamily="18" charset="0"/>
                <a:cs typeface="Times New Roman" panose="02020603050405020304" pitchFamily="18" charset="0"/>
              </a:rPr>
              <a:t>Disposal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09615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1352653"/>
            <a:ext cx="9404723" cy="1400530"/>
          </a:xfrm>
        </p:spPr>
        <p:txBody>
          <a:bodyPr/>
          <a:lstStyle/>
          <a:p>
            <a:r>
              <a:rPr lang="en-US" sz="2400" dirty="0" smtClean="0">
                <a:latin typeface="Times New Roman" panose="02020603050405020304" pitchFamily="18" charset="0"/>
                <a:cs typeface="Times New Roman" panose="02020603050405020304" pitchFamily="18" charset="0"/>
              </a:rPr>
              <a:t>Steps in BMW management:</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26142" y="2052918"/>
            <a:ext cx="8946541" cy="4195481"/>
          </a:xfrm>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Survey of waste generated:</a:t>
            </a:r>
          </a:p>
          <a:p>
            <a:pPr>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Quality</a:t>
            </a:r>
          </a:p>
          <a:p>
            <a:pPr>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Types</a:t>
            </a:r>
          </a:p>
          <a:p>
            <a:pPr>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 source</a:t>
            </a:r>
          </a:p>
          <a:p>
            <a:pPr>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Level of disinfection</a:t>
            </a:r>
          </a:p>
          <a:p>
            <a:pPr marL="0" indent="0">
              <a:buNone/>
            </a:pPr>
            <a:endParaRPr lang="en-US" sz="1800" dirty="0" smtClean="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04660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1244288"/>
            <a:ext cx="9404723" cy="1400530"/>
          </a:xfrm>
        </p:spPr>
        <p:txBody>
          <a:bodyPr/>
          <a:lstStyle/>
          <a:p>
            <a:r>
              <a:rPr lang="en-US" sz="2400" dirty="0" smtClean="0">
                <a:latin typeface="Times New Roman" panose="02020603050405020304" pitchFamily="18" charset="0"/>
                <a:cs typeface="Times New Roman" panose="02020603050405020304" pitchFamily="18" charset="0"/>
              </a:rPr>
              <a:t>Segregation and collection:</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anose="02020603050405020304" pitchFamily="18" charset="0"/>
                <a:cs typeface="Times New Roman" panose="02020603050405020304" pitchFamily="18" charset="0"/>
              </a:rPr>
              <a:t>Done at point of generation of waste.</a:t>
            </a:r>
          </a:p>
          <a:p>
            <a:r>
              <a:rPr lang="en-US" sz="1800" dirty="0" smtClean="0">
                <a:latin typeface="Times New Roman" panose="02020603050405020304" pitchFamily="18" charset="0"/>
                <a:cs typeface="Times New Roman" panose="02020603050405020304" pitchFamily="18" charset="0"/>
              </a:rPr>
              <a:t>Process where wastes of different types, hazardous nature and </a:t>
            </a:r>
            <a:r>
              <a:rPr lang="en-US" sz="1800" dirty="0" err="1" smtClean="0">
                <a:latin typeface="Times New Roman" panose="02020603050405020304" pitchFamily="18" charset="0"/>
                <a:cs typeface="Times New Roman" panose="02020603050405020304" pitchFamily="18" charset="0"/>
              </a:rPr>
              <a:t>consisyency</a:t>
            </a:r>
            <a:r>
              <a:rPr lang="en-US" sz="1800" dirty="0" smtClean="0">
                <a:latin typeface="Times New Roman" panose="02020603050405020304" pitchFamily="18" charset="0"/>
                <a:cs typeface="Times New Roman" panose="02020603050405020304" pitchFamily="18" charset="0"/>
              </a:rPr>
              <a:t> are separated.</a:t>
            </a:r>
          </a:p>
          <a:p>
            <a:r>
              <a:rPr lang="en-US" sz="1800" dirty="0" smtClean="0">
                <a:latin typeface="Times New Roman" panose="02020603050405020304" pitchFamily="18" charset="0"/>
                <a:cs typeface="Times New Roman" panose="02020603050405020304" pitchFamily="18" charset="0"/>
              </a:rPr>
              <a:t>As per the categories.</a:t>
            </a:r>
          </a:p>
          <a:p>
            <a:r>
              <a:rPr lang="en-US" sz="1800" dirty="0" smtClean="0">
                <a:latin typeface="Times New Roman" panose="02020603050405020304" pitchFamily="18" charset="0"/>
                <a:cs typeface="Times New Roman" panose="02020603050405020304" pitchFamily="18" charset="0"/>
              </a:rPr>
              <a:t>Colour coded containers. </a:t>
            </a:r>
          </a:p>
          <a:p>
            <a:r>
              <a:rPr lang="en-US" sz="1800" dirty="0" smtClean="0">
                <a:latin typeface="Times New Roman" panose="02020603050405020304" pitchFamily="18" charset="0"/>
                <a:cs typeface="Times New Roman" panose="02020603050405020304" pitchFamily="18" charset="0"/>
              </a:rPr>
              <a:t>Local languages.</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77723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617" y="393341"/>
            <a:ext cx="9404723" cy="1400530"/>
          </a:xfrm>
        </p:spPr>
        <p:txBody>
          <a:bodyPr/>
          <a:lstStyle/>
          <a:p>
            <a:r>
              <a:rPr lang="en-US" sz="2400" dirty="0" smtClean="0">
                <a:latin typeface="Times New Roman" panose="02020603050405020304" pitchFamily="18" charset="0"/>
                <a:cs typeface="Times New Roman" panose="02020603050405020304" pitchFamily="18" charset="0"/>
              </a:rPr>
              <a:t>Colour coding and types of containers for disposal of bio-medical wastes:</a:t>
            </a:r>
            <a:endParaRPr lang="en-US" sz="2400" dirty="0">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65330310"/>
              </p:ext>
            </p:extLst>
          </p:nvPr>
        </p:nvGraphicFramePr>
        <p:xfrm>
          <a:off x="1032058" y="1093606"/>
          <a:ext cx="9610576" cy="4916529"/>
        </p:xfrm>
        <a:graphic>
          <a:graphicData uri="http://schemas.openxmlformats.org/drawingml/2006/table">
            <a:tbl>
              <a:tblPr firstRow="1" bandRow="1">
                <a:tableStyleId>{5C22544A-7EE6-4342-B048-85BDC9FD1C3A}</a:tableStyleId>
              </a:tblPr>
              <a:tblGrid>
                <a:gridCol w="1616139">
                  <a:extLst>
                    <a:ext uri="{9D8B030D-6E8A-4147-A177-3AD203B41FA5}">
                      <a16:colId xmlns:a16="http://schemas.microsoft.com/office/drawing/2014/main" val="20000"/>
                    </a:ext>
                  </a:extLst>
                </a:gridCol>
                <a:gridCol w="2119222">
                  <a:extLst>
                    <a:ext uri="{9D8B030D-6E8A-4147-A177-3AD203B41FA5}">
                      <a16:colId xmlns:a16="http://schemas.microsoft.com/office/drawing/2014/main" val="20001"/>
                    </a:ext>
                  </a:extLst>
                </a:gridCol>
                <a:gridCol w="1139385">
                  <a:extLst>
                    <a:ext uri="{9D8B030D-6E8A-4147-A177-3AD203B41FA5}">
                      <a16:colId xmlns:a16="http://schemas.microsoft.com/office/drawing/2014/main" val="20002"/>
                    </a:ext>
                  </a:extLst>
                </a:gridCol>
                <a:gridCol w="4735830">
                  <a:extLst>
                    <a:ext uri="{9D8B030D-6E8A-4147-A177-3AD203B41FA5}">
                      <a16:colId xmlns:a16="http://schemas.microsoft.com/office/drawing/2014/main" val="20003"/>
                    </a:ext>
                  </a:extLst>
                </a:gridCol>
              </a:tblGrid>
              <a:tr h="973277">
                <a:tc>
                  <a:txBody>
                    <a:bodyPr/>
                    <a:lstStyle/>
                    <a:p>
                      <a:r>
                        <a:rPr lang="en-US" sz="1800" dirty="0" smtClean="0">
                          <a:solidFill>
                            <a:schemeClr val="bg1"/>
                          </a:solidFill>
                          <a:latin typeface="Times New Roman" panose="02020603050405020304" pitchFamily="18" charset="0"/>
                          <a:cs typeface="Times New Roman" panose="02020603050405020304" pitchFamily="18" charset="0"/>
                        </a:rPr>
                        <a:t>Colour coding</a:t>
                      </a:r>
                      <a:endParaRPr lang="en-US" sz="1800" dirty="0">
                        <a:solidFill>
                          <a:schemeClr val="bg1"/>
                        </a:solidFill>
                        <a:latin typeface="Times New Roman" panose="02020603050405020304" pitchFamily="18" charset="0"/>
                        <a:cs typeface="Times New Roman" panose="02020603050405020304" pitchFamily="18" charset="0"/>
                      </a:endParaRPr>
                    </a:p>
                  </a:txBody>
                  <a:tcPr>
                    <a:solidFill>
                      <a:schemeClr val="tx1"/>
                    </a:solidFill>
                  </a:tcPr>
                </a:tc>
                <a:tc>
                  <a:txBody>
                    <a:bodyPr/>
                    <a:lstStyle/>
                    <a:p>
                      <a:r>
                        <a:rPr lang="en-US" dirty="0" smtClean="0">
                          <a:solidFill>
                            <a:schemeClr val="bg1"/>
                          </a:solidFill>
                          <a:latin typeface="Times New Roman" panose="02020603050405020304" pitchFamily="18" charset="0"/>
                          <a:cs typeface="Times New Roman" panose="02020603050405020304" pitchFamily="18" charset="0"/>
                        </a:rPr>
                        <a:t>Types of containers</a:t>
                      </a:r>
                      <a:endParaRPr lang="en-US" dirty="0">
                        <a:solidFill>
                          <a:schemeClr val="bg1"/>
                        </a:solidFill>
                        <a:latin typeface="Times New Roman" panose="02020603050405020304" pitchFamily="18" charset="0"/>
                        <a:cs typeface="Times New Roman" panose="02020603050405020304" pitchFamily="18" charset="0"/>
                      </a:endParaRPr>
                    </a:p>
                  </a:txBody>
                  <a:tcPr>
                    <a:solidFill>
                      <a:schemeClr val="tx1"/>
                    </a:solidFill>
                  </a:tcPr>
                </a:tc>
                <a:tc>
                  <a:txBody>
                    <a:bodyPr/>
                    <a:lstStyle/>
                    <a:p>
                      <a:r>
                        <a:rPr lang="en-US" dirty="0" smtClean="0">
                          <a:solidFill>
                            <a:schemeClr val="bg1"/>
                          </a:solidFill>
                          <a:latin typeface="Times New Roman" panose="02020603050405020304" pitchFamily="18" charset="0"/>
                          <a:cs typeface="Times New Roman" panose="02020603050405020304" pitchFamily="18" charset="0"/>
                        </a:rPr>
                        <a:t>Waste category</a:t>
                      </a:r>
                      <a:endParaRPr lang="en-US" dirty="0">
                        <a:solidFill>
                          <a:schemeClr val="bg1"/>
                        </a:solidFill>
                        <a:latin typeface="Times New Roman" panose="02020603050405020304" pitchFamily="18" charset="0"/>
                        <a:cs typeface="Times New Roman" panose="02020603050405020304" pitchFamily="18" charset="0"/>
                      </a:endParaRPr>
                    </a:p>
                  </a:txBody>
                  <a:tcPr>
                    <a:solidFill>
                      <a:schemeClr val="tx1"/>
                    </a:solidFill>
                  </a:tcPr>
                </a:tc>
                <a:tc>
                  <a:txBody>
                    <a:bodyPr/>
                    <a:lstStyle/>
                    <a:p>
                      <a:r>
                        <a:rPr lang="en-US" dirty="0" smtClean="0">
                          <a:solidFill>
                            <a:schemeClr val="bg1"/>
                          </a:solidFill>
                          <a:latin typeface="Times New Roman" panose="02020603050405020304" pitchFamily="18" charset="0"/>
                          <a:cs typeface="Times New Roman" panose="02020603050405020304" pitchFamily="18" charset="0"/>
                        </a:rPr>
                        <a:t>Treatment options as per schedule : 1</a:t>
                      </a:r>
                      <a:endParaRPr lang="en-US" dirty="0">
                        <a:solidFill>
                          <a:schemeClr val="bg1"/>
                        </a:solidFill>
                        <a:latin typeface="Times New Roman" panose="02020603050405020304" pitchFamily="18" charset="0"/>
                        <a:cs typeface="Times New Roman" panose="02020603050405020304" pitchFamily="18" charset="0"/>
                      </a:endParaRPr>
                    </a:p>
                  </a:txBody>
                  <a:tcPr>
                    <a:solidFill>
                      <a:schemeClr val="tx1"/>
                    </a:solidFill>
                  </a:tcPr>
                </a:tc>
                <a:extLst>
                  <a:ext uri="{0D108BD9-81ED-4DB2-BD59-A6C34878D82A}">
                    <a16:rowId xmlns:a16="http://schemas.microsoft.com/office/drawing/2014/main" val="10000"/>
                  </a:ext>
                </a:extLst>
              </a:tr>
              <a:tr h="640934">
                <a:tc>
                  <a:txBody>
                    <a:bodyPr/>
                    <a:lstStyle/>
                    <a:p>
                      <a:r>
                        <a:rPr lang="en-US" dirty="0" smtClean="0">
                          <a:latin typeface="Times New Roman" panose="02020603050405020304" pitchFamily="18" charset="0"/>
                          <a:cs typeface="Times New Roman" panose="02020603050405020304" pitchFamily="18" charset="0"/>
                        </a:rPr>
                        <a:t>yellow</a:t>
                      </a:r>
                      <a:endParaRPr lang="en-US" dirty="0">
                        <a:latin typeface="Times New Roman" panose="02020603050405020304" pitchFamily="18" charset="0"/>
                        <a:cs typeface="Times New Roman" panose="02020603050405020304" pitchFamily="18" charset="0"/>
                      </a:endParaRPr>
                    </a:p>
                  </a:txBody>
                  <a:tcPr>
                    <a:solidFill>
                      <a:srgbClr val="FFFF00"/>
                    </a:solidFill>
                  </a:tcPr>
                </a:tc>
                <a:tc>
                  <a:txBody>
                    <a:bodyPr/>
                    <a:lstStyle/>
                    <a:p>
                      <a:r>
                        <a:rPr lang="en-US" dirty="0" smtClean="0">
                          <a:latin typeface="Times New Roman" panose="02020603050405020304" pitchFamily="18" charset="0"/>
                          <a:cs typeface="Times New Roman" panose="02020603050405020304" pitchFamily="18" charset="0"/>
                        </a:rPr>
                        <a:t>Plastic bag disinfected</a:t>
                      </a:r>
                      <a:endParaRPr lang="en-US" dirty="0">
                        <a:latin typeface="Times New Roman" panose="02020603050405020304" pitchFamily="18" charset="0"/>
                        <a:cs typeface="Times New Roman" panose="02020603050405020304" pitchFamily="18" charset="0"/>
                      </a:endParaRPr>
                    </a:p>
                  </a:txBody>
                  <a:tcPr>
                    <a:solidFill>
                      <a:srgbClr val="FFFF00"/>
                    </a:solidFill>
                  </a:tcPr>
                </a:tc>
                <a:tc>
                  <a:txBody>
                    <a:bodyPr/>
                    <a:lstStyle/>
                    <a:p>
                      <a:r>
                        <a:rPr lang="en-US" dirty="0" smtClean="0">
                          <a:latin typeface="Times New Roman" panose="02020603050405020304" pitchFamily="18" charset="0"/>
                          <a:cs typeface="Times New Roman" panose="02020603050405020304" pitchFamily="18" charset="0"/>
                        </a:rPr>
                        <a:t>1,2,3,6</a:t>
                      </a:r>
                      <a:endParaRPr lang="en-US" dirty="0">
                        <a:latin typeface="Times New Roman" panose="02020603050405020304" pitchFamily="18" charset="0"/>
                        <a:cs typeface="Times New Roman" panose="02020603050405020304" pitchFamily="18" charset="0"/>
                      </a:endParaRPr>
                    </a:p>
                  </a:txBody>
                  <a:tcPr>
                    <a:solidFill>
                      <a:srgbClr val="FFFF00"/>
                    </a:solidFill>
                  </a:tcPr>
                </a:tc>
                <a:tc>
                  <a:txBody>
                    <a:bodyPr/>
                    <a:lstStyle/>
                    <a:p>
                      <a:r>
                        <a:rPr lang="en-US" dirty="0" smtClean="0">
                          <a:latin typeface="Times New Roman" panose="02020603050405020304" pitchFamily="18" charset="0"/>
                          <a:cs typeface="Times New Roman" panose="02020603050405020304" pitchFamily="18" charset="0"/>
                        </a:rPr>
                        <a:t>Incineration/</a:t>
                      </a:r>
                      <a:r>
                        <a:rPr lang="en-US" baseline="0" dirty="0" smtClean="0">
                          <a:latin typeface="Times New Roman" panose="02020603050405020304" pitchFamily="18" charset="0"/>
                          <a:cs typeface="Times New Roman" panose="02020603050405020304" pitchFamily="18" charset="0"/>
                        </a:rPr>
                        <a:t> deep burial</a:t>
                      </a:r>
                      <a:endParaRPr lang="en-US" dirty="0">
                        <a:latin typeface="Times New Roman" panose="02020603050405020304" pitchFamily="18" charset="0"/>
                        <a:cs typeface="Times New Roman" panose="02020603050405020304" pitchFamily="18" charset="0"/>
                      </a:endParaRPr>
                    </a:p>
                  </a:txBody>
                  <a:tcPr>
                    <a:solidFill>
                      <a:srgbClr val="FFFF00"/>
                    </a:solidFill>
                  </a:tcPr>
                </a:tc>
                <a:extLst>
                  <a:ext uri="{0D108BD9-81ED-4DB2-BD59-A6C34878D82A}">
                    <a16:rowId xmlns:a16="http://schemas.microsoft.com/office/drawing/2014/main" val="10001"/>
                  </a:ext>
                </a:extLst>
              </a:tr>
              <a:tr h="1190307">
                <a:tc>
                  <a:txBody>
                    <a:bodyPr/>
                    <a:lstStyle/>
                    <a:p>
                      <a:r>
                        <a:rPr lang="en-US" dirty="0" smtClean="0">
                          <a:latin typeface="Times New Roman" panose="02020603050405020304" pitchFamily="18" charset="0"/>
                          <a:cs typeface="Times New Roman" panose="02020603050405020304" pitchFamily="18" charset="0"/>
                        </a:rPr>
                        <a:t>red</a:t>
                      </a:r>
                      <a:endParaRPr lang="en-US" dirty="0">
                        <a:latin typeface="Times New Roman" panose="02020603050405020304" pitchFamily="18" charset="0"/>
                        <a:cs typeface="Times New Roman" panose="02020603050405020304" pitchFamily="18" charset="0"/>
                      </a:endParaRPr>
                    </a:p>
                  </a:txBody>
                  <a:tcPr>
                    <a:solidFill>
                      <a:srgbClr val="FF0000"/>
                    </a:solidFill>
                  </a:tcPr>
                </a:tc>
                <a:tc>
                  <a:txBody>
                    <a:bodyPr/>
                    <a:lstStyle/>
                    <a:p>
                      <a:r>
                        <a:rPr lang="en-US" dirty="0" smtClean="0">
                          <a:latin typeface="Times New Roman" panose="02020603050405020304" pitchFamily="18" charset="0"/>
                          <a:cs typeface="Times New Roman" panose="02020603050405020304" pitchFamily="18" charset="0"/>
                        </a:rPr>
                        <a:t>Disinfection container/plastic</a:t>
                      </a:r>
                      <a:r>
                        <a:rPr lang="en-US" baseline="0" dirty="0" smtClean="0">
                          <a:latin typeface="Times New Roman" panose="02020603050405020304" pitchFamily="18" charset="0"/>
                          <a:cs typeface="Times New Roman" panose="02020603050405020304" pitchFamily="18" charset="0"/>
                        </a:rPr>
                        <a:t> bag</a:t>
                      </a:r>
                      <a:endParaRPr lang="en-US" dirty="0">
                        <a:latin typeface="Times New Roman" panose="02020603050405020304" pitchFamily="18" charset="0"/>
                        <a:cs typeface="Times New Roman" panose="02020603050405020304" pitchFamily="18" charset="0"/>
                      </a:endParaRPr>
                    </a:p>
                  </a:txBody>
                  <a:tcPr>
                    <a:solidFill>
                      <a:srgbClr val="FF0000"/>
                    </a:solidFill>
                  </a:tcPr>
                </a:tc>
                <a:tc>
                  <a:txBody>
                    <a:bodyPr/>
                    <a:lstStyle/>
                    <a:p>
                      <a:r>
                        <a:rPr lang="en-US" dirty="0" smtClean="0">
                          <a:latin typeface="Times New Roman" panose="02020603050405020304" pitchFamily="18" charset="0"/>
                          <a:cs typeface="Times New Roman" panose="02020603050405020304" pitchFamily="18" charset="0"/>
                        </a:rPr>
                        <a:t>3, 6, 7</a:t>
                      </a:r>
                      <a:endParaRPr lang="en-US" dirty="0">
                        <a:latin typeface="Times New Roman" panose="02020603050405020304" pitchFamily="18" charset="0"/>
                        <a:cs typeface="Times New Roman" panose="02020603050405020304" pitchFamily="18" charset="0"/>
                      </a:endParaRPr>
                    </a:p>
                  </a:txBody>
                  <a:tcPr>
                    <a:solidFill>
                      <a:srgbClr val="FF0000"/>
                    </a:solidFill>
                  </a:tcPr>
                </a:tc>
                <a:tc>
                  <a:txBody>
                    <a:bodyPr/>
                    <a:lstStyle/>
                    <a:p>
                      <a:r>
                        <a:rPr lang="en-US" dirty="0" smtClean="0">
                          <a:latin typeface="Times New Roman" panose="02020603050405020304" pitchFamily="18" charset="0"/>
                          <a:cs typeface="Times New Roman" panose="02020603050405020304" pitchFamily="18" charset="0"/>
                        </a:rPr>
                        <a:t>Autoclaving/</a:t>
                      </a:r>
                      <a:r>
                        <a:rPr lang="en-US" baseline="0" dirty="0" smtClean="0">
                          <a:latin typeface="Times New Roman" panose="02020603050405020304" pitchFamily="18" charset="0"/>
                          <a:cs typeface="Times New Roman" panose="02020603050405020304" pitchFamily="18" charset="0"/>
                        </a:rPr>
                        <a:t> micro waving / chemical </a:t>
                      </a:r>
                      <a:r>
                        <a:rPr lang="en-US" b="0" u="none" baseline="0" dirty="0" smtClean="0">
                          <a:latin typeface="Times New Roman" panose="02020603050405020304" pitchFamily="18" charset="0"/>
                          <a:cs typeface="Times New Roman" panose="02020603050405020304" pitchFamily="18" charset="0"/>
                        </a:rPr>
                        <a:t>treatment</a:t>
                      </a:r>
                      <a:r>
                        <a:rPr lang="en-US" b="0" u="sng" baseline="0" dirty="0" smtClean="0">
                          <a:latin typeface="Times New Roman" panose="02020603050405020304" pitchFamily="18" charset="0"/>
                          <a:cs typeface="Times New Roman" panose="02020603050405020304" pitchFamily="18" charset="0"/>
                        </a:rPr>
                        <a:t>.</a:t>
                      </a:r>
                      <a:endParaRPr lang="en-US" b="0" u="sng" dirty="0">
                        <a:latin typeface="Times New Roman" panose="02020603050405020304" pitchFamily="18" charset="0"/>
                        <a:cs typeface="Times New Roman" panose="02020603050405020304" pitchFamily="18" charset="0"/>
                      </a:endParaRPr>
                    </a:p>
                  </a:txBody>
                  <a:tcPr>
                    <a:solidFill>
                      <a:srgbClr val="FF0000"/>
                    </a:solidFill>
                  </a:tcPr>
                </a:tc>
                <a:extLst>
                  <a:ext uri="{0D108BD9-81ED-4DB2-BD59-A6C34878D82A}">
                    <a16:rowId xmlns:a16="http://schemas.microsoft.com/office/drawing/2014/main" val="10002"/>
                  </a:ext>
                </a:extLst>
              </a:tr>
              <a:tr h="1196390">
                <a:tc>
                  <a:txBody>
                    <a:bodyPr/>
                    <a:lstStyle/>
                    <a:p>
                      <a:r>
                        <a:rPr lang="en-US" dirty="0" smtClean="0">
                          <a:latin typeface="Times New Roman" panose="02020603050405020304" pitchFamily="18" charset="0"/>
                          <a:cs typeface="Times New Roman" panose="02020603050405020304" pitchFamily="18" charset="0"/>
                        </a:rPr>
                        <a:t>Blue/white</a:t>
                      </a:r>
                      <a:endParaRPr lang="en-US" dirty="0">
                        <a:latin typeface="Times New Roman" panose="02020603050405020304" pitchFamily="18" charset="0"/>
                        <a:cs typeface="Times New Roman" panose="02020603050405020304" pitchFamily="18" charset="0"/>
                      </a:endParaRPr>
                    </a:p>
                  </a:txBody>
                  <a:tcPr>
                    <a:solidFill>
                      <a:srgbClr val="0070C0"/>
                    </a:solidFill>
                  </a:tcPr>
                </a:tc>
                <a:tc>
                  <a:txBody>
                    <a:bodyPr/>
                    <a:lstStyle/>
                    <a:p>
                      <a:r>
                        <a:rPr lang="en-US" dirty="0" smtClean="0">
                          <a:latin typeface="Times New Roman" panose="02020603050405020304" pitchFamily="18" charset="0"/>
                          <a:cs typeface="Times New Roman" panose="02020603050405020304" pitchFamily="18" charset="0"/>
                        </a:rPr>
                        <a:t>Plastic bag /puncture</a:t>
                      </a:r>
                      <a:endParaRPr lang="en-US" dirty="0">
                        <a:latin typeface="Times New Roman" panose="02020603050405020304" pitchFamily="18" charset="0"/>
                        <a:cs typeface="Times New Roman" panose="02020603050405020304" pitchFamily="18" charset="0"/>
                      </a:endParaRPr>
                    </a:p>
                  </a:txBody>
                  <a:tcPr>
                    <a:solidFill>
                      <a:srgbClr val="0070C0"/>
                    </a:solidFill>
                  </a:tcPr>
                </a:tc>
                <a:tc>
                  <a:txBody>
                    <a:bodyPr/>
                    <a:lstStyle/>
                    <a:p>
                      <a:r>
                        <a:rPr lang="en-US" dirty="0" smtClean="0">
                          <a:latin typeface="Times New Roman" panose="02020603050405020304" pitchFamily="18" charset="0"/>
                          <a:cs typeface="Times New Roman" panose="02020603050405020304" pitchFamily="18" charset="0"/>
                        </a:rPr>
                        <a:t>4 , 7</a:t>
                      </a:r>
                      <a:endParaRPr lang="en-US" dirty="0">
                        <a:latin typeface="Times New Roman" panose="02020603050405020304" pitchFamily="18" charset="0"/>
                        <a:cs typeface="Times New Roman" panose="02020603050405020304" pitchFamily="18" charset="0"/>
                      </a:endParaRPr>
                    </a:p>
                  </a:txBody>
                  <a:tcPr>
                    <a:solidFill>
                      <a:srgbClr val="0070C0"/>
                    </a:solidFill>
                  </a:tcPr>
                </a:tc>
                <a:tc>
                  <a:txBody>
                    <a:bodyPr/>
                    <a:lstStyle/>
                    <a:p>
                      <a:r>
                        <a:rPr lang="en-US" dirty="0" smtClean="0">
                          <a:latin typeface="Times New Roman" panose="02020603050405020304" pitchFamily="18" charset="0"/>
                          <a:cs typeface="Times New Roman" panose="02020603050405020304" pitchFamily="18" charset="0"/>
                        </a:rPr>
                        <a:t>Autoclaving/micro</a:t>
                      </a:r>
                      <a:r>
                        <a:rPr lang="en-US" baseline="0" dirty="0" smtClean="0">
                          <a:latin typeface="Times New Roman" panose="02020603050405020304" pitchFamily="18" charset="0"/>
                          <a:cs typeface="Times New Roman" panose="02020603050405020304" pitchFamily="18" charset="0"/>
                        </a:rPr>
                        <a:t> waving/chemical.</a:t>
                      </a:r>
                      <a:endParaRPr lang="en-US" dirty="0">
                        <a:latin typeface="Times New Roman" panose="02020603050405020304" pitchFamily="18" charset="0"/>
                        <a:cs typeface="Times New Roman" panose="02020603050405020304" pitchFamily="18" charset="0"/>
                      </a:endParaRPr>
                    </a:p>
                  </a:txBody>
                  <a:tcPr>
                    <a:solidFill>
                      <a:srgbClr val="0070C0"/>
                    </a:solidFill>
                  </a:tcPr>
                </a:tc>
                <a:extLst>
                  <a:ext uri="{0D108BD9-81ED-4DB2-BD59-A6C34878D82A}">
                    <a16:rowId xmlns:a16="http://schemas.microsoft.com/office/drawing/2014/main" val="10003"/>
                  </a:ext>
                </a:extLst>
              </a:tr>
              <a:tr h="915621">
                <a:tc>
                  <a:txBody>
                    <a:bodyPr/>
                    <a:lstStyle/>
                    <a:p>
                      <a:r>
                        <a:rPr lang="en-US" dirty="0" smtClean="0">
                          <a:solidFill>
                            <a:schemeClr val="tx1"/>
                          </a:solidFill>
                          <a:latin typeface="Times New Roman" panose="02020603050405020304" pitchFamily="18" charset="0"/>
                          <a:cs typeface="Times New Roman" panose="02020603050405020304" pitchFamily="18" charset="0"/>
                        </a:rPr>
                        <a:t>Black</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tc>
                  <a:txBody>
                    <a:bodyPr/>
                    <a:lstStyle/>
                    <a:p>
                      <a:r>
                        <a:rPr lang="en-US" dirty="0" smtClean="0">
                          <a:solidFill>
                            <a:schemeClr val="tx1"/>
                          </a:solidFill>
                          <a:latin typeface="Times New Roman" panose="02020603050405020304" pitchFamily="18" charset="0"/>
                          <a:cs typeface="Times New Roman" panose="02020603050405020304" pitchFamily="18" charset="0"/>
                        </a:rPr>
                        <a:t>Plastic bag </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tc>
                  <a:txBody>
                    <a:bodyPr/>
                    <a:lstStyle/>
                    <a:p>
                      <a:r>
                        <a:rPr lang="en-US" dirty="0" smtClean="0">
                          <a:solidFill>
                            <a:schemeClr val="tx1"/>
                          </a:solidFill>
                          <a:latin typeface="Times New Roman" panose="02020603050405020304" pitchFamily="18" charset="0"/>
                          <a:cs typeface="Times New Roman" panose="02020603050405020304" pitchFamily="18" charset="0"/>
                        </a:rPr>
                        <a:t>5, 9, 10(solid)</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tc>
                  <a:txBody>
                    <a:bodyPr/>
                    <a:lstStyle/>
                    <a:p>
                      <a:r>
                        <a:rPr lang="en-US" dirty="0" smtClean="0">
                          <a:solidFill>
                            <a:schemeClr val="tx1"/>
                          </a:solidFill>
                          <a:latin typeface="Times New Roman" panose="02020603050405020304" pitchFamily="18" charset="0"/>
                          <a:cs typeface="Times New Roman" panose="02020603050405020304" pitchFamily="18" charset="0"/>
                        </a:rPr>
                        <a:t>Disposal in second landfill.</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46875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652388"/>
            <a:ext cx="9404723" cy="1400530"/>
          </a:xfrm>
        </p:spPr>
        <p:txBody>
          <a:bodyPr>
            <a:normAutofit/>
          </a:bodyPr>
          <a:lstStyle/>
          <a:p>
            <a:r>
              <a:rPr lang="en-US" sz="2400" dirty="0" smtClean="0">
                <a:latin typeface="Times New Roman" panose="02020603050405020304" pitchFamily="18" charset="0"/>
                <a:cs typeface="Times New Roman" panose="02020603050405020304" pitchFamily="18" charset="0"/>
              </a:rPr>
              <a:t>Introduction:</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378424"/>
            <a:ext cx="8946541" cy="4869975"/>
          </a:xfrm>
        </p:spPr>
        <p:txBody>
          <a:bodyPr>
            <a:normAutofit/>
          </a:bodyPr>
          <a:lstStyle/>
          <a:p>
            <a:r>
              <a:rPr lang="en-US" sz="1800" dirty="0" smtClean="0">
                <a:latin typeface="Times New Roman" panose="02020603050405020304" pitchFamily="18" charset="0"/>
                <a:cs typeface="Times New Roman" panose="02020603050405020304" pitchFamily="18" charset="0"/>
              </a:rPr>
              <a:t>Waste is being generated everywhere.</a:t>
            </a:r>
          </a:p>
          <a:p>
            <a:r>
              <a:rPr lang="en-US" sz="1800" dirty="0" smtClean="0">
                <a:latin typeface="Times New Roman" panose="02020603050405020304" pitchFamily="18" charset="0"/>
                <a:cs typeface="Times New Roman" panose="02020603050405020304" pitchFamily="18" charset="0"/>
              </a:rPr>
              <a:t>Waste comes from our home, school, college, hospital, market, industries, agriculture and commercial places.</a:t>
            </a:r>
          </a:p>
          <a:p>
            <a:r>
              <a:rPr lang="en-US" sz="1800" dirty="0" smtClean="0">
                <a:latin typeface="Times New Roman" panose="02020603050405020304" pitchFamily="18" charset="0"/>
                <a:cs typeface="Times New Roman" panose="02020603050405020304" pitchFamily="18" charset="0"/>
              </a:rPr>
              <a:t>Rabid urbanization </a:t>
            </a:r>
          </a:p>
          <a:p>
            <a:r>
              <a:rPr lang="en-US" sz="1800" dirty="0" smtClean="0">
                <a:latin typeface="Times New Roman" panose="02020603050405020304" pitchFamily="18" charset="0"/>
                <a:cs typeface="Times New Roman" panose="02020603050405020304" pitchFamily="18" charset="0"/>
              </a:rPr>
              <a:t>Constant change in consumption pattern and school behavior</a:t>
            </a:r>
          </a:p>
          <a:p>
            <a:r>
              <a:rPr lang="en-US" sz="1800" dirty="0" smtClean="0">
                <a:latin typeface="Times New Roman" panose="02020603050405020304" pitchFamily="18" charset="0"/>
                <a:cs typeface="Times New Roman" panose="02020603050405020304" pitchFamily="18" charset="0"/>
              </a:rPr>
              <a:t>Problem of </a:t>
            </a:r>
            <a:r>
              <a:rPr lang="en-US" sz="1800" b="1" dirty="0" smtClean="0">
                <a:latin typeface="Times New Roman" panose="02020603050405020304" pitchFamily="18" charset="0"/>
                <a:cs typeface="Times New Roman" panose="02020603050405020304" pitchFamily="18" charset="0"/>
              </a:rPr>
              <a:t>high volumes</a:t>
            </a:r>
            <a:r>
              <a:rPr lang="en-US" sz="1800" dirty="0" smtClean="0">
                <a:latin typeface="Times New Roman" panose="02020603050405020304" pitchFamily="18" charset="0"/>
                <a:cs typeface="Times New Roman" panose="02020603050405020304" pitchFamily="18" charset="0"/>
              </a:rPr>
              <a:t> of waste, the </a:t>
            </a:r>
            <a:r>
              <a:rPr lang="en-US" sz="1800" b="1" dirty="0" smtClean="0">
                <a:latin typeface="Times New Roman" panose="02020603050405020304" pitchFamily="18" charset="0"/>
                <a:cs typeface="Times New Roman" panose="02020603050405020304" pitchFamily="18" charset="0"/>
              </a:rPr>
              <a:t>costs</a:t>
            </a:r>
            <a:r>
              <a:rPr lang="en-US" sz="1800" dirty="0" smtClean="0">
                <a:latin typeface="Times New Roman" panose="02020603050405020304" pitchFamily="18" charset="0"/>
                <a:cs typeface="Times New Roman" panose="02020603050405020304" pitchFamily="18" charset="0"/>
              </a:rPr>
              <a:t> involved , the </a:t>
            </a:r>
            <a:r>
              <a:rPr lang="en-US" sz="1800" b="1" dirty="0" smtClean="0">
                <a:latin typeface="Times New Roman" panose="02020603050405020304" pitchFamily="18" charset="0"/>
                <a:cs typeface="Times New Roman" panose="02020603050405020304" pitchFamily="18" charset="0"/>
              </a:rPr>
              <a:t>disposal technologies and methodologies</a:t>
            </a:r>
            <a:r>
              <a:rPr lang="en-US" sz="1800" dirty="0" smtClean="0">
                <a:latin typeface="Times New Roman" panose="02020603050405020304" pitchFamily="18" charset="0"/>
                <a:cs typeface="Times New Roman" panose="02020603050405020304" pitchFamily="18" charset="0"/>
              </a:rPr>
              <a:t>, and the </a:t>
            </a:r>
            <a:r>
              <a:rPr lang="en-US" sz="1800" b="1" dirty="0" smtClean="0">
                <a:latin typeface="Times New Roman" panose="02020603050405020304" pitchFamily="18" charset="0"/>
                <a:cs typeface="Times New Roman" panose="02020603050405020304" pitchFamily="18" charset="0"/>
              </a:rPr>
              <a:t>impact</a:t>
            </a:r>
            <a:r>
              <a:rPr lang="en-US" sz="1800" dirty="0" smtClean="0">
                <a:latin typeface="Times New Roman" panose="02020603050405020304" pitchFamily="18" charset="0"/>
                <a:cs typeface="Times New Roman" panose="02020603050405020304" pitchFamily="18" charset="0"/>
              </a:rPr>
              <a:t> of wastes on the local and global environment.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10939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1216992"/>
            <a:ext cx="9404723" cy="1400530"/>
          </a:xfrm>
        </p:spPr>
        <p:txBody>
          <a:bodyPr/>
          <a:lstStyle/>
          <a:p>
            <a:r>
              <a:rPr lang="en-US" sz="2400" dirty="0" smtClean="0">
                <a:latin typeface="Times New Roman" panose="02020603050405020304" pitchFamily="18" charset="0"/>
                <a:cs typeface="Times New Roman" panose="02020603050405020304" pitchFamily="18" charset="0"/>
              </a:rPr>
              <a:t>Storage of waste:</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774210"/>
            <a:ext cx="8946541" cy="4474190"/>
          </a:xfrm>
        </p:spPr>
        <p:txBody>
          <a:bodyPr>
            <a:normAutofit/>
          </a:bodyPr>
          <a:lstStyle/>
          <a:p>
            <a:r>
              <a:rPr lang="en-US" sz="1800" dirty="0" smtClean="0">
                <a:latin typeface="Times New Roman" panose="02020603050405020304" pitchFamily="18" charset="0"/>
                <a:cs typeface="Times New Roman" panose="02020603050405020304" pitchFamily="18" charset="0"/>
              </a:rPr>
              <a:t>Holding of biomedical waste for such period of time, at the end of which waste is treatment and disposal of.</a:t>
            </a:r>
          </a:p>
          <a:p>
            <a:r>
              <a:rPr lang="en-US" sz="1800" dirty="0" smtClean="0">
                <a:latin typeface="Times New Roman" panose="02020603050405020304" pitchFamily="18" charset="0"/>
                <a:cs typeface="Times New Roman" panose="02020603050405020304" pitchFamily="18" charset="0"/>
              </a:rPr>
              <a:t>Safe from tampering and access to rag-pickers.</a:t>
            </a:r>
          </a:p>
          <a:p>
            <a:r>
              <a:rPr lang="en-US" sz="1800" dirty="0" smtClean="0">
                <a:latin typeface="Times New Roman" panose="02020603050405020304" pitchFamily="18" charset="0"/>
                <a:cs typeface="Times New Roman" panose="02020603050405020304" pitchFamily="18" charset="0"/>
              </a:rPr>
              <a:t>Not beyond a period of 48 hours.</a:t>
            </a:r>
          </a:p>
          <a:p>
            <a:r>
              <a:rPr lang="en-US" sz="1800" dirty="0" smtClean="0">
                <a:latin typeface="Times New Roman" panose="02020603050405020304" pitchFamily="18" charset="0"/>
                <a:cs typeface="Times New Roman" panose="02020603050405020304" pitchFamily="18" charset="0"/>
              </a:rPr>
              <a:t>Biohazard symbol.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5029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3657" y="1269241"/>
            <a:ext cx="9404723" cy="884257"/>
          </a:xfrm>
        </p:spPr>
        <p:txBody>
          <a:bodyPr/>
          <a:lstStyle/>
          <a:p>
            <a:r>
              <a:rPr lang="en-US" sz="2400" dirty="0" smtClean="0">
                <a:latin typeface="Times New Roman" panose="02020603050405020304" pitchFamily="18" charset="0"/>
                <a:cs typeface="Times New Roman" panose="02020603050405020304" pitchFamily="18" charset="0"/>
              </a:rPr>
              <a:t>Transportation of waste:</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anose="02020603050405020304" pitchFamily="18" charset="0"/>
                <a:cs typeface="Times New Roman" panose="02020603050405020304" pitchFamily="18" charset="0"/>
              </a:rPr>
              <a:t>Vital link.</a:t>
            </a:r>
          </a:p>
          <a:p>
            <a:r>
              <a:rPr lang="en-US" dirty="0" smtClean="0">
                <a:latin typeface="Times New Roman" panose="02020603050405020304" pitchFamily="18" charset="0"/>
                <a:cs typeface="Times New Roman" panose="02020603050405020304" pitchFamily="18" charset="0"/>
              </a:rPr>
              <a:t>Source - interim storages site - final disposal.</a:t>
            </a:r>
          </a:p>
          <a:p>
            <a:r>
              <a:rPr lang="en-US" dirty="0" smtClean="0">
                <a:latin typeface="Times New Roman" panose="02020603050405020304" pitchFamily="18" charset="0"/>
                <a:cs typeface="Times New Roman" panose="02020603050405020304" pitchFamily="18" charset="0"/>
              </a:rPr>
              <a:t>Minimal effort, spillage or disturbances to the waste.</a:t>
            </a:r>
          </a:p>
          <a:p>
            <a:r>
              <a:rPr lang="en-US" dirty="0" smtClean="0">
                <a:latin typeface="Times New Roman" panose="02020603050405020304" pitchFamily="18" charset="0"/>
                <a:cs typeface="Times New Roman" panose="02020603050405020304" pitchFamily="18" charset="0"/>
              </a:rPr>
              <a:t>Frequency and timings of transport should be informed.</a:t>
            </a:r>
          </a:p>
          <a:p>
            <a:r>
              <a:rPr lang="en-US" dirty="0" smtClean="0">
                <a:latin typeface="Times New Roman" panose="02020603050405020304" pitchFamily="18" charset="0"/>
                <a:cs typeface="Times New Roman" panose="02020603050405020304" pitchFamily="18" charset="0"/>
              </a:rPr>
              <a:t>Keep proper documentation of the frequency.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1393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953" y="1105468"/>
            <a:ext cx="9404723" cy="1048030"/>
          </a:xfrm>
        </p:spPr>
        <p:txBody>
          <a:bodyPr/>
          <a:lstStyle/>
          <a:p>
            <a:r>
              <a:rPr lang="en-US" sz="2400" dirty="0" smtClean="0">
                <a:latin typeface="Times New Roman" panose="02020603050405020304" pitchFamily="18" charset="0"/>
                <a:cs typeface="Times New Roman" panose="02020603050405020304" pitchFamily="18" charset="0"/>
              </a:rPr>
              <a:t>Technologies for waste treatment:</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anose="02020603050405020304" pitchFamily="18" charset="0"/>
                <a:cs typeface="Times New Roman" panose="02020603050405020304" pitchFamily="18" charset="0"/>
              </a:rPr>
              <a:t>Reduce its bulk and make it free from pathogenic organisms.</a:t>
            </a:r>
          </a:p>
          <a:p>
            <a:r>
              <a:rPr lang="en-US" sz="1800" dirty="0" smtClean="0">
                <a:latin typeface="Times New Roman" panose="02020603050405020304" pitchFamily="18" charset="0"/>
                <a:cs typeface="Times New Roman" panose="02020603050405020304" pitchFamily="18" charset="0"/>
              </a:rPr>
              <a:t>Changes the physical, chemical or biological characteristics or composition.</a:t>
            </a:r>
          </a:p>
          <a:p>
            <a:r>
              <a:rPr lang="en-US" sz="1800" dirty="0" smtClean="0">
                <a:latin typeface="Times New Roman" panose="02020603050405020304" pitchFamily="18" charset="0"/>
                <a:cs typeface="Times New Roman" panose="02020603050405020304" pitchFamily="18" charset="0"/>
              </a:rPr>
              <a:t>Hazardous  –  non-hazardous. </a:t>
            </a:r>
          </a:p>
          <a:p>
            <a:r>
              <a:rPr lang="en-US" sz="1800" dirty="0" smtClean="0">
                <a:latin typeface="Times New Roman" panose="02020603050405020304" pitchFamily="18" charset="0"/>
                <a:cs typeface="Times New Roman" panose="02020603050405020304" pitchFamily="18" charset="0"/>
              </a:rPr>
              <a:t>Chemical disinfection technology.</a:t>
            </a:r>
          </a:p>
          <a:p>
            <a:r>
              <a:rPr lang="en-US" sz="1800" dirty="0" smtClean="0">
                <a:latin typeface="Times New Roman" panose="02020603050405020304" pitchFamily="18" charset="0"/>
                <a:cs typeface="Times New Roman" panose="02020603050405020304" pitchFamily="18" charset="0"/>
              </a:rPr>
              <a:t>Thermal technology.</a:t>
            </a:r>
          </a:p>
          <a:p>
            <a:r>
              <a:rPr lang="en-US" sz="1800" dirty="0" smtClean="0">
                <a:latin typeface="Times New Roman" panose="02020603050405020304" pitchFamily="18" charset="0"/>
                <a:cs typeface="Times New Roman" panose="02020603050405020304" pitchFamily="18" charset="0"/>
              </a:rPr>
              <a:t>Mechanical technology.</a:t>
            </a:r>
          </a:p>
          <a:p>
            <a:r>
              <a:rPr lang="en-US" sz="1800" dirty="0" smtClean="0">
                <a:latin typeface="Times New Roman" panose="02020603050405020304" pitchFamily="18" charset="0"/>
                <a:cs typeface="Times New Roman" panose="02020603050405020304" pitchFamily="18" charset="0"/>
              </a:rPr>
              <a:t>Irradiation technology.</a:t>
            </a: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65451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952" y="1352653"/>
            <a:ext cx="9404723" cy="1400530"/>
          </a:xfrm>
        </p:spPr>
        <p:txBody>
          <a:bodyPr/>
          <a:lstStyle/>
          <a:p>
            <a:r>
              <a:rPr lang="en-US" sz="2400" dirty="0" smtClean="0">
                <a:latin typeface="Times New Roman" panose="02020603050405020304" pitchFamily="18" charset="0"/>
                <a:cs typeface="Times New Roman" panose="02020603050405020304" pitchFamily="18" charset="0"/>
              </a:rPr>
              <a:t>Final disposal methods:</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t>Incineration.</a:t>
            </a:r>
          </a:p>
          <a:p>
            <a:r>
              <a:rPr lang="en-US" sz="1800" dirty="0" smtClean="0"/>
              <a:t>Deep burial.</a:t>
            </a:r>
          </a:p>
          <a:p>
            <a:r>
              <a:rPr lang="en-US" sz="1800" dirty="0" smtClean="0"/>
              <a:t>Landfill.</a:t>
            </a:r>
            <a:endParaRPr lang="en-US" sz="1800" dirty="0"/>
          </a:p>
        </p:txBody>
      </p:sp>
    </p:spTree>
    <p:extLst>
      <p:ext uri="{BB962C8B-B14F-4D97-AF65-F5344CB8AC3E}">
        <p14:creationId xmlns:p14="http://schemas.microsoft.com/office/powerpoint/2010/main" val="27842946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952" y="1230640"/>
            <a:ext cx="9404723" cy="1400530"/>
          </a:xfrm>
        </p:spPr>
        <p:txBody>
          <a:bodyPr/>
          <a:lstStyle/>
          <a:p>
            <a:r>
              <a:rPr lang="en-US" sz="2400" dirty="0" smtClean="0">
                <a:latin typeface="Times New Roman" panose="02020603050405020304" pitchFamily="18" charset="0"/>
                <a:cs typeface="Times New Roman" panose="02020603050405020304" pitchFamily="18" charset="0"/>
              </a:rPr>
              <a:t>Liquid waste:</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anose="02020603050405020304" pitchFamily="18" charset="0"/>
                <a:cs typeface="Times New Roman" panose="02020603050405020304" pitchFamily="18" charset="0"/>
              </a:rPr>
              <a:t>Sewage.</a:t>
            </a:r>
          </a:p>
          <a:p>
            <a:r>
              <a:rPr lang="en-US" sz="1800" dirty="0" smtClean="0">
                <a:latin typeface="Times New Roman" panose="02020603050405020304" pitchFamily="18" charset="0"/>
                <a:cs typeface="Times New Roman" panose="02020603050405020304" pitchFamily="18" charset="0"/>
              </a:rPr>
              <a:t>Sullage.</a:t>
            </a:r>
          </a:p>
          <a:p>
            <a:r>
              <a:rPr lang="en-US" sz="1800" dirty="0" smtClean="0">
                <a:latin typeface="Times New Roman" panose="02020603050405020304" pitchFamily="18" charset="0"/>
                <a:cs typeface="Times New Roman" panose="02020603050405020304" pitchFamily="18" charset="0"/>
              </a:rPr>
              <a:t>Industrial waste.</a:t>
            </a:r>
          </a:p>
          <a:p>
            <a:r>
              <a:rPr lang="en-US" sz="1800" dirty="0" smtClean="0">
                <a:latin typeface="Times New Roman" panose="02020603050405020304" pitchFamily="18" charset="0"/>
                <a:cs typeface="Times New Roman" panose="02020603050405020304" pitchFamily="18" charset="0"/>
              </a:rPr>
              <a:t>Runoff.</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8669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1352653"/>
            <a:ext cx="9404723" cy="1400530"/>
          </a:xfrm>
        </p:spPr>
        <p:txBody>
          <a:bodyPr/>
          <a:lstStyle/>
          <a:p>
            <a:r>
              <a:rPr lang="en-US" sz="2400" dirty="0" smtClean="0">
                <a:latin typeface="Times New Roman" panose="02020603050405020304" pitchFamily="18" charset="0"/>
                <a:cs typeface="Times New Roman" panose="02020603050405020304" pitchFamily="18" charset="0"/>
              </a:rPr>
              <a:t>Sewage:</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anose="02020603050405020304" pitchFamily="18" charset="0"/>
                <a:cs typeface="Times New Roman" panose="02020603050405020304" pitchFamily="18" charset="0"/>
              </a:rPr>
              <a:t>Waste water from the community which contains solid and liquid excreta.</a:t>
            </a:r>
          </a:p>
          <a:p>
            <a:r>
              <a:rPr lang="en-US" sz="1800" dirty="0" smtClean="0">
                <a:latin typeface="Times New Roman" panose="02020603050405020304" pitchFamily="18" charset="0"/>
                <a:cs typeface="Times New Roman" panose="02020603050405020304" pitchFamily="18" charset="0"/>
              </a:rPr>
              <a:t>99.9% - water.</a:t>
            </a:r>
          </a:p>
          <a:p>
            <a:r>
              <a:rPr lang="en-US" sz="1800" dirty="0" smtClean="0">
                <a:latin typeface="Times New Roman" panose="02020603050405020304" pitchFamily="18" charset="0"/>
                <a:cs typeface="Times New Roman" panose="02020603050405020304" pitchFamily="18" charset="0"/>
              </a:rPr>
              <a:t>0.1 – solids.</a:t>
            </a:r>
          </a:p>
          <a:p>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8956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559" y="629392"/>
            <a:ext cx="9404723" cy="867596"/>
          </a:xfrm>
        </p:spPr>
        <p:txBody>
          <a:bodyPr/>
          <a:lstStyle/>
          <a:p>
            <a:r>
              <a:rPr lang="en-US" sz="2400" dirty="0" smtClean="0">
                <a:latin typeface="Times New Roman" panose="02020603050405020304" pitchFamily="18" charset="0"/>
                <a:cs typeface="Times New Roman" panose="02020603050405020304" pitchFamily="18" charset="0"/>
              </a:rPr>
              <a:t>Sewage management:</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90649" y="1496988"/>
            <a:ext cx="9171079" cy="4106068"/>
          </a:xfrm>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Basis requirement:</a:t>
            </a:r>
          </a:p>
          <a:p>
            <a:r>
              <a:rPr lang="en-US" sz="1800" dirty="0" smtClean="0">
                <a:latin typeface="Times New Roman" panose="02020603050405020304" pitchFamily="18" charset="0"/>
                <a:cs typeface="Times New Roman" panose="02020603050405020304" pitchFamily="18" charset="0"/>
              </a:rPr>
              <a:t>Surface water must not be contaminated.</a:t>
            </a:r>
          </a:p>
          <a:p>
            <a:r>
              <a:rPr lang="en-US" sz="1800" dirty="0" smtClean="0">
                <a:latin typeface="Times New Roman" panose="02020603050405020304" pitchFamily="18" charset="0"/>
                <a:cs typeface="Times New Roman" panose="02020603050405020304" pitchFamily="18" charset="0"/>
              </a:rPr>
              <a:t>There should be no contamination of groundwater that may, contaminate springs or wells.</a:t>
            </a:r>
          </a:p>
          <a:p>
            <a:r>
              <a:rPr lang="en-US" sz="1800" dirty="0" smtClean="0">
                <a:latin typeface="Times New Roman" panose="02020603050405020304" pitchFamily="18" charset="0"/>
                <a:cs typeface="Times New Roman" panose="02020603050405020304" pitchFamily="18" charset="0"/>
              </a:rPr>
              <a:t>Excreta should not be accessible to files or other animals.</a:t>
            </a:r>
          </a:p>
          <a:p>
            <a:r>
              <a:rPr lang="en-US" sz="1800" dirty="0" smtClean="0">
                <a:latin typeface="Times New Roman" panose="02020603050405020304" pitchFamily="18" charset="0"/>
                <a:cs typeface="Times New Roman" panose="02020603050405020304" pitchFamily="18" charset="0"/>
              </a:rPr>
              <a:t>There should be no handling of excreta; where this is unavoidable, it should be kept to a minimum.</a:t>
            </a:r>
          </a:p>
          <a:p>
            <a:r>
              <a:rPr lang="en-US" sz="1800" dirty="0" smtClean="0">
                <a:latin typeface="Times New Roman" panose="02020603050405020304" pitchFamily="18" charset="0"/>
                <a:cs typeface="Times New Roman" panose="02020603050405020304" pitchFamily="18" charset="0"/>
              </a:rPr>
              <a:t>There should be no odours or unsightly conditions.</a:t>
            </a:r>
          </a:p>
          <a:p>
            <a:r>
              <a:rPr lang="en-US" sz="1800" dirty="0" smtClean="0">
                <a:latin typeface="Times New Roman" panose="02020603050405020304" pitchFamily="18" charset="0"/>
                <a:cs typeface="Times New Roman" panose="02020603050405020304" pitchFamily="18" charset="0"/>
              </a:rPr>
              <a:t>The method used should be simple and inexpensive in construction and operation</a:t>
            </a:r>
          </a:p>
          <a:p>
            <a:r>
              <a:rPr lang="en-US" sz="1800" dirty="0" smtClean="0">
                <a:latin typeface="Times New Roman" panose="02020603050405020304" pitchFamily="18" charset="0"/>
                <a:cs typeface="Times New Roman" panose="02020603050405020304" pitchFamily="18" charset="0"/>
              </a:rPr>
              <a:t>The method should last for at least five years to be cost-effective.</a:t>
            </a:r>
          </a:p>
          <a:p>
            <a:pPr marL="0" indent="0">
              <a:buNone/>
            </a:pPr>
            <a:endParaRPr lang="en-US"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1385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latin typeface="Times New Roman" panose="02020603050405020304" pitchFamily="18" charset="0"/>
                <a:cs typeface="Times New Roman" panose="02020603050405020304" pitchFamily="18" charset="0"/>
              </a:rPr>
              <a:t>Waste water management:</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47052" y="1057981"/>
            <a:ext cx="8946541" cy="4195481"/>
          </a:xfrm>
        </p:spPr>
        <p:txBody>
          <a:bodyPr>
            <a:normAutofit/>
          </a:bodyPr>
          <a:lstStyle/>
          <a:p>
            <a:pPr>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Physical</a:t>
            </a:r>
          </a:p>
          <a:p>
            <a:pPr>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Chemical</a:t>
            </a:r>
          </a:p>
          <a:p>
            <a:pPr>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Biological</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Pre-treatment:</a:t>
            </a:r>
          </a:p>
          <a:p>
            <a:pPr>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Pre-treatment removes martials that can be easily collected from the raw waste water before they damage or clog the pumps and skimmers of primary treatment clarifiers (trash, tree limbs, leaves, etc..,</a:t>
            </a:r>
          </a:p>
          <a:p>
            <a:pPr>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Screening and grit removal.</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72181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latin typeface="Times New Roman" panose="02020603050405020304" pitchFamily="18" charset="0"/>
                <a:cs typeface="Times New Roman" panose="02020603050405020304" pitchFamily="18" charset="0"/>
              </a:rPr>
              <a:t>Primary treatment:</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1" y="1007890"/>
            <a:ext cx="8946541" cy="4195481"/>
          </a:xfrm>
        </p:spPr>
        <p:txBody>
          <a:bodyPr>
            <a:normAutofit fontScale="55000" lnSpcReduction="20000"/>
          </a:bodyPr>
          <a:lstStyle/>
          <a:p>
            <a:pPr>
              <a:buFont typeface="Wingdings" panose="05000000000000000000" pitchFamily="2" charset="2"/>
              <a:buChar char="Ø"/>
            </a:pPr>
            <a:r>
              <a:rPr lang="en-US" sz="2900" dirty="0" smtClean="0">
                <a:latin typeface="Times New Roman" panose="02020603050405020304" pitchFamily="18" charset="0"/>
                <a:cs typeface="Times New Roman" panose="02020603050405020304" pitchFamily="18" charset="0"/>
              </a:rPr>
              <a:t>“Primary sedimentation tanks”.</a:t>
            </a:r>
          </a:p>
          <a:p>
            <a:pPr>
              <a:buFont typeface="Wingdings" panose="05000000000000000000" pitchFamily="2" charset="2"/>
              <a:buChar char="Ø"/>
            </a:pPr>
            <a:r>
              <a:rPr lang="en-US" sz="2900" dirty="0" smtClean="0">
                <a:latin typeface="Times New Roman" panose="02020603050405020304" pitchFamily="18" charset="0"/>
                <a:cs typeface="Times New Roman" panose="02020603050405020304" pitchFamily="18" charset="0"/>
              </a:rPr>
              <a:t>Settle sludge while grease and oils rise to the surface and are skimmed off.</a:t>
            </a:r>
          </a:p>
          <a:p>
            <a:pPr>
              <a:buFont typeface="Wingdings" panose="05000000000000000000" pitchFamily="2" charset="2"/>
              <a:buChar char="Ø"/>
            </a:pPr>
            <a:r>
              <a:rPr lang="en-US" sz="2900" dirty="0" smtClean="0">
                <a:latin typeface="Times New Roman" panose="02020603050405020304" pitchFamily="18" charset="0"/>
                <a:cs typeface="Times New Roman" panose="02020603050405020304" pitchFamily="18" charset="0"/>
              </a:rPr>
              <a:t>50-70% of solids settle.</a:t>
            </a:r>
          </a:p>
          <a:p>
            <a:pPr>
              <a:buFont typeface="Wingdings" panose="05000000000000000000" pitchFamily="2" charset="2"/>
              <a:buChar char="Ø"/>
            </a:pPr>
            <a:r>
              <a:rPr lang="en-US" sz="2900" dirty="0" smtClean="0">
                <a:latin typeface="Times New Roman" panose="02020603050405020304" pitchFamily="18" charset="0"/>
                <a:cs typeface="Times New Roman" panose="02020603050405020304" pitchFamily="18" charset="0"/>
              </a:rPr>
              <a:t>Biological action.</a:t>
            </a:r>
          </a:p>
          <a:p>
            <a:pPr>
              <a:buFont typeface="Wingdings" panose="05000000000000000000" pitchFamily="2" charset="2"/>
              <a:buChar char="Ø"/>
            </a:pPr>
            <a:r>
              <a:rPr lang="en-US" sz="2900" dirty="0" smtClean="0">
                <a:latin typeface="Times New Roman" panose="02020603050405020304" pitchFamily="18" charset="0"/>
                <a:cs typeface="Times New Roman" panose="02020603050405020304" pitchFamily="18" charset="0"/>
              </a:rPr>
              <a:t>Complex organic – simpler substances.</a:t>
            </a:r>
          </a:p>
          <a:p>
            <a:pPr marL="0" indent="0">
              <a:buNone/>
            </a:pPr>
            <a:endParaRPr lang="en-US" sz="2300" dirty="0" smtClean="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4400" dirty="0" smtClean="0">
                <a:latin typeface="Times New Roman" panose="02020603050405020304" pitchFamily="18" charset="0"/>
                <a:cs typeface="Times New Roman" panose="02020603050405020304" pitchFamily="18" charset="0"/>
              </a:rPr>
              <a:t>Secondary treatment:</a:t>
            </a:r>
          </a:p>
          <a:p>
            <a:pPr>
              <a:buFont typeface="Wingdings" panose="05000000000000000000" pitchFamily="2" charset="2"/>
              <a:buChar char="Ø"/>
            </a:pPr>
            <a:r>
              <a:rPr lang="en-US" sz="2900" dirty="0" smtClean="0">
                <a:latin typeface="Times New Roman" panose="02020603050405020304" pitchFamily="18" charset="0"/>
                <a:cs typeface="Times New Roman" panose="02020603050405020304" pitchFamily="18" charset="0"/>
              </a:rPr>
              <a:t>Degrade the biological content of the sewage.</a:t>
            </a:r>
          </a:p>
          <a:p>
            <a:pPr>
              <a:buFont typeface="Wingdings" panose="05000000000000000000" pitchFamily="2" charset="2"/>
              <a:buChar char="Ø"/>
            </a:pPr>
            <a:r>
              <a:rPr lang="en-US" sz="2900" dirty="0" smtClean="0">
                <a:latin typeface="Times New Roman" panose="02020603050405020304" pitchFamily="18" charset="0"/>
                <a:cs typeface="Times New Roman" panose="02020603050405020304" pitchFamily="18" charset="0"/>
              </a:rPr>
              <a:t>Aerobic biological processes.</a:t>
            </a:r>
          </a:p>
          <a:p>
            <a:pPr>
              <a:buFont typeface="Wingdings" panose="05000000000000000000" pitchFamily="2" charset="2"/>
              <a:buChar char="Ø"/>
            </a:pPr>
            <a:r>
              <a:rPr lang="en-US" sz="2900" dirty="0" smtClean="0">
                <a:latin typeface="Times New Roman" panose="02020603050405020304" pitchFamily="18" charset="0"/>
                <a:cs typeface="Times New Roman" panose="02020603050405020304" pitchFamily="18" charset="0"/>
              </a:rPr>
              <a:t>Secondary treatment systems are classified as fixed-films or suspended growth systems.</a:t>
            </a:r>
          </a:p>
          <a:p>
            <a:pPr>
              <a:buFont typeface="Wingdings" panose="05000000000000000000" pitchFamily="2" charset="2"/>
              <a:buChar char="Ø"/>
            </a:pPr>
            <a:r>
              <a:rPr lang="en-US" sz="2900" dirty="0" smtClean="0">
                <a:latin typeface="Times New Roman" panose="02020603050405020304" pitchFamily="18" charset="0"/>
                <a:cs typeface="Times New Roman" panose="02020603050405020304" pitchFamily="18" charset="0"/>
              </a:rPr>
              <a:t>Fixed film – trickling filters and rotating biological contactors.</a:t>
            </a:r>
          </a:p>
          <a:p>
            <a:pPr>
              <a:buFont typeface="Wingdings" panose="05000000000000000000" pitchFamily="2" charset="2"/>
              <a:buChar char="Ø"/>
            </a:pPr>
            <a:r>
              <a:rPr lang="en-US" sz="2900" dirty="0" smtClean="0">
                <a:latin typeface="Times New Roman" panose="02020603050405020304" pitchFamily="18" charset="0"/>
                <a:cs typeface="Times New Roman" panose="02020603050405020304" pitchFamily="18" charset="0"/>
              </a:rPr>
              <a:t>Suspended growth systems – activated sludge.</a:t>
            </a:r>
            <a:endParaRPr lang="en-US" sz="2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71610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1260240"/>
            <a:ext cx="9404723" cy="1400530"/>
          </a:xfrm>
        </p:spPr>
        <p:txBody>
          <a:bodyPr/>
          <a:lstStyle/>
          <a:p>
            <a:r>
              <a:rPr lang="en-US" sz="2400" dirty="0" smtClean="0">
                <a:latin typeface="Times New Roman" panose="02020603050405020304" pitchFamily="18" charset="0"/>
                <a:cs typeface="Times New Roman" panose="02020603050405020304" pitchFamily="18" charset="0"/>
              </a:rPr>
              <a:t>Challengers:</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anose="02020603050405020304" pitchFamily="18" charset="0"/>
                <a:cs typeface="Times New Roman" panose="02020603050405020304" pitchFamily="18" charset="0"/>
              </a:rPr>
              <a:t>Absence of segregation of waste at source.</a:t>
            </a:r>
          </a:p>
          <a:p>
            <a:r>
              <a:rPr lang="en-US" sz="1800" dirty="0" smtClean="0">
                <a:latin typeface="Times New Roman" panose="02020603050405020304" pitchFamily="18" charset="0"/>
                <a:cs typeface="Times New Roman" panose="02020603050405020304" pitchFamily="18" charset="0"/>
              </a:rPr>
              <a:t>Lack of technical expertise and appropriate institutional arrangement.</a:t>
            </a:r>
          </a:p>
          <a:p>
            <a:r>
              <a:rPr lang="en-US" sz="1800" dirty="0" smtClean="0">
                <a:latin typeface="Times New Roman" panose="02020603050405020304" pitchFamily="18" charset="0"/>
                <a:cs typeface="Times New Roman" panose="02020603050405020304" pitchFamily="18" charset="0"/>
              </a:rPr>
              <a:t>Unwillingness LSGI to introduce proper collection, segregation, transportation and treatment/ disposal systems.</a:t>
            </a:r>
          </a:p>
          <a:p>
            <a:r>
              <a:rPr lang="en-US" sz="1800" dirty="0" smtClean="0">
                <a:latin typeface="Times New Roman" panose="02020603050405020304" pitchFamily="18" charset="0"/>
                <a:cs typeface="Times New Roman" panose="02020603050405020304" pitchFamily="18" charset="0"/>
              </a:rPr>
              <a:t>Lack of management.</a:t>
            </a:r>
          </a:p>
          <a:p>
            <a:r>
              <a:rPr lang="en-US" sz="1800" dirty="0" smtClean="0">
                <a:latin typeface="Times New Roman" panose="02020603050405020304" pitchFamily="18" charset="0"/>
                <a:cs typeface="Times New Roman" panose="02020603050405020304" pitchFamily="18" charset="0"/>
              </a:rPr>
              <a:t>Lack of planning for waste management while planning towards.</a:t>
            </a:r>
          </a:p>
          <a:p>
            <a:r>
              <a:rPr lang="en-US" sz="1800" dirty="0" smtClean="0">
                <a:latin typeface="Times New Roman" panose="02020603050405020304" pitchFamily="18" charset="0"/>
                <a:cs typeface="Times New Roman" panose="02020603050405020304" pitchFamily="18" charset="0"/>
              </a:rPr>
              <a:t>Indifferent attitude of citizens towards waste management due to lack of waste.</a:t>
            </a:r>
          </a:p>
          <a:p>
            <a:r>
              <a:rPr lang="en-US" sz="1800" dirty="0" smtClean="0">
                <a:latin typeface="Times New Roman" panose="02020603050405020304" pitchFamily="18" charset="0"/>
                <a:cs typeface="Times New Roman" panose="02020603050405020304" pitchFamily="18" charset="0"/>
              </a:rPr>
              <a:t>Lack of awareness creation mechanisms.</a:t>
            </a:r>
          </a:p>
          <a:p>
            <a:r>
              <a:rPr lang="en-US" sz="1800" dirty="0" smtClean="0">
                <a:latin typeface="Times New Roman" panose="02020603050405020304" pitchFamily="18" charset="0"/>
                <a:cs typeface="Times New Roman" panose="02020603050405020304" pitchFamily="18" charset="0"/>
              </a:rPr>
              <a:t>Lack of community participation toward waste management and hygienic conditions.</a:t>
            </a:r>
          </a:p>
          <a:p>
            <a:pPr marL="0" indent="0">
              <a:buNone/>
            </a:pPr>
            <a:endParaRPr lang="en-US" sz="1800" dirty="0" smtClean="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4663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1438370"/>
            <a:ext cx="9404723" cy="1400530"/>
          </a:xfrm>
        </p:spPr>
        <p:txBody>
          <a:bodyPr>
            <a:normAutofit/>
          </a:bodyPr>
          <a:lstStyle/>
          <a:p>
            <a:r>
              <a:rPr lang="en-US" sz="2400" dirty="0" smtClean="0">
                <a:latin typeface="Times New Roman" panose="02020603050405020304" pitchFamily="18" charset="0"/>
                <a:cs typeface="Times New Roman" panose="02020603050405020304" pitchFamily="18" charset="0"/>
              </a:rPr>
              <a:t>Waste:</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anose="02020603050405020304" pitchFamily="18" charset="0"/>
                <a:cs typeface="Times New Roman" panose="02020603050405020304" pitchFamily="18" charset="0"/>
              </a:rPr>
              <a:t>Waste includes all items that people no longer have any use for, which they either intend to get rid of or have already discarded.</a:t>
            </a:r>
          </a:p>
          <a:p>
            <a:r>
              <a:rPr lang="en-US" sz="1800" dirty="0" smtClean="0">
                <a:latin typeface="Times New Roman" panose="02020603050405020304" pitchFamily="18" charset="0"/>
                <a:cs typeface="Times New Roman" panose="02020603050405020304" pitchFamily="18" charset="0"/>
              </a:rPr>
              <a:t>Any material which is not needed by the owner, producer or processor.</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46994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1485872"/>
            <a:ext cx="9404723" cy="1400530"/>
          </a:xfrm>
        </p:spPr>
        <p:txBody>
          <a:bodyPr/>
          <a:lstStyle/>
          <a:p>
            <a:r>
              <a:rPr lang="en-US" sz="2400" dirty="0" smtClean="0">
                <a:latin typeface="Times New Roman" panose="02020603050405020304" pitchFamily="18" charset="0"/>
                <a:cs typeface="Times New Roman" panose="02020603050405020304" pitchFamily="18" charset="0"/>
              </a:rPr>
              <a:t>Conclusion:</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anose="02020603050405020304" pitchFamily="18" charset="0"/>
                <a:cs typeface="Times New Roman" panose="02020603050405020304" pitchFamily="18" charset="0"/>
              </a:rPr>
              <a:t>Thus refuse disposal cannot be solved without public education.</a:t>
            </a:r>
          </a:p>
          <a:p>
            <a:r>
              <a:rPr lang="en-US" sz="1800" dirty="0" smtClean="0">
                <a:latin typeface="Times New Roman" panose="02020603050405020304" pitchFamily="18" charset="0"/>
                <a:cs typeface="Times New Roman" panose="02020603050405020304" pitchFamily="18" charset="0"/>
              </a:rPr>
              <a:t>Individual participation is required.</a:t>
            </a:r>
          </a:p>
          <a:p>
            <a:r>
              <a:rPr lang="en-US" sz="1800" dirty="0" smtClean="0">
                <a:latin typeface="Times New Roman" panose="02020603050405020304" pitchFamily="18" charset="0"/>
                <a:cs typeface="Times New Roman" panose="02020603050405020304" pitchFamily="18" charset="0"/>
              </a:rPr>
              <a:t>Municipality and government should pay importance to disposal of waste economically.</a:t>
            </a:r>
          </a:p>
          <a:p>
            <a:r>
              <a:rPr lang="en-US" sz="1800" dirty="0" smtClean="0">
                <a:latin typeface="Times New Roman" panose="02020603050405020304" pitchFamily="18" charset="0"/>
                <a:cs typeface="Times New Roman" panose="02020603050405020304" pitchFamily="18" charset="0"/>
              </a:rPr>
              <a:t>Start disposing waste first from within your home, then out side home, then neighborhood, then your street, your area, city and then the nation and the world.</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10142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6951" y="1211283"/>
            <a:ext cx="6353298" cy="4678878"/>
          </a:xfrm>
          <a:prstGeom prst="rect">
            <a:avLst/>
          </a:prstGeom>
        </p:spPr>
      </p:pic>
    </p:spTree>
    <p:extLst>
      <p:ext uri="{BB962C8B-B14F-4D97-AF65-F5344CB8AC3E}">
        <p14:creationId xmlns:p14="http://schemas.microsoft.com/office/powerpoint/2010/main" val="3013181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1352653"/>
            <a:ext cx="9404723" cy="1400530"/>
          </a:xfrm>
        </p:spPr>
        <p:txBody>
          <a:bodyPr>
            <a:normAutofit/>
          </a:bodyPr>
          <a:lstStyle/>
          <a:p>
            <a:r>
              <a:rPr lang="en-US" sz="2400" dirty="0" smtClean="0">
                <a:latin typeface="Times New Roman" panose="02020603050405020304" pitchFamily="18" charset="0"/>
                <a:cs typeface="Times New Roman" panose="02020603050405020304" pitchFamily="18" charset="0"/>
              </a:rPr>
              <a:t>Types of waste on the basis of their physical state:</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anose="02020603050405020304" pitchFamily="18" charset="0"/>
                <a:cs typeface="Times New Roman" panose="02020603050405020304" pitchFamily="18" charset="0"/>
              </a:rPr>
              <a:t>Solid waste</a:t>
            </a:r>
          </a:p>
          <a:p>
            <a:r>
              <a:rPr lang="en-US" sz="1800" dirty="0" smtClean="0">
                <a:latin typeface="Times New Roman" panose="02020603050405020304" pitchFamily="18" charset="0"/>
                <a:cs typeface="Times New Roman" panose="02020603050405020304" pitchFamily="18" charset="0"/>
              </a:rPr>
              <a:t>Liquid waste</a:t>
            </a:r>
          </a:p>
          <a:p>
            <a:r>
              <a:rPr lang="en-US" sz="1800" dirty="0" smtClean="0">
                <a:latin typeface="Times New Roman" panose="02020603050405020304" pitchFamily="18" charset="0"/>
                <a:cs typeface="Times New Roman" panose="02020603050405020304" pitchFamily="18" charset="0"/>
              </a:rPr>
              <a:t>Gaseous waste</a:t>
            </a: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4079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4408" y="1377826"/>
            <a:ext cx="10515600" cy="675092"/>
          </a:xfrm>
        </p:spPr>
        <p:txBody>
          <a:bodyPr>
            <a:normAutofit/>
          </a:bodyPr>
          <a:lstStyle/>
          <a:p>
            <a:r>
              <a:rPr lang="en-US" sz="2400" dirty="0" smtClean="0">
                <a:latin typeface="Times New Roman" panose="02020603050405020304" pitchFamily="18" charset="0"/>
                <a:cs typeface="Times New Roman" panose="02020603050405020304" pitchFamily="18" charset="0"/>
              </a:rPr>
              <a:t>On the basis of bio- degradability:</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sz="1800" dirty="0" smtClean="0">
                <a:latin typeface="Times New Roman" panose="02020603050405020304" pitchFamily="18" charset="0"/>
                <a:cs typeface="Times New Roman" panose="02020603050405020304" pitchFamily="18" charset="0"/>
              </a:rPr>
              <a:t>           Biodegradable waste                                                                         </a:t>
            </a:r>
            <a:r>
              <a:rPr lang="en-US" sz="1800" dirty="0">
                <a:latin typeface="Times New Roman" panose="02020603050405020304" pitchFamily="18" charset="0"/>
                <a:cs typeface="Times New Roman" panose="02020603050405020304" pitchFamily="18" charset="0"/>
              </a:rPr>
              <a:t>Non- Biodegradable</a:t>
            </a:r>
            <a:endParaRPr lang="en-US" sz="1800" dirty="0" smtClean="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189" y="2927384"/>
            <a:ext cx="4480454" cy="383200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3314" y="2927383"/>
            <a:ext cx="4797824" cy="3832004"/>
          </a:xfrm>
          <a:prstGeom prst="rect">
            <a:avLst/>
          </a:prstGeom>
        </p:spPr>
      </p:pic>
    </p:spTree>
    <p:extLst>
      <p:ext uri="{BB962C8B-B14F-4D97-AF65-F5344CB8AC3E}">
        <p14:creationId xmlns:p14="http://schemas.microsoft.com/office/powerpoint/2010/main" val="1973272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anose="02020603050405020304" pitchFamily="18" charset="0"/>
                <a:cs typeface="Times New Roman" panose="02020603050405020304" pitchFamily="18" charset="0"/>
              </a:rPr>
              <a:t>On  basis on effects on human health:</a:t>
            </a:r>
            <a:br>
              <a:rPr lang="en-US" sz="2400" dirty="0" smtClean="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103312" y="1091822"/>
            <a:ext cx="8946541" cy="5156578"/>
          </a:xfrm>
        </p:spPr>
        <p:txBody>
          <a:bodyPr>
            <a:normAutofit/>
          </a:bodyPr>
          <a:lstStyle/>
          <a:p>
            <a:r>
              <a:rPr lang="en-US" sz="1800" dirty="0" smtClean="0">
                <a:latin typeface="Times New Roman" panose="02020603050405020304" pitchFamily="18" charset="0"/>
                <a:cs typeface="Times New Roman" panose="02020603050405020304" pitchFamily="18" charset="0"/>
              </a:rPr>
              <a:t>Hazarded waste</a:t>
            </a:r>
            <a:endParaRPr lang="en-US" sz="1800" dirty="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Non hazarded waste</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0100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331" y="1419367"/>
            <a:ext cx="8947522" cy="1075326"/>
          </a:xfrm>
        </p:spPr>
        <p:txBody>
          <a:bodyPr>
            <a:normAutofit/>
          </a:bodyPr>
          <a:lstStyle/>
          <a:p>
            <a:r>
              <a:rPr lang="en-US" sz="2400" dirty="0" smtClean="0">
                <a:latin typeface="Times New Roman" panose="02020603050405020304" pitchFamily="18" charset="0"/>
                <a:cs typeface="Times New Roman" panose="02020603050405020304" pitchFamily="18" charset="0"/>
              </a:rPr>
              <a:t>Sources:</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anose="02020603050405020304" pitchFamily="18" charset="0"/>
                <a:cs typeface="Times New Roman" panose="02020603050405020304" pitchFamily="18" charset="0"/>
              </a:rPr>
              <a:t>Residential</a:t>
            </a:r>
          </a:p>
          <a:p>
            <a:r>
              <a:rPr lang="en-US" sz="1800" dirty="0" smtClean="0">
                <a:latin typeface="Times New Roman" panose="02020603050405020304" pitchFamily="18" charset="0"/>
                <a:cs typeface="Times New Roman" panose="02020603050405020304" pitchFamily="18" charset="0"/>
              </a:rPr>
              <a:t>Commercial</a:t>
            </a:r>
          </a:p>
          <a:p>
            <a:r>
              <a:rPr lang="en-US" sz="1800" dirty="0" smtClean="0">
                <a:latin typeface="Times New Roman" panose="02020603050405020304" pitchFamily="18" charset="0"/>
                <a:cs typeface="Times New Roman" panose="02020603050405020304" pitchFamily="18" charset="0"/>
              </a:rPr>
              <a:t>Institutional</a:t>
            </a:r>
          </a:p>
          <a:p>
            <a:r>
              <a:rPr lang="en-US" sz="1800" dirty="0" smtClean="0">
                <a:latin typeface="Times New Roman" panose="02020603050405020304" pitchFamily="18" charset="0"/>
                <a:cs typeface="Times New Roman" panose="02020603050405020304" pitchFamily="18" charset="0"/>
              </a:rPr>
              <a:t>Municipal solid waste</a:t>
            </a:r>
          </a:p>
          <a:p>
            <a:r>
              <a:rPr lang="en-US" sz="1800" dirty="0" smtClean="0">
                <a:latin typeface="Times New Roman" panose="02020603050405020304" pitchFamily="18" charset="0"/>
                <a:cs typeface="Times New Roman" panose="02020603050405020304" pitchFamily="18" charset="0"/>
              </a:rPr>
              <a:t>Treatment facilities</a:t>
            </a:r>
          </a:p>
          <a:p>
            <a:r>
              <a:rPr lang="en-US" sz="1800" dirty="0" smtClean="0">
                <a:latin typeface="Times New Roman" panose="02020603050405020304" pitchFamily="18" charset="0"/>
                <a:cs typeface="Times New Roman" panose="02020603050405020304" pitchFamily="18" charset="0"/>
              </a:rPr>
              <a:t>Agriculture</a:t>
            </a: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8533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902530"/>
            <a:ext cx="9404723" cy="1116269"/>
          </a:xfrm>
        </p:spPr>
        <p:txBody>
          <a:bodyPr>
            <a:normAutofit/>
          </a:bodyPr>
          <a:lstStyle/>
          <a:p>
            <a:r>
              <a:rPr lang="en-US" sz="2400" dirty="0" smtClean="0">
                <a:latin typeface="Times New Roman" panose="02020603050405020304" pitchFamily="18" charset="0"/>
                <a:cs typeface="Times New Roman" panose="02020603050405020304" pitchFamily="18" charset="0"/>
              </a:rPr>
              <a:t>  Solid waste:</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60665"/>
            <a:ext cx="10515600" cy="4716298"/>
          </a:xfrm>
        </p:spPr>
        <p:txBody>
          <a:bodyPr>
            <a:normAutofit/>
          </a:bodyPr>
          <a:lstStyle/>
          <a:p>
            <a:r>
              <a:rPr lang="en-US" sz="1800" dirty="0" smtClean="0">
                <a:latin typeface="Times New Roman" panose="02020603050405020304" pitchFamily="18" charset="0"/>
                <a:cs typeface="Times New Roman" panose="02020603050405020304" pitchFamily="18" charset="0"/>
              </a:rPr>
              <a:t>Solid waste is commonly called garbage.</a:t>
            </a:r>
          </a:p>
          <a:p>
            <a:r>
              <a:rPr lang="en-US" sz="1800" dirty="0" smtClean="0">
                <a:latin typeface="Times New Roman" panose="02020603050405020304" pitchFamily="18" charset="0"/>
                <a:cs typeface="Times New Roman" panose="02020603050405020304" pitchFamily="18" charset="0"/>
              </a:rPr>
              <a:t>It includes only non- liquid waste. </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Three types of solid waste:</a:t>
            </a:r>
          </a:p>
          <a:p>
            <a:r>
              <a:rPr lang="en-US" sz="1800" dirty="0" smtClean="0">
                <a:latin typeface="Times New Roman" panose="02020603050405020304" pitchFamily="18" charset="0"/>
                <a:cs typeface="Times New Roman" panose="02020603050405020304" pitchFamily="18" charset="0"/>
              </a:rPr>
              <a:t>House hold or municipal solid waste.</a:t>
            </a:r>
          </a:p>
          <a:p>
            <a:r>
              <a:rPr lang="en-US" sz="1800" dirty="0" smtClean="0">
                <a:latin typeface="Times New Roman" panose="02020603050405020304" pitchFamily="18" charset="0"/>
                <a:cs typeface="Times New Roman" panose="02020603050405020304" pitchFamily="18" charset="0"/>
              </a:rPr>
              <a:t>Industrial waste or hazardous waste.</a:t>
            </a:r>
          </a:p>
          <a:p>
            <a:r>
              <a:rPr lang="en-US" sz="1800" dirty="0" smtClean="0">
                <a:latin typeface="Times New Roman" panose="02020603050405020304" pitchFamily="18" charset="0"/>
                <a:cs typeface="Times New Roman" panose="02020603050405020304" pitchFamily="18" charset="0"/>
              </a:rPr>
              <a:t>Hospital waste or biomedical waste.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48451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519</TotalTime>
  <Words>1887</Words>
  <Application>Microsoft Office PowerPoint</Application>
  <PresentationFormat>Widescreen</PresentationFormat>
  <Paragraphs>298</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Century Gothic</vt:lpstr>
      <vt:lpstr>Times New Roman</vt:lpstr>
      <vt:lpstr>Wingdings</vt:lpstr>
      <vt:lpstr>Wingdings 3</vt:lpstr>
      <vt:lpstr>Ion</vt:lpstr>
      <vt:lpstr>PowerPoint Presentation</vt:lpstr>
      <vt:lpstr>  Contents: </vt:lpstr>
      <vt:lpstr>Introduction:</vt:lpstr>
      <vt:lpstr>Waste:</vt:lpstr>
      <vt:lpstr>Types of waste on the basis of their physical state:</vt:lpstr>
      <vt:lpstr>On the basis of bio- degradability:</vt:lpstr>
      <vt:lpstr>On  basis on effects on human health: </vt:lpstr>
      <vt:lpstr>Sources:</vt:lpstr>
      <vt:lpstr>  Solid waste:</vt:lpstr>
      <vt:lpstr>Magnitude of problem(INDIA):</vt:lpstr>
      <vt:lpstr>Public health importance of  waste management:</vt:lpstr>
      <vt:lpstr>The ideal waste management system: </vt:lpstr>
      <vt:lpstr>Present status of waste management: </vt:lpstr>
      <vt:lpstr>Integrated solid waste management (ISWM): </vt:lpstr>
      <vt:lpstr>Focus of the ISWM program includes:</vt:lpstr>
      <vt:lpstr>Solid waste disposal:</vt:lpstr>
      <vt:lpstr>PowerPoint Presentation</vt:lpstr>
      <vt:lpstr>E waste:</vt:lpstr>
      <vt:lpstr>Health effects:</vt:lpstr>
      <vt:lpstr>Effects of e- waste:</vt:lpstr>
      <vt:lpstr>E-waste management:</vt:lpstr>
      <vt:lpstr>Hazardous waste:</vt:lpstr>
      <vt:lpstr>Hazardous waste management:</vt:lpstr>
      <vt:lpstr>Minimizing:</vt:lpstr>
      <vt:lpstr>Storage:</vt:lpstr>
      <vt:lpstr>Biomedical waste:</vt:lpstr>
      <vt:lpstr>Steps in BMW management:</vt:lpstr>
      <vt:lpstr>Segregation and collection:</vt:lpstr>
      <vt:lpstr>Colour coding and types of containers for disposal of bio-medical wastes:</vt:lpstr>
      <vt:lpstr>Storage of waste:</vt:lpstr>
      <vt:lpstr>Transportation of waste:</vt:lpstr>
      <vt:lpstr>Technologies for waste treatment:</vt:lpstr>
      <vt:lpstr>Final disposal methods:</vt:lpstr>
      <vt:lpstr>Liquid waste:</vt:lpstr>
      <vt:lpstr>Sewage:</vt:lpstr>
      <vt:lpstr>Sewage management:</vt:lpstr>
      <vt:lpstr>Waste water management:</vt:lpstr>
      <vt:lpstr>Primary treatment:</vt:lpstr>
      <vt:lpstr>Challengers: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Contents:</dc:title>
  <dc:creator>ABCD</dc:creator>
  <cp:lastModifiedBy>Admin</cp:lastModifiedBy>
  <cp:revision>143</cp:revision>
  <dcterms:created xsi:type="dcterms:W3CDTF">2019-12-13T13:31:57Z</dcterms:created>
  <dcterms:modified xsi:type="dcterms:W3CDTF">2020-04-20T09:10:00Z</dcterms:modified>
</cp:coreProperties>
</file>