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57" r:id="rId2"/>
    <p:sldId id="258" r:id="rId3"/>
    <p:sldId id="263" r:id="rId4"/>
    <p:sldId id="269" r:id="rId5"/>
    <p:sldId id="271" r:id="rId6"/>
    <p:sldId id="272" r:id="rId7"/>
    <p:sldId id="273" r:id="rId8"/>
    <p:sldId id="274" r:id="rId9"/>
    <p:sldId id="275" r:id="rId10"/>
    <p:sldId id="276" r:id="rId11"/>
    <p:sldId id="277" r:id="rId12"/>
    <p:sldId id="27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6" d="100"/>
          <a:sy n="66" d="100"/>
        </p:scale>
        <p:origin x="1915"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3"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44"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4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46"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7"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48"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2020/4/22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113703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BC1078-46ED-40F9-8930-935BAD7C2B02}" type="datetimeFigureOut">
              <a:rPr lang="zh-CN" altLang="en-US" smtClean="0"/>
              <a:pPr/>
              <a:t>2020/4/22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59120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BC1078-46ED-40F9-8930-935BAD7C2B02}" type="datetimeFigureOut">
              <a:rPr lang="zh-CN" altLang="en-US" smtClean="0"/>
              <a:pPr/>
              <a:t>2020/4/22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414578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2020/4/22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155947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2020/4/22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348340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0BC1078-46ED-40F9-8930-935BAD7C2B02}" type="datetimeFigureOut">
              <a:rPr lang="zh-CN" altLang="en-US" smtClean="0"/>
              <a:pPr/>
              <a:t>2020/4/22</a:t>
            </a:fld>
            <a:endParaRPr lang="zh-CN" altLang="en-US"/>
          </a:p>
        </p:txBody>
      </p:sp>
      <p:sp>
        <p:nvSpPr>
          <p:cNvPr id="9" name="Footer Placeholder 8"/>
          <p:cNvSpPr>
            <a:spLocks noGrp="1"/>
          </p:cNvSpPr>
          <p:nvPr>
            <p:ph type="ftr" sz="quarter" idx="11"/>
          </p:nvPr>
        </p:nvSpPr>
        <p:spPr/>
        <p:txBody>
          <a:bodyPr/>
          <a:lstStyle/>
          <a:p>
            <a:endParaRPr lang="zh-CN" altLang="en-US"/>
          </a:p>
        </p:txBody>
      </p:sp>
      <p:sp>
        <p:nvSpPr>
          <p:cNvPr id="10" name="Slide Number Placeholder 9"/>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213167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0BC1078-46ED-40F9-8930-935BAD7C2B02}" type="datetimeFigureOut">
              <a:rPr lang="zh-CN" altLang="en-US" smtClean="0"/>
              <a:pPr/>
              <a:t>2020/4/22</a:t>
            </a:fld>
            <a:endParaRPr lang="zh-CN" altLang="en-US"/>
          </a:p>
        </p:txBody>
      </p:sp>
      <p:sp>
        <p:nvSpPr>
          <p:cNvPr id="11" name="Footer Placeholder 10"/>
          <p:cNvSpPr>
            <a:spLocks noGrp="1"/>
          </p:cNvSpPr>
          <p:nvPr>
            <p:ph type="ftr" sz="quarter" idx="11"/>
          </p:nvPr>
        </p:nvSpPr>
        <p:spPr/>
        <p:txBody>
          <a:bodyPr/>
          <a:lstStyle/>
          <a:p>
            <a:endParaRPr lang="zh-CN" altLang="en-US"/>
          </a:p>
        </p:txBody>
      </p:sp>
      <p:sp>
        <p:nvSpPr>
          <p:cNvPr id="12" name="Slide Number Placeholder 11"/>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300760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0BC1078-46ED-40F9-8930-935BAD7C2B02}" type="datetimeFigureOut">
              <a:rPr lang="zh-CN" altLang="en-US" smtClean="0"/>
              <a:pPr/>
              <a:t>2020/4/22</a:t>
            </a:fld>
            <a:endParaRPr lang="zh-CN" altLang="en-US"/>
          </a:p>
        </p:txBody>
      </p:sp>
      <p:sp>
        <p:nvSpPr>
          <p:cNvPr id="7" name="Footer Placeholder 6"/>
          <p:cNvSpPr>
            <a:spLocks noGrp="1"/>
          </p:cNvSpPr>
          <p:nvPr>
            <p:ph type="ftr" sz="quarter" idx="11"/>
          </p:nvPr>
        </p:nvSpPr>
        <p:spPr/>
        <p:txBody>
          <a:bodyPr/>
          <a:lstStyle/>
          <a:p>
            <a:endParaRPr lang="zh-CN" altLang="en-US"/>
          </a:p>
        </p:txBody>
      </p:sp>
      <p:sp>
        <p:nvSpPr>
          <p:cNvPr id="8" name="Slide Number Placeholder 7"/>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96759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0BC1078-46ED-40F9-8930-935BAD7C2B02}" type="datetimeFigureOut">
              <a:rPr lang="zh-CN" altLang="en-US" smtClean="0"/>
              <a:pPr/>
              <a:t>2020/4/22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60245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0BC1078-46ED-40F9-8930-935BAD7C2B02}" type="datetimeFigureOut">
              <a:rPr lang="zh-CN" altLang="en-US" smtClean="0"/>
              <a:pPr/>
              <a:t>2020/4/22</a:t>
            </a:fld>
            <a:endParaRPr lang="zh-CN" altLang="en-US"/>
          </a:p>
        </p:txBody>
      </p:sp>
      <p:sp>
        <p:nvSpPr>
          <p:cNvPr id="9" name="Footer Placeholder 8"/>
          <p:cNvSpPr>
            <a:spLocks noGrp="1"/>
          </p:cNvSpPr>
          <p:nvPr>
            <p:ph type="ftr" sz="quarter" idx="11"/>
          </p:nvPr>
        </p:nvSpPr>
        <p:spPr/>
        <p:txBody>
          <a:bodyPr/>
          <a:lstStyle/>
          <a:p>
            <a:endParaRPr lang="zh-CN" altLang="en-US"/>
          </a:p>
        </p:txBody>
      </p:sp>
      <p:sp>
        <p:nvSpPr>
          <p:cNvPr id="10" name="Slide Number Placeholder 9"/>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375912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0BC1078-46ED-40F9-8930-935BAD7C2B02}" type="datetimeFigureOut">
              <a:rPr lang="zh-CN" altLang="en-US" smtClean="0"/>
              <a:pPr/>
              <a:t>2020/4/22</a:t>
            </a:fld>
            <a:endParaRPr lang="zh-CN" altLang="en-US"/>
          </a:p>
        </p:txBody>
      </p:sp>
      <p:sp>
        <p:nvSpPr>
          <p:cNvPr id="9" name="Footer Placeholder 8"/>
          <p:cNvSpPr>
            <a:spLocks noGrp="1"/>
          </p:cNvSpPr>
          <p:nvPr>
            <p:ph type="ftr" sz="quarter" idx="11"/>
          </p:nvPr>
        </p:nvSpPr>
        <p:spPr>
          <a:xfrm>
            <a:off x="2624326" y="6356351"/>
            <a:ext cx="4433638" cy="365125"/>
          </a:xfrm>
        </p:spPr>
        <p:txBody>
          <a:bodyPr/>
          <a:lstStyle/>
          <a:p>
            <a:endParaRPr lang="zh-CN" altLang="en-US"/>
          </a:p>
        </p:txBody>
      </p:sp>
      <p:sp>
        <p:nvSpPr>
          <p:cNvPr id="10" name="Slide Number Placeholder 9"/>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405349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70BC1078-46ED-40F9-8930-935BAD7C2B02}" type="datetimeFigureOut">
              <a:rPr lang="zh-CN" altLang="en-US" smtClean="0"/>
              <a:pPr/>
              <a:t>2020/4/22</a:t>
            </a:fld>
            <a:endParaRPr lang="zh-CN" alt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zh-CN" alt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3401425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pic>
        <p:nvPicPr>
          <p:cNvPr id="1026" name="Picture 2" descr="C:\Users\user\Desktop\New folder\andras-vas-Bd7gNnWJBkU-unsplash.jpg"/>
          <p:cNvPicPr>
            <a:picLocks noChangeAspect="1" noChangeArrowheads="1"/>
          </p:cNvPicPr>
          <p:nvPr/>
        </p:nvPicPr>
        <p:blipFill>
          <a:blip r:embed="rId2" cstate="print"/>
          <a:srcRect t="7324" b="19055"/>
          <a:stretch>
            <a:fillRect/>
          </a:stretch>
        </p:blipFill>
        <p:spPr bwMode="auto">
          <a:xfrm>
            <a:off x="0" y="0"/>
            <a:ext cx="9234002" cy="6858000"/>
          </a:xfrm>
          <a:prstGeom prst="rect">
            <a:avLst/>
          </a:prstGeom>
          <a:noFill/>
        </p:spPr>
      </p:pic>
      <p:sp>
        <p:nvSpPr>
          <p:cNvPr id="6" name="Rectangle 5"/>
          <p:cNvSpPr/>
          <p:nvPr/>
        </p:nvSpPr>
        <p:spPr>
          <a:xfrm>
            <a:off x="0" y="0"/>
            <a:ext cx="923544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586" name="Title 1"/>
          <p:cNvSpPr>
            <a:spLocks noGrp="1"/>
          </p:cNvSpPr>
          <p:nvPr>
            <p:ph type="ctrTitle"/>
          </p:nvPr>
        </p:nvSpPr>
        <p:spPr>
          <a:xfrm>
            <a:off x="697839" y="818136"/>
            <a:ext cx="7772400" cy="1765384"/>
          </a:xfrm>
        </p:spPr>
        <p:txBody>
          <a:bodyPr/>
          <a:lstStyle/>
          <a:p>
            <a:pPr algn="ctr"/>
            <a:r>
              <a:rPr lang="en-US" altLang="zh-CN" sz="5400" dirty="0">
                <a:solidFill>
                  <a:schemeClr val="bg1"/>
                </a:solidFill>
                <a:latin typeface="Tahoma" panose="020B0604030504040204" pitchFamily="34" charset="0"/>
                <a:ea typeface="Tahoma" panose="020B0604030504040204" pitchFamily="34" charset="0"/>
                <a:cs typeface="Tahoma" panose="020B0604030504040204" pitchFamily="34" charset="0"/>
              </a:rPr>
              <a:t>Generations of Computer</a:t>
            </a:r>
          </a:p>
        </p:txBody>
      </p:sp>
      <p:sp>
        <p:nvSpPr>
          <p:cNvPr id="1048587" name="Subtitle 2"/>
          <p:cNvSpPr>
            <a:spLocks noGrp="1"/>
          </p:cNvSpPr>
          <p:nvPr>
            <p:ph type="subTitle" idx="1"/>
          </p:nvPr>
        </p:nvSpPr>
        <p:spPr>
          <a:xfrm>
            <a:off x="1167064" y="3505782"/>
            <a:ext cx="6858000" cy="2570154"/>
          </a:xfrm>
        </p:spPr>
        <p:txBody>
          <a:bodyPr>
            <a:noAutofit/>
          </a:bodyPr>
          <a:lstStyle/>
          <a:p>
            <a:pPr algn="ctr"/>
            <a:r>
              <a:rPr lang="en-US" altLang="zh-CN" sz="2800" b="1" dirty="0">
                <a:solidFill>
                  <a:schemeClr val="bg1"/>
                </a:solidFill>
                <a:latin typeface="Bookman Old Style" panose="02050604050505020204" pitchFamily="18" charset="0"/>
              </a:rPr>
              <a:t>Presented by</a:t>
            </a:r>
          </a:p>
          <a:p>
            <a:pPr algn="ctr"/>
            <a:r>
              <a:rPr lang="en-US" altLang="zh-CN" sz="3600" b="1" dirty="0" err="1">
                <a:solidFill>
                  <a:schemeClr val="bg1"/>
                </a:solidFill>
                <a:latin typeface="Bookman Old Style" panose="02050604050505020204" pitchFamily="18" charset="0"/>
              </a:rPr>
              <a:t>D.Seethalakshmi</a:t>
            </a:r>
            <a:r>
              <a:rPr lang="en-US" altLang="zh-CN" sz="3600" b="1" dirty="0">
                <a:solidFill>
                  <a:schemeClr val="bg1"/>
                </a:solidFill>
                <a:latin typeface="Bookman Old Style" panose="02050604050505020204" pitchFamily="18" charset="0"/>
              </a:rPr>
              <a:t> </a:t>
            </a:r>
            <a:r>
              <a:rPr lang="en-US" altLang="zh-CN" sz="1800" b="1" dirty="0" err="1">
                <a:solidFill>
                  <a:schemeClr val="bg1"/>
                </a:solidFill>
                <a:latin typeface="Bookman Old Style" panose="02050604050505020204" pitchFamily="18" charset="0"/>
              </a:rPr>
              <a:t>MCA.,M.Phil</a:t>
            </a:r>
            <a:r>
              <a:rPr lang="en-US" altLang="zh-CN" sz="1800" b="1" dirty="0">
                <a:solidFill>
                  <a:schemeClr val="bg1"/>
                </a:solidFill>
                <a:latin typeface="Bookman Old Style" panose="02050604050505020204" pitchFamily="18" charset="0"/>
              </a:rPr>
              <a:t>.,</a:t>
            </a:r>
          </a:p>
          <a:p>
            <a:pPr algn="ctr"/>
            <a:r>
              <a:rPr lang="en-US" altLang="zh-CN" sz="2400" b="1" dirty="0">
                <a:solidFill>
                  <a:schemeClr val="bg1"/>
                </a:solidFill>
                <a:latin typeface="Bookman Old Style" panose="02050604050505020204" pitchFamily="18" charset="0"/>
              </a:rPr>
              <a:t>Assistant  Professor </a:t>
            </a:r>
          </a:p>
          <a:p>
            <a:pPr algn="ctr"/>
            <a:r>
              <a:rPr lang="en-US" altLang="zh-CN" sz="2400" b="1" dirty="0">
                <a:solidFill>
                  <a:schemeClr val="bg1"/>
                </a:solidFill>
                <a:latin typeface="Bookman Old Style" panose="02050604050505020204" pitchFamily="18" charset="0"/>
              </a:rPr>
              <a:t>Bon Secours College for women</a:t>
            </a:r>
          </a:p>
          <a:p>
            <a:pPr algn="ctr"/>
            <a:r>
              <a:rPr lang="en-US" altLang="zh-CN" sz="2400" b="1" dirty="0" err="1">
                <a:solidFill>
                  <a:schemeClr val="bg1"/>
                </a:solidFill>
                <a:latin typeface="Bookman Old Style" panose="02050604050505020204" pitchFamily="18" charset="0"/>
              </a:rPr>
              <a:t>Thanjavur</a:t>
            </a:r>
            <a:r>
              <a:rPr lang="en-US" altLang="zh-CN" sz="2400" b="1" dirty="0">
                <a:solidFill>
                  <a:schemeClr val="bg1"/>
                </a:solidFill>
                <a:latin typeface="Bookman Old Style" panose="02050604050505020204" pitchFamily="18"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pic>
        <p:nvPicPr>
          <p:cNvPr id="10" name="Picture 9" descr="cowomen-pd5FVvQ9-aY-unsplash.jpg"/>
          <p:cNvPicPr>
            <a:picLocks noChangeAspect="1"/>
          </p:cNvPicPr>
          <p:nvPr/>
        </p:nvPicPr>
        <p:blipFill>
          <a:blip r:embed="rId2" cstate="print"/>
          <a:srcRect l="2237" r="1711"/>
          <a:stretch>
            <a:fillRect/>
          </a:stretch>
        </p:blipFill>
        <p:spPr>
          <a:xfrm>
            <a:off x="0" y="0"/>
            <a:ext cx="9144000" cy="6845968"/>
          </a:xfrm>
          <a:prstGeom prst="rect">
            <a:avLst/>
          </a:prstGeom>
        </p:spPr>
      </p:pic>
      <p:sp>
        <p:nvSpPr>
          <p:cNvPr id="8" name="Rectangle 7"/>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048659" name="Content Placeholder 1048658"/>
          <p:cNvSpPr>
            <a:spLocks noGrp="1"/>
          </p:cNvSpPr>
          <p:nvPr>
            <p:ph idx="1"/>
          </p:nvPr>
        </p:nvSpPr>
        <p:spPr>
          <a:xfrm>
            <a:off x="264704" y="806119"/>
            <a:ext cx="8879296" cy="3152272"/>
          </a:xfrm>
        </p:spPr>
        <p:txBody>
          <a:bodyPr>
            <a:noAutofit/>
          </a:bodyPr>
          <a:lstStyle/>
          <a:p>
            <a:pPr>
              <a:lnSpc>
                <a:spcPct val="15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Fastest in computation and size get reduced as compared to the previous generation of computer.</a:t>
            </a:r>
          </a:p>
          <a:p>
            <a:pPr>
              <a:lnSpc>
                <a:spcPct val="15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Heat generated is negligible.</a:t>
            </a:r>
          </a:p>
          <a:p>
            <a:pPr>
              <a:lnSpc>
                <a:spcPct val="15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Small in size as compared to previous generation computers.</a:t>
            </a:r>
          </a:p>
          <a:p>
            <a:pPr>
              <a:lnSpc>
                <a:spcPct val="15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Less maintenance is required.</a:t>
            </a:r>
          </a:p>
          <a:p>
            <a:pPr>
              <a:lnSpc>
                <a:spcPct val="15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All types of high-level language can be used in this type of computers.</a:t>
            </a:r>
          </a:p>
        </p:txBody>
      </p:sp>
      <p:sp>
        <p:nvSpPr>
          <p:cNvPr id="4" name="Rectangle 3"/>
          <p:cNvSpPr/>
          <p:nvPr/>
        </p:nvSpPr>
        <p:spPr>
          <a:xfrm>
            <a:off x="368365" y="368793"/>
            <a:ext cx="1558440" cy="400110"/>
          </a:xfrm>
          <a:prstGeom prst="rect">
            <a:avLst/>
          </a:prstGeom>
        </p:spPr>
        <p:txBody>
          <a:bodyPr wrap="none">
            <a:spAutoFit/>
          </a:bodyPr>
          <a:lstStyle/>
          <a:p>
            <a:pPr>
              <a:buNone/>
            </a:pPr>
            <a:r>
              <a:rPr lang="en-GB" sz="2000" b="1" i="1" u="sng" dirty="0">
                <a:solidFill>
                  <a:schemeClr val="accent2">
                    <a:lumMod val="75000"/>
                  </a:schemeClr>
                </a:solidFill>
                <a:latin typeface="Times New Roman" panose="02020603050405020304" pitchFamily="18" charset="0"/>
                <a:cs typeface="Times New Roman" panose="02020603050405020304" pitchFamily="18" charset="0"/>
              </a:rPr>
              <a:t>Advantages :</a:t>
            </a:r>
          </a:p>
        </p:txBody>
      </p:sp>
      <p:sp>
        <p:nvSpPr>
          <p:cNvPr id="6" name="Rectangle 5"/>
          <p:cNvSpPr/>
          <p:nvPr/>
        </p:nvSpPr>
        <p:spPr>
          <a:xfrm>
            <a:off x="288768" y="4635937"/>
            <a:ext cx="8746944" cy="1669944"/>
          </a:xfrm>
          <a:prstGeom prst="rect">
            <a:avLst/>
          </a:prstGeom>
        </p:spPr>
        <p:txBody>
          <a:bodyPr wrap="square" anchor="ctr">
            <a:spAutoFit/>
          </a:bodyPr>
          <a:lstStyle/>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The Microprocessor design and fabrication are very complex.</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Air conditioning is required in many cases due to the presence of ICs.</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Advance technology is required to make the ICs.</a:t>
            </a:r>
          </a:p>
        </p:txBody>
      </p:sp>
      <p:sp>
        <p:nvSpPr>
          <p:cNvPr id="7" name="Rectangle 6"/>
          <p:cNvSpPr/>
          <p:nvPr/>
        </p:nvSpPr>
        <p:spPr>
          <a:xfrm>
            <a:off x="404460" y="4267106"/>
            <a:ext cx="1871025" cy="400110"/>
          </a:xfrm>
          <a:prstGeom prst="rect">
            <a:avLst/>
          </a:prstGeom>
        </p:spPr>
        <p:txBody>
          <a:bodyPr wrap="none">
            <a:spAutoFit/>
          </a:bodyPr>
          <a:lstStyle/>
          <a:p>
            <a:pPr>
              <a:buNone/>
            </a:pPr>
            <a:r>
              <a:rPr lang="en-GB" sz="2000" b="1" i="1" u="sng" dirty="0">
                <a:solidFill>
                  <a:schemeClr val="accent2">
                    <a:lumMod val="75000"/>
                  </a:schemeClr>
                </a:solidFill>
                <a:latin typeface="Times New Roman" panose="02020603050405020304" pitchFamily="18" charset="0"/>
                <a:cs typeface="Times New Roman" panose="02020603050405020304" pitchFamily="18" charset="0"/>
              </a:rPr>
              <a:t>Disadvantages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pic>
        <p:nvPicPr>
          <p:cNvPr id="15" name="Picture 14" descr="ibm-7094-emulator.jpg"/>
          <p:cNvPicPr>
            <a:picLocks noChangeAspect="1"/>
          </p:cNvPicPr>
          <p:nvPr/>
        </p:nvPicPr>
        <p:blipFill>
          <a:blip r:embed="rId2" cstate="print"/>
          <a:srcRect l="2237" r="3026"/>
          <a:stretch>
            <a:fillRect/>
          </a:stretch>
        </p:blipFill>
        <p:spPr>
          <a:xfrm>
            <a:off x="1" y="0"/>
            <a:ext cx="9144000" cy="6858000"/>
          </a:xfrm>
          <a:prstGeom prst="rect">
            <a:avLst/>
          </a:prstGeom>
        </p:spPr>
      </p:pic>
      <p:sp>
        <p:nvSpPr>
          <p:cNvPr id="13" name="Rectangle 12"/>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 name="Rectangle 3"/>
          <p:cNvSpPr/>
          <p:nvPr/>
        </p:nvSpPr>
        <p:spPr>
          <a:xfrm>
            <a:off x="253316" y="265609"/>
            <a:ext cx="3221395" cy="461665"/>
          </a:xfrm>
          <a:prstGeom prst="rect">
            <a:avLst/>
          </a:prstGeom>
        </p:spPr>
        <p:txBody>
          <a:bodyPr wrap="none">
            <a:spAutoFit/>
          </a:bodyPr>
          <a:lstStyle/>
          <a:p>
            <a:pPr>
              <a:buNone/>
            </a:pPr>
            <a:r>
              <a:rPr lang="en-GB" sz="2400" b="1" i="1" u="sng" dirty="0">
                <a:solidFill>
                  <a:schemeClr val="accent6">
                    <a:lumMod val="60000"/>
                    <a:lumOff val="40000"/>
                  </a:schemeClr>
                </a:solidFill>
                <a:latin typeface="Times New Roman" panose="02020603050405020304" pitchFamily="18" charset="0"/>
                <a:cs typeface="Times New Roman" pitchFamily="18" charset="0"/>
              </a:rPr>
              <a:t>FIFTH GENERATION</a:t>
            </a:r>
          </a:p>
        </p:txBody>
      </p:sp>
      <p:sp>
        <p:nvSpPr>
          <p:cNvPr id="5" name="Rectangle 4"/>
          <p:cNvSpPr/>
          <p:nvPr/>
        </p:nvSpPr>
        <p:spPr>
          <a:xfrm>
            <a:off x="269442" y="735177"/>
            <a:ext cx="1606530" cy="400110"/>
          </a:xfrm>
          <a:prstGeom prst="rect">
            <a:avLst/>
          </a:prstGeom>
        </p:spPr>
        <p:txBody>
          <a:bodyPr wrap="none">
            <a:spAutoFit/>
          </a:bodyPr>
          <a:lstStyle/>
          <a:p>
            <a:pPr marL="571500" indent="-571500">
              <a:buNone/>
            </a:pPr>
            <a:r>
              <a:rPr lang="en-GB" sz="2000" b="1" i="1" u="sng" dirty="0">
                <a:solidFill>
                  <a:schemeClr val="accent2">
                    <a:lumMod val="75000"/>
                  </a:schemeClr>
                </a:solidFill>
                <a:latin typeface="Times New Roman" panose="02020603050405020304" pitchFamily="18" charset="0"/>
                <a:cs typeface="Times New Roman" pitchFamily="18" charset="0"/>
              </a:rPr>
              <a:t>Introduction:</a:t>
            </a:r>
          </a:p>
        </p:txBody>
      </p:sp>
      <p:sp>
        <p:nvSpPr>
          <p:cNvPr id="7" name="Rectangle 6"/>
          <p:cNvSpPr/>
          <p:nvPr/>
        </p:nvSpPr>
        <p:spPr>
          <a:xfrm>
            <a:off x="276722" y="1096564"/>
            <a:ext cx="8349920" cy="3000821"/>
          </a:xfrm>
          <a:prstGeom prst="rect">
            <a:avLst/>
          </a:prstGeom>
        </p:spPr>
        <p:txBody>
          <a:bodyPr wrap="square">
            <a:spAutoFit/>
          </a:bodyPr>
          <a:lstStyle/>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The period of the fifth generation in 1980-onwards.</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This generation is based on artificial intelligence.</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The aim of the fifth generation is to make a device which could respond to natural language input and are capable of learning and self-organization.</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This generation is based on ULSI(Ultra Large Scale Integration) technology resulting in the production of microprocessor chips having ten million electronic component.</a:t>
            </a:r>
          </a:p>
        </p:txBody>
      </p:sp>
      <p:sp>
        <p:nvSpPr>
          <p:cNvPr id="9" name="Rectangle 8"/>
          <p:cNvSpPr/>
          <p:nvPr/>
        </p:nvSpPr>
        <p:spPr>
          <a:xfrm>
            <a:off x="315242" y="4038486"/>
            <a:ext cx="2234907" cy="400110"/>
          </a:xfrm>
          <a:prstGeom prst="rect">
            <a:avLst/>
          </a:prstGeom>
        </p:spPr>
        <p:txBody>
          <a:bodyPr wrap="none">
            <a:spAutoFit/>
          </a:bodyPr>
          <a:lstStyle/>
          <a:p>
            <a:r>
              <a:rPr lang="en-GB" sz="2000" b="1" i="1" u="sng" dirty="0">
                <a:solidFill>
                  <a:schemeClr val="accent2">
                    <a:lumMod val="75000"/>
                  </a:schemeClr>
                </a:solidFill>
                <a:latin typeface="Times New Roman" panose="02020603050405020304" pitchFamily="18" charset="0"/>
                <a:cs typeface="Times New Roman" pitchFamily="18" charset="0"/>
              </a:rPr>
              <a:t>Few Examples are:</a:t>
            </a:r>
          </a:p>
        </p:txBody>
      </p:sp>
      <p:sp>
        <p:nvSpPr>
          <p:cNvPr id="10" name="Rectangle 9"/>
          <p:cNvSpPr/>
          <p:nvPr/>
        </p:nvSpPr>
        <p:spPr>
          <a:xfrm>
            <a:off x="348848" y="4386848"/>
            <a:ext cx="4920984" cy="2169825"/>
          </a:xfrm>
          <a:prstGeom prst="rect">
            <a:avLst/>
          </a:prstGeom>
        </p:spPr>
        <p:txBody>
          <a:bodyPr wrap="square">
            <a:spAutoFit/>
          </a:bodyPr>
          <a:lstStyle/>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Desktop</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Laptop</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Notebook</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Ultra Book</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Chrome book… and many more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pic>
        <p:nvPicPr>
          <p:cNvPr id="10" name="Picture 9" descr="cowomen-pd5FVvQ9-aY-unsplash.jpg"/>
          <p:cNvPicPr>
            <a:picLocks noChangeAspect="1"/>
          </p:cNvPicPr>
          <p:nvPr/>
        </p:nvPicPr>
        <p:blipFill>
          <a:blip r:embed="rId2" cstate="print"/>
          <a:srcRect l="1579" r="4079"/>
          <a:stretch>
            <a:fillRect/>
          </a:stretch>
        </p:blipFill>
        <p:spPr>
          <a:xfrm>
            <a:off x="0" y="-1"/>
            <a:ext cx="9144000" cy="6858001"/>
          </a:xfrm>
          <a:prstGeom prst="rect">
            <a:avLst/>
          </a:prstGeom>
        </p:spPr>
      </p:pic>
      <p:sp>
        <p:nvSpPr>
          <p:cNvPr id="8" name="Rectangle 7"/>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048659" name="Content Placeholder 1048658"/>
          <p:cNvSpPr>
            <a:spLocks noGrp="1"/>
          </p:cNvSpPr>
          <p:nvPr>
            <p:ph idx="1"/>
          </p:nvPr>
        </p:nvSpPr>
        <p:spPr>
          <a:xfrm>
            <a:off x="264704" y="806119"/>
            <a:ext cx="8879296" cy="1648323"/>
          </a:xfrm>
        </p:spPr>
        <p:txBody>
          <a:bodyPr>
            <a:noAutofit/>
          </a:bodyPr>
          <a:lstStyle/>
          <a:p>
            <a:pPr>
              <a:lnSpc>
                <a:spcPct val="15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It is more reliable and works faster.</a:t>
            </a:r>
          </a:p>
          <a:p>
            <a:pPr>
              <a:lnSpc>
                <a:spcPct val="15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It is available in different sizes and unique features.</a:t>
            </a:r>
          </a:p>
          <a:p>
            <a:pPr>
              <a:lnSpc>
                <a:spcPct val="15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It provides computers with more user-friendly interfaces with multimedia features.</a:t>
            </a:r>
          </a:p>
        </p:txBody>
      </p:sp>
      <p:sp>
        <p:nvSpPr>
          <p:cNvPr id="4" name="Rectangle 3"/>
          <p:cNvSpPr/>
          <p:nvPr/>
        </p:nvSpPr>
        <p:spPr>
          <a:xfrm>
            <a:off x="368365" y="368793"/>
            <a:ext cx="1558440" cy="400110"/>
          </a:xfrm>
          <a:prstGeom prst="rect">
            <a:avLst/>
          </a:prstGeom>
        </p:spPr>
        <p:txBody>
          <a:bodyPr wrap="none">
            <a:spAutoFit/>
          </a:bodyPr>
          <a:lstStyle/>
          <a:p>
            <a:pPr>
              <a:buNone/>
            </a:pPr>
            <a:r>
              <a:rPr lang="en-GB" sz="2000" b="1" i="1" u="sng" dirty="0">
                <a:solidFill>
                  <a:schemeClr val="accent2">
                    <a:lumMod val="60000"/>
                    <a:lumOff val="40000"/>
                  </a:schemeClr>
                </a:solidFill>
                <a:latin typeface="Times New Roman" panose="02020603050405020304" pitchFamily="18" charset="0"/>
                <a:cs typeface="Times New Roman" pitchFamily="18" charset="0"/>
              </a:rPr>
              <a:t>Advantages :</a:t>
            </a:r>
          </a:p>
        </p:txBody>
      </p:sp>
      <p:sp>
        <p:nvSpPr>
          <p:cNvPr id="6" name="Rectangle 5"/>
          <p:cNvSpPr/>
          <p:nvPr/>
        </p:nvSpPr>
        <p:spPr>
          <a:xfrm>
            <a:off x="288768" y="2899456"/>
            <a:ext cx="8746944" cy="1124219"/>
          </a:xfrm>
          <a:prstGeom prst="rect">
            <a:avLst/>
          </a:prstGeom>
        </p:spPr>
        <p:txBody>
          <a:bodyPr wrap="square" anchor="ctr">
            <a:spAutoFit/>
          </a:bodyPr>
          <a:lstStyle/>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They need very low-level languages.</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They may make the human brains dull and doomed.</a:t>
            </a:r>
          </a:p>
        </p:txBody>
      </p:sp>
      <p:sp>
        <p:nvSpPr>
          <p:cNvPr id="7" name="Rectangle 6"/>
          <p:cNvSpPr/>
          <p:nvPr/>
        </p:nvSpPr>
        <p:spPr>
          <a:xfrm>
            <a:off x="404460" y="2582626"/>
            <a:ext cx="1871025" cy="400110"/>
          </a:xfrm>
          <a:prstGeom prst="rect">
            <a:avLst/>
          </a:prstGeom>
        </p:spPr>
        <p:txBody>
          <a:bodyPr wrap="none">
            <a:spAutoFit/>
          </a:bodyPr>
          <a:lstStyle/>
          <a:p>
            <a:pPr>
              <a:buNone/>
            </a:pPr>
            <a:r>
              <a:rPr lang="en-GB" sz="2000" b="1" i="1" u="sng" dirty="0">
                <a:solidFill>
                  <a:schemeClr val="accent2">
                    <a:lumMod val="60000"/>
                    <a:lumOff val="40000"/>
                  </a:schemeClr>
                </a:solidFill>
                <a:latin typeface="Times New Roman" panose="02020603050405020304" pitchFamily="18" charset="0"/>
                <a:cs typeface="Times New Roman" pitchFamily="18" charset="0"/>
              </a:rPr>
              <a:t>Disadvantages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pic>
        <p:nvPicPr>
          <p:cNvPr id="4" name="Picture 3" descr="austin-distel-wD1LRb9OeEo-unsplash.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593" name="Title 1048592"/>
          <p:cNvSpPr>
            <a:spLocks noGrp="1"/>
          </p:cNvSpPr>
          <p:nvPr>
            <p:ph type="title"/>
          </p:nvPr>
        </p:nvSpPr>
        <p:spPr>
          <a:xfrm>
            <a:off x="688810" y="365126"/>
            <a:ext cx="7886700" cy="1325563"/>
          </a:xfrm>
        </p:spPr>
        <p:txBody>
          <a:bodyPr/>
          <a:lstStyle/>
          <a:p>
            <a:r>
              <a:rPr lang="en-US" b="1" i="1" u="sng" dirty="0">
                <a:solidFill>
                  <a:schemeClr val="accent6">
                    <a:lumMod val="40000"/>
                    <a:lumOff val="60000"/>
                  </a:schemeClr>
                </a:solidFill>
                <a:latin typeface="Times New Roman" panose="02020603050405020304" pitchFamily="18" charset="0"/>
                <a:cs typeface="Times New Roman" pitchFamily="18" charset="0"/>
              </a:rPr>
              <a:t>Introduction</a:t>
            </a:r>
            <a:r>
              <a:rPr lang="en-US" b="1" i="1" u="sng" dirty="0">
                <a:solidFill>
                  <a:schemeClr val="accent5">
                    <a:lumMod val="75000"/>
                  </a:schemeClr>
                </a:solidFill>
                <a:latin typeface="Times New Roman" panose="02020603050405020304" pitchFamily="18" charset="0"/>
                <a:cs typeface="Times New Roman" pitchFamily="18" charset="0"/>
              </a:rPr>
              <a:t> </a:t>
            </a:r>
            <a:endParaRPr lang="en-GB" b="1" i="1" u="sng"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048594" name="Content Placeholder 1048593"/>
          <p:cNvSpPr>
            <a:spLocks noGrp="1"/>
          </p:cNvSpPr>
          <p:nvPr>
            <p:ph idx="1"/>
          </p:nvPr>
        </p:nvSpPr>
        <p:spPr>
          <a:xfrm>
            <a:off x="641176" y="1312268"/>
            <a:ext cx="7886700" cy="5173250"/>
          </a:xfrm>
        </p:spPr>
        <p:txBody>
          <a:bodyPr>
            <a:normAutofit fontScale="92857"/>
          </a:bodyPr>
          <a:lstStyle/>
          <a:p>
            <a:pPr>
              <a:buFont typeface="Wingdings" panose="05000000000000000000" pitchFamily="2" charset="2"/>
              <a:buChar char="§"/>
            </a:pPr>
            <a:r>
              <a:rPr lang="en-GB" sz="2800" dirty="0">
                <a:solidFill>
                  <a:schemeClr val="bg1"/>
                </a:solidFill>
                <a:latin typeface="Times New Roman" panose="02020603050405020304" pitchFamily="18" charset="0"/>
                <a:cs typeface="Times New Roman" panose="02020603050405020304" pitchFamily="18" charset="0"/>
              </a:rPr>
              <a:t>A computer is an electronic device that manipulates information or data. It has the ability to store, retrieve, and process data.</a:t>
            </a:r>
          </a:p>
          <a:p>
            <a:pPr algn="l">
              <a:buNone/>
            </a:pPr>
            <a:endParaRPr lang="en-GB" sz="2800" dirty="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GB" sz="2800" dirty="0">
                <a:solidFill>
                  <a:schemeClr val="bg1"/>
                </a:solidFill>
                <a:latin typeface="Times New Roman" panose="02020603050405020304" pitchFamily="18" charset="0"/>
                <a:cs typeface="Times New Roman" panose="02020603050405020304" pitchFamily="18" charset="0"/>
              </a:rPr>
              <a:t>Nowadays, a computer can be used to type documents, send email, play games, and browse the Web. It can also be used to edit or create spreadsheets, presentations, and even videos. But the evolution of this complex system started around 1940 with the first Generation of Computer and evolving ever since.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pic>
        <p:nvPicPr>
          <p:cNvPr id="12" name="Picture 11" descr="first-generation.jpg"/>
          <p:cNvPicPr>
            <a:picLocks noChangeAspect="1"/>
          </p:cNvPicPr>
          <p:nvPr/>
        </p:nvPicPr>
        <p:blipFill>
          <a:blip r:embed="rId2" cstate="print"/>
          <a:srcRect l="1542" t="2963" r="895" b="6275"/>
          <a:stretch>
            <a:fillRect/>
          </a:stretch>
        </p:blipFill>
        <p:spPr>
          <a:xfrm>
            <a:off x="0" y="0"/>
            <a:ext cx="9132008" cy="6858000"/>
          </a:xfrm>
          <a:prstGeom prst="rect">
            <a:avLst/>
          </a:prstGeom>
        </p:spPr>
      </p:pic>
      <p:sp>
        <p:nvSpPr>
          <p:cNvPr id="13" name="Rectangle 12"/>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
        <p:nvSpPr>
          <p:cNvPr id="4" name="Rectangle 3"/>
          <p:cNvSpPr/>
          <p:nvPr/>
        </p:nvSpPr>
        <p:spPr>
          <a:xfrm>
            <a:off x="253316" y="470153"/>
            <a:ext cx="3134833" cy="461665"/>
          </a:xfrm>
          <a:prstGeom prst="rect">
            <a:avLst/>
          </a:prstGeom>
        </p:spPr>
        <p:txBody>
          <a:bodyPr wrap="none">
            <a:spAutoFit/>
          </a:bodyPr>
          <a:lstStyle/>
          <a:p>
            <a:pPr>
              <a:buNone/>
            </a:pPr>
            <a:r>
              <a:rPr lang="en-GB" sz="2400" b="1" i="1" u="sng" dirty="0">
                <a:solidFill>
                  <a:schemeClr val="accent6">
                    <a:lumMod val="40000"/>
                    <a:lumOff val="60000"/>
                  </a:schemeClr>
                </a:solidFill>
                <a:latin typeface="Times New Roman" panose="02020603050405020304" pitchFamily="18" charset="0"/>
                <a:cs typeface="Times New Roman" pitchFamily="18" charset="0"/>
              </a:rPr>
              <a:t>FIRST</a:t>
            </a:r>
            <a:r>
              <a:rPr lang="en-GB" b="1" i="1" u="sng" dirty="0">
                <a:solidFill>
                  <a:schemeClr val="accent1">
                    <a:lumMod val="75000"/>
                  </a:schemeClr>
                </a:solidFill>
                <a:latin typeface="Times New Roman" panose="02020603050405020304" pitchFamily="18" charset="0"/>
                <a:cs typeface="Times New Roman" pitchFamily="18" charset="0"/>
              </a:rPr>
              <a:t> </a:t>
            </a:r>
            <a:r>
              <a:rPr lang="en-GB" sz="2400" b="1" i="1" u="sng" dirty="0">
                <a:solidFill>
                  <a:schemeClr val="accent6">
                    <a:lumMod val="40000"/>
                    <a:lumOff val="60000"/>
                  </a:schemeClr>
                </a:solidFill>
                <a:latin typeface="Times New Roman" panose="02020603050405020304" pitchFamily="18" charset="0"/>
                <a:cs typeface="Times New Roman" pitchFamily="18" charset="0"/>
              </a:rPr>
              <a:t>GENERATION</a:t>
            </a:r>
          </a:p>
        </p:txBody>
      </p:sp>
      <p:sp>
        <p:nvSpPr>
          <p:cNvPr id="5" name="Rectangle 4"/>
          <p:cNvSpPr/>
          <p:nvPr/>
        </p:nvSpPr>
        <p:spPr>
          <a:xfrm>
            <a:off x="269442" y="1060041"/>
            <a:ext cx="1467068" cy="369332"/>
          </a:xfrm>
          <a:prstGeom prst="rect">
            <a:avLst/>
          </a:prstGeom>
        </p:spPr>
        <p:txBody>
          <a:bodyPr wrap="none">
            <a:spAutoFit/>
          </a:bodyPr>
          <a:lstStyle/>
          <a:p>
            <a:pPr marL="571500" indent="-571500">
              <a:buNone/>
            </a:pPr>
            <a:r>
              <a:rPr lang="en-GB" b="1" i="1" u="sng" dirty="0">
                <a:solidFill>
                  <a:schemeClr val="accent2">
                    <a:lumMod val="60000"/>
                    <a:lumOff val="40000"/>
                  </a:schemeClr>
                </a:solidFill>
                <a:latin typeface="Times New Roman" panose="02020603050405020304" pitchFamily="18" charset="0"/>
                <a:cs typeface="Times New Roman" pitchFamily="18" charset="0"/>
              </a:rPr>
              <a:t>Introduction:</a:t>
            </a:r>
          </a:p>
        </p:txBody>
      </p:sp>
      <p:sp>
        <p:nvSpPr>
          <p:cNvPr id="7" name="Rectangle 6"/>
          <p:cNvSpPr/>
          <p:nvPr/>
        </p:nvSpPr>
        <p:spPr>
          <a:xfrm>
            <a:off x="276722" y="1577844"/>
            <a:ext cx="6797845" cy="369332"/>
          </a:xfrm>
          <a:prstGeom prst="rect">
            <a:avLst/>
          </a:prstGeom>
        </p:spPr>
        <p:txBody>
          <a:bodyPr wrap="square">
            <a:spAutoFit/>
          </a:bodyPr>
          <a:lstStyle/>
          <a:p>
            <a:pPr>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1946-1959 is the period of first generation computer.</a:t>
            </a:r>
          </a:p>
        </p:txBody>
      </p:sp>
      <p:sp>
        <p:nvSpPr>
          <p:cNvPr id="8" name="Rectangle 7"/>
          <p:cNvSpPr/>
          <p:nvPr/>
        </p:nvSpPr>
        <p:spPr>
          <a:xfrm>
            <a:off x="288755" y="2045390"/>
            <a:ext cx="8301790" cy="873572"/>
          </a:xfrm>
          <a:prstGeom prst="rect">
            <a:avLst/>
          </a:prstGeom>
        </p:spPr>
        <p:txBody>
          <a:bodyPr wrap="square">
            <a:spAutoFit/>
          </a:bodyPr>
          <a:lstStyle/>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a:t>
            </a:r>
            <a:r>
              <a:rPr lang="en-GB" b="1" dirty="0" err="1">
                <a:solidFill>
                  <a:schemeClr val="bg1"/>
                </a:solidFill>
                <a:latin typeface="Times New Roman" panose="02020603050405020304" pitchFamily="18" charset="0"/>
                <a:cs typeface="Times New Roman" panose="02020603050405020304" pitchFamily="18" charset="0"/>
              </a:rPr>
              <a:t>J.P.Eckert</a:t>
            </a:r>
            <a:r>
              <a:rPr lang="en-GB" b="1" dirty="0">
                <a:solidFill>
                  <a:schemeClr val="bg1"/>
                </a:solidFill>
                <a:latin typeface="Times New Roman" panose="02020603050405020304" pitchFamily="18" charset="0"/>
                <a:cs typeface="Times New Roman" panose="02020603050405020304" pitchFamily="18" charset="0"/>
              </a:rPr>
              <a:t> and </a:t>
            </a:r>
            <a:r>
              <a:rPr lang="en-GB" b="1" dirty="0" err="1">
                <a:solidFill>
                  <a:schemeClr val="bg1"/>
                </a:solidFill>
                <a:latin typeface="Times New Roman" panose="02020603050405020304" pitchFamily="18" charset="0"/>
                <a:cs typeface="Times New Roman" panose="02020603050405020304" pitchFamily="18" charset="0"/>
              </a:rPr>
              <a:t>J.W.Mauchy</a:t>
            </a:r>
            <a:r>
              <a:rPr lang="en-GB" b="1" dirty="0">
                <a:solidFill>
                  <a:schemeClr val="bg1"/>
                </a:solidFill>
                <a:latin typeface="Times New Roman" panose="02020603050405020304" pitchFamily="18" charset="0"/>
                <a:cs typeface="Times New Roman" panose="02020603050405020304" pitchFamily="18" charset="0"/>
              </a:rPr>
              <a:t> invented the first successful electronic computer called ENIAC, ENIAC stands for “Electronic Numeric Integrated &amp; Calculator”.</a:t>
            </a:r>
          </a:p>
        </p:txBody>
      </p:sp>
      <p:sp>
        <p:nvSpPr>
          <p:cNvPr id="9" name="Rectangle 8"/>
          <p:cNvSpPr/>
          <p:nvPr/>
        </p:nvSpPr>
        <p:spPr>
          <a:xfrm>
            <a:off x="315242" y="3196246"/>
            <a:ext cx="2031325" cy="369332"/>
          </a:xfrm>
          <a:prstGeom prst="rect">
            <a:avLst/>
          </a:prstGeom>
        </p:spPr>
        <p:txBody>
          <a:bodyPr wrap="none">
            <a:spAutoFit/>
          </a:bodyPr>
          <a:lstStyle/>
          <a:p>
            <a:r>
              <a:rPr lang="en-GB" b="1" i="1" u="sng" dirty="0">
                <a:solidFill>
                  <a:schemeClr val="accent2">
                    <a:lumMod val="60000"/>
                    <a:lumOff val="40000"/>
                  </a:schemeClr>
                </a:solidFill>
                <a:latin typeface="Times New Roman" panose="02020603050405020304" pitchFamily="18" charset="0"/>
                <a:cs typeface="Times New Roman" pitchFamily="18" charset="0"/>
              </a:rPr>
              <a:t>Few Examples are:</a:t>
            </a:r>
          </a:p>
        </p:txBody>
      </p:sp>
      <p:sp>
        <p:nvSpPr>
          <p:cNvPr id="10" name="Rectangle 9"/>
          <p:cNvSpPr/>
          <p:nvPr/>
        </p:nvSpPr>
        <p:spPr>
          <a:xfrm>
            <a:off x="348848" y="3556640"/>
            <a:ext cx="4572000" cy="2786212"/>
          </a:xfrm>
          <a:prstGeom prst="rect">
            <a:avLst/>
          </a:prstGeom>
        </p:spPr>
        <p:txBody>
          <a:bodyPr>
            <a:spAutoFit/>
          </a:bodyPr>
          <a:lstStyle/>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ENIAC</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EDVAC</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UNIVAC</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IBM-701</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IBM-650...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pic>
        <p:nvPicPr>
          <p:cNvPr id="9" name="Picture 8" descr="john-schnobrich-FlPc9_VocJ4-unsplash.jpg"/>
          <p:cNvPicPr>
            <a:picLocks noChangeAspect="1"/>
          </p:cNvPicPr>
          <p:nvPr/>
        </p:nvPicPr>
        <p:blipFill>
          <a:blip r:embed="rId2" cstate="print"/>
          <a:srcRect l="10131"/>
          <a:stretch>
            <a:fillRect/>
          </a:stretch>
        </p:blipFill>
        <p:spPr>
          <a:xfrm>
            <a:off x="0" y="0"/>
            <a:ext cx="9144000" cy="6858000"/>
          </a:xfrm>
          <a:prstGeom prst="rect">
            <a:avLst/>
          </a:prstGeom>
        </p:spPr>
      </p:pic>
      <p:sp>
        <p:nvSpPr>
          <p:cNvPr id="8" name="Rectangle 7"/>
          <p:cNvSpPr/>
          <p:nvPr/>
        </p:nvSpPr>
        <p:spPr>
          <a:xfrm>
            <a:off x="0" y="0"/>
            <a:ext cx="9144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048659" name="Content Placeholder 1048658"/>
          <p:cNvSpPr>
            <a:spLocks noGrp="1"/>
          </p:cNvSpPr>
          <p:nvPr>
            <p:ph idx="1"/>
          </p:nvPr>
        </p:nvSpPr>
        <p:spPr>
          <a:xfrm>
            <a:off x="264704" y="565479"/>
            <a:ext cx="8554442" cy="1034715"/>
          </a:xfrm>
        </p:spPr>
        <p:txBody>
          <a:bodyPr>
            <a:noAutofit/>
          </a:bodyPr>
          <a:lstStyle/>
          <a:p>
            <a:pPr>
              <a:lnSpc>
                <a:spcPct val="10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It made use of vacuum tubes which are the only electronic component available during those days.</a:t>
            </a:r>
          </a:p>
          <a:p>
            <a:pPr>
              <a:lnSpc>
                <a:spcPct val="10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These computers could calculate in milliseconds.</a:t>
            </a:r>
          </a:p>
        </p:txBody>
      </p:sp>
      <p:sp>
        <p:nvSpPr>
          <p:cNvPr id="4" name="Rectangle 3"/>
          <p:cNvSpPr/>
          <p:nvPr/>
        </p:nvSpPr>
        <p:spPr>
          <a:xfrm>
            <a:off x="368365" y="140185"/>
            <a:ext cx="1558440" cy="400110"/>
          </a:xfrm>
          <a:prstGeom prst="rect">
            <a:avLst/>
          </a:prstGeom>
        </p:spPr>
        <p:txBody>
          <a:bodyPr wrap="none">
            <a:spAutoFit/>
          </a:bodyPr>
          <a:lstStyle/>
          <a:p>
            <a:pPr>
              <a:buNone/>
            </a:pPr>
            <a:r>
              <a:rPr lang="en-GB" sz="2000" b="1" i="1" u="sng" dirty="0">
                <a:solidFill>
                  <a:schemeClr val="accent2">
                    <a:lumMod val="60000"/>
                    <a:lumOff val="40000"/>
                  </a:schemeClr>
                </a:solidFill>
                <a:latin typeface="Times New Roman" panose="02020603050405020304" pitchFamily="18" charset="0"/>
                <a:cs typeface="Times New Roman" pitchFamily="18" charset="0"/>
              </a:rPr>
              <a:t>Advantages :</a:t>
            </a:r>
          </a:p>
        </p:txBody>
      </p:sp>
      <p:sp>
        <p:nvSpPr>
          <p:cNvPr id="6" name="Rectangle 5"/>
          <p:cNvSpPr/>
          <p:nvPr/>
        </p:nvSpPr>
        <p:spPr>
          <a:xfrm>
            <a:off x="288768" y="2020525"/>
            <a:ext cx="8746944" cy="4662815"/>
          </a:xfrm>
          <a:prstGeom prst="rect">
            <a:avLst/>
          </a:prstGeom>
        </p:spPr>
        <p:txBody>
          <a:bodyPr wrap="square" anchor="ctr">
            <a:spAutoFit/>
          </a:bodyPr>
          <a:lstStyle/>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These were very big in size, weight was about 30 tones.</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These computers were based on vacuum tubes.</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These computers were very costly.</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It could store only a small amount of information due to the presence of </a:t>
            </a:r>
          </a:p>
          <a:p>
            <a:pPr>
              <a:lnSpc>
                <a:spcPct val="150000"/>
              </a:lnSpc>
            </a:pPr>
            <a:r>
              <a:rPr lang="en-GB" b="1" dirty="0">
                <a:solidFill>
                  <a:schemeClr val="bg1"/>
                </a:solidFill>
                <a:latin typeface="Times New Roman" panose="02020603050405020304" pitchFamily="18" charset="0"/>
                <a:cs typeface="Times New Roman" panose="02020603050405020304" pitchFamily="18" charset="0"/>
              </a:rPr>
              <a:t>magnetic drums.</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As the invention of first generation computers involves vacuum tubes, so another disadvantage of these computers was, vacuum tubes require a large cooling system.</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Very less work efficiency.</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Limited programming capabilities and punch cards were used to take inputs.</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Large amount of energy consumption.</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Not reliable and constant maintenance is required.</a:t>
            </a:r>
          </a:p>
        </p:txBody>
      </p:sp>
      <p:sp>
        <p:nvSpPr>
          <p:cNvPr id="7" name="Rectangle 6"/>
          <p:cNvSpPr/>
          <p:nvPr/>
        </p:nvSpPr>
        <p:spPr>
          <a:xfrm>
            <a:off x="404460" y="1680226"/>
            <a:ext cx="1871025" cy="400110"/>
          </a:xfrm>
          <a:prstGeom prst="rect">
            <a:avLst/>
          </a:prstGeom>
        </p:spPr>
        <p:txBody>
          <a:bodyPr wrap="none">
            <a:spAutoFit/>
          </a:bodyPr>
          <a:lstStyle/>
          <a:p>
            <a:pPr>
              <a:buNone/>
            </a:pPr>
            <a:r>
              <a:rPr lang="en-GB" sz="2000" b="1" i="1" u="sng" dirty="0">
                <a:solidFill>
                  <a:schemeClr val="accent2">
                    <a:lumMod val="60000"/>
                    <a:lumOff val="40000"/>
                  </a:schemeClr>
                </a:solidFill>
                <a:latin typeface="Times New Roman" panose="02020603050405020304" pitchFamily="18" charset="0"/>
                <a:cs typeface="Times New Roman" pitchFamily="18" charset="0"/>
              </a:rPr>
              <a:t>Disadvantages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pic>
        <p:nvPicPr>
          <p:cNvPr id="15" name="Picture 14" descr="ibm-7094-emulator.jpg"/>
          <p:cNvPicPr>
            <a:picLocks noChangeAspect="1"/>
          </p:cNvPicPr>
          <p:nvPr/>
        </p:nvPicPr>
        <p:blipFill>
          <a:blip r:embed="rId2" cstate="print"/>
          <a:srcRect l="4368" t="4737" r="4052" b="4947"/>
          <a:stretch>
            <a:fillRect/>
          </a:stretch>
        </p:blipFill>
        <p:spPr>
          <a:xfrm>
            <a:off x="0" y="0"/>
            <a:ext cx="9144000" cy="6858000"/>
          </a:xfrm>
          <a:prstGeom prst="rect">
            <a:avLst/>
          </a:prstGeom>
        </p:spPr>
      </p:pic>
      <p:sp>
        <p:nvSpPr>
          <p:cNvPr id="13" name="Rectangle 12"/>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53316" y="446089"/>
            <a:ext cx="3514745" cy="461665"/>
          </a:xfrm>
          <a:prstGeom prst="rect">
            <a:avLst/>
          </a:prstGeom>
        </p:spPr>
        <p:txBody>
          <a:bodyPr wrap="none">
            <a:spAutoFit/>
          </a:bodyPr>
          <a:lstStyle/>
          <a:p>
            <a:pPr>
              <a:buNone/>
            </a:pPr>
            <a:r>
              <a:rPr lang="en-GB" sz="2400" b="1" i="1" u="sng" dirty="0">
                <a:solidFill>
                  <a:schemeClr val="accent6">
                    <a:lumMod val="60000"/>
                    <a:lumOff val="40000"/>
                  </a:schemeClr>
                </a:solidFill>
                <a:latin typeface="Times New Roman" pitchFamily="18" charset="0"/>
                <a:cs typeface="Times New Roman" pitchFamily="18" charset="0"/>
              </a:rPr>
              <a:t>SECOND GENERATION</a:t>
            </a:r>
          </a:p>
        </p:txBody>
      </p:sp>
      <p:sp>
        <p:nvSpPr>
          <p:cNvPr id="5" name="Rectangle 4"/>
          <p:cNvSpPr/>
          <p:nvPr/>
        </p:nvSpPr>
        <p:spPr>
          <a:xfrm>
            <a:off x="269442" y="987849"/>
            <a:ext cx="1606530" cy="400110"/>
          </a:xfrm>
          <a:prstGeom prst="rect">
            <a:avLst/>
          </a:prstGeom>
        </p:spPr>
        <p:txBody>
          <a:bodyPr wrap="none">
            <a:spAutoFit/>
          </a:bodyPr>
          <a:lstStyle/>
          <a:p>
            <a:pPr marL="571500" indent="-571500">
              <a:buNone/>
            </a:pPr>
            <a:r>
              <a:rPr lang="en-GB" sz="2000" b="1" i="1" u="sng" dirty="0">
                <a:solidFill>
                  <a:schemeClr val="accent2">
                    <a:lumMod val="60000"/>
                    <a:lumOff val="40000"/>
                  </a:schemeClr>
                </a:solidFill>
                <a:latin typeface="Times New Roman" pitchFamily="18" charset="0"/>
                <a:cs typeface="Times New Roman" pitchFamily="18" charset="0"/>
              </a:rPr>
              <a:t>Introduction:</a:t>
            </a:r>
          </a:p>
        </p:txBody>
      </p:sp>
      <p:sp>
        <p:nvSpPr>
          <p:cNvPr id="7" name="Rectangle 6"/>
          <p:cNvSpPr/>
          <p:nvPr/>
        </p:nvSpPr>
        <p:spPr>
          <a:xfrm>
            <a:off x="276722" y="1505652"/>
            <a:ext cx="6797845" cy="369332"/>
          </a:xfrm>
          <a:prstGeom prst="rect">
            <a:avLst/>
          </a:prstGeom>
        </p:spPr>
        <p:txBody>
          <a:bodyPr wrap="square">
            <a:spAutoFit/>
          </a:bodyPr>
          <a:lstStyle/>
          <a:p>
            <a:pPr>
              <a:buFont typeface="Wingdings" pitchFamily="2" charset="2"/>
              <a:buChar char="Ø"/>
            </a:pPr>
            <a:r>
              <a:rPr lang="en-GB" b="1" dirty="0">
                <a:solidFill>
                  <a:schemeClr val="bg1"/>
                </a:solidFill>
                <a:latin typeface="Stylus BT" pitchFamily="34" charset="0"/>
              </a:rPr>
              <a:t>  1959-1965 is the period of second-generation computer.</a:t>
            </a:r>
          </a:p>
        </p:txBody>
      </p:sp>
      <p:sp>
        <p:nvSpPr>
          <p:cNvPr id="8" name="Rectangle 7"/>
          <p:cNvSpPr/>
          <p:nvPr/>
        </p:nvSpPr>
        <p:spPr>
          <a:xfrm>
            <a:off x="288755" y="1973198"/>
            <a:ext cx="8301790" cy="881844"/>
          </a:xfrm>
          <a:prstGeom prst="rect">
            <a:avLst/>
          </a:prstGeom>
        </p:spPr>
        <p:txBody>
          <a:bodyPr wrap="square">
            <a:spAutoFit/>
          </a:bodyPr>
          <a:lstStyle/>
          <a:p>
            <a:pPr>
              <a:lnSpc>
                <a:spcPct val="150000"/>
              </a:lnSpc>
              <a:buFont typeface="Wingdings" pitchFamily="2" charset="2"/>
              <a:buChar char="Ø"/>
            </a:pPr>
            <a:r>
              <a:rPr lang="en-GB" b="1" dirty="0">
                <a:solidFill>
                  <a:schemeClr val="bg1"/>
                </a:solidFill>
                <a:latin typeface="Stylus BT" pitchFamily="34" charset="0"/>
              </a:rPr>
              <a:t>  3.Second generation computers were based on Transistor instead of vacuum tubes.</a:t>
            </a:r>
          </a:p>
        </p:txBody>
      </p:sp>
      <p:sp>
        <p:nvSpPr>
          <p:cNvPr id="9" name="Rectangle 8"/>
          <p:cNvSpPr/>
          <p:nvPr/>
        </p:nvSpPr>
        <p:spPr>
          <a:xfrm>
            <a:off x="315242" y="3027798"/>
            <a:ext cx="2234907" cy="400110"/>
          </a:xfrm>
          <a:prstGeom prst="rect">
            <a:avLst/>
          </a:prstGeom>
        </p:spPr>
        <p:txBody>
          <a:bodyPr wrap="none">
            <a:spAutoFit/>
          </a:bodyPr>
          <a:lstStyle/>
          <a:p>
            <a:r>
              <a:rPr lang="en-GB" sz="2000" b="1" i="1" u="sng" dirty="0">
                <a:solidFill>
                  <a:schemeClr val="accent2">
                    <a:lumMod val="60000"/>
                    <a:lumOff val="40000"/>
                  </a:schemeClr>
                </a:solidFill>
                <a:latin typeface="Times New Roman" pitchFamily="18" charset="0"/>
                <a:cs typeface="Times New Roman" pitchFamily="18" charset="0"/>
              </a:rPr>
              <a:t>Few Examples are:</a:t>
            </a:r>
          </a:p>
        </p:txBody>
      </p:sp>
      <p:sp>
        <p:nvSpPr>
          <p:cNvPr id="10" name="Rectangle 9"/>
          <p:cNvSpPr/>
          <p:nvPr/>
        </p:nvSpPr>
        <p:spPr>
          <a:xfrm>
            <a:off x="348848" y="3460384"/>
            <a:ext cx="4572000" cy="2862322"/>
          </a:xfrm>
          <a:prstGeom prst="rect">
            <a:avLst/>
          </a:prstGeom>
        </p:spPr>
        <p:txBody>
          <a:bodyPr>
            <a:spAutoFit/>
          </a:bodyPr>
          <a:lstStyle/>
          <a:p>
            <a:pPr>
              <a:lnSpc>
                <a:spcPct val="200000"/>
              </a:lnSpc>
              <a:buFont typeface="Wingdings" pitchFamily="2" charset="2"/>
              <a:buChar char="Ø"/>
            </a:pPr>
            <a:r>
              <a:rPr lang="en-GB" b="1" dirty="0">
                <a:solidFill>
                  <a:schemeClr val="bg1"/>
                </a:solidFill>
                <a:latin typeface="Stylus BT" pitchFamily="34" charset="0"/>
              </a:rPr>
              <a:t>   Honeywell 400</a:t>
            </a:r>
          </a:p>
          <a:p>
            <a:pPr>
              <a:lnSpc>
                <a:spcPct val="200000"/>
              </a:lnSpc>
              <a:buFont typeface="Wingdings" pitchFamily="2" charset="2"/>
              <a:buChar char="Ø"/>
            </a:pPr>
            <a:r>
              <a:rPr lang="en-GB" b="1" dirty="0">
                <a:solidFill>
                  <a:schemeClr val="bg1"/>
                </a:solidFill>
                <a:latin typeface="Stylus BT" pitchFamily="34" charset="0"/>
              </a:rPr>
              <a:t>  IBM 7094</a:t>
            </a:r>
          </a:p>
          <a:p>
            <a:pPr>
              <a:lnSpc>
                <a:spcPct val="200000"/>
              </a:lnSpc>
              <a:buFont typeface="Wingdings" pitchFamily="2" charset="2"/>
              <a:buChar char="Ø"/>
            </a:pPr>
            <a:r>
              <a:rPr lang="en-GB" b="1" dirty="0">
                <a:solidFill>
                  <a:schemeClr val="bg1"/>
                </a:solidFill>
                <a:latin typeface="Stylus BT" pitchFamily="34" charset="0"/>
              </a:rPr>
              <a:t>  CDC 1604</a:t>
            </a:r>
          </a:p>
          <a:p>
            <a:pPr>
              <a:lnSpc>
                <a:spcPct val="200000"/>
              </a:lnSpc>
              <a:buFont typeface="Wingdings" pitchFamily="2" charset="2"/>
              <a:buChar char="Ø"/>
            </a:pPr>
            <a:r>
              <a:rPr lang="en-GB" b="1" dirty="0">
                <a:solidFill>
                  <a:schemeClr val="bg1"/>
                </a:solidFill>
                <a:latin typeface="Stylus BT" pitchFamily="34" charset="0"/>
              </a:rPr>
              <a:t>  CDC 3600</a:t>
            </a:r>
          </a:p>
          <a:p>
            <a:pPr>
              <a:lnSpc>
                <a:spcPct val="200000"/>
              </a:lnSpc>
              <a:buFont typeface="Wingdings" pitchFamily="2" charset="2"/>
              <a:buChar char="Ø"/>
            </a:pPr>
            <a:r>
              <a:rPr lang="en-GB" b="1" dirty="0">
                <a:solidFill>
                  <a:schemeClr val="bg1"/>
                </a:solidFill>
                <a:latin typeface="Stylus BT" pitchFamily="34" charset="0"/>
              </a:rPr>
              <a:t>  UNIVAC 1108… and many more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pic>
        <p:nvPicPr>
          <p:cNvPr id="10" name="Picture 9" descr="cowomen-pd5FVvQ9-aY-unsplash.jpg"/>
          <p:cNvPicPr>
            <a:picLocks noChangeAspect="1"/>
          </p:cNvPicPr>
          <p:nvPr/>
        </p:nvPicPr>
        <p:blipFill>
          <a:blip r:embed="rId2" cstate="print"/>
          <a:stretch>
            <a:fillRect/>
          </a:stretch>
        </p:blipFill>
        <p:spPr>
          <a:xfrm>
            <a:off x="0" y="0"/>
            <a:ext cx="9144000" cy="6858000"/>
          </a:xfrm>
          <a:prstGeom prst="rect">
            <a:avLst/>
          </a:prstGeom>
        </p:spPr>
      </p:pic>
      <p:sp>
        <p:nvSpPr>
          <p:cNvPr id="8" name="Rectangle 7"/>
          <p:cNvSpPr/>
          <p:nvPr/>
        </p:nvSpPr>
        <p:spPr>
          <a:xfrm>
            <a:off x="0" y="11575"/>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1048659" name="Content Placeholder 1048658"/>
          <p:cNvSpPr>
            <a:spLocks noGrp="1"/>
          </p:cNvSpPr>
          <p:nvPr>
            <p:ph idx="1"/>
          </p:nvPr>
        </p:nvSpPr>
        <p:spPr>
          <a:xfrm>
            <a:off x="264704" y="890343"/>
            <a:ext cx="8554442" cy="3549319"/>
          </a:xfrm>
        </p:spPr>
        <p:txBody>
          <a:bodyPr>
            <a:noAutofit/>
          </a:bodyPr>
          <a:lstStyle/>
          <a:p>
            <a:pPr>
              <a:lnSpc>
                <a:spcPct val="150000"/>
              </a:lnSpc>
              <a:spcBef>
                <a:spcPts val="0"/>
              </a:spcBef>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Due to the presence of transistors instead of vacuum tubes, the size of electron component decreased. This resulted in reducing the size of a computer as compared to first generation computers.</a:t>
            </a:r>
          </a:p>
          <a:p>
            <a:pPr>
              <a:lnSpc>
                <a:spcPct val="150000"/>
              </a:lnSpc>
              <a:spcBef>
                <a:spcPts val="0"/>
              </a:spcBef>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Less energy and not produce as much heat as the first generation.</a:t>
            </a:r>
          </a:p>
          <a:p>
            <a:pPr>
              <a:lnSpc>
                <a:spcPct val="150000"/>
              </a:lnSpc>
              <a:spcBef>
                <a:spcPts val="0"/>
              </a:spcBef>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Assembly language and punch cards were used for input.</a:t>
            </a:r>
          </a:p>
          <a:p>
            <a:pPr>
              <a:lnSpc>
                <a:spcPct val="150000"/>
              </a:lnSpc>
              <a:spcBef>
                <a:spcPts val="0"/>
              </a:spcBef>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Low cost than first generation computers.</a:t>
            </a:r>
          </a:p>
          <a:p>
            <a:pPr>
              <a:lnSpc>
                <a:spcPct val="150000"/>
              </a:lnSpc>
              <a:spcBef>
                <a:spcPts val="0"/>
              </a:spcBef>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Better speed, calculate data in microseconds.</a:t>
            </a:r>
          </a:p>
          <a:p>
            <a:pPr>
              <a:lnSpc>
                <a:spcPct val="150000"/>
              </a:lnSpc>
              <a:spcBef>
                <a:spcPts val="0"/>
              </a:spcBef>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Better portability as compared to first generation</a:t>
            </a:r>
          </a:p>
        </p:txBody>
      </p:sp>
      <p:sp>
        <p:nvSpPr>
          <p:cNvPr id="4" name="Rectangle 3"/>
          <p:cNvSpPr/>
          <p:nvPr/>
        </p:nvSpPr>
        <p:spPr>
          <a:xfrm>
            <a:off x="368365" y="392400"/>
            <a:ext cx="1558440" cy="400110"/>
          </a:xfrm>
          <a:prstGeom prst="rect">
            <a:avLst/>
          </a:prstGeom>
        </p:spPr>
        <p:txBody>
          <a:bodyPr wrap="none">
            <a:spAutoFit/>
          </a:bodyPr>
          <a:lstStyle/>
          <a:p>
            <a:pPr>
              <a:buNone/>
            </a:pPr>
            <a:r>
              <a:rPr lang="en-GB" sz="2000" b="1" i="1" u="sng" dirty="0">
                <a:solidFill>
                  <a:schemeClr val="accent2">
                    <a:lumMod val="60000"/>
                    <a:lumOff val="40000"/>
                  </a:schemeClr>
                </a:solidFill>
                <a:latin typeface="Times New Roman" panose="02020603050405020304" pitchFamily="18" charset="0"/>
                <a:cs typeface="Times New Roman" pitchFamily="18" charset="0"/>
              </a:rPr>
              <a:t>Advantages :</a:t>
            </a:r>
          </a:p>
        </p:txBody>
      </p:sp>
      <p:sp>
        <p:nvSpPr>
          <p:cNvPr id="6" name="Rectangle 5"/>
          <p:cNvSpPr/>
          <p:nvPr/>
        </p:nvSpPr>
        <p:spPr>
          <a:xfrm>
            <a:off x="288768" y="5038813"/>
            <a:ext cx="8746944" cy="1297343"/>
          </a:xfrm>
          <a:prstGeom prst="rect">
            <a:avLst/>
          </a:prstGeom>
        </p:spPr>
        <p:txBody>
          <a:bodyPr wrap="square" anchor="ctr">
            <a:spAutoFit/>
          </a:bodyPr>
          <a:lstStyle/>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A cooling system was required.</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Constant maintenance was required.</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Only used for specific purposes.</a:t>
            </a:r>
          </a:p>
        </p:txBody>
      </p:sp>
      <p:sp>
        <p:nvSpPr>
          <p:cNvPr id="7" name="Rectangle 6"/>
          <p:cNvSpPr/>
          <p:nvPr/>
        </p:nvSpPr>
        <p:spPr>
          <a:xfrm>
            <a:off x="404460" y="4543385"/>
            <a:ext cx="1871025" cy="400110"/>
          </a:xfrm>
          <a:prstGeom prst="rect">
            <a:avLst/>
          </a:prstGeom>
        </p:spPr>
        <p:txBody>
          <a:bodyPr wrap="none">
            <a:spAutoFit/>
          </a:bodyPr>
          <a:lstStyle/>
          <a:p>
            <a:pPr>
              <a:buNone/>
            </a:pPr>
            <a:r>
              <a:rPr lang="en-GB" sz="2000" b="1" i="1" u="sng" dirty="0">
                <a:solidFill>
                  <a:schemeClr val="accent2">
                    <a:lumMod val="60000"/>
                    <a:lumOff val="40000"/>
                  </a:schemeClr>
                </a:solidFill>
                <a:latin typeface="Times New Roman" panose="02020603050405020304" pitchFamily="18" charset="0"/>
                <a:cs typeface="Times New Roman" pitchFamily="18" charset="0"/>
              </a:rPr>
              <a:t>Disadvantages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pic>
        <p:nvPicPr>
          <p:cNvPr id="15" name="Picture 14" descr="ibm-7094-emulator.jpg"/>
          <p:cNvPicPr>
            <a:picLocks noChangeAspect="1"/>
          </p:cNvPicPr>
          <p:nvPr/>
        </p:nvPicPr>
        <p:blipFill>
          <a:blip r:embed="rId2" cstate="print"/>
          <a:stretch>
            <a:fillRect/>
          </a:stretch>
        </p:blipFill>
        <p:spPr>
          <a:xfrm>
            <a:off x="0" y="0"/>
            <a:ext cx="9144000" cy="6858000"/>
          </a:xfrm>
          <a:prstGeom prst="rect">
            <a:avLst/>
          </a:prstGeom>
        </p:spPr>
      </p:pic>
      <p:sp>
        <p:nvSpPr>
          <p:cNvPr id="13" name="Rectangle 12"/>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 name="Rectangle 3"/>
          <p:cNvSpPr/>
          <p:nvPr/>
        </p:nvSpPr>
        <p:spPr>
          <a:xfrm>
            <a:off x="253316" y="337801"/>
            <a:ext cx="3239028" cy="461665"/>
          </a:xfrm>
          <a:prstGeom prst="rect">
            <a:avLst/>
          </a:prstGeom>
        </p:spPr>
        <p:txBody>
          <a:bodyPr wrap="none">
            <a:spAutoFit/>
          </a:bodyPr>
          <a:lstStyle/>
          <a:p>
            <a:pPr>
              <a:buNone/>
            </a:pPr>
            <a:r>
              <a:rPr lang="en-GB" sz="2400" b="1" i="1" u="sng" dirty="0">
                <a:solidFill>
                  <a:schemeClr val="accent6">
                    <a:lumMod val="60000"/>
                    <a:lumOff val="40000"/>
                  </a:schemeClr>
                </a:solidFill>
                <a:latin typeface="Times New Roman" panose="02020603050405020304" pitchFamily="18" charset="0"/>
                <a:cs typeface="Times New Roman" pitchFamily="18" charset="0"/>
              </a:rPr>
              <a:t>THIRD GENERATION</a:t>
            </a:r>
          </a:p>
        </p:txBody>
      </p:sp>
      <p:sp>
        <p:nvSpPr>
          <p:cNvPr id="5" name="Rectangle 4"/>
          <p:cNvSpPr/>
          <p:nvPr/>
        </p:nvSpPr>
        <p:spPr>
          <a:xfrm>
            <a:off x="269442" y="831433"/>
            <a:ext cx="1606530" cy="400110"/>
          </a:xfrm>
          <a:prstGeom prst="rect">
            <a:avLst/>
          </a:prstGeom>
        </p:spPr>
        <p:txBody>
          <a:bodyPr wrap="none">
            <a:spAutoFit/>
          </a:bodyPr>
          <a:lstStyle/>
          <a:p>
            <a:pPr marL="571500" indent="-571500">
              <a:buNone/>
            </a:pPr>
            <a:r>
              <a:rPr lang="en-GB" sz="2000" b="1" i="1" u="sng" dirty="0">
                <a:solidFill>
                  <a:schemeClr val="accent2">
                    <a:lumMod val="60000"/>
                    <a:lumOff val="40000"/>
                  </a:schemeClr>
                </a:solidFill>
                <a:latin typeface="Times New Roman" panose="02020603050405020304" pitchFamily="18" charset="0"/>
                <a:cs typeface="Times New Roman" pitchFamily="18" charset="0"/>
              </a:rPr>
              <a:t>Introduction:</a:t>
            </a:r>
          </a:p>
        </p:txBody>
      </p:sp>
      <p:sp>
        <p:nvSpPr>
          <p:cNvPr id="7" name="Rectangle 6"/>
          <p:cNvSpPr/>
          <p:nvPr/>
        </p:nvSpPr>
        <p:spPr>
          <a:xfrm>
            <a:off x="276722" y="1084532"/>
            <a:ext cx="7628025" cy="2232214"/>
          </a:xfrm>
          <a:prstGeom prst="rect">
            <a:avLst/>
          </a:prstGeom>
        </p:spPr>
        <p:txBody>
          <a:bodyPr wrap="square">
            <a:spAutoFit/>
          </a:bodyPr>
          <a:lstStyle/>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1965-1971 is the period of third generation computer.</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These computers were based on Integrated circuits.</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IC was invented by Robert </a:t>
            </a:r>
            <a:r>
              <a:rPr lang="en-GB" b="1" dirty="0" err="1">
                <a:solidFill>
                  <a:schemeClr val="bg1"/>
                </a:solidFill>
                <a:latin typeface="Times New Roman" panose="02020603050405020304" pitchFamily="18" charset="0"/>
                <a:cs typeface="Times New Roman" panose="02020603050405020304" pitchFamily="18" charset="0"/>
              </a:rPr>
              <a:t>Noyce</a:t>
            </a:r>
            <a:r>
              <a:rPr lang="en-GB" b="1" dirty="0">
                <a:solidFill>
                  <a:schemeClr val="bg1"/>
                </a:solidFill>
                <a:latin typeface="Times New Roman" panose="02020603050405020304" pitchFamily="18" charset="0"/>
                <a:cs typeface="Times New Roman" panose="02020603050405020304" pitchFamily="18" charset="0"/>
              </a:rPr>
              <a:t> and Jack </a:t>
            </a:r>
            <a:r>
              <a:rPr lang="en-GB" b="1" dirty="0" err="1">
                <a:solidFill>
                  <a:schemeClr val="bg1"/>
                </a:solidFill>
                <a:latin typeface="Times New Roman" panose="02020603050405020304" pitchFamily="18" charset="0"/>
                <a:cs typeface="Times New Roman" panose="02020603050405020304" pitchFamily="18" charset="0"/>
              </a:rPr>
              <a:t>Kilby</a:t>
            </a:r>
            <a:r>
              <a:rPr lang="en-GB" b="1" dirty="0">
                <a:solidFill>
                  <a:schemeClr val="bg1"/>
                </a:solidFill>
                <a:latin typeface="Times New Roman" panose="02020603050405020304" pitchFamily="18" charset="0"/>
                <a:cs typeface="Times New Roman" panose="02020603050405020304" pitchFamily="18" charset="0"/>
              </a:rPr>
              <a:t> In 1958-1959.</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IC was a single component containing number of transistors</a:t>
            </a:r>
          </a:p>
        </p:txBody>
      </p:sp>
      <p:sp>
        <p:nvSpPr>
          <p:cNvPr id="9" name="Rectangle 8"/>
          <p:cNvSpPr/>
          <p:nvPr/>
        </p:nvSpPr>
        <p:spPr>
          <a:xfrm>
            <a:off x="315242" y="3364694"/>
            <a:ext cx="2234907" cy="400110"/>
          </a:xfrm>
          <a:prstGeom prst="rect">
            <a:avLst/>
          </a:prstGeom>
        </p:spPr>
        <p:txBody>
          <a:bodyPr wrap="none">
            <a:spAutoFit/>
          </a:bodyPr>
          <a:lstStyle/>
          <a:p>
            <a:r>
              <a:rPr lang="en-GB" sz="2000" b="1" i="1" u="sng" dirty="0">
                <a:solidFill>
                  <a:schemeClr val="accent2">
                    <a:lumMod val="60000"/>
                    <a:lumOff val="40000"/>
                  </a:schemeClr>
                </a:solidFill>
                <a:latin typeface="Times New Roman" panose="02020603050405020304" pitchFamily="18" charset="0"/>
                <a:cs typeface="Times New Roman" pitchFamily="18" charset="0"/>
              </a:rPr>
              <a:t>Few Examples are:</a:t>
            </a:r>
          </a:p>
        </p:txBody>
      </p:sp>
      <p:sp>
        <p:nvSpPr>
          <p:cNvPr id="10" name="Rectangle 9"/>
          <p:cNvSpPr/>
          <p:nvPr/>
        </p:nvSpPr>
        <p:spPr>
          <a:xfrm>
            <a:off x="348848" y="3628832"/>
            <a:ext cx="4572000" cy="2862322"/>
          </a:xfrm>
          <a:prstGeom prst="rect">
            <a:avLst/>
          </a:prstGeom>
        </p:spPr>
        <p:txBody>
          <a:bodyPr>
            <a:spAutoFit/>
          </a:bodyPr>
          <a:lstStyle/>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PDP-8</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PDP-11</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ICL 2900</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IBM 360</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IBM 370… and many more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pic>
        <p:nvPicPr>
          <p:cNvPr id="10" name="Picture 9" descr="cowomen-pd5FVvQ9-aY-unsplash.jpg"/>
          <p:cNvPicPr>
            <a:picLocks noChangeAspect="1"/>
          </p:cNvPicPr>
          <p:nvPr/>
        </p:nvPicPr>
        <p:blipFill>
          <a:blip r:embed="rId2" cstate="print"/>
          <a:srcRect r="3421"/>
          <a:stretch>
            <a:fillRect/>
          </a:stretch>
        </p:blipFill>
        <p:spPr>
          <a:xfrm>
            <a:off x="0" y="0"/>
            <a:ext cx="9144000" cy="6858000"/>
          </a:xfrm>
          <a:prstGeom prst="rect">
            <a:avLst/>
          </a:prstGeom>
        </p:spPr>
      </p:pic>
      <p:sp>
        <p:nvSpPr>
          <p:cNvPr id="8" name="Rectangle 7"/>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048659" name="Content Placeholder 1048658"/>
          <p:cNvSpPr>
            <a:spLocks noGrp="1"/>
          </p:cNvSpPr>
          <p:nvPr>
            <p:ph idx="1"/>
          </p:nvPr>
        </p:nvSpPr>
        <p:spPr>
          <a:xfrm>
            <a:off x="264704" y="770023"/>
            <a:ext cx="8879296" cy="4018548"/>
          </a:xfrm>
        </p:spPr>
        <p:txBody>
          <a:bodyPr>
            <a:noAutofit/>
          </a:bodyPr>
          <a:lstStyle/>
          <a:p>
            <a:pPr>
              <a:lnSpc>
                <a:spcPct val="10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These computers were cheaper as compared to second-generation computers.</a:t>
            </a:r>
          </a:p>
          <a:p>
            <a:pPr>
              <a:lnSpc>
                <a:spcPct val="10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They were fast and reliable.</a:t>
            </a:r>
          </a:p>
          <a:p>
            <a:pPr>
              <a:lnSpc>
                <a:spcPct val="10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Use of IC in the computer provides the small size of the computer.</a:t>
            </a:r>
          </a:p>
          <a:p>
            <a:pPr>
              <a:lnSpc>
                <a:spcPct val="10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IC not only reduce the size of the computer but it also improves the performance of 	the computer as compared to previous computers.</a:t>
            </a:r>
          </a:p>
          <a:p>
            <a:pPr>
              <a:lnSpc>
                <a:spcPct val="10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This generation of computers has big storage capacity.</a:t>
            </a:r>
          </a:p>
          <a:p>
            <a:pPr>
              <a:lnSpc>
                <a:spcPct val="10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Instead of punch cards, mouse and keyboard are used for input.</a:t>
            </a:r>
          </a:p>
          <a:p>
            <a:pPr>
              <a:lnSpc>
                <a:spcPct val="10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They used an operating system for better resource management and used the     	concept of time-sharing and multiple programming.</a:t>
            </a:r>
          </a:p>
          <a:p>
            <a:pPr>
              <a:lnSpc>
                <a:spcPct val="100000"/>
              </a:lnSpc>
              <a:buFont typeface="Wingdings" pitchFamily="2" charset="2"/>
              <a:buChar char="Ø"/>
            </a:pPr>
            <a:r>
              <a:rPr lang="en-GB" sz="1800" b="1" dirty="0">
                <a:solidFill>
                  <a:schemeClr val="bg1"/>
                </a:solidFill>
                <a:latin typeface="Times New Roman" panose="02020603050405020304" pitchFamily="18" charset="0"/>
                <a:cs typeface="Times New Roman" panose="02020603050405020304" pitchFamily="18" charset="0"/>
              </a:rPr>
              <a:t>  These computers reduce the computational time from microseconds to nanoseconds.</a:t>
            </a:r>
          </a:p>
        </p:txBody>
      </p:sp>
      <p:sp>
        <p:nvSpPr>
          <p:cNvPr id="4" name="Rectangle 3"/>
          <p:cNvSpPr/>
          <p:nvPr/>
        </p:nvSpPr>
        <p:spPr>
          <a:xfrm>
            <a:off x="368365" y="260505"/>
            <a:ext cx="1558440" cy="400110"/>
          </a:xfrm>
          <a:prstGeom prst="rect">
            <a:avLst/>
          </a:prstGeom>
        </p:spPr>
        <p:txBody>
          <a:bodyPr wrap="none">
            <a:spAutoFit/>
          </a:bodyPr>
          <a:lstStyle/>
          <a:p>
            <a:pPr>
              <a:buNone/>
            </a:pPr>
            <a:r>
              <a:rPr lang="en-GB" sz="2000" b="1" i="1" u="sng" dirty="0">
                <a:solidFill>
                  <a:schemeClr val="accent2">
                    <a:lumMod val="60000"/>
                    <a:lumOff val="40000"/>
                  </a:schemeClr>
                </a:solidFill>
                <a:latin typeface="Times New Roman" panose="02020603050405020304" pitchFamily="18" charset="0"/>
                <a:cs typeface="Times New Roman" pitchFamily="18" charset="0"/>
              </a:rPr>
              <a:t>Advantages :</a:t>
            </a:r>
          </a:p>
        </p:txBody>
      </p:sp>
      <p:sp>
        <p:nvSpPr>
          <p:cNvPr id="6" name="Rectangle 5"/>
          <p:cNvSpPr/>
          <p:nvPr/>
        </p:nvSpPr>
        <p:spPr>
          <a:xfrm>
            <a:off x="288768" y="5219293"/>
            <a:ext cx="8746944" cy="1297343"/>
          </a:xfrm>
          <a:prstGeom prst="rect">
            <a:avLst/>
          </a:prstGeom>
        </p:spPr>
        <p:txBody>
          <a:bodyPr wrap="square" anchor="ctr">
            <a:spAutoFit/>
          </a:bodyPr>
          <a:lstStyle/>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IC chips are difficult to maintain.</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The highly sophisticated technology required for the manufacturing of IC chips.</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Air conditioning is required.</a:t>
            </a:r>
          </a:p>
        </p:txBody>
      </p:sp>
      <p:sp>
        <p:nvSpPr>
          <p:cNvPr id="7" name="Rectangle 6"/>
          <p:cNvSpPr/>
          <p:nvPr/>
        </p:nvSpPr>
        <p:spPr>
          <a:xfrm>
            <a:off x="404460" y="4832610"/>
            <a:ext cx="1871025" cy="400110"/>
          </a:xfrm>
          <a:prstGeom prst="rect">
            <a:avLst/>
          </a:prstGeom>
        </p:spPr>
        <p:txBody>
          <a:bodyPr wrap="none">
            <a:spAutoFit/>
          </a:bodyPr>
          <a:lstStyle/>
          <a:p>
            <a:pPr>
              <a:buNone/>
            </a:pPr>
            <a:r>
              <a:rPr lang="en-GB" sz="2000" b="1" i="1" u="sng" dirty="0">
                <a:solidFill>
                  <a:schemeClr val="accent2">
                    <a:lumMod val="60000"/>
                    <a:lumOff val="40000"/>
                  </a:schemeClr>
                </a:solidFill>
                <a:latin typeface="Times New Roman" panose="02020603050405020304" pitchFamily="18" charset="0"/>
                <a:cs typeface="Times New Roman" pitchFamily="18" charset="0"/>
              </a:rPr>
              <a:t>Disadvantages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ECC"/>
        </a:solidFill>
        <a:effectLst/>
      </p:bgPr>
    </p:bg>
    <p:spTree>
      <p:nvGrpSpPr>
        <p:cNvPr id="1" name=""/>
        <p:cNvGrpSpPr/>
        <p:nvPr/>
      </p:nvGrpSpPr>
      <p:grpSpPr>
        <a:xfrm>
          <a:off x="0" y="0"/>
          <a:ext cx="0" cy="0"/>
          <a:chOff x="0" y="0"/>
          <a:chExt cx="0" cy="0"/>
        </a:xfrm>
      </p:grpSpPr>
      <p:pic>
        <p:nvPicPr>
          <p:cNvPr id="15" name="Picture 14" descr="ibm-7094-emulator.jpg"/>
          <p:cNvPicPr>
            <a:picLocks noChangeAspect="1"/>
          </p:cNvPicPr>
          <p:nvPr/>
        </p:nvPicPr>
        <p:blipFill>
          <a:blip r:embed="rId2" cstate="print"/>
          <a:stretch>
            <a:fillRect/>
          </a:stretch>
        </p:blipFill>
        <p:spPr>
          <a:xfrm>
            <a:off x="0" y="0"/>
            <a:ext cx="9144000" cy="6858000"/>
          </a:xfrm>
          <a:prstGeom prst="rect">
            <a:avLst/>
          </a:prstGeom>
        </p:spPr>
      </p:pic>
      <p:sp>
        <p:nvSpPr>
          <p:cNvPr id="13" name="Rectangle 12"/>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 name="Rectangle 3"/>
          <p:cNvSpPr/>
          <p:nvPr/>
        </p:nvSpPr>
        <p:spPr>
          <a:xfrm>
            <a:off x="253316" y="337801"/>
            <a:ext cx="3546805" cy="461665"/>
          </a:xfrm>
          <a:prstGeom prst="rect">
            <a:avLst/>
          </a:prstGeom>
        </p:spPr>
        <p:txBody>
          <a:bodyPr wrap="none">
            <a:spAutoFit/>
          </a:bodyPr>
          <a:lstStyle/>
          <a:p>
            <a:pPr>
              <a:buNone/>
            </a:pPr>
            <a:r>
              <a:rPr lang="en-GB" sz="2400" b="1" i="1" u="sng" dirty="0">
                <a:solidFill>
                  <a:schemeClr val="accent6">
                    <a:lumMod val="60000"/>
                    <a:lumOff val="40000"/>
                  </a:schemeClr>
                </a:solidFill>
                <a:latin typeface="Times New Roman" panose="02020603050405020304" pitchFamily="18" charset="0"/>
                <a:cs typeface="Times New Roman" pitchFamily="18" charset="0"/>
              </a:rPr>
              <a:t>FOURTH GENERATION</a:t>
            </a:r>
          </a:p>
        </p:txBody>
      </p:sp>
      <p:sp>
        <p:nvSpPr>
          <p:cNvPr id="5" name="Rectangle 4"/>
          <p:cNvSpPr/>
          <p:nvPr/>
        </p:nvSpPr>
        <p:spPr>
          <a:xfrm>
            <a:off x="269442" y="807369"/>
            <a:ext cx="1606530" cy="400110"/>
          </a:xfrm>
          <a:prstGeom prst="rect">
            <a:avLst/>
          </a:prstGeom>
        </p:spPr>
        <p:txBody>
          <a:bodyPr wrap="none">
            <a:spAutoFit/>
          </a:bodyPr>
          <a:lstStyle/>
          <a:p>
            <a:pPr marL="571500" indent="-571500">
              <a:buNone/>
            </a:pPr>
            <a:r>
              <a:rPr lang="en-GB" sz="2000" b="1" i="1" u="sng" dirty="0">
                <a:solidFill>
                  <a:schemeClr val="accent2">
                    <a:lumMod val="60000"/>
                    <a:lumOff val="40000"/>
                  </a:schemeClr>
                </a:solidFill>
                <a:latin typeface="Times New Roman" panose="02020603050405020304" pitchFamily="18" charset="0"/>
                <a:cs typeface="Times New Roman" pitchFamily="18" charset="0"/>
              </a:rPr>
              <a:t>Introduction:</a:t>
            </a:r>
          </a:p>
        </p:txBody>
      </p:sp>
      <p:sp>
        <p:nvSpPr>
          <p:cNvPr id="7" name="Rectangle 6"/>
          <p:cNvSpPr/>
          <p:nvPr/>
        </p:nvSpPr>
        <p:spPr>
          <a:xfrm>
            <a:off x="276722" y="1168756"/>
            <a:ext cx="8229604" cy="2585323"/>
          </a:xfrm>
          <a:prstGeom prst="rect">
            <a:avLst/>
          </a:prstGeom>
        </p:spPr>
        <p:txBody>
          <a:bodyPr wrap="square">
            <a:spAutoFit/>
          </a:bodyPr>
          <a:lstStyle/>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1971-1980 is the period of fourth generation computer.</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This technology is based on Microprocessor.</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A microprocessor is used in a computer for any logical and arithmetic function to be performed in any program.</a:t>
            </a:r>
          </a:p>
          <a:p>
            <a:pPr>
              <a:lnSpc>
                <a:spcPct val="15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Graphics User Interface (GUI) technology was exploited to offer more comfort to users.</a:t>
            </a:r>
          </a:p>
        </p:txBody>
      </p:sp>
      <p:sp>
        <p:nvSpPr>
          <p:cNvPr id="9" name="Rectangle 8"/>
          <p:cNvSpPr/>
          <p:nvPr/>
        </p:nvSpPr>
        <p:spPr>
          <a:xfrm>
            <a:off x="315242" y="3858006"/>
            <a:ext cx="2234907" cy="400110"/>
          </a:xfrm>
          <a:prstGeom prst="rect">
            <a:avLst/>
          </a:prstGeom>
        </p:spPr>
        <p:txBody>
          <a:bodyPr wrap="none">
            <a:spAutoFit/>
          </a:bodyPr>
          <a:lstStyle/>
          <a:p>
            <a:r>
              <a:rPr lang="en-GB" sz="2000" b="1" i="1" u="sng" dirty="0">
                <a:solidFill>
                  <a:schemeClr val="accent2">
                    <a:lumMod val="60000"/>
                    <a:lumOff val="40000"/>
                  </a:schemeClr>
                </a:solidFill>
                <a:latin typeface="Times New Roman" panose="02020603050405020304" pitchFamily="18" charset="0"/>
                <a:cs typeface="Times New Roman" pitchFamily="18" charset="0"/>
              </a:rPr>
              <a:t>Few Examples are:</a:t>
            </a:r>
          </a:p>
        </p:txBody>
      </p:sp>
      <p:sp>
        <p:nvSpPr>
          <p:cNvPr id="10" name="Rectangle 9"/>
          <p:cNvSpPr/>
          <p:nvPr/>
        </p:nvSpPr>
        <p:spPr>
          <a:xfrm>
            <a:off x="348848" y="4182304"/>
            <a:ext cx="4920984" cy="2232214"/>
          </a:xfrm>
          <a:prstGeom prst="rect">
            <a:avLst/>
          </a:prstGeom>
        </p:spPr>
        <p:txBody>
          <a:bodyPr wrap="square">
            <a:spAutoFit/>
          </a:bodyPr>
          <a:lstStyle/>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IBM 4341</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DEC 10</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STAR 1000</a:t>
            </a:r>
          </a:p>
          <a:p>
            <a:pPr>
              <a:lnSpc>
                <a:spcPct val="200000"/>
              </a:lnSpc>
              <a:buFont typeface="Wingdings" pitchFamily="2" charset="2"/>
              <a:buChar char="Ø"/>
            </a:pPr>
            <a:r>
              <a:rPr lang="en-GB" b="1" dirty="0">
                <a:solidFill>
                  <a:schemeClr val="bg1"/>
                </a:solidFill>
                <a:latin typeface="Times New Roman" panose="02020603050405020304" pitchFamily="18" charset="0"/>
                <a:cs typeface="Times New Roman" panose="02020603050405020304" pitchFamily="18" charset="0"/>
              </a:rPr>
              <a:t>  PUP 11… and many more</a:t>
            </a:r>
          </a:p>
        </p:txBody>
      </p:sp>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192</TotalTime>
  <Words>940</Words>
  <Application>Microsoft Office PowerPoint</Application>
  <PresentationFormat>On-screen Show (4:3)</PresentationFormat>
  <Paragraphs>120</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Bookman Old Style</vt:lpstr>
      <vt:lpstr>Calibri</vt:lpstr>
      <vt:lpstr>Corbel</vt:lpstr>
      <vt:lpstr>Stylus BT</vt:lpstr>
      <vt:lpstr>Tahoma</vt:lpstr>
      <vt:lpstr>Times New Roman</vt:lpstr>
      <vt:lpstr>Wingdings</vt:lpstr>
      <vt:lpstr>Wingdings 2</vt:lpstr>
      <vt:lpstr>Frame</vt:lpstr>
      <vt:lpstr>Generations of Computer</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Generations of Computer</dc:title>
  <dc:creator>SM-J810G</dc:creator>
  <cp:lastModifiedBy>aarthi arivazhagan</cp:lastModifiedBy>
  <cp:revision>48</cp:revision>
  <dcterms:created xsi:type="dcterms:W3CDTF">2015-05-11T11:30:45Z</dcterms:created>
  <dcterms:modified xsi:type="dcterms:W3CDTF">2020-04-22T07:24:29Z</dcterms:modified>
</cp:coreProperties>
</file>