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67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14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829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73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61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77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143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302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88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3932" y="1031189"/>
            <a:ext cx="972413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170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95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67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71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688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18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423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7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27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91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0" y="0"/>
            <a:ext cx="12192000" cy="6382385"/>
            <a:chOff x="0" y="0"/>
            <a:chExt cx="12192000" cy="6382385"/>
          </a:xfrm>
        </p:grpSpPr>
        <p:sp>
          <p:nvSpPr>
            <p:cNvPr id="22" name="object 22"/>
            <p:cNvSpPr/>
            <p:nvPr/>
          </p:nvSpPr>
          <p:spPr>
            <a:xfrm>
              <a:off x="0" y="2539"/>
              <a:ext cx="12192000" cy="6379845"/>
            </a:xfrm>
            <a:custGeom>
              <a:avLst/>
              <a:gdLst/>
              <a:ahLst/>
              <a:cxnLst/>
              <a:rect l="l" t="t" r="r" b="b"/>
              <a:pathLst>
                <a:path w="12192000" h="6379845">
                  <a:moveTo>
                    <a:pt x="12192000" y="470281"/>
                  </a:moveTo>
                  <a:lnTo>
                    <a:pt x="11709273" y="470281"/>
                  </a:lnTo>
                  <a:lnTo>
                    <a:pt x="11709273" y="6379311"/>
                  </a:lnTo>
                  <a:lnTo>
                    <a:pt x="12192000" y="6379311"/>
                  </a:lnTo>
                  <a:lnTo>
                    <a:pt x="12192000" y="470281"/>
                  </a:lnTo>
                  <a:close/>
                </a:path>
                <a:path w="12192000" h="6379845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79210"/>
                  </a:lnTo>
                  <a:lnTo>
                    <a:pt x="476377" y="637921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93680" y="0"/>
              <a:ext cx="768857" cy="12077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36352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11A4668-64D4-4DA6-91F0-6C29EE5EAF07}"/>
              </a:ext>
            </a:extLst>
          </p:cNvPr>
          <p:cNvSpPr/>
          <p:nvPr/>
        </p:nvSpPr>
        <p:spPr>
          <a:xfrm>
            <a:off x="76200" y="1066800"/>
            <a:ext cx="109212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INPUT, OUTPUT DEVICES</a:t>
            </a:r>
          </a:p>
          <a:p>
            <a:pPr marL="795655" marR="782955" indent="2661285" algn="ctr">
              <a:lnSpc>
                <a:spcPct val="100000"/>
              </a:lnSpc>
              <a:spcBef>
                <a:spcPts val="5"/>
              </a:spcBef>
            </a:pP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&amp;  MEMORY DEVICES</a:t>
            </a:r>
            <a:endParaRPr lang="en-I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BAB3D9-C1A2-41A1-B669-F891B07B1C6E}"/>
              </a:ext>
            </a:extLst>
          </p:cNvPr>
          <p:cNvSpPr/>
          <p:nvPr/>
        </p:nvSpPr>
        <p:spPr>
          <a:xfrm>
            <a:off x="8114537" y="470362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b="1" dirty="0">
                <a:solidFill>
                  <a:schemeClr val="accent1">
                    <a:lumMod val="75000"/>
                  </a:schemeClr>
                </a:solidFill>
              </a:rPr>
              <a:t>By</a:t>
            </a:r>
          </a:p>
          <a:p>
            <a:r>
              <a:rPr lang="en-IN" sz="2000" b="1" dirty="0" err="1">
                <a:solidFill>
                  <a:schemeClr val="accent1">
                    <a:lumMod val="75000"/>
                  </a:schemeClr>
                </a:solidFill>
              </a:rPr>
              <a:t>D.Seethalakshmi</a:t>
            </a: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</a:rPr>
              <a:t> MCA.,</a:t>
            </a:r>
            <a:r>
              <a:rPr lang="en-IN" sz="2000" b="1" dirty="0" err="1">
                <a:solidFill>
                  <a:schemeClr val="accent1">
                    <a:lumMod val="75000"/>
                  </a:schemeClr>
                </a:solidFill>
              </a:rPr>
              <a:t>M.Phil</a:t>
            </a: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</a:rPr>
              <a:t>.,</a:t>
            </a:r>
          </a:p>
          <a:p>
            <a:r>
              <a:rPr lang="en-IN" sz="2000" b="1" dirty="0">
                <a:solidFill>
                  <a:schemeClr val="accent1">
                    <a:lumMod val="75000"/>
                  </a:schemeClr>
                </a:solidFill>
              </a:rPr>
              <a:t>Assistant Professor</a:t>
            </a:r>
          </a:p>
          <a:p>
            <a:r>
              <a:rPr lang="en-IN" sz="2000" b="1" dirty="0">
                <a:solidFill>
                  <a:schemeClr val="accent1">
                    <a:lumMod val="75000"/>
                  </a:schemeClr>
                </a:solidFill>
              </a:rPr>
              <a:t>Bon secours college for women,</a:t>
            </a:r>
          </a:p>
          <a:p>
            <a:r>
              <a:rPr lang="en-IN" sz="2000" b="1" dirty="0" err="1">
                <a:solidFill>
                  <a:schemeClr val="accent1">
                    <a:lumMod val="75000"/>
                  </a:schemeClr>
                </a:solidFill>
              </a:rPr>
              <a:t>Thanjavur</a:t>
            </a: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Optical Mark </a:t>
            </a:r>
            <a:r>
              <a:rPr spc="-5" dirty="0"/>
              <a:t>Reading </a:t>
            </a:r>
            <a:r>
              <a:rPr spc="-10" dirty="0"/>
              <a:t>and </a:t>
            </a:r>
            <a:r>
              <a:rPr spc="-5" dirty="0"/>
              <a:t>Recognition  </a:t>
            </a:r>
            <a:r>
              <a:rPr dirty="0"/>
              <a:t>(OMR)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13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264" y="2107133"/>
            <a:ext cx="11367135" cy="344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382905" algn="just">
              <a:lnSpc>
                <a:spcPct val="100000"/>
              </a:lnSpc>
              <a:spcBef>
                <a:spcPts val="110"/>
              </a:spcBef>
            </a:pPr>
            <a:r>
              <a:rPr sz="2800" b="1" i="1" spc="5" dirty="0">
                <a:latin typeface="Times New Roman"/>
                <a:cs typeface="Times New Roman"/>
              </a:rPr>
              <a:t>Optical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Mark</a:t>
            </a:r>
            <a:r>
              <a:rPr sz="2800" b="1" i="1" spc="-9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Reader</a:t>
            </a:r>
            <a:r>
              <a:rPr sz="2800" b="1" i="1" spc="-7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is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device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that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reads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pencil</a:t>
            </a:r>
            <a:r>
              <a:rPr sz="2800" b="1" i="1" spc="-75" dirty="0">
                <a:latin typeface="Times New Roman"/>
                <a:cs typeface="Times New Roman"/>
              </a:rPr>
              <a:t> </a:t>
            </a:r>
            <a:r>
              <a:rPr sz="2800" b="1" i="1" spc="10" dirty="0">
                <a:latin typeface="Times New Roman"/>
                <a:cs typeface="Times New Roman"/>
              </a:rPr>
              <a:t>marks</a:t>
            </a:r>
            <a:r>
              <a:rPr sz="2800" b="1" i="1" spc="-9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and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converts</a:t>
            </a:r>
            <a:r>
              <a:rPr sz="2800" b="1" i="1" spc="-10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them  into computer </a:t>
            </a:r>
            <a:r>
              <a:rPr sz="2800" b="1" i="1" dirty="0">
                <a:latin typeface="Times New Roman"/>
                <a:cs typeface="Times New Roman"/>
              </a:rPr>
              <a:t>processable</a:t>
            </a:r>
            <a:r>
              <a:rPr sz="2800" b="1" i="1" spc="-225" dirty="0">
                <a:latin typeface="Times New Roman"/>
                <a:cs typeface="Times New Roman"/>
              </a:rPr>
              <a:t> </a:t>
            </a:r>
            <a:r>
              <a:rPr sz="2800" b="1" i="1" spc="10" dirty="0">
                <a:latin typeface="Times New Roman"/>
                <a:cs typeface="Times New Roman"/>
              </a:rPr>
              <a:t>form.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Special </a:t>
            </a:r>
            <a:r>
              <a:rPr sz="2800" dirty="0">
                <a:latin typeface="Times New Roman"/>
                <a:cs typeface="Times New Roman"/>
              </a:rPr>
              <a:t>pre-printed </a:t>
            </a:r>
            <a:r>
              <a:rPr sz="2800" spc="-10" dirty="0">
                <a:latin typeface="Times New Roman"/>
                <a:cs typeface="Times New Roman"/>
              </a:rPr>
              <a:t>forms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5" dirty="0">
                <a:latin typeface="Times New Roman"/>
                <a:cs typeface="Times New Roman"/>
              </a:rPr>
              <a:t>designed </a:t>
            </a:r>
            <a:r>
              <a:rPr sz="2800" dirty="0">
                <a:latin typeface="Times New Roman"/>
                <a:cs typeface="Times New Roman"/>
              </a:rPr>
              <a:t>with </a:t>
            </a:r>
            <a:r>
              <a:rPr sz="2800" spc="5" dirty="0">
                <a:latin typeface="Times New Roman"/>
                <a:cs typeface="Times New Roman"/>
              </a:rPr>
              <a:t>boxes </a:t>
            </a:r>
            <a:r>
              <a:rPr sz="2800" dirty="0">
                <a:latin typeface="Times New Roman"/>
                <a:cs typeface="Times New Roman"/>
              </a:rPr>
              <a:t>which can </a:t>
            </a:r>
            <a:r>
              <a:rPr sz="2800" spc="5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marked </a:t>
            </a:r>
            <a:r>
              <a:rPr sz="2800" dirty="0">
                <a:latin typeface="Times New Roman"/>
                <a:cs typeface="Times New Roman"/>
              </a:rPr>
              <a:t>with  a dark </a:t>
            </a:r>
            <a:r>
              <a:rPr sz="2800" spc="5" dirty="0">
                <a:latin typeface="Times New Roman"/>
                <a:cs typeface="Times New Roman"/>
              </a:rPr>
              <a:t>pencil or ink. Such </a:t>
            </a:r>
            <a:r>
              <a:rPr sz="2800" dirty="0">
                <a:latin typeface="Times New Roman"/>
                <a:cs typeface="Times New Roman"/>
              </a:rPr>
              <a:t>documents are read </a:t>
            </a:r>
            <a:r>
              <a:rPr sz="2800" spc="5" dirty="0">
                <a:latin typeface="Times New Roman"/>
                <a:cs typeface="Times New Roman"/>
              </a:rPr>
              <a:t>by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15" dirty="0">
                <a:latin typeface="Times New Roman"/>
                <a:cs typeface="Times New Roman"/>
              </a:rPr>
              <a:t>reader, </a:t>
            </a:r>
            <a:r>
              <a:rPr sz="2800" dirty="0">
                <a:latin typeface="Times New Roman"/>
                <a:cs typeface="Times New Roman"/>
              </a:rPr>
              <a:t>which transcribes</a:t>
            </a:r>
            <a:r>
              <a:rPr sz="2800" spc="-4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marks </a:t>
            </a:r>
            <a:r>
              <a:rPr sz="2800" spc="5" dirty="0">
                <a:latin typeface="Times New Roman"/>
                <a:cs typeface="Times New Roman"/>
              </a:rPr>
              <a:t>into </a:t>
            </a:r>
            <a:r>
              <a:rPr sz="2800" dirty="0">
                <a:latin typeface="Times New Roman"/>
                <a:cs typeface="Times New Roman"/>
              </a:rPr>
              <a:t>electrical </a:t>
            </a:r>
            <a:r>
              <a:rPr sz="2800" spc="5" dirty="0">
                <a:latin typeface="Times New Roman"/>
                <a:cs typeface="Times New Roman"/>
              </a:rPr>
              <a:t>pulses </a:t>
            </a:r>
            <a:r>
              <a:rPr sz="2800" dirty="0">
                <a:latin typeface="Times New Roman"/>
                <a:cs typeface="Times New Roman"/>
              </a:rPr>
              <a:t>which are transmitted to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4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computer.</a:t>
            </a:r>
            <a:endParaRPr sz="2800">
              <a:latin typeface="Times New Roman"/>
              <a:cs typeface="Times New Roman"/>
            </a:endParaRPr>
          </a:p>
          <a:p>
            <a:pPr marL="297180" marR="1016635" indent="-297180" algn="just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They are </a:t>
            </a:r>
            <a:r>
              <a:rPr sz="2800" spc="5" dirty="0">
                <a:latin typeface="Times New Roman"/>
                <a:cs typeface="Times New Roman"/>
              </a:rPr>
              <a:t>widely used in </a:t>
            </a:r>
            <a:r>
              <a:rPr sz="2800" dirty="0">
                <a:latin typeface="Times New Roman"/>
                <a:cs typeface="Times New Roman"/>
              </a:rPr>
              <a:t>applications like objective </a:t>
            </a:r>
            <a:r>
              <a:rPr sz="2800" spc="-5" dirty="0">
                <a:latin typeface="Times New Roman"/>
                <a:cs typeface="Times New Roman"/>
              </a:rPr>
              <a:t>type </a:t>
            </a:r>
            <a:r>
              <a:rPr sz="2800" dirty="0">
                <a:latin typeface="Times New Roman"/>
                <a:cs typeface="Times New Roman"/>
              </a:rPr>
              <a:t>answer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papers  </a:t>
            </a:r>
            <a:r>
              <a:rPr sz="2800" dirty="0">
                <a:latin typeface="Times New Roman"/>
                <a:cs typeface="Times New Roman"/>
              </a:rPr>
              <a:t>evaluation </a:t>
            </a:r>
            <a:r>
              <a:rPr sz="2800" spc="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which </a:t>
            </a:r>
            <a:r>
              <a:rPr sz="2800" spc="-5" dirty="0">
                <a:latin typeface="Times New Roman"/>
                <a:cs typeface="Times New Roman"/>
              </a:rPr>
              <a:t>large number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candidates</a:t>
            </a:r>
            <a:endParaRPr sz="28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Times New Roman"/>
                <a:cs typeface="Times New Roman"/>
              </a:rPr>
              <a:t>appear, </a:t>
            </a:r>
            <a:r>
              <a:rPr sz="2800" spc="-10" dirty="0">
                <a:latin typeface="Times New Roman"/>
                <a:cs typeface="Times New Roman"/>
              </a:rPr>
              <a:t>time </a:t>
            </a:r>
            <a:r>
              <a:rPr sz="2800" spc="5" dirty="0">
                <a:latin typeface="Times New Roman"/>
                <a:cs typeface="Times New Roman"/>
              </a:rPr>
              <a:t>shits of factory </a:t>
            </a:r>
            <a:r>
              <a:rPr sz="2800" spc="-5" dirty="0">
                <a:latin typeface="Times New Roman"/>
                <a:cs typeface="Times New Roman"/>
              </a:rPr>
              <a:t>employees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93735" y="4870703"/>
            <a:ext cx="4398263" cy="1987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7744" y="1031189"/>
            <a:ext cx="8289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Optical </a:t>
            </a:r>
            <a:r>
              <a:rPr spc="-5" dirty="0"/>
              <a:t>Character Recognition</a:t>
            </a:r>
            <a:r>
              <a:rPr spc="-95" dirty="0"/>
              <a:t> </a:t>
            </a:r>
            <a:r>
              <a:rPr dirty="0"/>
              <a:t>(OCR)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14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083" y="2245233"/>
            <a:ext cx="10451465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2284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The </a:t>
            </a:r>
            <a:r>
              <a:rPr sz="2400" b="1" i="1" spc="5" dirty="0">
                <a:latin typeface="Times New Roman"/>
                <a:cs typeface="Times New Roman"/>
              </a:rPr>
              <a:t>main </a:t>
            </a:r>
            <a:r>
              <a:rPr sz="2400" b="1" i="1" dirty="0">
                <a:latin typeface="Times New Roman"/>
                <a:cs typeface="Times New Roman"/>
              </a:rPr>
              <a:t>use of </a:t>
            </a:r>
            <a:r>
              <a:rPr sz="2400" b="1" i="1" spc="-5" dirty="0">
                <a:latin typeface="Times New Roman"/>
                <a:cs typeface="Times New Roman"/>
              </a:rPr>
              <a:t>these </a:t>
            </a:r>
            <a:r>
              <a:rPr sz="2400" b="1" i="1" spc="-10" dirty="0">
                <a:latin typeface="Times New Roman"/>
                <a:cs typeface="Times New Roman"/>
              </a:rPr>
              <a:t>devices </a:t>
            </a:r>
            <a:r>
              <a:rPr sz="2400" b="1" i="1" spc="-5" dirty="0">
                <a:latin typeface="Times New Roman"/>
                <a:cs typeface="Times New Roman"/>
              </a:rPr>
              <a:t>is </a:t>
            </a:r>
            <a:r>
              <a:rPr sz="2400" b="1" i="1" dirty="0">
                <a:latin typeface="Times New Roman"/>
                <a:cs typeface="Times New Roman"/>
              </a:rPr>
              <a:t>to </a:t>
            </a:r>
            <a:r>
              <a:rPr sz="2400" b="1" i="1" spc="-5" dirty="0">
                <a:latin typeface="Times New Roman"/>
                <a:cs typeface="Times New Roman"/>
              </a:rPr>
              <a:t>recognize </a:t>
            </a:r>
            <a:r>
              <a:rPr sz="2400" b="1" i="1" dirty="0">
                <a:latin typeface="Times New Roman"/>
                <a:cs typeface="Times New Roman"/>
              </a:rPr>
              <a:t>alphabetic and numeric </a:t>
            </a:r>
            <a:r>
              <a:rPr sz="2400" b="1" i="1" spc="-5" dirty="0">
                <a:latin typeface="Times New Roman"/>
                <a:cs typeface="Times New Roman"/>
              </a:rPr>
              <a:t>character  </a:t>
            </a:r>
            <a:r>
              <a:rPr sz="2400" b="1" i="1" dirty="0">
                <a:latin typeface="Times New Roman"/>
                <a:cs typeface="Times New Roman"/>
              </a:rPr>
              <a:t>printed </a:t>
            </a:r>
            <a:r>
              <a:rPr sz="2400" b="1" i="1" spc="-5" dirty="0">
                <a:latin typeface="Times New Roman"/>
                <a:cs typeface="Times New Roman"/>
              </a:rPr>
              <a:t>on</a:t>
            </a:r>
            <a:r>
              <a:rPr sz="2400" b="1" i="1" spc="-30" dirty="0">
                <a:latin typeface="Times New Roman"/>
                <a:cs typeface="Times New Roman"/>
              </a:rPr>
              <a:t> paper.</a:t>
            </a:r>
            <a:endParaRPr sz="2400">
              <a:latin typeface="Times New Roman"/>
              <a:cs typeface="Times New Roman"/>
            </a:endParaRPr>
          </a:p>
          <a:p>
            <a:pPr marL="12700" marR="64135">
              <a:lnSpc>
                <a:spcPct val="100000"/>
              </a:lnSpc>
              <a:buSzPct val="95833"/>
              <a:buFont typeface="Wingdings"/>
              <a:buChar char=""/>
              <a:tabLst>
                <a:tab pos="256540" algn="l"/>
              </a:tabLst>
            </a:pPr>
            <a:r>
              <a:rPr sz="2400" dirty="0">
                <a:latin typeface="Times New Roman"/>
                <a:cs typeface="Times New Roman"/>
              </a:rPr>
              <a:t>The OCR </a:t>
            </a:r>
            <a:r>
              <a:rPr sz="2400" spc="-5" dirty="0">
                <a:latin typeface="Times New Roman"/>
                <a:cs typeface="Times New Roman"/>
              </a:rPr>
              <a:t>technique permits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direct reading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any </a:t>
            </a:r>
            <a:r>
              <a:rPr sz="2400" spc="-5" dirty="0">
                <a:latin typeface="Times New Roman"/>
                <a:cs typeface="Times New Roman"/>
              </a:rPr>
              <a:t>printed </a:t>
            </a:r>
            <a:r>
              <a:rPr sz="2400" spc="-10" dirty="0">
                <a:latin typeface="Times New Roman"/>
                <a:cs typeface="Times New Roman"/>
              </a:rPr>
              <a:t>character </a:t>
            </a:r>
            <a:r>
              <a:rPr sz="2400" dirty="0">
                <a:latin typeface="Times New Roman"/>
                <a:cs typeface="Times New Roman"/>
              </a:rPr>
              <a:t>without </a:t>
            </a:r>
            <a:r>
              <a:rPr sz="2400" spc="-5" dirty="0">
                <a:latin typeface="Times New Roman"/>
                <a:cs typeface="Times New Roman"/>
              </a:rPr>
              <a:t>any  special </a:t>
            </a:r>
            <a:r>
              <a:rPr sz="2400" dirty="0">
                <a:latin typeface="Times New Roman"/>
                <a:cs typeface="Times New Roman"/>
              </a:rPr>
              <a:t>ink. </a:t>
            </a:r>
            <a:r>
              <a:rPr sz="2400" spc="-20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OCR, a </a:t>
            </a:r>
            <a:r>
              <a:rPr sz="2400" spc="-5" dirty="0">
                <a:latin typeface="Times New Roman"/>
                <a:cs typeface="Times New Roman"/>
              </a:rPr>
              <a:t>user </a:t>
            </a:r>
            <a:r>
              <a:rPr sz="2400" spc="-10" dirty="0">
                <a:latin typeface="Times New Roman"/>
                <a:cs typeface="Times New Roman"/>
              </a:rPr>
              <a:t>can scan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10" dirty="0">
                <a:latin typeface="Times New Roman"/>
                <a:cs typeface="Times New Roman"/>
              </a:rPr>
              <a:t>page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book.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654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computer will recognize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characters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10" dirty="0">
                <a:latin typeface="Times New Roman"/>
                <a:cs typeface="Times New Roman"/>
              </a:rPr>
              <a:t>page as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letters and punctuations  marks and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stores.</a:t>
            </a:r>
            <a:endParaRPr sz="2400">
              <a:latin typeface="Times New Roman"/>
              <a:cs typeface="Times New Roman"/>
            </a:endParaRPr>
          </a:p>
          <a:p>
            <a:pPr marL="256540" marR="4070350" indent="-256540">
              <a:lnSpc>
                <a:spcPct val="100000"/>
              </a:lnSpc>
              <a:buSzPct val="95833"/>
              <a:buFont typeface="Wingdings"/>
              <a:buChar char=""/>
              <a:tabLst>
                <a:tab pos="256540" algn="l"/>
              </a:tabLst>
            </a:pPr>
            <a:r>
              <a:rPr sz="2400" dirty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can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edited using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word processor </a:t>
            </a:r>
            <a:r>
              <a:rPr sz="2400" dirty="0">
                <a:latin typeface="Times New Roman"/>
                <a:cs typeface="Times New Roman"/>
              </a:rPr>
              <a:t>the size  </a:t>
            </a:r>
            <a:r>
              <a:rPr sz="2400" spc="-5" dirty="0">
                <a:latin typeface="Times New Roman"/>
                <a:cs typeface="Times New Roman"/>
              </a:rPr>
              <a:t>(width, height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depth)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scanned.</a:t>
            </a:r>
            <a:endParaRPr sz="2400">
              <a:latin typeface="Times New Roman"/>
              <a:cs typeface="Times New Roman"/>
            </a:endParaRPr>
          </a:p>
          <a:p>
            <a:pPr marL="256540" marR="3074035" indent="-25654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6540" algn="l"/>
              </a:tabLst>
            </a:pPr>
            <a:r>
              <a:rPr sz="2400" spc="-35" dirty="0">
                <a:latin typeface="Times New Roman"/>
                <a:cs typeface="Times New Roman"/>
              </a:rPr>
              <a:t>OCR’s </a:t>
            </a:r>
            <a:r>
              <a:rPr sz="2400" spc="-5" dirty="0">
                <a:latin typeface="Times New Roman"/>
                <a:cs typeface="Times New Roman"/>
              </a:rPr>
              <a:t>are used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applications such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Credit Card </a:t>
            </a:r>
            <a:r>
              <a:rPr sz="2400" dirty="0">
                <a:latin typeface="Times New Roman"/>
                <a:cs typeface="Times New Roman"/>
              </a:rPr>
              <a:t>billing  </a:t>
            </a:r>
            <a:r>
              <a:rPr sz="2400" spc="-5" dirty="0">
                <a:latin typeface="Times New Roman"/>
                <a:cs typeface="Times New Roman"/>
              </a:rPr>
              <a:t>and reading </a:t>
            </a:r>
            <a:r>
              <a:rPr sz="2400" dirty="0">
                <a:latin typeface="Times New Roman"/>
                <a:cs typeface="Times New Roman"/>
              </a:rPr>
              <a:t>of pin </a:t>
            </a:r>
            <a:r>
              <a:rPr sz="2400" spc="-5" dirty="0">
                <a:latin typeface="Times New Roman"/>
                <a:cs typeface="Times New Roman"/>
              </a:rPr>
              <a:t>code numbers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20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post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office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sort mail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geographically.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53983" y="4218432"/>
            <a:ext cx="3617976" cy="2353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45423" y="4492752"/>
            <a:ext cx="3846574" cy="2145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7744" y="756869"/>
            <a:ext cx="80918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Magnetic Ink </a:t>
            </a:r>
            <a:r>
              <a:rPr spc="-5" dirty="0"/>
              <a:t>Character Recognition  </a:t>
            </a:r>
            <a:r>
              <a:rPr dirty="0"/>
              <a:t>(MICR)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15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467" y="2218689"/>
            <a:ext cx="9561195" cy="3869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79475">
              <a:lnSpc>
                <a:spcPct val="100000"/>
              </a:lnSpc>
              <a:spcBef>
                <a:spcPts val="105"/>
              </a:spcBef>
            </a:pPr>
            <a:r>
              <a:rPr sz="2800" b="1" i="1" spc="5" dirty="0">
                <a:latin typeface="Times New Roman"/>
                <a:cs typeface="Times New Roman"/>
              </a:rPr>
              <a:t>MICR </a:t>
            </a:r>
            <a:r>
              <a:rPr sz="2800" b="1" i="1" dirty="0">
                <a:latin typeface="Times New Roman"/>
                <a:cs typeface="Times New Roman"/>
              </a:rPr>
              <a:t>is a form </a:t>
            </a:r>
            <a:r>
              <a:rPr sz="2800" b="1" i="1" spc="5" dirty="0">
                <a:latin typeface="Times New Roman"/>
                <a:cs typeface="Times New Roman"/>
              </a:rPr>
              <a:t>of </a:t>
            </a:r>
            <a:r>
              <a:rPr sz="2800" b="1" i="1" dirty="0">
                <a:latin typeface="Times New Roman"/>
                <a:cs typeface="Times New Roman"/>
              </a:rPr>
              <a:t>character recognition </a:t>
            </a:r>
            <a:r>
              <a:rPr sz="2800" b="1" i="1" spc="5" dirty="0">
                <a:latin typeface="Times New Roman"/>
                <a:cs typeface="Times New Roman"/>
              </a:rPr>
              <a:t>that reads </a:t>
            </a:r>
            <a:r>
              <a:rPr sz="2800" b="1" i="1" dirty="0">
                <a:latin typeface="Times New Roman"/>
                <a:cs typeface="Times New Roman"/>
              </a:rPr>
              <a:t>the</a:t>
            </a:r>
            <a:r>
              <a:rPr sz="2800" b="1" i="1" spc="-40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text  printed with </a:t>
            </a:r>
            <a:r>
              <a:rPr sz="2800" b="1" i="1" dirty="0">
                <a:latin typeface="Times New Roman"/>
                <a:cs typeface="Times New Roman"/>
              </a:rPr>
              <a:t>magnetic </a:t>
            </a:r>
            <a:r>
              <a:rPr sz="2800" b="1" i="1" spc="5" dirty="0">
                <a:latin typeface="Times New Roman"/>
                <a:cs typeface="Times New Roman"/>
              </a:rPr>
              <a:t>charged</a:t>
            </a:r>
            <a:r>
              <a:rPr sz="2800" b="1" i="1" spc="-28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ink.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shapes of the </a:t>
            </a:r>
            <a:r>
              <a:rPr sz="2800" dirty="0">
                <a:latin typeface="Times New Roman"/>
                <a:cs typeface="Times New Roman"/>
              </a:rPr>
              <a:t>characters </a:t>
            </a:r>
            <a:r>
              <a:rPr sz="2800" spc="5" dirty="0">
                <a:latin typeface="Times New Roman"/>
                <a:cs typeface="Times New Roman"/>
              </a:rPr>
              <a:t>by sensing the </a:t>
            </a:r>
            <a:r>
              <a:rPr sz="2800" dirty="0">
                <a:latin typeface="Times New Roman"/>
                <a:cs typeface="Times New Roman"/>
              </a:rPr>
              <a:t>magnetic </a:t>
            </a:r>
            <a:r>
              <a:rPr sz="2800" spc="-5" dirty="0">
                <a:latin typeface="Times New Roman"/>
                <a:cs typeface="Times New Roman"/>
              </a:rPr>
              <a:t>charge </a:t>
            </a:r>
            <a:r>
              <a:rPr sz="2800" spc="5" dirty="0">
                <a:latin typeface="Times New Roman"/>
                <a:cs typeface="Times New Roman"/>
              </a:rPr>
              <a:t>in  the ink and </a:t>
            </a:r>
            <a:r>
              <a:rPr sz="2800" dirty="0">
                <a:latin typeface="Times New Roman"/>
                <a:cs typeface="Times New Roman"/>
              </a:rPr>
              <a:t>translates </a:t>
            </a:r>
            <a:r>
              <a:rPr sz="2800" spc="-5" dirty="0">
                <a:latin typeface="Times New Roman"/>
                <a:cs typeface="Times New Roman"/>
              </a:rPr>
              <a:t>these </a:t>
            </a:r>
            <a:r>
              <a:rPr sz="2800" spc="5" dirty="0">
                <a:latin typeface="Times New Roman"/>
                <a:cs typeface="Times New Roman"/>
              </a:rPr>
              <a:t>shapes into </a:t>
            </a:r>
            <a:r>
              <a:rPr sz="2800" dirty="0">
                <a:latin typeface="Times New Roman"/>
                <a:cs typeface="Times New Roman"/>
              </a:rPr>
              <a:t>computer processed</a:t>
            </a:r>
            <a:r>
              <a:rPr sz="2800" spc="-45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format.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MICR is </a:t>
            </a:r>
            <a:r>
              <a:rPr sz="2800" dirty="0">
                <a:latin typeface="Times New Roman"/>
                <a:cs typeface="Times New Roman"/>
              </a:rPr>
              <a:t>widely </a:t>
            </a:r>
            <a:r>
              <a:rPr sz="2800" spc="5" dirty="0">
                <a:latin typeface="Times New Roman"/>
                <a:cs typeface="Times New Roman"/>
              </a:rPr>
              <a:t>used by banks to process</a:t>
            </a:r>
            <a:r>
              <a:rPr sz="2800" spc="-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cheques.</a:t>
            </a:r>
            <a:endParaRPr sz="2800">
              <a:latin typeface="Times New Roman"/>
              <a:cs typeface="Times New Roman"/>
            </a:endParaRPr>
          </a:p>
          <a:p>
            <a:pPr marL="12700" marR="217868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cheque </a:t>
            </a:r>
            <a:r>
              <a:rPr sz="280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be </a:t>
            </a:r>
            <a:r>
              <a:rPr sz="2800" dirty="0">
                <a:latin typeface="Times New Roman"/>
                <a:cs typeface="Times New Roman"/>
              </a:rPr>
              <a:t>read </a:t>
            </a:r>
            <a:r>
              <a:rPr sz="2800" spc="5" dirty="0">
                <a:latin typeface="Times New Roman"/>
                <a:cs typeface="Times New Roman"/>
              </a:rPr>
              <a:t>using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5" dirty="0">
                <a:latin typeface="Times New Roman"/>
                <a:cs typeface="Times New Roman"/>
              </a:rPr>
              <a:t>special input</a:t>
            </a:r>
            <a:r>
              <a:rPr sz="2800" spc="-4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unit,  </a:t>
            </a:r>
            <a:r>
              <a:rPr sz="2800" dirty="0">
                <a:latin typeface="Times New Roman"/>
                <a:cs typeface="Times New Roman"/>
              </a:rPr>
              <a:t>which recognizes magnetic </a:t>
            </a:r>
            <a:r>
              <a:rPr sz="2800" spc="5" dirty="0">
                <a:latin typeface="Times New Roman"/>
                <a:cs typeface="Times New Roman"/>
              </a:rPr>
              <a:t>ink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characters.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This </a:t>
            </a:r>
            <a:r>
              <a:rPr sz="2800" spc="-5" dirty="0">
                <a:latin typeface="Times New Roman"/>
                <a:cs typeface="Times New Roman"/>
              </a:rPr>
              <a:t>method </a:t>
            </a:r>
            <a:r>
              <a:rPr sz="2800" dirty="0">
                <a:latin typeface="Times New Roman"/>
                <a:cs typeface="Times New Roman"/>
              </a:rPr>
              <a:t>eliminates </a:t>
            </a:r>
            <a:r>
              <a:rPr sz="2800" spc="5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manual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errors.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5" dirty="0">
                <a:latin typeface="Times New Roman"/>
                <a:cs typeface="Times New Roman"/>
              </a:rPr>
              <a:t>also save </a:t>
            </a:r>
            <a:r>
              <a:rPr sz="2800" spc="-10" dirty="0">
                <a:latin typeface="Times New Roman"/>
                <a:cs typeface="Times New Roman"/>
              </a:rPr>
              <a:t>time </a:t>
            </a:r>
            <a:r>
              <a:rPr sz="2800" spc="5" dirty="0">
                <a:latin typeface="Times New Roman"/>
                <a:cs typeface="Times New Roman"/>
              </a:rPr>
              <a:t>ensures </a:t>
            </a:r>
            <a:r>
              <a:rPr sz="2800" dirty="0">
                <a:latin typeface="Times New Roman"/>
                <a:cs typeface="Times New Roman"/>
              </a:rPr>
              <a:t>security </a:t>
            </a:r>
            <a:r>
              <a:rPr sz="2800" spc="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accuracy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4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data.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01840" y="2264664"/>
            <a:ext cx="4886325" cy="4486910"/>
            <a:chOff x="7101840" y="2264664"/>
            <a:chExt cx="4886325" cy="4486910"/>
          </a:xfrm>
        </p:grpSpPr>
        <p:sp>
          <p:nvSpPr>
            <p:cNvPr id="8" name="object 8"/>
            <p:cNvSpPr/>
            <p:nvPr/>
          </p:nvSpPr>
          <p:spPr>
            <a:xfrm>
              <a:off x="10198608" y="2264664"/>
              <a:ext cx="1789176" cy="2075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0984" y="6437376"/>
              <a:ext cx="814069" cy="304800"/>
            </a:xfrm>
            <a:custGeom>
              <a:avLst/>
              <a:gdLst/>
              <a:ahLst/>
              <a:cxnLst/>
              <a:rect l="l" t="t" r="r" b="b"/>
              <a:pathLst>
                <a:path w="814070" h="304800">
                  <a:moveTo>
                    <a:pt x="661416" y="0"/>
                  </a:moveTo>
                  <a:lnTo>
                    <a:pt x="661416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61416" y="228600"/>
                  </a:lnTo>
                  <a:lnTo>
                    <a:pt x="661416" y="304798"/>
                  </a:lnTo>
                  <a:lnTo>
                    <a:pt x="813816" y="152400"/>
                  </a:lnTo>
                  <a:lnTo>
                    <a:pt x="661416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10984" y="6437376"/>
              <a:ext cx="814069" cy="304800"/>
            </a:xfrm>
            <a:custGeom>
              <a:avLst/>
              <a:gdLst/>
              <a:ahLst/>
              <a:cxnLst/>
              <a:rect l="l" t="t" r="r" b="b"/>
              <a:pathLst>
                <a:path w="814070" h="304800">
                  <a:moveTo>
                    <a:pt x="0" y="76200"/>
                  </a:moveTo>
                  <a:lnTo>
                    <a:pt x="661416" y="76200"/>
                  </a:lnTo>
                  <a:lnTo>
                    <a:pt x="661416" y="0"/>
                  </a:lnTo>
                  <a:lnTo>
                    <a:pt x="813816" y="152400"/>
                  </a:lnTo>
                  <a:lnTo>
                    <a:pt x="661416" y="304798"/>
                  </a:lnTo>
                  <a:lnTo>
                    <a:pt x="661416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18287">
              <a:solidFill>
                <a:srgbClr val="7C9B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7744" y="1031189"/>
            <a:ext cx="3209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Output</a:t>
            </a:r>
            <a:r>
              <a:rPr spc="-60" dirty="0"/>
              <a:t> </a:t>
            </a:r>
            <a:r>
              <a:rPr spc="-10" dirty="0"/>
              <a:t>device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16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264" y="2079751"/>
            <a:ext cx="8620760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5890">
              <a:lnSpc>
                <a:spcPct val="100000"/>
              </a:lnSpc>
              <a:spcBef>
                <a:spcPts val="10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The </a:t>
            </a:r>
            <a:r>
              <a:rPr sz="2800" b="1" i="1" spc="5" dirty="0">
                <a:latin typeface="Times New Roman"/>
                <a:cs typeface="Times New Roman"/>
              </a:rPr>
              <a:t>device that </a:t>
            </a:r>
            <a:r>
              <a:rPr sz="2800" b="1" i="1" dirty="0">
                <a:latin typeface="Times New Roman"/>
                <a:cs typeface="Times New Roman"/>
              </a:rPr>
              <a:t>displays </a:t>
            </a:r>
            <a:r>
              <a:rPr sz="2800" b="1" i="1" spc="5" dirty="0">
                <a:latin typeface="Times New Roman"/>
                <a:cs typeface="Times New Roman"/>
              </a:rPr>
              <a:t>output to </a:t>
            </a:r>
            <a:r>
              <a:rPr sz="2800" b="1" i="1" dirty="0">
                <a:latin typeface="Times New Roman"/>
                <a:cs typeface="Times New Roman"/>
              </a:rPr>
              <a:t>the user is </a:t>
            </a:r>
            <a:r>
              <a:rPr sz="2800" b="1" i="1" spc="5" dirty="0">
                <a:latin typeface="Times New Roman"/>
                <a:cs typeface="Times New Roman"/>
              </a:rPr>
              <a:t>called</a:t>
            </a:r>
            <a:r>
              <a:rPr sz="2800" b="1" i="1" spc="-45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output  device.</a:t>
            </a:r>
            <a:endParaRPr sz="2800">
              <a:latin typeface="Times New Roman"/>
              <a:cs typeface="Times New Roman"/>
            </a:endParaRPr>
          </a:p>
          <a:p>
            <a:pPr marL="12700" marR="39306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Times New Roman"/>
                <a:cs typeface="Times New Roman"/>
              </a:rPr>
              <a:t>When </a:t>
            </a:r>
            <a:r>
              <a:rPr sz="2800" spc="5" dirty="0">
                <a:latin typeface="Times New Roman"/>
                <a:cs typeface="Times New Roman"/>
              </a:rPr>
              <a:t>the data and </a:t>
            </a:r>
            <a:r>
              <a:rPr sz="2800" dirty="0">
                <a:latin typeface="Times New Roman"/>
                <a:cs typeface="Times New Roman"/>
              </a:rPr>
              <a:t>instruction are fed </a:t>
            </a:r>
            <a:r>
              <a:rPr sz="2800" spc="5" dirty="0">
                <a:latin typeface="Times New Roman"/>
                <a:cs typeface="Times New Roman"/>
              </a:rPr>
              <a:t>into the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computer  </a:t>
            </a:r>
            <a:r>
              <a:rPr sz="2800" spc="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processed </a:t>
            </a:r>
            <a:r>
              <a:rPr sz="2800" spc="5" dirty="0">
                <a:latin typeface="Times New Roman"/>
                <a:cs typeface="Times New Roman"/>
              </a:rPr>
              <a:t>the next step </a:t>
            </a:r>
            <a:r>
              <a:rPr sz="2800" dirty="0">
                <a:latin typeface="Times New Roman"/>
                <a:cs typeface="Times New Roman"/>
              </a:rPr>
              <a:t>is get </a:t>
            </a:r>
            <a:r>
              <a:rPr sz="2800" spc="5" dirty="0">
                <a:latin typeface="Times New Roman"/>
                <a:cs typeface="Times New Roman"/>
              </a:rPr>
              <a:t>the desired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output.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This </a:t>
            </a:r>
            <a:r>
              <a:rPr sz="2800" spc="10" dirty="0">
                <a:latin typeface="Times New Roman"/>
                <a:cs typeface="Times New Roman"/>
              </a:rPr>
              <a:t>output </a:t>
            </a:r>
            <a:r>
              <a:rPr sz="2800" spc="-15" dirty="0">
                <a:latin typeface="Times New Roman"/>
                <a:cs typeface="Times New Roman"/>
              </a:rPr>
              <a:t>may </a:t>
            </a:r>
            <a:r>
              <a:rPr sz="2800" dirty="0">
                <a:latin typeface="Times New Roman"/>
                <a:cs typeface="Times New Roman"/>
              </a:rPr>
              <a:t>be displayed </a:t>
            </a:r>
            <a:r>
              <a:rPr sz="2800" spc="10" dirty="0">
                <a:latin typeface="Times New Roman"/>
                <a:cs typeface="Times New Roman"/>
              </a:rPr>
              <a:t>on </a:t>
            </a:r>
            <a:r>
              <a:rPr sz="2800" spc="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monitor </a:t>
            </a:r>
            <a:r>
              <a:rPr sz="2800" spc="5" dirty="0">
                <a:latin typeface="Times New Roman"/>
                <a:cs typeface="Times New Roman"/>
              </a:rPr>
              <a:t>or printed</a:t>
            </a:r>
            <a:r>
              <a:rPr sz="2800" spc="-36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on 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computer.</a:t>
            </a:r>
            <a:endParaRPr sz="2800">
              <a:latin typeface="Times New Roman"/>
              <a:cs typeface="Times New Roman"/>
            </a:endParaRPr>
          </a:p>
          <a:p>
            <a:pPr marL="12700" marR="42862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10" dirty="0">
                <a:latin typeface="Times New Roman"/>
                <a:cs typeface="Times New Roman"/>
              </a:rPr>
              <a:t>output </a:t>
            </a:r>
            <a:r>
              <a:rPr sz="2800" spc="-5" dirty="0">
                <a:latin typeface="Times New Roman"/>
                <a:cs typeface="Times New Roman"/>
              </a:rPr>
              <a:t>displayed </a:t>
            </a:r>
            <a:r>
              <a:rPr sz="2800" spc="10" dirty="0">
                <a:latin typeface="Times New Roman"/>
                <a:cs typeface="Times New Roman"/>
              </a:rPr>
              <a:t>on </a:t>
            </a:r>
            <a:r>
              <a:rPr sz="2800" spc="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monitor </a:t>
            </a:r>
            <a:r>
              <a:rPr sz="2800" spc="5" dirty="0">
                <a:latin typeface="Times New Roman"/>
                <a:cs typeface="Times New Roman"/>
              </a:rPr>
              <a:t>is called </a:t>
            </a:r>
            <a:r>
              <a:rPr sz="2800" b="1" spc="5" dirty="0">
                <a:latin typeface="Times New Roman"/>
                <a:cs typeface="Times New Roman"/>
              </a:rPr>
              <a:t>soft</a:t>
            </a:r>
            <a:r>
              <a:rPr sz="2800" b="1" spc="-37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copy  </a:t>
            </a:r>
            <a:r>
              <a:rPr sz="2800" b="1" dirty="0">
                <a:latin typeface="Times New Roman"/>
                <a:cs typeface="Times New Roman"/>
              </a:rPr>
              <a:t>output.</a:t>
            </a:r>
            <a:endParaRPr sz="2800">
              <a:latin typeface="Times New Roman"/>
              <a:cs typeface="Times New Roman"/>
            </a:endParaRPr>
          </a:p>
          <a:p>
            <a:pPr marL="12700" marR="348615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10" dirty="0">
                <a:latin typeface="Times New Roman"/>
                <a:cs typeface="Times New Roman"/>
              </a:rPr>
              <a:t>output </a:t>
            </a:r>
            <a:r>
              <a:rPr sz="2800" dirty="0">
                <a:latin typeface="Times New Roman"/>
                <a:cs typeface="Times New Roman"/>
              </a:rPr>
              <a:t>produced </a:t>
            </a:r>
            <a:r>
              <a:rPr sz="2800" spc="10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a computer </a:t>
            </a:r>
            <a:r>
              <a:rPr sz="2800" spc="5" dirty="0">
                <a:latin typeface="Times New Roman"/>
                <a:cs typeface="Times New Roman"/>
              </a:rPr>
              <a:t>is called </a:t>
            </a:r>
            <a:r>
              <a:rPr sz="2800" b="1" spc="5" dirty="0">
                <a:latin typeface="Times New Roman"/>
                <a:cs typeface="Times New Roman"/>
              </a:rPr>
              <a:t>hard</a:t>
            </a:r>
            <a:r>
              <a:rPr sz="2800" b="1" spc="-38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copy  </a:t>
            </a:r>
            <a:r>
              <a:rPr sz="2800" b="1" dirty="0">
                <a:latin typeface="Times New Roman"/>
                <a:cs typeface="Times New Roman"/>
              </a:rPr>
              <a:t>output.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95231" y="2545079"/>
            <a:ext cx="3066287" cy="3730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7744" y="1031189"/>
            <a:ext cx="1691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Monitor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17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914" y="2260854"/>
            <a:ext cx="11031855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i="1" dirty="0">
                <a:latin typeface="Times New Roman"/>
                <a:cs typeface="Times New Roman"/>
              </a:rPr>
              <a:t>It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is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commonly</a:t>
            </a:r>
            <a:r>
              <a:rPr sz="2800" b="1" i="1" spc="-6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used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output</a:t>
            </a:r>
            <a:r>
              <a:rPr sz="2800" b="1" i="1" spc="-6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device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sometimes</a:t>
            </a:r>
            <a:r>
              <a:rPr sz="2800" b="1" i="1" spc="-8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called</a:t>
            </a:r>
            <a:r>
              <a:rPr sz="2800" b="1" i="1" spc="-6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as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display</a:t>
            </a:r>
            <a:r>
              <a:rPr sz="2800" b="1" i="1" spc="-9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screen/VDU.  </a:t>
            </a:r>
            <a:r>
              <a:rPr sz="2800" b="1" i="1" spc="5" dirty="0">
                <a:latin typeface="Times New Roman"/>
                <a:cs typeface="Times New Roman"/>
              </a:rPr>
              <a:t>Monitors are connected with the computer </a:t>
            </a:r>
            <a:r>
              <a:rPr sz="2800" b="1" i="1" dirty="0">
                <a:latin typeface="Times New Roman"/>
                <a:cs typeface="Times New Roman"/>
              </a:rPr>
              <a:t>are similar in </a:t>
            </a:r>
            <a:r>
              <a:rPr sz="2800" b="1" i="1" spc="5" dirty="0">
                <a:latin typeface="Times New Roman"/>
                <a:cs typeface="Times New Roman"/>
              </a:rPr>
              <a:t>appears to a  </a:t>
            </a:r>
            <a:r>
              <a:rPr sz="2800" b="1" i="1" dirty="0">
                <a:latin typeface="Times New Roman"/>
                <a:cs typeface="Times New Roman"/>
              </a:rPr>
              <a:t>television</a:t>
            </a:r>
            <a:r>
              <a:rPr sz="2800" b="1" i="1" spc="-8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set.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Monitor display </a:t>
            </a:r>
            <a:r>
              <a:rPr sz="2800" spc="-5" dirty="0">
                <a:latin typeface="Times New Roman"/>
                <a:cs typeface="Times New Roman"/>
              </a:rPr>
              <a:t>image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text.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smallest </a:t>
            </a:r>
            <a:r>
              <a:rPr sz="2800" spc="5" dirty="0">
                <a:latin typeface="Times New Roman"/>
                <a:cs typeface="Times New Roman"/>
              </a:rPr>
              <a:t>dot that </a:t>
            </a:r>
            <a:r>
              <a:rPr sz="280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displayed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5" dirty="0">
                <a:latin typeface="Times New Roman"/>
                <a:cs typeface="Times New Roman"/>
              </a:rPr>
              <a:t>called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pixel.</a:t>
            </a:r>
            <a:endParaRPr sz="2800">
              <a:latin typeface="Times New Roman"/>
              <a:cs typeface="Times New Roman"/>
            </a:endParaRPr>
          </a:p>
          <a:p>
            <a:pPr marL="12700" marR="325755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resolution </a:t>
            </a:r>
            <a:r>
              <a:rPr sz="2800" spc="5" dirty="0">
                <a:latin typeface="Times New Roman"/>
                <a:cs typeface="Times New Roman"/>
              </a:rPr>
              <a:t>of the </a:t>
            </a:r>
            <a:r>
              <a:rPr sz="2800" dirty="0">
                <a:latin typeface="Times New Roman"/>
                <a:cs typeface="Times New Roman"/>
              </a:rPr>
              <a:t>monitor determines </a:t>
            </a:r>
            <a:r>
              <a:rPr sz="2800" spc="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quality </a:t>
            </a:r>
            <a:r>
              <a:rPr sz="2800" spc="5" dirty="0">
                <a:latin typeface="Times New Roman"/>
                <a:cs typeface="Times New Roman"/>
              </a:rPr>
              <a:t>of the </a:t>
            </a:r>
            <a:r>
              <a:rPr sz="2800" spc="-30" dirty="0">
                <a:latin typeface="Times New Roman"/>
                <a:cs typeface="Times New Roman"/>
              </a:rPr>
              <a:t>display.</a:t>
            </a:r>
            <a:r>
              <a:rPr sz="2800" spc="-4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Some  </a:t>
            </a:r>
            <a:r>
              <a:rPr sz="2800" dirty="0">
                <a:latin typeface="Times New Roman"/>
                <a:cs typeface="Times New Roman"/>
              </a:rPr>
              <a:t>popular resolutions are </a:t>
            </a:r>
            <a:r>
              <a:rPr sz="2800" spc="5" dirty="0">
                <a:latin typeface="Times New Roman"/>
                <a:cs typeface="Times New Roman"/>
              </a:rPr>
              <a:t>640X480 </a:t>
            </a:r>
            <a:r>
              <a:rPr sz="2800" dirty="0">
                <a:latin typeface="Times New Roman"/>
                <a:cs typeface="Times New Roman"/>
              </a:rPr>
              <a:t>pixels, </a:t>
            </a:r>
            <a:r>
              <a:rPr sz="2800" spc="5" dirty="0">
                <a:latin typeface="Times New Roman"/>
                <a:cs typeface="Times New Roman"/>
              </a:rPr>
              <a:t>800X600 pixels and </a:t>
            </a:r>
            <a:r>
              <a:rPr sz="2800" dirty="0">
                <a:latin typeface="Times New Roman"/>
                <a:cs typeface="Times New Roman"/>
              </a:rPr>
              <a:t>1024X768  pixels.</a:t>
            </a:r>
            <a:endParaRPr sz="2800">
              <a:latin typeface="Times New Roman"/>
              <a:cs typeface="Times New Roman"/>
            </a:endParaRPr>
          </a:p>
          <a:p>
            <a:pPr marL="12700" marR="240029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different </a:t>
            </a:r>
            <a:r>
              <a:rPr sz="2800" spc="5" dirty="0">
                <a:latin typeface="Times New Roman"/>
                <a:cs typeface="Times New Roman"/>
              </a:rPr>
              <a:t>size of the </a:t>
            </a:r>
            <a:r>
              <a:rPr sz="2800" dirty="0">
                <a:latin typeface="Times New Roman"/>
                <a:cs typeface="Times New Roman"/>
              </a:rPr>
              <a:t>monitor </a:t>
            </a:r>
            <a:r>
              <a:rPr sz="2800" spc="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measured diagonally </a:t>
            </a:r>
            <a:r>
              <a:rPr sz="2800" spc="-15" dirty="0">
                <a:latin typeface="Times New Roman"/>
                <a:cs typeface="Times New Roman"/>
              </a:rPr>
              <a:t>may </a:t>
            </a:r>
            <a:r>
              <a:rPr sz="2800" spc="5" dirty="0">
                <a:latin typeface="Times New Roman"/>
                <a:cs typeface="Times New Roman"/>
              </a:rPr>
              <a:t>be 12”,</a:t>
            </a:r>
            <a:r>
              <a:rPr sz="2800" spc="-459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14”,  17”, 19”,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21”.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2623" y="3575394"/>
            <a:ext cx="6994807" cy="241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7744" y="1031189"/>
            <a:ext cx="1691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Monitor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18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064" y="2434208"/>
            <a:ext cx="4601210" cy="2161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The different </a:t>
            </a:r>
            <a:r>
              <a:rPr sz="2800" spc="-5" dirty="0">
                <a:latin typeface="Times New Roman"/>
                <a:cs typeface="Times New Roman"/>
              </a:rPr>
              <a:t>types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monitors: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5" dirty="0">
                <a:latin typeface="Times New Roman"/>
                <a:cs typeface="Times New Roman"/>
              </a:rPr>
              <a:t>CRT </a:t>
            </a:r>
            <a:r>
              <a:rPr sz="2800" dirty="0">
                <a:latin typeface="Times New Roman"/>
                <a:cs typeface="Times New Roman"/>
              </a:rPr>
              <a:t>(Cathode </a:t>
            </a:r>
            <a:r>
              <a:rPr sz="2800" spc="5" dirty="0">
                <a:latin typeface="Times New Roman"/>
                <a:cs typeface="Times New Roman"/>
              </a:rPr>
              <a:t>Ray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Tube)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LCD (Liquid </a:t>
            </a:r>
            <a:r>
              <a:rPr sz="2800" spc="-5" dirty="0">
                <a:latin typeface="Times New Roman"/>
                <a:cs typeface="Times New Roman"/>
              </a:rPr>
              <a:t>Crystal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Display)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Times New Roman"/>
                <a:cs typeface="Times New Roman"/>
              </a:rPr>
              <a:t>TFT </a:t>
            </a:r>
            <a:r>
              <a:rPr sz="2800" dirty="0">
                <a:latin typeface="Times New Roman"/>
                <a:cs typeface="Times New Roman"/>
              </a:rPr>
              <a:t>( Thin </a:t>
            </a:r>
            <a:r>
              <a:rPr sz="2800" spc="5" dirty="0">
                <a:latin typeface="Times New Roman"/>
                <a:cs typeface="Times New Roman"/>
              </a:rPr>
              <a:t>Film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Transistors)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Times New Roman"/>
                <a:cs typeface="Times New Roman"/>
              </a:rPr>
              <a:t>LED </a:t>
            </a:r>
            <a:r>
              <a:rPr sz="2800" dirty="0">
                <a:latin typeface="Times New Roman"/>
                <a:cs typeface="Times New Roman"/>
              </a:rPr>
              <a:t>(Light </a:t>
            </a:r>
            <a:r>
              <a:rPr sz="2800" spc="-5" dirty="0">
                <a:latin typeface="Times New Roman"/>
                <a:cs typeface="Times New Roman"/>
              </a:rPr>
              <a:t>Emitting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Diode)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591" y="3956303"/>
            <a:ext cx="5599175" cy="2502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7744" y="1031189"/>
            <a:ext cx="1387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Printer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19</a:t>
            </a:r>
            <a:endParaRPr sz="28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63071" y="6480047"/>
            <a:ext cx="588645" cy="335280"/>
            <a:chOff x="10863071" y="6480047"/>
            <a:chExt cx="588645" cy="335280"/>
          </a:xfrm>
        </p:grpSpPr>
        <p:sp>
          <p:nvSpPr>
            <p:cNvPr id="6" name="object 6"/>
            <p:cNvSpPr/>
            <p:nvPr/>
          </p:nvSpPr>
          <p:spPr>
            <a:xfrm>
              <a:off x="10872215" y="6489191"/>
              <a:ext cx="570230" cy="317500"/>
            </a:xfrm>
            <a:custGeom>
              <a:avLst/>
              <a:gdLst/>
              <a:ahLst/>
              <a:cxnLst/>
              <a:rect l="l" t="t" r="r" b="b"/>
              <a:pathLst>
                <a:path w="570229" h="317500">
                  <a:moveTo>
                    <a:pt x="411479" y="0"/>
                  </a:moveTo>
                  <a:lnTo>
                    <a:pt x="411479" y="79248"/>
                  </a:lnTo>
                  <a:lnTo>
                    <a:pt x="0" y="79248"/>
                  </a:lnTo>
                  <a:lnTo>
                    <a:pt x="79248" y="158496"/>
                  </a:lnTo>
                  <a:lnTo>
                    <a:pt x="0" y="237744"/>
                  </a:lnTo>
                  <a:lnTo>
                    <a:pt x="411479" y="237744"/>
                  </a:lnTo>
                  <a:lnTo>
                    <a:pt x="411479" y="316992"/>
                  </a:lnTo>
                  <a:lnTo>
                    <a:pt x="569976" y="158496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72215" y="6489191"/>
              <a:ext cx="570230" cy="317500"/>
            </a:xfrm>
            <a:custGeom>
              <a:avLst/>
              <a:gdLst/>
              <a:ahLst/>
              <a:cxnLst/>
              <a:rect l="l" t="t" r="r" b="b"/>
              <a:pathLst>
                <a:path w="570229" h="317500">
                  <a:moveTo>
                    <a:pt x="0" y="79248"/>
                  </a:moveTo>
                  <a:lnTo>
                    <a:pt x="411479" y="79248"/>
                  </a:lnTo>
                  <a:lnTo>
                    <a:pt x="411479" y="0"/>
                  </a:lnTo>
                  <a:lnTo>
                    <a:pt x="569976" y="158496"/>
                  </a:lnTo>
                  <a:lnTo>
                    <a:pt x="411479" y="316992"/>
                  </a:lnTo>
                  <a:lnTo>
                    <a:pt x="411479" y="237744"/>
                  </a:lnTo>
                  <a:lnTo>
                    <a:pt x="0" y="237744"/>
                  </a:lnTo>
                  <a:lnTo>
                    <a:pt x="79248" y="158496"/>
                  </a:lnTo>
                  <a:lnTo>
                    <a:pt x="0" y="79248"/>
                  </a:lnTo>
                  <a:close/>
                </a:path>
              </a:pathLst>
            </a:custGeom>
            <a:ln w="18288">
              <a:solidFill>
                <a:srgbClr val="7C9B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9008" y="2328418"/>
            <a:ext cx="9747885" cy="301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Times New Roman"/>
                <a:cs typeface="Times New Roman"/>
              </a:rPr>
              <a:t>Printer </a:t>
            </a:r>
            <a:r>
              <a:rPr sz="2800" dirty="0">
                <a:latin typeface="Times New Roman"/>
                <a:cs typeface="Times New Roman"/>
              </a:rPr>
              <a:t>is an output </a:t>
            </a:r>
            <a:r>
              <a:rPr sz="2800" spc="5" dirty="0">
                <a:latin typeface="Times New Roman"/>
                <a:cs typeface="Times New Roman"/>
              </a:rPr>
              <a:t>device </a:t>
            </a:r>
            <a:r>
              <a:rPr sz="2800" dirty="0">
                <a:latin typeface="Times New Roman"/>
                <a:cs typeface="Times New Roman"/>
              </a:rPr>
              <a:t>that </a:t>
            </a:r>
            <a:r>
              <a:rPr sz="2800" spc="5" dirty="0">
                <a:latin typeface="Times New Roman"/>
                <a:cs typeface="Times New Roman"/>
              </a:rPr>
              <a:t>prints text or </a:t>
            </a:r>
            <a:r>
              <a:rPr sz="2800" spc="-5" dirty="0">
                <a:latin typeface="Times New Roman"/>
                <a:cs typeface="Times New Roman"/>
              </a:rPr>
              <a:t>images </a:t>
            </a:r>
            <a:r>
              <a:rPr sz="2800" spc="5" dirty="0">
                <a:latin typeface="Times New Roman"/>
                <a:cs typeface="Times New Roman"/>
              </a:rPr>
              <a:t>on</a:t>
            </a:r>
            <a:r>
              <a:rPr sz="2800" spc="-4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paper.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By printing </a:t>
            </a:r>
            <a:r>
              <a:rPr sz="2800" spc="-10" dirty="0">
                <a:latin typeface="Times New Roman"/>
                <a:cs typeface="Times New Roman"/>
              </a:rPr>
              <a:t>you </a:t>
            </a:r>
            <a:r>
              <a:rPr sz="2800" spc="5" dirty="0">
                <a:latin typeface="Times New Roman"/>
                <a:cs typeface="Times New Roman"/>
              </a:rPr>
              <a:t>create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b="1" spc="5" dirty="0">
                <a:latin typeface="Times New Roman"/>
                <a:cs typeface="Times New Roman"/>
              </a:rPr>
              <a:t>‘hard </a:t>
            </a:r>
            <a:r>
              <a:rPr sz="2800" b="1" dirty="0">
                <a:latin typeface="Times New Roman"/>
                <a:cs typeface="Times New Roman"/>
              </a:rPr>
              <a:t>copy’ </a:t>
            </a:r>
            <a:r>
              <a:rPr sz="2800" b="1" spc="5" dirty="0">
                <a:latin typeface="Times New Roman"/>
                <a:cs typeface="Times New Roman"/>
              </a:rPr>
              <a:t>of</a:t>
            </a:r>
            <a:r>
              <a:rPr sz="2800" b="1" spc="-4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data.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There are </a:t>
            </a:r>
            <a:r>
              <a:rPr sz="2800" spc="-5" dirty="0">
                <a:latin typeface="Times New Roman"/>
                <a:cs typeface="Times New Roman"/>
              </a:rPr>
              <a:t>different </a:t>
            </a:r>
            <a:r>
              <a:rPr sz="2800" spc="5" dirty="0">
                <a:latin typeface="Times New Roman"/>
                <a:cs typeface="Times New Roman"/>
              </a:rPr>
              <a:t>kinds of printers, </a:t>
            </a:r>
            <a:r>
              <a:rPr sz="2800" dirty="0">
                <a:latin typeface="Times New Roman"/>
                <a:cs typeface="Times New Roman"/>
              </a:rPr>
              <a:t>which vary in </a:t>
            </a:r>
            <a:r>
              <a:rPr sz="2800" spc="5" dirty="0">
                <a:latin typeface="Times New Roman"/>
                <a:cs typeface="Times New Roman"/>
              </a:rPr>
              <a:t>their speed</a:t>
            </a:r>
            <a:r>
              <a:rPr sz="2800" spc="-4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  print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quality.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two </a:t>
            </a:r>
            <a:r>
              <a:rPr sz="2800" spc="-10" dirty="0">
                <a:latin typeface="Times New Roman"/>
                <a:cs typeface="Times New Roman"/>
              </a:rPr>
              <a:t>main </a:t>
            </a:r>
            <a:r>
              <a:rPr sz="2800" spc="-5" dirty="0">
                <a:latin typeface="Times New Roman"/>
                <a:cs typeface="Times New Roman"/>
              </a:rPr>
              <a:t>types </a:t>
            </a:r>
            <a:r>
              <a:rPr sz="2800" spc="5" dirty="0">
                <a:latin typeface="Times New Roman"/>
                <a:cs typeface="Times New Roman"/>
              </a:rPr>
              <a:t>of printer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namely;</a:t>
            </a:r>
            <a:endParaRPr sz="2800">
              <a:latin typeface="Times New Roman"/>
              <a:cs typeface="Times New Roman"/>
            </a:endParaRPr>
          </a:p>
          <a:p>
            <a:pPr marL="633730" lvl="1" indent="-164465">
              <a:lnSpc>
                <a:spcPct val="100000"/>
              </a:lnSpc>
              <a:buSzPct val="96428"/>
              <a:buFont typeface="Wingdings"/>
              <a:buChar char=""/>
              <a:tabLst>
                <a:tab pos="634365" algn="l"/>
              </a:tabLst>
            </a:pPr>
            <a:r>
              <a:rPr sz="2800" spc="-5" dirty="0">
                <a:latin typeface="Times New Roman"/>
                <a:cs typeface="Times New Roman"/>
              </a:rPr>
              <a:t>Impact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Printers</a:t>
            </a:r>
            <a:endParaRPr sz="2800">
              <a:latin typeface="Times New Roman"/>
              <a:cs typeface="Times New Roman"/>
            </a:endParaRPr>
          </a:p>
          <a:p>
            <a:pPr marL="633730" lvl="1" indent="-16446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634365" algn="l"/>
              </a:tabLst>
            </a:pPr>
            <a:r>
              <a:rPr sz="2800" dirty="0">
                <a:latin typeface="Times New Roman"/>
                <a:cs typeface="Times New Roman"/>
              </a:rPr>
              <a:t>Non </a:t>
            </a:r>
            <a:r>
              <a:rPr sz="2800" spc="-5" dirty="0">
                <a:latin typeface="Times New Roman"/>
                <a:cs typeface="Times New Roman"/>
              </a:rPr>
              <a:t>Impact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Printers.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3355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</a:t>
            </a:r>
            <a:r>
              <a:rPr spc="-75" dirty="0"/>
              <a:t> </a:t>
            </a:r>
            <a:r>
              <a:rPr spc="-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20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440" y="2152599"/>
            <a:ext cx="1078738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1" spc="5" dirty="0">
                <a:latin typeface="Times New Roman"/>
                <a:cs typeface="Times New Roman"/>
              </a:rPr>
              <a:t>It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includes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printers</a:t>
            </a:r>
            <a:r>
              <a:rPr sz="2800" b="1" i="1" spc="-9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that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print</a:t>
            </a:r>
            <a:r>
              <a:rPr sz="2800" b="1" i="1" spc="-5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by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striking</a:t>
            </a:r>
            <a:r>
              <a:rPr sz="2800" b="1" i="1" spc="-9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device</a:t>
            </a:r>
            <a:r>
              <a:rPr sz="2800" b="1" i="1" spc="-8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against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inked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ribbon.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Times New Roman"/>
                <a:cs typeface="Times New Roman"/>
              </a:rPr>
              <a:t>Impact </a:t>
            </a:r>
            <a:r>
              <a:rPr sz="2800" dirty="0">
                <a:latin typeface="Times New Roman"/>
                <a:cs typeface="Times New Roman"/>
              </a:rPr>
              <a:t>printers </a:t>
            </a:r>
            <a:r>
              <a:rPr sz="2800" spc="5" dirty="0">
                <a:latin typeface="Times New Roman"/>
                <a:cs typeface="Times New Roman"/>
              </a:rPr>
              <a:t>use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5" dirty="0">
                <a:latin typeface="Times New Roman"/>
                <a:cs typeface="Times New Roman"/>
              </a:rPr>
              <a:t>print head </a:t>
            </a:r>
            <a:r>
              <a:rPr sz="2800" dirty="0">
                <a:latin typeface="Times New Roman"/>
                <a:cs typeface="Times New Roman"/>
              </a:rPr>
              <a:t>containing a </a:t>
            </a:r>
            <a:r>
              <a:rPr sz="2800" spc="-5" dirty="0">
                <a:latin typeface="Times New Roman"/>
                <a:cs typeface="Times New Roman"/>
              </a:rPr>
              <a:t>number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metal </a:t>
            </a:r>
            <a:r>
              <a:rPr sz="2800" spc="5" dirty="0">
                <a:latin typeface="Times New Roman"/>
                <a:cs typeface="Times New Roman"/>
              </a:rPr>
              <a:t>pins,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which  </a:t>
            </a:r>
            <a:r>
              <a:rPr sz="2800" spc="5" dirty="0">
                <a:latin typeface="Times New Roman"/>
                <a:cs typeface="Times New Roman"/>
              </a:rPr>
              <a:t>strike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inked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ribbon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placed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between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head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paper.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Line printers, dot-matrix </a:t>
            </a:r>
            <a:r>
              <a:rPr sz="2800" spc="5" dirty="0">
                <a:latin typeface="Times New Roman"/>
                <a:cs typeface="Times New Roman"/>
              </a:rPr>
              <a:t>printers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some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5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impact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printers.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68295" y="3947109"/>
            <a:ext cx="6781703" cy="2740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7288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Characteristics </a:t>
            </a:r>
            <a:r>
              <a:rPr spc="-5" dirty="0"/>
              <a:t>of </a:t>
            </a:r>
            <a:r>
              <a:rPr dirty="0"/>
              <a:t>Impact</a:t>
            </a:r>
            <a:r>
              <a:rPr spc="-50" dirty="0"/>
              <a:t> </a:t>
            </a:r>
            <a:r>
              <a:rPr spc="-10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21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639" y="2268727"/>
            <a:ext cx="11163300" cy="3868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05155">
              <a:lnSpc>
                <a:spcPct val="100000"/>
              </a:lnSpc>
              <a:spcBef>
                <a:spcPts val="10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impact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printers,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there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physical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contact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paper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produce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  </a:t>
            </a:r>
            <a:r>
              <a:rPr sz="2800" spc="-5" dirty="0">
                <a:latin typeface="Times New Roman"/>
                <a:cs typeface="Times New Roman"/>
              </a:rPr>
              <a:t>image.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Due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being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robust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low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cost,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useful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bulk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printing.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Times New Roman"/>
                <a:cs typeface="Times New Roman"/>
              </a:rPr>
              <a:t>Impact </a:t>
            </a:r>
            <a:r>
              <a:rPr sz="2800" dirty="0">
                <a:latin typeface="Times New Roman"/>
                <a:cs typeface="Times New Roman"/>
              </a:rPr>
              <a:t>printers are </a:t>
            </a:r>
            <a:r>
              <a:rPr sz="2800" spc="5" dirty="0">
                <a:latin typeface="Times New Roman"/>
                <a:cs typeface="Times New Roman"/>
              </a:rPr>
              <a:t>ideal for printing </a:t>
            </a:r>
            <a:r>
              <a:rPr sz="2800" spc="-5" dirty="0">
                <a:latin typeface="Times New Roman"/>
                <a:cs typeface="Times New Roman"/>
              </a:rPr>
              <a:t>multiple </a:t>
            </a:r>
            <a:r>
              <a:rPr sz="2800" spc="5" dirty="0">
                <a:latin typeface="Times New Roman"/>
                <a:cs typeface="Times New Roman"/>
              </a:rPr>
              <a:t>copies because</a:t>
            </a:r>
            <a:r>
              <a:rPr sz="2800" spc="-5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they </a:t>
            </a:r>
            <a:r>
              <a:rPr sz="280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easily  print through </a:t>
            </a:r>
            <a:r>
              <a:rPr sz="2800" spc="-10" dirty="0">
                <a:latin typeface="Times New Roman"/>
                <a:cs typeface="Times New Roman"/>
              </a:rPr>
              <a:t>many </a:t>
            </a:r>
            <a:r>
              <a:rPr sz="2800" spc="-5" dirty="0">
                <a:latin typeface="Times New Roman"/>
                <a:cs typeface="Times New Roman"/>
              </a:rPr>
              <a:t>layers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papers.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Due </a:t>
            </a:r>
            <a:r>
              <a:rPr sz="2800" spc="5" dirty="0">
                <a:latin typeface="Times New Roman"/>
                <a:cs typeface="Times New Roman"/>
              </a:rPr>
              <a:t>to its </a:t>
            </a:r>
            <a:r>
              <a:rPr sz="2800" dirty="0">
                <a:latin typeface="Times New Roman"/>
                <a:cs typeface="Times New Roman"/>
              </a:rPr>
              <a:t>striking </a:t>
            </a:r>
            <a:r>
              <a:rPr sz="2800" spc="-25" dirty="0">
                <a:latin typeface="Times New Roman"/>
                <a:cs typeface="Times New Roman"/>
              </a:rPr>
              <a:t>activity, </a:t>
            </a:r>
            <a:r>
              <a:rPr sz="2800" spc="-5" dirty="0">
                <a:latin typeface="Times New Roman"/>
                <a:cs typeface="Times New Roman"/>
              </a:rPr>
              <a:t>impact </a:t>
            </a:r>
            <a:r>
              <a:rPr sz="2800" spc="5" dirty="0">
                <a:latin typeface="Times New Roman"/>
                <a:cs typeface="Times New Roman"/>
              </a:rPr>
              <a:t>printers </a:t>
            </a:r>
            <a:r>
              <a:rPr sz="2800" dirty="0">
                <a:latin typeface="Times New Roman"/>
                <a:cs typeface="Times New Roman"/>
              </a:rPr>
              <a:t>are very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noisy.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Since they </a:t>
            </a:r>
            <a:r>
              <a:rPr sz="2800" dirty="0">
                <a:latin typeface="Times New Roman"/>
                <a:cs typeface="Times New Roman"/>
              </a:rPr>
              <a:t>are mechanical </a:t>
            </a:r>
            <a:r>
              <a:rPr sz="2800" spc="5" dirty="0">
                <a:latin typeface="Times New Roman"/>
                <a:cs typeface="Times New Roman"/>
              </a:rPr>
              <a:t>in nature,</a:t>
            </a:r>
            <a:r>
              <a:rPr sz="2800" spc="-5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they tend to be </a:t>
            </a:r>
            <a:r>
              <a:rPr sz="2800" spc="-35" dirty="0">
                <a:latin typeface="Times New Roman"/>
                <a:cs typeface="Times New Roman"/>
              </a:rPr>
              <a:t>slow.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Times New Roman"/>
                <a:cs typeface="Times New Roman"/>
              </a:rPr>
              <a:t>Impact </a:t>
            </a:r>
            <a:r>
              <a:rPr sz="2800" dirty="0">
                <a:latin typeface="Times New Roman"/>
                <a:cs typeface="Times New Roman"/>
              </a:rPr>
              <a:t>printers </a:t>
            </a:r>
            <a:r>
              <a:rPr sz="2800" spc="5" dirty="0">
                <a:latin typeface="Times New Roman"/>
                <a:cs typeface="Times New Roman"/>
              </a:rPr>
              <a:t>do not support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transparencies.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Measured </a:t>
            </a:r>
            <a:r>
              <a:rPr sz="2800" dirty="0">
                <a:latin typeface="Times New Roman"/>
                <a:cs typeface="Times New Roman"/>
              </a:rPr>
              <a:t>with </a:t>
            </a:r>
            <a:r>
              <a:rPr sz="2800" spc="5" dirty="0">
                <a:latin typeface="Times New Roman"/>
                <a:cs typeface="Times New Roman"/>
              </a:rPr>
              <a:t>characters per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second.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446" y="862660"/>
            <a:ext cx="2439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Line</a:t>
            </a:r>
            <a:r>
              <a:rPr spc="-80" dirty="0"/>
              <a:t> </a:t>
            </a:r>
            <a:r>
              <a:rPr spc="-5" dirty="0"/>
              <a:t>printer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22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316" y="2160219"/>
            <a:ext cx="10772140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15570">
              <a:lnSpc>
                <a:spcPct val="100000"/>
              </a:lnSpc>
              <a:spcBef>
                <a:spcPts val="110"/>
              </a:spcBef>
            </a:pPr>
            <a:r>
              <a:rPr sz="2800" b="1" i="1" dirty="0">
                <a:latin typeface="Times New Roman"/>
                <a:cs typeface="Times New Roman"/>
              </a:rPr>
              <a:t>Line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printers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are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high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speed</a:t>
            </a:r>
            <a:r>
              <a:rPr sz="2800" b="1" i="1" spc="-6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printers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capable</a:t>
            </a:r>
            <a:r>
              <a:rPr sz="2800" b="1" i="1" spc="-10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of printing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an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entire</a:t>
            </a:r>
            <a:r>
              <a:rPr sz="2800" b="1" i="1" spc="-7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line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at  </a:t>
            </a: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5" dirty="0">
                <a:latin typeface="Times New Roman"/>
                <a:cs typeface="Times New Roman"/>
              </a:rPr>
              <a:t> time.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line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150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lines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3000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lines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minute.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limitations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line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printers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only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one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font,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can’t  </a:t>
            </a:r>
            <a:r>
              <a:rPr sz="2800" spc="5" dirty="0">
                <a:latin typeface="Times New Roman"/>
                <a:cs typeface="Times New Roman"/>
              </a:rPr>
              <a:t>print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graphics.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print </a:t>
            </a:r>
            <a:r>
              <a:rPr sz="2800" dirty="0">
                <a:latin typeface="Times New Roman"/>
                <a:cs typeface="Times New Roman"/>
              </a:rPr>
              <a:t>quality </a:t>
            </a:r>
            <a:r>
              <a:rPr sz="2800" spc="5" dirty="0">
                <a:latin typeface="Times New Roman"/>
                <a:cs typeface="Times New Roman"/>
              </a:rPr>
              <a:t>is low and they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5" dirty="0">
                <a:latin typeface="Times New Roman"/>
                <a:cs typeface="Times New Roman"/>
              </a:rPr>
              <a:t>noisy to</a:t>
            </a:r>
            <a:r>
              <a:rPr sz="2800" spc="-459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operate.</a:t>
            </a:r>
            <a:endParaRPr sz="2800">
              <a:latin typeface="Times New Roman"/>
              <a:cs typeface="Times New Roman"/>
            </a:endParaRPr>
          </a:p>
          <a:p>
            <a:pPr marL="297180" marR="2472690" indent="-2971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It can </a:t>
            </a:r>
            <a:r>
              <a:rPr sz="2800" spc="5" dirty="0">
                <a:latin typeface="Times New Roman"/>
                <a:cs typeface="Times New Roman"/>
              </a:rPr>
              <a:t>print </a:t>
            </a:r>
            <a:r>
              <a:rPr sz="2800" spc="-5" dirty="0">
                <a:latin typeface="Times New Roman"/>
                <a:cs typeface="Times New Roman"/>
              </a:rPr>
              <a:t>large volume </a:t>
            </a:r>
            <a:r>
              <a:rPr sz="2800" spc="5" dirty="0">
                <a:latin typeface="Times New Roman"/>
                <a:cs typeface="Times New Roman"/>
              </a:rPr>
              <a:t>of text data </a:t>
            </a:r>
            <a:r>
              <a:rPr sz="2800" dirty="0">
                <a:latin typeface="Times New Roman"/>
                <a:cs typeface="Times New Roman"/>
              </a:rPr>
              <a:t>very </a:t>
            </a:r>
            <a:r>
              <a:rPr sz="2800" spc="5" dirty="0">
                <a:latin typeface="Times New Roman"/>
                <a:cs typeface="Times New Roman"/>
              </a:rPr>
              <a:t>fast</a:t>
            </a:r>
            <a:r>
              <a:rPr sz="2800" spc="-3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compared  </a:t>
            </a:r>
            <a:r>
              <a:rPr sz="2800" spc="5" dirty="0">
                <a:latin typeface="Times New Roman"/>
                <a:cs typeface="Times New Roman"/>
              </a:rPr>
              <a:t>to the other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printers.</a:t>
            </a:r>
            <a:endParaRPr sz="2800">
              <a:latin typeface="Times New Roman"/>
              <a:cs typeface="Times New Roman"/>
            </a:endParaRPr>
          </a:p>
          <a:p>
            <a:pPr marL="297180" marR="2257425" indent="-2971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5" dirty="0">
                <a:latin typeface="Times New Roman"/>
                <a:cs typeface="Times New Roman"/>
              </a:rPr>
              <a:t>also used to print on </a:t>
            </a:r>
            <a:r>
              <a:rPr sz="2800" spc="-5" dirty="0">
                <a:latin typeface="Times New Roman"/>
                <a:cs typeface="Times New Roman"/>
              </a:rPr>
              <a:t>multi </a:t>
            </a:r>
            <a:r>
              <a:rPr sz="2800" dirty="0">
                <a:latin typeface="Times New Roman"/>
                <a:cs typeface="Times New Roman"/>
              </a:rPr>
              <a:t>part stationeries to</a:t>
            </a:r>
            <a:r>
              <a:rPr sz="2800" spc="-4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prepare  copies of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document.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56192" y="4197171"/>
            <a:ext cx="2840100" cy="1933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3070047"/>
            <a:ext cx="24390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solidFill>
                  <a:srgbClr val="FFFFFF"/>
                </a:solidFill>
                <a:latin typeface="Century Gothic"/>
                <a:cs typeface="Century Gothic"/>
              </a:rPr>
              <a:t>Con</a:t>
            </a:r>
            <a:r>
              <a:rPr sz="4000" spc="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000" spc="5" dirty="0">
                <a:solidFill>
                  <a:srgbClr val="FFFFFF"/>
                </a:solidFill>
                <a:latin typeface="Century Gothic"/>
                <a:cs typeface="Century Gothic"/>
              </a:rPr>
              <a:t>ent</a:t>
            </a:r>
            <a:r>
              <a:rPr sz="4000" spc="-2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0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8811" y="1763510"/>
            <a:ext cx="2049275" cy="1190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Century Gothic"/>
                <a:cs typeface="Century Gothic"/>
                <a:hlinkClick r:id="rId2" action="ppaction://hlinksldjump"/>
              </a:rPr>
              <a:t>Introduction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400" b="1" u="heavy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Century Gothic"/>
                <a:cs typeface="Century Gothic"/>
                <a:hlinkClick r:id="rId3" action="ppaction://hlinksldjump"/>
              </a:rPr>
              <a:t>Input</a:t>
            </a:r>
            <a:r>
              <a:rPr sz="2400" b="1" u="heavy" spc="-60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Century Gothic"/>
                <a:cs typeface="Century Gothic"/>
                <a:hlinkClick r:id="rId3" action="ppaction://hlinksldjump"/>
              </a:rPr>
              <a:t> </a:t>
            </a:r>
            <a:r>
              <a:rPr sz="2400" b="1" u="heavy" spc="-5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Century Gothic"/>
                <a:cs typeface="Century Gothic"/>
                <a:hlinkClick r:id="rId3" action="ppaction://hlinksldjump"/>
              </a:rPr>
              <a:t>Devices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8811" y="3233102"/>
            <a:ext cx="2283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Century Gothic"/>
                <a:cs typeface="Century Gothic"/>
                <a:hlinkClick r:id="rId4" action="ppaction://hlinksldjump"/>
              </a:rPr>
              <a:t>Output</a:t>
            </a:r>
            <a:r>
              <a:rPr sz="2400" b="1" u="heavy" spc="-70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Century Gothic"/>
                <a:cs typeface="Century Gothic"/>
                <a:hlinkClick r:id="rId4" action="ppaction://hlinksldjump"/>
              </a:rPr>
              <a:t> </a:t>
            </a:r>
            <a:r>
              <a:rPr sz="2400" b="1" u="heavy" spc="-5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Century Gothic"/>
                <a:cs typeface="Century Gothic"/>
                <a:hlinkClick r:id="rId4" action="ppaction://hlinksldjump"/>
              </a:rPr>
              <a:t>devices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8811" y="3877381"/>
            <a:ext cx="251523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Century Gothic"/>
                <a:cs typeface="Century Gothic"/>
                <a:hlinkClick r:id="rId5" action="ppaction://hlinksldjump"/>
              </a:rPr>
              <a:t>Memory</a:t>
            </a:r>
            <a:r>
              <a:rPr sz="2400" b="1" u="heavy" spc="-70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Century Gothic"/>
                <a:cs typeface="Century Gothic"/>
                <a:hlinkClick r:id="rId5" action="ppaction://hlinksldjump"/>
              </a:rPr>
              <a:t> </a:t>
            </a:r>
            <a:r>
              <a:rPr sz="2400" b="1" u="heavy" spc="-5" dirty="0">
                <a:solidFill>
                  <a:srgbClr val="C4E36D"/>
                </a:solidFill>
                <a:uFill>
                  <a:solidFill>
                    <a:srgbClr val="C4E36D"/>
                  </a:solidFill>
                </a:uFill>
                <a:latin typeface="Century Gothic"/>
                <a:cs typeface="Century Gothic"/>
                <a:hlinkClick r:id="rId5" action="ppaction://hlinksldjump"/>
              </a:rPr>
              <a:t>Devices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IN" sz="285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63173" y="569163"/>
            <a:ext cx="223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5983" y="4373939"/>
            <a:ext cx="2961697" cy="23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952957"/>
            <a:ext cx="3820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269" algn="l"/>
              </a:tabLst>
            </a:pPr>
            <a:r>
              <a:rPr spc="-5" dirty="0"/>
              <a:t>Dot	</a:t>
            </a:r>
            <a:r>
              <a:rPr dirty="0"/>
              <a:t>matrix</a:t>
            </a:r>
            <a:r>
              <a:rPr spc="-75" dirty="0"/>
              <a:t> </a:t>
            </a:r>
            <a:r>
              <a:rPr spc="-5" dirty="0"/>
              <a:t>printer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23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166" y="2623566"/>
            <a:ext cx="11111230" cy="258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545" indent="-284480">
              <a:lnSpc>
                <a:spcPct val="100000"/>
              </a:lnSpc>
              <a:spcBef>
                <a:spcPts val="10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most </a:t>
            </a:r>
            <a:r>
              <a:rPr sz="2800" dirty="0">
                <a:latin typeface="Times New Roman"/>
                <a:cs typeface="Times New Roman"/>
              </a:rPr>
              <a:t>popular </a:t>
            </a:r>
            <a:r>
              <a:rPr sz="2800" spc="5" dirty="0">
                <a:latin typeface="Times New Roman"/>
                <a:cs typeface="Times New Roman"/>
              </a:rPr>
              <a:t>serial printer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5" dirty="0">
                <a:latin typeface="Times New Roman"/>
                <a:cs typeface="Times New Roman"/>
              </a:rPr>
              <a:t>the dot </a:t>
            </a:r>
            <a:r>
              <a:rPr sz="2800" spc="-5" dirty="0">
                <a:latin typeface="Times New Roman"/>
                <a:cs typeface="Times New Roman"/>
              </a:rPr>
              <a:t>matrix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printer.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one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line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8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or 14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points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time,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head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moving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across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5" dirty="0">
                <a:latin typeface="Times New Roman"/>
                <a:cs typeface="Times New Roman"/>
              </a:rPr>
              <a:t>line.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They are </a:t>
            </a:r>
            <a:r>
              <a:rPr sz="2800" spc="-5" dirty="0">
                <a:latin typeface="Times New Roman"/>
                <a:cs typeface="Times New Roman"/>
              </a:rPr>
              <a:t>similar </a:t>
            </a:r>
            <a:r>
              <a:rPr sz="2800" spc="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typewriters. They are normally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slow.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printing </a:t>
            </a:r>
            <a:r>
              <a:rPr sz="2800" spc="5" dirty="0">
                <a:latin typeface="Times New Roman"/>
                <a:cs typeface="Times New Roman"/>
              </a:rPr>
              <a:t>speed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5" dirty="0">
                <a:latin typeface="Times New Roman"/>
                <a:cs typeface="Times New Roman"/>
              </a:rPr>
              <a:t>around 300 characters per</a:t>
            </a:r>
            <a:r>
              <a:rPr sz="2800" spc="-4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second.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5" dirty="0">
                <a:latin typeface="Times New Roman"/>
                <a:cs typeface="Times New Roman"/>
              </a:rPr>
              <a:t>uses </a:t>
            </a:r>
            <a:r>
              <a:rPr sz="2800" spc="-5" dirty="0">
                <a:latin typeface="Times New Roman"/>
                <a:cs typeface="Times New Roman"/>
              </a:rPr>
              <a:t>multi </a:t>
            </a:r>
            <a:r>
              <a:rPr sz="2800" dirty="0">
                <a:latin typeface="Times New Roman"/>
                <a:cs typeface="Times New Roman"/>
              </a:rPr>
              <a:t>part stationeries </a:t>
            </a:r>
            <a:r>
              <a:rPr sz="2800" spc="5" dirty="0">
                <a:latin typeface="Times New Roman"/>
                <a:cs typeface="Times New Roman"/>
              </a:rPr>
              <a:t>to prepare copies of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document.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18413"/>
            <a:ext cx="4171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Non impact</a:t>
            </a:r>
            <a:r>
              <a:rPr spc="-60" dirty="0"/>
              <a:t> </a:t>
            </a:r>
            <a:r>
              <a:rPr spc="-5" dirty="0"/>
              <a:t>printer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24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643" y="2405252"/>
            <a:ext cx="10607040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Non </a:t>
            </a:r>
            <a:r>
              <a:rPr sz="2800" spc="-5" dirty="0">
                <a:latin typeface="Times New Roman"/>
                <a:cs typeface="Times New Roman"/>
              </a:rPr>
              <a:t>impact </a:t>
            </a:r>
            <a:r>
              <a:rPr sz="2800" spc="5" dirty="0">
                <a:latin typeface="Times New Roman"/>
                <a:cs typeface="Times New Roman"/>
              </a:rPr>
              <a:t>printer </a:t>
            </a:r>
            <a:r>
              <a:rPr sz="2800" spc="-10" dirty="0">
                <a:latin typeface="Times New Roman"/>
                <a:cs typeface="Times New Roman"/>
              </a:rPr>
              <a:t>don’t </a:t>
            </a:r>
            <a:r>
              <a:rPr sz="2800" spc="5" dirty="0">
                <a:latin typeface="Times New Roman"/>
                <a:cs typeface="Times New Roman"/>
              </a:rPr>
              <a:t>use </a:t>
            </a:r>
            <a:r>
              <a:rPr sz="2800" dirty="0">
                <a:latin typeface="Times New Roman"/>
                <a:cs typeface="Times New Roman"/>
              </a:rPr>
              <a:t>striking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device.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ink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semi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–solid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ink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stored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cartridges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flow  of ink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5" dirty="0">
                <a:latin typeface="Times New Roman"/>
                <a:cs typeface="Times New Roman"/>
              </a:rPr>
              <a:t>controlled by the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processor.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-10" dirty="0">
                <a:latin typeface="Times New Roman"/>
                <a:cs typeface="Times New Roman"/>
              </a:rPr>
              <a:t>much </a:t>
            </a:r>
            <a:r>
              <a:rPr sz="2800" spc="5" dirty="0">
                <a:latin typeface="Times New Roman"/>
                <a:cs typeface="Times New Roman"/>
              </a:rPr>
              <a:t>faster and </a:t>
            </a:r>
            <a:r>
              <a:rPr sz="280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print </a:t>
            </a:r>
            <a:r>
              <a:rPr sz="2800" spc="-15" dirty="0">
                <a:latin typeface="Times New Roman"/>
                <a:cs typeface="Times New Roman"/>
              </a:rPr>
              <a:t>color, </a:t>
            </a:r>
            <a:r>
              <a:rPr sz="2800" dirty="0">
                <a:latin typeface="Times New Roman"/>
                <a:cs typeface="Times New Roman"/>
              </a:rPr>
              <a:t>different </a:t>
            </a:r>
            <a:r>
              <a:rPr sz="2800" spc="5" dirty="0">
                <a:latin typeface="Times New Roman"/>
                <a:cs typeface="Times New Roman"/>
              </a:rPr>
              <a:t>font and size</a:t>
            </a:r>
            <a:r>
              <a:rPr sz="2800" spc="-4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also.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3191" y="4239816"/>
            <a:ext cx="3919798" cy="244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832" y="914857"/>
            <a:ext cx="8284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Characteristics </a:t>
            </a:r>
            <a:r>
              <a:rPr spc="-5" dirty="0"/>
              <a:t>of non </a:t>
            </a:r>
            <a:r>
              <a:rPr dirty="0"/>
              <a:t>impact</a:t>
            </a:r>
            <a:r>
              <a:rPr spc="-75" dirty="0"/>
              <a:t> </a:t>
            </a:r>
            <a:r>
              <a:rPr spc="-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25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010" y="2574747"/>
            <a:ext cx="9788525" cy="2588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dirty="0">
                <a:latin typeface="Times New Roman"/>
                <a:cs typeface="Times New Roman"/>
              </a:rPr>
              <a:t>They possess </a:t>
            </a:r>
            <a:r>
              <a:rPr sz="2800" spc="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ability </a:t>
            </a:r>
            <a:r>
              <a:rPr sz="2800" spc="5" dirty="0">
                <a:latin typeface="Times New Roman"/>
                <a:cs typeface="Times New Roman"/>
              </a:rPr>
              <a:t>to change </a:t>
            </a:r>
            <a:r>
              <a:rPr sz="2800" spc="-5" dirty="0">
                <a:latin typeface="Times New Roman"/>
                <a:cs typeface="Times New Roman"/>
              </a:rPr>
              <a:t>type </a:t>
            </a:r>
            <a:r>
              <a:rPr sz="2800" dirty="0">
                <a:latin typeface="Times New Roman"/>
                <a:cs typeface="Times New Roman"/>
              </a:rPr>
              <a:t>face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automatically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These printers </a:t>
            </a:r>
            <a:r>
              <a:rPr sz="2800" spc="10" dirty="0">
                <a:latin typeface="Times New Roman"/>
                <a:cs typeface="Times New Roman"/>
              </a:rPr>
              <a:t>produce high </a:t>
            </a:r>
            <a:r>
              <a:rPr sz="2800" spc="5" dirty="0">
                <a:latin typeface="Times New Roman"/>
                <a:cs typeface="Times New Roman"/>
              </a:rPr>
              <a:t>quality</a:t>
            </a:r>
            <a:r>
              <a:rPr sz="2800" spc="-3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graphics.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These printers usually </a:t>
            </a:r>
            <a:r>
              <a:rPr sz="2800" spc="10" dirty="0">
                <a:latin typeface="Times New Roman"/>
                <a:cs typeface="Times New Roman"/>
              </a:rPr>
              <a:t>support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transparencies.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Measured in </a:t>
            </a:r>
            <a:r>
              <a:rPr sz="2800" spc="10" dirty="0">
                <a:latin typeface="Times New Roman"/>
                <a:cs typeface="Times New Roman"/>
              </a:rPr>
              <a:t>dots </a:t>
            </a:r>
            <a:r>
              <a:rPr sz="2800" spc="5" dirty="0">
                <a:latin typeface="Times New Roman"/>
                <a:cs typeface="Times New Roman"/>
              </a:rPr>
              <a:t>pen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inches.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speed is </a:t>
            </a:r>
            <a:r>
              <a:rPr sz="2800" dirty="0">
                <a:latin typeface="Times New Roman"/>
                <a:cs typeface="Times New Roman"/>
              </a:rPr>
              <a:t>calculated </a:t>
            </a:r>
            <a:r>
              <a:rPr sz="2800" spc="5" dirty="0">
                <a:latin typeface="Times New Roman"/>
                <a:cs typeface="Times New Roman"/>
              </a:rPr>
              <a:t>by the </a:t>
            </a:r>
            <a:r>
              <a:rPr sz="2800" dirty="0">
                <a:latin typeface="Times New Roman"/>
                <a:cs typeface="Times New Roman"/>
              </a:rPr>
              <a:t>number </a:t>
            </a:r>
            <a:r>
              <a:rPr sz="2800" spc="5" dirty="0">
                <a:latin typeface="Times New Roman"/>
                <a:cs typeface="Times New Roman"/>
              </a:rPr>
              <a:t>of pages per </a:t>
            </a:r>
            <a:r>
              <a:rPr sz="2800" dirty="0">
                <a:latin typeface="Times New Roman"/>
                <a:cs typeface="Times New Roman"/>
              </a:rPr>
              <a:t>minute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(PPM).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size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 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printing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various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A4,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A3,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A2,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A0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jumbo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size.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4528" y="3483883"/>
            <a:ext cx="3676977" cy="3164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5832" y="978484"/>
            <a:ext cx="3309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Thermal</a:t>
            </a:r>
            <a:r>
              <a:rPr spc="-70" dirty="0"/>
              <a:t> </a:t>
            </a:r>
            <a:r>
              <a:rPr spc="-5" dirty="0"/>
              <a:t>printer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26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707" y="2208098"/>
            <a:ext cx="10633075" cy="3015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b="1" i="1" spc="5" dirty="0">
                <a:latin typeface="Times New Roman"/>
                <a:cs typeface="Times New Roman"/>
              </a:rPr>
              <a:t>Thermal</a:t>
            </a:r>
            <a:r>
              <a:rPr sz="2800" b="1" i="1" spc="-6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printers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spc="10" dirty="0">
                <a:latin typeface="Times New Roman"/>
                <a:cs typeface="Times New Roman"/>
              </a:rPr>
              <a:t>are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printers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that</a:t>
            </a:r>
            <a:r>
              <a:rPr sz="2800" b="1" i="1" spc="-60" dirty="0">
                <a:latin typeface="Times New Roman"/>
                <a:cs typeface="Times New Roman"/>
              </a:rPr>
              <a:t> </a:t>
            </a:r>
            <a:r>
              <a:rPr sz="2800" b="1" i="1" spc="10" dirty="0">
                <a:latin typeface="Times New Roman"/>
                <a:cs typeface="Times New Roman"/>
              </a:rPr>
              <a:t>produce</a:t>
            </a:r>
            <a:r>
              <a:rPr sz="2800" b="1" i="1" spc="-85" dirty="0">
                <a:latin typeface="Times New Roman"/>
                <a:cs typeface="Times New Roman"/>
              </a:rPr>
              <a:t> </a:t>
            </a:r>
            <a:r>
              <a:rPr sz="2800" b="1" i="1" spc="10" dirty="0">
                <a:latin typeface="Times New Roman"/>
                <a:cs typeface="Times New Roman"/>
              </a:rPr>
              <a:t>images</a:t>
            </a:r>
            <a:r>
              <a:rPr sz="2800" b="1" i="1" spc="-8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by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10" dirty="0">
                <a:latin typeface="Times New Roman"/>
                <a:cs typeface="Times New Roman"/>
              </a:rPr>
              <a:t>pulling</a:t>
            </a:r>
            <a:r>
              <a:rPr sz="2800" b="1" i="1" spc="-6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electrically  </a:t>
            </a:r>
            <a:r>
              <a:rPr sz="2800" b="1" i="1" spc="5" dirty="0">
                <a:latin typeface="Times New Roman"/>
                <a:cs typeface="Times New Roman"/>
              </a:rPr>
              <a:t>heated pins against special </a:t>
            </a:r>
            <a:r>
              <a:rPr sz="2800" b="1" i="1" spc="-5" dirty="0">
                <a:latin typeface="Times New Roman"/>
                <a:cs typeface="Times New Roman"/>
              </a:rPr>
              <a:t>heat-sensitive</a:t>
            </a:r>
            <a:r>
              <a:rPr sz="2800" b="1" i="1" spc="-270" dirty="0">
                <a:latin typeface="Times New Roman"/>
                <a:cs typeface="Times New Roman"/>
              </a:rPr>
              <a:t> </a:t>
            </a:r>
            <a:r>
              <a:rPr sz="2800" b="1" i="1" spc="-20" dirty="0">
                <a:latin typeface="Times New Roman"/>
                <a:cs typeface="Times New Roman"/>
              </a:rPr>
              <a:t>paper.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They are inexpensive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5" dirty="0">
                <a:latin typeface="Times New Roman"/>
                <a:cs typeface="Times New Roman"/>
              </a:rPr>
              <a:t>used </a:t>
            </a:r>
            <a:r>
              <a:rPr sz="2800" dirty="0">
                <a:latin typeface="Times New Roman"/>
                <a:cs typeface="Times New Roman"/>
              </a:rPr>
              <a:t>widely </a:t>
            </a:r>
            <a:r>
              <a:rPr sz="2800" spc="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fax </a:t>
            </a:r>
            <a:r>
              <a:rPr sz="2800" spc="-5" dirty="0">
                <a:latin typeface="Times New Roman"/>
                <a:cs typeface="Times New Roman"/>
              </a:rPr>
              <a:t>machine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calculators.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Thermal </a:t>
            </a:r>
            <a:r>
              <a:rPr sz="2800" spc="5" dirty="0">
                <a:latin typeface="Times New Roman"/>
                <a:cs typeface="Times New Roman"/>
              </a:rPr>
              <a:t>printer paper tends to darken over </a:t>
            </a:r>
            <a:r>
              <a:rPr sz="2800" spc="-10" dirty="0">
                <a:latin typeface="Times New Roman"/>
                <a:cs typeface="Times New Roman"/>
              </a:rPr>
              <a:t>time </a:t>
            </a:r>
            <a:r>
              <a:rPr sz="2800" spc="5" dirty="0">
                <a:latin typeface="Times New Roman"/>
                <a:cs typeface="Times New Roman"/>
              </a:rPr>
              <a:t>due</a:t>
            </a:r>
            <a:r>
              <a:rPr sz="2800" spc="-3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  <a:p>
            <a:pPr marL="297180" marR="2867660" indent="-2971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exposure </a:t>
            </a:r>
            <a:r>
              <a:rPr sz="2800" spc="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sunlight </a:t>
            </a:r>
            <a:r>
              <a:rPr sz="2800" spc="5" dirty="0">
                <a:latin typeface="Times New Roman"/>
                <a:cs typeface="Times New Roman"/>
              </a:rPr>
              <a:t>and heat. </a:t>
            </a:r>
            <a:r>
              <a:rPr sz="2800" dirty="0">
                <a:latin typeface="Times New Roman"/>
                <a:cs typeface="Times New Roman"/>
              </a:rPr>
              <a:t>So </a:t>
            </a:r>
            <a:r>
              <a:rPr sz="2800" spc="5" dirty="0">
                <a:latin typeface="Times New Roman"/>
                <a:cs typeface="Times New Roman"/>
              </a:rPr>
              <a:t>the printed</a:t>
            </a:r>
            <a:r>
              <a:rPr sz="2800" spc="-4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matters  </a:t>
            </a:r>
            <a:r>
              <a:rPr sz="2800" spc="10" dirty="0">
                <a:latin typeface="Times New Roman"/>
                <a:cs typeface="Times New Roman"/>
              </a:rPr>
              <a:t>on </a:t>
            </a:r>
            <a:r>
              <a:rPr sz="2800" spc="5" dirty="0">
                <a:latin typeface="Times New Roman"/>
                <a:cs typeface="Times New Roman"/>
              </a:rPr>
              <a:t>the paper fade </a:t>
            </a:r>
            <a:r>
              <a:rPr sz="2800" dirty="0">
                <a:latin typeface="Times New Roman"/>
                <a:cs typeface="Times New Roman"/>
              </a:rPr>
              <a:t>after a week </a:t>
            </a:r>
            <a:r>
              <a:rPr sz="2800" spc="5" dirty="0">
                <a:latin typeface="Times New Roman"/>
                <a:cs typeface="Times New Roman"/>
              </a:rPr>
              <a:t>or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two.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5" dirty="0">
                <a:latin typeface="Times New Roman"/>
                <a:cs typeface="Times New Roman"/>
              </a:rPr>
              <a:t>also produces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5" dirty="0">
                <a:latin typeface="Times New Roman"/>
                <a:cs typeface="Times New Roman"/>
              </a:rPr>
              <a:t>poor </a:t>
            </a:r>
            <a:r>
              <a:rPr sz="2800" dirty="0">
                <a:latin typeface="Times New Roman"/>
                <a:cs typeface="Times New Roman"/>
              </a:rPr>
              <a:t>quality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2704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Laser</a:t>
            </a:r>
            <a:r>
              <a:rPr spc="-80" dirty="0"/>
              <a:t> </a:t>
            </a:r>
            <a:r>
              <a:rPr spc="-5" dirty="0"/>
              <a:t>printer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27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101" y="2354325"/>
            <a:ext cx="10528300" cy="3869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3845">
              <a:lnSpc>
                <a:spcPct val="100000"/>
              </a:lnSpc>
              <a:spcBef>
                <a:spcPts val="105"/>
              </a:spcBef>
            </a:pPr>
            <a:r>
              <a:rPr sz="2800" b="1" i="1" dirty="0">
                <a:latin typeface="Times New Roman"/>
                <a:cs typeface="Times New Roman"/>
              </a:rPr>
              <a:t>Laser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printer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uses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laser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beam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and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dry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powered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ink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to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produce</a:t>
            </a:r>
            <a:r>
              <a:rPr sz="2800" b="1" i="1" spc="-10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fine  </a:t>
            </a:r>
            <a:r>
              <a:rPr sz="2800" b="1" i="1" spc="5" dirty="0">
                <a:latin typeface="Times New Roman"/>
                <a:cs typeface="Times New Roman"/>
              </a:rPr>
              <a:t>dot matrix</a:t>
            </a:r>
            <a:r>
              <a:rPr sz="2800" b="1" i="1" spc="-15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pattern.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In can </a:t>
            </a:r>
            <a:r>
              <a:rPr sz="2800" spc="5" dirty="0">
                <a:latin typeface="Times New Roman"/>
                <a:cs typeface="Times New Roman"/>
              </a:rPr>
              <a:t>produce </a:t>
            </a:r>
            <a:r>
              <a:rPr sz="2800" dirty="0">
                <a:latin typeface="Times New Roman"/>
                <a:cs typeface="Times New Roman"/>
              </a:rPr>
              <a:t>very </a:t>
            </a:r>
            <a:r>
              <a:rPr sz="2800" spc="5" dirty="0">
                <a:latin typeface="Times New Roman"/>
                <a:cs typeface="Times New Roman"/>
              </a:rPr>
              <a:t>good </a:t>
            </a:r>
            <a:r>
              <a:rPr sz="2800" dirty="0">
                <a:latin typeface="Times New Roman"/>
                <a:cs typeface="Times New Roman"/>
              </a:rPr>
              <a:t>quality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graphics</a:t>
            </a:r>
            <a:r>
              <a:rPr sz="2800" spc="-3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images.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Laser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printers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print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one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entire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page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time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typically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faster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  have better </a:t>
            </a:r>
            <a:r>
              <a:rPr sz="2800" dirty="0">
                <a:latin typeface="Times New Roman"/>
                <a:cs typeface="Times New Roman"/>
              </a:rPr>
              <a:t>quality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output.</a:t>
            </a:r>
            <a:endParaRPr sz="2800">
              <a:latin typeface="Times New Roman"/>
              <a:cs typeface="Times New Roman"/>
            </a:endParaRPr>
          </a:p>
          <a:p>
            <a:pPr marL="12700" marR="34226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One </a:t>
            </a:r>
            <a:r>
              <a:rPr sz="2800" spc="5" dirty="0">
                <a:latin typeface="Times New Roman"/>
                <a:cs typeface="Times New Roman"/>
              </a:rPr>
              <a:t>of the chief </a:t>
            </a:r>
            <a:r>
              <a:rPr sz="2800" dirty="0">
                <a:latin typeface="Times New Roman"/>
                <a:cs typeface="Times New Roman"/>
              </a:rPr>
              <a:t>characteristics o </a:t>
            </a:r>
            <a:r>
              <a:rPr sz="2800" spc="5" dirty="0">
                <a:latin typeface="Times New Roman"/>
                <a:cs typeface="Times New Roman"/>
              </a:rPr>
              <a:t>laser </a:t>
            </a:r>
            <a:r>
              <a:rPr sz="2800" dirty="0">
                <a:latin typeface="Times New Roman"/>
                <a:cs typeface="Times New Roman"/>
              </a:rPr>
              <a:t>printer is </a:t>
            </a:r>
            <a:r>
              <a:rPr sz="2800" spc="5" dirty="0">
                <a:latin typeface="Times New Roman"/>
                <a:cs typeface="Times New Roman"/>
              </a:rPr>
              <a:t>their resolution-</a:t>
            </a:r>
            <a:r>
              <a:rPr sz="2800" spc="-4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how  </a:t>
            </a:r>
            <a:r>
              <a:rPr sz="2800" spc="-10" dirty="0">
                <a:latin typeface="Times New Roman"/>
                <a:cs typeface="Times New Roman"/>
              </a:rPr>
              <a:t>many </a:t>
            </a:r>
            <a:r>
              <a:rPr sz="2800" spc="5" dirty="0">
                <a:latin typeface="Times New Roman"/>
                <a:cs typeface="Times New Roman"/>
              </a:rPr>
              <a:t>dots per inch (dpi) they lay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down.</a:t>
            </a:r>
            <a:endParaRPr sz="2800">
              <a:latin typeface="Times New Roman"/>
              <a:cs typeface="Times New Roman"/>
            </a:endParaRPr>
          </a:p>
          <a:p>
            <a:pPr marL="12700" marR="30607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available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resolutions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range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from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300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dpi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low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end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around  1200 dpi </a:t>
            </a:r>
            <a:r>
              <a:rPr sz="2800" dirty="0">
                <a:latin typeface="Times New Roman"/>
                <a:cs typeface="Times New Roman"/>
              </a:rPr>
              <a:t>at </a:t>
            </a:r>
            <a:r>
              <a:rPr sz="2800" spc="5" dirty="0">
                <a:latin typeface="Times New Roman"/>
                <a:cs typeface="Times New Roman"/>
              </a:rPr>
              <a:t>the higher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end.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2504" y="4444047"/>
            <a:ext cx="4132796" cy="2400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2778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Inkjet</a:t>
            </a:r>
            <a:r>
              <a:rPr spc="-80" dirty="0"/>
              <a:t> </a:t>
            </a:r>
            <a:r>
              <a:rPr spc="-5" dirty="0"/>
              <a:t>printer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28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439" y="2300097"/>
            <a:ext cx="10653395" cy="344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Inkjet </a:t>
            </a:r>
            <a:r>
              <a:rPr sz="2800" spc="5" dirty="0">
                <a:latin typeface="Times New Roman"/>
                <a:cs typeface="Times New Roman"/>
              </a:rPr>
              <a:t>printers use color </a:t>
            </a:r>
            <a:r>
              <a:rPr sz="2800" dirty="0">
                <a:latin typeface="Times New Roman"/>
                <a:cs typeface="Times New Roman"/>
              </a:rPr>
              <a:t>cartridges which combine magenta, </a:t>
            </a:r>
            <a:r>
              <a:rPr sz="2800" spc="-5" dirty="0">
                <a:latin typeface="Times New Roman"/>
                <a:cs typeface="Times New Roman"/>
              </a:rPr>
              <a:t>yellow</a:t>
            </a:r>
            <a:r>
              <a:rPr sz="2800" spc="-4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  </a:t>
            </a:r>
            <a:r>
              <a:rPr sz="2800" spc="-5" dirty="0">
                <a:latin typeface="Times New Roman"/>
                <a:cs typeface="Times New Roman"/>
              </a:rPr>
              <a:t>cyan </a:t>
            </a:r>
            <a:r>
              <a:rPr sz="2800" spc="5" dirty="0">
                <a:latin typeface="Times New Roman"/>
                <a:cs typeface="Times New Roman"/>
              </a:rPr>
              <a:t>links to </a:t>
            </a:r>
            <a:r>
              <a:rPr sz="2800" dirty="0">
                <a:latin typeface="Times New Roman"/>
                <a:cs typeface="Times New Roman"/>
              </a:rPr>
              <a:t>create </a:t>
            </a:r>
            <a:r>
              <a:rPr sz="2800" spc="5" dirty="0">
                <a:latin typeface="Times New Roman"/>
                <a:cs typeface="Times New Roman"/>
              </a:rPr>
              <a:t>color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tones.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5" dirty="0">
                <a:latin typeface="Times New Roman"/>
                <a:cs typeface="Times New Roman"/>
              </a:rPr>
              <a:t>A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black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cartridge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also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used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crisp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monochrome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output.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Inkjet </a:t>
            </a:r>
            <a:r>
              <a:rPr sz="2800" spc="5" dirty="0">
                <a:latin typeface="Times New Roman"/>
                <a:cs typeface="Times New Roman"/>
              </a:rPr>
              <a:t>printers </a:t>
            </a:r>
            <a:r>
              <a:rPr sz="2800" dirty="0">
                <a:latin typeface="Times New Roman"/>
                <a:cs typeface="Times New Roman"/>
              </a:rPr>
              <a:t>works </a:t>
            </a:r>
            <a:r>
              <a:rPr sz="2800" spc="5" dirty="0">
                <a:latin typeface="Times New Roman"/>
                <a:cs typeface="Times New Roman"/>
              </a:rPr>
              <a:t>by </a:t>
            </a:r>
            <a:r>
              <a:rPr sz="2800" dirty="0">
                <a:latin typeface="Times New Roman"/>
                <a:cs typeface="Times New Roman"/>
              </a:rPr>
              <a:t>spraying ionizing ink at a </a:t>
            </a:r>
            <a:r>
              <a:rPr sz="2800" spc="5" dirty="0">
                <a:latin typeface="Times New Roman"/>
                <a:cs typeface="Times New Roman"/>
              </a:rPr>
              <a:t>sheet of</a:t>
            </a:r>
            <a:r>
              <a:rPr sz="2800" spc="-4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paper.</a:t>
            </a:r>
            <a:endParaRPr sz="2800">
              <a:latin typeface="Times New Roman"/>
              <a:cs typeface="Times New Roman"/>
            </a:endParaRPr>
          </a:p>
          <a:p>
            <a:pPr marL="469900" marR="25019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Magnetized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plates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ink’s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path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direct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ink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onto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paper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  </a:t>
            </a:r>
            <a:r>
              <a:rPr sz="2800" dirty="0">
                <a:latin typeface="Times New Roman"/>
                <a:cs typeface="Times New Roman"/>
              </a:rPr>
              <a:t>described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shape.</a:t>
            </a:r>
            <a:endParaRPr sz="2800">
              <a:latin typeface="Times New Roman"/>
              <a:cs typeface="Times New Roman"/>
            </a:endParaRPr>
          </a:p>
          <a:p>
            <a:pPr marL="469900" marR="344551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5" dirty="0">
                <a:latin typeface="Times New Roman"/>
                <a:cs typeface="Times New Roman"/>
              </a:rPr>
              <a:t>prints one line </a:t>
            </a:r>
            <a:r>
              <a:rPr sz="2800" dirty="0">
                <a:latin typeface="Times New Roman"/>
                <a:cs typeface="Times New Roman"/>
              </a:rPr>
              <a:t>at a </a:t>
            </a:r>
            <a:r>
              <a:rPr sz="2800" spc="-5" dirty="0">
                <a:latin typeface="Times New Roman"/>
                <a:cs typeface="Times New Roman"/>
              </a:rPr>
              <a:t>time. </a:t>
            </a:r>
            <a:r>
              <a:rPr sz="2800" spc="5" dirty="0">
                <a:latin typeface="Times New Roman"/>
                <a:cs typeface="Times New Roman"/>
              </a:rPr>
              <a:t>Print quality is</a:t>
            </a:r>
            <a:r>
              <a:rPr sz="2800" spc="-4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high,  speed is </a:t>
            </a:r>
            <a:r>
              <a:rPr sz="2800" spc="-35" dirty="0">
                <a:latin typeface="Times New Roman"/>
                <a:cs typeface="Times New Roman"/>
              </a:rPr>
              <a:t>slow, </a:t>
            </a:r>
            <a:r>
              <a:rPr sz="2800" dirty="0">
                <a:latin typeface="Times New Roman"/>
                <a:cs typeface="Times New Roman"/>
              </a:rPr>
              <a:t>typically </a:t>
            </a:r>
            <a:r>
              <a:rPr sz="2800" spc="5" dirty="0">
                <a:latin typeface="Times New Roman"/>
                <a:cs typeface="Times New Roman"/>
              </a:rPr>
              <a:t>about </a:t>
            </a:r>
            <a:r>
              <a:rPr sz="2800" dirty="0">
                <a:latin typeface="Times New Roman"/>
                <a:cs typeface="Times New Roman"/>
              </a:rPr>
              <a:t>100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CPS.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00" y="4764058"/>
            <a:ext cx="4270174" cy="2086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1396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Plotter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29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241" y="2274265"/>
            <a:ext cx="11187430" cy="344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b="1" i="1" dirty="0">
                <a:latin typeface="Times New Roman"/>
                <a:cs typeface="Times New Roman"/>
              </a:rPr>
              <a:t>Plotter </a:t>
            </a:r>
            <a:r>
              <a:rPr sz="2800" b="1" i="1" spc="5" dirty="0">
                <a:latin typeface="Times New Roman"/>
                <a:cs typeface="Times New Roman"/>
              </a:rPr>
              <a:t>is an output device </a:t>
            </a:r>
            <a:r>
              <a:rPr sz="2800" b="1" i="1" dirty="0">
                <a:latin typeface="Times New Roman"/>
                <a:cs typeface="Times New Roman"/>
              </a:rPr>
              <a:t>that </a:t>
            </a:r>
            <a:r>
              <a:rPr sz="2800" b="1" i="1" spc="5" dirty="0">
                <a:latin typeface="Times New Roman"/>
                <a:cs typeface="Times New Roman"/>
              </a:rPr>
              <a:t>draws shapes on paper based on commands  </a:t>
            </a:r>
            <a:r>
              <a:rPr sz="2800" b="1" i="1" dirty="0">
                <a:latin typeface="Times New Roman"/>
                <a:cs typeface="Times New Roman"/>
              </a:rPr>
              <a:t>from a </a:t>
            </a:r>
            <a:r>
              <a:rPr sz="2800" b="1" i="1" spc="-10" dirty="0">
                <a:latin typeface="Times New Roman"/>
                <a:cs typeface="Times New Roman"/>
              </a:rPr>
              <a:t>computer. </a:t>
            </a:r>
            <a:r>
              <a:rPr sz="2800" b="1" i="1" dirty="0">
                <a:latin typeface="Times New Roman"/>
                <a:cs typeface="Times New Roman"/>
              </a:rPr>
              <a:t>Plotter </a:t>
            </a:r>
            <a:r>
              <a:rPr sz="2800" b="1" i="1" spc="-10" dirty="0">
                <a:latin typeface="Times New Roman"/>
                <a:cs typeface="Times New Roman"/>
              </a:rPr>
              <a:t>differs </a:t>
            </a:r>
            <a:r>
              <a:rPr sz="2800" b="1" i="1" spc="-5" dirty="0">
                <a:latin typeface="Times New Roman"/>
                <a:cs typeface="Times New Roman"/>
              </a:rPr>
              <a:t>from </a:t>
            </a:r>
            <a:r>
              <a:rPr sz="2800" b="1" i="1" dirty="0">
                <a:latin typeface="Times New Roman"/>
                <a:cs typeface="Times New Roman"/>
              </a:rPr>
              <a:t>printers </a:t>
            </a:r>
            <a:r>
              <a:rPr sz="2800" b="1" i="1" spc="5" dirty="0">
                <a:latin typeface="Times New Roman"/>
                <a:cs typeface="Times New Roman"/>
              </a:rPr>
              <a:t>in that </a:t>
            </a:r>
            <a:r>
              <a:rPr sz="2800" b="1" i="1" dirty="0">
                <a:latin typeface="Times New Roman"/>
                <a:cs typeface="Times New Roman"/>
              </a:rPr>
              <a:t>they </a:t>
            </a:r>
            <a:r>
              <a:rPr sz="2800" b="1" i="1" spc="5" dirty="0">
                <a:latin typeface="Times New Roman"/>
                <a:cs typeface="Times New Roman"/>
              </a:rPr>
              <a:t>draw </a:t>
            </a:r>
            <a:r>
              <a:rPr sz="2800" b="1" i="1" dirty="0">
                <a:latin typeface="Times New Roman"/>
                <a:cs typeface="Times New Roman"/>
              </a:rPr>
              <a:t>lines </a:t>
            </a:r>
            <a:r>
              <a:rPr sz="2800" b="1" i="1" spc="5" dirty="0">
                <a:latin typeface="Times New Roman"/>
                <a:cs typeface="Times New Roman"/>
              </a:rPr>
              <a:t>using</a:t>
            </a:r>
            <a:r>
              <a:rPr sz="2800" b="1" i="1" spc="-44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a  </a:t>
            </a:r>
            <a:r>
              <a:rPr sz="2800" b="1" i="1" spc="5" dirty="0">
                <a:latin typeface="Times New Roman"/>
                <a:cs typeface="Times New Roman"/>
              </a:rPr>
              <a:t>pen.</a:t>
            </a:r>
            <a:endParaRPr sz="2800">
              <a:latin typeface="Times New Roman"/>
              <a:cs typeface="Times New Roman"/>
            </a:endParaRPr>
          </a:p>
          <a:p>
            <a:pPr marL="469900" marR="363855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a result, </a:t>
            </a:r>
            <a:r>
              <a:rPr sz="2800" spc="5" dirty="0">
                <a:latin typeface="Times New Roman"/>
                <a:cs typeface="Times New Roman"/>
              </a:rPr>
              <a:t>they </a:t>
            </a:r>
            <a:r>
              <a:rPr sz="280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produce </a:t>
            </a:r>
            <a:r>
              <a:rPr sz="2800" dirty="0">
                <a:latin typeface="Times New Roman"/>
                <a:cs typeface="Times New Roman"/>
              </a:rPr>
              <a:t>continuous </a:t>
            </a:r>
            <a:r>
              <a:rPr sz="2800" spc="5" dirty="0">
                <a:latin typeface="Times New Roman"/>
                <a:cs typeface="Times New Roman"/>
              </a:rPr>
              <a:t>lines, </a:t>
            </a:r>
            <a:r>
              <a:rPr sz="2800" dirty="0">
                <a:latin typeface="Times New Roman"/>
                <a:cs typeface="Times New Roman"/>
              </a:rPr>
              <a:t>whereas </a:t>
            </a:r>
            <a:r>
              <a:rPr sz="2800" spc="5" dirty="0">
                <a:latin typeface="Times New Roman"/>
                <a:cs typeface="Times New Roman"/>
              </a:rPr>
              <a:t>printers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4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only  </a:t>
            </a:r>
            <a:r>
              <a:rPr sz="2800" dirty="0">
                <a:latin typeface="Times New Roman"/>
                <a:cs typeface="Times New Roman"/>
              </a:rPr>
              <a:t>stimulate </a:t>
            </a:r>
            <a:r>
              <a:rPr sz="2800" spc="5" dirty="0">
                <a:latin typeface="Times New Roman"/>
                <a:cs typeface="Times New Roman"/>
              </a:rPr>
              <a:t>lines </a:t>
            </a:r>
            <a:r>
              <a:rPr sz="2800" dirty="0">
                <a:latin typeface="Times New Roman"/>
                <a:cs typeface="Times New Roman"/>
              </a:rPr>
              <a:t>printing a closely </a:t>
            </a:r>
            <a:r>
              <a:rPr sz="2800" spc="5" dirty="0">
                <a:latin typeface="Times New Roman"/>
                <a:cs typeface="Times New Roman"/>
              </a:rPr>
              <a:t>spaced </a:t>
            </a:r>
            <a:r>
              <a:rPr sz="2800" spc="-5" dirty="0">
                <a:latin typeface="Times New Roman"/>
                <a:cs typeface="Times New Roman"/>
              </a:rPr>
              <a:t>series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3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dots.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Multicolor plotters </a:t>
            </a:r>
            <a:r>
              <a:rPr sz="2800" spc="5" dirty="0">
                <a:latin typeface="Times New Roman"/>
                <a:cs typeface="Times New Roman"/>
              </a:rPr>
              <a:t>use </a:t>
            </a:r>
            <a:r>
              <a:rPr sz="2800" dirty="0">
                <a:latin typeface="Times New Roman"/>
                <a:cs typeface="Times New Roman"/>
              </a:rPr>
              <a:t>different </a:t>
            </a:r>
            <a:r>
              <a:rPr sz="2800" spc="5" dirty="0">
                <a:latin typeface="Times New Roman"/>
                <a:cs typeface="Times New Roman"/>
              </a:rPr>
              <a:t>colored pens to draw </a:t>
            </a:r>
            <a:r>
              <a:rPr sz="2800" dirty="0">
                <a:latin typeface="Times New Roman"/>
                <a:cs typeface="Times New Roman"/>
              </a:rPr>
              <a:t>different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colors.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5" dirty="0">
                <a:latin typeface="Times New Roman"/>
                <a:cs typeface="Times New Roman"/>
              </a:rPr>
              <a:t>Plotters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more </a:t>
            </a:r>
            <a:r>
              <a:rPr sz="2800" dirty="0">
                <a:latin typeface="Times New Roman"/>
                <a:cs typeface="Times New Roman"/>
              </a:rPr>
              <a:t>expensive </a:t>
            </a:r>
            <a:r>
              <a:rPr sz="2800" spc="5" dirty="0">
                <a:latin typeface="Times New Roman"/>
                <a:cs typeface="Times New Roman"/>
              </a:rPr>
              <a:t>than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printers.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They </a:t>
            </a:r>
            <a:r>
              <a:rPr sz="2800" spc="5" dirty="0">
                <a:latin typeface="Times New Roman"/>
                <a:cs typeface="Times New Roman"/>
              </a:rPr>
              <a:t>used in </a:t>
            </a:r>
            <a:r>
              <a:rPr sz="2800" dirty="0">
                <a:latin typeface="Times New Roman"/>
                <a:cs typeface="Times New Roman"/>
              </a:rPr>
              <a:t>engineering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applications.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4504" y="3505192"/>
            <a:ext cx="3575742" cy="3342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2065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Speakers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30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039" y="2117851"/>
            <a:ext cx="11038840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0360" algn="just">
              <a:lnSpc>
                <a:spcPct val="100000"/>
              </a:lnSpc>
              <a:spcBef>
                <a:spcPts val="10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The </a:t>
            </a:r>
            <a:r>
              <a:rPr sz="2800" b="1" i="1" dirty="0">
                <a:latin typeface="Times New Roman"/>
                <a:cs typeface="Times New Roman"/>
              </a:rPr>
              <a:t>speakers </a:t>
            </a:r>
            <a:r>
              <a:rPr sz="2800" b="1" i="1" spc="5" dirty="0">
                <a:latin typeface="Times New Roman"/>
                <a:cs typeface="Times New Roman"/>
              </a:rPr>
              <a:t>are </a:t>
            </a:r>
            <a:r>
              <a:rPr sz="2800" b="1" i="1" dirty="0">
                <a:latin typeface="Times New Roman"/>
                <a:cs typeface="Times New Roman"/>
              </a:rPr>
              <a:t>the </a:t>
            </a:r>
            <a:r>
              <a:rPr sz="2800" b="1" i="1" spc="5" dirty="0">
                <a:latin typeface="Times New Roman"/>
                <a:cs typeface="Times New Roman"/>
              </a:rPr>
              <a:t>output device </a:t>
            </a:r>
            <a:r>
              <a:rPr sz="2800" b="1" i="1" spc="-5" dirty="0">
                <a:latin typeface="Times New Roman"/>
                <a:cs typeface="Times New Roman"/>
              </a:rPr>
              <a:t>where </a:t>
            </a:r>
            <a:r>
              <a:rPr sz="2800" b="1" i="1" dirty="0">
                <a:latin typeface="Times New Roman"/>
                <a:cs typeface="Times New Roman"/>
              </a:rPr>
              <a:t>the </a:t>
            </a:r>
            <a:r>
              <a:rPr sz="2800" b="1" i="1" spc="5" dirty="0">
                <a:latin typeface="Times New Roman"/>
                <a:cs typeface="Times New Roman"/>
              </a:rPr>
              <a:t>sound signals </a:t>
            </a:r>
            <a:r>
              <a:rPr sz="2800" b="1" i="1" spc="-5" dirty="0">
                <a:latin typeface="Times New Roman"/>
                <a:cs typeface="Times New Roman"/>
              </a:rPr>
              <a:t>from</a:t>
            </a:r>
            <a:r>
              <a:rPr sz="2800" b="1" i="1" spc="-35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analog/  </a:t>
            </a:r>
            <a:r>
              <a:rPr sz="2800" b="1" i="1" dirty="0">
                <a:latin typeface="Times New Roman"/>
                <a:cs typeface="Times New Roman"/>
              </a:rPr>
              <a:t>digital </a:t>
            </a:r>
            <a:r>
              <a:rPr sz="2800" b="1" i="1" spc="5" dirty="0">
                <a:latin typeface="Times New Roman"/>
                <a:cs typeface="Times New Roman"/>
              </a:rPr>
              <a:t>are </a:t>
            </a:r>
            <a:r>
              <a:rPr sz="2800" b="1" i="1" dirty="0">
                <a:latin typeface="Times New Roman"/>
                <a:cs typeface="Times New Roman"/>
              </a:rPr>
              <a:t>converted in </a:t>
            </a:r>
            <a:r>
              <a:rPr sz="2800" b="1" i="1" spc="5" dirty="0">
                <a:latin typeface="Times New Roman"/>
                <a:cs typeface="Times New Roman"/>
              </a:rPr>
              <a:t>to audible frequency in </a:t>
            </a:r>
            <a:r>
              <a:rPr sz="2800" b="1" i="1" dirty="0">
                <a:latin typeface="Times New Roman"/>
                <a:cs typeface="Times New Roman"/>
              </a:rPr>
              <a:t>the speakers </a:t>
            </a:r>
            <a:r>
              <a:rPr sz="2800" b="1" i="1" spc="5" dirty="0">
                <a:latin typeface="Times New Roman"/>
                <a:cs typeface="Times New Roman"/>
              </a:rPr>
              <a:t>and</a:t>
            </a:r>
            <a:r>
              <a:rPr sz="2800" b="1" i="1" spc="-434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produce  voice output [audio</a:t>
            </a:r>
            <a:r>
              <a:rPr sz="2800" b="1" i="1" spc="-19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data].</a:t>
            </a:r>
            <a:endParaRPr sz="2800">
              <a:latin typeface="Times New Roman"/>
              <a:cs typeface="Times New Roman"/>
            </a:endParaRPr>
          </a:p>
          <a:p>
            <a:pPr marL="356870" marR="24765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800" spc="5" dirty="0">
                <a:latin typeface="Times New Roman"/>
                <a:cs typeface="Times New Roman"/>
              </a:rPr>
              <a:t>Using </a:t>
            </a:r>
            <a:r>
              <a:rPr sz="2800" dirty="0">
                <a:latin typeface="Times New Roman"/>
                <a:cs typeface="Times New Roman"/>
              </a:rPr>
              <a:t>speakers </a:t>
            </a:r>
            <a:r>
              <a:rPr sz="2800" spc="5" dirty="0">
                <a:latin typeface="Times New Roman"/>
                <a:cs typeface="Times New Roman"/>
              </a:rPr>
              <a:t>along </a:t>
            </a:r>
            <a:r>
              <a:rPr sz="2800" dirty="0">
                <a:latin typeface="Times New Roman"/>
                <a:cs typeface="Times New Roman"/>
              </a:rPr>
              <a:t>with </a:t>
            </a:r>
            <a:r>
              <a:rPr sz="2800" spc="5" dirty="0">
                <a:latin typeface="Times New Roman"/>
                <a:cs typeface="Times New Roman"/>
              </a:rPr>
              <a:t>speech</a:t>
            </a:r>
            <a:r>
              <a:rPr sz="2800" spc="-5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synthesizer software, </a:t>
            </a:r>
            <a:r>
              <a:rPr sz="2800" spc="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computer can  </a:t>
            </a:r>
            <a:r>
              <a:rPr sz="2800" spc="10" dirty="0">
                <a:latin typeface="Times New Roman"/>
                <a:cs typeface="Times New Roman"/>
              </a:rPr>
              <a:t>provide voice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output.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800" spc="-70" dirty="0">
                <a:latin typeface="Times New Roman"/>
                <a:cs typeface="Times New Roman"/>
              </a:rPr>
              <a:t>Voice </a:t>
            </a:r>
            <a:r>
              <a:rPr sz="2800" spc="5" dirty="0">
                <a:latin typeface="Times New Roman"/>
                <a:cs typeface="Times New Roman"/>
              </a:rPr>
              <a:t>output has </a:t>
            </a:r>
            <a:r>
              <a:rPr sz="2800" spc="-5" dirty="0">
                <a:latin typeface="Times New Roman"/>
                <a:cs typeface="Times New Roman"/>
              </a:rPr>
              <a:t>become </a:t>
            </a:r>
            <a:r>
              <a:rPr sz="2800" dirty="0">
                <a:latin typeface="Times New Roman"/>
                <a:cs typeface="Times New Roman"/>
              </a:rPr>
              <a:t>very </a:t>
            </a:r>
            <a:r>
              <a:rPr sz="2800" spc="-15" dirty="0">
                <a:latin typeface="Times New Roman"/>
                <a:cs typeface="Times New Roman"/>
              </a:rPr>
              <a:t>common </a:t>
            </a:r>
            <a:r>
              <a:rPr sz="2800" spc="5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many </a:t>
            </a:r>
            <a:r>
              <a:rPr sz="2800" spc="5" dirty="0">
                <a:latin typeface="Times New Roman"/>
                <a:cs typeface="Times New Roman"/>
              </a:rPr>
              <a:t>places like </a:t>
            </a:r>
            <a:r>
              <a:rPr sz="2800" dirty="0">
                <a:latin typeface="Times New Roman"/>
                <a:cs typeface="Times New Roman"/>
              </a:rPr>
              <a:t>airlines,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banks,  automatic telephone </a:t>
            </a:r>
            <a:r>
              <a:rPr sz="2800" spc="5" dirty="0">
                <a:latin typeface="Times New Roman"/>
                <a:cs typeface="Times New Roman"/>
              </a:rPr>
              <a:t>enquiry </a:t>
            </a:r>
            <a:r>
              <a:rPr sz="2800" spc="-5" dirty="0">
                <a:latin typeface="Times New Roman"/>
                <a:cs typeface="Times New Roman"/>
              </a:rPr>
              <a:t>system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800" dirty="0">
                <a:latin typeface="Times New Roman"/>
                <a:cs typeface="Times New Roman"/>
              </a:rPr>
              <a:t>Users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also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hear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music/songs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using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voice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output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system.</a:t>
            </a:r>
            <a:endParaRPr sz="2800">
              <a:latin typeface="Times New Roman"/>
              <a:cs typeface="Times New Roman"/>
            </a:endParaRPr>
          </a:p>
          <a:p>
            <a:pPr marL="356870" marR="120396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800" spc="-5" dirty="0">
                <a:latin typeface="Times New Roman"/>
                <a:cs typeface="Times New Roman"/>
              </a:rPr>
              <a:t>Namely </a:t>
            </a:r>
            <a:r>
              <a:rPr sz="2800" spc="5" dirty="0">
                <a:latin typeface="Times New Roman"/>
                <a:cs typeface="Times New Roman"/>
              </a:rPr>
              <a:t>2.1 or 5.1 which indicates the position of the speakers</a:t>
            </a:r>
            <a:r>
              <a:rPr sz="2800" spc="-4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  tracking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69480" y="6489191"/>
            <a:ext cx="905510" cy="378460"/>
            <a:chOff x="7269480" y="6489191"/>
            <a:chExt cx="905510" cy="378460"/>
          </a:xfrm>
        </p:grpSpPr>
        <p:sp>
          <p:nvSpPr>
            <p:cNvPr id="7" name="object 7"/>
            <p:cNvSpPr/>
            <p:nvPr/>
          </p:nvSpPr>
          <p:spPr>
            <a:xfrm>
              <a:off x="7278624" y="6498335"/>
              <a:ext cx="887094" cy="360045"/>
            </a:xfrm>
            <a:custGeom>
              <a:avLst/>
              <a:gdLst/>
              <a:ahLst/>
              <a:cxnLst/>
              <a:rect l="l" t="t" r="r" b="b"/>
              <a:pathLst>
                <a:path w="887095" h="360045">
                  <a:moveTo>
                    <a:pt x="707135" y="0"/>
                  </a:moveTo>
                  <a:lnTo>
                    <a:pt x="707135" y="89915"/>
                  </a:lnTo>
                  <a:lnTo>
                    <a:pt x="0" y="89915"/>
                  </a:lnTo>
                  <a:lnTo>
                    <a:pt x="0" y="269746"/>
                  </a:lnTo>
                  <a:lnTo>
                    <a:pt x="707135" y="269746"/>
                  </a:lnTo>
                  <a:lnTo>
                    <a:pt x="707135" y="359663"/>
                  </a:lnTo>
                  <a:lnTo>
                    <a:pt x="886968" y="179831"/>
                  </a:lnTo>
                  <a:lnTo>
                    <a:pt x="707135" y="0"/>
                  </a:lnTo>
                  <a:close/>
                </a:path>
              </a:pathLst>
            </a:custGeom>
            <a:solidFill>
              <a:srgbClr val="ACD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78624" y="6498335"/>
              <a:ext cx="887094" cy="360045"/>
            </a:xfrm>
            <a:custGeom>
              <a:avLst/>
              <a:gdLst/>
              <a:ahLst/>
              <a:cxnLst/>
              <a:rect l="l" t="t" r="r" b="b"/>
              <a:pathLst>
                <a:path w="887095" h="360045">
                  <a:moveTo>
                    <a:pt x="0" y="89915"/>
                  </a:moveTo>
                  <a:lnTo>
                    <a:pt x="707135" y="89915"/>
                  </a:lnTo>
                  <a:lnTo>
                    <a:pt x="707135" y="0"/>
                  </a:lnTo>
                  <a:lnTo>
                    <a:pt x="886968" y="179831"/>
                  </a:lnTo>
                  <a:lnTo>
                    <a:pt x="707135" y="359663"/>
                  </a:lnTo>
                  <a:lnTo>
                    <a:pt x="707135" y="269746"/>
                  </a:lnTo>
                  <a:lnTo>
                    <a:pt x="0" y="269746"/>
                  </a:lnTo>
                  <a:lnTo>
                    <a:pt x="0" y="89915"/>
                  </a:lnTo>
                  <a:close/>
                </a:path>
              </a:pathLst>
            </a:custGeom>
            <a:ln w="18288">
              <a:solidFill>
                <a:srgbClr val="7C9B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4225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Computer</a:t>
            </a:r>
            <a:r>
              <a:rPr spc="-60" dirty="0"/>
              <a:t> </a:t>
            </a:r>
            <a:r>
              <a:rPr spc="-5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31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41" y="2210816"/>
            <a:ext cx="1063688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i="1" spc="5" dirty="0">
                <a:latin typeface="Times New Roman"/>
                <a:cs typeface="Times New Roman"/>
              </a:rPr>
              <a:t>Memory </a:t>
            </a:r>
            <a:r>
              <a:rPr sz="2800" b="1" i="1" dirty="0">
                <a:latin typeface="Times New Roman"/>
                <a:cs typeface="Times New Roman"/>
              </a:rPr>
              <a:t>is </a:t>
            </a:r>
            <a:r>
              <a:rPr sz="2800" b="1" i="1" spc="5" dirty="0">
                <a:latin typeface="Times New Roman"/>
                <a:cs typeface="Times New Roman"/>
              </a:rPr>
              <a:t>an </a:t>
            </a:r>
            <a:r>
              <a:rPr sz="2800" b="1" i="1" dirty="0">
                <a:latin typeface="Times New Roman"/>
                <a:cs typeface="Times New Roman"/>
              </a:rPr>
              <a:t>essential </a:t>
            </a:r>
            <a:r>
              <a:rPr sz="2800" b="1" i="1" spc="5" dirty="0">
                <a:latin typeface="Times New Roman"/>
                <a:cs typeface="Times New Roman"/>
              </a:rPr>
              <a:t>component of </a:t>
            </a:r>
            <a:r>
              <a:rPr sz="2800" b="1" i="1" dirty="0">
                <a:latin typeface="Times New Roman"/>
                <a:cs typeface="Times New Roman"/>
              </a:rPr>
              <a:t>any digital</a:t>
            </a:r>
            <a:r>
              <a:rPr sz="2800" b="1" i="1" spc="-400" dirty="0">
                <a:latin typeface="Times New Roman"/>
                <a:cs typeface="Times New Roman"/>
              </a:rPr>
              <a:t> </a:t>
            </a:r>
            <a:r>
              <a:rPr sz="2800" b="1" i="1" spc="-15" dirty="0">
                <a:latin typeface="Times New Roman"/>
                <a:cs typeface="Times New Roman"/>
              </a:rPr>
              <a:t>computer.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5" dirty="0">
                <a:latin typeface="Times New Roman"/>
                <a:cs typeface="Times New Roman"/>
              </a:rPr>
              <a:t> is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storing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device.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stores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programs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data,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which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required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  </a:t>
            </a:r>
            <a:r>
              <a:rPr sz="2800" dirty="0">
                <a:latin typeface="Times New Roman"/>
                <a:cs typeface="Times New Roman"/>
              </a:rPr>
              <a:t>CPU, </a:t>
            </a:r>
            <a:r>
              <a:rPr sz="2800" spc="5" dirty="0">
                <a:latin typeface="Times New Roman"/>
                <a:cs typeface="Times New Roman"/>
              </a:rPr>
              <a:t>and the results </a:t>
            </a:r>
            <a:r>
              <a:rPr sz="2800" spc="-5" dirty="0">
                <a:latin typeface="Times New Roman"/>
                <a:cs typeface="Times New Roman"/>
              </a:rPr>
              <a:t>generated </a:t>
            </a:r>
            <a:r>
              <a:rPr sz="2800" dirty="0">
                <a:latin typeface="Times New Roman"/>
                <a:cs typeface="Times New Roman"/>
              </a:rPr>
              <a:t>after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processing.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800" dirty="0">
                <a:latin typeface="Times New Roman"/>
                <a:cs typeface="Times New Roman"/>
              </a:rPr>
              <a:t>This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storage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enables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use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stored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future.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6960" y="4145265"/>
            <a:ext cx="7766010" cy="2551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4225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Computer</a:t>
            </a:r>
            <a:r>
              <a:rPr spc="-60" dirty="0"/>
              <a:t> </a:t>
            </a:r>
            <a:r>
              <a:rPr spc="-5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32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547" y="2392121"/>
            <a:ext cx="8489950" cy="344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77850">
              <a:lnSpc>
                <a:spcPct val="100000"/>
              </a:lnSpc>
              <a:spcBef>
                <a:spcPts val="110"/>
              </a:spcBef>
            </a:pPr>
            <a:r>
              <a:rPr sz="2800" b="1" i="1" dirty="0">
                <a:latin typeface="Times New Roman"/>
                <a:cs typeface="Times New Roman"/>
              </a:rPr>
              <a:t>There </a:t>
            </a:r>
            <a:r>
              <a:rPr sz="2800" b="1" i="1" spc="5" dirty="0">
                <a:latin typeface="Times New Roman"/>
                <a:cs typeface="Times New Roman"/>
              </a:rPr>
              <a:t>are two kinds of memory are commonly used</a:t>
            </a:r>
            <a:r>
              <a:rPr sz="2800" b="1" i="1" spc="-409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in  </a:t>
            </a:r>
            <a:r>
              <a:rPr sz="2800" b="1" i="1" dirty="0">
                <a:latin typeface="Times New Roman"/>
                <a:cs typeface="Times New Roman"/>
              </a:rPr>
              <a:t>computers.</a:t>
            </a:r>
            <a:endParaRPr sz="280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buAutoNum type="arabicPeriod"/>
              <a:tabLst>
                <a:tab pos="369570" algn="l"/>
              </a:tabLst>
            </a:pPr>
            <a:r>
              <a:rPr sz="2800" b="1" i="1" spc="5" dirty="0">
                <a:latin typeface="Times New Roman"/>
                <a:cs typeface="Times New Roman"/>
              </a:rPr>
              <a:t>Primary </a:t>
            </a:r>
            <a:r>
              <a:rPr sz="2800" b="1" i="1" spc="-5" dirty="0">
                <a:latin typeface="Times New Roman"/>
                <a:cs typeface="Times New Roman"/>
              </a:rPr>
              <a:t>Memory </a:t>
            </a:r>
            <a:r>
              <a:rPr sz="2800" b="1" i="1" dirty="0">
                <a:latin typeface="Times New Roman"/>
                <a:cs typeface="Times New Roman"/>
              </a:rPr>
              <a:t>(Semi-Conductor</a:t>
            </a:r>
            <a:r>
              <a:rPr sz="2800" b="1" i="1" spc="-16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Memory)</a:t>
            </a:r>
            <a:endParaRPr sz="280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9570" algn="l"/>
              </a:tabLst>
            </a:pPr>
            <a:r>
              <a:rPr sz="2800" b="1" i="1" spc="5" dirty="0">
                <a:latin typeface="Times New Roman"/>
                <a:cs typeface="Times New Roman"/>
              </a:rPr>
              <a:t>Secondary </a:t>
            </a:r>
            <a:r>
              <a:rPr sz="2800" b="1" i="1" spc="10" dirty="0">
                <a:latin typeface="Times New Roman"/>
                <a:cs typeface="Times New Roman"/>
              </a:rPr>
              <a:t>Memory </a:t>
            </a:r>
            <a:r>
              <a:rPr sz="2800" b="1" i="1" dirty="0">
                <a:latin typeface="Times New Roman"/>
                <a:cs typeface="Times New Roman"/>
              </a:rPr>
              <a:t>( </a:t>
            </a:r>
            <a:r>
              <a:rPr sz="2800" b="1" i="1" spc="5" dirty="0">
                <a:latin typeface="Times New Roman"/>
                <a:cs typeface="Times New Roman"/>
              </a:rPr>
              <a:t>Magnetic</a:t>
            </a:r>
            <a:r>
              <a:rPr sz="2800" b="1" i="1" spc="-27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Memory)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storage </a:t>
            </a:r>
            <a:r>
              <a:rPr sz="2800" dirty="0">
                <a:latin typeface="Times New Roman"/>
                <a:cs typeface="Times New Roman"/>
              </a:rPr>
              <a:t>capacity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a computer is </a:t>
            </a:r>
            <a:r>
              <a:rPr sz="2800" spc="-5" dirty="0">
                <a:latin typeface="Times New Roman"/>
                <a:cs typeface="Times New Roman"/>
              </a:rPr>
              <a:t>measured </a:t>
            </a:r>
            <a:r>
              <a:rPr sz="2800" spc="5" dirty="0">
                <a:latin typeface="Times New Roman"/>
                <a:cs typeface="Times New Roman"/>
              </a:rPr>
              <a:t>in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terms 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Bytes. </a:t>
            </a:r>
            <a:r>
              <a:rPr sz="2800" dirty="0">
                <a:latin typeface="Times New Roman"/>
                <a:cs typeface="Times New Roman"/>
              </a:rPr>
              <a:t>One </a:t>
            </a:r>
            <a:r>
              <a:rPr sz="2800" spc="-5" dirty="0">
                <a:latin typeface="Times New Roman"/>
                <a:cs typeface="Times New Roman"/>
              </a:rPr>
              <a:t>byte </a:t>
            </a:r>
            <a:r>
              <a:rPr sz="2800" dirty="0">
                <a:latin typeface="Times New Roman"/>
                <a:cs typeface="Times New Roman"/>
              </a:rPr>
              <a:t>includes a </a:t>
            </a:r>
            <a:r>
              <a:rPr sz="2800" spc="5" dirty="0">
                <a:latin typeface="Times New Roman"/>
                <a:cs typeface="Times New Roman"/>
              </a:rPr>
              <a:t>total of 8 </a:t>
            </a:r>
            <a:r>
              <a:rPr sz="2800" dirty="0">
                <a:latin typeface="Times New Roman"/>
                <a:cs typeface="Times New Roman"/>
              </a:rPr>
              <a:t>individual units  </a:t>
            </a:r>
            <a:r>
              <a:rPr sz="2800" spc="5" dirty="0">
                <a:latin typeface="Times New Roman"/>
                <a:cs typeface="Times New Roman"/>
              </a:rPr>
              <a:t>called </a:t>
            </a:r>
            <a:r>
              <a:rPr sz="2800" dirty="0">
                <a:latin typeface="Times New Roman"/>
                <a:cs typeface="Times New Roman"/>
              </a:rPr>
              <a:t>as </a:t>
            </a:r>
            <a:r>
              <a:rPr sz="2800" spc="5" dirty="0">
                <a:latin typeface="Times New Roman"/>
                <a:cs typeface="Times New Roman"/>
              </a:rPr>
              <a:t>bits. </a:t>
            </a:r>
            <a:r>
              <a:rPr sz="2800" dirty="0">
                <a:latin typeface="Times New Roman"/>
                <a:cs typeface="Times New Roman"/>
              </a:rPr>
              <a:t>One </a:t>
            </a:r>
            <a:r>
              <a:rPr sz="2800" spc="5" dirty="0">
                <a:latin typeface="Times New Roman"/>
                <a:cs typeface="Times New Roman"/>
              </a:rPr>
              <a:t>bit </a:t>
            </a:r>
            <a:r>
              <a:rPr sz="280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store either </a:t>
            </a:r>
            <a:r>
              <a:rPr sz="2800" dirty="0">
                <a:latin typeface="Times New Roman"/>
                <a:cs typeface="Times New Roman"/>
              </a:rPr>
              <a:t>a 0 or 1 in</a:t>
            </a:r>
            <a:r>
              <a:rPr sz="2800" spc="-4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it.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table gives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storage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capacities.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96528" y="2371432"/>
            <a:ext cx="3380466" cy="415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2943" y="3026664"/>
            <a:ext cx="4303776" cy="3596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4152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Computer</a:t>
            </a:r>
            <a:r>
              <a:rPr spc="-65" dirty="0"/>
              <a:t> </a:t>
            </a:r>
            <a:r>
              <a:rPr spc="-5" dirty="0"/>
              <a:t>Systems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1789" y="2159253"/>
            <a:ext cx="10217785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Introduction: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10" dirty="0">
                <a:latin typeface="Century Gothic"/>
                <a:cs typeface="Century Gothic"/>
              </a:rPr>
              <a:t>Computer </a:t>
            </a:r>
            <a:r>
              <a:rPr sz="2400" dirty="0">
                <a:latin typeface="Century Gothic"/>
                <a:cs typeface="Century Gothic"/>
              </a:rPr>
              <a:t>hardware </a:t>
            </a:r>
            <a:r>
              <a:rPr sz="2400" spc="5" dirty="0">
                <a:latin typeface="Century Gothic"/>
                <a:cs typeface="Century Gothic"/>
              </a:rPr>
              <a:t>must </a:t>
            </a:r>
            <a:r>
              <a:rPr sz="2400" spc="-5" dirty="0">
                <a:latin typeface="Century Gothic"/>
                <a:cs typeface="Century Gothic"/>
              </a:rPr>
              <a:t>be </a:t>
            </a:r>
            <a:r>
              <a:rPr sz="2400" spc="5" dirty="0">
                <a:latin typeface="Century Gothic"/>
                <a:cs typeface="Century Gothic"/>
              </a:rPr>
              <a:t>carefully </a:t>
            </a:r>
            <a:r>
              <a:rPr sz="2400" dirty="0">
                <a:latin typeface="Century Gothic"/>
                <a:cs typeface="Century Gothic"/>
              </a:rPr>
              <a:t>selected </a:t>
            </a:r>
            <a:r>
              <a:rPr sz="2400" spc="-25" dirty="0">
                <a:latin typeface="Century Gothic"/>
                <a:cs typeface="Century Gothic"/>
              </a:rPr>
              <a:t>to </a:t>
            </a:r>
            <a:r>
              <a:rPr sz="2400" spc="5" dirty="0">
                <a:latin typeface="Century Gothic"/>
                <a:cs typeface="Century Gothic"/>
              </a:rPr>
              <a:t>meet </a:t>
            </a:r>
            <a:r>
              <a:rPr sz="2400" spc="-15" dirty="0">
                <a:latin typeface="Century Gothic"/>
                <a:cs typeface="Century Gothic"/>
              </a:rPr>
              <a:t>the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evolving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entury Gothic"/>
                <a:cs typeface="Century Gothic"/>
              </a:rPr>
              <a:t>needs </a:t>
            </a:r>
            <a:r>
              <a:rPr sz="2400" spc="-10" dirty="0">
                <a:latin typeface="Century Gothic"/>
                <a:cs typeface="Century Gothic"/>
              </a:rPr>
              <a:t>of </a:t>
            </a:r>
            <a:r>
              <a:rPr sz="2400" spc="-15" dirty="0">
                <a:latin typeface="Century Gothic"/>
                <a:cs typeface="Century Gothic"/>
              </a:rPr>
              <a:t>the organization </a:t>
            </a:r>
            <a:r>
              <a:rPr sz="2400" spc="-5" dirty="0">
                <a:latin typeface="Century Gothic"/>
                <a:cs typeface="Century Gothic"/>
              </a:rPr>
              <a:t>and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-20" dirty="0">
                <a:latin typeface="Century Gothic"/>
                <a:cs typeface="Century Gothic"/>
              </a:rPr>
              <a:t>its </a:t>
            </a:r>
            <a:r>
              <a:rPr sz="2400" spc="-10" dirty="0">
                <a:latin typeface="Century Gothic"/>
                <a:cs typeface="Century Gothic"/>
              </a:rPr>
              <a:t>supporting information</a:t>
            </a:r>
            <a:r>
              <a:rPr sz="2400" spc="36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systems.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112" y="4002038"/>
            <a:ext cx="6591866" cy="1499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4789" y="5584037"/>
            <a:ext cx="4365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Input-Process-Output cycle </a:t>
            </a:r>
            <a:r>
              <a:rPr sz="1800" spc="-10" dirty="0">
                <a:latin typeface="Century Gothic"/>
                <a:cs typeface="Century Gothic"/>
              </a:rPr>
              <a:t>(IPO</a:t>
            </a:r>
            <a:r>
              <a:rPr sz="1800" spc="-1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Cycle)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3173" y="569163"/>
            <a:ext cx="223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8816" y="4800624"/>
            <a:ext cx="5491575" cy="1987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3648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Primary</a:t>
            </a:r>
            <a:r>
              <a:rPr spc="-70" dirty="0"/>
              <a:t> </a:t>
            </a:r>
            <a:r>
              <a:rPr dirty="0"/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33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141" y="2084577"/>
            <a:ext cx="10729595" cy="4384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i="1" spc="-5" dirty="0">
                <a:latin typeface="Times New Roman"/>
                <a:cs typeface="Times New Roman"/>
              </a:rPr>
              <a:t>The </a:t>
            </a:r>
            <a:r>
              <a:rPr sz="2600" b="1" i="1" dirty="0">
                <a:latin typeface="Times New Roman"/>
                <a:cs typeface="Times New Roman"/>
              </a:rPr>
              <a:t>Primary </a:t>
            </a:r>
            <a:r>
              <a:rPr sz="2600" b="1" i="1" spc="5" dirty="0">
                <a:latin typeface="Times New Roman"/>
                <a:cs typeface="Times New Roman"/>
              </a:rPr>
              <a:t>memory </a:t>
            </a:r>
            <a:r>
              <a:rPr sz="2600" b="1" i="1" spc="-5" dirty="0">
                <a:latin typeface="Times New Roman"/>
                <a:cs typeface="Times New Roman"/>
              </a:rPr>
              <a:t>is the </a:t>
            </a:r>
            <a:r>
              <a:rPr sz="2600" b="1" i="1" spc="5" dirty="0">
                <a:latin typeface="Times New Roman"/>
                <a:cs typeface="Times New Roman"/>
              </a:rPr>
              <a:t>main memory </a:t>
            </a:r>
            <a:r>
              <a:rPr sz="2600" b="1" i="1" spc="-5" dirty="0">
                <a:latin typeface="Times New Roman"/>
                <a:cs typeface="Times New Roman"/>
              </a:rPr>
              <a:t>of the</a:t>
            </a:r>
            <a:r>
              <a:rPr sz="2600" b="1" i="1" spc="-165" dirty="0">
                <a:latin typeface="Times New Roman"/>
                <a:cs typeface="Times New Roman"/>
              </a:rPr>
              <a:t> </a:t>
            </a:r>
            <a:r>
              <a:rPr sz="2600" b="1" i="1" spc="-20" dirty="0">
                <a:latin typeface="Times New Roman"/>
                <a:cs typeface="Times New Roman"/>
              </a:rPr>
              <a:t>computer.</a:t>
            </a:r>
            <a:endParaRPr sz="26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600" spc="-5" dirty="0">
                <a:latin typeface="Times New Roman"/>
                <a:cs typeface="Times New Roman"/>
              </a:rPr>
              <a:t>It stores the programs and data, which are currently needed by the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CPU.</a:t>
            </a:r>
            <a:endParaRPr sz="2600">
              <a:latin typeface="Times New Roman"/>
              <a:cs typeface="Times New Roman"/>
            </a:endParaRPr>
          </a:p>
          <a:p>
            <a:pPr marL="356870" marR="27559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size of the </a:t>
            </a:r>
            <a:r>
              <a:rPr sz="2600" spc="-15" dirty="0">
                <a:latin typeface="Times New Roman"/>
                <a:cs typeface="Times New Roman"/>
              </a:rPr>
              <a:t>main </a:t>
            </a:r>
            <a:r>
              <a:rPr sz="2600" spc="-10" dirty="0">
                <a:latin typeface="Times New Roman"/>
                <a:cs typeface="Times New Roman"/>
              </a:rPr>
              <a:t>memory </a:t>
            </a:r>
            <a:r>
              <a:rPr sz="2600" spc="-5" dirty="0">
                <a:latin typeface="Times New Roman"/>
                <a:cs typeface="Times New Roman"/>
              </a:rPr>
              <a:t>is comparatively </a:t>
            </a:r>
            <a:r>
              <a:rPr sz="2600" spc="-15" dirty="0">
                <a:latin typeface="Times New Roman"/>
                <a:cs typeface="Times New Roman"/>
              </a:rPr>
              <a:t>much </a:t>
            </a:r>
            <a:r>
              <a:rPr sz="2600" spc="-10" dirty="0">
                <a:latin typeface="Times New Roman"/>
                <a:cs typeface="Times New Roman"/>
              </a:rPr>
              <a:t>smaller </a:t>
            </a:r>
            <a:r>
              <a:rPr sz="2600" spc="-5" dirty="0">
                <a:latin typeface="Times New Roman"/>
                <a:cs typeface="Times New Roman"/>
              </a:rPr>
              <a:t>than that of the  secondary </a:t>
            </a:r>
            <a:r>
              <a:rPr sz="2600" spc="-10" dirty="0">
                <a:latin typeface="Times New Roman"/>
                <a:cs typeface="Times New Roman"/>
              </a:rPr>
              <a:t>memory </a:t>
            </a:r>
            <a:r>
              <a:rPr sz="2600" spc="-5" dirty="0">
                <a:latin typeface="Times New Roman"/>
                <a:cs typeface="Times New Roman"/>
              </a:rPr>
              <a:t>because of its high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cost.</a:t>
            </a:r>
            <a:endParaRPr sz="26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CPU communicates </a:t>
            </a:r>
            <a:r>
              <a:rPr sz="2600" spc="-5" dirty="0">
                <a:latin typeface="Times New Roman"/>
                <a:cs typeface="Times New Roman"/>
              </a:rPr>
              <a:t>directly only with the </a:t>
            </a:r>
            <a:r>
              <a:rPr sz="2600" spc="-15" dirty="0">
                <a:latin typeface="Times New Roman"/>
                <a:cs typeface="Times New Roman"/>
              </a:rPr>
              <a:t>main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memory.</a:t>
            </a:r>
            <a:endParaRPr sz="26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600" spc="-5" dirty="0">
                <a:latin typeface="Times New Roman"/>
                <a:cs typeface="Times New Roman"/>
              </a:rPr>
              <a:t>As the </a:t>
            </a:r>
            <a:r>
              <a:rPr sz="2600" spc="-10" dirty="0">
                <a:latin typeface="Times New Roman"/>
                <a:cs typeface="Times New Roman"/>
              </a:rPr>
              <a:t>CPU </a:t>
            </a:r>
            <a:r>
              <a:rPr sz="2600" spc="-5" dirty="0">
                <a:latin typeface="Times New Roman"/>
                <a:cs typeface="Times New Roman"/>
              </a:rPr>
              <a:t>works at very high speed, its </a:t>
            </a:r>
            <a:r>
              <a:rPr sz="2600" spc="-10" dirty="0">
                <a:latin typeface="Times New Roman"/>
                <a:cs typeface="Times New Roman"/>
              </a:rPr>
              <a:t>matching memory </a:t>
            </a:r>
            <a:r>
              <a:rPr sz="2600" spc="-15" dirty="0">
                <a:latin typeface="Times New Roman"/>
                <a:cs typeface="Times New Roman"/>
              </a:rPr>
              <a:t>must </a:t>
            </a:r>
            <a:r>
              <a:rPr sz="2600" spc="-5" dirty="0">
                <a:latin typeface="Times New Roman"/>
                <a:cs typeface="Times New Roman"/>
              </a:rPr>
              <a:t>be very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fast.</a:t>
            </a:r>
            <a:endParaRPr sz="26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600" spc="-5" dirty="0">
                <a:latin typeface="Times New Roman"/>
                <a:cs typeface="Times New Roman"/>
              </a:rPr>
              <a:t>Only </a:t>
            </a:r>
            <a:r>
              <a:rPr sz="2600" spc="-10" dirty="0">
                <a:latin typeface="Times New Roman"/>
                <a:cs typeface="Times New Roman"/>
              </a:rPr>
              <a:t>primary </a:t>
            </a:r>
            <a:r>
              <a:rPr sz="2600" spc="-15" dirty="0">
                <a:latin typeface="Times New Roman"/>
                <a:cs typeface="Times New Roman"/>
              </a:rPr>
              <a:t>memory </a:t>
            </a:r>
            <a:r>
              <a:rPr sz="2600" spc="-5" dirty="0">
                <a:latin typeface="Times New Roman"/>
                <a:cs typeface="Times New Roman"/>
              </a:rPr>
              <a:t>devices can provide the </a:t>
            </a:r>
            <a:r>
              <a:rPr sz="2600" spc="-10" dirty="0">
                <a:latin typeface="Times New Roman"/>
                <a:cs typeface="Times New Roman"/>
              </a:rPr>
              <a:t>matching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speed.</a:t>
            </a:r>
            <a:endParaRPr sz="26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600" spc="-10" dirty="0">
                <a:latin typeface="Times New Roman"/>
                <a:cs typeface="Times New Roman"/>
              </a:rPr>
              <a:t>RAM </a:t>
            </a:r>
            <a:r>
              <a:rPr sz="2600" spc="-5" dirty="0">
                <a:latin typeface="Times New Roman"/>
                <a:cs typeface="Times New Roman"/>
              </a:rPr>
              <a:t>and </a:t>
            </a:r>
            <a:r>
              <a:rPr sz="2600" spc="-35" dirty="0">
                <a:latin typeface="Times New Roman"/>
                <a:cs typeface="Times New Roman"/>
              </a:rPr>
              <a:t>ROM’s </a:t>
            </a:r>
            <a:r>
              <a:rPr sz="2600" spc="-5" dirty="0">
                <a:latin typeface="Times New Roman"/>
                <a:cs typeface="Times New Roman"/>
              </a:rPr>
              <a:t>are used as the </a:t>
            </a:r>
            <a:r>
              <a:rPr sz="2600" spc="-15" dirty="0">
                <a:latin typeface="Times New Roman"/>
                <a:cs typeface="Times New Roman"/>
              </a:rPr>
              <a:t>main </a:t>
            </a:r>
            <a:r>
              <a:rPr sz="2600" spc="-10" dirty="0">
                <a:latin typeface="Times New Roman"/>
                <a:cs typeface="Times New Roman"/>
              </a:rPr>
              <a:t>memory </a:t>
            </a:r>
            <a:r>
              <a:rPr sz="2600" spc="-5" dirty="0">
                <a:latin typeface="Times New Roman"/>
                <a:cs typeface="Times New Roman"/>
              </a:rPr>
              <a:t>of the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computer.</a:t>
            </a:r>
            <a:endParaRPr sz="26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600" spc="-10" dirty="0">
                <a:latin typeface="Times New Roman"/>
                <a:cs typeface="Times New Roman"/>
              </a:rPr>
              <a:t>Primary memory </a:t>
            </a:r>
            <a:r>
              <a:rPr sz="2600" spc="-5" dirty="0">
                <a:latin typeface="Times New Roman"/>
                <a:cs typeface="Times New Roman"/>
              </a:rPr>
              <a:t>is of two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types.</a:t>
            </a:r>
            <a:endParaRPr sz="2600">
              <a:latin typeface="Times New Roman"/>
              <a:cs typeface="Times New Roman"/>
            </a:endParaRPr>
          </a:p>
          <a:p>
            <a:pPr marL="1256030" lvl="1" indent="-3295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256665" algn="l"/>
              </a:tabLst>
            </a:pPr>
            <a:r>
              <a:rPr sz="2600" spc="-10" dirty="0">
                <a:latin typeface="Times New Roman"/>
                <a:cs typeface="Times New Roman"/>
              </a:rPr>
              <a:t>RAM </a:t>
            </a:r>
            <a:r>
              <a:rPr sz="2600" spc="-5" dirty="0">
                <a:latin typeface="Times New Roman"/>
                <a:cs typeface="Times New Roman"/>
              </a:rPr>
              <a:t>(Random Access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Memory)</a:t>
            </a:r>
            <a:endParaRPr sz="2600">
              <a:latin typeface="Times New Roman"/>
              <a:cs typeface="Times New Roman"/>
            </a:endParaRPr>
          </a:p>
          <a:p>
            <a:pPr marL="1256665" lvl="1" indent="-330200">
              <a:lnSpc>
                <a:spcPct val="100000"/>
              </a:lnSpc>
              <a:buAutoNum type="arabicPeriod"/>
              <a:tabLst>
                <a:tab pos="1257300" algn="l"/>
              </a:tabLst>
            </a:pPr>
            <a:r>
              <a:rPr sz="2600" spc="-5" dirty="0">
                <a:latin typeface="Times New Roman"/>
                <a:cs typeface="Times New Roman"/>
              </a:rPr>
              <a:t>ROM (Read Only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Memory)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031189"/>
            <a:ext cx="3648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EBEBEB"/>
                </a:solidFill>
                <a:latin typeface="Century Gothic"/>
                <a:cs typeface="Century Gothic"/>
              </a:rPr>
              <a:t>Primary</a:t>
            </a:r>
            <a:r>
              <a:rPr sz="3600" b="1" spc="-7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EBEBEB"/>
                </a:solidFill>
                <a:latin typeface="Century Gothic"/>
                <a:cs typeface="Century Gothic"/>
              </a:rPr>
              <a:t>Memory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34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141" y="2306193"/>
            <a:ext cx="801052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i="1" spc="-5" dirty="0">
                <a:latin typeface="Times New Roman"/>
                <a:cs typeface="Times New Roman"/>
              </a:rPr>
              <a:t>The </a:t>
            </a:r>
            <a:r>
              <a:rPr sz="2600" b="1" i="1" dirty="0">
                <a:latin typeface="Times New Roman"/>
                <a:cs typeface="Times New Roman"/>
              </a:rPr>
              <a:t>Primary </a:t>
            </a:r>
            <a:r>
              <a:rPr sz="2600" b="1" i="1" spc="5" dirty="0">
                <a:latin typeface="Times New Roman"/>
                <a:cs typeface="Times New Roman"/>
              </a:rPr>
              <a:t>memory </a:t>
            </a:r>
            <a:r>
              <a:rPr sz="2600" b="1" i="1" spc="-5" dirty="0">
                <a:latin typeface="Times New Roman"/>
                <a:cs typeface="Times New Roman"/>
              </a:rPr>
              <a:t>is the </a:t>
            </a:r>
            <a:r>
              <a:rPr sz="2600" b="1" i="1" spc="5" dirty="0">
                <a:latin typeface="Times New Roman"/>
                <a:cs typeface="Times New Roman"/>
              </a:rPr>
              <a:t>main memory </a:t>
            </a:r>
            <a:r>
              <a:rPr sz="2600" b="1" i="1" spc="-5" dirty="0">
                <a:latin typeface="Times New Roman"/>
                <a:cs typeface="Times New Roman"/>
              </a:rPr>
              <a:t>of the</a:t>
            </a:r>
            <a:r>
              <a:rPr sz="2600" b="1" i="1" spc="-145" dirty="0">
                <a:latin typeface="Times New Roman"/>
                <a:cs typeface="Times New Roman"/>
              </a:rPr>
              <a:t> </a:t>
            </a:r>
            <a:r>
              <a:rPr sz="2600" b="1" i="1" spc="-15" dirty="0">
                <a:latin typeface="Times New Roman"/>
                <a:cs typeface="Times New Roman"/>
              </a:rPr>
              <a:t>computer.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5191" y="2703592"/>
            <a:ext cx="5121822" cy="3994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7098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Random Access </a:t>
            </a:r>
            <a:r>
              <a:rPr dirty="0"/>
              <a:t>Memory</a:t>
            </a:r>
            <a:r>
              <a:rPr spc="-30" dirty="0"/>
              <a:t> </a:t>
            </a:r>
            <a:r>
              <a:rPr dirty="0"/>
              <a:t>(RAM)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35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2232151"/>
            <a:ext cx="10733405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i="1" spc="5" dirty="0">
                <a:latin typeface="Times New Roman"/>
                <a:cs typeface="Times New Roman"/>
              </a:rPr>
              <a:t>RAM </a:t>
            </a:r>
            <a:r>
              <a:rPr sz="2800" b="1" i="1" dirty="0">
                <a:latin typeface="Times New Roman"/>
                <a:cs typeface="Times New Roman"/>
              </a:rPr>
              <a:t>is </a:t>
            </a:r>
            <a:r>
              <a:rPr sz="2800" b="1" i="1" spc="5" dirty="0">
                <a:latin typeface="Times New Roman"/>
                <a:cs typeface="Times New Roman"/>
              </a:rPr>
              <a:t>also called as </a:t>
            </a:r>
            <a:r>
              <a:rPr sz="2800" b="1" i="1" dirty="0">
                <a:latin typeface="Times New Roman"/>
                <a:cs typeface="Times New Roman"/>
              </a:rPr>
              <a:t>the </a:t>
            </a:r>
            <a:r>
              <a:rPr sz="2800" b="1" i="1" spc="10" dirty="0">
                <a:latin typeface="Times New Roman"/>
                <a:cs typeface="Times New Roman"/>
              </a:rPr>
              <a:t>main </a:t>
            </a:r>
            <a:r>
              <a:rPr sz="2800" b="1" i="1" spc="5" dirty="0">
                <a:latin typeface="Times New Roman"/>
                <a:cs typeface="Times New Roman"/>
              </a:rPr>
              <a:t>memory of </a:t>
            </a: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-495" dirty="0">
                <a:latin typeface="Times New Roman"/>
                <a:cs typeface="Times New Roman"/>
              </a:rPr>
              <a:t> </a:t>
            </a:r>
            <a:r>
              <a:rPr sz="2800" b="1" i="1" spc="-15" dirty="0">
                <a:latin typeface="Times New Roman"/>
                <a:cs typeface="Times New Roman"/>
              </a:rPr>
              <a:t>computer.</a:t>
            </a:r>
            <a:endParaRPr sz="2800">
              <a:latin typeface="Times New Roman"/>
              <a:cs typeface="Times New Roman"/>
            </a:endParaRPr>
          </a:p>
          <a:p>
            <a:pPr marL="469265" marR="583565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This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really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store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place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program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gets  stored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temporary.</a:t>
            </a:r>
            <a:endParaRPr sz="2800">
              <a:latin typeface="Times New Roman"/>
              <a:cs typeface="Times New Roman"/>
            </a:endParaRPr>
          </a:p>
          <a:p>
            <a:pPr marL="469265" marR="5461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When </a:t>
            </a:r>
            <a:r>
              <a:rPr sz="2800" spc="5" dirty="0">
                <a:latin typeface="Times New Roman"/>
                <a:cs typeface="Times New Roman"/>
              </a:rPr>
              <a:t>the CPU runs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program, </a:t>
            </a:r>
            <a:r>
              <a:rPr sz="2800" spc="5" dirty="0">
                <a:latin typeface="Times New Roman"/>
                <a:cs typeface="Times New Roman"/>
              </a:rPr>
              <a:t>it fetches the program </a:t>
            </a:r>
            <a:r>
              <a:rPr sz="2800" dirty="0">
                <a:latin typeface="Times New Roman"/>
                <a:cs typeface="Times New Roman"/>
              </a:rPr>
              <a:t>instructions</a:t>
            </a:r>
            <a:r>
              <a:rPr sz="2800" spc="-4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from  the </a:t>
            </a:r>
            <a:r>
              <a:rPr sz="2800" dirty="0">
                <a:latin typeface="Times New Roman"/>
                <a:cs typeface="Times New Roman"/>
              </a:rPr>
              <a:t>RAM and carries </a:t>
            </a:r>
            <a:r>
              <a:rPr sz="2800" spc="5" dirty="0">
                <a:latin typeface="Times New Roman"/>
                <a:cs typeface="Times New Roman"/>
              </a:rPr>
              <a:t>them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out.</a:t>
            </a:r>
            <a:endParaRPr sz="280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CPU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needs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store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results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calculations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store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them  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RAM.</a:t>
            </a:r>
            <a:endParaRPr sz="2800">
              <a:latin typeface="Times New Roman"/>
              <a:cs typeface="Times New Roman"/>
            </a:endParaRPr>
          </a:p>
          <a:p>
            <a:pPr marL="469265" marR="520065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When we </a:t>
            </a:r>
            <a:r>
              <a:rPr sz="2800" spc="5" dirty="0">
                <a:latin typeface="Times New Roman"/>
                <a:cs typeface="Times New Roman"/>
              </a:rPr>
              <a:t>switch </a:t>
            </a:r>
            <a:r>
              <a:rPr sz="2800" spc="-15" dirty="0">
                <a:latin typeface="Times New Roman"/>
                <a:cs typeface="Times New Roman"/>
              </a:rPr>
              <a:t>off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15" dirty="0">
                <a:latin typeface="Times New Roman"/>
                <a:cs typeface="Times New Roman"/>
              </a:rPr>
              <a:t>computer, </a:t>
            </a:r>
            <a:r>
              <a:rPr sz="2800" dirty="0">
                <a:latin typeface="Times New Roman"/>
                <a:cs typeface="Times New Roman"/>
              </a:rPr>
              <a:t>whatever is </a:t>
            </a:r>
            <a:r>
              <a:rPr sz="2800" spc="5" dirty="0">
                <a:latin typeface="Times New Roman"/>
                <a:cs typeface="Times New Roman"/>
              </a:rPr>
              <a:t>stored in the </a:t>
            </a:r>
            <a:r>
              <a:rPr sz="2800" dirty="0">
                <a:latin typeface="Times New Roman"/>
                <a:cs typeface="Times New Roman"/>
              </a:rPr>
              <a:t>RAM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gets  erased.</a:t>
            </a:r>
            <a:endParaRPr sz="28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It is a volatile </a:t>
            </a:r>
            <a:r>
              <a:rPr sz="2800" spc="5" dirty="0">
                <a:latin typeface="Times New Roman"/>
                <a:cs typeface="Times New Roman"/>
              </a:rPr>
              <a:t>form of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memory.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7098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Random Access </a:t>
            </a:r>
            <a:r>
              <a:rPr dirty="0"/>
              <a:t>Memory</a:t>
            </a:r>
            <a:r>
              <a:rPr spc="-30" dirty="0"/>
              <a:t> </a:t>
            </a:r>
            <a:r>
              <a:rPr dirty="0"/>
              <a:t>(RAM)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36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444" y="2168093"/>
            <a:ext cx="680910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1" spc="-20" dirty="0">
                <a:latin typeface="Times New Roman"/>
                <a:cs typeface="Times New Roman"/>
              </a:rPr>
              <a:t>Types </a:t>
            </a:r>
            <a:r>
              <a:rPr sz="2800" b="1" i="1" spc="5" dirty="0">
                <a:latin typeface="Times New Roman"/>
                <a:cs typeface="Times New Roman"/>
              </a:rPr>
              <a:t>of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RAM</a:t>
            </a:r>
            <a:endParaRPr sz="28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800" spc="-5" dirty="0">
                <a:latin typeface="Times New Roman"/>
                <a:cs typeface="Times New Roman"/>
              </a:rPr>
              <a:t>EDO </a:t>
            </a:r>
            <a:r>
              <a:rPr sz="2800" dirty="0">
                <a:latin typeface="Times New Roman"/>
                <a:cs typeface="Times New Roman"/>
              </a:rPr>
              <a:t>RAM (Extended </a:t>
            </a:r>
            <a:r>
              <a:rPr sz="2800" spc="5" dirty="0">
                <a:latin typeface="Times New Roman"/>
                <a:cs typeface="Times New Roman"/>
              </a:rPr>
              <a:t>data output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RAM)</a:t>
            </a:r>
            <a:endParaRPr sz="28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800" dirty="0">
                <a:latin typeface="Times New Roman"/>
                <a:cs typeface="Times New Roman"/>
              </a:rPr>
              <a:t>SRAM ( Static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RAM)</a:t>
            </a:r>
            <a:endParaRPr sz="28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800" spc="-5" dirty="0">
                <a:latin typeface="Times New Roman"/>
                <a:cs typeface="Times New Roman"/>
              </a:rPr>
              <a:t>DDR </a:t>
            </a:r>
            <a:r>
              <a:rPr sz="2800" dirty="0">
                <a:latin typeface="Times New Roman"/>
                <a:cs typeface="Times New Roman"/>
              </a:rPr>
              <a:t>RAM ( Double Data Rate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RAM)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5191" y="4023359"/>
            <a:ext cx="8933620" cy="2722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544" y="4398240"/>
            <a:ext cx="6035302" cy="1360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8539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EDO RAM (Extended data output</a:t>
            </a:r>
            <a:r>
              <a:rPr spc="-10" dirty="0"/>
              <a:t> </a:t>
            </a:r>
            <a:r>
              <a:rPr spc="-5" dirty="0"/>
              <a:t>RAM)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37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341" y="2357754"/>
            <a:ext cx="101396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EDO RAM stands for </a:t>
            </a:r>
            <a:r>
              <a:rPr sz="2400" dirty="0">
                <a:latin typeface="Times New Roman"/>
                <a:cs typeface="Times New Roman"/>
              </a:rPr>
              <a:t>Extended </a:t>
            </a:r>
            <a:r>
              <a:rPr sz="2400" spc="-5" dirty="0">
                <a:latin typeface="Times New Roman"/>
                <a:cs typeface="Times New Roman"/>
              </a:rPr>
              <a:t>Data Output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RAM.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spc="-30" dirty="0">
                <a:latin typeface="Times New Roman"/>
                <a:cs typeface="Times New Roman"/>
              </a:rPr>
              <a:t>It </a:t>
            </a:r>
            <a:r>
              <a:rPr sz="2400" dirty="0">
                <a:latin typeface="Times New Roman"/>
                <a:cs typeface="Times New Roman"/>
              </a:rPr>
              <a:t>improves the time to </a:t>
            </a:r>
            <a:r>
              <a:rPr sz="2400" spc="-10" dirty="0">
                <a:latin typeface="Times New Roman"/>
                <a:cs typeface="Times New Roman"/>
              </a:rPr>
              <a:t>read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memory on </a:t>
            </a:r>
            <a:r>
              <a:rPr sz="2400" spc="-5" dirty="0">
                <a:latin typeface="Times New Roman"/>
                <a:cs typeface="Times New Roman"/>
              </a:rPr>
              <a:t>faster microprocessor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Intel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Pentium.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EDO </a:t>
            </a:r>
            <a:r>
              <a:rPr sz="2400" dirty="0">
                <a:latin typeface="Times New Roman"/>
                <a:cs typeface="Times New Roman"/>
              </a:rPr>
              <a:t>RAM </a:t>
            </a:r>
            <a:r>
              <a:rPr sz="2400" spc="-10" dirty="0">
                <a:latin typeface="Times New Roman"/>
                <a:cs typeface="Times New Roman"/>
              </a:rPr>
              <a:t>was </a:t>
            </a:r>
            <a:r>
              <a:rPr sz="2400" dirty="0">
                <a:latin typeface="Times New Roman"/>
                <a:cs typeface="Times New Roman"/>
              </a:rPr>
              <a:t>initially optimized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the 66 </a:t>
            </a:r>
            <a:r>
              <a:rPr sz="2400" spc="-5" dirty="0">
                <a:latin typeface="Times New Roman"/>
                <a:cs typeface="Times New Roman"/>
              </a:rPr>
              <a:t>MHz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Pentium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11823" y="4398268"/>
            <a:ext cx="5841651" cy="1614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1823" y="4715326"/>
            <a:ext cx="7191181" cy="213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424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SRAM </a:t>
            </a:r>
            <a:r>
              <a:rPr dirty="0"/>
              <a:t>( </a:t>
            </a:r>
            <a:r>
              <a:rPr spc="-5" dirty="0"/>
              <a:t>Static</a:t>
            </a:r>
            <a:r>
              <a:rPr spc="-75" dirty="0"/>
              <a:t> </a:t>
            </a:r>
            <a:r>
              <a:rPr spc="-5" dirty="0"/>
              <a:t>RAM)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38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039" y="2172716"/>
            <a:ext cx="10973435" cy="258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5770" indent="-43370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45134" algn="l"/>
                <a:tab pos="446405" algn="l"/>
              </a:tabLst>
            </a:pPr>
            <a:r>
              <a:rPr sz="2800" dirty="0">
                <a:latin typeface="Times New Roman"/>
                <a:cs typeface="Times New Roman"/>
              </a:rPr>
              <a:t>SRAM </a:t>
            </a:r>
            <a:r>
              <a:rPr sz="2800" spc="5" dirty="0">
                <a:latin typeface="Times New Roman"/>
                <a:cs typeface="Times New Roman"/>
              </a:rPr>
              <a:t>stands for Static Random </a:t>
            </a:r>
            <a:r>
              <a:rPr sz="2800" dirty="0">
                <a:latin typeface="Times New Roman"/>
                <a:cs typeface="Times New Roman"/>
              </a:rPr>
              <a:t>Access</a:t>
            </a:r>
            <a:r>
              <a:rPr sz="2800" spc="-45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Memory.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-5" dirty="0">
                <a:latin typeface="Times New Roman"/>
                <a:cs typeface="Times New Roman"/>
              </a:rPr>
              <a:t>type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semiconductor </a:t>
            </a:r>
            <a:r>
              <a:rPr sz="2800" spc="-15" dirty="0">
                <a:latin typeface="Times New Roman"/>
                <a:cs typeface="Times New Roman"/>
              </a:rPr>
              <a:t>memory </a:t>
            </a:r>
            <a:r>
              <a:rPr sz="2800" spc="5" dirty="0">
                <a:latin typeface="Times New Roman"/>
                <a:cs typeface="Times New Roman"/>
              </a:rPr>
              <a:t>that uses bi-stable </a:t>
            </a:r>
            <a:r>
              <a:rPr sz="2800" dirty="0">
                <a:latin typeface="Times New Roman"/>
                <a:cs typeface="Times New Roman"/>
              </a:rPr>
              <a:t>latching circuitry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  store </a:t>
            </a:r>
            <a:r>
              <a:rPr sz="2800" dirty="0">
                <a:latin typeface="Times New Roman"/>
                <a:cs typeface="Times New Roman"/>
              </a:rPr>
              <a:t>each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bit.</a:t>
            </a:r>
            <a:endParaRPr sz="2800">
              <a:latin typeface="Times New Roman"/>
              <a:cs typeface="Times New Roman"/>
            </a:endParaRPr>
          </a:p>
          <a:p>
            <a:pPr marL="356870" marR="2171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800" spc="5" dirty="0">
                <a:latin typeface="Times New Roman"/>
                <a:cs typeface="Times New Roman"/>
              </a:rPr>
              <a:t>Unlike </a:t>
            </a:r>
            <a:r>
              <a:rPr sz="2800" spc="-10" dirty="0">
                <a:latin typeface="Times New Roman"/>
                <a:cs typeface="Times New Roman"/>
              </a:rPr>
              <a:t>dynamic </a:t>
            </a:r>
            <a:r>
              <a:rPr sz="2800" spc="5" dirty="0">
                <a:latin typeface="Times New Roman"/>
                <a:cs typeface="Times New Roman"/>
              </a:rPr>
              <a:t>RAM </a:t>
            </a:r>
            <a:r>
              <a:rPr sz="2800" dirty="0">
                <a:latin typeface="Times New Roman"/>
                <a:cs typeface="Times New Roman"/>
              </a:rPr>
              <a:t>(DRAM), which </a:t>
            </a:r>
            <a:r>
              <a:rPr sz="2800" spc="5" dirty="0">
                <a:latin typeface="Times New Roman"/>
                <a:cs typeface="Times New Roman"/>
              </a:rPr>
              <a:t>stores bits in cells </a:t>
            </a:r>
            <a:r>
              <a:rPr sz="2800" dirty="0">
                <a:latin typeface="Times New Roman"/>
                <a:cs typeface="Times New Roman"/>
              </a:rPr>
              <a:t>consisting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5" dirty="0">
                <a:latin typeface="Times New Roman"/>
                <a:cs typeface="Times New Roman"/>
              </a:rPr>
              <a:t>capacitor and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transistor,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800" spc="5" dirty="0">
                <a:latin typeface="Times New Roman"/>
                <a:cs typeface="Times New Roman"/>
              </a:rPr>
              <a:t>SRAM does not have to be </a:t>
            </a:r>
            <a:r>
              <a:rPr sz="2800" spc="-5" dirty="0">
                <a:latin typeface="Times New Roman"/>
                <a:cs typeface="Times New Roman"/>
              </a:rPr>
              <a:t>periodically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refreshed.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7724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3225" algn="l"/>
              </a:tabLst>
            </a:pPr>
            <a:r>
              <a:rPr spc="-5" dirty="0"/>
              <a:t>DDR RAM</a:t>
            </a:r>
            <a:r>
              <a:rPr spc="35" dirty="0"/>
              <a:t> </a:t>
            </a:r>
            <a:r>
              <a:rPr dirty="0"/>
              <a:t>(</a:t>
            </a:r>
            <a:r>
              <a:rPr spc="10" dirty="0"/>
              <a:t> </a:t>
            </a:r>
            <a:r>
              <a:rPr spc="-5" dirty="0"/>
              <a:t>Double	Data Rate</a:t>
            </a:r>
            <a:r>
              <a:rPr spc="-110" dirty="0"/>
              <a:t> </a:t>
            </a:r>
            <a:r>
              <a:rPr spc="-5" dirty="0"/>
              <a:t>RAM)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39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643" y="2525090"/>
            <a:ext cx="10673715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357505" algn="l"/>
              </a:tabLst>
            </a:pPr>
            <a:r>
              <a:rPr sz="2800" spc="-5" dirty="0">
                <a:latin typeface="Times New Roman"/>
                <a:cs typeface="Times New Roman"/>
              </a:rPr>
              <a:t>DDRRAM </a:t>
            </a:r>
            <a:r>
              <a:rPr sz="2800" spc="5" dirty="0">
                <a:latin typeface="Times New Roman"/>
                <a:cs typeface="Times New Roman"/>
              </a:rPr>
              <a:t>stands for Double </a:t>
            </a:r>
            <a:r>
              <a:rPr sz="2800" dirty="0">
                <a:latin typeface="Times New Roman"/>
                <a:cs typeface="Times New Roman"/>
              </a:rPr>
              <a:t>Data Rate Synchronous </a:t>
            </a:r>
            <a:r>
              <a:rPr sz="2800" spc="-10" dirty="0">
                <a:latin typeface="Times New Roman"/>
                <a:cs typeface="Times New Roman"/>
              </a:rPr>
              <a:t>Dynamic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Random  </a:t>
            </a:r>
            <a:r>
              <a:rPr sz="2800" dirty="0">
                <a:latin typeface="Times New Roman"/>
                <a:cs typeface="Times New Roman"/>
              </a:rPr>
              <a:t>Access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Memory.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-5" dirty="0">
                <a:latin typeface="Times New Roman"/>
                <a:cs typeface="Times New Roman"/>
              </a:rPr>
              <a:t>type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very fast computer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memory.</a:t>
            </a:r>
            <a:endParaRPr sz="2800">
              <a:latin typeface="Times New Roman"/>
              <a:cs typeface="Times New Roman"/>
            </a:endParaRPr>
          </a:p>
          <a:p>
            <a:pPr marL="356870" marR="16383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800" spc="5" dirty="0">
                <a:latin typeface="Times New Roman"/>
                <a:cs typeface="Times New Roman"/>
              </a:rPr>
              <a:t>It’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based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same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architecture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SDRAM,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but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uses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clock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signal  </a:t>
            </a:r>
            <a:r>
              <a:rPr sz="2800" spc="-5" dirty="0">
                <a:latin typeface="Times New Roman"/>
                <a:cs typeface="Times New Roman"/>
              </a:rPr>
              <a:t>differently </a:t>
            </a:r>
            <a:r>
              <a:rPr sz="2800" spc="5" dirty="0">
                <a:latin typeface="Times New Roman"/>
                <a:cs typeface="Times New Roman"/>
              </a:rPr>
              <a:t>to transfer </a:t>
            </a:r>
            <a:r>
              <a:rPr sz="2800" dirty="0">
                <a:latin typeface="Times New Roman"/>
                <a:cs typeface="Times New Roman"/>
              </a:rPr>
              <a:t>twice </a:t>
            </a:r>
            <a:r>
              <a:rPr sz="2800" spc="5" dirty="0">
                <a:latin typeface="Times New Roman"/>
                <a:cs typeface="Times New Roman"/>
              </a:rPr>
              <a:t>the data in the </a:t>
            </a:r>
            <a:r>
              <a:rPr sz="2800" spc="-10" dirty="0">
                <a:latin typeface="Times New Roman"/>
                <a:cs typeface="Times New Roman"/>
              </a:rPr>
              <a:t>same </a:t>
            </a:r>
            <a:r>
              <a:rPr sz="2800" spc="-5" dirty="0">
                <a:latin typeface="Times New Roman"/>
                <a:cs typeface="Times New Roman"/>
              </a:rPr>
              <a:t>amount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3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time.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2344" y="4748776"/>
            <a:ext cx="6804507" cy="184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5854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Read </a:t>
            </a:r>
            <a:r>
              <a:rPr dirty="0"/>
              <a:t>Only </a:t>
            </a:r>
            <a:r>
              <a:rPr spc="-5" dirty="0"/>
              <a:t>Memory</a:t>
            </a:r>
            <a:r>
              <a:rPr spc="-45" dirty="0"/>
              <a:t> </a:t>
            </a:r>
            <a:r>
              <a:rPr dirty="0"/>
              <a:t>(ROM)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40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643" y="2183383"/>
            <a:ext cx="11687175" cy="4264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i="1" spc="-10" dirty="0">
                <a:latin typeface="Times New Roman"/>
                <a:cs typeface="Times New Roman"/>
              </a:rPr>
              <a:t>ROM stands </a:t>
            </a:r>
            <a:r>
              <a:rPr sz="2600" b="1" i="1" spc="-5" dirty="0">
                <a:latin typeface="Times New Roman"/>
                <a:cs typeface="Times New Roman"/>
              </a:rPr>
              <a:t>for “Read </a:t>
            </a:r>
            <a:r>
              <a:rPr sz="2600" b="1" i="1" spc="-10" dirty="0">
                <a:latin typeface="Times New Roman"/>
                <a:cs typeface="Times New Roman"/>
              </a:rPr>
              <a:t>Only</a:t>
            </a:r>
            <a:r>
              <a:rPr sz="2600" b="1" i="1" spc="80" dirty="0">
                <a:latin typeface="Times New Roman"/>
                <a:cs typeface="Times New Roman"/>
              </a:rPr>
              <a:t> </a:t>
            </a:r>
            <a:r>
              <a:rPr sz="2600" b="1" i="1" spc="5" dirty="0">
                <a:latin typeface="Times New Roman"/>
                <a:cs typeface="Times New Roman"/>
              </a:rPr>
              <a:t>memory”.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information is pre-recorded into to ROM chip at manufacturing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time.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Once data has been written into a </a:t>
            </a:r>
            <a:r>
              <a:rPr sz="2600" spc="-10" dirty="0">
                <a:latin typeface="Times New Roman"/>
                <a:cs typeface="Times New Roman"/>
              </a:rPr>
              <a:t>ROM </a:t>
            </a:r>
            <a:r>
              <a:rPr sz="2600" spc="-5" dirty="0">
                <a:latin typeface="Times New Roman"/>
                <a:cs typeface="Times New Roman"/>
              </a:rPr>
              <a:t>Chip, it cannot be erased but </a:t>
            </a:r>
            <a:r>
              <a:rPr sz="2600" spc="-30" dirty="0">
                <a:latin typeface="Times New Roman"/>
                <a:cs typeface="Times New Roman"/>
              </a:rPr>
              <a:t>you </a:t>
            </a:r>
            <a:r>
              <a:rPr sz="2600" spc="-5" dirty="0">
                <a:latin typeface="Times New Roman"/>
                <a:cs typeface="Times New Roman"/>
              </a:rPr>
              <a:t>can read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it.</a:t>
            </a:r>
            <a:endParaRPr sz="2600">
              <a:latin typeface="Times New Roman"/>
              <a:cs typeface="Times New Roman"/>
            </a:endParaRPr>
          </a:p>
          <a:p>
            <a:pPr marL="469900" marR="8509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15" dirty="0">
                <a:latin typeface="Times New Roman"/>
                <a:cs typeface="Times New Roman"/>
              </a:rPr>
              <a:t>When </a:t>
            </a:r>
            <a:r>
              <a:rPr sz="2600" spc="-5" dirty="0">
                <a:latin typeface="Times New Roman"/>
                <a:cs typeface="Times New Roman"/>
              </a:rPr>
              <a:t>we switch </a:t>
            </a:r>
            <a:r>
              <a:rPr sz="2600" spc="-10" dirty="0">
                <a:latin typeface="Times New Roman"/>
                <a:cs typeface="Times New Roman"/>
              </a:rPr>
              <a:t>OFF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20" dirty="0">
                <a:latin typeface="Times New Roman"/>
                <a:cs typeface="Times New Roman"/>
              </a:rPr>
              <a:t>computer, </a:t>
            </a:r>
            <a:r>
              <a:rPr sz="2600" spc="-5" dirty="0">
                <a:latin typeface="Times New Roman"/>
                <a:cs typeface="Times New Roman"/>
              </a:rPr>
              <a:t>the contents of ROM are not erased, but </a:t>
            </a:r>
            <a:r>
              <a:rPr sz="2600" spc="-10" dirty="0">
                <a:latin typeface="Times New Roman"/>
                <a:cs typeface="Times New Roman"/>
              </a:rPr>
              <a:t>remain  </a:t>
            </a:r>
            <a:r>
              <a:rPr sz="2600" spc="-5" dirty="0">
                <a:latin typeface="Times New Roman"/>
                <a:cs typeface="Times New Roman"/>
              </a:rPr>
              <a:t>stored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permanently.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ROM is non-volatile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memory.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10" dirty="0">
                <a:latin typeface="Times New Roman"/>
                <a:cs typeface="Times New Roman"/>
              </a:rPr>
              <a:t>ROM </a:t>
            </a:r>
            <a:r>
              <a:rPr sz="2600" spc="-5" dirty="0">
                <a:latin typeface="Times New Roman"/>
                <a:cs typeface="Times New Roman"/>
              </a:rPr>
              <a:t>stores critical </a:t>
            </a:r>
            <a:r>
              <a:rPr sz="2600" spc="-10" dirty="0">
                <a:latin typeface="Times New Roman"/>
                <a:cs typeface="Times New Roman"/>
              </a:rPr>
              <a:t>programs </a:t>
            </a:r>
            <a:r>
              <a:rPr sz="2600" spc="-5" dirty="0">
                <a:latin typeface="Times New Roman"/>
                <a:cs typeface="Times New Roman"/>
              </a:rPr>
              <a:t>such as the </a:t>
            </a:r>
            <a:r>
              <a:rPr sz="2600" spc="-10" dirty="0">
                <a:latin typeface="Times New Roman"/>
                <a:cs typeface="Times New Roman"/>
              </a:rPr>
              <a:t>programs </a:t>
            </a:r>
            <a:r>
              <a:rPr sz="2600" spc="-5" dirty="0">
                <a:latin typeface="Times New Roman"/>
                <a:cs typeface="Times New Roman"/>
              </a:rPr>
              <a:t>that boot the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computer.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5" dirty="0">
                <a:latin typeface="Times New Roman"/>
                <a:cs typeface="Times New Roman"/>
              </a:rPr>
              <a:t>Types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ROM</a:t>
            </a:r>
            <a:endParaRPr sz="2400">
              <a:latin typeface="Times New Roman"/>
              <a:cs typeface="Times New Roman"/>
            </a:endParaRPr>
          </a:p>
          <a:p>
            <a:pPr marL="1003300" lvl="1" indent="-5334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002665" algn="l"/>
                <a:tab pos="1003300" algn="l"/>
              </a:tabLst>
            </a:pPr>
            <a:r>
              <a:rPr sz="2400" dirty="0">
                <a:latin typeface="Times New Roman"/>
                <a:cs typeface="Times New Roman"/>
              </a:rPr>
              <a:t>PROM </a:t>
            </a:r>
            <a:r>
              <a:rPr sz="2400" spc="-5" dirty="0">
                <a:latin typeface="Times New Roman"/>
                <a:cs typeface="Times New Roman"/>
              </a:rPr>
              <a:t>(Programmable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ROM)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EPROM </a:t>
            </a:r>
            <a:r>
              <a:rPr sz="2400" spc="-5" dirty="0">
                <a:latin typeface="Times New Roman"/>
                <a:cs typeface="Times New Roman"/>
              </a:rPr>
              <a:t>(Erasable Programmable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ROM)</a:t>
            </a:r>
            <a:endParaRPr sz="24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EEPROM </a:t>
            </a:r>
            <a:r>
              <a:rPr sz="2400" spc="-5" dirty="0">
                <a:latin typeface="Times New Roman"/>
                <a:cs typeface="Times New Roman"/>
              </a:rPr>
              <a:t>(Electrically Erasable Programmable ROM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6315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PROM </a:t>
            </a:r>
            <a:r>
              <a:rPr dirty="0"/>
              <a:t>(Programmable</a:t>
            </a:r>
            <a:r>
              <a:rPr spc="-100" dirty="0"/>
              <a:t> </a:t>
            </a:r>
            <a:r>
              <a:rPr spc="-5" dirty="0"/>
              <a:t>ROM)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41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48027"/>
            <a:ext cx="10791190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6985" indent="-287020" algn="just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Programmable </a:t>
            </a:r>
            <a:r>
              <a:rPr sz="2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ROM: </a:t>
            </a: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memory </a:t>
            </a:r>
            <a:r>
              <a:rPr sz="2800" spc="1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which </a:t>
            </a:r>
            <a:r>
              <a:rPr sz="2800" dirty="0">
                <a:latin typeface="Times New Roman"/>
                <a:cs typeface="Times New Roman"/>
              </a:rPr>
              <a:t>data </a:t>
            </a:r>
            <a:r>
              <a:rPr sz="2800" spc="-5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be </a:t>
            </a:r>
            <a:r>
              <a:rPr sz="2800" spc="-10" dirty="0">
                <a:latin typeface="Times New Roman"/>
                <a:cs typeface="Times New Roman"/>
              </a:rPr>
              <a:t>written </a:t>
            </a:r>
            <a:r>
              <a:rPr sz="2800" dirty="0">
                <a:latin typeface="Times New Roman"/>
                <a:cs typeface="Times New Roman"/>
              </a:rPr>
              <a:t>only  once. </a:t>
            </a:r>
            <a:r>
              <a:rPr sz="2800" spc="5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variation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PROM </a:t>
            </a:r>
            <a:r>
              <a:rPr sz="2800" spc="-5" dirty="0">
                <a:latin typeface="Times New Roman"/>
                <a:cs typeface="Times New Roman"/>
              </a:rPr>
              <a:t>chip </a:t>
            </a:r>
            <a:r>
              <a:rPr sz="2800" spc="-10" dirty="0">
                <a:latin typeface="Times New Roman"/>
                <a:cs typeface="Times New Roman"/>
              </a:rPr>
              <a:t>that is </a:t>
            </a:r>
            <a:r>
              <a:rPr sz="2800" dirty="0">
                <a:latin typeface="Times New Roman"/>
                <a:cs typeface="Times New Roman"/>
              </a:rPr>
              <a:t>not </a:t>
            </a:r>
            <a:r>
              <a:rPr sz="2800" spc="-5" dirty="0">
                <a:latin typeface="Times New Roman"/>
                <a:cs typeface="Times New Roman"/>
              </a:rPr>
              <a:t>burnt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spc="-15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manufacturing </a:t>
            </a:r>
            <a:r>
              <a:rPr sz="2800" spc="-10" dirty="0">
                <a:latin typeface="Times New Roman"/>
                <a:cs typeface="Times New Roman"/>
              </a:rPr>
              <a:t>time, </a:t>
            </a:r>
            <a:r>
              <a:rPr sz="2800" dirty="0">
                <a:latin typeface="Times New Roman"/>
                <a:cs typeface="Times New Roman"/>
              </a:rPr>
              <a:t>but </a:t>
            </a:r>
            <a:r>
              <a:rPr sz="2800" spc="-5" dirty="0">
                <a:latin typeface="Times New Roman"/>
                <a:cs typeface="Times New Roman"/>
              </a:rPr>
              <a:t>can be </a:t>
            </a:r>
            <a:r>
              <a:rPr sz="2800" spc="-10" dirty="0">
                <a:latin typeface="Times New Roman"/>
                <a:cs typeface="Times New Roman"/>
              </a:rPr>
              <a:t>programmed </a:t>
            </a:r>
            <a:r>
              <a:rPr sz="2800" spc="-5" dirty="0">
                <a:latin typeface="Times New Roman"/>
                <a:cs typeface="Times New Roman"/>
              </a:rPr>
              <a:t>using </a:t>
            </a:r>
            <a:r>
              <a:rPr sz="2800" dirty="0">
                <a:latin typeface="Times New Roman"/>
                <a:cs typeface="Times New Roman"/>
              </a:rPr>
              <a:t>PROM </a:t>
            </a:r>
            <a:r>
              <a:rPr sz="2800" spc="-10" dirty="0">
                <a:latin typeface="Times New Roman"/>
                <a:cs typeface="Times New Roman"/>
              </a:rPr>
              <a:t>programmer  </a:t>
            </a:r>
            <a:r>
              <a:rPr sz="2800" spc="5" dirty="0">
                <a:latin typeface="Times New Roman"/>
                <a:cs typeface="Times New Roman"/>
              </a:rPr>
              <a:t>or </a:t>
            </a:r>
            <a:r>
              <a:rPr sz="2800" dirty="0">
                <a:latin typeface="Times New Roman"/>
                <a:cs typeface="Times New Roman"/>
              </a:rPr>
              <a:t>a PROM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burner.</a:t>
            </a:r>
            <a:endParaRPr sz="28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Erasable Programmable </a:t>
            </a:r>
            <a:r>
              <a:rPr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ROM: </a:t>
            </a:r>
            <a:r>
              <a:rPr sz="2800" spc="-1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information can 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5" dirty="0">
                <a:latin typeface="Times New Roman"/>
                <a:cs typeface="Times New Roman"/>
              </a:rPr>
              <a:t>erased </a:t>
            </a:r>
            <a:r>
              <a:rPr sz="2800" spc="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re-  </a:t>
            </a:r>
            <a:r>
              <a:rPr sz="2800" spc="-5" dirty="0">
                <a:latin typeface="Times New Roman"/>
                <a:cs typeface="Times New Roman"/>
              </a:rPr>
              <a:t>programmed using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special </a:t>
            </a:r>
            <a:r>
              <a:rPr sz="2800" dirty="0">
                <a:latin typeface="Times New Roman"/>
                <a:cs typeface="Times New Roman"/>
              </a:rPr>
              <a:t>PROM </a:t>
            </a:r>
            <a:r>
              <a:rPr sz="2800" spc="5" dirty="0">
                <a:latin typeface="Times New Roman"/>
                <a:cs typeface="Times New Roman"/>
              </a:rPr>
              <a:t>– </a:t>
            </a:r>
            <a:r>
              <a:rPr sz="2800" spc="-20" dirty="0">
                <a:latin typeface="Times New Roman"/>
                <a:cs typeface="Times New Roman"/>
              </a:rPr>
              <a:t>programmer. </a:t>
            </a:r>
            <a:r>
              <a:rPr sz="2800" spc="-5" dirty="0">
                <a:latin typeface="Times New Roman"/>
                <a:cs typeface="Times New Roman"/>
              </a:rPr>
              <a:t>AN </a:t>
            </a:r>
            <a:r>
              <a:rPr sz="2800" dirty="0">
                <a:latin typeface="Times New Roman"/>
                <a:cs typeface="Times New Roman"/>
              </a:rPr>
              <a:t>EPROM </a:t>
            </a:r>
            <a:r>
              <a:rPr sz="2800" spc="-15" dirty="0">
                <a:latin typeface="Times New Roman"/>
                <a:cs typeface="Times New Roman"/>
              </a:rPr>
              <a:t>differs  </a:t>
            </a:r>
            <a:r>
              <a:rPr sz="2800" spc="5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a PROM </a:t>
            </a:r>
            <a:r>
              <a:rPr sz="2800" spc="5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5" dirty="0">
                <a:latin typeface="Times New Roman"/>
                <a:cs typeface="Times New Roman"/>
              </a:rPr>
              <a:t>PROM </a:t>
            </a:r>
            <a:r>
              <a:rPr sz="2800" spc="-5" dirty="0">
                <a:latin typeface="Times New Roman"/>
                <a:cs typeface="Times New Roman"/>
              </a:rPr>
              <a:t>can be written </a:t>
            </a:r>
            <a:r>
              <a:rPr sz="2800" dirty="0">
                <a:latin typeface="Times New Roman"/>
                <a:cs typeface="Times New Roman"/>
              </a:rPr>
              <a:t>only once and </a:t>
            </a:r>
            <a:r>
              <a:rPr sz="2800" spc="-5" dirty="0">
                <a:latin typeface="Times New Roman"/>
                <a:cs typeface="Times New Roman"/>
              </a:rPr>
              <a:t>cannot </a:t>
            </a:r>
            <a:r>
              <a:rPr sz="2800" spc="-15" dirty="0">
                <a:latin typeface="Times New Roman"/>
                <a:cs typeface="Times New Roman"/>
              </a:rPr>
              <a:t>be  </a:t>
            </a:r>
            <a:r>
              <a:rPr sz="2800" spc="5" dirty="0">
                <a:latin typeface="Times New Roman"/>
                <a:cs typeface="Times New Roman"/>
              </a:rPr>
              <a:t>erased.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But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ultraviolet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light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used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erase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contents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EPROM.</a:t>
            </a:r>
            <a:endParaRPr sz="2800">
              <a:latin typeface="Times New Roman"/>
              <a:cs typeface="Times New Roman"/>
            </a:endParaRPr>
          </a:p>
          <a:p>
            <a:pPr marL="299085" marR="10795" indent="-287020" algn="just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Electrically </a:t>
            </a:r>
            <a:r>
              <a:rPr sz="2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Erasable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Programmable ROM: </a:t>
            </a:r>
            <a:r>
              <a:rPr sz="2800" spc="5" dirty="0">
                <a:latin typeface="Times New Roman"/>
                <a:cs typeface="Times New Roman"/>
              </a:rPr>
              <a:t>This </a:t>
            </a:r>
            <a:r>
              <a:rPr sz="2800" spc="-10" dirty="0">
                <a:latin typeface="Times New Roman"/>
                <a:cs typeface="Times New Roman"/>
              </a:rPr>
              <a:t>is equivalent </a:t>
            </a:r>
            <a:r>
              <a:rPr sz="2800" spc="-15" dirty="0">
                <a:latin typeface="Times New Roman"/>
                <a:cs typeface="Times New Roman"/>
              </a:rPr>
              <a:t>to  </a:t>
            </a:r>
            <a:r>
              <a:rPr sz="2800" spc="-5" dirty="0">
                <a:latin typeface="Times New Roman"/>
                <a:cs typeface="Times New Roman"/>
              </a:rPr>
              <a:t>EPROM,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but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does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not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require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ultraviolet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light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erase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its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content.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756" y="6417055"/>
            <a:ext cx="67608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latin typeface="Times New Roman"/>
                <a:cs typeface="Times New Roman"/>
              </a:rPr>
              <a:t>be erased </a:t>
            </a:r>
            <a:r>
              <a:rPr sz="2800" spc="10" dirty="0">
                <a:latin typeface="Times New Roman"/>
                <a:cs typeface="Times New Roman"/>
              </a:rPr>
              <a:t>by </a:t>
            </a:r>
            <a:r>
              <a:rPr sz="2800" spc="5" dirty="0">
                <a:latin typeface="Times New Roman"/>
                <a:cs typeface="Times New Roman"/>
              </a:rPr>
              <a:t>exposing it to </a:t>
            </a:r>
            <a:r>
              <a:rPr sz="2800" dirty="0">
                <a:latin typeface="Times New Roman"/>
                <a:cs typeface="Times New Roman"/>
              </a:rPr>
              <a:t>an electrical</a:t>
            </a:r>
            <a:r>
              <a:rPr sz="2800" spc="-3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charge.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7722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6810" algn="l"/>
              </a:tabLst>
            </a:pPr>
            <a:r>
              <a:rPr spc="-5" dirty="0"/>
              <a:t>Difference	between RAM and</a:t>
            </a:r>
            <a:r>
              <a:rPr spc="-85" dirty="0"/>
              <a:t> </a:t>
            </a:r>
            <a:r>
              <a:rPr spc="-5" dirty="0"/>
              <a:t>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42</a:t>
            </a:r>
            <a:endParaRPr sz="2800">
              <a:latin typeface="Century Gothic"/>
              <a:cs typeface="Century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53742" y="2559050"/>
          <a:ext cx="9085580" cy="3666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90"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RAM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ROM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 marL="68580">
                        <a:lnSpc>
                          <a:spcPts val="233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RAM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stands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Random</a:t>
                      </a:r>
                      <a:r>
                        <a:rPr sz="2000" b="1" spc="-1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Access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Memory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ROM stands for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Read-Only</a:t>
                      </a:r>
                      <a:r>
                        <a:rPr sz="2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Memory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407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RAM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allows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computer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read</a:t>
                      </a:r>
                      <a:r>
                        <a:rPr sz="20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07365">
                        <a:lnSpc>
                          <a:spcPts val="2570"/>
                        </a:lnSpc>
                        <a:spcBef>
                          <a:spcPts val="11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quickly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 run applications.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allows 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reading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writing.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ROM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stores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program required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to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273685">
                        <a:lnSpc>
                          <a:spcPts val="2570"/>
                        </a:lnSpc>
                        <a:spcBef>
                          <a:spcPts val="11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initially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boot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computer.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only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allows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reading.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RAM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volatile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i.e. its contents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lost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when the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device is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powered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off.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non-volatile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i.e. its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contents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are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retained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even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when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device is</a:t>
                      </a:r>
                      <a:r>
                        <a:rPr sz="20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powered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off.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768"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two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main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types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RAM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2000" b="1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static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RAM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dynamic</a:t>
                      </a:r>
                      <a:r>
                        <a:rPr sz="2000" b="1" spc="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33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4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types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ROM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include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PROM,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EPROM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EEPROM.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3089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Input </a:t>
            </a:r>
            <a:r>
              <a:rPr spc="-5" dirty="0"/>
              <a:t>Device</a:t>
            </a:r>
            <a:r>
              <a:rPr spc="-95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3173" y="569163"/>
            <a:ext cx="223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613" y="2246198"/>
            <a:ext cx="10617835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774065">
              <a:lnSpc>
                <a:spcPct val="100000"/>
              </a:lnSpc>
              <a:spcBef>
                <a:spcPts val="110"/>
              </a:spcBef>
            </a:pPr>
            <a:r>
              <a:rPr sz="2800" b="1" i="1" dirty="0">
                <a:latin typeface="Times New Roman"/>
                <a:cs typeface="Times New Roman"/>
              </a:rPr>
              <a:t>The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device</a:t>
            </a:r>
            <a:r>
              <a:rPr sz="2800" b="1" i="1" spc="-7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used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to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accept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the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data</a:t>
            </a:r>
            <a:r>
              <a:rPr sz="2800" b="1" i="1" spc="-4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and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instructions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from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the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user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is  called </a:t>
            </a:r>
            <a:r>
              <a:rPr sz="2800" b="1" i="1" dirty="0">
                <a:latin typeface="Times New Roman"/>
                <a:cs typeface="Times New Roman"/>
              </a:rPr>
              <a:t>input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device.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Times New Roman"/>
                <a:cs typeface="Times New Roman"/>
              </a:rPr>
              <a:t>An </a:t>
            </a:r>
            <a:r>
              <a:rPr sz="2800" spc="5" dirty="0">
                <a:latin typeface="Times New Roman"/>
                <a:cs typeface="Times New Roman"/>
              </a:rPr>
              <a:t>input </a:t>
            </a:r>
            <a:r>
              <a:rPr sz="2800" dirty="0">
                <a:latin typeface="Times New Roman"/>
                <a:cs typeface="Times New Roman"/>
              </a:rPr>
              <a:t>device is </a:t>
            </a:r>
            <a:r>
              <a:rPr sz="2800" spc="5" dirty="0">
                <a:latin typeface="Times New Roman"/>
                <a:cs typeface="Times New Roman"/>
              </a:rPr>
              <a:t>used to </a:t>
            </a:r>
            <a:r>
              <a:rPr sz="2800" dirty="0">
                <a:latin typeface="Times New Roman"/>
                <a:cs typeface="Times New Roman"/>
              </a:rPr>
              <a:t>feed </a:t>
            </a:r>
            <a:r>
              <a:rPr sz="2800" spc="5" dirty="0">
                <a:latin typeface="Times New Roman"/>
                <a:cs typeface="Times New Roman"/>
              </a:rPr>
              <a:t>data into</a:t>
            </a:r>
            <a:r>
              <a:rPr sz="2800" spc="-3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computer.</a:t>
            </a:r>
            <a:endParaRPr sz="2800">
              <a:latin typeface="Times New Roman"/>
              <a:cs typeface="Times New Roman"/>
            </a:endParaRPr>
          </a:p>
          <a:p>
            <a:pPr marL="297180" marR="415925" indent="-2971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Input </a:t>
            </a:r>
            <a:r>
              <a:rPr sz="2800" dirty="0">
                <a:latin typeface="Times New Roman"/>
                <a:cs typeface="Times New Roman"/>
              </a:rPr>
              <a:t>devices are </a:t>
            </a:r>
            <a:r>
              <a:rPr sz="2800" spc="5" dirty="0">
                <a:latin typeface="Times New Roman"/>
                <a:cs typeface="Times New Roman"/>
              </a:rPr>
              <a:t>capable of </a:t>
            </a:r>
            <a:r>
              <a:rPr sz="2800" dirty="0">
                <a:latin typeface="Times New Roman"/>
                <a:cs typeface="Times New Roman"/>
              </a:rPr>
              <a:t>converting data </a:t>
            </a:r>
            <a:r>
              <a:rPr sz="2800" spc="5" dirty="0">
                <a:latin typeface="Times New Roman"/>
                <a:cs typeface="Times New Roman"/>
              </a:rPr>
              <a:t>into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5" dirty="0">
                <a:latin typeface="Times New Roman"/>
                <a:cs typeface="Times New Roman"/>
              </a:rPr>
              <a:t>form </a:t>
            </a:r>
            <a:r>
              <a:rPr sz="2800" dirty="0">
                <a:latin typeface="Times New Roman"/>
                <a:cs typeface="Times New Roman"/>
              </a:rPr>
              <a:t>which can</a:t>
            </a:r>
            <a:r>
              <a:rPr sz="2800" spc="-4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be  </a:t>
            </a:r>
            <a:r>
              <a:rPr sz="2800" dirty="0">
                <a:latin typeface="Times New Roman"/>
                <a:cs typeface="Times New Roman"/>
              </a:rPr>
              <a:t>recognized </a:t>
            </a:r>
            <a:r>
              <a:rPr sz="2800" spc="5" dirty="0">
                <a:latin typeface="Times New Roman"/>
                <a:cs typeface="Times New Roman"/>
              </a:rPr>
              <a:t>by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computer.</a:t>
            </a:r>
            <a:endParaRPr sz="2800">
              <a:latin typeface="Times New Roman"/>
              <a:cs typeface="Times New Roman"/>
            </a:endParaRPr>
          </a:p>
          <a:p>
            <a:pPr marL="297180" marR="5080" indent="-2971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computer </a:t>
            </a:r>
            <a:r>
              <a:rPr sz="2800" spc="5" dirty="0">
                <a:latin typeface="Times New Roman"/>
                <a:cs typeface="Times New Roman"/>
              </a:rPr>
              <a:t>has several </a:t>
            </a:r>
            <a:r>
              <a:rPr sz="2800" dirty="0">
                <a:latin typeface="Times New Roman"/>
                <a:cs typeface="Times New Roman"/>
              </a:rPr>
              <a:t>input </a:t>
            </a:r>
            <a:r>
              <a:rPr sz="2800" spc="5" dirty="0">
                <a:latin typeface="Times New Roman"/>
                <a:cs typeface="Times New Roman"/>
              </a:rPr>
              <a:t>device </a:t>
            </a:r>
            <a:r>
              <a:rPr sz="2800" spc="-35" dirty="0">
                <a:latin typeface="Times New Roman"/>
                <a:cs typeface="Times New Roman"/>
              </a:rPr>
              <a:t>namely, </a:t>
            </a:r>
            <a:r>
              <a:rPr sz="2800" dirty="0">
                <a:latin typeface="Times New Roman"/>
                <a:cs typeface="Times New Roman"/>
              </a:rPr>
              <a:t>Keyboard, </a:t>
            </a:r>
            <a:r>
              <a:rPr sz="2800" spc="5" dirty="0">
                <a:latin typeface="Times New Roman"/>
                <a:cs typeface="Times New Roman"/>
              </a:rPr>
              <a:t>Mouse,  </a:t>
            </a:r>
            <a:r>
              <a:rPr sz="2800" spc="-10" dirty="0">
                <a:latin typeface="Times New Roman"/>
                <a:cs typeface="Times New Roman"/>
              </a:rPr>
              <a:t>Trackball, </a:t>
            </a:r>
            <a:r>
              <a:rPr sz="2800" dirty="0">
                <a:latin typeface="Times New Roman"/>
                <a:cs typeface="Times New Roman"/>
              </a:rPr>
              <a:t>Joystick, </a:t>
            </a:r>
            <a:r>
              <a:rPr sz="2800" spc="-10" dirty="0">
                <a:latin typeface="Times New Roman"/>
                <a:cs typeface="Times New Roman"/>
              </a:rPr>
              <a:t>Scanner, </a:t>
            </a:r>
            <a:r>
              <a:rPr sz="2800" dirty="0">
                <a:latin typeface="Times New Roman"/>
                <a:cs typeface="Times New Roman"/>
              </a:rPr>
              <a:t>Light </a:t>
            </a:r>
            <a:r>
              <a:rPr sz="2800" spc="5" dirty="0">
                <a:latin typeface="Times New Roman"/>
                <a:cs typeface="Times New Roman"/>
              </a:rPr>
              <a:t>pen, Bar Code </a:t>
            </a:r>
            <a:r>
              <a:rPr sz="2800" spc="-15" dirty="0">
                <a:latin typeface="Times New Roman"/>
                <a:cs typeface="Times New Roman"/>
              </a:rPr>
              <a:t>Reader, </a:t>
            </a:r>
            <a:r>
              <a:rPr sz="2800" dirty="0">
                <a:latin typeface="Times New Roman"/>
                <a:cs typeface="Times New Roman"/>
              </a:rPr>
              <a:t>OCR,</a:t>
            </a:r>
            <a:r>
              <a:rPr sz="2800" spc="-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OMR,  </a:t>
            </a:r>
            <a:r>
              <a:rPr sz="2800" spc="5" dirty="0">
                <a:latin typeface="Times New Roman"/>
                <a:cs typeface="Times New Roman"/>
              </a:rPr>
              <a:t>MICR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4397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Secondary</a:t>
            </a:r>
            <a:r>
              <a:rPr spc="-70" dirty="0"/>
              <a:t> </a:t>
            </a:r>
            <a:r>
              <a:rPr spc="-5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43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043" y="2251024"/>
            <a:ext cx="11489055" cy="438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600" b="1" i="1" spc="-5" dirty="0">
                <a:latin typeface="Times New Roman"/>
                <a:cs typeface="Times New Roman"/>
              </a:rPr>
              <a:t>Since the storage capacity of the </a:t>
            </a:r>
            <a:r>
              <a:rPr sz="2600" b="1" i="1" dirty="0">
                <a:latin typeface="Times New Roman"/>
                <a:cs typeface="Times New Roman"/>
              </a:rPr>
              <a:t>primary </a:t>
            </a:r>
            <a:r>
              <a:rPr sz="2600" b="1" i="1" spc="5" dirty="0">
                <a:latin typeface="Times New Roman"/>
                <a:cs typeface="Times New Roman"/>
              </a:rPr>
              <a:t>memory </a:t>
            </a:r>
            <a:r>
              <a:rPr sz="2600" b="1" i="1" spc="-5" dirty="0">
                <a:latin typeface="Times New Roman"/>
                <a:cs typeface="Times New Roman"/>
              </a:rPr>
              <a:t>is not very large, it cannot hold a  </a:t>
            </a:r>
            <a:r>
              <a:rPr sz="2600" b="1" i="1" spc="-10" dirty="0">
                <a:latin typeface="Times New Roman"/>
                <a:cs typeface="Times New Roman"/>
              </a:rPr>
              <a:t>large </a:t>
            </a:r>
            <a:r>
              <a:rPr sz="2600" b="1" i="1" dirty="0">
                <a:latin typeface="Times New Roman"/>
                <a:cs typeface="Times New Roman"/>
              </a:rPr>
              <a:t>amount </a:t>
            </a:r>
            <a:r>
              <a:rPr sz="2600" b="1" i="1" spc="-5" dirty="0">
                <a:latin typeface="Times New Roman"/>
                <a:cs typeface="Times New Roman"/>
              </a:rPr>
              <a:t>of data, including </a:t>
            </a:r>
            <a:r>
              <a:rPr sz="2600" b="1" i="1" dirty="0">
                <a:latin typeface="Times New Roman"/>
                <a:cs typeface="Times New Roman"/>
              </a:rPr>
              <a:t>programs, </a:t>
            </a:r>
            <a:r>
              <a:rPr sz="2600" b="1" i="1" spc="-5" dirty="0">
                <a:latin typeface="Times New Roman"/>
                <a:cs typeface="Times New Roman"/>
              </a:rPr>
              <a:t>which </a:t>
            </a:r>
            <a:r>
              <a:rPr sz="2600" b="1" i="1" spc="10" dirty="0">
                <a:latin typeface="Times New Roman"/>
                <a:cs typeface="Times New Roman"/>
              </a:rPr>
              <a:t>may </a:t>
            </a:r>
            <a:r>
              <a:rPr sz="2600" b="1" i="1" spc="-5" dirty="0">
                <a:latin typeface="Times New Roman"/>
                <a:cs typeface="Times New Roman"/>
              </a:rPr>
              <a:t>be needed for </a:t>
            </a:r>
            <a:r>
              <a:rPr sz="2600" b="1" i="1" dirty="0">
                <a:latin typeface="Times New Roman"/>
                <a:cs typeface="Times New Roman"/>
              </a:rPr>
              <a:t>processing.  </a:t>
            </a:r>
            <a:r>
              <a:rPr sz="2600" b="1" i="1" spc="-5" dirty="0">
                <a:latin typeface="Times New Roman"/>
                <a:cs typeface="Times New Roman"/>
              </a:rPr>
              <a:t>Thus, secondary </a:t>
            </a:r>
            <a:r>
              <a:rPr sz="2600" b="1" i="1" spc="-10" dirty="0">
                <a:latin typeface="Times New Roman"/>
                <a:cs typeface="Times New Roman"/>
              </a:rPr>
              <a:t>storage </a:t>
            </a:r>
            <a:r>
              <a:rPr sz="2600" b="1" i="1" spc="-5" dirty="0">
                <a:latin typeface="Times New Roman"/>
                <a:cs typeface="Times New Roman"/>
              </a:rPr>
              <a:t>devices </a:t>
            </a:r>
            <a:r>
              <a:rPr sz="2600" b="1" i="1" spc="-10" dirty="0">
                <a:latin typeface="Times New Roman"/>
                <a:cs typeface="Times New Roman"/>
              </a:rPr>
              <a:t>are</a:t>
            </a:r>
            <a:r>
              <a:rPr sz="2600" b="1" i="1" spc="95" dirty="0">
                <a:latin typeface="Times New Roman"/>
                <a:cs typeface="Times New Roman"/>
              </a:rPr>
              <a:t> </a:t>
            </a:r>
            <a:r>
              <a:rPr sz="2600" b="1" i="1" spc="-15" dirty="0">
                <a:latin typeface="Times New Roman"/>
                <a:cs typeface="Times New Roman"/>
              </a:rPr>
              <a:t>necessary.</a:t>
            </a:r>
            <a:endParaRPr sz="2600">
              <a:latin typeface="Times New Roman"/>
              <a:cs typeface="Times New Roman"/>
            </a:endParaRPr>
          </a:p>
          <a:p>
            <a:pPr marL="469265" marR="559435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secondary </a:t>
            </a:r>
            <a:r>
              <a:rPr sz="2600" spc="-10" dirty="0">
                <a:latin typeface="Times New Roman"/>
                <a:cs typeface="Times New Roman"/>
              </a:rPr>
              <a:t>memory </a:t>
            </a:r>
            <a:r>
              <a:rPr sz="2600" spc="-5" dirty="0">
                <a:latin typeface="Times New Roman"/>
                <a:cs typeface="Times New Roman"/>
              </a:rPr>
              <a:t>is used as auxiliary </a:t>
            </a:r>
            <a:r>
              <a:rPr sz="2600" spc="-45" dirty="0">
                <a:latin typeface="Times New Roman"/>
                <a:cs typeface="Times New Roman"/>
              </a:rPr>
              <a:t>memory. </a:t>
            </a:r>
            <a:r>
              <a:rPr sz="2600" spc="-5" dirty="0">
                <a:latin typeface="Times New Roman"/>
                <a:cs typeface="Times New Roman"/>
              </a:rPr>
              <a:t>The secondary </a:t>
            </a:r>
            <a:r>
              <a:rPr sz="2600" spc="-10" dirty="0">
                <a:latin typeface="Times New Roman"/>
                <a:cs typeface="Times New Roman"/>
              </a:rPr>
              <a:t>memory </a:t>
            </a:r>
            <a:r>
              <a:rPr sz="2600" spc="-5" dirty="0">
                <a:latin typeface="Times New Roman"/>
                <a:cs typeface="Times New Roman"/>
              </a:rPr>
              <a:t>is  used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10" dirty="0">
                <a:latin typeface="Times New Roman"/>
                <a:cs typeface="Times New Roman"/>
              </a:rPr>
              <a:t>bulk storage </a:t>
            </a:r>
            <a:r>
              <a:rPr sz="2600" spc="-5" dirty="0">
                <a:latin typeface="Times New Roman"/>
                <a:cs typeface="Times New Roman"/>
              </a:rPr>
              <a:t>or </a:t>
            </a:r>
            <a:r>
              <a:rPr sz="2600" spc="-15" dirty="0">
                <a:latin typeface="Times New Roman"/>
                <a:cs typeface="Times New Roman"/>
              </a:rPr>
              <a:t>mass </a:t>
            </a:r>
            <a:r>
              <a:rPr sz="2600" spc="-5" dirty="0">
                <a:latin typeface="Times New Roman"/>
                <a:cs typeface="Times New Roman"/>
              </a:rPr>
              <a:t>storage of </a:t>
            </a:r>
            <a:r>
              <a:rPr sz="2600" spc="-10" dirty="0">
                <a:latin typeface="Times New Roman"/>
                <a:cs typeface="Times New Roman"/>
              </a:rPr>
              <a:t>programs, </a:t>
            </a:r>
            <a:r>
              <a:rPr sz="2600" spc="-5" dirty="0">
                <a:latin typeface="Times New Roman"/>
                <a:cs typeface="Times New Roman"/>
              </a:rPr>
              <a:t>data, and other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information.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It has </a:t>
            </a:r>
            <a:r>
              <a:rPr sz="2600" spc="-15" dirty="0">
                <a:latin typeface="Times New Roman"/>
                <a:cs typeface="Times New Roman"/>
              </a:rPr>
              <a:t>much larger </a:t>
            </a:r>
            <a:r>
              <a:rPr sz="2600" spc="-5" dirty="0">
                <a:latin typeface="Times New Roman"/>
                <a:cs typeface="Times New Roman"/>
              </a:rPr>
              <a:t>capacity than </a:t>
            </a:r>
            <a:r>
              <a:rPr sz="2600" spc="-15" dirty="0">
                <a:latin typeface="Times New Roman"/>
                <a:cs typeface="Times New Roman"/>
              </a:rPr>
              <a:t>main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memory.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secondary </a:t>
            </a:r>
            <a:r>
              <a:rPr sz="2600" spc="-10" dirty="0">
                <a:latin typeface="Times New Roman"/>
                <a:cs typeface="Times New Roman"/>
              </a:rPr>
              <a:t>memory </a:t>
            </a:r>
            <a:r>
              <a:rPr sz="2600" spc="-5" dirty="0">
                <a:latin typeface="Times New Roman"/>
                <a:cs typeface="Times New Roman"/>
              </a:rPr>
              <a:t>retains the information once stored on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it.</a:t>
            </a:r>
            <a:endParaRPr sz="2600">
              <a:latin typeface="Times New Roman"/>
              <a:cs typeface="Times New Roman"/>
            </a:endParaRPr>
          </a:p>
          <a:p>
            <a:pPr marL="469265" marR="45085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magnetic memory </a:t>
            </a:r>
            <a:r>
              <a:rPr sz="2600" spc="-5" dirty="0">
                <a:latin typeface="Times New Roman"/>
                <a:cs typeface="Times New Roman"/>
              </a:rPr>
              <a:t>such as Hard Disk Drive (HDD), </a:t>
            </a:r>
            <a:r>
              <a:rPr sz="2600" spc="-10" dirty="0">
                <a:latin typeface="Times New Roman"/>
                <a:cs typeface="Times New Roman"/>
              </a:rPr>
              <a:t>Compact </a:t>
            </a:r>
            <a:r>
              <a:rPr sz="2600" spc="-5" dirty="0">
                <a:latin typeface="Times New Roman"/>
                <a:cs typeface="Times New Roman"/>
              </a:rPr>
              <a:t>Disk, Pen Drive,  </a:t>
            </a:r>
            <a:r>
              <a:rPr sz="2600" spc="-10" dirty="0">
                <a:latin typeface="Times New Roman"/>
                <a:cs typeface="Times New Roman"/>
              </a:rPr>
              <a:t>Memory </a:t>
            </a:r>
            <a:r>
              <a:rPr sz="2600" spc="-5" dirty="0">
                <a:latin typeface="Times New Roman"/>
                <a:cs typeface="Times New Roman"/>
              </a:rPr>
              <a:t>cards is the </a:t>
            </a:r>
            <a:r>
              <a:rPr sz="2600" spc="-15" dirty="0">
                <a:latin typeface="Times New Roman"/>
                <a:cs typeface="Times New Roman"/>
              </a:rPr>
              <a:t>most </a:t>
            </a:r>
            <a:r>
              <a:rPr sz="2600" spc="-10" dirty="0">
                <a:latin typeface="Times New Roman"/>
                <a:cs typeface="Times New Roman"/>
              </a:rPr>
              <a:t>commonly </a:t>
            </a:r>
            <a:r>
              <a:rPr sz="2600" spc="-5" dirty="0">
                <a:latin typeface="Times New Roman"/>
                <a:cs typeface="Times New Roman"/>
              </a:rPr>
              <a:t>used secondary </a:t>
            </a:r>
            <a:r>
              <a:rPr sz="2600" spc="-10" dirty="0">
                <a:latin typeface="Times New Roman"/>
                <a:cs typeface="Times New Roman"/>
              </a:rPr>
              <a:t>memory </a:t>
            </a:r>
            <a:r>
              <a:rPr sz="2600" spc="-5" dirty="0">
                <a:latin typeface="Times New Roman"/>
                <a:cs typeface="Times New Roman"/>
              </a:rPr>
              <a:t>in the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computer.</a:t>
            </a:r>
            <a:endParaRPr sz="2600">
              <a:latin typeface="Times New Roman"/>
              <a:cs typeface="Times New Roman"/>
            </a:endParaRPr>
          </a:p>
          <a:p>
            <a:pPr marL="469265" marR="64897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average </a:t>
            </a:r>
            <a:r>
              <a:rPr sz="2600" spc="-15" dirty="0">
                <a:latin typeface="Times New Roman"/>
                <a:cs typeface="Times New Roman"/>
              </a:rPr>
              <a:t>time </a:t>
            </a:r>
            <a:r>
              <a:rPr sz="2600" spc="-5" dirty="0">
                <a:latin typeface="Times New Roman"/>
                <a:cs typeface="Times New Roman"/>
              </a:rPr>
              <a:t>required to reach a storage location and obtain its contents is  called its access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time.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33737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Magnetic</a:t>
            </a:r>
            <a:r>
              <a:rPr spc="-80" dirty="0"/>
              <a:t> </a:t>
            </a:r>
            <a:r>
              <a:rPr spc="-5" dirty="0"/>
              <a:t>Disks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44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63" y="2245563"/>
            <a:ext cx="11483975" cy="4175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082040">
              <a:lnSpc>
                <a:spcPct val="100000"/>
              </a:lnSpc>
              <a:spcBef>
                <a:spcPts val="110"/>
              </a:spcBef>
            </a:pPr>
            <a:r>
              <a:rPr sz="2800" b="1" i="1" spc="5" dirty="0">
                <a:latin typeface="Times New Roman"/>
                <a:cs typeface="Times New Roman"/>
              </a:rPr>
              <a:t>Magnetic</a:t>
            </a:r>
            <a:r>
              <a:rPr sz="2800" b="1" i="1" spc="-10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disks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are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thin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circular</a:t>
            </a:r>
            <a:r>
              <a:rPr sz="2800" b="1" i="1" spc="-9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plastic</a:t>
            </a:r>
            <a:r>
              <a:rPr sz="2800" b="1" i="1" spc="-8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plates</a:t>
            </a:r>
            <a:r>
              <a:rPr sz="2800" b="1" i="1" spc="-8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on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which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10" dirty="0">
                <a:latin typeface="Times New Roman"/>
                <a:cs typeface="Times New Roman"/>
              </a:rPr>
              <a:t>some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magnetic  material is </a:t>
            </a:r>
            <a:r>
              <a:rPr sz="2800" b="1" i="1" spc="5" dirty="0">
                <a:latin typeface="Times New Roman"/>
                <a:cs typeface="Times New Roman"/>
              </a:rPr>
              <a:t>coated. </a:t>
            </a:r>
            <a:r>
              <a:rPr sz="2800" b="1" i="1" dirty="0">
                <a:latin typeface="Times New Roman"/>
                <a:cs typeface="Times New Roman"/>
              </a:rPr>
              <a:t>Magnetic </a:t>
            </a:r>
            <a:r>
              <a:rPr sz="2800" b="1" i="1" spc="5" dirty="0">
                <a:latin typeface="Times New Roman"/>
                <a:cs typeface="Times New Roman"/>
              </a:rPr>
              <a:t>disks </a:t>
            </a:r>
            <a:r>
              <a:rPr sz="2800" b="1" i="1" spc="10" dirty="0">
                <a:latin typeface="Times New Roman"/>
                <a:cs typeface="Times New Roman"/>
              </a:rPr>
              <a:t>come </a:t>
            </a:r>
            <a:r>
              <a:rPr sz="2800" b="1" i="1" spc="5" dirty="0">
                <a:latin typeface="Times New Roman"/>
                <a:cs typeface="Times New Roman"/>
              </a:rPr>
              <a:t>in </a:t>
            </a:r>
            <a:r>
              <a:rPr sz="2800" b="1" i="1" dirty="0">
                <a:latin typeface="Times New Roman"/>
                <a:cs typeface="Times New Roman"/>
              </a:rPr>
              <a:t>various </a:t>
            </a:r>
            <a:r>
              <a:rPr sz="2800" b="1" i="1" spc="5" dirty="0">
                <a:latin typeface="Times New Roman"/>
                <a:cs typeface="Times New Roman"/>
              </a:rPr>
              <a:t>sizes and</a:t>
            </a:r>
            <a:r>
              <a:rPr sz="2800" b="1" i="1" spc="-47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materials.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5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They </a:t>
            </a:r>
            <a:r>
              <a:rPr sz="2400" dirty="0">
                <a:latin typeface="Times New Roman"/>
                <a:cs typeface="Times New Roman"/>
              </a:rPr>
              <a:t>use the </a:t>
            </a:r>
            <a:r>
              <a:rPr sz="2400" spc="-5" dirty="0">
                <a:latin typeface="Times New Roman"/>
                <a:cs typeface="Times New Roman"/>
              </a:rPr>
              <a:t>properties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magnetism </a:t>
            </a:r>
            <a:r>
              <a:rPr sz="2400" dirty="0">
                <a:latin typeface="Times New Roman"/>
                <a:cs typeface="Times New Roman"/>
              </a:rPr>
              <a:t>to store the </a:t>
            </a:r>
            <a:r>
              <a:rPr sz="2400" spc="-5" dirty="0">
                <a:latin typeface="Times New Roman"/>
                <a:cs typeface="Times New Roman"/>
              </a:rPr>
              <a:t>data on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magnetic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surface.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disk </a:t>
            </a:r>
            <a:r>
              <a:rPr sz="2400" spc="-5" dirty="0">
                <a:latin typeface="Times New Roman"/>
                <a:cs typeface="Times New Roman"/>
              </a:rPr>
              <a:t>pack </a:t>
            </a:r>
            <a:r>
              <a:rPr sz="2400" dirty="0">
                <a:latin typeface="Times New Roman"/>
                <a:cs typeface="Times New Roman"/>
              </a:rPr>
              <a:t>normally </a:t>
            </a:r>
            <a:r>
              <a:rPr sz="2400" spc="-5" dirty="0">
                <a:latin typeface="Times New Roman"/>
                <a:cs typeface="Times New Roman"/>
              </a:rPr>
              <a:t>consists </a:t>
            </a:r>
            <a:r>
              <a:rPr sz="2400" dirty="0">
                <a:latin typeface="Times New Roman"/>
                <a:cs typeface="Times New Roman"/>
              </a:rPr>
              <a:t>of such disks mounted on a </a:t>
            </a:r>
            <a:r>
              <a:rPr sz="2400" spc="-5" dirty="0">
                <a:latin typeface="Times New Roman"/>
                <a:cs typeface="Times New Roman"/>
              </a:rPr>
              <a:t>central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shaft.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central shaft rotates </a:t>
            </a:r>
            <a:r>
              <a:rPr sz="2400" spc="-10" dirty="0">
                <a:latin typeface="Times New Roman"/>
                <a:cs typeface="Times New Roman"/>
              </a:rPr>
              <a:t>at </a:t>
            </a:r>
            <a:r>
              <a:rPr sz="2400" spc="-5" dirty="0">
                <a:latin typeface="Times New Roman"/>
                <a:cs typeface="Times New Roman"/>
              </a:rPr>
              <a:t>speeds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about </a:t>
            </a:r>
            <a:r>
              <a:rPr sz="2400" dirty="0">
                <a:latin typeface="Times New Roman"/>
                <a:cs typeface="Times New Roman"/>
              </a:rPr>
              <a:t>7200 </a:t>
            </a:r>
            <a:r>
              <a:rPr sz="2400" spc="-5" dirty="0">
                <a:latin typeface="Times New Roman"/>
                <a:cs typeface="Times New Roman"/>
              </a:rPr>
              <a:t>revolutions per </a:t>
            </a:r>
            <a:r>
              <a:rPr sz="2400" dirty="0">
                <a:latin typeface="Times New Roman"/>
                <a:cs typeface="Times New Roman"/>
              </a:rPr>
              <a:t>minute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(RPM).</a:t>
            </a:r>
            <a:endParaRPr sz="2400">
              <a:latin typeface="Times New Roman"/>
              <a:cs typeface="Times New Roman"/>
            </a:endParaRPr>
          </a:p>
          <a:p>
            <a:pPr marL="299085" marR="24701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spc="-30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a disk </a:t>
            </a:r>
            <a:r>
              <a:rPr sz="2400" spc="-5" dirty="0">
                <a:latin typeface="Times New Roman"/>
                <a:cs typeface="Times New Roman"/>
              </a:rPr>
              <a:t>plate </a:t>
            </a:r>
            <a:r>
              <a:rPr sz="2400" dirty="0">
                <a:latin typeface="Times New Roman"/>
                <a:cs typeface="Times New Roman"/>
              </a:rPr>
              <a:t>information </a:t>
            </a:r>
            <a:r>
              <a:rPr sz="2400" spc="-5" dirty="0">
                <a:latin typeface="Times New Roman"/>
                <a:cs typeface="Times New Roman"/>
              </a:rPr>
              <a:t>is stored </a:t>
            </a:r>
            <a:r>
              <a:rPr sz="2400" dirty="0">
                <a:latin typeface="Times New Roman"/>
                <a:cs typeface="Times New Roman"/>
              </a:rPr>
              <a:t>on both </a:t>
            </a:r>
            <a:r>
              <a:rPr sz="2400" spc="-5" dirty="0">
                <a:latin typeface="Times New Roman"/>
                <a:cs typeface="Times New Roman"/>
              </a:rPr>
              <a:t>surfaces.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surface is </a:t>
            </a:r>
            <a:r>
              <a:rPr sz="2400" dirty="0">
                <a:latin typeface="Times New Roman"/>
                <a:cs typeface="Times New Roman"/>
              </a:rPr>
              <a:t>further divided into a 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invisible </a:t>
            </a:r>
            <a:r>
              <a:rPr sz="2400" spc="-5" dirty="0">
                <a:latin typeface="Times New Roman"/>
                <a:cs typeface="Times New Roman"/>
              </a:rPr>
              <a:t>concentric circles called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tracks which </a:t>
            </a:r>
            <a:r>
              <a:rPr sz="2400" spc="-1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further </a:t>
            </a:r>
            <a:r>
              <a:rPr sz="2400" dirty="0">
                <a:latin typeface="Times New Roman"/>
                <a:cs typeface="Times New Roman"/>
              </a:rPr>
              <a:t>divided into  </a:t>
            </a:r>
            <a:r>
              <a:rPr sz="2400" spc="-5" dirty="0">
                <a:latin typeface="Times New Roman"/>
                <a:cs typeface="Times New Roman"/>
              </a:rPr>
              <a:t>various sections called </a:t>
            </a:r>
            <a:r>
              <a:rPr sz="2400" spc="-10" dirty="0">
                <a:latin typeface="Times New Roman"/>
                <a:cs typeface="Times New Roman"/>
              </a:rPr>
              <a:t>as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sectors.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store </a:t>
            </a:r>
            <a:r>
              <a:rPr sz="2400" spc="-5" dirty="0">
                <a:latin typeface="Times New Roman"/>
                <a:cs typeface="Times New Roman"/>
              </a:rPr>
              <a:t>information, </a:t>
            </a:r>
            <a:r>
              <a:rPr sz="2400" dirty="0">
                <a:latin typeface="Times New Roman"/>
                <a:cs typeface="Times New Roman"/>
              </a:rPr>
              <a:t>it is </a:t>
            </a:r>
            <a:r>
              <a:rPr sz="2400" spc="-10" dirty="0">
                <a:latin typeface="Times New Roman"/>
                <a:cs typeface="Times New Roman"/>
              </a:rPr>
              <a:t>necessary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us to </a:t>
            </a:r>
            <a:r>
              <a:rPr sz="2400" spc="-5" dirty="0">
                <a:latin typeface="Times New Roman"/>
                <a:cs typeface="Times New Roman"/>
              </a:rPr>
              <a:t>identify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track and sector where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to be  </a:t>
            </a:r>
            <a:r>
              <a:rPr sz="2400" spc="-5" dirty="0">
                <a:latin typeface="Times New Roman"/>
                <a:cs typeface="Times New Roman"/>
              </a:rPr>
              <a:t>stored. The stored information </a:t>
            </a:r>
            <a:r>
              <a:rPr sz="2400" spc="-1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be </a:t>
            </a:r>
            <a:r>
              <a:rPr sz="2400" spc="-10" dirty="0">
                <a:latin typeface="Times New Roman"/>
                <a:cs typeface="Times New Roman"/>
              </a:rPr>
              <a:t>read </a:t>
            </a:r>
            <a:r>
              <a:rPr sz="2400" spc="-5" dirty="0">
                <a:latin typeface="Times New Roman"/>
                <a:cs typeface="Times New Roman"/>
              </a:rPr>
              <a:t>any number of </a:t>
            </a:r>
            <a:r>
              <a:rPr sz="2400" dirty="0">
                <a:latin typeface="Times New Roman"/>
                <a:cs typeface="Times New Roman"/>
              </a:rPr>
              <a:t>times </a:t>
            </a:r>
            <a:r>
              <a:rPr sz="2400" spc="-5" dirty="0">
                <a:latin typeface="Times New Roman"/>
                <a:cs typeface="Times New Roman"/>
              </a:rPr>
              <a:t>without </a:t>
            </a:r>
            <a:r>
              <a:rPr sz="2400" spc="-15" dirty="0">
                <a:latin typeface="Times New Roman"/>
                <a:cs typeface="Times New Roman"/>
              </a:rPr>
              <a:t>affecting </a:t>
            </a:r>
            <a:r>
              <a:rPr sz="2400" spc="-5" dirty="0">
                <a:latin typeface="Times New Roman"/>
                <a:cs typeface="Times New Roman"/>
              </a:rPr>
              <a:t>the stored  data. </a:t>
            </a:r>
            <a:r>
              <a:rPr sz="2400" spc="-10" dirty="0">
                <a:latin typeface="Times New Roman"/>
                <a:cs typeface="Times New Roman"/>
              </a:rPr>
              <a:t>But </a:t>
            </a:r>
            <a:r>
              <a:rPr sz="2400" spc="-5" dirty="0">
                <a:latin typeface="Times New Roman"/>
                <a:cs typeface="Times New Roman"/>
              </a:rPr>
              <a:t>when new data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written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10" dirty="0">
                <a:latin typeface="Times New Roman"/>
                <a:cs typeface="Times New Roman"/>
              </a:rPr>
              <a:t>erases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previously written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33737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Magnetic</a:t>
            </a:r>
            <a:r>
              <a:rPr spc="-80" dirty="0"/>
              <a:t> </a:t>
            </a:r>
            <a:r>
              <a:rPr spc="-5" dirty="0"/>
              <a:t>Disks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45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63" y="2248611"/>
            <a:ext cx="42386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spc="-60" dirty="0">
                <a:latin typeface="Times New Roman"/>
                <a:cs typeface="Times New Roman"/>
              </a:rPr>
              <a:t>Two </a:t>
            </a:r>
            <a:r>
              <a:rPr sz="2400" spc="-20" dirty="0">
                <a:latin typeface="Times New Roman"/>
                <a:cs typeface="Times New Roman"/>
              </a:rPr>
              <a:t>types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magnetic </a:t>
            </a:r>
            <a:r>
              <a:rPr sz="2400" dirty="0">
                <a:latin typeface="Times New Roman"/>
                <a:cs typeface="Times New Roman"/>
              </a:rPr>
              <a:t>disks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  <a:p>
            <a:pPr marL="927100" lvl="1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Hard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Disk</a:t>
            </a:r>
            <a:endParaRPr sz="2400">
              <a:latin typeface="Times New Roman"/>
              <a:cs typeface="Times New Roman"/>
            </a:endParaRPr>
          </a:p>
          <a:p>
            <a:pPr marL="927100" lvl="1" indent="-457834">
              <a:lnSpc>
                <a:spcPct val="100000"/>
              </a:lnSpc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spc="-5" dirty="0">
                <a:latin typeface="Times New Roman"/>
                <a:cs typeface="Times New Roman"/>
              </a:rPr>
              <a:t>Floppy </a:t>
            </a:r>
            <a:r>
              <a:rPr sz="2400" dirty="0">
                <a:latin typeface="Times New Roman"/>
                <a:cs typeface="Times New Roman"/>
              </a:rPr>
              <a:t>Disk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7680" y="3666730"/>
            <a:ext cx="11100435" cy="2945130"/>
            <a:chOff x="487680" y="3666730"/>
            <a:chExt cx="11100435" cy="2945130"/>
          </a:xfrm>
        </p:grpSpPr>
        <p:sp>
          <p:nvSpPr>
            <p:cNvPr id="6" name="object 6"/>
            <p:cNvSpPr/>
            <p:nvPr/>
          </p:nvSpPr>
          <p:spPr>
            <a:xfrm>
              <a:off x="487680" y="3666730"/>
              <a:ext cx="5034983" cy="294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99632" y="3666799"/>
              <a:ext cx="5388123" cy="25780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2110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Hard</a:t>
            </a:r>
            <a:r>
              <a:rPr spc="-80" dirty="0"/>
              <a:t> </a:t>
            </a:r>
            <a:r>
              <a:rPr spc="-5" dirty="0"/>
              <a:t>Disk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46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63" y="2248611"/>
            <a:ext cx="11337290" cy="438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15" dirty="0">
                <a:latin typeface="Times New Roman"/>
                <a:cs typeface="Times New Roman"/>
              </a:rPr>
              <a:t>most common physical </a:t>
            </a:r>
            <a:r>
              <a:rPr sz="2600" spc="-5" dirty="0">
                <a:latin typeface="Times New Roman"/>
                <a:cs typeface="Times New Roman"/>
              </a:rPr>
              <a:t>device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5" dirty="0">
                <a:latin typeface="Times New Roman"/>
                <a:cs typeface="Times New Roman"/>
              </a:rPr>
              <a:t>storing </a:t>
            </a:r>
            <a:r>
              <a:rPr sz="2600" dirty="0">
                <a:latin typeface="Times New Roman"/>
                <a:cs typeface="Times New Roman"/>
              </a:rPr>
              <a:t>files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spc="-1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hard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disk.</a:t>
            </a:r>
            <a:endParaRPr sz="26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hard disk </a:t>
            </a:r>
            <a:r>
              <a:rPr sz="2600" spc="-10" dirty="0">
                <a:latin typeface="Times New Roman"/>
                <a:cs typeface="Times New Roman"/>
              </a:rPr>
              <a:t>typically </a:t>
            </a:r>
            <a:r>
              <a:rPr sz="2600" spc="-5" dirty="0">
                <a:latin typeface="Times New Roman"/>
                <a:cs typeface="Times New Roman"/>
              </a:rPr>
              <a:t>contains several rotating disk plates, which are </a:t>
            </a:r>
            <a:r>
              <a:rPr sz="2600" spc="-10" dirty="0">
                <a:latin typeface="Times New Roman"/>
                <a:cs typeface="Times New Roman"/>
              </a:rPr>
              <a:t>permanently  </a:t>
            </a:r>
            <a:r>
              <a:rPr sz="2600" spc="-5" dirty="0">
                <a:latin typeface="Times New Roman"/>
                <a:cs typeface="Times New Roman"/>
              </a:rPr>
              <a:t>encased in a hard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disk.</a:t>
            </a:r>
            <a:endParaRPr sz="2600">
              <a:latin typeface="Times New Roman"/>
              <a:cs typeface="Times New Roman"/>
            </a:endParaRPr>
          </a:p>
          <a:p>
            <a:pPr marL="299085" marR="38227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surfaces of the plates are covered by </a:t>
            </a:r>
            <a:r>
              <a:rPr sz="2600" spc="-10" dirty="0">
                <a:latin typeface="Times New Roman"/>
                <a:cs typeface="Times New Roman"/>
              </a:rPr>
              <a:t>metal </a:t>
            </a:r>
            <a:r>
              <a:rPr sz="2600" spc="-5" dirty="0">
                <a:latin typeface="Times New Roman"/>
                <a:cs typeface="Times New Roman"/>
              </a:rPr>
              <a:t>oxide; </a:t>
            </a:r>
            <a:r>
              <a:rPr sz="2600" spc="-10" dirty="0">
                <a:latin typeface="Times New Roman"/>
                <a:cs typeface="Times New Roman"/>
              </a:rPr>
              <a:t>electromagnetic </a:t>
            </a:r>
            <a:r>
              <a:rPr sz="2600" spc="-5" dirty="0">
                <a:latin typeface="Times New Roman"/>
                <a:cs typeface="Times New Roman"/>
              </a:rPr>
              <a:t>recording  heads.</a:t>
            </a: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It performs read/write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operation.</a:t>
            </a: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There is one head </a:t>
            </a:r>
            <a:r>
              <a:rPr sz="2600" spc="5" dirty="0">
                <a:latin typeface="Times New Roman"/>
                <a:cs typeface="Times New Roman"/>
              </a:rPr>
              <a:t>for </a:t>
            </a:r>
            <a:r>
              <a:rPr sz="2600" spc="-5" dirty="0">
                <a:latin typeface="Times New Roman"/>
                <a:cs typeface="Times New Roman"/>
              </a:rPr>
              <a:t>each surface, and all the head </a:t>
            </a:r>
            <a:r>
              <a:rPr sz="2600" spc="-15" dirty="0">
                <a:latin typeface="Times New Roman"/>
                <a:cs typeface="Times New Roman"/>
              </a:rPr>
              <a:t>move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together.</a:t>
            </a: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disk rotates at around 7200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rpm.</a:t>
            </a: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Modern disks </a:t>
            </a:r>
            <a:r>
              <a:rPr sz="2600" spc="-10" dirty="0">
                <a:latin typeface="Times New Roman"/>
                <a:cs typeface="Times New Roman"/>
              </a:rPr>
              <a:t>typically </a:t>
            </a:r>
            <a:r>
              <a:rPr sz="2600" spc="-5" dirty="0">
                <a:latin typeface="Times New Roman"/>
                <a:cs typeface="Times New Roman"/>
              </a:rPr>
              <a:t>hold 260 </a:t>
            </a:r>
            <a:r>
              <a:rPr sz="2600" spc="-10" dirty="0">
                <a:latin typeface="Times New Roman"/>
                <a:cs typeface="Times New Roman"/>
              </a:rPr>
              <a:t>GB </a:t>
            </a:r>
            <a:r>
              <a:rPr sz="2600" spc="-5" dirty="0">
                <a:latin typeface="Times New Roman"/>
                <a:cs typeface="Times New Roman"/>
              </a:rPr>
              <a:t>to 1000 </a:t>
            </a:r>
            <a:r>
              <a:rPr sz="2600" spc="-10" dirty="0">
                <a:latin typeface="Times New Roman"/>
                <a:cs typeface="Times New Roman"/>
              </a:rPr>
              <a:t>GB </a:t>
            </a:r>
            <a:r>
              <a:rPr sz="2600" spc="-5" dirty="0">
                <a:latin typeface="Times New Roman"/>
                <a:cs typeface="Times New Roman"/>
              </a:rPr>
              <a:t>(TB) of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data.</a:t>
            </a:r>
            <a:endParaRPr sz="2600">
              <a:latin typeface="Times New Roman"/>
              <a:cs typeface="Times New Roman"/>
            </a:endParaRPr>
          </a:p>
          <a:p>
            <a:pPr marL="299085" marR="10350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surface of a plate is </a:t>
            </a:r>
            <a:r>
              <a:rPr sz="2600" spc="-10" dirty="0">
                <a:latin typeface="Times New Roman"/>
                <a:cs typeface="Times New Roman"/>
              </a:rPr>
              <a:t>organized </a:t>
            </a:r>
            <a:r>
              <a:rPr sz="2600" spc="-5" dirty="0">
                <a:latin typeface="Times New Roman"/>
                <a:cs typeface="Times New Roman"/>
              </a:rPr>
              <a:t>has a </a:t>
            </a:r>
            <a:r>
              <a:rPr sz="2600" spc="-10" dirty="0">
                <a:latin typeface="Times New Roman"/>
                <a:cs typeface="Times New Roman"/>
              </a:rPr>
              <a:t>number </a:t>
            </a:r>
            <a:r>
              <a:rPr sz="2600" spc="-5" dirty="0">
                <a:latin typeface="Times New Roman"/>
                <a:cs typeface="Times New Roman"/>
              </a:rPr>
              <a:t>of concentric tracks. Each track is  divided into sectors. Set of </a:t>
            </a:r>
            <a:r>
              <a:rPr sz="2600" spc="-10" dirty="0">
                <a:latin typeface="Times New Roman"/>
                <a:cs typeface="Times New Roman"/>
              </a:rPr>
              <a:t>matched </a:t>
            </a:r>
            <a:r>
              <a:rPr sz="2600" spc="-5" dirty="0">
                <a:latin typeface="Times New Roman"/>
                <a:cs typeface="Times New Roman"/>
              </a:rPr>
              <a:t>tracks are called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cylinders.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2540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Floppy</a:t>
            </a:r>
            <a:r>
              <a:rPr spc="-80" dirty="0"/>
              <a:t> </a:t>
            </a:r>
            <a:r>
              <a:rPr spc="-5" dirty="0"/>
              <a:t>Disk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47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63" y="2388869"/>
            <a:ext cx="11056620" cy="3592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Floppy diskette contains a single </a:t>
            </a:r>
            <a:r>
              <a:rPr sz="2600" dirty="0">
                <a:latin typeface="Times New Roman"/>
                <a:cs typeface="Times New Roman"/>
              </a:rPr>
              <a:t>flat </a:t>
            </a:r>
            <a:r>
              <a:rPr sz="2600" spc="-5" dirty="0">
                <a:latin typeface="Times New Roman"/>
                <a:cs typeface="Times New Roman"/>
              </a:rPr>
              <a:t>piece of circular plate (the disk) coated with  </a:t>
            </a:r>
            <a:r>
              <a:rPr sz="2600" spc="-10" dirty="0">
                <a:latin typeface="Times New Roman"/>
                <a:cs typeface="Times New Roman"/>
              </a:rPr>
              <a:t>metal </a:t>
            </a:r>
            <a:r>
              <a:rPr sz="2600" spc="-5" dirty="0">
                <a:latin typeface="Times New Roman"/>
                <a:cs typeface="Times New Roman"/>
              </a:rPr>
              <a:t>oxide and enclosed in plastic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cover.</a:t>
            </a: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Floppy disks are </a:t>
            </a:r>
            <a:r>
              <a:rPr sz="2600" spc="-10" dirty="0">
                <a:latin typeface="Times New Roman"/>
                <a:cs typeface="Times New Roman"/>
              </a:rPr>
              <a:t>small </a:t>
            </a:r>
            <a:r>
              <a:rPr sz="2600" spc="-5" dirty="0">
                <a:latin typeface="Times New Roman"/>
                <a:cs typeface="Times New Roman"/>
              </a:rPr>
              <a:t>and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portable.</a:t>
            </a: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The three </a:t>
            </a:r>
            <a:r>
              <a:rPr sz="2600" spc="-15" dirty="0">
                <a:latin typeface="Times New Roman"/>
                <a:cs typeface="Times New Roman"/>
              </a:rPr>
              <a:t>common </a:t>
            </a:r>
            <a:r>
              <a:rPr sz="2600" spc="-10" dirty="0">
                <a:latin typeface="Times New Roman"/>
                <a:cs typeface="Times New Roman"/>
              </a:rPr>
              <a:t>sizes </a:t>
            </a:r>
            <a:r>
              <a:rPr sz="2600" spc="-5" dirty="0">
                <a:latin typeface="Times New Roman"/>
                <a:cs typeface="Times New Roman"/>
              </a:rPr>
              <a:t>are 3.5”, 5.25” and 8”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diameter.</a:t>
            </a:r>
            <a:endParaRPr sz="2600">
              <a:latin typeface="Times New Roman"/>
              <a:cs typeface="Times New Roman"/>
            </a:endParaRPr>
          </a:p>
          <a:p>
            <a:pPr marL="299085" marR="5715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600" spc="-10" dirty="0">
                <a:latin typeface="Times New Roman"/>
                <a:cs typeface="Times New Roman"/>
              </a:rPr>
              <a:t>Most commonly </a:t>
            </a:r>
            <a:r>
              <a:rPr sz="2600" spc="-5" dirty="0">
                <a:latin typeface="Times New Roman"/>
                <a:cs typeface="Times New Roman"/>
              </a:rPr>
              <a:t>used floppy disks is of 3.5" in size with storage capacity of 1.44  MB of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data.</a:t>
            </a: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Disk drives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5" dirty="0">
                <a:latin typeface="Times New Roman"/>
                <a:cs typeface="Times New Roman"/>
              </a:rPr>
              <a:t>floppy disks are called floppy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drives.</a:t>
            </a: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Floppy disks are slower to access than hard disks and have less storage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capacity.</a:t>
            </a: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600" spc="-5" dirty="0">
                <a:latin typeface="Times New Roman"/>
                <a:cs typeface="Times New Roman"/>
              </a:rPr>
              <a:t>It is less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expensive.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2688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Optical</a:t>
            </a:r>
            <a:r>
              <a:rPr spc="-80" dirty="0"/>
              <a:t> </a:t>
            </a:r>
            <a:r>
              <a:rPr spc="-5" dirty="0"/>
              <a:t>Disk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48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341" y="2080005"/>
            <a:ext cx="11339830" cy="4541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8110">
              <a:lnSpc>
                <a:spcPct val="100000"/>
              </a:lnSpc>
              <a:spcBef>
                <a:spcPts val="105"/>
              </a:spcBef>
            </a:pPr>
            <a:r>
              <a:rPr sz="2800" b="1" i="1" dirty="0">
                <a:latin typeface="Times New Roman"/>
                <a:cs typeface="Times New Roman"/>
              </a:rPr>
              <a:t>Optical disk is a random </a:t>
            </a:r>
            <a:r>
              <a:rPr sz="2800" b="1" i="1" spc="-5" dirty="0">
                <a:latin typeface="Times New Roman"/>
                <a:cs typeface="Times New Roman"/>
              </a:rPr>
              <a:t>access, </a:t>
            </a:r>
            <a:r>
              <a:rPr sz="2800" b="1" i="1" dirty="0">
                <a:latin typeface="Times New Roman"/>
                <a:cs typeface="Times New Roman"/>
              </a:rPr>
              <a:t>removable disk </a:t>
            </a:r>
            <a:r>
              <a:rPr sz="2800" b="1" i="1" spc="5" dirty="0">
                <a:latin typeface="Times New Roman"/>
                <a:cs typeface="Times New Roman"/>
              </a:rPr>
              <a:t>on </a:t>
            </a:r>
            <a:r>
              <a:rPr sz="2800" b="1" i="1" dirty="0">
                <a:latin typeface="Times New Roman"/>
                <a:cs typeface="Times New Roman"/>
              </a:rPr>
              <a:t>which </a:t>
            </a:r>
            <a:r>
              <a:rPr sz="2800" b="1" i="1" spc="5" dirty="0">
                <a:latin typeface="Times New Roman"/>
                <a:cs typeface="Times New Roman"/>
              </a:rPr>
              <a:t>data </a:t>
            </a:r>
            <a:r>
              <a:rPr sz="2800" b="1" i="1" dirty="0">
                <a:latin typeface="Times New Roman"/>
                <a:cs typeface="Times New Roman"/>
              </a:rPr>
              <a:t>is written</a:t>
            </a:r>
            <a:r>
              <a:rPr sz="2800" b="1" i="1" spc="-42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and  read through </a:t>
            </a:r>
            <a:r>
              <a:rPr sz="2800" b="1" i="1" dirty="0">
                <a:latin typeface="Times New Roman"/>
                <a:cs typeface="Times New Roman"/>
              </a:rPr>
              <a:t>the </a:t>
            </a:r>
            <a:r>
              <a:rPr sz="2800" b="1" i="1" spc="5" dirty="0">
                <a:latin typeface="Times New Roman"/>
                <a:cs typeface="Times New Roman"/>
              </a:rPr>
              <a:t>use of laser</a:t>
            </a:r>
            <a:r>
              <a:rPr sz="2800" b="1" i="1" spc="-254" dirty="0">
                <a:latin typeface="Times New Roman"/>
                <a:cs typeface="Times New Roman"/>
              </a:rPr>
              <a:t> </a:t>
            </a:r>
            <a:r>
              <a:rPr sz="2800" b="1" i="1" spc="10" dirty="0">
                <a:latin typeface="Times New Roman"/>
                <a:cs typeface="Times New Roman"/>
              </a:rPr>
              <a:t>beam.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Optical </a:t>
            </a:r>
            <a:r>
              <a:rPr sz="2400" dirty="0">
                <a:latin typeface="Times New Roman"/>
                <a:cs typeface="Times New Roman"/>
              </a:rPr>
              <a:t>disk </a:t>
            </a:r>
            <a:r>
              <a:rPr sz="2400" spc="-5" dirty="0">
                <a:latin typeface="Times New Roman"/>
                <a:cs typeface="Times New Roman"/>
              </a:rPr>
              <a:t>consists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rotating </a:t>
            </a:r>
            <a:r>
              <a:rPr sz="2400" dirty="0">
                <a:latin typeface="Times New Roman"/>
                <a:cs typeface="Times New Roman"/>
              </a:rPr>
              <a:t>disk, </a:t>
            </a:r>
            <a:r>
              <a:rPr sz="2400" spc="-5" dirty="0">
                <a:latin typeface="Times New Roman"/>
                <a:cs typeface="Times New Roman"/>
              </a:rPr>
              <a:t>which is coated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highly reflective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material.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Data recording </a:t>
            </a:r>
            <a:r>
              <a:rPr sz="2400" dirty="0">
                <a:latin typeface="Times New Roman"/>
                <a:cs typeface="Times New Roman"/>
              </a:rPr>
              <a:t>on the disk is done by </a:t>
            </a:r>
            <a:r>
              <a:rPr sz="2400" spc="-5" dirty="0">
                <a:latin typeface="Times New Roman"/>
                <a:cs typeface="Times New Roman"/>
              </a:rPr>
              <a:t>focusing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laser beam </a:t>
            </a:r>
            <a:r>
              <a:rPr sz="2400" dirty="0">
                <a:latin typeface="Times New Roman"/>
                <a:cs typeface="Times New Roman"/>
              </a:rPr>
              <a:t>on the </a:t>
            </a:r>
            <a:r>
              <a:rPr sz="2400" spc="-10" dirty="0">
                <a:latin typeface="Times New Roman"/>
                <a:cs typeface="Times New Roman"/>
              </a:rPr>
              <a:t>surface </a:t>
            </a:r>
            <a:r>
              <a:rPr sz="2400" dirty="0">
                <a:latin typeface="Times New Roman"/>
                <a:cs typeface="Times New Roman"/>
              </a:rPr>
              <a:t>of the spinning  disk, </a:t>
            </a:r>
            <a:r>
              <a:rPr sz="2400" spc="-5" dirty="0">
                <a:latin typeface="Times New Roman"/>
                <a:cs typeface="Times New Roman"/>
              </a:rPr>
              <a:t>which stores data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microscopic light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dark spots </a:t>
            </a:r>
            <a:r>
              <a:rPr sz="2400" dirty="0">
                <a:latin typeface="Times New Roman"/>
                <a:cs typeface="Times New Roman"/>
              </a:rPr>
              <a:t>on the disk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surface.</a:t>
            </a:r>
            <a:endParaRPr sz="2400">
              <a:latin typeface="Times New Roman"/>
              <a:cs typeface="Times New Roman"/>
            </a:endParaRPr>
          </a:p>
          <a:p>
            <a:pPr marL="356870" marR="145415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dark spots are called </a:t>
            </a:r>
            <a:r>
              <a:rPr sz="2400" dirty="0">
                <a:latin typeface="Times New Roman"/>
                <a:cs typeface="Times New Roman"/>
              </a:rPr>
              <a:t>pits. The </a:t>
            </a:r>
            <a:r>
              <a:rPr sz="2400" spc="-20" dirty="0">
                <a:latin typeface="Times New Roman"/>
                <a:cs typeface="Times New Roman"/>
              </a:rPr>
              <a:t>lighter, </a:t>
            </a:r>
            <a:r>
              <a:rPr sz="2400" dirty="0">
                <a:latin typeface="Times New Roman"/>
                <a:cs typeface="Times New Roman"/>
              </a:rPr>
              <a:t>non-spitted </a:t>
            </a:r>
            <a:r>
              <a:rPr sz="2400" spc="-10" dirty="0">
                <a:latin typeface="Times New Roman"/>
                <a:cs typeface="Times New Roman"/>
              </a:rPr>
              <a:t>surface areas </a:t>
            </a:r>
            <a:r>
              <a:rPr sz="2400" dirty="0">
                <a:latin typeface="Times New Roman"/>
                <a:cs typeface="Times New Roman"/>
              </a:rPr>
              <a:t>of the disk </a:t>
            </a:r>
            <a:r>
              <a:rPr sz="2400" spc="-5" dirty="0">
                <a:latin typeface="Times New Roman"/>
                <a:cs typeface="Times New Roman"/>
              </a:rPr>
              <a:t>are called  </a:t>
            </a:r>
            <a:r>
              <a:rPr sz="2400" dirty="0">
                <a:latin typeface="Times New Roman"/>
                <a:cs typeface="Times New Roman"/>
              </a:rPr>
              <a:t>lands.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process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recording data </a:t>
            </a:r>
            <a:r>
              <a:rPr sz="2400" dirty="0">
                <a:latin typeface="Times New Roman"/>
                <a:cs typeface="Times New Roman"/>
              </a:rPr>
              <a:t>onto a </a:t>
            </a:r>
            <a:r>
              <a:rPr sz="2400" spc="-5" dirty="0">
                <a:latin typeface="Times New Roman"/>
                <a:cs typeface="Times New Roman"/>
              </a:rPr>
              <a:t>optical </a:t>
            </a:r>
            <a:r>
              <a:rPr sz="2400" dirty="0">
                <a:latin typeface="Times New Roman"/>
                <a:cs typeface="Times New Roman"/>
              </a:rPr>
              <a:t>disk </a:t>
            </a:r>
            <a:r>
              <a:rPr sz="2400" spc="-5" dirty="0">
                <a:latin typeface="Times New Roman"/>
                <a:cs typeface="Times New Roman"/>
              </a:rPr>
              <a:t>are called burning.</a:t>
            </a:r>
            <a:endParaRPr sz="2400">
              <a:latin typeface="Times New Roman"/>
              <a:cs typeface="Times New Roman"/>
            </a:endParaRPr>
          </a:p>
          <a:p>
            <a:pPr marL="357505" marR="5316220" indent="-3575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There are </a:t>
            </a:r>
            <a:r>
              <a:rPr sz="2400" spc="-15" dirty="0">
                <a:latin typeface="Times New Roman"/>
                <a:cs typeface="Times New Roman"/>
              </a:rPr>
              <a:t>different </a:t>
            </a:r>
            <a:r>
              <a:rPr sz="2400" spc="-20" dirty="0">
                <a:latin typeface="Times New Roman"/>
                <a:cs typeface="Times New Roman"/>
              </a:rPr>
              <a:t>types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optical laser </a:t>
            </a:r>
            <a:r>
              <a:rPr sz="2400" dirty="0">
                <a:latin typeface="Times New Roman"/>
                <a:cs typeface="Times New Roman"/>
              </a:rPr>
              <a:t>disks.  o </a:t>
            </a:r>
            <a:r>
              <a:rPr sz="2400" spc="-5" dirty="0">
                <a:latin typeface="Times New Roman"/>
                <a:cs typeface="Times New Roman"/>
              </a:rPr>
              <a:t>CD ROM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buChar char="o"/>
              <a:tabLst>
                <a:tab pos="699135" algn="l"/>
              </a:tabLst>
            </a:pPr>
            <a:r>
              <a:rPr sz="2400" spc="-5" dirty="0">
                <a:latin typeface="Times New Roman"/>
                <a:cs typeface="Times New Roman"/>
              </a:rPr>
              <a:t>DVD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ROM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buChar char="o"/>
              <a:tabLst>
                <a:tab pos="699135" algn="l"/>
              </a:tabLst>
            </a:pPr>
            <a:r>
              <a:rPr sz="2400" spc="-15" dirty="0">
                <a:latin typeface="Times New Roman"/>
                <a:cs typeface="Times New Roman"/>
              </a:rPr>
              <a:t>BD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ROM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8552" y="3453393"/>
            <a:ext cx="2708663" cy="3226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1895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CD</a:t>
            </a:r>
            <a:r>
              <a:rPr spc="-65" dirty="0"/>
              <a:t> </a:t>
            </a:r>
            <a:r>
              <a:rPr spc="-5" dirty="0"/>
              <a:t>ROM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49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341" y="2080005"/>
            <a:ext cx="11360150" cy="3869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CD-ROM </a:t>
            </a:r>
            <a:r>
              <a:rPr sz="2800" b="1" i="1" spc="5" dirty="0">
                <a:latin typeface="Times New Roman"/>
                <a:cs typeface="Times New Roman"/>
              </a:rPr>
              <a:t>stands for </a:t>
            </a:r>
            <a:r>
              <a:rPr sz="2800" b="1" i="1" dirty="0">
                <a:latin typeface="Times New Roman"/>
                <a:cs typeface="Times New Roman"/>
              </a:rPr>
              <a:t>Compact Disk </a:t>
            </a:r>
            <a:r>
              <a:rPr sz="2800" b="1" i="1" spc="5" dirty="0">
                <a:latin typeface="Times New Roman"/>
                <a:cs typeface="Times New Roman"/>
              </a:rPr>
              <a:t>Read </a:t>
            </a:r>
            <a:r>
              <a:rPr sz="2800" b="1" i="1" dirty="0">
                <a:latin typeface="Times New Roman"/>
                <a:cs typeface="Times New Roman"/>
              </a:rPr>
              <a:t>Only Memory. It is </a:t>
            </a:r>
            <a:r>
              <a:rPr sz="2800" b="1" i="1" spc="5" dirty="0">
                <a:latin typeface="Times New Roman"/>
                <a:cs typeface="Times New Roman"/>
              </a:rPr>
              <a:t>read only</a:t>
            </a:r>
            <a:r>
              <a:rPr sz="2800" b="1" i="1" spc="-45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optical  storage </a:t>
            </a:r>
            <a:r>
              <a:rPr sz="2800" b="1" i="1" spc="-5" dirty="0">
                <a:latin typeface="Times New Roman"/>
                <a:cs typeface="Times New Roman"/>
              </a:rPr>
              <a:t>medium </a:t>
            </a:r>
            <a:r>
              <a:rPr sz="2800" b="1" i="1" spc="5" dirty="0">
                <a:latin typeface="Times New Roman"/>
                <a:cs typeface="Times New Roman"/>
              </a:rPr>
              <a:t>capable of holding </a:t>
            </a:r>
            <a:r>
              <a:rPr sz="2800" b="1" i="1" dirty="0">
                <a:latin typeface="Times New Roman"/>
                <a:cs typeface="Times New Roman"/>
              </a:rPr>
              <a:t>up </a:t>
            </a:r>
            <a:r>
              <a:rPr sz="2800" b="1" i="1" spc="5" dirty="0">
                <a:latin typeface="Times New Roman"/>
                <a:cs typeface="Times New Roman"/>
              </a:rPr>
              <a:t>to 682 MB </a:t>
            </a:r>
            <a:r>
              <a:rPr sz="2800" b="1" i="1" dirty="0">
                <a:latin typeface="Times New Roman"/>
                <a:cs typeface="Times New Roman"/>
              </a:rPr>
              <a:t>of </a:t>
            </a:r>
            <a:r>
              <a:rPr sz="2800" b="1" i="1" spc="5" dirty="0">
                <a:latin typeface="Times New Roman"/>
                <a:cs typeface="Times New Roman"/>
              </a:rPr>
              <a:t>data. </a:t>
            </a:r>
            <a:r>
              <a:rPr sz="2800" b="1" i="1" dirty="0">
                <a:latin typeface="Times New Roman"/>
                <a:cs typeface="Times New Roman"/>
              </a:rPr>
              <a:t>Accessing </a:t>
            </a:r>
            <a:r>
              <a:rPr sz="2800" b="1" i="1" spc="5" dirty="0">
                <a:latin typeface="Times New Roman"/>
                <a:cs typeface="Times New Roman"/>
              </a:rPr>
              <a:t>of data  </a:t>
            </a:r>
            <a:r>
              <a:rPr sz="2800" b="1" i="1" dirty="0">
                <a:latin typeface="Times New Roman"/>
                <a:cs typeface="Times New Roman"/>
              </a:rPr>
              <a:t>from CD ROM </a:t>
            </a:r>
            <a:r>
              <a:rPr sz="2800" b="1" i="1" spc="5" dirty="0">
                <a:latin typeface="Times New Roman"/>
                <a:cs typeface="Times New Roman"/>
              </a:rPr>
              <a:t>is quite a bit faster </a:t>
            </a:r>
            <a:r>
              <a:rPr sz="2800" b="1" i="1" dirty="0">
                <a:latin typeface="Times New Roman"/>
                <a:cs typeface="Times New Roman"/>
              </a:rPr>
              <a:t>than </a:t>
            </a:r>
            <a:r>
              <a:rPr sz="2800" b="1" i="1" spc="5" dirty="0">
                <a:latin typeface="Times New Roman"/>
                <a:cs typeface="Times New Roman"/>
              </a:rPr>
              <a:t>a floppy disk but slower than hard  </a:t>
            </a:r>
            <a:r>
              <a:rPr sz="2800" b="1" i="1" spc="10" dirty="0">
                <a:latin typeface="Times New Roman"/>
                <a:cs typeface="Times New Roman"/>
              </a:rPr>
              <a:t>disk.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00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read a CD-ROM a </a:t>
            </a:r>
            <a:r>
              <a:rPr sz="2800" spc="5" dirty="0">
                <a:latin typeface="Times New Roman"/>
                <a:cs typeface="Times New Roman"/>
              </a:rPr>
              <a:t>device </a:t>
            </a:r>
            <a:r>
              <a:rPr sz="2800" spc="-5" dirty="0">
                <a:latin typeface="Times New Roman"/>
                <a:cs typeface="Times New Roman"/>
              </a:rPr>
              <a:t>called </a:t>
            </a:r>
            <a:r>
              <a:rPr sz="2800" dirty="0">
                <a:latin typeface="Times New Roman"/>
                <a:cs typeface="Times New Roman"/>
              </a:rPr>
              <a:t>CD-ROM </a:t>
            </a:r>
            <a:r>
              <a:rPr sz="2800" spc="5" dirty="0">
                <a:latin typeface="Times New Roman"/>
                <a:cs typeface="Times New Roman"/>
              </a:rPr>
              <a:t>drive is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needed.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5" dirty="0">
                <a:latin typeface="Times New Roman"/>
                <a:cs typeface="Times New Roman"/>
              </a:rPr>
              <a:t>CD </a:t>
            </a:r>
            <a:r>
              <a:rPr sz="2800" dirty="0">
                <a:latin typeface="Times New Roman"/>
                <a:cs typeface="Times New Roman"/>
              </a:rPr>
              <a:t>technology </a:t>
            </a:r>
            <a:r>
              <a:rPr sz="2800" spc="5" dirty="0">
                <a:latin typeface="Times New Roman"/>
                <a:cs typeface="Times New Roman"/>
              </a:rPr>
              <a:t>uses </a:t>
            </a:r>
            <a:r>
              <a:rPr sz="2800" dirty="0">
                <a:latin typeface="Times New Roman"/>
                <a:cs typeface="Times New Roman"/>
              </a:rPr>
              <a:t>a near infrared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laser.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There are two </a:t>
            </a:r>
            <a:r>
              <a:rPr sz="2800" spc="-5" dirty="0">
                <a:latin typeface="Times New Roman"/>
                <a:cs typeface="Times New Roman"/>
              </a:rPr>
              <a:t>types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CD-ROM’s.</a:t>
            </a:r>
            <a:endParaRPr sz="2800">
              <a:latin typeface="Times New Roman"/>
              <a:cs typeface="Times New Roman"/>
            </a:endParaRPr>
          </a:p>
          <a:p>
            <a:pPr marL="927100" lvl="1" indent="-457834">
              <a:lnSpc>
                <a:spcPct val="100000"/>
              </a:lnSpc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800" spc="-5" dirty="0">
                <a:latin typeface="Times New Roman"/>
                <a:cs typeface="Times New Roman"/>
              </a:rPr>
              <a:t>CD-R: </a:t>
            </a: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5" dirty="0">
                <a:latin typeface="Times New Roman"/>
                <a:cs typeface="Times New Roman"/>
              </a:rPr>
              <a:t>also called </a:t>
            </a:r>
            <a:r>
              <a:rPr sz="2800" dirty="0">
                <a:latin typeface="Times New Roman"/>
                <a:cs typeface="Times New Roman"/>
              </a:rPr>
              <a:t>as </a:t>
            </a:r>
            <a:r>
              <a:rPr sz="2800" spc="5" dirty="0">
                <a:latin typeface="Times New Roman"/>
                <a:cs typeface="Times New Roman"/>
              </a:rPr>
              <a:t>Recordable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CD</a:t>
            </a:r>
            <a:endParaRPr sz="2800">
              <a:latin typeface="Times New Roman"/>
              <a:cs typeface="Times New Roman"/>
            </a:endParaRPr>
          </a:p>
          <a:p>
            <a:pPr marL="927100" lvl="1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800" spc="-45" dirty="0">
                <a:latin typeface="Times New Roman"/>
                <a:cs typeface="Times New Roman"/>
              </a:rPr>
              <a:t>CD-RW: </a:t>
            </a: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5" dirty="0">
                <a:latin typeface="Times New Roman"/>
                <a:cs typeface="Times New Roman"/>
              </a:rPr>
              <a:t>also called </a:t>
            </a:r>
            <a:r>
              <a:rPr sz="280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Re-Writable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59368" y="3471690"/>
            <a:ext cx="3384972" cy="3368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986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DVD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50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043" y="2189429"/>
            <a:ext cx="10996295" cy="344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1" spc="-20" dirty="0">
                <a:latin typeface="Times New Roman"/>
                <a:cs typeface="Times New Roman"/>
              </a:rPr>
              <a:t>DVD </a:t>
            </a:r>
            <a:r>
              <a:rPr sz="2800" b="1" i="1" spc="5" dirty="0">
                <a:latin typeface="Times New Roman"/>
                <a:cs typeface="Times New Roman"/>
              </a:rPr>
              <a:t>stands for “Digital </a:t>
            </a:r>
            <a:r>
              <a:rPr sz="2800" b="1" i="1" spc="-35" dirty="0">
                <a:latin typeface="Times New Roman"/>
                <a:cs typeface="Times New Roman"/>
              </a:rPr>
              <a:t>Versatile</a:t>
            </a:r>
            <a:r>
              <a:rPr sz="2800" b="1" i="1" spc="-23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Disk”.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It is an </a:t>
            </a:r>
            <a:r>
              <a:rPr sz="2800" spc="5" dirty="0">
                <a:latin typeface="Times New Roman"/>
                <a:cs typeface="Times New Roman"/>
              </a:rPr>
              <a:t>optical disk </a:t>
            </a:r>
            <a:r>
              <a:rPr sz="2800" dirty="0">
                <a:latin typeface="Times New Roman"/>
                <a:cs typeface="Times New Roman"/>
              </a:rPr>
              <a:t>technology with a 4.7 </a:t>
            </a:r>
            <a:r>
              <a:rPr sz="2800" spc="-5" dirty="0">
                <a:latin typeface="Times New Roman"/>
                <a:cs typeface="Times New Roman"/>
              </a:rPr>
              <a:t>GB </a:t>
            </a:r>
            <a:r>
              <a:rPr sz="2800" spc="5" dirty="0">
                <a:latin typeface="Times New Roman"/>
                <a:cs typeface="Times New Roman"/>
              </a:rPr>
              <a:t>storage</a:t>
            </a:r>
            <a:r>
              <a:rPr sz="2800" spc="-4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capacity.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DVD </a:t>
            </a:r>
            <a:r>
              <a:rPr sz="280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be single or double sided, and </a:t>
            </a:r>
            <a:r>
              <a:rPr sz="280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have </a:t>
            </a:r>
            <a:r>
              <a:rPr sz="2800" dirty="0">
                <a:latin typeface="Times New Roman"/>
                <a:cs typeface="Times New Roman"/>
              </a:rPr>
              <a:t>two </a:t>
            </a:r>
            <a:r>
              <a:rPr sz="2800" spc="-5" dirty="0">
                <a:latin typeface="Times New Roman"/>
                <a:cs typeface="Times New Roman"/>
              </a:rPr>
              <a:t>layers </a:t>
            </a:r>
            <a:r>
              <a:rPr sz="2800" spc="5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each</a:t>
            </a:r>
            <a:r>
              <a:rPr sz="2800" spc="-484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side.</a:t>
            </a:r>
            <a:endParaRPr sz="2800">
              <a:latin typeface="Times New Roman"/>
              <a:cs typeface="Times New Roman"/>
            </a:endParaRPr>
          </a:p>
          <a:p>
            <a:pPr marL="469265" marR="7747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5" dirty="0">
                <a:latin typeface="Times New Roman"/>
                <a:cs typeface="Times New Roman"/>
              </a:rPr>
              <a:t>A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double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sided,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two-layered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DVD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will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hold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up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17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GB</a:t>
            </a:r>
            <a:r>
              <a:rPr sz="2800" spc="5" dirty="0">
                <a:latin typeface="Times New Roman"/>
                <a:cs typeface="Times New Roman"/>
              </a:rPr>
              <a:t> of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Video,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Audio  or other </a:t>
            </a:r>
            <a:r>
              <a:rPr sz="2800" dirty="0">
                <a:latin typeface="Times New Roman"/>
                <a:cs typeface="Times New Roman"/>
              </a:rPr>
              <a:t>information. </a:t>
            </a:r>
            <a:r>
              <a:rPr sz="2800" spc="-5" dirty="0">
                <a:latin typeface="Times New Roman"/>
                <a:cs typeface="Times New Roman"/>
              </a:rPr>
              <a:t>DVD </a:t>
            </a:r>
            <a:r>
              <a:rPr sz="2800" dirty="0">
                <a:latin typeface="Times New Roman"/>
                <a:cs typeface="Times New Roman"/>
              </a:rPr>
              <a:t>technology </a:t>
            </a:r>
            <a:r>
              <a:rPr sz="2800" spc="5" dirty="0">
                <a:latin typeface="Times New Roman"/>
                <a:cs typeface="Times New Roman"/>
              </a:rPr>
              <a:t>uses </a:t>
            </a:r>
            <a:r>
              <a:rPr sz="2800" dirty="0">
                <a:latin typeface="Times New Roman"/>
                <a:cs typeface="Times New Roman"/>
              </a:rPr>
              <a:t>a red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laser.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There are two </a:t>
            </a:r>
            <a:r>
              <a:rPr sz="2800" spc="-5" dirty="0">
                <a:latin typeface="Times New Roman"/>
                <a:cs typeface="Times New Roman"/>
              </a:rPr>
              <a:t>types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DVD.</a:t>
            </a:r>
            <a:endParaRPr sz="2800">
              <a:latin typeface="Times New Roman"/>
              <a:cs typeface="Times New Roman"/>
            </a:endParaRPr>
          </a:p>
          <a:p>
            <a:pPr marL="927100" lvl="1" indent="-45847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926465" algn="l"/>
                <a:tab pos="927735" algn="l"/>
              </a:tabLst>
            </a:pPr>
            <a:r>
              <a:rPr sz="2800" spc="-5" dirty="0">
                <a:latin typeface="Times New Roman"/>
                <a:cs typeface="Times New Roman"/>
              </a:rPr>
              <a:t>DVD-R: </a:t>
            </a: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5" dirty="0">
                <a:latin typeface="Times New Roman"/>
                <a:cs typeface="Times New Roman"/>
              </a:rPr>
              <a:t>also called </a:t>
            </a:r>
            <a:r>
              <a:rPr sz="280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DVD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Recordable.</a:t>
            </a:r>
            <a:endParaRPr sz="2800">
              <a:latin typeface="Times New Roman"/>
              <a:cs typeface="Times New Roman"/>
            </a:endParaRPr>
          </a:p>
          <a:p>
            <a:pPr marL="927100" lvl="1" indent="-458470">
              <a:lnSpc>
                <a:spcPct val="100000"/>
              </a:lnSpc>
              <a:buFont typeface="Wingdings"/>
              <a:buChar char=""/>
              <a:tabLst>
                <a:tab pos="926465" algn="l"/>
                <a:tab pos="927735" algn="l"/>
              </a:tabLst>
            </a:pPr>
            <a:r>
              <a:rPr sz="2800" spc="-45" dirty="0">
                <a:latin typeface="Times New Roman"/>
                <a:cs typeface="Times New Roman"/>
              </a:rPr>
              <a:t>DVD-RW: </a:t>
            </a: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5" dirty="0">
                <a:latin typeface="Times New Roman"/>
                <a:cs typeface="Times New Roman"/>
              </a:rPr>
              <a:t>also called </a:t>
            </a:r>
            <a:r>
              <a:rPr sz="280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DVD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Re-Writable.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24345"/>
            <a:chOff x="0" y="0"/>
            <a:chExt cx="12192000" cy="6824345"/>
          </a:xfrm>
        </p:grpSpPr>
        <p:sp>
          <p:nvSpPr>
            <p:cNvPr id="3" name="object 3"/>
            <p:cNvSpPr/>
            <p:nvPr/>
          </p:nvSpPr>
          <p:spPr>
            <a:xfrm>
              <a:off x="9217152" y="3916659"/>
              <a:ext cx="2964326" cy="2907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5976" y="3916674"/>
              <a:ext cx="6021810" cy="28747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2722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Blu-Ray</a:t>
            </a:r>
            <a:r>
              <a:rPr spc="-75" dirty="0"/>
              <a:t> </a:t>
            </a:r>
            <a:r>
              <a:rPr spc="-5" dirty="0"/>
              <a:t>Disk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51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243" y="2245309"/>
            <a:ext cx="10936605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1" spc="5" dirty="0">
                <a:latin typeface="Times New Roman"/>
                <a:cs typeface="Times New Roman"/>
              </a:rPr>
              <a:t>Blu-ray </a:t>
            </a:r>
            <a:r>
              <a:rPr sz="2800" b="1" i="1" dirty="0">
                <a:latin typeface="Times New Roman"/>
                <a:cs typeface="Times New Roman"/>
              </a:rPr>
              <a:t>Disk, </a:t>
            </a:r>
            <a:r>
              <a:rPr sz="2800" b="1" i="1" spc="5" dirty="0">
                <a:latin typeface="Times New Roman"/>
                <a:cs typeface="Times New Roman"/>
              </a:rPr>
              <a:t>referred as</a:t>
            </a:r>
            <a:r>
              <a:rPr sz="2800" b="1" i="1" spc="-24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BD.</a:t>
            </a:r>
            <a:endParaRPr sz="2800">
              <a:latin typeface="Times New Roman"/>
              <a:cs typeface="Times New Roman"/>
            </a:endParaRPr>
          </a:p>
          <a:p>
            <a:pPr marL="469265" marR="127635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 high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capacity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storage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technology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25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GB 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50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GB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capacity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  store </a:t>
            </a:r>
            <a:r>
              <a:rPr sz="2800" spc="-5" dirty="0">
                <a:latin typeface="Times New Roman"/>
                <a:cs typeface="Times New Roman"/>
              </a:rPr>
              <a:t>HD movies </a:t>
            </a:r>
            <a:r>
              <a:rPr sz="2800" spc="5" dirty="0">
                <a:latin typeface="Times New Roman"/>
                <a:cs typeface="Times New Roman"/>
              </a:rPr>
              <a:t>and other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information.</a:t>
            </a:r>
            <a:endParaRPr sz="280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name </a:t>
            </a:r>
            <a:r>
              <a:rPr sz="2800" spc="5" dirty="0">
                <a:latin typeface="Times New Roman"/>
                <a:cs typeface="Times New Roman"/>
              </a:rPr>
              <a:t>Blu-ray is derived from the blue-violet color </a:t>
            </a:r>
            <a:r>
              <a:rPr sz="2800" spc="-20" dirty="0">
                <a:latin typeface="Times New Roman"/>
                <a:cs typeface="Times New Roman"/>
              </a:rPr>
              <a:t>laser, </a:t>
            </a:r>
            <a:r>
              <a:rPr sz="2800" spc="5" dirty="0">
                <a:latin typeface="Times New Roman"/>
                <a:cs typeface="Times New Roman"/>
              </a:rPr>
              <a:t>used to</a:t>
            </a:r>
            <a:r>
              <a:rPr sz="2800" spc="-4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read  </a:t>
            </a:r>
            <a:r>
              <a:rPr sz="2800" spc="5" dirty="0">
                <a:latin typeface="Times New Roman"/>
                <a:cs typeface="Times New Roman"/>
              </a:rPr>
              <a:t>data stored on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disk.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5095" y="4306924"/>
            <a:ext cx="4881314" cy="2351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5389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Portable Storage</a:t>
            </a:r>
            <a:r>
              <a:rPr spc="-85" dirty="0"/>
              <a:t> </a:t>
            </a:r>
            <a:r>
              <a:rPr spc="-5" dirty="0"/>
              <a:t>Device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52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341" y="2149297"/>
            <a:ext cx="10615930" cy="344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16535">
              <a:lnSpc>
                <a:spcPct val="100000"/>
              </a:lnSpc>
              <a:spcBef>
                <a:spcPts val="110"/>
              </a:spcBef>
            </a:pPr>
            <a:r>
              <a:rPr sz="2800" b="1" i="1" spc="5" dirty="0">
                <a:latin typeface="Times New Roman"/>
                <a:cs typeface="Times New Roman"/>
              </a:rPr>
              <a:t>A</a:t>
            </a:r>
            <a:r>
              <a:rPr sz="2800" b="1" i="1" spc="-17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Portable</a:t>
            </a:r>
            <a:r>
              <a:rPr sz="2800" b="1" i="1" spc="-9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Storage</a:t>
            </a:r>
            <a:r>
              <a:rPr sz="2800" b="1" i="1" spc="-7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Device</a:t>
            </a:r>
            <a:r>
              <a:rPr sz="2800" b="1" i="1" spc="-5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(PSD)</a:t>
            </a:r>
            <a:r>
              <a:rPr sz="2800" b="1" i="1" spc="2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is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10" dirty="0">
                <a:latin typeface="Times New Roman"/>
                <a:cs typeface="Times New Roman"/>
              </a:rPr>
              <a:t>small</a:t>
            </a:r>
            <a:r>
              <a:rPr sz="2800" b="1" i="1" spc="-8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hard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drive</a:t>
            </a:r>
            <a:r>
              <a:rPr sz="2800" b="1" i="1" spc="-7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designed</a:t>
            </a:r>
            <a:r>
              <a:rPr sz="2800" b="1" i="1" spc="-6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to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hold  any kind of digital</a:t>
            </a:r>
            <a:r>
              <a:rPr sz="2800" b="1" i="1" spc="-18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data.</a:t>
            </a:r>
            <a:endParaRPr sz="2800">
              <a:latin typeface="Times New Roman"/>
              <a:cs typeface="Times New Roman"/>
            </a:endParaRPr>
          </a:p>
          <a:p>
            <a:pPr marL="469900" marR="38735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This is slightly </a:t>
            </a:r>
            <a:r>
              <a:rPr sz="2800" spc="-5" dirty="0">
                <a:latin typeface="Times New Roman"/>
                <a:cs typeface="Times New Roman"/>
              </a:rPr>
              <a:t>different </a:t>
            </a:r>
            <a:r>
              <a:rPr sz="2800" dirty="0">
                <a:latin typeface="Times New Roman"/>
                <a:cs typeface="Times New Roman"/>
              </a:rPr>
              <a:t>from a </a:t>
            </a:r>
            <a:r>
              <a:rPr sz="2800" spc="5" dirty="0">
                <a:latin typeface="Times New Roman"/>
                <a:cs typeface="Times New Roman"/>
              </a:rPr>
              <a:t>portable </a:t>
            </a:r>
            <a:r>
              <a:rPr sz="2800" spc="-5" dirty="0">
                <a:latin typeface="Times New Roman"/>
                <a:cs typeface="Times New Roman"/>
              </a:rPr>
              <a:t>media </a:t>
            </a:r>
            <a:r>
              <a:rPr sz="2800" dirty="0">
                <a:latin typeface="Times New Roman"/>
                <a:cs typeface="Times New Roman"/>
              </a:rPr>
              <a:t>player which </a:t>
            </a:r>
            <a:r>
              <a:rPr sz="2800" spc="5" dirty="0">
                <a:latin typeface="Times New Roman"/>
                <a:cs typeface="Times New Roman"/>
              </a:rPr>
              <a:t>stores</a:t>
            </a:r>
            <a:r>
              <a:rPr sz="2800" spc="-4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  </a:t>
            </a:r>
            <a:r>
              <a:rPr sz="2800" dirty="0">
                <a:latin typeface="Times New Roman"/>
                <a:cs typeface="Times New Roman"/>
              </a:rPr>
              <a:t>plays </a:t>
            </a:r>
            <a:r>
              <a:rPr sz="2800" spc="-5" dirty="0">
                <a:latin typeface="Times New Roman"/>
                <a:cs typeface="Times New Roman"/>
              </a:rPr>
              <a:t>music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movies.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Some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5" dirty="0">
                <a:latin typeface="Times New Roman"/>
                <a:cs typeface="Times New Roman"/>
              </a:rPr>
              <a:t>fixed size </a:t>
            </a:r>
            <a:r>
              <a:rPr sz="2800" dirty="0">
                <a:latin typeface="Times New Roman"/>
                <a:cs typeface="Times New Roman"/>
              </a:rPr>
              <a:t>hard </a:t>
            </a:r>
            <a:r>
              <a:rPr sz="2800" spc="5" dirty="0">
                <a:latin typeface="Times New Roman"/>
                <a:cs typeface="Times New Roman"/>
              </a:rPr>
              <a:t>drives of 256 </a:t>
            </a:r>
            <a:r>
              <a:rPr sz="2800" spc="-5" dirty="0">
                <a:latin typeface="Times New Roman"/>
                <a:cs typeface="Times New Roman"/>
              </a:rPr>
              <a:t>GB, </a:t>
            </a:r>
            <a:r>
              <a:rPr sz="2800" spc="5" dirty="0">
                <a:latin typeface="Times New Roman"/>
                <a:cs typeface="Times New Roman"/>
              </a:rPr>
              <a:t>320 </a:t>
            </a:r>
            <a:r>
              <a:rPr sz="2800" spc="-5" dirty="0">
                <a:latin typeface="Times New Roman"/>
                <a:cs typeface="Times New Roman"/>
              </a:rPr>
              <a:t>GB, </a:t>
            </a:r>
            <a:r>
              <a:rPr sz="2800" spc="5" dirty="0">
                <a:latin typeface="Times New Roman"/>
                <a:cs typeface="Times New Roman"/>
              </a:rPr>
              <a:t>500 </a:t>
            </a:r>
            <a:r>
              <a:rPr sz="2800" spc="-5" dirty="0">
                <a:latin typeface="Times New Roman"/>
                <a:cs typeface="Times New Roman"/>
              </a:rPr>
              <a:t>GB </a:t>
            </a:r>
            <a:r>
              <a:rPr sz="2800" dirty="0">
                <a:latin typeface="Times New Roman"/>
                <a:cs typeface="Times New Roman"/>
              </a:rPr>
              <a:t>and 1</a:t>
            </a:r>
            <a:r>
              <a:rPr sz="2800" spc="-4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TB.</a:t>
            </a:r>
            <a:endParaRPr sz="2800">
              <a:latin typeface="Times New Roman"/>
              <a:cs typeface="Times New Roman"/>
            </a:endParaRPr>
          </a:p>
          <a:p>
            <a:pPr marL="469900" marR="3848735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-15" dirty="0">
                <a:latin typeface="Times New Roman"/>
                <a:cs typeface="Times New Roman"/>
              </a:rPr>
              <a:t>may </a:t>
            </a:r>
            <a:r>
              <a:rPr sz="2800" spc="5" dirty="0">
                <a:latin typeface="Times New Roman"/>
                <a:cs typeface="Times New Roman"/>
              </a:rPr>
              <a:t>be useful </a:t>
            </a:r>
            <a:r>
              <a:rPr sz="2800" dirty="0">
                <a:latin typeface="Times New Roman"/>
                <a:cs typeface="Times New Roman"/>
              </a:rPr>
              <a:t>alternative to </a:t>
            </a:r>
            <a:r>
              <a:rPr sz="2800" spc="5" dirty="0">
                <a:latin typeface="Times New Roman"/>
                <a:cs typeface="Times New Roman"/>
              </a:rPr>
              <a:t>backing up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or  </a:t>
            </a:r>
            <a:r>
              <a:rPr sz="2800" dirty="0">
                <a:latin typeface="Times New Roman"/>
                <a:cs typeface="Times New Roman"/>
              </a:rPr>
              <a:t>purging </a:t>
            </a:r>
            <a:r>
              <a:rPr sz="2800" spc="-10" dirty="0">
                <a:latin typeface="Times New Roman"/>
                <a:cs typeface="Times New Roman"/>
              </a:rPr>
              <a:t>memory </a:t>
            </a:r>
            <a:r>
              <a:rPr sz="2800" spc="5" dirty="0">
                <a:latin typeface="Times New Roman"/>
                <a:cs typeface="Times New Roman"/>
              </a:rPr>
              <a:t>cards </a:t>
            </a:r>
            <a:r>
              <a:rPr sz="2800" dirty="0">
                <a:latin typeface="Times New Roman"/>
                <a:cs typeface="Times New Roman"/>
              </a:rPr>
              <a:t>if a computer is  unavailable for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downloading.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8423" y="2218943"/>
            <a:ext cx="2703574" cy="3304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00709"/>
            <a:ext cx="45859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/>
              <a:t>Types </a:t>
            </a:r>
            <a:r>
              <a:rPr sz="4000" dirty="0"/>
              <a:t>of</a:t>
            </a:r>
            <a:r>
              <a:rPr sz="4000" spc="-110" dirty="0"/>
              <a:t> </a:t>
            </a:r>
            <a:r>
              <a:rPr sz="4000" dirty="0"/>
              <a:t>keyboard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0663173" y="569163"/>
            <a:ext cx="223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204" y="2239721"/>
            <a:ext cx="9511665" cy="3015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Virtual </a:t>
            </a:r>
            <a:r>
              <a:rPr sz="2800" b="1" dirty="0">
                <a:latin typeface="Times New Roman"/>
                <a:cs typeface="Times New Roman"/>
              </a:rPr>
              <a:t>keyboard: </a:t>
            </a:r>
            <a:r>
              <a:rPr sz="2800" b="1" spc="5" dirty="0">
                <a:latin typeface="Times New Roman"/>
                <a:cs typeface="Times New Roman"/>
              </a:rPr>
              <a:t>It is a </a:t>
            </a:r>
            <a:r>
              <a:rPr sz="2800" b="1" dirty="0">
                <a:latin typeface="Times New Roman"/>
                <a:cs typeface="Times New Roman"/>
              </a:rPr>
              <a:t>software </a:t>
            </a:r>
            <a:r>
              <a:rPr sz="2800" b="1" spc="5" dirty="0">
                <a:latin typeface="Times New Roman"/>
                <a:cs typeface="Times New Roman"/>
              </a:rPr>
              <a:t>device </a:t>
            </a:r>
            <a:r>
              <a:rPr sz="2800" b="1" dirty="0">
                <a:latin typeface="Times New Roman"/>
                <a:cs typeface="Times New Roman"/>
              </a:rPr>
              <a:t>that </a:t>
            </a:r>
            <a:r>
              <a:rPr sz="2800" b="1" spc="5" dirty="0">
                <a:latin typeface="Times New Roman"/>
                <a:cs typeface="Times New Roman"/>
              </a:rPr>
              <a:t>led </a:t>
            </a:r>
            <a:r>
              <a:rPr sz="2800" b="1" dirty="0">
                <a:latin typeface="Times New Roman"/>
                <a:cs typeface="Times New Roman"/>
              </a:rPr>
              <a:t>to use  input data just </a:t>
            </a:r>
            <a:r>
              <a:rPr sz="2800" b="1" spc="-10" dirty="0">
                <a:latin typeface="Times New Roman"/>
                <a:cs typeface="Times New Roman"/>
              </a:rPr>
              <a:t>like </a:t>
            </a:r>
            <a:r>
              <a:rPr sz="2800" b="1" dirty="0">
                <a:latin typeface="Times New Roman"/>
                <a:cs typeface="Times New Roman"/>
              </a:rPr>
              <a:t>hardware </a:t>
            </a:r>
            <a:r>
              <a:rPr sz="2800" dirty="0">
                <a:latin typeface="Times New Roman"/>
                <a:cs typeface="Times New Roman"/>
              </a:rPr>
              <a:t>keyboard. They </a:t>
            </a:r>
            <a:r>
              <a:rPr sz="2800" spc="5" dirty="0">
                <a:latin typeface="Times New Roman"/>
                <a:cs typeface="Times New Roman"/>
              </a:rPr>
              <a:t>open up </a:t>
            </a:r>
            <a:r>
              <a:rPr sz="2800" dirty="0">
                <a:latin typeface="Times New Roman"/>
                <a:cs typeface="Times New Roman"/>
              </a:rPr>
              <a:t>as an  application </a:t>
            </a:r>
            <a:r>
              <a:rPr sz="2800" spc="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be controlled by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mouse </a:t>
            </a:r>
            <a:r>
              <a:rPr sz="2800" spc="5" dirty="0">
                <a:latin typeface="Times New Roman"/>
                <a:cs typeface="Times New Roman"/>
              </a:rPr>
              <a:t>or </a:t>
            </a:r>
            <a:r>
              <a:rPr sz="2800" dirty="0">
                <a:latin typeface="Times New Roman"/>
                <a:cs typeface="Times New Roman"/>
              </a:rPr>
              <a:t>wire </a:t>
            </a:r>
            <a:r>
              <a:rPr sz="2800" spc="5" dirty="0">
                <a:latin typeface="Times New Roman"/>
                <a:cs typeface="Times New Roman"/>
              </a:rPr>
              <a:t>touch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screen.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12700" marR="391795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  <a:tab pos="32137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Compact </a:t>
            </a:r>
            <a:r>
              <a:rPr sz="2800" b="1" dirty="0">
                <a:latin typeface="Times New Roman"/>
                <a:cs typeface="Times New Roman"/>
              </a:rPr>
              <a:t>keyboard: </a:t>
            </a:r>
            <a:r>
              <a:rPr sz="2800" b="1" spc="5" dirty="0">
                <a:latin typeface="Times New Roman"/>
                <a:cs typeface="Times New Roman"/>
              </a:rPr>
              <a:t>These </a:t>
            </a:r>
            <a:r>
              <a:rPr sz="2800" b="1" dirty="0">
                <a:latin typeface="Times New Roman"/>
                <a:cs typeface="Times New Roman"/>
              </a:rPr>
              <a:t>keyboards </a:t>
            </a:r>
            <a:r>
              <a:rPr sz="2800" b="1" spc="-15" dirty="0">
                <a:latin typeface="Times New Roman"/>
                <a:cs typeface="Times New Roman"/>
              </a:rPr>
              <a:t>are </a:t>
            </a:r>
            <a:r>
              <a:rPr sz="2800" b="1" spc="5" dirty="0">
                <a:latin typeface="Times New Roman"/>
                <a:cs typeface="Times New Roman"/>
              </a:rPr>
              <a:t>slim and</a:t>
            </a:r>
            <a:r>
              <a:rPr sz="2800" b="1" spc="-229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usually  </a:t>
            </a:r>
            <a:r>
              <a:rPr sz="2800" b="1" dirty="0">
                <a:latin typeface="Times New Roman"/>
                <a:cs typeface="Times New Roman"/>
              </a:rPr>
              <a:t>do not </a:t>
            </a:r>
            <a:r>
              <a:rPr sz="2800" b="1" spc="5" dirty="0">
                <a:latin typeface="Times New Roman"/>
                <a:cs typeface="Times New Roman"/>
              </a:rPr>
              <a:t>have </a:t>
            </a:r>
            <a:r>
              <a:rPr sz="2800" b="1" dirty="0">
                <a:latin typeface="Times New Roman"/>
                <a:cs typeface="Times New Roman"/>
              </a:rPr>
              <a:t>the numerical </a:t>
            </a:r>
            <a:r>
              <a:rPr sz="2800" b="1" spc="-5" dirty="0">
                <a:latin typeface="Times New Roman"/>
                <a:cs typeface="Times New Roman"/>
              </a:rPr>
              <a:t>keypad </a:t>
            </a:r>
            <a:r>
              <a:rPr sz="2800" spc="5" dirty="0">
                <a:latin typeface="Times New Roman"/>
                <a:cs typeface="Times New Roman"/>
              </a:rPr>
              <a:t>that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5" dirty="0">
                <a:latin typeface="Times New Roman"/>
                <a:cs typeface="Times New Roman"/>
              </a:rPr>
              <a:t>present on the right  side of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keyboard	</a:t>
            </a:r>
            <a:r>
              <a:rPr sz="2800" spc="5" dirty="0">
                <a:latin typeface="Times New Roman"/>
                <a:cs typeface="Times New Roman"/>
              </a:rPr>
              <a:t>these </a:t>
            </a:r>
            <a:r>
              <a:rPr sz="2800" dirty="0">
                <a:latin typeface="Times New Roman"/>
                <a:cs typeface="Times New Roman"/>
              </a:rPr>
              <a:t>are typically </a:t>
            </a:r>
            <a:r>
              <a:rPr sz="2800" spc="5" dirty="0">
                <a:latin typeface="Times New Roman"/>
                <a:cs typeface="Times New Roman"/>
              </a:rPr>
              <a:t>used in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laptops.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2567" y="5218176"/>
            <a:ext cx="4309872" cy="147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6843" y="1031189"/>
            <a:ext cx="1590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3173" y="569163"/>
            <a:ext cx="223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101" y="2112391"/>
            <a:ext cx="11104245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27075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Times New Roman"/>
                <a:cs typeface="Times New Roman"/>
              </a:rPr>
              <a:t>Mouse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input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device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controls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movement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cursor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  </a:t>
            </a:r>
            <a:r>
              <a:rPr sz="2800" dirty="0">
                <a:latin typeface="Times New Roman"/>
                <a:cs typeface="Times New Roman"/>
              </a:rPr>
              <a:t>display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screen.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Times New Roman"/>
                <a:cs typeface="Times New Roman"/>
              </a:rPr>
              <a:t>MOUSE </a:t>
            </a:r>
            <a:r>
              <a:rPr sz="2800" spc="5" dirty="0">
                <a:latin typeface="Times New Roman"/>
                <a:cs typeface="Times New Roman"/>
              </a:rPr>
              <a:t>stands for </a:t>
            </a:r>
            <a:r>
              <a:rPr sz="2800" dirty="0">
                <a:latin typeface="Times New Roman"/>
                <a:cs typeface="Times New Roman"/>
              </a:rPr>
              <a:t>“</a:t>
            </a:r>
            <a:r>
              <a:rPr sz="2800" b="1" dirty="0">
                <a:latin typeface="Times New Roman"/>
                <a:cs typeface="Times New Roman"/>
              </a:rPr>
              <a:t>Mechanically </a:t>
            </a:r>
            <a:r>
              <a:rPr sz="2800" b="1" spc="5" dirty="0">
                <a:latin typeface="Times New Roman"/>
                <a:cs typeface="Times New Roman"/>
              </a:rPr>
              <a:t>Operated </a:t>
            </a:r>
            <a:r>
              <a:rPr sz="2800" b="1" dirty="0">
                <a:latin typeface="Times New Roman"/>
                <a:cs typeface="Times New Roman"/>
              </a:rPr>
              <a:t>User Serial</a:t>
            </a:r>
            <a:r>
              <a:rPr sz="2800" b="1" spc="-3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Engine”.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Mouse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5" dirty="0">
                <a:latin typeface="Times New Roman"/>
                <a:cs typeface="Times New Roman"/>
              </a:rPr>
              <a:t>used </a:t>
            </a:r>
            <a:r>
              <a:rPr sz="2800" dirty="0">
                <a:latin typeface="Times New Roman"/>
                <a:cs typeface="Times New Roman"/>
              </a:rPr>
              <a:t>as a pointing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device.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Times New Roman"/>
                <a:cs typeface="Times New Roman"/>
              </a:rPr>
              <a:t>Mouse is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small </a:t>
            </a:r>
            <a:r>
              <a:rPr sz="2800" spc="5" dirty="0">
                <a:latin typeface="Times New Roman"/>
                <a:cs typeface="Times New Roman"/>
              </a:rPr>
              <a:t>device; </a:t>
            </a:r>
            <a:r>
              <a:rPr sz="2800" spc="-10" dirty="0">
                <a:latin typeface="Times New Roman"/>
                <a:cs typeface="Times New Roman"/>
              </a:rPr>
              <a:t>you </a:t>
            </a:r>
            <a:r>
              <a:rPr sz="2800" dirty="0">
                <a:latin typeface="Times New Roman"/>
                <a:cs typeface="Times New Roman"/>
              </a:rPr>
              <a:t>can roll/navigate </a:t>
            </a:r>
            <a:r>
              <a:rPr sz="2800" spc="5" dirty="0">
                <a:latin typeface="Times New Roman"/>
                <a:cs typeface="Times New Roman"/>
              </a:rPr>
              <a:t>along </a:t>
            </a:r>
            <a:r>
              <a:rPr sz="2800" dirty="0">
                <a:latin typeface="Times New Roman"/>
                <a:cs typeface="Times New Roman"/>
              </a:rPr>
              <a:t>a flat</a:t>
            </a:r>
            <a:r>
              <a:rPr sz="2800" spc="-4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surface.</a:t>
            </a:r>
            <a:endParaRPr sz="2800">
              <a:latin typeface="Times New Roman"/>
              <a:cs typeface="Times New Roman"/>
            </a:endParaRPr>
          </a:p>
          <a:p>
            <a:pPr marL="297180" marR="5080" indent="-2971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  <a:tab pos="3602354" algn="l"/>
              </a:tabLst>
            </a:pPr>
            <a:r>
              <a:rPr sz="2800" dirty="0">
                <a:latin typeface="Times New Roman"/>
                <a:cs typeface="Times New Roman"/>
              </a:rPr>
              <a:t>In a </a:t>
            </a:r>
            <a:r>
              <a:rPr sz="2800" spc="-5" dirty="0">
                <a:latin typeface="Times New Roman"/>
                <a:cs typeface="Times New Roman"/>
              </a:rPr>
              <a:t>mouse,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small </a:t>
            </a:r>
            <a:r>
              <a:rPr sz="2800" spc="5" dirty="0">
                <a:latin typeface="Times New Roman"/>
                <a:cs typeface="Times New Roman"/>
              </a:rPr>
              <a:t>ball/IR</a:t>
            </a:r>
            <a:r>
              <a:rPr sz="2800" spc="-5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rays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5" dirty="0">
                <a:latin typeface="Times New Roman"/>
                <a:cs typeface="Times New Roman"/>
              </a:rPr>
              <a:t>kept inside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touches </a:t>
            </a:r>
            <a:r>
              <a:rPr sz="2800" spc="5" dirty="0">
                <a:latin typeface="Times New Roman"/>
                <a:cs typeface="Times New Roman"/>
              </a:rPr>
              <a:t>the pad through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5" dirty="0">
                <a:latin typeface="Times New Roman"/>
                <a:cs typeface="Times New Roman"/>
              </a:rPr>
              <a:t>hole </a:t>
            </a:r>
            <a:r>
              <a:rPr sz="2800" dirty="0">
                <a:latin typeface="Times New Roman"/>
                <a:cs typeface="Times New Roman"/>
              </a:rPr>
              <a:t>at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bottom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	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mouse.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There are two </a:t>
            </a:r>
            <a:r>
              <a:rPr sz="2800" spc="-5" dirty="0">
                <a:latin typeface="Times New Roman"/>
                <a:cs typeface="Times New Roman"/>
              </a:rPr>
              <a:t>types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mouse.</a:t>
            </a:r>
            <a:endParaRPr sz="2800">
              <a:latin typeface="Times New Roman"/>
              <a:cs typeface="Times New Roman"/>
            </a:endParaRPr>
          </a:p>
          <a:p>
            <a:pPr marL="633095" lvl="1" indent="-16383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633730" algn="l"/>
              </a:tabLst>
            </a:pPr>
            <a:r>
              <a:rPr sz="2800" dirty="0">
                <a:latin typeface="Times New Roman"/>
                <a:cs typeface="Times New Roman"/>
              </a:rPr>
              <a:t>Mechanical</a:t>
            </a:r>
            <a:endParaRPr sz="2800">
              <a:latin typeface="Times New Roman"/>
              <a:cs typeface="Times New Roman"/>
            </a:endParaRPr>
          </a:p>
          <a:p>
            <a:pPr marL="633730" lvl="1" indent="-164465">
              <a:lnSpc>
                <a:spcPct val="100000"/>
              </a:lnSpc>
              <a:buSzPct val="96428"/>
              <a:buFont typeface="Wingdings"/>
              <a:buChar char=""/>
              <a:tabLst>
                <a:tab pos="634365" algn="l"/>
              </a:tabLst>
            </a:pPr>
            <a:r>
              <a:rPr sz="2800" dirty="0">
                <a:latin typeface="Times New Roman"/>
                <a:cs typeface="Times New Roman"/>
              </a:rPr>
              <a:t>Optical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553200"/>
            <a:chOff x="0" y="0"/>
            <a:chExt cx="12192000" cy="6553200"/>
          </a:xfrm>
        </p:grpSpPr>
        <p:sp>
          <p:nvSpPr>
            <p:cNvPr id="3" name="object 3"/>
            <p:cNvSpPr/>
            <p:nvPr/>
          </p:nvSpPr>
          <p:spPr>
            <a:xfrm>
              <a:off x="9302495" y="2136648"/>
              <a:ext cx="2624328" cy="3041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47169" y="4368736"/>
              <a:ext cx="3513188" cy="21844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6843" y="1031189"/>
            <a:ext cx="1590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MOUSE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101" y="2112391"/>
            <a:ext cx="8938260" cy="258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545" indent="-284480">
              <a:lnSpc>
                <a:spcPct val="100000"/>
              </a:lnSpc>
              <a:spcBef>
                <a:spcPts val="10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There are two </a:t>
            </a:r>
            <a:r>
              <a:rPr sz="2800" spc="-5" dirty="0">
                <a:latin typeface="Times New Roman"/>
                <a:cs typeface="Times New Roman"/>
              </a:rPr>
              <a:t>types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mouse.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6530" algn="l"/>
              </a:tabLst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Mechanical: </a:t>
            </a:r>
            <a:r>
              <a:rPr sz="2800" dirty="0">
                <a:latin typeface="Times New Roman"/>
                <a:cs typeface="Times New Roman"/>
              </a:rPr>
              <a:t>This </a:t>
            </a:r>
            <a:r>
              <a:rPr sz="2800" spc="-5" dirty="0">
                <a:latin typeface="Times New Roman"/>
                <a:cs typeface="Times New Roman"/>
              </a:rPr>
              <a:t>mouse </a:t>
            </a:r>
            <a:r>
              <a:rPr sz="2800" spc="5" dirty="0">
                <a:latin typeface="Times New Roman"/>
                <a:cs typeface="Times New Roman"/>
              </a:rPr>
              <a:t>has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small </a:t>
            </a:r>
            <a:r>
              <a:rPr sz="2800" spc="5" dirty="0">
                <a:latin typeface="Times New Roman"/>
                <a:cs typeface="Times New Roman"/>
              </a:rPr>
              <a:t>rubber ball </a:t>
            </a:r>
            <a:r>
              <a:rPr sz="2800" dirty="0">
                <a:latin typeface="Times New Roman"/>
                <a:cs typeface="Times New Roman"/>
              </a:rPr>
              <a:t>underneath  </a:t>
            </a:r>
            <a:r>
              <a:rPr sz="2800" spc="5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moves </a:t>
            </a:r>
            <a:r>
              <a:rPr sz="2800" dirty="0">
                <a:latin typeface="Times New Roman"/>
                <a:cs typeface="Times New Roman"/>
              </a:rPr>
              <a:t>against two </a:t>
            </a:r>
            <a:r>
              <a:rPr sz="2800" spc="5" dirty="0">
                <a:latin typeface="Times New Roman"/>
                <a:cs typeface="Times New Roman"/>
              </a:rPr>
              <a:t>rollers </a:t>
            </a:r>
            <a:r>
              <a:rPr sz="2800" dirty="0">
                <a:latin typeface="Times New Roman"/>
                <a:cs typeface="Times New Roman"/>
              </a:rPr>
              <a:t>as </a:t>
            </a:r>
            <a:r>
              <a:rPr sz="2800" spc="5" dirty="0">
                <a:latin typeface="Times New Roman"/>
                <a:cs typeface="Times New Roman"/>
              </a:rPr>
              <a:t>it passes across </a:t>
            </a:r>
            <a:r>
              <a:rPr sz="2800" dirty="0">
                <a:latin typeface="Times New Roman"/>
                <a:cs typeface="Times New Roman"/>
              </a:rPr>
              <a:t>a flat</a:t>
            </a:r>
            <a:r>
              <a:rPr sz="2800" spc="-4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surface.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12700" marR="142875">
              <a:lnSpc>
                <a:spcPct val="100000"/>
              </a:lnSpc>
              <a:buSzPct val="96428"/>
              <a:buFont typeface="Wingdings"/>
              <a:buChar char=""/>
              <a:tabLst>
                <a:tab pos="177165" algn="l"/>
              </a:tabLst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Optical: </a:t>
            </a:r>
            <a:r>
              <a:rPr sz="2800" dirty="0">
                <a:latin typeface="Times New Roman"/>
                <a:cs typeface="Times New Roman"/>
              </a:rPr>
              <a:t>This </a:t>
            </a:r>
            <a:r>
              <a:rPr sz="2800" spc="-5" dirty="0">
                <a:latin typeface="Times New Roman"/>
                <a:cs typeface="Times New Roman"/>
              </a:rPr>
              <a:t>mouse </a:t>
            </a:r>
            <a:r>
              <a:rPr sz="2800" spc="-10" dirty="0">
                <a:latin typeface="Times New Roman"/>
                <a:cs typeface="Times New Roman"/>
              </a:rPr>
              <a:t>more </a:t>
            </a:r>
            <a:r>
              <a:rPr sz="2800" spc="5" dirty="0">
                <a:latin typeface="Times New Roman"/>
                <a:cs typeface="Times New Roman"/>
              </a:rPr>
              <a:t>accurate and has no </a:t>
            </a:r>
            <a:r>
              <a:rPr sz="2800" spc="-5" dirty="0">
                <a:latin typeface="Times New Roman"/>
                <a:cs typeface="Times New Roman"/>
              </a:rPr>
              <a:t>moving</a:t>
            </a:r>
            <a:r>
              <a:rPr sz="2800" spc="-3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parts.  </a:t>
            </a:r>
            <a:r>
              <a:rPr sz="2800" spc="-100" dirty="0">
                <a:latin typeface="Times New Roman"/>
                <a:cs typeface="Times New Roman"/>
              </a:rPr>
              <a:t>Ts </a:t>
            </a:r>
            <a:r>
              <a:rPr sz="2800" spc="5" dirty="0">
                <a:latin typeface="Times New Roman"/>
                <a:cs typeface="Times New Roman"/>
              </a:rPr>
              <a:t>use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5" dirty="0">
                <a:latin typeface="Times New Roman"/>
                <a:cs typeface="Times New Roman"/>
              </a:rPr>
              <a:t>laser to </a:t>
            </a:r>
            <a:r>
              <a:rPr sz="2800" dirty="0">
                <a:latin typeface="Times New Roman"/>
                <a:cs typeface="Times New Roman"/>
              </a:rPr>
              <a:t>detect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movement.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6" y="1031189"/>
            <a:ext cx="2110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JOYSTICK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11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" y="2169668"/>
            <a:ext cx="10786745" cy="344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i="1" spc="5" dirty="0">
                <a:latin typeface="Times New Roman"/>
                <a:cs typeface="Times New Roman"/>
              </a:rPr>
              <a:t>A</a:t>
            </a:r>
            <a:r>
              <a:rPr sz="2800" b="1" i="1" spc="-17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joystick</a:t>
            </a:r>
            <a:r>
              <a:rPr sz="2800" b="1" i="1" spc="-7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is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an input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device</a:t>
            </a:r>
            <a:r>
              <a:rPr sz="2800" b="1" i="1" spc="-6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consisting</a:t>
            </a:r>
            <a:r>
              <a:rPr sz="2800" b="1" i="1" spc="-8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of</a:t>
            </a:r>
            <a:r>
              <a:rPr sz="2800" b="1" i="1" dirty="0">
                <a:latin typeface="Times New Roman"/>
                <a:cs typeface="Times New Roman"/>
              </a:rPr>
              <a:t> a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stick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that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pivots</a:t>
            </a:r>
            <a:r>
              <a:rPr sz="2800" b="1" i="1" spc="-6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on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base</a:t>
            </a:r>
            <a:r>
              <a:rPr sz="2800" b="1" i="1" spc="-4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and  reports </a:t>
            </a:r>
            <a:r>
              <a:rPr sz="2800" b="1" i="1" spc="-5" dirty="0">
                <a:latin typeface="Times New Roman"/>
                <a:cs typeface="Times New Roman"/>
              </a:rPr>
              <a:t>its </a:t>
            </a:r>
            <a:r>
              <a:rPr sz="2800" b="1" i="1" spc="10" dirty="0">
                <a:latin typeface="Times New Roman"/>
                <a:cs typeface="Times New Roman"/>
              </a:rPr>
              <a:t>angle </a:t>
            </a:r>
            <a:r>
              <a:rPr sz="2800" b="1" i="1" spc="5" dirty="0">
                <a:latin typeface="Times New Roman"/>
                <a:cs typeface="Times New Roman"/>
              </a:rPr>
              <a:t>or direction to the device it is</a:t>
            </a:r>
            <a:r>
              <a:rPr sz="2800" b="1" i="1" spc="-409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controlling.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joystick </a:t>
            </a:r>
            <a:r>
              <a:rPr sz="2800" dirty="0">
                <a:latin typeface="Times New Roman"/>
                <a:cs typeface="Times New Roman"/>
              </a:rPr>
              <a:t>can </a:t>
            </a:r>
            <a:r>
              <a:rPr sz="2800" spc="5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moved </a:t>
            </a:r>
            <a:r>
              <a:rPr sz="2800" spc="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all </a:t>
            </a:r>
            <a:r>
              <a:rPr sz="2800" spc="5" dirty="0">
                <a:latin typeface="Times New Roman"/>
                <a:cs typeface="Times New Roman"/>
              </a:rPr>
              <a:t>four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directions.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function of the </a:t>
            </a:r>
            <a:r>
              <a:rPr sz="2800" spc="-5" dirty="0">
                <a:latin typeface="Times New Roman"/>
                <a:cs typeface="Times New Roman"/>
              </a:rPr>
              <a:t>joystick </a:t>
            </a:r>
            <a:r>
              <a:rPr sz="2800" spc="5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similar </a:t>
            </a:r>
            <a:r>
              <a:rPr sz="2800" spc="5" dirty="0">
                <a:latin typeface="Times New Roman"/>
                <a:cs typeface="Times New Roman"/>
              </a:rPr>
              <a:t>to that of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mouse.</a:t>
            </a:r>
            <a:endParaRPr sz="2800">
              <a:latin typeface="Times New Roman"/>
              <a:cs typeface="Times New Roman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-5" dirty="0">
                <a:latin typeface="Times New Roman"/>
                <a:cs typeface="Times New Roman"/>
              </a:rPr>
              <a:t>mainly </a:t>
            </a:r>
            <a:r>
              <a:rPr sz="2800" spc="5" dirty="0">
                <a:latin typeface="Times New Roman"/>
                <a:cs typeface="Times New Roman"/>
              </a:rPr>
              <a:t>used in </a:t>
            </a:r>
            <a:r>
              <a:rPr sz="2800" dirty="0">
                <a:latin typeface="Times New Roman"/>
                <a:cs typeface="Times New Roman"/>
              </a:rPr>
              <a:t>playing computer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games.</a:t>
            </a:r>
            <a:endParaRPr sz="2800">
              <a:latin typeface="Times New Roman"/>
              <a:cs typeface="Times New Roman"/>
            </a:endParaRPr>
          </a:p>
          <a:p>
            <a:pPr marL="297180" marR="2938780" indent="-2971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Joysticks are </a:t>
            </a:r>
            <a:r>
              <a:rPr sz="2800" spc="5" dirty="0">
                <a:latin typeface="Times New Roman"/>
                <a:cs typeface="Times New Roman"/>
              </a:rPr>
              <a:t>also used for </a:t>
            </a:r>
            <a:r>
              <a:rPr sz="2800" dirty="0">
                <a:latin typeface="Times New Roman"/>
                <a:cs typeface="Times New Roman"/>
              </a:rPr>
              <a:t>controlling machines</a:t>
            </a:r>
            <a:r>
              <a:rPr sz="2800" spc="-3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such  </a:t>
            </a:r>
            <a:r>
              <a:rPr sz="2800" dirty="0">
                <a:latin typeface="Times New Roman"/>
                <a:cs typeface="Times New Roman"/>
              </a:rPr>
              <a:t>as </a:t>
            </a:r>
            <a:r>
              <a:rPr sz="2800" spc="5" dirty="0">
                <a:latin typeface="Times New Roman"/>
                <a:cs typeface="Times New Roman"/>
              </a:rPr>
              <a:t>cranes, trucks, </a:t>
            </a:r>
            <a:r>
              <a:rPr sz="2800" dirty="0">
                <a:latin typeface="Times New Roman"/>
                <a:cs typeface="Times New Roman"/>
              </a:rPr>
              <a:t>underwater unmanned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vehicles,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surveillance </a:t>
            </a:r>
            <a:r>
              <a:rPr sz="2800" spc="-5" dirty="0">
                <a:latin typeface="Times New Roman"/>
                <a:cs typeface="Times New Roman"/>
              </a:rPr>
              <a:t>cameras </a:t>
            </a:r>
            <a:r>
              <a:rPr sz="2800" spc="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zero </a:t>
            </a:r>
            <a:r>
              <a:rPr sz="2800" spc="5" dirty="0">
                <a:latin typeface="Times New Roman"/>
                <a:cs typeface="Times New Roman"/>
              </a:rPr>
              <a:t>turning radius </a:t>
            </a:r>
            <a:r>
              <a:rPr sz="2800" dirty="0">
                <a:latin typeface="Times New Roman"/>
                <a:cs typeface="Times New Roman"/>
              </a:rPr>
              <a:t>lawn</a:t>
            </a:r>
            <a:r>
              <a:rPr sz="2800" spc="-3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movers.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48800" y="3182111"/>
            <a:ext cx="2743199" cy="3331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189"/>
            <a:ext cx="21386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SCANNER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590" y="569163"/>
            <a:ext cx="421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12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943" y="2348560"/>
            <a:ext cx="11189970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1" dirty="0">
                <a:latin typeface="Times New Roman"/>
                <a:cs typeface="Times New Roman"/>
              </a:rPr>
              <a:t>The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scanner</a:t>
            </a:r>
            <a:r>
              <a:rPr sz="2800" b="1" i="1" spc="-5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is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an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input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device</a:t>
            </a:r>
            <a:r>
              <a:rPr sz="2800" b="1" i="1" spc="-7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which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works</a:t>
            </a:r>
            <a:r>
              <a:rPr sz="2800" b="1" i="1" spc="-65" dirty="0">
                <a:latin typeface="Times New Roman"/>
                <a:cs typeface="Times New Roman"/>
              </a:rPr>
              <a:t> </a:t>
            </a:r>
            <a:r>
              <a:rPr sz="2800" b="1" i="1" spc="15" dirty="0">
                <a:latin typeface="Times New Roman"/>
                <a:cs typeface="Times New Roman"/>
              </a:rPr>
              <a:t>more</a:t>
            </a:r>
            <a:r>
              <a:rPr sz="2800" b="1" i="1" spc="-10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like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a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photocopy</a:t>
            </a:r>
            <a:r>
              <a:rPr sz="2800" b="1" i="1" spc="-8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machine.</a:t>
            </a:r>
            <a:endParaRPr sz="2800">
              <a:latin typeface="Times New Roman"/>
              <a:cs typeface="Times New Roman"/>
            </a:endParaRPr>
          </a:p>
          <a:p>
            <a:pPr marL="12700" marR="885825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5" dirty="0">
                <a:latin typeface="Times New Roman"/>
                <a:cs typeface="Times New Roman"/>
              </a:rPr>
              <a:t>used </a:t>
            </a:r>
            <a:r>
              <a:rPr sz="2800" dirty="0">
                <a:latin typeface="Times New Roman"/>
                <a:cs typeface="Times New Roman"/>
              </a:rPr>
              <a:t>when </a:t>
            </a:r>
            <a:r>
              <a:rPr sz="2800" spc="-10" dirty="0">
                <a:latin typeface="Times New Roman"/>
                <a:cs typeface="Times New Roman"/>
              </a:rPr>
              <a:t>some </a:t>
            </a:r>
            <a:r>
              <a:rPr sz="2800" dirty="0">
                <a:latin typeface="Times New Roman"/>
                <a:cs typeface="Times New Roman"/>
              </a:rPr>
              <a:t>information is available </a:t>
            </a:r>
            <a:r>
              <a:rPr sz="2800" spc="5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5" dirty="0">
                <a:latin typeface="Times New Roman"/>
                <a:cs typeface="Times New Roman"/>
              </a:rPr>
              <a:t>paper and </a:t>
            </a: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4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be  transferred to the </a:t>
            </a:r>
            <a:r>
              <a:rPr sz="2800" dirty="0">
                <a:latin typeface="Times New Roman"/>
                <a:cs typeface="Times New Roman"/>
              </a:rPr>
              <a:t>computer </a:t>
            </a:r>
            <a:r>
              <a:rPr sz="2800" spc="5" dirty="0">
                <a:latin typeface="Times New Roman"/>
                <a:cs typeface="Times New Roman"/>
              </a:rPr>
              <a:t>for further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manipulation.</a:t>
            </a:r>
            <a:endParaRPr sz="2800">
              <a:latin typeface="Times New Roman"/>
              <a:cs typeface="Times New Roman"/>
            </a:endParaRPr>
          </a:p>
          <a:p>
            <a:pPr marL="12700" marR="16954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scanner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captures</a:t>
            </a:r>
            <a:r>
              <a:rPr sz="2800" spc="-5" dirty="0">
                <a:latin typeface="Times New Roman"/>
                <a:cs typeface="Times New Roman"/>
              </a:rPr>
              <a:t> images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from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source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which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5" dirty="0">
                <a:latin typeface="Times New Roman"/>
                <a:cs typeface="Times New Roman"/>
              </a:rPr>
              <a:t>then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converted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into  the </a:t>
            </a:r>
            <a:r>
              <a:rPr sz="2800" dirty="0">
                <a:latin typeface="Times New Roman"/>
                <a:cs typeface="Times New Roman"/>
              </a:rPr>
              <a:t>digital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form.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7111" y="4572000"/>
            <a:ext cx="9366504" cy="2084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3772</Words>
  <Application>Microsoft Office PowerPoint</Application>
  <PresentationFormat>Widescreen</PresentationFormat>
  <Paragraphs>363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Century Gothic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Computer Systems</vt:lpstr>
      <vt:lpstr>Input Device :</vt:lpstr>
      <vt:lpstr>Types of keyboard</vt:lpstr>
      <vt:lpstr>MOUSE</vt:lpstr>
      <vt:lpstr>MOUSE</vt:lpstr>
      <vt:lpstr>JOYSTICK</vt:lpstr>
      <vt:lpstr>SCANNER</vt:lpstr>
      <vt:lpstr>Optical Mark Reading and Recognition  (OMR)</vt:lpstr>
      <vt:lpstr>Optical Character Recognition (OCR)</vt:lpstr>
      <vt:lpstr>Magnetic Ink Character Recognition  (MICR)</vt:lpstr>
      <vt:lpstr>Output device</vt:lpstr>
      <vt:lpstr>Monitor</vt:lpstr>
      <vt:lpstr>Monitor</vt:lpstr>
      <vt:lpstr>Printer</vt:lpstr>
      <vt:lpstr>Impact printers</vt:lpstr>
      <vt:lpstr>Characteristics of Impact Printers</vt:lpstr>
      <vt:lpstr>Line printer</vt:lpstr>
      <vt:lpstr>Dot matrix printer</vt:lpstr>
      <vt:lpstr>Non impact printer</vt:lpstr>
      <vt:lpstr>Characteristics of non impact printers</vt:lpstr>
      <vt:lpstr>Thermal printer</vt:lpstr>
      <vt:lpstr>Laser printer</vt:lpstr>
      <vt:lpstr>Inkjet printer</vt:lpstr>
      <vt:lpstr>Plotter</vt:lpstr>
      <vt:lpstr>Speakers</vt:lpstr>
      <vt:lpstr>Computer Memory</vt:lpstr>
      <vt:lpstr>Computer Memory</vt:lpstr>
      <vt:lpstr>Primary Memory</vt:lpstr>
      <vt:lpstr>PowerPoint Presentation</vt:lpstr>
      <vt:lpstr>Random Access Memory (RAM)</vt:lpstr>
      <vt:lpstr>Random Access Memory (RAM)</vt:lpstr>
      <vt:lpstr>EDO RAM (Extended data output RAM)</vt:lpstr>
      <vt:lpstr>SRAM ( Static RAM)</vt:lpstr>
      <vt:lpstr>DDR RAM ( Double Data Rate RAM)</vt:lpstr>
      <vt:lpstr>Read Only Memory (ROM)</vt:lpstr>
      <vt:lpstr>PROM (Programmable ROM)</vt:lpstr>
      <vt:lpstr>Difference between RAM and ROM</vt:lpstr>
      <vt:lpstr>Secondary Memory</vt:lpstr>
      <vt:lpstr>Magnetic Disks</vt:lpstr>
      <vt:lpstr>Magnetic Disks</vt:lpstr>
      <vt:lpstr>Hard Disk</vt:lpstr>
      <vt:lpstr>Floppy Disk</vt:lpstr>
      <vt:lpstr>Optical Disk</vt:lpstr>
      <vt:lpstr>CD ROM</vt:lpstr>
      <vt:lpstr>DVD</vt:lpstr>
      <vt:lpstr>Blu-Ray Disk</vt:lpstr>
      <vt:lpstr>Portable Storage Device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Input, Output Devices &amp;  Memory Devices</dc:title>
  <dc:creator>ADI</dc:creator>
  <cp:lastModifiedBy>aarthi arivazhagan</cp:lastModifiedBy>
  <cp:revision>3</cp:revision>
  <dcterms:created xsi:type="dcterms:W3CDTF">2020-05-23T08:51:16Z</dcterms:created>
  <dcterms:modified xsi:type="dcterms:W3CDTF">2020-05-23T09:11:16Z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2020-05-23T00:00:00Z</vt:filetime>
  </property>
</Properties>
</file>