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Chlorofluorocarbons" TargetMode="External"/><Relationship Id="rId13" Type="http://schemas.openxmlformats.org/officeDocument/2006/relationships/image" Target="../media/image8.jpeg"/><Relationship Id="rId3" Type="http://schemas.openxmlformats.org/officeDocument/2006/relationships/hyperlink" Target="https://en.wikipedia.org/wiki/Ammonia" TargetMode="External"/><Relationship Id="rId7" Type="http://schemas.openxmlformats.org/officeDocument/2006/relationships/hyperlink" Target="https://en.wikipedia.org/wiki/Methane" TargetMode="External"/><Relationship Id="rId12" Type="http://schemas.openxmlformats.org/officeDocument/2006/relationships/hyperlink" Target="https://en.wikipedia.org/wiki/Built_environment" TargetMode="External"/><Relationship Id="rId2" Type="http://schemas.openxmlformats.org/officeDocument/2006/relationships/hyperlink" Target="https://en.wikipedia.org/wiki/Earth%27s_atmosphere" TargetMode="External"/><Relationship Id="rId1" Type="http://schemas.openxmlformats.org/officeDocument/2006/relationships/slideLayout" Target="../slideLayouts/slideLayout2.xml"/><Relationship Id="rId6" Type="http://schemas.openxmlformats.org/officeDocument/2006/relationships/hyperlink" Target="https://en.wikipedia.org/wiki/NOx" TargetMode="External"/><Relationship Id="rId11" Type="http://schemas.openxmlformats.org/officeDocument/2006/relationships/hyperlink" Target="https://en.wikipedia.org/wiki/Natural_environment" TargetMode="External"/><Relationship Id="rId5" Type="http://schemas.openxmlformats.org/officeDocument/2006/relationships/hyperlink" Target="https://en.wikipedia.org/wiki/Sulfur_dioxide" TargetMode="External"/><Relationship Id="rId10" Type="http://schemas.openxmlformats.org/officeDocument/2006/relationships/hyperlink" Target="https://en.wikipedia.org/wiki/Biomolecule" TargetMode="External"/><Relationship Id="rId4" Type="http://schemas.openxmlformats.org/officeDocument/2006/relationships/hyperlink" Target="https://en.wikipedia.org/wiki/Carbon_monoxide" TargetMode="External"/><Relationship Id="rId9" Type="http://schemas.openxmlformats.org/officeDocument/2006/relationships/hyperlink" Target="https://en.wikipedia.org/wiki/Particulate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Pollution" TargetMode="External"/><Relationship Id="rId2" Type="http://schemas.openxmlformats.org/officeDocument/2006/relationships/hyperlink" Target="https://en.wikipedia.org/wiki/Environmental_noise" TargetMode="Externa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Temperature" TargetMode="External"/><Relationship Id="rId2" Type="http://schemas.openxmlformats.org/officeDocument/2006/relationships/hyperlink" Target="https://en.wikipedia.org/wiki/Water_quality"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s://en.wikipedia.org/wiki/Power_plants" TargetMode="External"/><Relationship Id="rId4" Type="http://schemas.openxmlformats.org/officeDocument/2006/relationships/hyperlink" Target="https://en.wikipedia.org/wiki/Coolan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57201"/>
            <a:ext cx="8763000" cy="1828799"/>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pPr fontAlgn="base">
              <a:spcAft>
                <a:spcPct val="0"/>
              </a:spcAft>
            </a:pPr>
            <a:r>
              <a:rPr lang="en-US" sz="1800" b="1" dirty="0" smtClean="0">
                <a:solidFill>
                  <a:srgbClr val="0070C0"/>
                </a:solidFill>
                <a:latin typeface="Aharoni" pitchFamily="2" charset="-79"/>
                <a:ea typeface="Times New Roman" pitchFamily="18" charset="0"/>
                <a:cs typeface="Aharoni" pitchFamily="2" charset="-79"/>
              </a:rPr>
              <a:t> </a:t>
            </a:r>
            <a:r>
              <a:rPr lang="en-US" sz="18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haroni" pitchFamily="2" charset="-79"/>
                <a:ea typeface="Times New Roman" pitchFamily="18" charset="0"/>
                <a:cs typeface="Aharoni" pitchFamily="2" charset="-79"/>
              </a:rPr>
              <a:t>BON SECOURS COLLEGE FORWOMEN</a:t>
            </a:r>
            <a:r>
              <a:rPr lang="en-US" sz="18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haroni" pitchFamily="2" charset="-79"/>
                <a:cs typeface="Aharoni" pitchFamily="2" charset="-79"/>
              </a:rPr>
              <a:t/>
            </a:r>
            <a:br>
              <a:rPr lang="en-US" sz="18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haroni" pitchFamily="2" charset="-79"/>
                <a:cs typeface="Aharoni" pitchFamily="2" charset="-79"/>
              </a:rPr>
            </a:br>
            <a:r>
              <a:rPr lang="en-US" sz="18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haroni" pitchFamily="2" charset="-79"/>
                <a:ea typeface="Times New Roman" pitchFamily="18" charset="0"/>
                <a:cs typeface="Aharoni" pitchFamily="2" charset="-79"/>
              </a:rPr>
              <a:t>  NAAC Accredited with ‘A’ Grade</a:t>
            </a:r>
            <a:r>
              <a:rPr lang="en-US" sz="18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haroni" pitchFamily="2" charset="-79"/>
                <a:cs typeface="Aharoni" pitchFamily="2" charset="-79"/>
              </a:rPr>
              <a:t/>
            </a:r>
            <a:br>
              <a:rPr lang="en-US" sz="18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haroni" pitchFamily="2" charset="-79"/>
                <a:cs typeface="Aharoni" pitchFamily="2" charset="-79"/>
              </a:rPr>
            </a:br>
            <a:r>
              <a:rPr lang="en-US" sz="18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haroni" pitchFamily="2" charset="-79"/>
                <a:ea typeface="Times New Roman" pitchFamily="18" charset="0"/>
                <a:cs typeface="Aharoni" pitchFamily="2" charset="-79"/>
              </a:rPr>
              <a:t>   Recognized by UGC under section 2(F) &amp; 12(B)</a:t>
            </a:r>
            <a:r>
              <a:rPr lang="en-US" sz="18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haroni" pitchFamily="2" charset="-79"/>
                <a:cs typeface="Aharoni" pitchFamily="2" charset="-79"/>
              </a:rPr>
              <a:t/>
            </a:r>
            <a:br>
              <a:rPr lang="en-US" sz="18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haroni" pitchFamily="2" charset="-79"/>
                <a:cs typeface="Aharoni" pitchFamily="2" charset="-79"/>
              </a:rPr>
            </a:br>
            <a:r>
              <a:rPr lang="en-US" sz="18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haroni" pitchFamily="2" charset="-79"/>
                <a:ea typeface="Times New Roman" pitchFamily="18" charset="0"/>
                <a:cs typeface="Aharoni" pitchFamily="2" charset="-79"/>
              </a:rPr>
              <a:t> Affiliated to </a:t>
            </a:r>
            <a:r>
              <a:rPr lang="en-US" sz="1800" dirty="0" err="1"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haroni" pitchFamily="2" charset="-79"/>
                <a:ea typeface="Times New Roman" pitchFamily="18" charset="0"/>
                <a:cs typeface="Aharoni" pitchFamily="2" charset="-79"/>
              </a:rPr>
              <a:t>Bharathidasan</a:t>
            </a:r>
            <a:r>
              <a:rPr lang="en-US" sz="18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haroni" pitchFamily="2" charset="-79"/>
                <a:ea typeface="Times New Roman" pitchFamily="18" charset="0"/>
                <a:cs typeface="Aharoni" pitchFamily="2" charset="-79"/>
              </a:rPr>
              <a:t> University, </a:t>
            </a:r>
            <a:r>
              <a:rPr lang="en-US" sz="1800" dirty="0" err="1"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haroni" pitchFamily="2" charset="-79"/>
                <a:ea typeface="Times New Roman" pitchFamily="18" charset="0"/>
                <a:cs typeface="Aharoni" pitchFamily="2" charset="-79"/>
              </a:rPr>
              <a:t>Tiruchirappalli</a:t>
            </a:r>
            <a:r>
              <a:rPr lang="en-US" sz="18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haroni" pitchFamily="2" charset="-79"/>
                <a:ea typeface="Times New Roman" pitchFamily="18" charset="0"/>
                <a:cs typeface="Aharoni" pitchFamily="2" charset="-79"/>
              </a:rPr>
              <a:t>.</a:t>
            </a:r>
            <a:r>
              <a:rPr lang="en-US" sz="18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haroni" pitchFamily="2" charset="-79"/>
                <a:cs typeface="Aharoni" pitchFamily="2" charset="-79"/>
              </a:rPr>
              <a:t/>
            </a:r>
            <a:br>
              <a:rPr lang="en-US" sz="18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haroni" pitchFamily="2" charset="-79"/>
                <a:cs typeface="Aharoni" pitchFamily="2" charset="-79"/>
              </a:rPr>
            </a:br>
            <a:r>
              <a:rPr lang="en-US" sz="18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haroni" pitchFamily="2" charset="-79"/>
                <a:ea typeface="Times New Roman" pitchFamily="18" charset="0"/>
                <a:cs typeface="Aharoni" pitchFamily="2" charset="-79"/>
              </a:rPr>
              <a:t>         VILAR BYPASS, THANJAVUR – 613 006.</a:t>
            </a:r>
            <a:r>
              <a:rPr lang="en-US" sz="18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haroni" pitchFamily="2" charset="-79"/>
                <a:cs typeface="Aharoni" pitchFamily="2" charset="-79"/>
              </a:rPr>
              <a:t/>
            </a:r>
            <a:br>
              <a:rPr lang="en-US" sz="18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haroni" pitchFamily="2" charset="-79"/>
                <a:cs typeface="Aharoni" pitchFamily="2" charset="-79"/>
              </a:rPr>
            </a:br>
            <a:r>
              <a:rPr lang="en-US" sz="1800" dirty="0" smtClean="0">
                <a:ln w="18415" cmpd="sng">
                  <a:solidFill>
                    <a:srgbClr val="FFFFFF"/>
                  </a:solidFill>
                  <a:prstDash val="solid"/>
                </a:ln>
                <a:solidFill>
                  <a:srgbClr val="0070C0"/>
                </a:solidFill>
                <a:effectLst>
                  <a:outerShdw blurRad="63500" dir="3600000" algn="tl" rotWithShape="0">
                    <a:srgbClr val="000000">
                      <a:alpha val="70000"/>
                    </a:srgbClr>
                  </a:outerShdw>
                </a:effectLst>
                <a:latin typeface="Aharoni" pitchFamily="2" charset="-79"/>
                <a:ea typeface="Times New Roman" pitchFamily="18" charset="0"/>
                <a:cs typeface="Aharoni" pitchFamily="2" charset="-79"/>
              </a:rPr>
              <a:t>    PG &amp; RESEARCH DEPARTMENT OF ENGLISH</a:t>
            </a:r>
            <a:endParaRPr lang="en-US" sz="1800" dirty="0">
              <a:ln w="18415" cmpd="sng">
                <a:solidFill>
                  <a:srgbClr val="FFFFFF"/>
                </a:solidFill>
                <a:prstDash val="solid"/>
              </a:ln>
              <a:solidFill>
                <a:srgbClr val="0070C0"/>
              </a:solidFill>
              <a:effectLst>
                <a:outerShdw blurRad="63500" dir="3600000" algn="tl" rotWithShape="0">
                  <a:srgbClr val="000000">
                    <a:alpha val="70000"/>
                  </a:srgbClr>
                </a:outerShdw>
              </a:effectLst>
              <a:latin typeface="Aharoni" pitchFamily="2" charset="-79"/>
              <a:cs typeface="Aharoni" pitchFamily="2" charset="-79"/>
            </a:endParaRPr>
          </a:p>
        </p:txBody>
      </p:sp>
      <p:sp>
        <p:nvSpPr>
          <p:cNvPr id="3" name="Subtitle 2"/>
          <p:cNvSpPr>
            <a:spLocks noGrp="1"/>
          </p:cNvSpPr>
          <p:nvPr>
            <p:ph type="subTitle" idx="1"/>
          </p:nvPr>
        </p:nvSpPr>
        <p:spPr>
          <a:xfrm>
            <a:off x="1371600" y="3886200"/>
            <a:ext cx="6400800" cy="2438400"/>
          </a:xfrm>
          <a:ln>
            <a:solidFill>
              <a:schemeClr val="accent4">
                <a:lumMod val="60000"/>
                <a:lumOff val="40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70000" lnSpcReduction="20000"/>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ln w="18415" cmpd="sng">
                  <a:solidFill>
                    <a:srgbClr val="FFFFFF"/>
                  </a:solidFill>
                  <a:prstDash val="solid"/>
                </a:ln>
                <a:solidFill>
                  <a:srgbClr val="FF0000"/>
                </a:solidFill>
                <a:effectLst>
                  <a:outerShdw blurRad="63500" dir="3600000" algn="tl" rotWithShape="0">
                    <a:srgbClr val="000000">
                      <a:alpha val="70000"/>
                    </a:srgbClr>
                  </a:outerShdw>
                </a:effectLst>
                <a:latin typeface="+mj-lt"/>
              </a:rPr>
              <a:t>A.BHUVANESHWARI</a:t>
            </a:r>
          </a:p>
          <a:p>
            <a:r>
              <a:rPr lang="en-US" dirty="0" smtClean="0">
                <a:ln w="18415" cmpd="sng">
                  <a:solidFill>
                    <a:srgbClr val="FFFFFF"/>
                  </a:solidFill>
                  <a:prstDash val="solid"/>
                </a:ln>
                <a:solidFill>
                  <a:srgbClr val="FF0000"/>
                </a:solidFill>
                <a:effectLst>
                  <a:outerShdw blurRad="63500" dir="3600000" algn="tl" rotWithShape="0">
                    <a:srgbClr val="000000">
                      <a:alpha val="70000"/>
                    </a:srgbClr>
                  </a:outerShdw>
                </a:effectLst>
                <a:latin typeface="+mj-lt"/>
              </a:rPr>
              <a:t>                                                   ASSISTANT PROFESSOR</a:t>
            </a:r>
          </a:p>
          <a:p>
            <a:r>
              <a:rPr lang="en-US" dirty="0" smtClean="0">
                <a:ln w="18415" cmpd="sng">
                  <a:solidFill>
                    <a:srgbClr val="FFFFFF"/>
                  </a:solidFill>
                  <a:prstDash val="solid"/>
                </a:ln>
                <a:solidFill>
                  <a:srgbClr val="FF0000"/>
                </a:solidFill>
                <a:effectLst>
                  <a:outerShdw blurRad="63500" dir="3600000" algn="tl" rotWithShape="0">
                    <a:srgbClr val="000000">
                      <a:alpha val="70000"/>
                    </a:srgbClr>
                  </a:outerShdw>
                </a:effectLst>
                <a:latin typeface="+mj-lt"/>
              </a:rPr>
              <a:t>                                            DEPT. OF ENGLISH</a:t>
            </a:r>
          </a:p>
          <a:p>
            <a:r>
              <a:rPr lang="en-US" dirty="0" smtClean="0">
                <a:ln w="18415" cmpd="sng">
                  <a:solidFill>
                    <a:srgbClr val="FFFFFF"/>
                  </a:solidFill>
                  <a:prstDash val="solid"/>
                </a:ln>
                <a:solidFill>
                  <a:srgbClr val="FF0000"/>
                </a:solidFill>
                <a:effectLst>
                  <a:outerShdw blurRad="63500" dir="3600000" algn="tl" rotWithShape="0">
                    <a:srgbClr val="000000">
                      <a:alpha val="70000"/>
                    </a:srgbClr>
                  </a:outerShdw>
                </a:effectLst>
                <a:latin typeface="+mj-lt"/>
              </a:rPr>
              <a:t>                                                 ENVIRONMENTAL STUDIES</a:t>
            </a:r>
          </a:p>
          <a:p>
            <a:r>
              <a:rPr lang="en-US" dirty="0" smtClean="0">
                <a:ln w="18415" cmpd="sng">
                  <a:solidFill>
                    <a:srgbClr val="FFFFFF"/>
                  </a:solidFill>
                  <a:prstDash val="solid"/>
                </a:ln>
                <a:solidFill>
                  <a:srgbClr val="FF0000"/>
                </a:solidFill>
                <a:effectLst>
                  <a:outerShdw blurRad="63500" dir="3600000" algn="tl" rotWithShape="0">
                    <a:srgbClr val="000000">
                      <a:alpha val="70000"/>
                    </a:srgbClr>
                  </a:outerShdw>
                </a:effectLst>
                <a:latin typeface="+mj-lt"/>
              </a:rPr>
              <a:t>                                                         19UGCES</a:t>
            </a:r>
          </a:p>
          <a:p>
            <a:endParaRPr lang="en-US" dirty="0"/>
          </a:p>
        </p:txBody>
      </p:sp>
      <p:sp>
        <p:nvSpPr>
          <p:cNvPr id="1026" name="AutoShape 2" descr="The 5 Most Common Environmental Pollution Exposur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1" descr="Bon secours Logo"/>
          <p:cNvPicPr>
            <a:picLocks noChangeAspect="1" noChangeArrowheads="1"/>
          </p:cNvPicPr>
          <p:nvPr/>
        </p:nvPicPr>
        <p:blipFill>
          <a:blip r:embed="rId2"/>
          <a:srcRect/>
          <a:stretch>
            <a:fillRect/>
          </a:stretch>
        </p:blipFill>
        <p:spPr bwMode="auto">
          <a:xfrm>
            <a:off x="457200" y="533400"/>
            <a:ext cx="955676" cy="1524000"/>
          </a:xfrm>
          <a:prstGeom prst="rect">
            <a:avLst/>
          </a:prstGeom>
          <a:noFill/>
        </p:spPr>
      </p:pic>
      <p:pic>
        <p:nvPicPr>
          <p:cNvPr id="8" name="Picture 7" descr="Z:\logo (2).jpg"/>
          <p:cNvPicPr/>
          <p:nvPr/>
        </p:nvPicPr>
        <p:blipFill>
          <a:blip r:embed="rId3"/>
          <a:srcRect/>
          <a:stretch>
            <a:fillRect/>
          </a:stretch>
        </p:blipFill>
        <p:spPr bwMode="auto">
          <a:xfrm>
            <a:off x="7696200" y="762000"/>
            <a:ext cx="1219200" cy="1143000"/>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lgerian" pitchFamily="82" charset="0"/>
              </a:rPr>
              <a:t>Radioactive Pollution</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lgerian" pitchFamily="82" charset="0"/>
            </a:endParaRPr>
          </a:p>
        </p:txBody>
      </p:sp>
      <p:sp>
        <p:nvSpPr>
          <p:cNvPr id="3" name="Content Placeholder 2"/>
          <p:cNvSpPr>
            <a:spLocks noGrp="1"/>
          </p:cNvSpPr>
          <p:nvPr>
            <p:ph idx="1"/>
          </p:nvPr>
        </p:nvSpPr>
        <p:spPr>
          <a:xfrm>
            <a:off x="457200" y="1600200"/>
            <a:ext cx="5181600" cy="4724400"/>
          </a:xfrm>
        </p:spPr>
        <p:txBody>
          <a:bodyPr>
            <a:normAutofit lnSpcReduction="1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b="1" cap="all" dirty="0" smtClean="0">
                <a:ln w="0"/>
                <a:solidFill>
                  <a:srgbClr val="0070C0"/>
                </a:solidFill>
                <a:effectLst>
                  <a:reflection blurRad="12700" stA="50000" endPos="50000" dist="5000" dir="5400000" sy="-100000" rotWithShape="0"/>
                </a:effectLst>
              </a:rPr>
              <a:t>Radioactive Pollution is defined as the increase in the natural radiation levels caused by human activities. It is estimated that about 20% of radiation we are exposed to is due to human activities.</a:t>
            </a:r>
            <a:endParaRPr lang="en-US" b="1" cap="all" dirty="0">
              <a:ln w="0"/>
              <a:solidFill>
                <a:srgbClr val="0070C0"/>
              </a:solidFill>
              <a:effectLst>
                <a:reflection blurRad="12700" stA="50000" endPos="50000" dist="5000" dir="5400000" sy="-100000" rotWithShape="0"/>
              </a:effectLst>
            </a:endParaRPr>
          </a:p>
        </p:txBody>
      </p:sp>
      <p:pic>
        <p:nvPicPr>
          <p:cNvPr id="6" name="Picture 5" descr="download (5).jpg"/>
          <p:cNvPicPr>
            <a:picLocks noChangeAspect="1"/>
          </p:cNvPicPr>
          <p:nvPr/>
        </p:nvPicPr>
        <p:blipFill>
          <a:blip r:embed="rId2"/>
          <a:stretch>
            <a:fillRect/>
          </a:stretch>
        </p:blipFill>
        <p:spPr>
          <a:xfrm>
            <a:off x="5867400" y="1905000"/>
            <a:ext cx="3048000" cy="44196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lgerian" pitchFamily="82" charset="0"/>
              </a:rPr>
              <a:t>Types of </a:t>
            </a:r>
            <a:r>
              <a:rPr lang="en-US"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lgerian" pitchFamily="82" charset="0"/>
              </a:rPr>
              <a:t>radioactive pollution</a:t>
            </a:r>
            <a:endParaRPr lang="en-US"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Algerian" pitchFamily="82" charset="0"/>
            </a:endParaRPr>
          </a:p>
        </p:txBody>
      </p:sp>
      <p:sp>
        <p:nvSpPr>
          <p:cNvPr id="3" name="Content Placeholder 2"/>
          <p:cNvSpPr>
            <a:spLocks noGrp="1"/>
          </p:cNvSpPr>
          <p:nvPr>
            <p:ph idx="1"/>
          </p:nvPr>
        </p:nvSpPr>
        <p:spPr>
          <a:xfrm>
            <a:off x="457200" y="1600200"/>
            <a:ext cx="7924800" cy="4525963"/>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rPr>
              <a:t>Alpha particles, beta particles, and gamma rays are the most commonly encountered forms of radioactive pollution</a:t>
            </a:r>
            <a:r>
              <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t>
            </a:r>
            <a:endParaRPr lang="en-U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0541" cmpd="sng">
                  <a:solidFill>
                    <a:schemeClr val="tx2">
                      <a:lumMod val="60000"/>
                      <a:lumOff val="40000"/>
                    </a:schemeClr>
                  </a:solidFill>
                  <a:prstDash val="solid"/>
                </a:ln>
                <a:solidFill>
                  <a:schemeClr val="tx2"/>
                </a:solidFill>
                <a:latin typeface="Algerian" pitchFamily="82" charset="0"/>
              </a:rPr>
              <a:t>Air pollution</a:t>
            </a:r>
            <a:endParaRPr lang="en-US" b="1" dirty="0">
              <a:ln w="10541" cmpd="sng">
                <a:solidFill>
                  <a:schemeClr val="tx2">
                    <a:lumMod val="60000"/>
                    <a:lumOff val="40000"/>
                  </a:schemeClr>
                </a:solidFill>
                <a:prstDash val="solid"/>
              </a:ln>
              <a:solidFill>
                <a:schemeClr val="tx2"/>
              </a:solidFill>
              <a:latin typeface="Algerian" pitchFamily="82" charset="0"/>
            </a:endParaRPr>
          </a:p>
        </p:txBody>
      </p:sp>
      <p:sp>
        <p:nvSpPr>
          <p:cNvPr id="3" name="Content Placeholder 2"/>
          <p:cNvSpPr>
            <a:spLocks noGrp="1"/>
          </p:cNvSpPr>
          <p:nvPr>
            <p:ph idx="1"/>
          </p:nvPr>
        </p:nvSpPr>
        <p:spPr>
          <a:xfrm>
            <a:off x="457200" y="1219200"/>
            <a:ext cx="5410200" cy="4906963"/>
          </a:xfrm>
        </p:spPr>
        <p:txBody>
          <a:bodyPr>
            <a:normAutofit fontScale="70000" lnSpcReduction="20000"/>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Air pollution occurs when harmful or excessive quantities of substances are introduced into </a:t>
            </a:r>
            <a:r>
              <a:rPr lang="en-US"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2" tooltip="Earth's atmosphere"/>
              </a:rPr>
              <a:t>Earth's</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2" tooltip="Earth's atmosphere"/>
              </a:rPr>
              <a:t> atmosphere</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Sources of air pollution include gases (such as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3" tooltip="Ammonia"/>
              </a:rPr>
              <a:t>ammonia</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4" tooltip="Carbon monoxide"/>
              </a:rPr>
              <a:t>carbon monoxide</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5" tooltip="Sulfur dioxide"/>
              </a:rPr>
              <a:t>sulfur dioxide</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6" tooltip="NOx"/>
              </a:rPr>
              <a:t>nitrous oxides</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7" tooltip="Methane"/>
              </a:rPr>
              <a:t>methane</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and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8" tooltip="Chlorofluorocarbons"/>
              </a:rPr>
              <a:t>chlorofluorocarbons</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9" tooltip="Particulates"/>
              </a:rPr>
              <a:t>particulates</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(both organic and inorganic), and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10" tooltip="Biomolecule"/>
              </a:rPr>
              <a:t>biological molecules</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It may cause diseases, allergies and even death to humans; it may also cause harm to other living organisms such as animals and food crops, and may damage the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11" tooltip="Natural environment"/>
              </a:rPr>
              <a:t>natural</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or </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hlinkClick r:id="rId12" tooltip="Built environment"/>
              </a:rPr>
              <a:t>built environment</a:t>
            </a: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Both human activity and natural processes can generate air pollution.</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6" name="Picture 5" descr="download.jpg"/>
          <p:cNvPicPr>
            <a:picLocks noChangeAspect="1"/>
          </p:cNvPicPr>
          <p:nvPr/>
        </p:nvPicPr>
        <p:blipFill>
          <a:blip r:embed="rId13"/>
          <a:stretch>
            <a:fillRect/>
          </a:stretch>
        </p:blipFill>
        <p:spPr>
          <a:xfrm>
            <a:off x="5867400" y="1524000"/>
            <a:ext cx="3048000" cy="47244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Algerian" pitchFamily="82" charset="0"/>
              </a:rPr>
              <a:t>types of air pollution</a:t>
            </a:r>
            <a:endParaRPr lang="en-US"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Algerian" pitchFamily="82" charset="0"/>
            </a:endParaRPr>
          </a:p>
        </p:txBody>
      </p:sp>
      <p:sp>
        <p:nvSpPr>
          <p:cNvPr id="3" name="Content Placeholder 2"/>
          <p:cNvSpPr>
            <a:spLocks noGrp="1"/>
          </p:cNvSpPr>
          <p:nvPr>
            <p:ph idx="1"/>
          </p:nvPr>
        </p:nvSpPr>
        <p:spPr/>
        <p:txBody>
          <a:bodyPr>
            <a:normAutofit lnSpcReduction="10000"/>
          </a:bodyPr>
          <a:lstStyle/>
          <a:p>
            <a:pPr>
              <a:buNone/>
            </a:pPr>
            <a:r>
              <a:rPr lang="en-US" b="1" dirty="0" smtClean="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latin typeface="Algerian" pitchFamily="82" charset="0"/>
              </a:rPr>
              <a:t>The </a:t>
            </a:r>
            <a:r>
              <a:rPr lang="en-US" b="1" dirty="0" smtClean="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latin typeface="Algerian" pitchFamily="82" charset="0"/>
              </a:rPr>
              <a:t>six common air pollutants are:</a:t>
            </a:r>
          </a:p>
          <a:p>
            <a:r>
              <a:rPr lang="en-US" b="1" dirty="0" smtClean="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latin typeface="Algerian" pitchFamily="82" charset="0"/>
              </a:rPr>
              <a:t>Particle Pollution (particulate matter)</a:t>
            </a:r>
          </a:p>
          <a:p>
            <a:r>
              <a:rPr lang="en-US" b="1" dirty="0" smtClean="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latin typeface="Algerian" pitchFamily="82" charset="0"/>
              </a:rPr>
              <a:t>Ground-level ozone.</a:t>
            </a:r>
          </a:p>
          <a:p>
            <a:r>
              <a:rPr lang="en-US" b="1" dirty="0" smtClean="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latin typeface="Algerian" pitchFamily="82" charset="0"/>
              </a:rPr>
              <a:t>Carbon monoxide.</a:t>
            </a:r>
          </a:p>
          <a:p>
            <a:r>
              <a:rPr lang="en-US" b="1" dirty="0" smtClean="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latin typeface="Algerian" pitchFamily="82" charset="0"/>
              </a:rPr>
              <a:t>Sulfur oxides.</a:t>
            </a:r>
          </a:p>
          <a:p>
            <a:r>
              <a:rPr lang="en-US" b="1" dirty="0" smtClean="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latin typeface="Algerian" pitchFamily="82" charset="0"/>
              </a:rPr>
              <a:t>Nitrogen oxides.</a:t>
            </a:r>
          </a:p>
          <a:p>
            <a:r>
              <a:rPr lang="en-US" b="1" dirty="0" smtClean="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latin typeface="Algerian" pitchFamily="82" charset="0"/>
              </a:rPr>
              <a:t>Lead.</a:t>
            </a:r>
          </a:p>
          <a:p>
            <a:pPr>
              <a:buNone/>
            </a:pPr>
            <a:endParaRPr lang="en-US" b="1" dirty="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latin typeface="Algerian" pitchFamily="8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n w="24500" cmpd="dbl">
                  <a:solidFill>
                    <a:schemeClr val="accent2">
                      <a:shade val="85000"/>
                      <a:satMod val="155000"/>
                    </a:schemeClr>
                  </a:solidFill>
                  <a:prstDash val="solid"/>
                  <a:miter lim="800000"/>
                </a:ln>
                <a:solidFill>
                  <a:schemeClr val="accent6">
                    <a:lumMod val="75000"/>
                  </a:schemeClr>
                </a:solidFill>
                <a:effectLst>
                  <a:outerShdw blurRad="38100" dist="38100" dir="7020000" algn="tl">
                    <a:srgbClr val="000000">
                      <a:alpha val="35000"/>
                    </a:srgbClr>
                  </a:outerShdw>
                </a:effectLst>
                <a:latin typeface="Algerian" pitchFamily="82" charset="0"/>
              </a:rPr>
              <a:t>Noise pollution</a:t>
            </a:r>
            <a:endParaRPr lang="en-US" sz="5400" b="1" dirty="0">
              <a:ln w="24500" cmpd="dbl">
                <a:solidFill>
                  <a:schemeClr val="accent2">
                    <a:shade val="85000"/>
                    <a:satMod val="155000"/>
                  </a:schemeClr>
                </a:solidFill>
                <a:prstDash val="solid"/>
                <a:miter lim="800000"/>
              </a:ln>
              <a:solidFill>
                <a:schemeClr val="accent6">
                  <a:lumMod val="75000"/>
                </a:schemeClr>
              </a:solidFill>
              <a:effectLst>
                <a:outerShdw blurRad="38100" dist="38100" dir="7020000" algn="tl">
                  <a:srgbClr val="000000">
                    <a:alpha val="35000"/>
                  </a:srgbClr>
                </a:outerShdw>
              </a:effectLst>
              <a:latin typeface="Algerian" pitchFamily="82" charset="0"/>
            </a:endParaRPr>
          </a:p>
        </p:txBody>
      </p:sp>
      <p:sp>
        <p:nvSpPr>
          <p:cNvPr id="3" name="Content Placeholder 2"/>
          <p:cNvSpPr>
            <a:spLocks noGrp="1"/>
          </p:cNvSpPr>
          <p:nvPr>
            <p:ph idx="1"/>
          </p:nvPr>
        </p:nvSpPr>
        <p:spPr>
          <a:xfrm>
            <a:off x="457200" y="1600200"/>
            <a:ext cx="4572000" cy="4525963"/>
          </a:xfrm>
        </p:spPr>
        <p:txBody>
          <a:bodyPr>
            <a:normAutofit fontScale="85000" lnSpcReduction="20000"/>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Noise pollution, also known as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2" tooltip="Environmental noise"/>
              </a:rPr>
              <a:t>environmental noise</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or sound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3" tooltip="Pollution"/>
              </a:rPr>
              <a:t>pollution</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is the propagation of noise with ranging impacts on the activity of human or animal life, most of them harmful to a degree. The source of outdoor noise worldwide is mainly caused by machines, transport, and propagation systems</a:t>
            </a:r>
            <a:r>
              <a:rPr lang="en-US" dirty="0" smtClean="0"/>
              <a:t>.</a:t>
            </a:r>
            <a:endParaRPr lang="en-US" dirty="0"/>
          </a:p>
        </p:txBody>
      </p:sp>
      <p:pic>
        <p:nvPicPr>
          <p:cNvPr id="4" name="Picture 3" descr="download (2).jpg"/>
          <p:cNvPicPr>
            <a:picLocks noChangeAspect="1"/>
          </p:cNvPicPr>
          <p:nvPr/>
        </p:nvPicPr>
        <p:blipFill>
          <a:blip r:embed="rId4"/>
          <a:stretch>
            <a:fillRect/>
          </a:stretch>
        </p:blipFill>
        <p:spPr>
          <a:xfrm>
            <a:off x="4876800" y="1676400"/>
            <a:ext cx="4038600" cy="40386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4800" b="1" dirty="0" smtClean="0">
                <a:ln w="11430"/>
                <a:solidFill>
                  <a:schemeClr val="accent6">
                    <a:lumMod val="60000"/>
                    <a:lumOff val="40000"/>
                  </a:schemeClr>
                </a:solidFill>
                <a:effectLst>
                  <a:outerShdw blurRad="80000" dist="40000" dir="5040000" algn="tl">
                    <a:srgbClr val="000000">
                      <a:alpha val="30000"/>
                    </a:srgbClr>
                  </a:outerShdw>
                </a:effectLst>
                <a:latin typeface="Algerian" pitchFamily="82" charset="0"/>
              </a:rPr>
              <a:t>Types of Noise Pollution</a:t>
            </a:r>
            <a:r>
              <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lgerian" pitchFamily="82" charset="0"/>
              </a:rPr>
              <a:t/>
            </a:r>
            <a:br>
              <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lgerian" pitchFamily="82" charset="0"/>
              </a:rPr>
            </a:br>
            <a:endParaRPr lang="en-US" sz="4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lgerian" pitchFamily="82" charset="0"/>
            </a:endParaRPr>
          </a:p>
        </p:txBody>
      </p:sp>
      <p:sp>
        <p:nvSpPr>
          <p:cNvPr id="3" name="Content Placeholder 2"/>
          <p:cNvSpPr>
            <a:spLocks noGrp="1"/>
          </p:cNvSpPr>
          <p:nvPr>
            <p:ph idx="1"/>
          </p:nvPr>
        </p:nvSpPr>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buNone/>
            </a:pPr>
            <a:r>
              <a:rPr lang="en-US" sz="3600" b="1" dirty="0" smtClean="0">
                <a:ln/>
                <a:solidFill>
                  <a:schemeClr val="accent3"/>
                </a:solidFill>
                <a:latin typeface="Algerian" pitchFamily="82" charset="0"/>
              </a:rPr>
              <a:t>T</a:t>
            </a:r>
            <a:r>
              <a:rPr lang="en-US" sz="3600" b="1" dirty="0" smtClean="0">
                <a:ln/>
                <a:solidFill>
                  <a:schemeClr val="accent3"/>
                </a:solidFill>
                <a:latin typeface="Algerian" pitchFamily="82" charset="0"/>
              </a:rPr>
              <a:t>he </a:t>
            </a:r>
            <a:r>
              <a:rPr lang="en-US" sz="3600" b="1" dirty="0" smtClean="0">
                <a:ln/>
                <a:solidFill>
                  <a:schemeClr val="accent3"/>
                </a:solidFill>
                <a:latin typeface="Algerian" pitchFamily="82" charset="0"/>
              </a:rPr>
              <a:t>three types of pollution:</a:t>
            </a:r>
          </a:p>
          <a:p>
            <a:r>
              <a:rPr lang="en-US" sz="4400" b="1" dirty="0" smtClean="0">
                <a:ln/>
                <a:solidFill>
                  <a:schemeClr val="accent3"/>
                </a:solidFill>
                <a:latin typeface="Algerian" pitchFamily="82" charset="0"/>
              </a:rPr>
              <a:t>Transport Noise</a:t>
            </a:r>
          </a:p>
          <a:p>
            <a:r>
              <a:rPr lang="en-US" sz="4400" b="1" dirty="0" err="1" smtClean="0">
                <a:ln/>
                <a:solidFill>
                  <a:schemeClr val="accent3"/>
                </a:solidFill>
                <a:latin typeface="Algerian" pitchFamily="82" charset="0"/>
              </a:rPr>
              <a:t>Neighbourhood</a:t>
            </a:r>
            <a:r>
              <a:rPr lang="en-US" sz="4400" b="1" dirty="0" smtClean="0">
                <a:ln/>
                <a:solidFill>
                  <a:schemeClr val="accent3"/>
                </a:solidFill>
                <a:latin typeface="Algerian" pitchFamily="82" charset="0"/>
              </a:rPr>
              <a:t> Noise</a:t>
            </a:r>
          </a:p>
          <a:p>
            <a:r>
              <a:rPr lang="en-US" sz="4400" b="1" dirty="0" smtClean="0">
                <a:ln/>
                <a:solidFill>
                  <a:schemeClr val="accent3"/>
                </a:solidFill>
                <a:latin typeface="Algerian" pitchFamily="82" charset="0"/>
              </a:rPr>
              <a:t>Industrial Noise</a:t>
            </a:r>
          </a:p>
          <a:p>
            <a:endParaRPr lang="en-US" b="1" dirty="0">
              <a:ln/>
              <a:solidFill>
                <a:schemeClr val="accent3"/>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27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anchor="ctr">
            <a:normAutofit/>
          </a:bodyPr>
          <a:lstStyle/>
          <a:p>
            <a:pPr algn="ctr">
              <a:buNone/>
            </a:pPr>
            <a:r>
              <a:rPr lang="en-US" sz="88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lgerian" pitchFamily="82" charset="0"/>
              </a:rPr>
              <a:t>thANK</a:t>
            </a:r>
            <a:r>
              <a:rPr lang="en-US" sz="8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lgerian" pitchFamily="82" charset="0"/>
              </a:rPr>
              <a:t> </a:t>
            </a:r>
          </a:p>
          <a:p>
            <a:pPr algn="ctr">
              <a:buNone/>
            </a:pPr>
            <a:r>
              <a:rPr lang="en-US" sz="8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lgerian" pitchFamily="82" charset="0"/>
              </a:rPr>
              <a:t>YOU</a:t>
            </a:r>
            <a:endParaRPr lang="en-US" sz="8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2700">
                  <a:solidFill>
                    <a:schemeClr val="accent6">
                      <a:lumMod val="7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rPr>
              <a:t>ENVIRONMENTAL POLLUTION</a:t>
            </a:r>
            <a:endParaRPr lang="en-US" b="1" dirty="0">
              <a:ln w="12700">
                <a:solidFill>
                  <a:schemeClr val="accent6">
                    <a:lumMod val="7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endParaRPr>
          </a:p>
        </p:txBody>
      </p:sp>
      <p:pic>
        <p:nvPicPr>
          <p:cNvPr id="4" name="Content Placeholder 3" descr="ENVIRONMENTAL-POLLUTION1-copy.jpg"/>
          <p:cNvPicPr>
            <a:picLocks noGrp="1" noChangeAspect="1"/>
          </p:cNvPicPr>
          <p:nvPr>
            <p:ph idx="1"/>
          </p:nvPr>
        </p:nvPicPr>
        <p:blipFill>
          <a:blip r:embed="rId2"/>
          <a:stretch>
            <a:fillRect/>
          </a:stretch>
        </p:blipFill>
        <p:spPr>
          <a:xfrm>
            <a:off x="5410200" y="1371600"/>
            <a:ext cx="3581400" cy="5486400"/>
          </a:xfrm>
        </p:spPr>
      </p:pic>
      <p:sp>
        <p:nvSpPr>
          <p:cNvPr id="5" name="Rectangle 4"/>
          <p:cNvSpPr/>
          <p:nvPr/>
        </p:nvSpPr>
        <p:spPr>
          <a:xfrm>
            <a:off x="381000" y="1371600"/>
            <a:ext cx="5105400" cy="4832092"/>
          </a:xfrm>
          <a:prstGeom prst="rect">
            <a:avLst/>
          </a:prstGeom>
        </p:spPr>
        <p:txBody>
          <a:bodyPr wrap="square">
            <a:spAutoFit/>
          </a:bodyPr>
          <a:lstStyle/>
          <a:p>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lgerian" pitchFamily="82" charset="0"/>
              </a:rPr>
              <a:t>Environmental pollution is defined as "the contamination of the physical and biological components of the earth/atmosphere system to such an extent that normal environmental processes are adversely affected."</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lgerian" pitchFamily="8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scene3d>
            <a:sp3d extrusionH="57150">
              <a:bevelT w="38100" h="38100" prst="convex"/>
            </a:sp3d>
          </a:bodyPr>
          <a:lstStyle/>
          <a:p>
            <a:r>
              <a:rPr lang="en-US" b="1" dirty="0" smtClean="0">
                <a:ln w="31550" cmpd="sng">
                  <a:solidFill>
                    <a:schemeClr val="accent6">
                      <a:lumMod val="75000"/>
                    </a:schemeClr>
                  </a:solidFill>
                  <a:prstDash val="solid"/>
                </a:ln>
                <a:solidFill>
                  <a:schemeClr val="accent6"/>
                </a:solidFill>
                <a:effectLst>
                  <a:outerShdw blurRad="50800" dist="40000" dir="5400000" algn="tl" rotWithShape="0">
                    <a:srgbClr val="000000">
                      <a:shade val="5000"/>
                      <a:satMod val="120000"/>
                      <a:alpha val="33000"/>
                    </a:srgbClr>
                  </a:outerShdw>
                </a:effectLst>
                <a:latin typeface="Algerian" pitchFamily="82" charset="0"/>
              </a:rPr>
              <a:t>TYPES OF POLLUTION</a:t>
            </a:r>
            <a:endParaRPr lang="en-US" b="1" dirty="0">
              <a:ln w="31550" cmpd="sng">
                <a:solidFill>
                  <a:schemeClr val="accent6">
                    <a:lumMod val="75000"/>
                  </a:schemeClr>
                </a:solidFill>
                <a:prstDash val="solid"/>
              </a:ln>
              <a:solidFill>
                <a:schemeClr val="accent6"/>
              </a:solidFill>
              <a:effectLst>
                <a:outerShdw blurRad="50800" dist="40000" dir="5400000" algn="tl" rotWithShape="0">
                  <a:srgbClr val="000000">
                    <a:shade val="5000"/>
                    <a:satMod val="120000"/>
                    <a:alpha val="33000"/>
                  </a:srgbClr>
                </a:outerShdw>
              </a:effectLst>
            </a:endParaRPr>
          </a:p>
        </p:txBody>
      </p:sp>
      <p:sp>
        <p:nvSpPr>
          <p:cNvPr id="3" name="Content Placeholder 2"/>
          <p:cNvSpPr>
            <a:spLocks noGrp="1"/>
          </p:cNvSpPr>
          <p:nvPr>
            <p:ph idx="1"/>
          </p:nvPr>
        </p:nvSpPr>
        <p:spPr>
          <a:xfrm>
            <a:off x="457200" y="1219200"/>
            <a:ext cx="3962400" cy="4906963"/>
          </a:xfrm>
        </p:spPr>
        <p:txBody>
          <a:bodyPr>
            <a:normAutofit/>
          </a:bodyPr>
          <a:lstStyle/>
          <a:p>
            <a:pPr>
              <a:buFont typeface="Wingdings" pitchFamily="2" charset="2"/>
              <a:buChar char="v"/>
            </a:pPr>
            <a:r>
              <a:rPr lang="en-US" dirty="0" smtClean="0">
                <a:ln w="18415" cmpd="sng">
                  <a:solidFill>
                    <a:srgbClr val="0070C0"/>
                  </a:solidFill>
                  <a:prstDash val="solid"/>
                </a:ln>
                <a:solidFill>
                  <a:srgbClr val="FFFFFF"/>
                </a:solidFill>
                <a:effectLst>
                  <a:outerShdw blurRad="63500" dir="3600000" algn="tl" rotWithShape="0">
                    <a:srgbClr val="000000">
                      <a:alpha val="70000"/>
                    </a:srgbClr>
                  </a:outerShdw>
                </a:effectLst>
              </a:rPr>
              <a:t> </a:t>
            </a:r>
            <a:r>
              <a:rPr lang="en-US" dirty="0" smtClean="0">
                <a:ln w="18415" cmpd="sng">
                  <a:solidFill>
                    <a:srgbClr val="0070C0"/>
                  </a:solidFill>
                  <a:prstDash val="solid"/>
                </a:ln>
                <a:solidFill>
                  <a:srgbClr val="FFFFFF"/>
                </a:solidFill>
                <a:effectLst>
                  <a:outerShdw blurRad="63500" dir="3600000" algn="tl" rotWithShape="0">
                    <a:srgbClr val="000000">
                      <a:alpha val="70000"/>
                    </a:srgbClr>
                  </a:outerShdw>
                </a:effectLst>
              </a:rPr>
              <a:t>Water pollution </a:t>
            </a:r>
            <a:endParaRPr lang="en-US" dirty="0" smtClean="0">
              <a:ln w="18415" cmpd="sng">
                <a:solidFill>
                  <a:srgbClr val="0070C0"/>
                </a:solidFill>
                <a:prstDash val="solid"/>
              </a:ln>
              <a:solidFill>
                <a:srgbClr val="FFFFFF"/>
              </a:solidFill>
              <a:effectLst>
                <a:outerShdw blurRad="63500" dir="3600000" algn="tl" rotWithShape="0">
                  <a:srgbClr val="000000">
                    <a:alpha val="70000"/>
                  </a:srgbClr>
                </a:outerShdw>
              </a:effectLst>
            </a:endParaRPr>
          </a:p>
          <a:p>
            <a:pPr>
              <a:buFont typeface="Wingdings" pitchFamily="2" charset="2"/>
              <a:buChar char="v"/>
            </a:pPr>
            <a:r>
              <a:rPr lang="en-US" dirty="0" smtClean="0">
                <a:ln w="18415" cmpd="sng">
                  <a:solidFill>
                    <a:srgbClr val="0070C0"/>
                  </a:solidFill>
                  <a:prstDash val="solid"/>
                </a:ln>
                <a:solidFill>
                  <a:srgbClr val="FFFFFF"/>
                </a:solidFill>
                <a:effectLst>
                  <a:outerShdw blurRad="63500" dir="3600000" algn="tl" rotWithShape="0">
                    <a:srgbClr val="000000">
                      <a:alpha val="70000"/>
                    </a:srgbClr>
                  </a:outerShdw>
                </a:effectLst>
              </a:rPr>
              <a:t> </a:t>
            </a:r>
            <a:r>
              <a:rPr lang="en-US" dirty="0" smtClean="0">
                <a:ln w="18415" cmpd="sng">
                  <a:solidFill>
                    <a:srgbClr val="0070C0"/>
                  </a:solidFill>
                  <a:prstDash val="solid"/>
                </a:ln>
                <a:solidFill>
                  <a:srgbClr val="FFFFFF"/>
                </a:solidFill>
                <a:effectLst>
                  <a:outerShdw blurRad="63500" dir="3600000" algn="tl" rotWithShape="0">
                    <a:srgbClr val="000000">
                      <a:alpha val="70000"/>
                    </a:srgbClr>
                  </a:outerShdw>
                </a:effectLst>
              </a:rPr>
              <a:t>Thermal pollution </a:t>
            </a:r>
            <a:endParaRPr lang="en-US" dirty="0" smtClean="0">
              <a:ln w="18415" cmpd="sng">
                <a:solidFill>
                  <a:srgbClr val="0070C0"/>
                </a:solidFill>
                <a:prstDash val="solid"/>
              </a:ln>
              <a:solidFill>
                <a:srgbClr val="FFFFFF"/>
              </a:solidFill>
              <a:effectLst>
                <a:outerShdw blurRad="63500" dir="3600000" algn="tl" rotWithShape="0">
                  <a:srgbClr val="000000">
                    <a:alpha val="70000"/>
                  </a:srgbClr>
                </a:outerShdw>
              </a:effectLst>
            </a:endParaRPr>
          </a:p>
          <a:p>
            <a:pPr>
              <a:buFont typeface="Wingdings" pitchFamily="2" charset="2"/>
              <a:buChar char="v"/>
            </a:pPr>
            <a:r>
              <a:rPr lang="en-US" dirty="0" smtClean="0">
                <a:ln w="18415" cmpd="sng">
                  <a:solidFill>
                    <a:srgbClr val="0070C0"/>
                  </a:solidFill>
                  <a:prstDash val="solid"/>
                </a:ln>
                <a:solidFill>
                  <a:srgbClr val="FFFFFF"/>
                </a:solidFill>
                <a:effectLst>
                  <a:outerShdw blurRad="63500" dir="3600000" algn="tl" rotWithShape="0">
                    <a:srgbClr val="000000">
                      <a:alpha val="70000"/>
                    </a:srgbClr>
                  </a:outerShdw>
                </a:effectLst>
              </a:rPr>
              <a:t> </a:t>
            </a:r>
            <a:r>
              <a:rPr lang="en-US" dirty="0" smtClean="0">
                <a:ln w="18415" cmpd="sng">
                  <a:solidFill>
                    <a:srgbClr val="0070C0"/>
                  </a:solidFill>
                  <a:prstDash val="solid"/>
                </a:ln>
                <a:solidFill>
                  <a:srgbClr val="FFFFFF"/>
                </a:solidFill>
                <a:effectLst>
                  <a:outerShdw blurRad="63500" dir="3600000" algn="tl" rotWithShape="0">
                    <a:srgbClr val="000000">
                      <a:alpha val="70000"/>
                    </a:srgbClr>
                  </a:outerShdw>
                </a:effectLst>
              </a:rPr>
              <a:t>Land pollution </a:t>
            </a:r>
            <a:endParaRPr lang="en-US" dirty="0" smtClean="0">
              <a:ln w="18415" cmpd="sng">
                <a:solidFill>
                  <a:srgbClr val="0070C0"/>
                </a:solidFill>
                <a:prstDash val="solid"/>
              </a:ln>
              <a:solidFill>
                <a:srgbClr val="FFFFFF"/>
              </a:solidFill>
              <a:effectLst>
                <a:outerShdw blurRad="63500" dir="3600000" algn="tl" rotWithShape="0">
                  <a:srgbClr val="000000">
                    <a:alpha val="70000"/>
                  </a:srgbClr>
                </a:outerShdw>
              </a:effectLst>
            </a:endParaRPr>
          </a:p>
          <a:p>
            <a:pPr>
              <a:buFont typeface="Wingdings" pitchFamily="2" charset="2"/>
              <a:buChar char="v"/>
            </a:pPr>
            <a:r>
              <a:rPr lang="en-US" dirty="0" smtClean="0">
                <a:ln w="18415" cmpd="sng">
                  <a:solidFill>
                    <a:srgbClr val="0070C0"/>
                  </a:solidFill>
                  <a:prstDash val="solid"/>
                </a:ln>
                <a:solidFill>
                  <a:srgbClr val="FFFFFF"/>
                </a:solidFill>
                <a:effectLst>
                  <a:outerShdw blurRad="63500" dir="3600000" algn="tl" rotWithShape="0">
                    <a:srgbClr val="000000">
                      <a:alpha val="70000"/>
                    </a:srgbClr>
                  </a:outerShdw>
                </a:effectLst>
              </a:rPr>
              <a:t> </a:t>
            </a:r>
            <a:r>
              <a:rPr lang="en-US" dirty="0" smtClean="0">
                <a:ln w="18415" cmpd="sng">
                  <a:solidFill>
                    <a:srgbClr val="0070C0"/>
                  </a:solidFill>
                  <a:prstDash val="solid"/>
                </a:ln>
                <a:solidFill>
                  <a:srgbClr val="FFFFFF"/>
                </a:solidFill>
                <a:effectLst>
                  <a:outerShdw blurRad="63500" dir="3600000" algn="tl" rotWithShape="0">
                    <a:srgbClr val="000000">
                      <a:alpha val="70000"/>
                    </a:srgbClr>
                  </a:outerShdw>
                </a:effectLst>
              </a:rPr>
              <a:t>Radiation Pollution </a:t>
            </a:r>
            <a:endParaRPr lang="en-US" dirty="0" smtClean="0">
              <a:ln w="18415" cmpd="sng">
                <a:solidFill>
                  <a:srgbClr val="0070C0"/>
                </a:solidFill>
                <a:prstDash val="solid"/>
              </a:ln>
              <a:solidFill>
                <a:srgbClr val="FFFFFF"/>
              </a:solidFill>
              <a:effectLst>
                <a:outerShdw blurRad="63500" dir="3600000" algn="tl" rotWithShape="0">
                  <a:srgbClr val="000000">
                    <a:alpha val="70000"/>
                  </a:srgbClr>
                </a:outerShdw>
              </a:effectLst>
            </a:endParaRPr>
          </a:p>
          <a:p>
            <a:pPr>
              <a:buFont typeface="Wingdings" pitchFamily="2" charset="2"/>
              <a:buChar char="v"/>
            </a:pPr>
            <a:r>
              <a:rPr lang="en-US" dirty="0" smtClean="0">
                <a:ln w="18415" cmpd="sng">
                  <a:solidFill>
                    <a:srgbClr val="0070C0"/>
                  </a:solidFill>
                  <a:prstDash val="solid"/>
                </a:ln>
                <a:solidFill>
                  <a:srgbClr val="FFFFFF"/>
                </a:solidFill>
                <a:effectLst>
                  <a:outerShdw blurRad="63500" dir="3600000" algn="tl" rotWithShape="0">
                    <a:srgbClr val="000000">
                      <a:alpha val="70000"/>
                    </a:srgbClr>
                  </a:outerShdw>
                </a:effectLst>
              </a:rPr>
              <a:t> </a:t>
            </a:r>
            <a:r>
              <a:rPr lang="en-US" dirty="0" smtClean="0">
                <a:ln w="18415" cmpd="sng">
                  <a:solidFill>
                    <a:srgbClr val="0070C0"/>
                  </a:solidFill>
                  <a:prstDash val="solid"/>
                </a:ln>
                <a:solidFill>
                  <a:srgbClr val="FFFFFF"/>
                </a:solidFill>
                <a:effectLst>
                  <a:outerShdw blurRad="63500" dir="3600000" algn="tl" rotWithShape="0">
                    <a:srgbClr val="000000">
                      <a:alpha val="70000"/>
                    </a:srgbClr>
                  </a:outerShdw>
                </a:effectLst>
              </a:rPr>
              <a:t>Noise pollution </a:t>
            </a:r>
            <a:endParaRPr lang="en-US" dirty="0" smtClean="0">
              <a:ln w="18415" cmpd="sng">
                <a:solidFill>
                  <a:srgbClr val="0070C0"/>
                </a:solidFill>
                <a:prstDash val="solid"/>
              </a:ln>
              <a:solidFill>
                <a:srgbClr val="FFFFFF"/>
              </a:solidFill>
              <a:effectLst>
                <a:outerShdw blurRad="63500" dir="3600000" algn="tl" rotWithShape="0">
                  <a:srgbClr val="000000">
                    <a:alpha val="70000"/>
                  </a:srgbClr>
                </a:outerShdw>
              </a:effectLst>
            </a:endParaRPr>
          </a:p>
          <a:p>
            <a:pPr>
              <a:buFont typeface="Wingdings" pitchFamily="2" charset="2"/>
              <a:buChar char="v"/>
            </a:pPr>
            <a:r>
              <a:rPr lang="en-US" dirty="0" smtClean="0">
                <a:ln w="18415" cmpd="sng">
                  <a:solidFill>
                    <a:srgbClr val="0070C0"/>
                  </a:solidFill>
                  <a:prstDash val="solid"/>
                </a:ln>
                <a:solidFill>
                  <a:srgbClr val="FFFFFF"/>
                </a:solidFill>
                <a:effectLst>
                  <a:outerShdw blurRad="63500" dir="3600000" algn="tl" rotWithShape="0">
                    <a:srgbClr val="000000">
                      <a:alpha val="70000"/>
                    </a:srgbClr>
                  </a:outerShdw>
                </a:effectLst>
              </a:rPr>
              <a:t> </a:t>
            </a:r>
            <a:r>
              <a:rPr lang="en-US" dirty="0" smtClean="0">
                <a:ln w="18415" cmpd="sng">
                  <a:solidFill>
                    <a:srgbClr val="0070C0"/>
                  </a:solidFill>
                  <a:prstDash val="solid"/>
                </a:ln>
                <a:solidFill>
                  <a:srgbClr val="FFFFFF"/>
                </a:solidFill>
                <a:effectLst>
                  <a:outerShdw blurRad="63500" dir="3600000" algn="tl" rotWithShape="0">
                    <a:srgbClr val="000000">
                      <a:alpha val="70000"/>
                    </a:srgbClr>
                  </a:outerShdw>
                </a:effectLst>
              </a:rPr>
              <a:t>Air pollution</a:t>
            </a:r>
            <a:endParaRPr lang="en-US" dirty="0">
              <a:ln w="18415" cmpd="sng">
                <a:solidFill>
                  <a:srgbClr val="0070C0"/>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rPr>
              <a:t>WATER POLLUTION</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endParaRPr>
          </a:p>
        </p:txBody>
      </p:sp>
      <p:sp>
        <p:nvSpPr>
          <p:cNvPr id="3" name="Content Placeholder 2"/>
          <p:cNvSpPr>
            <a:spLocks noGrp="1"/>
          </p:cNvSpPr>
          <p:nvPr>
            <p:ph idx="1"/>
          </p:nvPr>
        </p:nvSpPr>
        <p:spPr>
          <a:xfrm>
            <a:off x="381000" y="1371600"/>
            <a:ext cx="4343400" cy="5257800"/>
          </a:xfrm>
        </p:spPr>
        <p:txBody>
          <a:bodyPr>
            <a:noAutofit/>
          </a:bodyPr>
          <a:lstStyle/>
          <a:p>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lgerian" pitchFamily="82" charset="0"/>
              </a:rPr>
              <a:t>Water </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lgerian" pitchFamily="82" charset="0"/>
              </a:rPr>
              <a:t>pollution is the introduction into fresh or ocean waters of chemical, physical, or biological material that degrades the quality of the water and affects the organisms living </a:t>
            </a: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lgerian" pitchFamily="82" charset="0"/>
              </a:rPr>
              <a:t>in it.</a:t>
            </a:r>
          </a:p>
          <a:p>
            <a:pPr>
              <a:buNone/>
            </a:pPr>
            <a:endParaRPr lang="en-US" sz="2800" dirty="0">
              <a:latin typeface="Algerian" pitchFamily="82" charset="0"/>
            </a:endParaRPr>
          </a:p>
        </p:txBody>
      </p:sp>
      <p:pic>
        <p:nvPicPr>
          <p:cNvPr id="4" name="Picture 3" descr="download (4).jpg"/>
          <p:cNvPicPr>
            <a:picLocks noChangeAspect="1"/>
          </p:cNvPicPr>
          <p:nvPr/>
        </p:nvPicPr>
        <p:blipFill>
          <a:blip r:embed="rId2"/>
          <a:stretch>
            <a:fillRect/>
          </a:stretch>
        </p:blipFill>
        <p:spPr>
          <a:xfrm>
            <a:off x="4572000" y="1447800"/>
            <a:ext cx="4572000" cy="52578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FC9FCB"/>
            </a:gs>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52600"/>
          </a:xfrm>
        </p:spPr>
        <p:txBody>
          <a:bodyPr>
            <a:noAutofit/>
          </a:bodyPr>
          <a:lstStyle/>
          <a:p>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rPr>
              <a:t/>
            </a:r>
            <a:b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rPr>
            </a:br>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rPr>
              <a:t/>
            </a:r>
            <a:b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rPr>
            </a:br>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rPr>
              <a:t>Categories </a:t>
            </a:r>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lgerian" pitchFamily="82" charset="0"/>
              </a:rPr>
              <a:t>of Water Pollution</a:t>
            </a:r>
            <a:r>
              <a:rPr lang="en-US" sz="4800" dirty="0" smtClean="0">
                <a:latin typeface="Algerian" pitchFamily="82" charset="0"/>
              </a:rPr>
              <a:t/>
            </a:r>
            <a:br>
              <a:rPr lang="en-US" sz="4800" dirty="0" smtClean="0">
                <a:latin typeface="Algerian" pitchFamily="82" charset="0"/>
              </a:rPr>
            </a:br>
            <a:endParaRPr lang="en-US" sz="4800" dirty="0">
              <a:latin typeface="Algerian" pitchFamily="82" charset="0"/>
            </a:endParaRPr>
          </a:p>
        </p:txBody>
      </p:sp>
      <p:sp>
        <p:nvSpPr>
          <p:cNvPr id="3" name="Content Placeholder 2"/>
          <p:cNvSpPr>
            <a:spLocks noGrp="1"/>
          </p:cNvSpPr>
          <p:nvPr>
            <p:ph idx="1"/>
          </p:nvPr>
        </p:nvSpPr>
        <p:spPr>
          <a:xfrm>
            <a:off x="457200" y="1981200"/>
            <a:ext cx="8229600" cy="4144963"/>
          </a:xfrm>
        </p:spPr>
        <p:txBody>
          <a:bodyPr>
            <a:normAutofit/>
          </a:bodyPr>
          <a:lstStyle/>
          <a:p>
            <a:r>
              <a:rPr lang="en-US" sz="4800" b="1" dirty="0" smtClean="0">
                <a:ln w="18000">
                  <a:solidFill>
                    <a:schemeClr val="accent2">
                      <a:satMod val="140000"/>
                    </a:schemeClr>
                  </a:solidFill>
                  <a:prstDash val="solid"/>
                  <a:miter lim="800000"/>
                </a:ln>
                <a:solidFill>
                  <a:schemeClr val="tx1">
                    <a:lumMod val="85000"/>
                    <a:lumOff val="15000"/>
                  </a:schemeClr>
                </a:solidFill>
                <a:effectLst>
                  <a:outerShdw blurRad="25500" dist="23000" dir="7020000" algn="tl">
                    <a:srgbClr val="000000">
                      <a:alpha val="50000"/>
                    </a:srgbClr>
                  </a:outerShdw>
                </a:effectLst>
                <a:latin typeface="Algerian" pitchFamily="82" charset="0"/>
              </a:rPr>
              <a:t>Groundwater</a:t>
            </a:r>
          </a:p>
          <a:p>
            <a:r>
              <a:rPr lang="en-US" sz="4800" b="1" dirty="0" smtClean="0">
                <a:ln w="18000">
                  <a:solidFill>
                    <a:schemeClr val="accent2">
                      <a:satMod val="140000"/>
                    </a:schemeClr>
                  </a:solidFill>
                  <a:prstDash val="solid"/>
                  <a:miter lim="800000"/>
                </a:ln>
                <a:solidFill>
                  <a:schemeClr val="tx1">
                    <a:lumMod val="85000"/>
                    <a:lumOff val="15000"/>
                  </a:schemeClr>
                </a:solidFill>
                <a:effectLst>
                  <a:outerShdw blurRad="25500" dist="23000" dir="7020000" algn="tl">
                    <a:srgbClr val="000000">
                      <a:alpha val="50000"/>
                    </a:srgbClr>
                  </a:outerShdw>
                </a:effectLst>
                <a:latin typeface="Algerian" pitchFamily="82" charset="0"/>
              </a:rPr>
              <a:t>Surface water</a:t>
            </a:r>
          </a:p>
          <a:p>
            <a:r>
              <a:rPr lang="en-US" sz="4800" b="1" dirty="0" smtClean="0">
                <a:ln w="18000">
                  <a:solidFill>
                    <a:schemeClr val="accent2">
                      <a:satMod val="140000"/>
                    </a:schemeClr>
                  </a:solidFill>
                  <a:prstDash val="solid"/>
                  <a:miter lim="800000"/>
                </a:ln>
                <a:solidFill>
                  <a:schemeClr val="tx1">
                    <a:lumMod val="85000"/>
                    <a:lumOff val="15000"/>
                  </a:schemeClr>
                </a:solidFill>
                <a:effectLst>
                  <a:outerShdw blurRad="25500" dist="23000" dir="7020000" algn="tl">
                    <a:srgbClr val="000000">
                      <a:alpha val="50000"/>
                    </a:srgbClr>
                  </a:outerShdw>
                </a:effectLst>
                <a:latin typeface="Algerian" pitchFamily="82" charset="0"/>
              </a:rPr>
              <a:t>Ocean water</a:t>
            </a:r>
          </a:p>
          <a:p>
            <a:r>
              <a:rPr lang="en-US" sz="4800" b="1" dirty="0" smtClean="0">
                <a:ln w="18000">
                  <a:solidFill>
                    <a:schemeClr val="accent2">
                      <a:satMod val="140000"/>
                    </a:schemeClr>
                  </a:solidFill>
                  <a:prstDash val="solid"/>
                  <a:miter lim="800000"/>
                </a:ln>
                <a:solidFill>
                  <a:schemeClr val="tx1">
                    <a:lumMod val="85000"/>
                    <a:lumOff val="15000"/>
                  </a:schemeClr>
                </a:solidFill>
                <a:effectLst>
                  <a:outerShdw blurRad="25500" dist="23000" dir="7020000" algn="tl">
                    <a:srgbClr val="000000">
                      <a:alpha val="50000"/>
                    </a:srgbClr>
                  </a:outerShdw>
                </a:effectLst>
                <a:latin typeface="Algerian" pitchFamily="82" charset="0"/>
              </a:rPr>
              <a:t>Point source</a:t>
            </a:r>
            <a:endParaRPr lang="en-US" sz="4800" dirty="0" smtClean="0">
              <a:ln w="18415" cmpd="sng">
                <a:solidFill>
                  <a:srgbClr val="FFFFFF"/>
                </a:solidFill>
                <a:prstDash val="solid"/>
              </a:ln>
              <a:solidFill>
                <a:schemeClr val="tx1">
                  <a:lumMod val="85000"/>
                  <a:lumOff val="15000"/>
                </a:schemeClr>
              </a:solidFill>
              <a:effectLst>
                <a:outerShdw blurRad="63500" dir="3600000" algn="tl" rotWithShape="0">
                  <a:srgbClr val="000000">
                    <a:alpha val="70000"/>
                  </a:srgbClr>
                </a:outerShdw>
              </a:effectLst>
              <a:latin typeface="Algerian" pitchFamily="82" charset="0"/>
            </a:endParaRPr>
          </a:p>
          <a:p>
            <a:endPar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w="18000">
                  <a:solidFill>
                    <a:srgbClr val="0070C0"/>
                  </a:solidFill>
                  <a:prstDash val="solid"/>
                  <a:miter lim="800000"/>
                </a:ln>
                <a:solidFill>
                  <a:schemeClr val="tx2">
                    <a:lumMod val="60000"/>
                    <a:lumOff val="40000"/>
                  </a:schemeClr>
                </a:solidFill>
                <a:effectLst>
                  <a:outerShdw blurRad="25500" dist="23000" dir="7020000" algn="tl">
                    <a:srgbClr val="000000">
                      <a:alpha val="50000"/>
                    </a:srgbClr>
                  </a:outerShdw>
                </a:effectLst>
                <a:latin typeface="Algerian" pitchFamily="82" charset="0"/>
              </a:rPr>
              <a:t>Thermal pollution</a:t>
            </a:r>
            <a:endParaRPr lang="en-US" b="1" dirty="0">
              <a:ln w="18000">
                <a:solidFill>
                  <a:srgbClr val="0070C0"/>
                </a:solidFill>
                <a:prstDash val="solid"/>
                <a:miter lim="800000"/>
              </a:ln>
              <a:solidFill>
                <a:schemeClr val="tx2">
                  <a:lumMod val="60000"/>
                  <a:lumOff val="40000"/>
                </a:schemeClr>
              </a:solidFill>
              <a:effectLst>
                <a:outerShdw blurRad="25500" dist="23000" dir="7020000" algn="tl">
                  <a:srgbClr val="000000">
                    <a:alpha val="50000"/>
                  </a:srgbClr>
                </a:outerShdw>
              </a:effectLst>
              <a:latin typeface="Algerian" pitchFamily="82" charset="0"/>
            </a:endParaRPr>
          </a:p>
        </p:txBody>
      </p:sp>
      <p:sp>
        <p:nvSpPr>
          <p:cNvPr id="3" name="Content Placeholder 2"/>
          <p:cNvSpPr>
            <a:spLocks noGrp="1"/>
          </p:cNvSpPr>
          <p:nvPr>
            <p:ph idx="1"/>
          </p:nvPr>
        </p:nvSpPr>
        <p:spPr>
          <a:xfrm>
            <a:off x="457200" y="1600200"/>
            <a:ext cx="5181600" cy="5029200"/>
          </a:xfrm>
        </p:spPr>
        <p:txBody>
          <a:bodyPr>
            <a:normAutofit fontScale="92500" lnSpcReduction="10000"/>
          </a:bodyPr>
          <a:lstStyle/>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Thermal pollution, sometimes called "thermal enrichment," is the degradation of </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hlinkClick r:id="rId2" tooltip="Water quality"/>
              </a:rPr>
              <a:t>water quality</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by any process that changes ambient water </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hlinkClick r:id="rId3" tooltip="Temperature"/>
              </a:rPr>
              <a:t>temperature</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 common cause of thermal pollution is the use of water as a </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hlinkClick r:id="rId4" tooltip="Coolant"/>
              </a:rPr>
              <a:t>coolant</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by </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hlinkClick r:id="rId5" tooltip="Power plants"/>
              </a:rPr>
              <a:t>power plants</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and industrial manufacturers.</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5" name="Picture 4" descr="download (3).jpg"/>
          <p:cNvPicPr>
            <a:picLocks noChangeAspect="1"/>
          </p:cNvPicPr>
          <p:nvPr/>
        </p:nvPicPr>
        <p:blipFill>
          <a:blip r:embed="rId6"/>
          <a:stretch>
            <a:fillRect/>
          </a:stretch>
        </p:blipFill>
        <p:spPr>
          <a:xfrm>
            <a:off x="5334000" y="1295400"/>
            <a:ext cx="3581400" cy="55626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ln w="9000" cmpd="sng">
                  <a:solidFill>
                    <a:srgbClr val="00B050"/>
                  </a:solidFill>
                  <a:prstDash val="solid"/>
                </a:ln>
                <a:solidFill>
                  <a:srgbClr val="7030A0"/>
                </a:solidFill>
                <a:effectLst>
                  <a:reflection blurRad="12700" stA="28000" endPos="45000" dist="1000" dir="5400000" sy="-100000" algn="bl" rotWithShape="0"/>
                </a:effectLst>
              </a:rPr>
              <a:t>the types of thermal pollution</a:t>
            </a:r>
            <a:endParaRPr lang="en-US" b="1" cap="all" dirty="0">
              <a:ln w="9000" cmpd="sng">
                <a:solidFill>
                  <a:srgbClr val="00B050"/>
                </a:solidFill>
                <a:prstDash val="solid"/>
              </a:ln>
              <a:solidFill>
                <a:srgbClr val="7030A0"/>
              </a:solidFill>
              <a:effectLst>
                <a:reflection blurRad="12700" stA="28000" endPos="45000" dist="1000" dir="5400000" sy="-100000" algn="bl" rotWithShape="0"/>
              </a:effectLst>
            </a:endParaRPr>
          </a:p>
        </p:txBody>
      </p:sp>
      <p:sp>
        <p:nvSpPr>
          <p:cNvPr id="3" name="Content Placeholder 2"/>
          <p:cNvSpPr>
            <a:spLocks noGrp="1"/>
          </p:cNvSpPr>
          <p:nvPr>
            <p:ph idx="1"/>
          </p:nvPr>
        </p:nvSpPr>
        <p:spPr/>
        <p:txBody>
          <a:bodyPr>
            <a:normAutofit/>
          </a:bodyPr>
          <a:lstStyle/>
          <a:p>
            <a:pPr>
              <a:buNone/>
            </a:pPr>
            <a:r>
              <a:rPr lang="en-US" b="1" dirty="0" smtClean="0"/>
              <a:t> </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Five </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Causes of Thermal Pollution</a:t>
            </a:r>
          </a:p>
          <a:p>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Power, Industrial, and Manufacturing Plants. </a:t>
            </a:r>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t>
            </a:r>
            <a:endPar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a:p>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Erosion from Soil. </a:t>
            </a:r>
          </a:p>
          <a:p>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Water Runoff. </a:t>
            </a:r>
          </a:p>
          <a:p>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Deforestation. </a:t>
            </a:r>
          </a:p>
          <a:p>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Natural Disasters and Causes.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FF0000"/>
                </a:solidFill>
                <a:effectLst>
                  <a:outerShdw blurRad="50800" dist="39000" dir="5460000" algn="tl">
                    <a:srgbClr val="000000">
                      <a:alpha val="38000"/>
                    </a:srgbClr>
                  </a:outerShdw>
                </a:effectLst>
              </a:rPr>
              <a:t>Land Pollution</a:t>
            </a:r>
            <a:endParaRPr lang="en-US" b="1" dirty="0">
              <a:ln w="11430"/>
              <a:solidFill>
                <a:srgbClr val="FF0000"/>
              </a:soli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457200" y="1600200"/>
            <a:ext cx="5029200" cy="4525963"/>
          </a:xfrm>
        </p:spPr>
        <p:txBody>
          <a:bodyPr>
            <a:normAutofit lnSpcReduction="1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Land </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Pollution refers to the deterioration of the earth's land surfaces. Furthermore, it occurs mainly due to the indirect and direct effects of human activities. ... For instance, even the garbage on the streets is a kind of land pollution only.</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Picture 4" descr="download (1).jpg"/>
          <p:cNvPicPr>
            <a:picLocks noChangeAspect="1"/>
          </p:cNvPicPr>
          <p:nvPr/>
        </p:nvPicPr>
        <p:blipFill>
          <a:blip r:embed="rId2"/>
          <a:stretch>
            <a:fillRect/>
          </a:stretch>
        </p:blipFill>
        <p:spPr>
          <a:xfrm>
            <a:off x="5410200" y="1600200"/>
            <a:ext cx="3505200" cy="48768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glow" dir="tl">
                <a:rot lat="0" lon="0" rev="5400000"/>
              </a:lightRig>
            </a:scene3d>
            <a:sp3d contourW="12700">
              <a:bevelT w="25400" h="25400"/>
              <a:contourClr>
                <a:schemeClr val="accent6">
                  <a:shade val="73000"/>
                </a:schemeClr>
              </a:contourClr>
            </a:sp3d>
          </a:bodyPr>
          <a:lstStyle/>
          <a:p>
            <a:r>
              <a:rPr lang="en-US"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lgerian" pitchFamily="82" charset="0"/>
              </a:rPr>
              <a:t>Types of land pollution</a:t>
            </a:r>
            <a:endParaRPr lang="en-US"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lgerian" pitchFamily="82" charset="0"/>
            </a:endParaRPr>
          </a:p>
        </p:txBody>
      </p:sp>
      <p:sp>
        <p:nvSpPr>
          <p:cNvPr id="3" name="Content Placeholder 2"/>
          <p:cNvSpPr>
            <a:spLocks noGrp="1"/>
          </p:cNvSpPr>
          <p:nvPr>
            <p:ph idx="1"/>
          </p:nvPr>
        </p:nvSpPr>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rPr>
              <a:t>These </a:t>
            </a:r>
            <a:r>
              <a:rPr lang="en-US"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rPr>
              <a:t>include all the various kinds of rubbish we make at home, school, hospitals, market and workplaces. Things like paper, plastic containers, bottles, cans, food and even used cars and broken electronic goods, broken furniture and hospital waste are all examples of solid waste.</a:t>
            </a:r>
            <a:endParaRPr lang="en-US"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lgerian" pitchFamily="8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232</Words>
  <Application>Microsoft Office PowerPoint</Application>
  <PresentationFormat>On-screen Show (4:3)</PresentationFormat>
  <Paragraphs>58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BON SECOURS COLLEGE FORWOMEN   NAAC Accredited with ‘A’ Grade    Recognized by UGC under section 2(F) &amp; 12(B)  Affiliated to Bharathidasan University, Tiruchirappalli.          VILAR BYPASS, THANJAVUR – 613 006.     PG &amp; RESEARCH DEPARTMENT OF ENGLISH</vt:lpstr>
      <vt:lpstr>ENVIRONMENTAL POLLUTION</vt:lpstr>
      <vt:lpstr>TYPES OF POLLUTION</vt:lpstr>
      <vt:lpstr>WATER POLLUTION</vt:lpstr>
      <vt:lpstr>  Categories of Water Pollution </vt:lpstr>
      <vt:lpstr>Thermal pollution</vt:lpstr>
      <vt:lpstr>the types of thermal pollution</vt:lpstr>
      <vt:lpstr>Land Pollution</vt:lpstr>
      <vt:lpstr>Types of land pollution</vt:lpstr>
      <vt:lpstr>Radioactive Pollution</vt:lpstr>
      <vt:lpstr>Types of radioactive pollution</vt:lpstr>
      <vt:lpstr>Air pollution</vt:lpstr>
      <vt:lpstr>types of air pollution</vt:lpstr>
      <vt:lpstr>Noise pollution</vt:lpstr>
      <vt:lpstr>Types of Noise Pollution </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BON SECOURS COLLEGE FORWOMEN                 NAAC Accredited with ‘A’ Grade       Recognized by UGC under section 2(F) &amp; 12(B)  Affiliated to Bharathidasan University, Tiruchirappalli.          VILAR BYPASS, THANJAVUR – 613 006.     PG &amp; RESEARCH DEPARTMENT OF ENGLISH</dc:title>
  <dc:creator>Buvana</dc:creator>
  <cp:lastModifiedBy>Buvana</cp:lastModifiedBy>
  <cp:revision>19</cp:revision>
  <dcterms:created xsi:type="dcterms:W3CDTF">2006-08-16T00:00:00Z</dcterms:created>
  <dcterms:modified xsi:type="dcterms:W3CDTF">2020-05-24T14:05:48Z</dcterms:modified>
</cp:coreProperties>
</file>