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215308-E023-4A6C-A5BE-5B2704458C2A}"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63CF8E-A18A-46E5-B583-57E961D9ACF5}" type="slidenum">
              <a:rPr lang="en-IN" smtClean="0"/>
              <a:t>‹#›</a:t>
            </a:fld>
            <a:endParaRPr lang="en-IN"/>
          </a:p>
        </p:txBody>
      </p:sp>
    </p:spTree>
    <p:extLst>
      <p:ext uri="{BB962C8B-B14F-4D97-AF65-F5344CB8AC3E}">
        <p14:creationId xmlns:p14="http://schemas.microsoft.com/office/powerpoint/2010/main" val="3916930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215308-E023-4A6C-A5BE-5B2704458C2A}"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63CF8E-A18A-46E5-B583-57E961D9ACF5}" type="slidenum">
              <a:rPr lang="en-IN" smtClean="0"/>
              <a:t>‹#›</a:t>
            </a:fld>
            <a:endParaRPr lang="en-IN"/>
          </a:p>
        </p:txBody>
      </p:sp>
    </p:spTree>
    <p:extLst>
      <p:ext uri="{BB962C8B-B14F-4D97-AF65-F5344CB8AC3E}">
        <p14:creationId xmlns:p14="http://schemas.microsoft.com/office/powerpoint/2010/main" val="3743152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215308-E023-4A6C-A5BE-5B2704458C2A}"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63CF8E-A18A-46E5-B583-57E961D9ACF5}"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23050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215308-E023-4A6C-A5BE-5B2704458C2A}"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63CF8E-A18A-46E5-B583-57E961D9ACF5}" type="slidenum">
              <a:rPr lang="en-IN" smtClean="0"/>
              <a:t>‹#›</a:t>
            </a:fld>
            <a:endParaRPr lang="en-IN"/>
          </a:p>
        </p:txBody>
      </p:sp>
    </p:spTree>
    <p:extLst>
      <p:ext uri="{BB962C8B-B14F-4D97-AF65-F5344CB8AC3E}">
        <p14:creationId xmlns:p14="http://schemas.microsoft.com/office/powerpoint/2010/main" val="1492238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215308-E023-4A6C-A5BE-5B2704458C2A}"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63CF8E-A18A-46E5-B583-57E961D9ACF5}"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30219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215308-E023-4A6C-A5BE-5B2704458C2A}"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63CF8E-A18A-46E5-B583-57E961D9ACF5}" type="slidenum">
              <a:rPr lang="en-IN" smtClean="0"/>
              <a:t>‹#›</a:t>
            </a:fld>
            <a:endParaRPr lang="en-IN"/>
          </a:p>
        </p:txBody>
      </p:sp>
    </p:spTree>
    <p:extLst>
      <p:ext uri="{BB962C8B-B14F-4D97-AF65-F5344CB8AC3E}">
        <p14:creationId xmlns:p14="http://schemas.microsoft.com/office/powerpoint/2010/main" val="3121199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215308-E023-4A6C-A5BE-5B2704458C2A}"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63CF8E-A18A-46E5-B583-57E961D9ACF5}" type="slidenum">
              <a:rPr lang="en-IN" smtClean="0"/>
              <a:t>‹#›</a:t>
            </a:fld>
            <a:endParaRPr lang="en-IN"/>
          </a:p>
        </p:txBody>
      </p:sp>
    </p:spTree>
    <p:extLst>
      <p:ext uri="{BB962C8B-B14F-4D97-AF65-F5344CB8AC3E}">
        <p14:creationId xmlns:p14="http://schemas.microsoft.com/office/powerpoint/2010/main" val="265744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215308-E023-4A6C-A5BE-5B2704458C2A}"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63CF8E-A18A-46E5-B583-57E961D9ACF5}" type="slidenum">
              <a:rPr lang="en-IN" smtClean="0"/>
              <a:t>‹#›</a:t>
            </a:fld>
            <a:endParaRPr lang="en-IN"/>
          </a:p>
        </p:txBody>
      </p:sp>
    </p:spTree>
    <p:extLst>
      <p:ext uri="{BB962C8B-B14F-4D97-AF65-F5344CB8AC3E}">
        <p14:creationId xmlns:p14="http://schemas.microsoft.com/office/powerpoint/2010/main" val="2456457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215308-E023-4A6C-A5BE-5B2704458C2A}"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63CF8E-A18A-46E5-B583-57E961D9ACF5}" type="slidenum">
              <a:rPr lang="en-IN" smtClean="0"/>
              <a:t>‹#›</a:t>
            </a:fld>
            <a:endParaRPr lang="en-IN"/>
          </a:p>
        </p:txBody>
      </p:sp>
    </p:spTree>
    <p:extLst>
      <p:ext uri="{BB962C8B-B14F-4D97-AF65-F5344CB8AC3E}">
        <p14:creationId xmlns:p14="http://schemas.microsoft.com/office/powerpoint/2010/main" val="211953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215308-E023-4A6C-A5BE-5B2704458C2A}"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63CF8E-A18A-46E5-B583-57E961D9ACF5}" type="slidenum">
              <a:rPr lang="en-IN" smtClean="0"/>
              <a:t>‹#›</a:t>
            </a:fld>
            <a:endParaRPr lang="en-IN"/>
          </a:p>
        </p:txBody>
      </p:sp>
    </p:spTree>
    <p:extLst>
      <p:ext uri="{BB962C8B-B14F-4D97-AF65-F5344CB8AC3E}">
        <p14:creationId xmlns:p14="http://schemas.microsoft.com/office/powerpoint/2010/main" val="3948026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215308-E023-4A6C-A5BE-5B2704458C2A}" type="datetimeFigureOut">
              <a:rPr lang="en-IN" smtClean="0"/>
              <a:t>19-05-2020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63CF8E-A18A-46E5-B583-57E961D9ACF5}" type="slidenum">
              <a:rPr lang="en-IN" smtClean="0"/>
              <a:t>‹#›</a:t>
            </a:fld>
            <a:endParaRPr lang="en-IN"/>
          </a:p>
        </p:txBody>
      </p:sp>
    </p:spTree>
    <p:extLst>
      <p:ext uri="{BB962C8B-B14F-4D97-AF65-F5344CB8AC3E}">
        <p14:creationId xmlns:p14="http://schemas.microsoft.com/office/powerpoint/2010/main" val="2792718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215308-E023-4A6C-A5BE-5B2704458C2A}" type="datetimeFigureOut">
              <a:rPr lang="en-IN" smtClean="0"/>
              <a:t>19-05-2020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763CF8E-A18A-46E5-B583-57E961D9ACF5}" type="slidenum">
              <a:rPr lang="en-IN" smtClean="0"/>
              <a:t>‹#›</a:t>
            </a:fld>
            <a:endParaRPr lang="en-IN"/>
          </a:p>
        </p:txBody>
      </p:sp>
    </p:spTree>
    <p:extLst>
      <p:ext uri="{BB962C8B-B14F-4D97-AF65-F5344CB8AC3E}">
        <p14:creationId xmlns:p14="http://schemas.microsoft.com/office/powerpoint/2010/main" val="71346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215308-E023-4A6C-A5BE-5B2704458C2A}" type="datetimeFigureOut">
              <a:rPr lang="en-IN" smtClean="0"/>
              <a:t>19-05-2020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763CF8E-A18A-46E5-B583-57E961D9ACF5}" type="slidenum">
              <a:rPr lang="en-IN" smtClean="0"/>
              <a:t>‹#›</a:t>
            </a:fld>
            <a:endParaRPr lang="en-IN"/>
          </a:p>
        </p:txBody>
      </p:sp>
    </p:spTree>
    <p:extLst>
      <p:ext uri="{BB962C8B-B14F-4D97-AF65-F5344CB8AC3E}">
        <p14:creationId xmlns:p14="http://schemas.microsoft.com/office/powerpoint/2010/main" val="583975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15308-E023-4A6C-A5BE-5B2704458C2A}" type="datetimeFigureOut">
              <a:rPr lang="en-IN" smtClean="0"/>
              <a:t>19-05-2020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763CF8E-A18A-46E5-B583-57E961D9ACF5}" type="slidenum">
              <a:rPr lang="en-IN" smtClean="0"/>
              <a:t>‹#›</a:t>
            </a:fld>
            <a:endParaRPr lang="en-IN"/>
          </a:p>
        </p:txBody>
      </p:sp>
    </p:spTree>
    <p:extLst>
      <p:ext uri="{BB962C8B-B14F-4D97-AF65-F5344CB8AC3E}">
        <p14:creationId xmlns:p14="http://schemas.microsoft.com/office/powerpoint/2010/main" val="3223782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215308-E023-4A6C-A5BE-5B2704458C2A}" type="datetimeFigureOut">
              <a:rPr lang="en-IN" smtClean="0"/>
              <a:t>19-05-2020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63CF8E-A18A-46E5-B583-57E961D9ACF5}" type="slidenum">
              <a:rPr lang="en-IN" smtClean="0"/>
              <a:t>‹#›</a:t>
            </a:fld>
            <a:endParaRPr lang="en-IN"/>
          </a:p>
        </p:txBody>
      </p:sp>
    </p:spTree>
    <p:extLst>
      <p:ext uri="{BB962C8B-B14F-4D97-AF65-F5344CB8AC3E}">
        <p14:creationId xmlns:p14="http://schemas.microsoft.com/office/powerpoint/2010/main" val="1033522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215308-E023-4A6C-A5BE-5B2704458C2A}" type="datetimeFigureOut">
              <a:rPr lang="en-IN" smtClean="0"/>
              <a:t>19-05-2020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63CF8E-A18A-46E5-B583-57E961D9ACF5}" type="slidenum">
              <a:rPr lang="en-IN" smtClean="0"/>
              <a:t>‹#›</a:t>
            </a:fld>
            <a:endParaRPr lang="en-IN"/>
          </a:p>
        </p:txBody>
      </p:sp>
    </p:spTree>
    <p:extLst>
      <p:ext uri="{BB962C8B-B14F-4D97-AF65-F5344CB8AC3E}">
        <p14:creationId xmlns:p14="http://schemas.microsoft.com/office/powerpoint/2010/main" val="681975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C215308-E023-4A6C-A5BE-5B2704458C2A}" type="datetimeFigureOut">
              <a:rPr lang="en-IN" smtClean="0"/>
              <a:t>19-05-2020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763CF8E-A18A-46E5-B583-57E961D9ACF5}" type="slidenum">
              <a:rPr lang="en-IN" smtClean="0"/>
              <a:t>‹#›</a:t>
            </a:fld>
            <a:endParaRPr lang="en-IN"/>
          </a:p>
        </p:txBody>
      </p:sp>
    </p:spTree>
    <p:extLst>
      <p:ext uri="{BB962C8B-B14F-4D97-AF65-F5344CB8AC3E}">
        <p14:creationId xmlns:p14="http://schemas.microsoft.com/office/powerpoint/2010/main" val="183835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31F19-0BC6-4E48-BD50-9DA41F55A5F7}"/>
              </a:ext>
            </a:extLst>
          </p:cNvPr>
          <p:cNvSpPr>
            <a:spLocks noGrp="1"/>
          </p:cNvSpPr>
          <p:nvPr>
            <p:ph type="ctrTitle"/>
          </p:nvPr>
        </p:nvSpPr>
        <p:spPr/>
        <p:txBody>
          <a:bodyPr/>
          <a:lstStyle/>
          <a:p>
            <a:r>
              <a:rPr lang="en-IN" dirty="0"/>
              <a:t>Unit -4</a:t>
            </a:r>
            <a:br>
              <a:rPr lang="en-IN" dirty="0"/>
            </a:br>
            <a:endParaRPr lang="en-IN" dirty="0"/>
          </a:p>
        </p:txBody>
      </p:sp>
      <p:sp>
        <p:nvSpPr>
          <p:cNvPr id="3" name="Subtitle 2">
            <a:extLst>
              <a:ext uri="{FF2B5EF4-FFF2-40B4-BE49-F238E27FC236}">
                <a16:creationId xmlns:a16="http://schemas.microsoft.com/office/drawing/2014/main" id="{9AD0A762-526A-44FB-83C7-2E5D377AA025}"/>
              </a:ext>
            </a:extLst>
          </p:cNvPr>
          <p:cNvSpPr>
            <a:spLocks noGrp="1"/>
          </p:cNvSpPr>
          <p:nvPr>
            <p:ph type="subTitle" idx="1"/>
          </p:nvPr>
        </p:nvSpPr>
        <p:spPr>
          <a:xfrm>
            <a:off x="334850" y="4050833"/>
            <a:ext cx="10045521" cy="1096899"/>
          </a:xfrm>
        </p:spPr>
        <p:txBody>
          <a:bodyPr>
            <a:noAutofit/>
          </a:bodyPr>
          <a:lstStyle/>
          <a:p>
            <a:r>
              <a:rPr lang="en-IN" sz="4000" dirty="0">
                <a:latin typeface="Bahnschrift" panose="020B0502040204020203" pitchFamily="34" charset="0"/>
              </a:rPr>
              <a:t>SERVICE PROCESS AND SERVICE DESIGN</a:t>
            </a:r>
          </a:p>
        </p:txBody>
      </p:sp>
    </p:spTree>
    <p:extLst>
      <p:ext uri="{BB962C8B-B14F-4D97-AF65-F5344CB8AC3E}">
        <p14:creationId xmlns:p14="http://schemas.microsoft.com/office/powerpoint/2010/main" val="1630596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AC803C-E29A-4B6B-A2CE-FA5804C02C41}"/>
              </a:ext>
            </a:extLst>
          </p:cNvPr>
          <p:cNvSpPr/>
          <p:nvPr/>
        </p:nvSpPr>
        <p:spPr>
          <a:xfrm>
            <a:off x="1918952" y="3241770"/>
            <a:ext cx="9153731" cy="1346138"/>
          </a:xfrm>
          <a:prstGeom prst="rect">
            <a:avLst/>
          </a:prstGeom>
        </p:spPr>
        <p:txBody>
          <a:bodyPr wrap="square">
            <a:spAutoFit/>
          </a:bodyPr>
          <a:lstStyle/>
          <a:p>
            <a:pPr>
              <a:lnSpc>
                <a:spcPct val="107000"/>
              </a:lnSpc>
              <a:spcAft>
                <a:spcPts val="800"/>
              </a:spcAft>
            </a:pPr>
            <a:r>
              <a:rPr lang="en-IN" sz="8000" dirty="0">
                <a:solidFill>
                  <a:srgbClr val="00B050"/>
                </a:solidFill>
                <a:latin typeface="Algerian" panose="04020705040A02060702" pitchFamily="82" charset="0"/>
                <a:ea typeface="Calibri" panose="020F0502020204030204" pitchFamily="34" charset="0"/>
                <a:cs typeface="Times New Roman" panose="02020603050405020304" pitchFamily="18" charset="0"/>
              </a:rPr>
              <a:t>THANK YOU</a:t>
            </a:r>
            <a:endParaRPr lang="en-IN" sz="8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8845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963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779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1455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8633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7133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9116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3276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70DFE5F-8F41-429E-B5BA-969180D1555F}"/>
              </a:ext>
            </a:extLst>
          </p:cNvPr>
          <p:cNvSpPr/>
          <p:nvPr/>
        </p:nvSpPr>
        <p:spPr>
          <a:xfrm>
            <a:off x="489397" y="579549"/>
            <a:ext cx="8654603" cy="4254819"/>
          </a:xfrm>
          <a:prstGeom prst="rect">
            <a:avLst/>
          </a:prstGeom>
        </p:spPr>
        <p:txBody>
          <a:bodyPr wrap="square">
            <a:spAutoFit/>
          </a:bodyPr>
          <a:lstStyle/>
          <a:p>
            <a:pPr>
              <a:lnSpc>
                <a:spcPct val="107000"/>
              </a:lnSpc>
              <a:spcAft>
                <a:spcPts val="800"/>
              </a:spcAft>
            </a:pPr>
            <a:r>
              <a:rPr lang="en-IN" sz="4000" b="1" u="sng" dirty="0">
                <a:effectLst>
                  <a:outerShdw blurRad="38100" dist="38100" dir="2700000" algn="tl">
                    <a:srgbClr val="000000">
                      <a:alpha val="43137"/>
                    </a:srgbClr>
                  </a:outerShdw>
                </a:effectLst>
                <a:latin typeface="Algerian" panose="04020705040A02060702" pitchFamily="82" charset="0"/>
                <a:ea typeface="Calibri" panose="020F0502020204030204" pitchFamily="34" charset="0"/>
                <a:cs typeface="Times New Roman" panose="02020603050405020304" pitchFamily="18" charset="0"/>
              </a:rPr>
              <a:t>MEANING</a:t>
            </a:r>
          </a:p>
          <a:p>
            <a:pPr>
              <a:lnSpc>
                <a:spcPct val="107000"/>
              </a:lnSpc>
              <a:spcAft>
                <a:spcPts val="80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Process in services refers to the actual procedures, mechanisms and flow of activates by which the service is delivered- the service delivery and operating systems.</a:t>
            </a:r>
          </a:p>
          <a:p>
            <a:pPr>
              <a:lnSpc>
                <a:spcPct val="107000"/>
              </a:lnSpc>
              <a:spcAft>
                <a:spcPts val="800"/>
              </a:spcAft>
            </a:pPr>
            <a:endParaRPr lang="en-IN"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In fast food outlets the process comprises buying the coupons at one counter and piking up the food against that at another counter.</a:t>
            </a:r>
          </a:p>
        </p:txBody>
      </p:sp>
      <p:pic>
        <p:nvPicPr>
          <p:cNvPr id="1026" name="Picture 2" descr="Customer Service Process Flow Chart Presentation Examples ...">
            <a:extLst>
              <a:ext uri="{FF2B5EF4-FFF2-40B4-BE49-F238E27FC236}">
                <a16:creationId xmlns:a16="http://schemas.microsoft.com/office/drawing/2014/main" id="{73CECAD6-7053-4C9F-90D0-76BD2D8845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7148" y="4417454"/>
            <a:ext cx="7954851" cy="2440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3979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D8D6E9-D7EC-44D5-8202-A3EE033F870C}"/>
              </a:ext>
            </a:extLst>
          </p:cNvPr>
          <p:cNvSpPr/>
          <p:nvPr/>
        </p:nvSpPr>
        <p:spPr>
          <a:xfrm>
            <a:off x="207818" y="0"/>
            <a:ext cx="8362962" cy="523220"/>
          </a:xfrm>
          <a:prstGeom prst="rect">
            <a:avLst/>
          </a:prstGeom>
        </p:spPr>
        <p:txBody>
          <a:bodyPr wrap="square">
            <a:spAutoFit/>
          </a:bodyPr>
          <a:lstStyle/>
          <a:p>
            <a:r>
              <a:rPr lang="en-IN" sz="2800" b="1" u="sng" dirty="0">
                <a:latin typeface="Calibri" panose="020F0502020204030204" pitchFamily="34" charset="0"/>
                <a:ea typeface="Calibri" panose="020F0502020204030204" pitchFamily="34" charset="0"/>
                <a:cs typeface="Times New Roman" panose="02020603050405020304" pitchFamily="18" charset="0"/>
              </a:rPr>
              <a:t>CLASSIFICATION OF SERVICE OPERATING SYSTEMS</a:t>
            </a:r>
            <a:endParaRPr lang="en-IN" sz="2800" dirty="0"/>
          </a:p>
        </p:txBody>
      </p:sp>
      <p:sp>
        <p:nvSpPr>
          <p:cNvPr id="3" name="Rectangle 2">
            <a:extLst>
              <a:ext uri="{FF2B5EF4-FFF2-40B4-BE49-F238E27FC236}">
                <a16:creationId xmlns:a16="http://schemas.microsoft.com/office/drawing/2014/main" id="{96C10D19-113C-4D52-BB7F-688ECBD5F1B8}"/>
              </a:ext>
            </a:extLst>
          </p:cNvPr>
          <p:cNvSpPr/>
          <p:nvPr/>
        </p:nvSpPr>
        <p:spPr>
          <a:xfrm>
            <a:off x="207818" y="523220"/>
            <a:ext cx="8936182" cy="1469826"/>
          </a:xfrm>
          <a:prstGeom prst="rect">
            <a:avLst/>
          </a:prstGeom>
        </p:spPr>
        <p:txBody>
          <a:bodyPr wrap="square">
            <a:spAutoFit/>
          </a:bodyPr>
          <a:lstStyle/>
          <a:p>
            <a:pPr>
              <a:lnSpc>
                <a:spcPct val="107000"/>
              </a:lnSpc>
              <a:spcAft>
                <a:spcPts val="800"/>
              </a:spcAft>
            </a:pPr>
            <a:r>
              <a:rPr lang="en-IN" dirty="0">
                <a:latin typeface="Calibri" panose="020F0502020204030204" pitchFamily="34" charset="0"/>
                <a:ea typeface="Calibri" panose="020F0502020204030204" pitchFamily="34" charset="0"/>
                <a:cs typeface="Times New Roman" panose="02020603050405020304" pitchFamily="18" charset="0"/>
              </a:rPr>
              <a:t>Service operating system may be classified in a number of ways. Two considered here for illustrative purposes are according to:</a:t>
            </a:r>
          </a:p>
          <a:p>
            <a:pPr marL="228600">
              <a:lnSpc>
                <a:spcPct val="107000"/>
              </a:lnSpc>
              <a:spcAft>
                <a:spcPts val="800"/>
              </a:spcAft>
            </a:pPr>
            <a:r>
              <a:rPr lang="en-IN" dirty="0">
                <a:latin typeface="Calibri" panose="020F0502020204030204" pitchFamily="34" charset="0"/>
                <a:ea typeface="Calibri" panose="020F0502020204030204" pitchFamily="34" charset="0"/>
                <a:cs typeface="Times New Roman" panose="02020603050405020304" pitchFamily="18" charset="0"/>
              </a:rPr>
              <a:t>A) Type of process</a:t>
            </a:r>
          </a:p>
          <a:p>
            <a:pPr marL="228600">
              <a:lnSpc>
                <a:spcPct val="107000"/>
              </a:lnSpc>
              <a:spcAft>
                <a:spcPts val="800"/>
              </a:spcAft>
            </a:pPr>
            <a:r>
              <a:rPr lang="en-IN" dirty="0">
                <a:latin typeface="Calibri" panose="020F0502020204030204" pitchFamily="34" charset="0"/>
                <a:ea typeface="Calibri" panose="020F0502020204030204" pitchFamily="34" charset="0"/>
                <a:cs typeface="Times New Roman" panose="02020603050405020304" pitchFamily="18" charset="0"/>
              </a:rPr>
              <a:t>B) The degree of contact</a:t>
            </a:r>
          </a:p>
        </p:txBody>
      </p:sp>
      <p:sp>
        <p:nvSpPr>
          <p:cNvPr id="4" name="Rectangle 3">
            <a:extLst>
              <a:ext uri="{FF2B5EF4-FFF2-40B4-BE49-F238E27FC236}">
                <a16:creationId xmlns:a16="http://schemas.microsoft.com/office/drawing/2014/main" id="{1A505E9A-EE45-417E-910A-64D9CED90906}"/>
              </a:ext>
            </a:extLst>
          </p:cNvPr>
          <p:cNvSpPr/>
          <p:nvPr/>
        </p:nvSpPr>
        <p:spPr>
          <a:xfrm>
            <a:off x="207818" y="2146950"/>
            <a:ext cx="6951261" cy="516680"/>
          </a:xfrm>
          <a:prstGeom prst="rect">
            <a:avLst/>
          </a:prstGeom>
        </p:spPr>
        <p:txBody>
          <a:bodyPr wrap="square">
            <a:spAutoFit/>
          </a:bodyPr>
          <a:lstStyle/>
          <a:p>
            <a:pPr marL="228600">
              <a:lnSpc>
                <a:spcPct val="107000"/>
              </a:lnSpc>
              <a:spcAft>
                <a:spcPts val="800"/>
              </a:spcAft>
            </a:pPr>
            <a:r>
              <a:rPr lang="en-IN" sz="2800" b="1" dirty="0">
                <a:latin typeface="Berlin Sans FB Demi" panose="020E0802020502020306" pitchFamily="34" charset="0"/>
                <a:ea typeface="Calibri" panose="020F0502020204030204" pitchFamily="34" charset="0"/>
                <a:cs typeface="Times New Roman" panose="02020603050405020304" pitchFamily="18" charset="0"/>
              </a:rPr>
              <a:t>A) Type of process</a:t>
            </a:r>
          </a:p>
        </p:txBody>
      </p:sp>
      <p:sp>
        <p:nvSpPr>
          <p:cNvPr id="5" name="Rectangle 4">
            <a:extLst>
              <a:ext uri="{FF2B5EF4-FFF2-40B4-BE49-F238E27FC236}">
                <a16:creationId xmlns:a16="http://schemas.microsoft.com/office/drawing/2014/main" id="{F6802E6F-4F73-48D4-B89D-6F6827D773CA}"/>
              </a:ext>
            </a:extLst>
          </p:cNvPr>
          <p:cNvSpPr/>
          <p:nvPr/>
        </p:nvSpPr>
        <p:spPr>
          <a:xfrm>
            <a:off x="817418" y="2896675"/>
            <a:ext cx="8326582" cy="2804101"/>
          </a:xfrm>
          <a:prstGeom prst="rect">
            <a:avLst/>
          </a:prstGeom>
        </p:spPr>
        <p:txBody>
          <a:bodyPr wrap="square">
            <a:spAutoFit/>
          </a:bodyPr>
          <a:lstStyle/>
          <a:p>
            <a:pPr marL="342900" lvl="0" indent="-342900">
              <a:lnSpc>
                <a:spcPct val="107000"/>
              </a:lnSpc>
              <a:spcAft>
                <a:spcPts val="0"/>
              </a:spcAft>
              <a:buFont typeface="+mj-lt"/>
              <a:buAutoNum type="alphaLcParenR"/>
            </a:pPr>
            <a:r>
              <a:rPr lang="en-IN" b="1" dirty="0">
                <a:latin typeface="Calibri" panose="020F0502020204030204" pitchFamily="34" charset="0"/>
                <a:ea typeface="Calibri" panose="020F0502020204030204" pitchFamily="34" charset="0"/>
                <a:cs typeface="Times New Roman" panose="02020603050405020304" pitchFamily="18" charset="0"/>
              </a:rPr>
              <a:t>Line operations </a:t>
            </a:r>
            <a:r>
              <a:rPr lang="en-IN" dirty="0">
                <a:latin typeface="Calibri" panose="020F0502020204030204" pitchFamily="34" charset="0"/>
                <a:ea typeface="Calibri" panose="020F0502020204030204" pitchFamily="34" charset="0"/>
                <a:cs typeface="Times New Roman" panose="02020603050405020304" pitchFamily="18" charset="0"/>
              </a:rPr>
              <a:t>- </a:t>
            </a:r>
            <a:r>
              <a:rPr lang="en-IN" dirty="0">
                <a:solidFill>
                  <a:srgbClr val="7030A0"/>
                </a:solidFill>
              </a:rPr>
              <a:t>service delivery passes through a number of processes before finalizing the transaction</a:t>
            </a:r>
            <a:r>
              <a:rPr lang="en-IN" dirty="0"/>
              <a:t>.</a:t>
            </a:r>
          </a:p>
          <a:p>
            <a:pPr marL="342900" lvl="0" indent="-342900">
              <a:lnSpc>
                <a:spcPct val="107000"/>
              </a:lnSpc>
              <a:spcAft>
                <a:spcPts val="0"/>
              </a:spcAft>
              <a:buFont typeface="+mj-lt"/>
              <a:buAutoNum type="alphaLcParenR"/>
            </a:pP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arenR"/>
            </a:pPr>
            <a:r>
              <a:rPr lang="en-IN" b="1" dirty="0">
                <a:latin typeface="Calibri" panose="020F0502020204030204" pitchFamily="34" charset="0"/>
                <a:ea typeface="Calibri" panose="020F0502020204030204" pitchFamily="34" charset="0"/>
                <a:cs typeface="Times New Roman" panose="02020603050405020304" pitchFamily="18" charset="0"/>
              </a:rPr>
              <a:t>Job shop operations-</a:t>
            </a:r>
            <a:r>
              <a:rPr lang="en-US" dirty="0">
                <a:solidFill>
                  <a:srgbClr val="7030A0"/>
                </a:solidFill>
              </a:rPr>
              <a:t>This type of service model provides customer satisfaction by tailoring the service to the client’s needs. For example, a professional organization such as a law firm</a:t>
            </a:r>
            <a:endParaRPr lang="en-IN"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r>
              <a:rPr lang="en-IN" b="1" dirty="0">
                <a:latin typeface="Calibri" panose="020F0502020204030204" pitchFamily="34" charset="0"/>
                <a:ea typeface="Calibri" panose="020F0502020204030204" pitchFamily="34" charset="0"/>
                <a:cs typeface="Times New Roman" panose="02020603050405020304" pitchFamily="18" charset="0"/>
              </a:rPr>
              <a:t>C) Intermittent </a:t>
            </a:r>
            <a:r>
              <a:rPr lang="en-IN"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operations</a:t>
            </a:r>
            <a:r>
              <a:rPr lang="en-IN" dirty="0">
                <a:solidFill>
                  <a:srgbClr val="7030A0"/>
                </a:solidFill>
                <a:latin typeface="Calibri" panose="020F0502020204030204" pitchFamily="34" charset="0"/>
                <a:ea typeface="Calibri" panose="020F0502020204030204" pitchFamily="34" charset="0"/>
                <a:cs typeface="Times New Roman" panose="02020603050405020304" pitchFamily="18" charset="0"/>
              </a:rPr>
              <a:t>-</a:t>
            </a:r>
            <a:r>
              <a:rPr lang="en-IN" dirty="0">
                <a:solidFill>
                  <a:srgbClr val="7030A0"/>
                </a:solidFill>
              </a:rPr>
              <a:t>Some service projects are unique and seldom      	repeated. For example, construction projects or branding initiatives 	would fall under this category</a:t>
            </a:r>
          </a:p>
        </p:txBody>
      </p:sp>
    </p:spTree>
    <p:extLst>
      <p:ext uri="{BB962C8B-B14F-4D97-AF65-F5344CB8AC3E}">
        <p14:creationId xmlns:p14="http://schemas.microsoft.com/office/powerpoint/2010/main" val="2477408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PT - Chapter 2: Consumer Behavior in a Services Context ...">
            <a:extLst>
              <a:ext uri="{FF2B5EF4-FFF2-40B4-BE49-F238E27FC236}">
                <a16:creationId xmlns:a16="http://schemas.microsoft.com/office/drawing/2014/main" id="{48E30956-EBFE-4908-B136-6110B5F7E0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7470" y="52388"/>
            <a:ext cx="5224530" cy="67532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38E62A60-FEE5-46D0-819A-5FBE2D409539}"/>
              </a:ext>
            </a:extLst>
          </p:cNvPr>
          <p:cNvSpPr/>
          <p:nvPr/>
        </p:nvSpPr>
        <p:spPr>
          <a:xfrm>
            <a:off x="296214" y="483194"/>
            <a:ext cx="6143223" cy="6378926"/>
          </a:xfrm>
          <a:prstGeom prst="rect">
            <a:avLst/>
          </a:prstGeom>
        </p:spPr>
        <p:txBody>
          <a:bodyPr wrap="square">
            <a:spAutoFit/>
          </a:bodyPr>
          <a:lstStyle/>
          <a:p>
            <a:pPr algn="just" fontAlgn="base">
              <a:lnSpc>
                <a:spcPts val="2400"/>
              </a:lnSpc>
              <a:spcAft>
                <a:spcPts val="1440"/>
              </a:spcAft>
            </a:pPr>
            <a:r>
              <a:rPr lang="en-IN" dirty="0">
                <a:solidFill>
                  <a:srgbClr val="000000"/>
                </a:solidFill>
                <a:latin typeface="Times New Roman" panose="02020603050405020304" pitchFamily="18" charset="0"/>
                <a:ea typeface="Times New Roman" panose="02020603050405020304" pitchFamily="18" charset="0"/>
              </a:rPr>
              <a:t>THE DEGREE OF CONTACT</a:t>
            </a:r>
          </a:p>
          <a:p>
            <a:pPr algn="just" fontAlgn="base">
              <a:lnSpc>
                <a:spcPts val="2400"/>
              </a:lnSpc>
              <a:spcAft>
                <a:spcPts val="1440"/>
              </a:spcAft>
            </a:pPr>
            <a:r>
              <a:rPr lang="en-IN" dirty="0">
                <a:solidFill>
                  <a:srgbClr val="000000"/>
                </a:solidFill>
                <a:latin typeface="Times New Roman" panose="02020603050405020304" pitchFamily="18" charset="0"/>
                <a:ea typeface="Times New Roman" panose="02020603050405020304" pitchFamily="18" charset="0"/>
              </a:rPr>
              <a:t>a) High contact systems are more difficult to control since the customer can make an input to the process or even disrupt the process;</a:t>
            </a:r>
            <a:endParaRPr lang="en-IN" dirty="0">
              <a:latin typeface="Times New Roman" panose="02020603050405020304" pitchFamily="18" charset="0"/>
              <a:ea typeface="Times New Roman" panose="02020603050405020304" pitchFamily="18" charset="0"/>
            </a:endParaRPr>
          </a:p>
          <a:p>
            <a:pPr algn="just" fontAlgn="base">
              <a:lnSpc>
                <a:spcPts val="2400"/>
              </a:lnSpc>
              <a:spcAft>
                <a:spcPts val="1440"/>
              </a:spcAft>
            </a:pPr>
            <a:r>
              <a:rPr lang="en-IN" dirty="0">
                <a:solidFill>
                  <a:srgbClr val="000000"/>
                </a:solidFill>
                <a:latin typeface="Times New Roman" panose="02020603050405020304" pitchFamily="18" charset="0"/>
                <a:ea typeface="Times New Roman" panose="02020603050405020304" pitchFamily="18" charset="0"/>
              </a:rPr>
              <a:t>(b) In high contact systems the customer can affect the timing of demand and it is more difficult to balance the capacity of the system to meet demands placed upon it;</a:t>
            </a:r>
            <a:endParaRPr lang="en-IN" dirty="0">
              <a:latin typeface="Times New Roman" panose="02020603050405020304" pitchFamily="18" charset="0"/>
              <a:ea typeface="Times New Roman" panose="02020603050405020304" pitchFamily="18" charset="0"/>
            </a:endParaRPr>
          </a:p>
          <a:p>
            <a:pPr algn="just" fontAlgn="base">
              <a:lnSpc>
                <a:spcPts val="2400"/>
              </a:lnSpc>
              <a:spcAft>
                <a:spcPts val="1440"/>
              </a:spcAft>
            </a:pPr>
            <a:r>
              <a:rPr lang="en-IN" dirty="0">
                <a:solidFill>
                  <a:srgbClr val="000000"/>
                </a:solidFill>
                <a:latin typeface="Times New Roman" panose="02020603050405020304" pitchFamily="18" charset="0"/>
                <a:ea typeface="Times New Roman" panose="02020603050405020304" pitchFamily="18" charset="0"/>
              </a:rPr>
              <a:t>(c) Workers in high contact systems can have a great influence upon the customers’ view of the service provided;</a:t>
            </a:r>
            <a:endParaRPr lang="en-IN" dirty="0">
              <a:latin typeface="Times New Roman" panose="02020603050405020304" pitchFamily="18" charset="0"/>
              <a:ea typeface="Times New Roman" panose="02020603050405020304" pitchFamily="18" charset="0"/>
            </a:endParaRPr>
          </a:p>
          <a:p>
            <a:pPr algn="just" fontAlgn="base">
              <a:lnSpc>
                <a:spcPts val="2400"/>
              </a:lnSpc>
              <a:spcAft>
                <a:spcPts val="1440"/>
              </a:spcAft>
            </a:pPr>
            <a:r>
              <a:rPr lang="en-IN" dirty="0">
                <a:solidFill>
                  <a:srgbClr val="000000"/>
                </a:solidFill>
                <a:latin typeface="Times New Roman" panose="02020603050405020304" pitchFamily="18" charset="0"/>
                <a:ea typeface="Times New Roman" panose="02020603050405020304" pitchFamily="18" charset="0"/>
              </a:rPr>
              <a:t>(d) In high contact systems production scheduling is more difficult;</a:t>
            </a:r>
            <a:endParaRPr lang="en-IN" dirty="0">
              <a:latin typeface="Times New Roman" panose="02020603050405020304" pitchFamily="18" charset="0"/>
              <a:ea typeface="Times New Roman" panose="02020603050405020304" pitchFamily="18" charset="0"/>
            </a:endParaRPr>
          </a:p>
          <a:p>
            <a:pPr algn="just" fontAlgn="base">
              <a:lnSpc>
                <a:spcPts val="2400"/>
              </a:lnSpc>
              <a:spcAft>
                <a:spcPts val="1440"/>
              </a:spcAft>
            </a:pPr>
            <a:r>
              <a:rPr lang="en-IN" dirty="0">
                <a:solidFill>
                  <a:srgbClr val="000000"/>
                </a:solidFill>
                <a:latin typeface="Times New Roman" panose="02020603050405020304" pitchFamily="18" charset="0"/>
                <a:ea typeface="Times New Roman" panose="02020603050405020304" pitchFamily="18" charset="0"/>
              </a:rPr>
              <a:t>(e) It may be more difficult to rationalize high contact systems (e.g. by substituting technology);</a:t>
            </a:r>
            <a:endParaRPr lang="en-IN" dirty="0">
              <a:latin typeface="Times New Roman" panose="02020603050405020304" pitchFamily="18" charset="0"/>
              <a:ea typeface="Times New Roman" panose="02020603050405020304" pitchFamily="18" charset="0"/>
            </a:endParaRPr>
          </a:p>
          <a:p>
            <a:pPr algn="just" fontAlgn="base">
              <a:lnSpc>
                <a:spcPts val="2400"/>
              </a:lnSpc>
              <a:spcAft>
                <a:spcPts val="1440"/>
              </a:spcAft>
            </a:pPr>
            <a:r>
              <a:rPr lang="en-IN" dirty="0">
                <a:solidFill>
                  <a:srgbClr val="000000"/>
                </a:solidFill>
                <a:latin typeface="Times New Roman" panose="02020603050405020304" pitchFamily="18" charset="0"/>
                <a:ea typeface="Times New Roman" panose="02020603050405020304" pitchFamily="18" charset="0"/>
              </a:rPr>
              <a:t>(f) It may be beneficial to separate high contact and low contact elements of a service system and encourage staff specialization in these different functions because of the varying skills required.</a:t>
            </a:r>
            <a:endParaRPr lang="en-IN"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58271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CB5ACBF-0401-40C7-A1D5-6CFFE37C2808}"/>
              </a:ext>
            </a:extLst>
          </p:cNvPr>
          <p:cNvSpPr/>
          <p:nvPr/>
        </p:nvSpPr>
        <p:spPr>
          <a:xfrm>
            <a:off x="0" y="1"/>
            <a:ext cx="5396248" cy="400110"/>
          </a:xfrm>
          <a:prstGeom prst="rect">
            <a:avLst/>
          </a:prstGeom>
        </p:spPr>
        <p:txBody>
          <a:bodyPr wrap="square">
            <a:spAutoFit/>
          </a:bodyPr>
          <a:lstStyle/>
          <a:p>
            <a:pPr algn="just" fontAlgn="base">
              <a:lnSpc>
                <a:spcPts val="2400"/>
              </a:lnSpc>
              <a:spcAft>
                <a:spcPts val="1440"/>
              </a:spcAft>
            </a:pPr>
            <a:r>
              <a:rPr lang="en-IN" sz="2400" b="1" u="sng" dirty="0">
                <a:solidFill>
                  <a:srgbClr val="000000"/>
                </a:solidFill>
                <a:latin typeface="Arial Rounded MT Bold" panose="020F0704030504030204" pitchFamily="34" charset="0"/>
                <a:ea typeface="Times New Roman" panose="02020603050405020304" pitchFamily="18" charset="0"/>
              </a:rPr>
              <a:t>POLICIES  AND  FLOWCHARTING</a:t>
            </a:r>
            <a:endParaRPr lang="en-IN" sz="2400" dirty="0">
              <a:latin typeface="Arial Rounded MT Bold" panose="020F0704030504030204" pitchFamily="34" charset="0"/>
              <a:ea typeface="Times New Roman" panose="02020603050405020304" pitchFamily="18" charset="0"/>
            </a:endParaRPr>
          </a:p>
        </p:txBody>
      </p:sp>
      <p:sp>
        <p:nvSpPr>
          <p:cNvPr id="3" name="Rectangle 2">
            <a:extLst>
              <a:ext uri="{FF2B5EF4-FFF2-40B4-BE49-F238E27FC236}">
                <a16:creationId xmlns:a16="http://schemas.microsoft.com/office/drawing/2014/main" id="{EE88E93A-892C-4496-810C-A5BB55CB9C92}"/>
              </a:ext>
            </a:extLst>
          </p:cNvPr>
          <p:cNvSpPr/>
          <p:nvPr/>
        </p:nvSpPr>
        <p:spPr>
          <a:xfrm>
            <a:off x="154546" y="1380875"/>
            <a:ext cx="5628068" cy="5350183"/>
          </a:xfrm>
          <a:prstGeom prst="rect">
            <a:avLst/>
          </a:prstGeom>
        </p:spPr>
        <p:txBody>
          <a:bodyPr wrap="square">
            <a:spAutoFit/>
          </a:bodyPr>
          <a:lstStyle/>
          <a:p>
            <a:pPr marL="342900" lvl="0" indent="-342900" algn="just" fontAlgn="base">
              <a:lnSpc>
                <a:spcPts val="2400"/>
              </a:lnSpc>
              <a:spcAft>
                <a:spcPts val="1440"/>
              </a:spcAft>
              <a:buFont typeface="Wingdings" panose="05000000000000000000" pitchFamily="2" charset="2"/>
              <a:buChar char=""/>
            </a:pPr>
            <a:r>
              <a:rPr lang="en-IN" sz="2400" dirty="0">
                <a:solidFill>
                  <a:srgbClr val="000000"/>
                </a:solidFill>
                <a:latin typeface="Times New Roman" panose="02020603050405020304" pitchFamily="18" charset="0"/>
                <a:ea typeface="Times New Roman" panose="02020603050405020304" pitchFamily="18" charset="0"/>
              </a:rPr>
              <a:t>What steps are involved in the process?</a:t>
            </a:r>
            <a:endParaRPr lang="en-IN" sz="2400" dirty="0">
              <a:latin typeface="Times New Roman" panose="02020603050405020304" pitchFamily="18" charset="0"/>
              <a:ea typeface="Times New Roman" panose="02020603050405020304" pitchFamily="18" charset="0"/>
            </a:endParaRPr>
          </a:p>
          <a:p>
            <a:pPr marL="342900" lvl="0" indent="-342900" algn="just" fontAlgn="base">
              <a:lnSpc>
                <a:spcPts val="2400"/>
              </a:lnSpc>
              <a:spcAft>
                <a:spcPts val="1440"/>
              </a:spcAft>
              <a:buFont typeface="Wingdings" panose="05000000000000000000" pitchFamily="2" charset="2"/>
              <a:buChar char=""/>
            </a:pPr>
            <a:r>
              <a:rPr lang="en-IN" sz="2400" dirty="0">
                <a:solidFill>
                  <a:srgbClr val="000000"/>
                </a:solidFill>
                <a:latin typeface="Times New Roman" panose="02020603050405020304" pitchFamily="18" charset="0"/>
                <a:ea typeface="Times New Roman" panose="02020603050405020304" pitchFamily="18" charset="0"/>
              </a:rPr>
              <a:t>Are they arranged logically?</a:t>
            </a:r>
            <a:endParaRPr lang="en-IN" sz="2400" dirty="0">
              <a:latin typeface="Times New Roman" panose="02020603050405020304" pitchFamily="18" charset="0"/>
              <a:ea typeface="Times New Roman" panose="02020603050405020304" pitchFamily="18" charset="0"/>
            </a:endParaRPr>
          </a:p>
          <a:p>
            <a:pPr marL="342900" lvl="0" indent="-342900" algn="just" fontAlgn="base">
              <a:lnSpc>
                <a:spcPts val="2400"/>
              </a:lnSpc>
              <a:spcAft>
                <a:spcPts val="1440"/>
              </a:spcAft>
              <a:buFont typeface="Wingdings" panose="05000000000000000000" pitchFamily="2" charset="2"/>
              <a:buChar char=""/>
            </a:pPr>
            <a:r>
              <a:rPr lang="en-IN" sz="2400" dirty="0">
                <a:solidFill>
                  <a:srgbClr val="000000"/>
                </a:solidFill>
                <a:latin typeface="Times New Roman" panose="02020603050405020304" pitchFamily="18" charset="0"/>
                <a:ea typeface="Times New Roman" panose="02020603050405020304" pitchFamily="18" charset="0"/>
              </a:rPr>
              <a:t>Can some steps be eliminated or combined?</a:t>
            </a:r>
            <a:endParaRPr lang="en-IN" sz="2400" dirty="0">
              <a:latin typeface="Times New Roman" panose="02020603050405020304" pitchFamily="18" charset="0"/>
              <a:ea typeface="Times New Roman" panose="02020603050405020304" pitchFamily="18" charset="0"/>
            </a:endParaRPr>
          </a:p>
          <a:p>
            <a:pPr marL="342900" lvl="0" indent="-342900" algn="just" fontAlgn="base">
              <a:lnSpc>
                <a:spcPts val="2400"/>
              </a:lnSpc>
              <a:spcAft>
                <a:spcPts val="1440"/>
              </a:spcAft>
              <a:buFont typeface="Wingdings" panose="05000000000000000000" pitchFamily="2" charset="2"/>
              <a:buChar char=""/>
            </a:pPr>
            <a:r>
              <a:rPr lang="en-IN" sz="2400" dirty="0">
                <a:solidFill>
                  <a:srgbClr val="000000"/>
                </a:solidFill>
                <a:latin typeface="Times New Roman" panose="02020603050405020304" pitchFamily="18" charset="0"/>
                <a:ea typeface="Times New Roman" panose="02020603050405020304" pitchFamily="18" charset="0"/>
              </a:rPr>
              <a:t>Are the capacities of each step balanced?</a:t>
            </a:r>
            <a:endParaRPr lang="en-IN" sz="2400" dirty="0">
              <a:latin typeface="Times New Roman" panose="02020603050405020304" pitchFamily="18" charset="0"/>
              <a:ea typeface="Times New Roman" panose="02020603050405020304" pitchFamily="18" charset="0"/>
            </a:endParaRPr>
          </a:p>
          <a:p>
            <a:pPr marL="342900" lvl="0" indent="-342900" algn="just" fontAlgn="base">
              <a:lnSpc>
                <a:spcPts val="2400"/>
              </a:lnSpc>
              <a:spcAft>
                <a:spcPts val="1440"/>
              </a:spcAft>
              <a:buFont typeface="Wingdings" panose="05000000000000000000" pitchFamily="2" charset="2"/>
              <a:buChar char=""/>
            </a:pPr>
            <a:r>
              <a:rPr lang="en-IN" sz="2400" dirty="0">
                <a:solidFill>
                  <a:srgbClr val="000000"/>
                </a:solidFill>
                <a:latin typeface="Times New Roman" panose="02020603050405020304" pitchFamily="18" charset="0"/>
                <a:ea typeface="Times New Roman" panose="02020603050405020304" pitchFamily="18" charset="0"/>
              </a:rPr>
              <a:t>Where are customers involved in the process?</a:t>
            </a:r>
            <a:endParaRPr lang="en-IN" sz="2400" dirty="0">
              <a:latin typeface="Times New Roman" panose="02020603050405020304" pitchFamily="18" charset="0"/>
              <a:ea typeface="Times New Roman" panose="02020603050405020304" pitchFamily="18" charset="0"/>
            </a:endParaRPr>
          </a:p>
          <a:p>
            <a:pPr marL="342900" lvl="0" indent="-342900" algn="just" fontAlgn="base">
              <a:lnSpc>
                <a:spcPts val="2400"/>
              </a:lnSpc>
              <a:spcAft>
                <a:spcPts val="1440"/>
              </a:spcAft>
              <a:buFont typeface="Wingdings" panose="05000000000000000000" pitchFamily="2" charset="2"/>
              <a:buChar char=""/>
            </a:pPr>
            <a:r>
              <a:rPr lang="en-IN" sz="2400" dirty="0">
                <a:solidFill>
                  <a:srgbClr val="000000"/>
                </a:solidFill>
                <a:latin typeface="Times New Roman" panose="02020603050405020304" pitchFamily="18" charset="0"/>
                <a:ea typeface="Times New Roman" panose="02020603050405020304" pitchFamily="18" charset="0"/>
              </a:rPr>
              <a:t>Can unnecessary customer contact be reduced or eliminated?</a:t>
            </a:r>
            <a:endParaRPr lang="en-IN" sz="2400" dirty="0">
              <a:latin typeface="Times New Roman" panose="02020603050405020304" pitchFamily="18" charset="0"/>
              <a:ea typeface="Times New Roman" panose="02020603050405020304" pitchFamily="18" charset="0"/>
            </a:endParaRPr>
          </a:p>
          <a:p>
            <a:pPr marL="342900" lvl="0" indent="-342900" algn="just" fontAlgn="base">
              <a:lnSpc>
                <a:spcPts val="2400"/>
              </a:lnSpc>
              <a:spcAft>
                <a:spcPts val="1440"/>
              </a:spcAft>
              <a:buFont typeface="Wingdings" panose="05000000000000000000" pitchFamily="2" charset="2"/>
              <a:buChar char=""/>
            </a:pPr>
            <a:r>
              <a:rPr lang="en-IN" sz="2400" dirty="0">
                <a:solidFill>
                  <a:srgbClr val="000000"/>
                </a:solidFill>
                <a:latin typeface="Times New Roman" panose="02020603050405020304" pitchFamily="18" charset="0"/>
                <a:ea typeface="Times New Roman" panose="02020603050405020304" pitchFamily="18" charset="0"/>
              </a:rPr>
              <a:t>Can technology be used to speed up the process?</a:t>
            </a:r>
            <a:endParaRPr lang="en-IN" sz="2400" dirty="0">
              <a:latin typeface="Times New Roman" panose="02020603050405020304" pitchFamily="18" charset="0"/>
              <a:ea typeface="Times New Roman" panose="02020603050405020304" pitchFamily="18" charset="0"/>
            </a:endParaRPr>
          </a:p>
          <a:p>
            <a:pPr marL="342900" lvl="0" indent="-342900" algn="just" fontAlgn="base">
              <a:lnSpc>
                <a:spcPts val="2400"/>
              </a:lnSpc>
              <a:spcAft>
                <a:spcPts val="1440"/>
              </a:spcAft>
              <a:buFont typeface="Wingdings" panose="05000000000000000000" pitchFamily="2" charset="2"/>
              <a:buChar char=""/>
            </a:pPr>
            <a:r>
              <a:rPr lang="en-IN" sz="2400" dirty="0">
                <a:solidFill>
                  <a:srgbClr val="000000"/>
                </a:solidFill>
                <a:latin typeface="Times New Roman" panose="02020603050405020304" pitchFamily="18" charset="0"/>
                <a:ea typeface="Times New Roman" panose="02020603050405020304" pitchFamily="18" charset="0"/>
              </a:rPr>
              <a:t>Can some steps in the process be transferred elsewhere?</a:t>
            </a:r>
            <a:endParaRPr lang="en-IN" sz="2400" dirty="0">
              <a:latin typeface="Times New Roman" panose="02020603050405020304" pitchFamily="18" charset="0"/>
              <a:ea typeface="Times New Roman" panose="02020603050405020304" pitchFamily="18" charset="0"/>
            </a:endParaRPr>
          </a:p>
        </p:txBody>
      </p:sp>
      <p:pic>
        <p:nvPicPr>
          <p:cNvPr id="2050" name="Picture 2" descr="Best flowchart software of 2020: diagram apps for workflow ...">
            <a:extLst>
              <a:ext uri="{FF2B5EF4-FFF2-40B4-BE49-F238E27FC236}">
                <a16:creationId xmlns:a16="http://schemas.microsoft.com/office/drawing/2014/main" id="{AE0CE915-3C0B-4C98-A64B-7BDB82A711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0619" y="0"/>
            <a:ext cx="5396248" cy="6731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3889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585D192-3212-4AC4-96A0-BB4BAD14FBEF}"/>
              </a:ext>
            </a:extLst>
          </p:cNvPr>
          <p:cNvGraphicFramePr>
            <a:graphicFrameLocks noGrp="1"/>
          </p:cNvGraphicFramePr>
          <p:nvPr>
            <p:extLst>
              <p:ext uri="{D42A27DB-BD31-4B8C-83A1-F6EECF244321}">
                <p14:modId xmlns:p14="http://schemas.microsoft.com/office/powerpoint/2010/main" val="929609701"/>
              </p:ext>
            </p:extLst>
          </p:nvPr>
        </p:nvGraphicFramePr>
        <p:xfrm>
          <a:off x="1272209" y="490330"/>
          <a:ext cx="6906124" cy="6433545"/>
        </p:xfrm>
        <a:graphic>
          <a:graphicData uri="http://schemas.openxmlformats.org/drawingml/2006/table">
            <a:tbl>
              <a:tblPr firstRow="1" firstCol="1" bandRow="1">
                <a:tableStyleId>{5C22544A-7EE6-4342-B048-85BDC9FD1C3A}</a:tableStyleId>
              </a:tblPr>
              <a:tblGrid>
                <a:gridCol w="3463051">
                  <a:extLst>
                    <a:ext uri="{9D8B030D-6E8A-4147-A177-3AD203B41FA5}">
                      <a16:colId xmlns:a16="http://schemas.microsoft.com/office/drawing/2014/main" val="421894703"/>
                    </a:ext>
                  </a:extLst>
                </a:gridCol>
                <a:gridCol w="3443073">
                  <a:extLst>
                    <a:ext uri="{9D8B030D-6E8A-4147-A177-3AD203B41FA5}">
                      <a16:colId xmlns:a16="http://schemas.microsoft.com/office/drawing/2014/main" val="4253298478"/>
                    </a:ext>
                  </a:extLst>
                </a:gridCol>
              </a:tblGrid>
              <a:tr h="1029244">
                <a:tc>
                  <a:txBody>
                    <a:bodyPr/>
                    <a:lstStyle/>
                    <a:p>
                      <a:pPr algn="just" fontAlgn="base">
                        <a:spcAft>
                          <a:spcPts val="0"/>
                        </a:spcAft>
                      </a:pPr>
                      <a:r>
                        <a:rPr lang="en-IN" sz="1800" dirty="0">
                          <a:effectLst/>
                        </a:rPr>
                        <a:t>Inventory wherever possible(</a:t>
                      </a:r>
                      <a:r>
                        <a:rPr lang="en-IN" sz="1800" dirty="0" err="1">
                          <a:effectLst/>
                        </a:rPr>
                        <a:t>e.g.spare</a:t>
                      </a:r>
                      <a:r>
                        <a:rPr lang="en-IN" sz="1800" dirty="0">
                          <a:effectLst/>
                        </a:rPr>
                        <a:t> </a:t>
                      </a:r>
                      <a:r>
                        <a:rPr lang="en-IN" sz="1800" dirty="0" err="1">
                          <a:effectLst/>
                        </a:rPr>
                        <a:t>capacity,people,etc</a:t>
                      </a:r>
                      <a:r>
                        <a:rPr lang="en-IN" sz="1800" dirty="0">
                          <a:effectLst/>
                        </a:rPr>
                        <a:t>)</a:t>
                      </a:r>
                      <a:endParaRPr lang="en-IN" sz="1800" dirty="0">
                        <a:effectLst/>
                        <a:latin typeface="Calibri" panose="020F0502020204030204" pitchFamily="34" charset="0"/>
                        <a:ea typeface="Times New Roman" panose="02020603050405020304" pitchFamily="18" charset="0"/>
                      </a:endParaRPr>
                    </a:p>
                  </a:txBody>
                  <a:tcPr marL="68580" marR="68580" marT="0" marB="0"/>
                </a:tc>
                <a:tc>
                  <a:txBody>
                    <a:bodyPr/>
                    <a:lstStyle/>
                    <a:p>
                      <a:pPr algn="just" fontAlgn="base">
                        <a:spcAft>
                          <a:spcPts val="0"/>
                        </a:spcAft>
                      </a:pPr>
                      <a:r>
                        <a:rPr lang="en-IN" sz="1800">
                          <a:effectLst/>
                        </a:rPr>
                        <a:t>Have customer wait in favourable environment</a:t>
                      </a:r>
                      <a:endParaRPr lang="en-IN" sz="180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4283517764"/>
                  </a:ext>
                </a:extLst>
              </a:tr>
              <a:tr h="1029244">
                <a:tc>
                  <a:txBody>
                    <a:bodyPr/>
                    <a:lstStyle/>
                    <a:p>
                      <a:pPr algn="just" fontAlgn="base">
                        <a:spcAft>
                          <a:spcPts val="0"/>
                        </a:spcAft>
                      </a:pPr>
                      <a:r>
                        <a:rPr lang="en-IN" sz="1800" dirty="0">
                          <a:effectLst/>
                        </a:rPr>
                        <a:t>Schedule workers according to demand( </a:t>
                      </a:r>
                      <a:r>
                        <a:rPr lang="en-IN" sz="1800" dirty="0" err="1">
                          <a:effectLst/>
                        </a:rPr>
                        <a:t>e.g.shift</a:t>
                      </a:r>
                      <a:r>
                        <a:rPr lang="en-IN" sz="1800" dirty="0">
                          <a:effectLst/>
                        </a:rPr>
                        <a:t> working, part-time employee)</a:t>
                      </a:r>
                      <a:endParaRPr lang="en-IN" sz="1800" dirty="0">
                        <a:effectLst/>
                        <a:latin typeface="Calibri" panose="020F0502020204030204" pitchFamily="34" charset="0"/>
                        <a:ea typeface="Times New Roman" panose="02020603050405020304" pitchFamily="18" charset="0"/>
                      </a:endParaRPr>
                    </a:p>
                  </a:txBody>
                  <a:tcPr marL="68580" marR="68580" marT="0" marB="0"/>
                </a:tc>
                <a:tc>
                  <a:txBody>
                    <a:bodyPr/>
                    <a:lstStyle/>
                    <a:p>
                      <a:pPr algn="just" fontAlgn="base">
                        <a:spcAft>
                          <a:spcPts val="0"/>
                        </a:spcAft>
                      </a:pPr>
                      <a:r>
                        <a:rPr lang="en-IN" sz="1800" dirty="0">
                          <a:effectLst/>
                        </a:rPr>
                        <a:t>Schedule customers( e.g. appointment systems)</a:t>
                      </a:r>
                      <a:endParaRPr lang="en-IN" sz="18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586985598"/>
                  </a:ext>
                </a:extLst>
              </a:tr>
              <a:tr h="897581">
                <a:tc>
                  <a:txBody>
                    <a:bodyPr/>
                    <a:lstStyle/>
                    <a:p>
                      <a:pPr algn="just" fontAlgn="base">
                        <a:spcAft>
                          <a:spcPts val="0"/>
                        </a:spcAft>
                      </a:pPr>
                      <a:r>
                        <a:rPr lang="en-IN" sz="1800">
                          <a:effectLst/>
                        </a:rPr>
                        <a:t>Subcontract work to other service organisatons</a:t>
                      </a:r>
                      <a:endParaRPr lang="en-IN" sz="1800">
                        <a:effectLst/>
                        <a:latin typeface="Calibri" panose="020F0502020204030204" pitchFamily="34" charset="0"/>
                        <a:ea typeface="Times New Roman" panose="02020603050405020304" pitchFamily="18" charset="0"/>
                      </a:endParaRPr>
                    </a:p>
                  </a:txBody>
                  <a:tcPr marL="68580" marR="68580" marT="0" marB="0"/>
                </a:tc>
                <a:tc>
                  <a:txBody>
                    <a:bodyPr/>
                    <a:lstStyle/>
                    <a:p>
                      <a:pPr algn="just" fontAlgn="base">
                        <a:spcAft>
                          <a:spcPts val="0"/>
                        </a:spcAft>
                      </a:pPr>
                      <a:r>
                        <a:rPr lang="en-IN" sz="1800" dirty="0">
                          <a:effectLst/>
                        </a:rPr>
                        <a:t>Provide substitute goods or services (e.g. automatic tellers)</a:t>
                      </a:r>
                      <a:endParaRPr lang="en-IN" sz="18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283570630"/>
                  </a:ext>
                </a:extLst>
              </a:tr>
              <a:tr h="881034">
                <a:tc>
                  <a:txBody>
                    <a:bodyPr/>
                    <a:lstStyle/>
                    <a:p>
                      <a:pPr algn="just" fontAlgn="base">
                        <a:spcAft>
                          <a:spcPts val="0"/>
                        </a:spcAft>
                      </a:pPr>
                      <a:r>
                        <a:rPr lang="en-IN" sz="1800">
                          <a:effectLst/>
                        </a:rPr>
                        <a:t>Have peak-time efficiency routines (e.g.only do essential jobs)</a:t>
                      </a:r>
                      <a:endParaRPr lang="en-IN" sz="1800">
                        <a:effectLst/>
                        <a:latin typeface="Calibri" panose="020F0502020204030204" pitchFamily="34" charset="0"/>
                        <a:ea typeface="Times New Roman" panose="02020603050405020304" pitchFamily="18" charset="0"/>
                      </a:endParaRPr>
                    </a:p>
                  </a:txBody>
                  <a:tcPr marL="68580" marR="68580" marT="0" marB="0"/>
                </a:tc>
                <a:tc>
                  <a:txBody>
                    <a:bodyPr/>
                    <a:lstStyle/>
                    <a:p>
                      <a:pPr algn="just" fontAlgn="base">
                        <a:spcAft>
                          <a:spcPts val="0"/>
                        </a:spcAft>
                      </a:pPr>
                      <a:r>
                        <a:rPr lang="en-IN" sz="1800" dirty="0">
                          <a:effectLst/>
                        </a:rPr>
                        <a:t>Diversity demands(</a:t>
                      </a:r>
                      <a:r>
                        <a:rPr lang="en-IN" sz="1800" dirty="0" err="1">
                          <a:effectLst/>
                        </a:rPr>
                        <a:t>e.g.enter</a:t>
                      </a:r>
                      <a:r>
                        <a:rPr lang="en-IN" sz="1800" dirty="0">
                          <a:effectLst/>
                        </a:rPr>
                        <a:t> counter seasonal markets)</a:t>
                      </a:r>
                      <a:endParaRPr lang="en-IN" sz="18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330217045"/>
                  </a:ext>
                </a:extLst>
              </a:tr>
              <a:tr h="1029244">
                <a:tc>
                  <a:txBody>
                    <a:bodyPr/>
                    <a:lstStyle/>
                    <a:p>
                      <a:pPr algn="just" fontAlgn="base">
                        <a:spcAft>
                          <a:spcPts val="0"/>
                        </a:spcAft>
                      </a:pPr>
                      <a:r>
                        <a:rPr lang="en-IN" sz="1800">
                          <a:effectLst/>
                        </a:rPr>
                        <a:t>Increase customer participation in the production process(e.g. self-service)</a:t>
                      </a:r>
                      <a:endParaRPr lang="en-IN" sz="1800">
                        <a:effectLst/>
                        <a:latin typeface="Calibri" panose="020F0502020204030204" pitchFamily="34" charset="0"/>
                        <a:ea typeface="Times New Roman" panose="02020603050405020304" pitchFamily="18" charset="0"/>
                      </a:endParaRPr>
                    </a:p>
                  </a:txBody>
                  <a:tcPr marL="68580" marR="68580" marT="0" marB="0"/>
                </a:tc>
                <a:tc>
                  <a:txBody>
                    <a:bodyPr/>
                    <a:lstStyle/>
                    <a:p>
                      <a:pPr algn="just" fontAlgn="base">
                        <a:spcAft>
                          <a:spcPts val="0"/>
                        </a:spcAft>
                      </a:pPr>
                      <a:r>
                        <a:rPr lang="en-IN" sz="1800" dirty="0">
                          <a:effectLst/>
                        </a:rPr>
                        <a:t>Turn customers away during peak demand period (e.g. differential pricing)</a:t>
                      </a:r>
                      <a:endParaRPr lang="en-IN" sz="18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991315952"/>
                  </a:ext>
                </a:extLst>
              </a:tr>
              <a:tr h="686164">
                <a:tc>
                  <a:txBody>
                    <a:bodyPr/>
                    <a:lstStyle/>
                    <a:p>
                      <a:pPr algn="just" fontAlgn="base">
                        <a:spcAft>
                          <a:spcPts val="0"/>
                        </a:spcAft>
                      </a:pPr>
                      <a:r>
                        <a:rPr lang="en-IN" sz="1800">
                          <a:effectLst/>
                        </a:rPr>
                        <a:t>Share services/facilities with other service organisations</a:t>
                      </a:r>
                      <a:endParaRPr lang="en-IN" sz="1800">
                        <a:effectLst/>
                        <a:latin typeface="Calibri" panose="020F0502020204030204" pitchFamily="34" charset="0"/>
                        <a:ea typeface="Times New Roman" panose="02020603050405020304" pitchFamily="18" charset="0"/>
                      </a:endParaRPr>
                    </a:p>
                  </a:txBody>
                  <a:tcPr marL="68580" marR="68580" marT="0" marB="0"/>
                </a:tc>
                <a:tc>
                  <a:txBody>
                    <a:bodyPr/>
                    <a:lstStyle/>
                    <a:p>
                      <a:pPr algn="just" fontAlgn="base">
                        <a:spcAft>
                          <a:spcPts val="0"/>
                        </a:spcAft>
                      </a:pPr>
                      <a:r>
                        <a:rPr lang="en-IN" sz="1800" dirty="0">
                          <a:effectLst/>
                        </a:rPr>
                        <a:t>Use marketing to shift demand (e.g. advertising campaigns)</a:t>
                      </a:r>
                      <a:endParaRPr lang="en-IN" sz="18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97553980"/>
                  </a:ext>
                </a:extLst>
              </a:tr>
              <a:tr h="881034">
                <a:tc>
                  <a:txBody>
                    <a:bodyPr/>
                    <a:lstStyle/>
                    <a:p>
                      <a:pPr algn="just" fontAlgn="base">
                        <a:spcAft>
                          <a:spcPts val="0"/>
                        </a:spcAft>
                      </a:pPr>
                      <a:r>
                        <a:rPr lang="en-IN" sz="1800">
                          <a:effectLst/>
                        </a:rPr>
                        <a:t>Improve the service system(e.g. use technology where possible)</a:t>
                      </a:r>
                      <a:endParaRPr lang="en-IN" sz="1800">
                        <a:effectLst/>
                        <a:latin typeface="Calibri" panose="020F0502020204030204" pitchFamily="34" charset="0"/>
                        <a:ea typeface="Times New Roman" panose="02020603050405020304" pitchFamily="18" charset="0"/>
                      </a:endParaRPr>
                    </a:p>
                  </a:txBody>
                  <a:tcPr marL="68580" marR="68580" marT="0" marB="0"/>
                </a:tc>
                <a:tc>
                  <a:txBody>
                    <a:bodyPr/>
                    <a:lstStyle/>
                    <a:p>
                      <a:pPr algn="just" fontAlgn="base">
                        <a:spcAft>
                          <a:spcPts val="0"/>
                        </a:spcAft>
                      </a:pPr>
                      <a:r>
                        <a:rPr lang="en-IN" sz="1800" dirty="0">
                          <a:effectLst/>
                        </a:rPr>
                        <a:t>Change customer expectations of service (e.g. through usage)</a:t>
                      </a:r>
                      <a:endParaRPr lang="en-IN" sz="18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4265517130"/>
                  </a:ext>
                </a:extLst>
              </a:tr>
            </a:tbl>
          </a:graphicData>
        </a:graphic>
      </p:graphicFrame>
      <p:sp>
        <p:nvSpPr>
          <p:cNvPr id="4" name="Rectangle 3">
            <a:extLst>
              <a:ext uri="{FF2B5EF4-FFF2-40B4-BE49-F238E27FC236}">
                <a16:creationId xmlns:a16="http://schemas.microsoft.com/office/drawing/2014/main" id="{BE54F622-9161-4717-8487-58D735F9B1EB}"/>
              </a:ext>
            </a:extLst>
          </p:cNvPr>
          <p:cNvSpPr/>
          <p:nvPr/>
        </p:nvSpPr>
        <p:spPr>
          <a:xfrm>
            <a:off x="0" y="0"/>
            <a:ext cx="8178333" cy="369332"/>
          </a:xfrm>
          <a:prstGeom prst="rect">
            <a:avLst/>
          </a:prstGeom>
        </p:spPr>
        <p:txBody>
          <a:bodyPr wrap="square">
            <a:spAutoFit/>
          </a:bodyPr>
          <a:lstStyle/>
          <a:p>
            <a:pPr lvl="0" algn="just" defTabSz="914400" eaLnBrk="0" fontAlgn="base" hangingPunct="0">
              <a:spcBef>
                <a:spcPct val="0"/>
              </a:spcBef>
              <a:spcAft>
                <a:spcPct val="0"/>
              </a:spcAft>
            </a:pPr>
            <a:r>
              <a:rPr lang="en-US" altLang="en-US" b="1" u="sng" dirty="0">
                <a:solidFill>
                  <a:srgbClr val="000000"/>
                </a:solidFill>
                <a:latin typeface="Arial" panose="020B0604020202020204" pitchFamily="34" charset="0"/>
                <a:ea typeface="Times New Roman" panose="02020603050405020304" pitchFamily="18" charset="0"/>
              </a:rPr>
              <a:t>BALANCING SUPPLY AND DEMAND</a:t>
            </a:r>
            <a:endParaRPr lang="en-US" altLang="en-US" sz="2800" dirty="0">
              <a:latin typeface="Arial" panose="020B0604020202020204" pitchFamily="34" charset="0"/>
            </a:endParaRPr>
          </a:p>
        </p:txBody>
      </p:sp>
      <p:pic>
        <p:nvPicPr>
          <p:cNvPr id="3075" name="Picture 3" descr="Guide To Balancing Supply &amp; Demand | Demand-Planning.com">
            <a:extLst>
              <a:ext uri="{FF2B5EF4-FFF2-40B4-BE49-F238E27FC236}">
                <a16:creationId xmlns:a16="http://schemas.microsoft.com/office/drawing/2014/main" id="{6DA1ED50-764A-49BE-BF24-3EF1F1450D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8332" y="2695575"/>
            <a:ext cx="4013667"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3641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410F7EE-B665-4F57-94CF-23BC8E3969C4}"/>
              </a:ext>
            </a:extLst>
          </p:cNvPr>
          <p:cNvSpPr/>
          <p:nvPr/>
        </p:nvSpPr>
        <p:spPr>
          <a:xfrm>
            <a:off x="1" y="0"/>
            <a:ext cx="8113690" cy="6491136"/>
          </a:xfrm>
          <a:prstGeom prst="rect">
            <a:avLst/>
          </a:prstGeom>
        </p:spPr>
        <p:txBody>
          <a:bodyPr wrap="square">
            <a:spAutoFit/>
          </a:bodyPr>
          <a:lstStyle/>
          <a:p>
            <a:pPr algn="just" fontAlgn="base">
              <a:lnSpc>
                <a:spcPts val="2400"/>
              </a:lnSpc>
              <a:spcAft>
                <a:spcPts val="1440"/>
              </a:spcAft>
            </a:pPr>
            <a:r>
              <a:rPr lang="en-IN" sz="2000" b="1" u="sng" dirty="0">
                <a:solidFill>
                  <a:srgbClr val="000000"/>
                </a:solidFill>
                <a:latin typeface="Times New Roman" panose="02020603050405020304" pitchFamily="18" charset="0"/>
                <a:ea typeface="Times New Roman" panose="02020603050405020304" pitchFamily="18" charset="0"/>
              </a:rPr>
              <a:t>THE PURCHASE PROCESS FOR SERVICESS</a:t>
            </a:r>
            <a:endParaRPr lang="en-IN" sz="2000" dirty="0">
              <a:latin typeface="Times New Roman" panose="02020603050405020304" pitchFamily="18" charset="0"/>
              <a:ea typeface="Times New Roman" panose="02020603050405020304" pitchFamily="18" charset="0"/>
            </a:endParaRPr>
          </a:p>
          <a:p>
            <a:pPr marL="342900" marR="95250" lvl="0" indent="-342900">
              <a:lnSpc>
                <a:spcPct val="107000"/>
              </a:lnSpc>
              <a:spcAft>
                <a:spcPts val="0"/>
              </a:spcAft>
              <a:buSzPts val="1000"/>
              <a:buFont typeface="Wingdings" panose="05000000000000000000" pitchFamily="2" charset="2"/>
              <a:buChar char=""/>
              <a:tabLst>
                <a:tab pos="457200" algn="l"/>
              </a:tabLst>
            </a:pP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Seeking information from respected personal sources (family, friends, peers)</a:t>
            </a:r>
          </a:p>
          <a:p>
            <a:pPr marL="342900" marR="95250" lvl="0" indent="-342900">
              <a:lnSpc>
                <a:spcPct val="107000"/>
              </a:lnSpc>
              <a:spcAft>
                <a:spcPts val="0"/>
              </a:spcAft>
              <a:buSzPts val="1000"/>
              <a:buFont typeface="Wingdings" panose="05000000000000000000" pitchFamily="2" charset="2"/>
              <a:buChar char=""/>
              <a:tabLst>
                <a:tab pos="457200" algn="l"/>
              </a:tabLs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marR="95250" lvl="0" indent="-342900">
              <a:lnSpc>
                <a:spcPct val="107000"/>
              </a:lnSpc>
              <a:spcAft>
                <a:spcPts val="0"/>
              </a:spcAft>
              <a:buSzPts val="1000"/>
              <a:buFont typeface="Wingdings" panose="05000000000000000000" pitchFamily="2" charset="2"/>
              <a:buChar char=""/>
              <a:tabLst>
                <a:tab pos="457200" algn="l"/>
              </a:tabLst>
            </a:pP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Relying on a firm with a good reputation</a:t>
            </a:r>
          </a:p>
          <a:p>
            <a:pPr marL="342900" marR="95250" lvl="0" indent="-342900">
              <a:lnSpc>
                <a:spcPct val="107000"/>
              </a:lnSpc>
              <a:spcAft>
                <a:spcPts val="0"/>
              </a:spcAft>
              <a:buSzPts val="1000"/>
              <a:buFont typeface="Wingdings" panose="05000000000000000000" pitchFamily="2" charset="2"/>
              <a:buChar char=""/>
              <a:tabLst>
                <a:tab pos="457200" algn="l"/>
              </a:tabLs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marR="95250" lvl="0" indent="-342900">
              <a:lnSpc>
                <a:spcPct val="107000"/>
              </a:lnSpc>
              <a:spcAft>
                <a:spcPts val="0"/>
              </a:spcAft>
              <a:buSzPts val="1000"/>
              <a:buFont typeface="Wingdings" panose="05000000000000000000" pitchFamily="2" charset="2"/>
              <a:buChar char=""/>
              <a:tabLst>
                <a:tab pos="457200" algn="l"/>
              </a:tabLst>
            </a:pP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Looking for guarantees and warranties</a:t>
            </a:r>
          </a:p>
          <a:p>
            <a:pPr marL="342900" marR="95250" lvl="0" indent="-342900">
              <a:lnSpc>
                <a:spcPct val="107000"/>
              </a:lnSpc>
              <a:spcAft>
                <a:spcPts val="0"/>
              </a:spcAft>
              <a:buSzPts val="1000"/>
              <a:buFont typeface="Wingdings" panose="05000000000000000000" pitchFamily="2" charset="2"/>
              <a:buChar char=""/>
              <a:tabLst>
                <a:tab pos="457200" algn="l"/>
              </a:tabLs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marR="95250" lvl="0" indent="-342900">
              <a:lnSpc>
                <a:spcPct val="107000"/>
              </a:lnSpc>
              <a:spcAft>
                <a:spcPts val="0"/>
              </a:spcAft>
              <a:buSzPts val="1000"/>
              <a:buFont typeface="Wingdings" panose="05000000000000000000" pitchFamily="2" charset="2"/>
              <a:buChar char=""/>
              <a:tabLst>
                <a:tab pos="457200" algn="l"/>
              </a:tabLst>
            </a:pP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Visiting service facilities or trying aspects of the service before purchasing</a:t>
            </a:r>
          </a:p>
          <a:p>
            <a:pPr marL="342900" marR="95250" lvl="0" indent="-342900">
              <a:lnSpc>
                <a:spcPct val="107000"/>
              </a:lnSpc>
              <a:spcAft>
                <a:spcPts val="0"/>
              </a:spcAft>
              <a:buSzPts val="1000"/>
              <a:buFont typeface="Wingdings" panose="05000000000000000000" pitchFamily="2" charset="2"/>
              <a:buChar char=""/>
              <a:tabLst>
                <a:tab pos="457200" algn="l"/>
              </a:tabLs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marR="95250" lvl="0" indent="-342900">
              <a:lnSpc>
                <a:spcPct val="107000"/>
              </a:lnSpc>
              <a:spcAft>
                <a:spcPts val="0"/>
              </a:spcAft>
              <a:buSzPts val="1000"/>
              <a:buFont typeface="Wingdings" panose="05000000000000000000" pitchFamily="2" charset="2"/>
              <a:buChar char=""/>
              <a:tabLst>
                <a:tab pos="457200" algn="l"/>
              </a:tabLst>
            </a:pP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Asking knowledgeable employees about competing services</a:t>
            </a:r>
          </a:p>
          <a:p>
            <a:pPr marL="342900" marR="95250" lvl="0" indent="-342900">
              <a:lnSpc>
                <a:spcPct val="107000"/>
              </a:lnSpc>
              <a:spcAft>
                <a:spcPts val="0"/>
              </a:spcAft>
              <a:buSzPts val="1000"/>
              <a:buFont typeface="Wingdings" panose="05000000000000000000" pitchFamily="2" charset="2"/>
              <a:buChar char=""/>
              <a:tabLst>
                <a:tab pos="457200" algn="l"/>
              </a:tabLs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marR="95250" lvl="0" indent="-342900">
              <a:lnSpc>
                <a:spcPct val="107000"/>
              </a:lnSpc>
              <a:spcAft>
                <a:spcPts val="0"/>
              </a:spcAft>
              <a:buSzPts val="1000"/>
              <a:buFont typeface="Wingdings" panose="05000000000000000000" pitchFamily="2" charset="2"/>
              <a:buChar char=""/>
              <a:tabLst>
                <a:tab pos="457200" algn="l"/>
              </a:tabLst>
            </a:pP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Examining tangible cues or other physical evidence</a:t>
            </a:r>
          </a:p>
          <a:p>
            <a:pPr marL="342900" marR="95250" lvl="0" indent="-342900">
              <a:lnSpc>
                <a:spcPct val="107000"/>
              </a:lnSpc>
              <a:spcAft>
                <a:spcPts val="0"/>
              </a:spcAft>
              <a:buSzPts val="1000"/>
              <a:buFont typeface="Wingdings" panose="05000000000000000000" pitchFamily="2" charset="2"/>
              <a:buChar char=""/>
              <a:tabLst>
                <a:tab pos="457200" algn="l"/>
              </a:tabLs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marR="95250" lvl="0" indent="-342900">
              <a:lnSpc>
                <a:spcPct val="107000"/>
              </a:lnSpc>
              <a:spcAft>
                <a:spcPts val="0"/>
              </a:spcAft>
              <a:buSzPts val="1000"/>
              <a:buFont typeface="Wingdings" panose="05000000000000000000" pitchFamily="2" charset="2"/>
              <a:buChar char=""/>
              <a:tabLst>
                <a:tab pos="457200" algn="l"/>
              </a:tabLst>
            </a:pP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Using the Web to compare service offerings One strategy to help reduce the risk perceived by customers is to educate them about the features of the service, describe the types of users who can most benefit from it, and offer advice on how to obtain the best results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100" name="Picture 4" descr="The Purchase Process for Services">
            <a:extLst>
              <a:ext uri="{FF2B5EF4-FFF2-40B4-BE49-F238E27FC236}">
                <a16:creationId xmlns:a16="http://schemas.microsoft.com/office/drawing/2014/main" id="{C647A173-FDDC-4492-9676-CD82171D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1566" y="1"/>
            <a:ext cx="4490434"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8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5D9EBC-34AC-426C-B082-8F498A1505A5}"/>
              </a:ext>
            </a:extLst>
          </p:cNvPr>
          <p:cNvSpPr/>
          <p:nvPr/>
        </p:nvSpPr>
        <p:spPr>
          <a:xfrm>
            <a:off x="115910" y="154546"/>
            <a:ext cx="7547020" cy="6740307"/>
          </a:xfrm>
          <a:prstGeom prst="rect">
            <a:avLst/>
          </a:prstGeom>
        </p:spPr>
        <p:txBody>
          <a:bodyPr wrap="square">
            <a:spAutoFit/>
          </a:bodyPr>
          <a:lstStyle/>
          <a:p>
            <a:r>
              <a:rPr lang="en-US" sz="3600" b="1" dirty="0">
                <a:solidFill>
                  <a:srgbClr val="2B2B2B"/>
                </a:solidFill>
                <a:latin typeface="Source Sans Pro" panose="020B0604020202020204" pitchFamily="34" charset="0"/>
              </a:rPr>
              <a:t>What is Service Design?</a:t>
            </a:r>
          </a:p>
          <a:p>
            <a:r>
              <a:rPr lang="en-US" sz="3600" dirty="0">
                <a:solidFill>
                  <a:srgbClr val="2B2B2B"/>
                </a:solidFill>
                <a:latin typeface="var(--font-serif)"/>
              </a:rPr>
              <a:t>Service design is a process in which the designer focuses on creating optimal service experiences. This requires taking a holistic view of </a:t>
            </a:r>
            <a:r>
              <a:rPr lang="en-US" sz="3600" i="1" dirty="0">
                <a:solidFill>
                  <a:srgbClr val="2B2B2B"/>
                </a:solidFill>
                <a:latin typeface="var(--font-serif)"/>
              </a:rPr>
              <a:t>all</a:t>
            </a:r>
            <a:r>
              <a:rPr lang="en-US" sz="3600" dirty="0">
                <a:solidFill>
                  <a:srgbClr val="2B2B2B"/>
                </a:solidFill>
                <a:latin typeface="var(--font-serif)"/>
              </a:rPr>
              <a:t> the related actors, their interactions, and supporting materials and infrastructures. Service design often involves the use of customer journey maps, which tell the story of different customers’ interactions with a brand, thus offering deep insights.</a:t>
            </a:r>
            <a:endParaRPr lang="en-US" sz="3600" b="0" i="0" dirty="0">
              <a:solidFill>
                <a:srgbClr val="2B2B2B"/>
              </a:solidFill>
              <a:effectLst/>
              <a:latin typeface="var(--font-serif)"/>
            </a:endParaRPr>
          </a:p>
        </p:txBody>
      </p:sp>
      <p:pic>
        <p:nvPicPr>
          <p:cNvPr id="5124" name="Picture 4" descr="Beauty Parlour Designing at Rs 1300/square feet(s) | beauty parlor ...">
            <a:extLst>
              <a:ext uri="{FF2B5EF4-FFF2-40B4-BE49-F238E27FC236}">
                <a16:creationId xmlns:a16="http://schemas.microsoft.com/office/drawing/2014/main" id="{A33EF4F0-2994-43C9-8F9B-6EC11D5217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5504" y="-1"/>
            <a:ext cx="4580586" cy="6894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96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EDE389-331B-403B-A35F-64B55F08442A}"/>
              </a:ext>
            </a:extLst>
          </p:cNvPr>
          <p:cNvSpPr/>
          <p:nvPr/>
        </p:nvSpPr>
        <p:spPr>
          <a:xfrm>
            <a:off x="450761" y="682581"/>
            <a:ext cx="8693239" cy="5693866"/>
          </a:xfrm>
          <a:prstGeom prst="rect">
            <a:avLst/>
          </a:prstGeom>
        </p:spPr>
        <p:txBody>
          <a:bodyPr wrap="square">
            <a:spAutoFit/>
          </a:bodyPr>
          <a:lstStyle/>
          <a:p>
            <a:r>
              <a:rPr lang="en-US" sz="2800" dirty="0">
                <a:solidFill>
                  <a:srgbClr val="2B2B2B"/>
                </a:solidFill>
                <a:latin typeface="Merriweather"/>
              </a:rPr>
              <a:t>Marc </a:t>
            </a:r>
            <a:r>
              <a:rPr lang="en-US" sz="2800" dirty="0" err="1">
                <a:solidFill>
                  <a:srgbClr val="2B2B2B"/>
                </a:solidFill>
                <a:latin typeface="Merriweather"/>
              </a:rPr>
              <a:t>Stickdorn</a:t>
            </a:r>
            <a:r>
              <a:rPr lang="en-US" sz="2800" dirty="0">
                <a:solidFill>
                  <a:srgbClr val="2B2B2B"/>
                </a:solidFill>
                <a:latin typeface="Merriweather"/>
              </a:rPr>
              <a:t> and Jakob Schneider, authors of the bestselling book </a:t>
            </a:r>
            <a:r>
              <a:rPr lang="en-US" sz="2800" i="1" dirty="0">
                <a:solidFill>
                  <a:srgbClr val="2B2B2B"/>
                </a:solidFill>
                <a:latin typeface="Merriweather"/>
              </a:rPr>
              <a:t>This is Service Design Thinking</a:t>
            </a:r>
            <a:r>
              <a:rPr lang="en-US" sz="2800" dirty="0">
                <a:solidFill>
                  <a:srgbClr val="2B2B2B"/>
                </a:solidFill>
                <a:latin typeface="Merriweather"/>
              </a:rPr>
              <a:t>, provide five basic principles that underlie service design:</a:t>
            </a:r>
          </a:p>
          <a:p>
            <a:pPr>
              <a:buFont typeface="+mj-lt"/>
              <a:buAutoNum type="arabicPeriod"/>
            </a:pPr>
            <a:r>
              <a:rPr lang="en-US" sz="2800" b="1" dirty="0">
                <a:solidFill>
                  <a:srgbClr val="2B2B2B"/>
                </a:solidFill>
                <a:latin typeface="Merriweather"/>
              </a:rPr>
              <a:t>User-centered</a:t>
            </a:r>
            <a:r>
              <a:rPr lang="en-US" sz="2800" dirty="0">
                <a:solidFill>
                  <a:srgbClr val="2B2B2B"/>
                </a:solidFill>
                <a:latin typeface="Merriweather"/>
              </a:rPr>
              <a:t>, through understanding the user by doing qualitative research</a:t>
            </a:r>
          </a:p>
          <a:p>
            <a:pPr>
              <a:buFont typeface="+mj-lt"/>
              <a:buAutoNum type="arabicPeriod"/>
            </a:pPr>
            <a:r>
              <a:rPr lang="en-US" sz="2800" b="1" dirty="0">
                <a:solidFill>
                  <a:srgbClr val="2B2B2B"/>
                </a:solidFill>
                <a:latin typeface="Merriweather"/>
              </a:rPr>
              <a:t>Co-creative</a:t>
            </a:r>
            <a:r>
              <a:rPr lang="en-US" sz="2800" dirty="0">
                <a:solidFill>
                  <a:srgbClr val="2B2B2B"/>
                </a:solidFill>
                <a:latin typeface="Merriweather"/>
              </a:rPr>
              <a:t>, by involving all relevant stakeholders in the design process</a:t>
            </a:r>
          </a:p>
          <a:p>
            <a:pPr>
              <a:buFont typeface="+mj-lt"/>
              <a:buAutoNum type="arabicPeriod"/>
            </a:pPr>
            <a:r>
              <a:rPr lang="en-US" sz="2800" b="1" dirty="0">
                <a:solidFill>
                  <a:srgbClr val="2B2B2B"/>
                </a:solidFill>
                <a:latin typeface="Merriweather"/>
              </a:rPr>
              <a:t>Sequencing</a:t>
            </a:r>
            <a:r>
              <a:rPr lang="en-US" sz="2800" dirty="0">
                <a:solidFill>
                  <a:srgbClr val="2B2B2B"/>
                </a:solidFill>
                <a:latin typeface="Merriweather"/>
              </a:rPr>
              <a:t>, by partitioning a complex service into separate processes</a:t>
            </a:r>
          </a:p>
          <a:p>
            <a:pPr>
              <a:buFont typeface="+mj-lt"/>
              <a:buAutoNum type="arabicPeriod"/>
            </a:pPr>
            <a:r>
              <a:rPr lang="en-US" sz="2800" b="1" dirty="0">
                <a:solidFill>
                  <a:srgbClr val="2B2B2B"/>
                </a:solidFill>
                <a:latin typeface="Merriweather"/>
              </a:rPr>
              <a:t>Evidencing</a:t>
            </a:r>
            <a:r>
              <a:rPr lang="en-US" sz="2800" dirty="0">
                <a:solidFill>
                  <a:srgbClr val="2B2B2B"/>
                </a:solidFill>
                <a:latin typeface="Merriweather"/>
              </a:rPr>
              <a:t>, by visualizing service experiences and making them tangible</a:t>
            </a:r>
          </a:p>
          <a:p>
            <a:pPr>
              <a:buFont typeface="+mj-lt"/>
              <a:buAutoNum type="arabicPeriod"/>
            </a:pPr>
            <a:r>
              <a:rPr lang="en-US" sz="2800" b="1" dirty="0">
                <a:solidFill>
                  <a:srgbClr val="2B2B2B"/>
                </a:solidFill>
                <a:latin typeface="Merriweather"/>
              </a:rPr>
              <a:t>Holistic</a:t>
            </a:r>
            <a:r>
              <a:rPr lang="en-US" sz="2800" dirty="0">
                <a:solidFill>
                  <a:srgbClr val="2B2B2B"/>
                </a:solidFill>
                <a:latin typeface="Merriweather"/>
              </a:rPr>
              <a:t>, by considering touchpoints in a network of interactions and users</a:t>
            </a:r>
            <a:endParaRPr lang="en-US" sz="2800" b="0" i="0" dirty="0">
              <a:solidFill>
                <a:srgbClr val="2B2B2B"/>
              </a:solidFill>
              <a:effectLst/>
              <a:latin typeface="Merriweather"/>
            </a:endParaRPr>
          </a:p>
        </p:txBody>
      </p:sp>
    </p:spTree>
    <p:extLst>
      <p:ext uri="{BB962C8B-B14F-4D97-AF65-F5344CB8AC3E}">
        <p14:creationId xmlns:p14="http://schemas.microsoft.com/office/powerpoint/2010/main" val="336719004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313</TotalTime>
  <Words>833</Words>
  <Application>Microsoft Office PowerPoint</Application>
  <PresentationFormat>Widescreen</PresentationFormat>
  <Paragraphs>69</Paragraphs>
  <Slides>17</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17</vt:i4>
      </vt:variant>
    </vt:vector>
  </HeadingPairs>
  <TitlesOfParts>
    <vt:vector size="31" baseType="lpstr">
      <vt:lpstr>Algerian</vt:lpstr>
      <vt:lpstr>Arial</vt:lpstr>
      <vt:lpstr>Arial Rounded MT Bold</vt:lpstr>
      <vt:lpstr>Bahnschrift</vt:lpstr>
      <vt:lpstr>Berlin Sans FB Demi</vt:lpstr>
      <vt:lpstr>Calibri</vt:lpstr>
      <vt:lpstr>Merriweather</vt:lpstr>
      <vt:lpstr>Source Sans Pro</vt:lpstr>
      <vt:lpstr>Times New Roman</vt:lpstr>
      <vt:lpstr>Trebuchet MS</vt:lpstr>
      <vt:lpstr>var(--font-serif)</vt:lpstr>
      <vt:lpstr>Wingdings</vt:lpstr>
      <vt:lpstr>Wingdings 3</vt:lpstr>
      <vt:lpstr>Facet</vt:lpstr>
      <vt:lpstr>Unit -4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dc:title>
  <dc:creator>Vaheesan</dc:creator>
  <cp:lastModifiedBy>Vaheesan</cp:lastModifiedBy>
  <cp:revision>13</cp:revision>
  <dcterms:created xsi:type="dcterms:W3CDTF">2020-05-19T09:34:36Z</dcterms:created>
  <dcterms:modified xsi:type="dcterms:W3CDTF">2020-05-19T17:44:44Z</dcterms:modified>
</cp:coreProperties>
</file>