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86" r:id="rId3"/>
    <p:sldId id="287" r:id="rId4"/>
    <p:sldId id="288" r:id="rId5"/>
    <p:sldId id="289" r:id="rId6"/>
    <p:sldId id="290" r:id="rId7"/>
    <p:sldId id="291" r:id="rId8"/>
    <p:sldId id="292" r:id="rId9"/>
    <p:sldId id="257" r:id="rId10"/>
    <p:sldId id="259" r:id="rId11"/>
    <p:sldId id="260" r:id="rId12"/>
    <p:sldId id="281" r:id="rId13"/>
    <p:sldId id="261" r:id="rId14"/>
    <p:sldId id="282" r:id="rId15"/>
    <p:sldId id="262" r:id="rId16"/>
    <p:sldId id="263" r:id="rId17"/>
    <p:sldId id="283" r:id="rId18"/>
    <p:sldId id="264" r:id="rId19"/>
    <p:sldId id="284" r:id="rId20"/>
    <p:sldId id="265" r:id="rId21"/>
    <p:sldId id="28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5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76B3DD7-005D-49F2-B9E2-B26615680A60}" type="datetimeFigureOut">
              <a:rPr lang="en-US" smtClean="0"/>
              <a:pPr/>
              <a:t>06/30/20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24A00DE-CB8D-418F-A279-67E9550B74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B3DD7-005D-49F2-B9E2-B26615680A60}" type="datetimeFigureOut">
              <a:rPr lang="en-US" smtClean="0"/>
              <a:pPr/>
              <a:t>06/30/20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6B3DD7-005D-49F2-B9E2-B26615680A60}" type="datetimeFigureOut">
              <a:rPr lang="en-US" smtClean="0"/>
              <a:pPr/>
              <a:t>06/30/20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6B3DD7-005D-49F2-B9E2-B26615680A60}" type="datetimeFigureOut">
              <a:rPr lang="en-US" smtClean="0"/>
              <a:pPr/>
              <a:t>06/30/20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24A00DE-CB8D-418F-A279-67E9550B74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76B3DD7-005D-49F2-B9E2-B26615680A60}" type="datetimeFigureOut">
              <a:rPr lang="en-US" smtClean="0"/>
              <a:pPr/>
              <a:t>06/30/20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24A00DE-CB8D-418F-A279-67E9550B7403}"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76B3DD7-005D-49F2-B9E2-B26615680A60}" type="datetimeFigureOut">
              <a:rPr lang="en-US" smtClean="0"/>
              <a:pPr/>
              <a:t>06/30/20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76B3DD7-005D-49F2-B9E2-B26615680A60}" type="datetimeFigureOut">
              <a:rPr lang="en-US" smtClean="0"/>
              <a:pPr/>
              <a:t>06/30/20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24A00DE-CB8D-418F-A279-67E9550B7403}"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76B3DD7-005D-49F2-B9E2-B26615680A60}" type="datetimeFigureOut">
              <a:rPr lang="en-US" smtClean="0"/>
              <a:pPr/>
              <a:t>06/30/20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6B3DD7-005D-49F2-B9E2-B26615680A60}" type="datetimeFigureOut">
              <a:rPr lang="en-US" smtClean="0"/>
              <a:pPr/>
              <a:t>06/30/20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76B3DD7-005D-49F2-B9E2-B26615680A60}" type="datetimeFigureOut">
              <a:rPr lang="en-US" smtClean="0"/>
              <a:pPr/>
              <a:t>06/30/20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4A00DE-CB8D-418F-A279-67E9550B74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76B3DD7-005D-49F2-B9E2-B26615680A60}" type="datetimeFigureOut">
              <a:rPr lang="en-US" smtClean="0"/>
              <a:pPr/>
              <a:t>06/30/20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24A00DE-CB8D-418F-A279-67E9550B7403}"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76B3DD7-005D-49F2-B9E2-B26615680A60}" type="datetimeFigureOut">
              <a:rPr lang="en-US" smtClean="0"/>
              <a:pPr/>
              <a:t>06/30/20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24A00DE-CB8D-418F-A279-67E9550B7403}"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hodhganga.inflibnet.ac.in/bitstream/10603/116341/6/06_chapter%201.pdf" TargetMode="External"/><Relationship Id="rId2" Type="http://schemas.openxmlformats.org/officeDocument/2006/relationships/hyperlink" Target="http://opensourceecology.org/w/images/4/43/Biomining_-Carmen_Tailings-Com.pdf" TargetMode="External"/><Relationship Id="rId1" Type="http://schemas.openxmlformats.org/officeDocument/2006/relationships/slideLayout" Target="../slideLayouts/slideLayout1.xml"/><Relationship Id="rId6" Type="http://schemas.openxmlformats.org/officeDocument/2006/relationships/hyperlink" Target="https://biocyclopedia.com/index/biotechnology/genes_genetic_engineering/genetic_engineering_for_human_welfare/biotech_abatement_of_pollution.php" TargetMode="External"/><Relationship Id="rId5" Type="http://schemas.openxmlformats.org/officeDocument/2006/relationships/hyperlink" Target="https://www.911metallurgist.com/blog/gold-silver-leaching-cyanidation" TargetMode="External"/><Relationship Id="rId4" Type="http://schemas.openxmlformats.org/officeDocument/2006/relationships/hyperlink" Target="http://www.biologydiscussion.com/biotechnology/metal-biotechnology/methods-of-metal-recovery-by-microorganisms-2-methods/1044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1"/>
            <a:ext cx="8458200" cy="1447799"/>
          </a:xfrm>
        </p:spPr>
        <p:txBody>
          <a:bodyPr/>
          <a:lstStyle/>
          <a:p>
            <a:pPr algn="ctr"/>
            <a:r>
              <a:rPr lang="en-US" dirty="0" smtClean="0"/>
              <a:t>Oil spill cleanup &amp; Bioleaching</a:t>
            </a:r>
            <a:br>
              <a:rPr lang="en-US" dirty="0" smtClean="0"/>
            </a:br>
            <a:endParaRPr lang="en-US" dirty="0"/>
          </a:p>
        </p:txBody>
      </p:sp>
      <p:sp>
        <p:nvSpPr>
          <p:cNvPr id="3" name="Subtitle 2"/>
          <p:cNvSpPr>
            <a:spLocks noGrp="1"/>
          </p:cNvSpPr>
          <p:nvPr>
            <p:ph type="subTitle" idx="1"/>
          </p:nvPr>
        </p:nvSpPr>
        <p:spPr>
          <a:xfrm>
            <a:off x="685800" y="1524000"/>
            <a:ext cx="8153400" cy="4953000"/>
          </a:xfrm>
        </p:spPr>
        <p:txBody>
          <a:bodyPr>
            <a:normAutofit lnSpcReduction="10000"/>
          </a:bodyPr>
          <a:lstStyle/>
          <a:p>
            <a:pPr algn="ctr"/>
            <a:endParaRPr lang="en-US" dirty="0" smtClean="0"/>
          </a:p>
          <a:p>
            <a:pPr algn="ctr"/>
            <a:endParaRPr lang="en-US" dirty="0" smtClean="0"/>
          </a:p>
          <a:p>
            <a:pPr algn="ctr"/>
            <a:r>
              <a:rPr lang="en-US" dirty="0" smtClean="0"/>
              <a:t>III B.Sc., Biochemistry</a:t>
            </a:r>
          </a:p>
          <a:p>
            <a:pPr algn="ctr"/>
            <a:r>
              <a:rPr lang="en-US" dirty="0" smtClean="0"/>
              <a:t>Basic Biotechnology</a:t>
            </a:r>
          </a:p>
          <a:p>
            <a:pPr algn="ctr"/>
            <a:r>
              <a:rPr lang="en-US" dirty="0" smtClean="0"/>
              <a:t>Code – 16SMBEBC3</a:t>
            </a:r>
          </a:p>
          <a:p>
            <a:pPr algn="ctr"/>
            <a:r>
              <a:rPr lang="en-US" dirty="0" smtClean="0"/>
              <a:t>Unit V</a:t>
            </a:r>
          </a:p>
          <a:p>
            <a:pPr algn="ctr"/>
            <a:r>
              <a:rPr lang="en-US" dirty="0" err="1" smtClean="0"/>
              <a:t>Dr.S.Maneemegalai</a:t>
            </a:r>
            <a:endParaRPr lang="en-US" dirty="0" smtClean="0"/>
          </a:p>
          <a:p>
            <a:pPr algn="ctr"/>
            <a:r>
              <a:rPr lang="en-US" dirty="0" smtClean="0"/>
              <a:t>Assistant Professor &amp; Head</a:t>
            </a:r>
          </a:p>
          <a:p>
            <a:pPr algn="ctr"/>
            <a:r>
              <a:rPr lang="en-US" dirty="0" smtClean="0"/>
              <a:t>Department of Biochemistry</a:t>
            </a:r>
          </a:p>
          <a:p>
            <a:pPr algn="ctr"/>
            <a:r>
              <a:rPr lang="en-US" dirty="0" smtClean="0"/>
              <a:t>Government Arts and Science College (Women)</a:t>
            </a:r>
          </a:p>
          <a:p>
            <a:pPr algn="ctr"/>
            <a:r>
              <a:rPr lang="en-US" dirty="0" err="1" smtClean="0"/>
              <a:t>Orathanadu</a:t>
            </a:r>
            <a:r>
              <a:rPr lang="en-US" dirty="0" smtClean="0"/>
              <a:t> – 614 625</a:t>
            </a:r>
          </a:p>
          <a:p>
            <a:pPr algn="ctr"/>
            <a:r>
              <a:rPr lang="en-US" dirty="0" err="1" smtClean="0"/>
              <a:t>Thanjavur</a:t>
            </a:r>
            <a:r>
              <a:rPr lang="en-US" dirty="0" smtClean="0"/>
              <a:t> </a:t>
            </a:r>
            <a:r>
              <a:rPr lang="en-US" dirty="0" err="1" smtClean="0"/>
              <a:t>Dt</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Microorganisms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Important Microorganisms commonly used</a:t>
            </a:r>
          </a:p>
          <a:p>
            <a:r>
              <a:rPr lang="en-US" i="1" dirty="0" err="1" smtClean="0"/>
              <a:t>Thiobacillus</a:t>
            </a:r>
            <a:r>
              <a:rPr lang="en-US" i="1" dirty="0" smtClean="0"/>
              <a:t> </a:t>
            </a:r>
            <a:r>
              <a:rPr lang="en-US" i="1" dirty="0" err="1" smtClean="0"/>
              <a:t>thiooxidans</a:t>
            </a:r>
            <a:endParaRPr lang="en-US" i="1" dirty="0" smtClean="0"/>
          </a:p>
          <a:p>
            <a:r>
              <a:rPr lang="en-US" i="1" dirty="0" err="1" smtClean="0"/>
              <a:t>Thiobacillus</a:t>
            </a:r>
            <a:r>
              <a:rPr lang="en-US" i="1" dirty="0" smtClean="0"/>
              <a:t> </a:t>
            </a:r>
            <a:r>
              <a:rPr lang="en-US" i="1" dirty="0" err="1" smtClean="0"/>
              <a:t>ferrooxidans</a:t>
            </a:r>
            <a:endParaRPr lang="en-US" i="1" dirty="0" smtClean="0"/>
          </a:p>
          <a:p>
            <a:endParaRPr lang="en-US" dirty="0" smtClean="0"/>
          </a:p>
          <a:p>
            <a:r>
              <a:rPr lang="en-US" dirty="0" smtClean="0"/>
              <a:t>Other microorganisms</a:t>
            </a:r>
          </a:p>
          <a:p>
            <a:r>
              <a:rPr lang="en-US" i="1" dirty="0" err="1" smtClean="0"/>
              <a:t>Thiobacillus</a:t>
            </a:r>
            <a:r>
              <a:rPr lang="en-US" i="1" dirty="0" smtClean="0"/>
              <a:t> </a:t>
            </a:r>
            <a:r>
              <a:rPr lang="en-US" i="1" dirty="0" err="1" smtClean="0"/>
              <a:t>prosperus</a:t>
            </a:r>
            <a:endParaRPr lang="en-US" i="1" dirty="0" smtClean="0"/>
          </a:p>
          <a:p>
            <a:r>
              <a:rPr lang="en-US" i="1" dirty="0" err="1" smtClean="0"/>
              <a:t>Thiobacillus</a:t>
            </a:r>
            <a:r>
              <a:rPr lang="en-US" i="1" dirty="0" smtClean="0"/>
              <a:t> </a:t>
            </a:r>
            <a:r>
              <a:rPr lang="en-US" i="1" dirty="0" err="1" smtClean="0"/>
              <a:t>cuprinus</a:t>
            </a:r>
            <a:endParaRPr lang="en-US" i="1" dirty="0" smtClean="0"/>
          </a:p>
          <a:p>
            <a:r>
              <a:rPr lang="en-US" i="1" dirty="0" err="1" smtClean="0"/>
              <a:t>Leptospirillum</a:t>
            </a:r>
            <a:r>
              <a:rPr lang="en-US" i="1" dirty="0" smtClean="0"/>
              <a:t> </a:t>
            </a:r>
            <a:r>
              <a:rPr lang="en-US" i="1" dirty="0" err="1" smtClean="0"/>
              <a:t>ferrooxidans</a:t>
            </a:r>
            <a:endParaRPr lang="en-US" i="1" dirty="0" smtClean="0"/>
          </a:p>
          <a:p>
            <a:r>
              <a:rPr lang="en-US" i="1" dirty="0" err="1" smtClean="0"/>
              <a:t>Sulfobacillus</a:t>
            </a:r>
            <a:r>
              <a:rPr lang="en-US" i="1" dirty="0" smtClean="0"/>
              <a:t> </a:t>
            </a:r>
            <a:r>
              <a:rPr lang="en-US" i="1" dirty="0" err="1" smtClean="0"/>
              <a:t>thermosulfidooxidans</a:t>
            </a:r>
            <a:endParaRPr lang="en-US" i="1" dirty="0" smtClean="0"/>
          </a:p>
          <a:p>
            <a:r>
              <a:rPr lang="en-US" dirty="0" smtClean="0"/>
              <a:t>Members Genus </a:t>
            </a:r>
            <a:r>
              <a:rPr lang="en-US" i="1" dirty="0" smtClean="0"/>
              <a:t>Bacillus</a:t>
            </a:r>
            <a:r>
              <a:rPr lang="en-US" dirty="0" smtClean="0"/>
              <a:t> </a:t>
            </a:r>
          </a:p>
          <a:p>
            <a:r>
              <a:rPr lang="en-US" dirty="0" smtClean="0"/>
              <a:t>Fungi: Members of Genera </a:t>
            </a:r>
            <a:r>
              <a:rPr lang="en-US" i="1" dirty="0" smtClean="0"/>
              <a:t>Aspergillum, </a:t>
            </a:r>
            <a:r>
              <a:rPr lang="en-US" i="1" dirty="0" err="1" smtClean="0"/>
              <a:t>Penicillium</a:t>
            </a:r>
            <a:r>
              <a:rPr lang="en-US" i="1" dirty="0" smtClean="0"/>
              <a:t> </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of leaching</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1. Direct Bacterial leaching</a:t>
            </a:r>
          </a:p>
          <a:p>
            <a:r>
              <a:rPr lang="en-US" sz="2800" dirty="0" smtClean="0"/>
              <a:t>2. Indirect Bacterial leaching</a:t>
            </a:r>
          </a:p>
          <a:p>
            <a:pPr algn="just"/>
            <a:r>
              <a:rPr lang="en-US" sz="2800" dirty="0" smtClean="0">
                <a:effectLst>
                  <a:outerShdw blurRad="38100" dist="38100" dir="2700000" algn="tl">
                    <a:srgbClr val="000000">
                      <a:alpha val="43137"/>
                    </a:srgbClr>
                  </a:outerShdw>
                </a:effectLst>
              </a:rPr>
              <a:t>Direct Bacterial leaching</a:t>
            </a:r>
            <a:r>
              <a:rPr lang="en-US" sz="2800" dirty="0" smtClean="0"/>
              <a:t>:  In this method there is a direct physical contact exists between bacterial cell and the mineral </a:t>
            </a:r>
            <a:r>
              <a:rPr lang="en-US" sz="2800" dirty="0" err="1" smtClean="0"/>
              <a:t>sulphide</a:t>
            </a:r>
            <a:r>
              <a:rPr lang="en-US" sz="2800" dirty="0" smtClean="0"/>
              <a:t> surface and the oxidation to </a:t>
            </a:r>
            <a:r>
              <a:rPr lang="en-US" sz="2800" dirty="0" err="1" smtClean="0"/>
              <a:t>sulphate</a:t>
            </a:r>
            <a:r>
              <a:rPr lang="en-US" sz="2800" dirty="0" smtClean="0"/>
              <a:t> takes place by enzymatic reactions. Generally bacteria attaches to specific sites of crystal imperfection on mineral surface.</a:t>
            </a:r>
          </a:p>
          <a:p>
            <a:pPr algn="just"/>
            <a:r>
              <a:rPr lang="en-US" sz="2800" dirty="0" err="1" smtClean="0"/>
              <a:t>Eg</a:t>
            </a:r>
            <a:r>
              <a:rPr lang="en-US" sz="2800" dirty="0" smtClean="0"/>
              <a:t>., Pyrite is oxidized to Iron (III) </a:t>
            </a:r>
            <a:r>
              <a:rPr lang="en-US" sz="2800" dirty="0" err="1" smtClean="0"/>
              <a:t>sulphate</a:t>
            </a:r>
            <a:r>
              <a:rPr lang="en-US" sz="2800" dirty="0" smtClean="0"/>
              <a:t> by </a:t>
            </a:r>
            <a:r>
              <a:rPr lang="en-US" sz="2800" i="1" dirty="0" err="1" smtClean="0"/>
              <a:t>T.ferrooxidans</a:t>
            </a:r>
            <a:endParaRPr lang="en-US" sz="2800" i="1" dirty="0" smtClean="0"/>
          </a:p>
          <a:p>
            <a:r>
              <a:rPr lang="en-US" sz="2800" dirty="0" smtClean="0"/>
              <a:t>4FeS</a:t>
            </a:r>
            <a:r>
              <a:rPr lang="en-US" sz="2800" baseline="-25000" dirty="0" smtClean="0"/>
              <a:t>2</a:t>
            </a:r>
            <a:r>
              <a:rPr lang="en-US" sz="2800" dirty="0" smtClean="0"/>
              <a:t>+14O</a:t>
            </a:r>
            <a:r>
              <a:rPr lang="en-US" sz="2800" baseline="-25000" dirty="0" smtClean="0"/>
              <a:t>2</a:t>
            </a:r>
            <a:r>
              <a:rPr lang="en-US" sz="2800" dirty="0" smtClean="0"/>
              <a:t>+4H</a:t>
            </a:r>
            <a:r>
              <a:rPr lang="en-US" sz="2800" baseline="-25000" dirty="0" smtClean="0"/>
              <a:t>2</a:t>
            </a:r>
            <a:r>
              <a:rPr lang="en-US" sz="2800" dirty="0" smtClean="0"/>
              <a:t>O </a:t>
            </a:r>
            <a:r>
              <a:rPr lang="en-US" sz="2800" dirty="0" smtClean="0">
                <a:latin typeface="Calibri"/>
                <a:cs typeface="Calibri"/>
              </a:rPr>
              <a:t> → 4FeSO</a:t>
            </a:r>
            <a:r>
              <a:rPr lang="en-US" sz="2800" baseline="-25000" dirty="0" smtClean="0">
                <a:latin typeface="Calibri"/>
                <a:cs typeface="Calibri"/>
              </a:rPr>
              <a:t>4</a:t>
            </a:r>
            <a:r>
              <a:rPr lang="en-US" sz="2800" dirty="0" smtClean="0">
                <a:latin typeface="Calibri"/>
                <a:cs typeface="Calibri"/>
              </a:rPr>
              <a:t>+4H</a:t>
            </a:r>
            <a:r>
              <a:rPr lang="en-US" sz="2800" baseline="-25000" dirty="0" smtClean="0">
                <a:latin typeface="Calibri"/>
                <a:cs typeface="Calibri"/>
              </a:rPr>
              <a:t>2</a:t>
            </a:r>
            <a:r>
              <a:rPr lang="en-US" sz="2800" dirty="0" smtClean="0">
                <a:latin typeface="Calibri"/>
                <a:cs typeface="Calibri"/>
              </a:rPr>
              <a:t>SO</a:t>
            </a:r>
            <a:r>
              <a:rPr lang="en-US" sz="2800" baseline="-25000" dirty="0" smtClean="0">
                <a:latin typeface="Calibri"/>
                <a:cs typeface="Calibri"/>
              </a:rPr>
              <a:t>4</a:t>
            </a:r>
          </a:p>
          <a:p>
            <a:r>
              <a:rPr lang="en-US" sz="2800" dirty="0" smtClean="0">
                <a:latin typeface="Calibri"/>
                <a:cs typeface="Calibri"/>
              </a:rPr>
              <a:t>4FeSO</a:t>
            </a:r>
            <a:r>
              <a:rPr lang="en-US" sz="2800" baseline="-25000" dirty="0" smtClean="0">
                <a:latin typeface="Calibri"/>
                <a:cs typeface="Calibri"/>
              </a:rPr>
              <a:t>4</a:t>
            </a:r>
            <a:r>
              <a:rPr lang="en-US" sz="2800" dirty="0" smtClean="0">
                <a:latin typeface="Calibri"/>
                <a:cs typeface="Calibri"/>
              </a:rPr>
              <a:t>+O</a:t>
            </a:r>
            <a:r>
              <a:rPr lang="en-US" sz="2800" baseline="-25000" dirty="0" smtClean="0">
                <a:latin typeface="Calibri"/>
                <a:cs typeface="Calibri"/>
              </a:rPr>
              <a:t>2</a:t>
            </a:r>
            <a:r>
              <a:rPr lang="en-US" sz="2800" dirty="0" smtClean="0">
                <a:latin typeface="Calibri"/>
                <a:cs typeface="Calibri"/>
              </a:rPr>
              <a:t>+2H</a:t>
            </a:r>
            <a:r>
              <a:rPr lang="en-US" sz="2800" baseline="-25000" dirty="0" smtClean="0">
                <a:latin typeface="Calibri"/>
                <a:cs typeface="Calibri"/>
              </a:rPr>
              <a:t>2</a:t>
            </a:r>
            <a:r>
              <a:rPr lang="en-US" sz="2800" dirty="0" smtClean="0">
                <a:latin typeface="Calibri"/>
                <a:cs typeface="Calibri"/>
              </a:rPr>
              <a:t>SO</a:t>
            </a:r>
            <a:r>
              <a:rPr lang="en-US" sz="2800" baseline="-25000" dirty="0" smtClean="0">
                <a:latin typeface="Calibri"/>
                <a:cs typeface="Calibri"/>
              </a:rPr>
              <a:t>4</a:t>
            </a:r>
            <a:r>
              <a:rPr lang="en-US" sz="2800" dirty="0" smtClean="0">
                <a:latin typeface="Calibri"/>
                <a:cs typeface="Calibri"/>
              </a:rPr>
              <a:t> →2Fe(SO</a:t>
            </a:r>
            <a:r>
              <a:rPr lang="en-US" sz="2800" baseline="-25000" dirty="0" smtClean="0">
                <a:latin typeface="Calibri"/>
                <a:cs typeface="Calibri"/>
              </a:rPr>
              <a:t>4</a:t>
            </a:r>
            <a:r>
              <a:rPr lang="en-US" sz="2800" dirty="0" smtClean="0">
                <a:latin typeface="Calibri"/>
                <a:cs typeface="Calibri"/>
              </a:rPr>
              <a:t>)</a:t>
            </a:r>
            <a:r>
              <a:rPr lang="en-US" sz="2800" baseline="-25000" dirty="0" smtClean="0">
                <a:latin typeface="Calibri"/>
                <a:cs typeface="Calibri"/>
              </a:rPr>
              <a:t>3</a:t>
            </a:r>
            <a:r>
              <a:rPr lang="en-US" sz="2800" dirty="0" smtClean="0">
                <a:latin typeface="Calibri"/>
                <a:cs typeface="Calibri"/>
              </a:rPr>
              <a:t>+2H</a:t>
            </a:r>
            <a:r>
              <a:rPr lang="en-US" sz="2800" baseline="-25000" dirty="0" smtClean="0">
                <a:latin typeface="Calibri"/>
                <a:cs typeface="Calibri"/>
              </a:rPr>
              <a:t>2</a:t>
            </a:r>
            <a:r>
              <a:rPr lang="en-US" sz="2800" dirty="0" smtClean="0">
                <a:latin typeface="Calibri"/>
                <a:cs typeface="Calibri"/>
              </a:rPr>
              <a:t>O</a:t>
            </a:r>
          </a:p>
          <a:p>
            <a:endParaRPr lang="en-US" dirty="0" smtClean="0">
              <a:latin typeface="Calibri"/>
              <a:cs typeface="Calibri"/>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Calibri"/>
                <a:cs typeface="Calibri"/>
              </a:rPr>
              <a:t>Non metal iron </a:t>
            </a:r>
            <a:r>
              <a:rPr lang="en-US" dirty="0" err="1" smtClean="0">
                <a:latin typeface="Calibri"/>
                <a:cs typeface="Calibri"/>
              </a:rPr>
              <a:t>sulphides</a:t>
            </a:r>
            <a:r>
              <a:rPr lang="en-US" dirty="0" smtClean="0">
                <a:latin typeface="Calibri"/>
                <a:cs typeface="Calibri"/>
              </a:rPr>
              <a:t> like </a:t>
            </a:r>
            <a:r>
              <a:rPr lang="en-US" dirty="0" err="1" smtClean="0">
                <a:latin typeface="Calibri"/>
                <a:cs typeface="Calibri"/>
              </a:rPr>
              <a:t>Covellite</a:t>
            </a:r>
            <a:r>
              <a:rPr lang="en-US" dirty="0" smtClean="0">
                <a:latin typeface="Calibri"/>
                <a:cs typeface="Calibri"/>
              </a:rPr>
              <a:t> (</a:t>
            </a:r>
            <a:r>
              <a:rPr lang="en-US" dirty="0" err="1" smtClean="0">
                <a:latin typeface="Calibri"/>
                <a:cs typeface="Calibri"/>
              </a:rPr>
              <a:t>CuS</a:t>
            </a:r>
            <a:r>
              <a:rPr lang="en-US" dirty="0" smtClean="0">
                <a:latin typeface="Calibri"/>
                <a:cs typeface="Calibri"/>
              </a:rPr>
              <a:t>), </a:t>
            </a:r>
            <a:r>
              <a:rPr lang="en-US" dirty="0" err="1" smtClean="0">
                <a:latin typeface="Calibri"/>
                <a:cs typeface="Calibri"/>
              </a:rPr>
              <a:t>Chalcocite</a:t>
            </a:r>
            <a:r>
              <a:rPr lang="en-US" dirty="0" smtClean="0">
                <a:latin typeface="Calibri"/>
                <a:cs typeface="Calibri"/>
              </a:rPr>
              <a:t> (Cu</a:t>
            </a:r>
            <a:r>
              <a:rPr lang="en-US" baseline="-25000" dirty="0" smtClean="0">
                <a:latin typeface="Calibri"/>
                <a:cs typeface="Calibri"/>
              </a:rPr>
              <a:t>2</a:t>
            </a:r>
            <a:r>
              <a:rPr lang="en-US" dirty="0" smtClean="0">
                <a:latin typeface="Calibri"/>
                <a:cs typeface="Calibri"/>
              </a:rPr>
              <a:t>S), Cobaltite (</a:t>
            </a:r>
            <a:r>
              <a:rPr lang="en-US" dirty="0" err="1" smtClean="0">
                <a:latin typeface="Calibri"/>
                <a:cs typeface="Calibri"/>
              </a:rPr>
              <a:t>CoS</a:t>
            </a:r>
            <a:r>
              <a:rPr lang="en-US" dirty="0" smtClean="0">
                <a:latin typeface="Calibri"/>
                <a:cs typeface="Calibri"/>
              </a:rPr>
              <a:t>), </a:t>
            </a:r>
            <a:r>
              <a:rPr lang="en-US" dirty="0" err="1" smtClean="0">
                <a:latin typeface="Calibri"/>
                <a:cs typeface="Calibri"/>
              </a:rPr>
              <a:t>Molybdenite</a:t>
            </a:r>
            <a:r>
              <a:rPr lang="en-US" dirty="0" smtClean="0">
                <a:latin typeface="Calibri"/>
                <a:cs typeface="Calibri"/>
              </a:rPr>
              <a:t> (MoS</a:t>
            </a:r>
            <a:r>
              <a:rPr lang="en-US" baseline="-25000" dirty="0" smtClean="0">
                <a:latin typeface="Calibri"/>
                <a:cs typeface="Calibri"/>
              </a:rPr>
              <a:t>2</a:t>
            </a:r>
            <a:r>
              <a:rPr lang="en-US" dirty="0" smtClean="0">
                <a:latin typeface="Calibri"/>
                <a:cs typeface="Calibri"/>
              </a:rPr>
              <a:t>), Galena (</a:t>
            </a:r>
            <a:r>
              <a:rPr lang="en-US" dirty="0" err="1" smtClean="0">
                <a:latin typeface="Calibri"/>
                <a:cs typeface="Calibri"/>
              </a:rPr>
              <a:t>PbS</a:t>
            </a:r>
            <a:r>
              <a:rPr lang="en-US" dirty="0" smtClean="0">
                <a:latin typeface="Calibri"/>
                <a:cs typeface="Calibri"/>
              </a:rPr>
              <a:t>), </a:t>
            </a:r>
            <a:r>
              <a:rPr lang="en-US" dirty="0" err="1" smtClean="0">
                <a:latin typeface="Calibri"/>
                <a:cs typeface="Calibri"/>
              </a:rPr>
              <a:t>Sphalerite</a:t>
            </a:r>
            <a:r>
              <a:rPr lang="en-US" dirty="0" smtClean="0">
                <a:latin typeface="Calibri"/>
                <a:cs typeface="Calibri"/>
              </a:rPr>
              <a:t> (</a:t>
            </a:r>
            <a:r>
              <a:rPr lang="en-US" dirty="0" err="1" smtClean="0">
                <a:latin typeface="Calibri"/>
                <a:cs typeface="Calibri"/>
              </a:rPr>
              <a:t>ZnS</a:t>
            </a:r>
            <a:r>
              <a:rPr lang="en-US" dirty="0" smtClean="0">
                <a:latin typeface="Calibri"/>
                <a:cs typeface="Calibri"/>
              </a:rPr>
              <a:t>) can also be oxidized by </a:t>
            </a:r>
            <a:r>
              <a:rPr lang="en-US" i="1" dirty="0" err="1" smtClean="0">
                <a:latin typeface="Calibri"/>
                <a:cs typeface="Calibri"/>
              </a:rPr>
              <a:t>T.ferrooxidans</a:t>
            </a:r>
            <a:endParaRPr lang="en-US" i="1" dirty="0" smtClean="0">
              <a:latin typeface="Calibri"/>
              <a:cs typeface="Calibri"/>
            </a:endParaRPr>
          </a:p>
          <a:p>
            <a:r>
              <a:rPr lang="en-US" dirty="0" smtClean="0">
                <a:latin typeface="Calibri"/>
                <a:cs typeface="Calibri"/>
              </a:rPr>
              <a:t>MeS+2O</a:t>
            </a:r>
            <a:r>
              <a:rPr lang="en-US" baseline="-25000" dirty="0" smtClean="0">
                <a:latin typeface="Calibri"/>
                <a:cs typeface="Calibri"/>
              </a:rPr>
              <a:t>2</a:t>
            </a:r>
            <a:r>
              <a:rPr lang="en-US" dirty="0" smtClean="0">
                <a:latin typeface="Calibri"/>
                <a:cs typeface="Calibri"/>
              </a:rPr>
              <a:t>   →  MeSO</a:t>
            </a:r>
            <a:r>
              <a:rPr lang="en-US" baseline="-25000" dirty="0" smtClean="0">
                <a:latin typeface="Calibri"/>
                <a:cs typeface="Calibri"/>
              </a:rPr>
              <a:t>4</a:t>
            </a:r>
          </a:p>
          <a:p>
            <a:r>
              <a:rPr lang="en-US" dirty="0" err="1" smtClean="0">
                <a:latin typeface="Calibri"/>
                <a:cs typeface="Calibri"/>
              </a:rPr>
              <a:t>MeS</a:t>
            </a:r>
            <a:r>
              <a:rPr lang="en-US" dirty="0" smtClean="0">
                <a:latin typeface="Calibri"/>
                <a:cs typeface="Calibri"/>
              </a:rPr>
              <a:t> – Metal </a:t>
            </a:r>
            <a:r>
              <a:rPr lang="en-US" dirty="0" err="1" smtClean="0">
                <a:latin typeface="Calibri"/>
                <a:cs typeface="Calibri"/>
              </a:rPr>
              <a:t>sulphides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304800"/>
            <a:ext cx="7406640" cy="5943600"/>
          </a:xfrm>
        </p:spPr>
        <p:txBody>
          <a:bodyPr>
            <a:normAutofit/>
          </a:bodyPr>
          <a:lstStyle/>
          <a:p>
            <a:r>
              <a:rPr lang="en-US" dirty="0" smtClean="0"/>
              <a:t>Indirect leaching</a:t>
            </a:r>
          </a:p>
          <a:p>
            <a:r>
              <a:rPr lang="en-US" sz="2400" dirty="0" smtClean="0">
                <a:latin typeface="Calibri" pitchFamily="34" charset="0"/>
                <a:cs typeface="Calibri" pitchFamily="34" charset="0"/>
              </a:rPr>
              <a:t>In indirect bioleaching bacteria is not in direct contact with minerals but generate a </a:t>
            </a:r>
            <a:r>
              <a:rPr lang="en-US" sz="2400" dirty="0" err="1" smtClean="0">
                <a:latin typeface="Calibri" pitchFamily="34" charset="0"/>
                <a:cs typeface="Calibri" pitchFamily="34" charset="0"/>
              </a:rPr>
              <a:t>lixiviant</a:t>
            </a:r>
            <a:r>
              <a:rPr lang="en-US" sz="2400" dirty="0" smtClean="0">
                <a:latin typeface="Calibri" pitchFamily="34" charset="0"/>
                <a:cs typeface="Calibri" pitchFamily="34" charset="0"/>
              </a:rPr>
              <a:t> which chemically oxidizes the </a:t>
            </a:r>
            <a:r>
              <a:rPr lang="en-US" sz="2400" dirty="0" err="1" smtClean="0">
                <a:latin typeface="Calibri" pitchFamily="34" charset="0"/>
                <a:cs typeface="Calibri" pitchFamily="34" charset="0"/>
              </a:rPr>
              <a:t>sulphide</a:t>
            </a:r>
            <a:r>
              <a:rPr lang="en-US" sz="2400" dirty="0" smtClean="0">
                <a:latin typeface="Calibri" pitchFamily="34" charset="0"/>
                <a:cs typeface="Calibri" pitchFamily="34" charset="0"/>
              </a:rPr>
              <a:t> mineral. In acid solution this </a:t>
            </a:r>
            <a:r>
              <a:rPr lang="en-US" sz="2400" dirty="0" err="1" smtClean="0">
                <a:latin typeface="Calibri" pitchFamily="34" charset="0"/>
                <a:cs typeface="Calibri" pitchFamily="34" charset="0"/>
              </a:rPr>
              <a:t>lixiviant</a:t>
            </a:r>
            <a:r>
              <a:rPr lang="en-US" sz="2400" dirty="0" smtClean="0">
                <a:latin typeface="Calibri" pitchFamily="34" charset="0"/>
                <a:cs typeface="Calibri" pitchFamily="34" charset="0"/>
              </a:rPr>
              <a:t> is ferric iron.</a:t>
            </a:r>
          </a:p>
          <a:p>
            <a:r>
              <a:rPr lang="en-US" sz="2400" dirty="0" err="1" smtClean="0">
                <a:latin typeface="Calibri" pitchFamily="34" charset="0"/>
                <a:cs typeface="Calibri" pitchFamily="34" charset="0"/>
              </a:rPr>
              <a:t>MeS</a:t>
            </a:r>
            <a:r>
              <a:rPr lang="en-US" sz="2400" dirty="0" smtClean="0">
                <a:latin typeface="Calibri" pitchFamily="34" charset="0"/>
                <a:cs typeface="Calibri" pitchFamily="34" charset="0"/>
              </a:rPr>
              <a:t> + Fe(SO</a:t>
            </a:r>
            <a:r>
              <a:rPr lang="en-US" sz="2400" baseline="-25000" dirty="0" smtClean="0">
                <a:latin typeface="Calibri" pitchFamily="34" charset="0"/>
                <a:cs typeface="Calibri" pitchFamily="34" charset="0"/>
              </a:rPr>
              <a:t>4</a:t>
            </a:r>
            <a:r>
              <a:rPr lang="en-US" sz="2400" dirty="0" smtClean="0">
                <a:latin typeface="Calibri" pitchFamily="34" charset="0"/>
                <a:cs typeface="Calibri" pitchFamily="34" charset="0"/>
              </a:rPr>
              <a:t>)</a:t>
            </a:r>
            <a:r>
              <a:rPr lang="en-US" sz="2400" baseline="-25000" dirty="0" smtClean="0">
                <a:latin typeface="Calibri" pitchFamily="34" charset="0"/>
                <a:cs typeface="Calibri" pitchFamily="34" charset="0"/>
              </a:rPr>
              <a:t>3</a:t>
            </a:r>
            <a:r>
              <a:rPr lang="en-US" sz="2400" dirty="0" smtClean="0">
                <a:latin typeface="Calibri" pitchFamily="34" charset="0"/>
                <a:cs typeface="Calibri" pitchFamily="34" charset="0"/>
              </a:rPr>
              <a:t> →MeSO</a:t>
            </a:r>
            <a:r>
              <a:rPr lang="en-US" sz="2400" baseline="-25000" dirty="0" smtClean="0">
                <a:latin typeface="Calibri" pitchFamily="34" charset="0"/>
                <a:cs typeface="Calibri" pitchFamily="34" charset="0"/>
              </a:rPr>
              <a:t>4</a:t>
            </a:r>
            <a:r>
              <a:rPr lang="en-US" sz="2400" dirty="0" smtClean="0">
                <a:latin typeface="Calibri" pitchFamily="34" charset="0"/>
                <a:cs typeface="Calibri" pitchFamily="34" charset="0"/>
              </a:rPr>
              <a:t> + 2FeSO</a:t>
            </a:r>
            <a:r>
              <a:rPr lang="en-US" sz="2400" baseline="-25000" dirty="0" smtClean="0">
                <a:latin typeface="Calibri" pitchFamily="34" charset="0"/>
                <a:cs typeface="Calibri" pitchFamily="34" charset="0"/>
              </a:rPr>
              <a:t>4</a:t>
            </a:r>
            <a:r>
              <a:rPr lang="en-US" sz="2400" dirty="0" smtClean="0">
                <a:latin typeface="Calibri" pitchFamily="34" charset="0"/>
                <a:cs typeface="Calibri" pitchFamily="34" charset="0"/>
              </a:rPr>
              <a:t> + S°</a:t>
            </a:r>
          </a:p>
          <a:p>
            <a:r>
              <a:rPr lang="en-US" sz="2400" dirty="0" smtClean="0">
                <a:latin typeface="Calibri" pitchFamily="34" charset="0"/>
                <a:cs typeface="Calibri" pitchFamily="34" charset="0"/>
              </a:rPr>
              <a:t>The ferrous iron arising in the reaction is </a:t>
            </a:r>
            <a:r>
              <a:rPr lang="en-US" sz="2400" dirty="0" err="1" smtClean="0">
                <a:latin typeface="Calibri" pitchFamily="34" charset="0"/>
                <a:cs typeface="Calibri" pitchFamily="34" charset="0"/>
              </a:rPr>
              <a:t>reoxidized</a:t>
            </a:r>
            <a:r>
              <a:rPr lang="en-US" sz="2400" dirty="0" smtClean="0">
                <a:latin typeface="Calibri" pitchFamily="34" charset="0"/>
                <a:cs typeface="Calibri" pitchFamily="34" charset="0"/>
              </a:rPr>
              <a:t> to ferric iron and </a:t>
            </a:r>
            <a:r>
              <a:rPr lang="en-US" sz="2400" dirty="0" err="1" smtClean="0">
                <a:latin typeface="Calibri" pitchFamily="34" charset="0"/>
                <a:cs typeface="Calibri" pitchFamily="34" charset="0"/>
              </a:rPr>
              <a:t>sulphur</a:t>
            </a:r>
            <a:r>
              <a:rPr lang="en-US" sz="2400" dirty="0" smtClean="0">
                <a:latin typeface="Calibri" pitchFamily="34" charset="0"/>
                <a:cs typeface="Calibri" pitchFamily="34" charset="0"/>
              </a:rPr>
              <a:t> produced is </a:t>
            </a:r>
            <a:r>
              <a:rPr lang="en-US" sz="2400" dirty="0" err="1" smtClean="0">
                <a:latin typeface="Calibri" pitchFamily="34" charset="0"/>
                <a:cs typeface="Calibri" pitchFamily="34" charset="0"/>
              </a:rPr>
              <a:t>oxidised</a:t>
            </a:r>
            <a:r>
              <a:rPr lang="en-US" sz="2400" dirty="0" smtClean="0">
                <a:latin typeface="Calibri" pitchFamily="34" charset="0"/>
                <a:cs typeface="Calibri" pitchFamily="34" charset="0"/>
              </a:rPr>
              <a:t> to </a:t>
            </a:r>
            <a:r>
              <a:rPr lang="en-US" sz="2400" dirty="0" err="1" smtClean="0">
                <a:latin typeface="Calibri" pitchFamily="34" charset="0"/>
                <a:cs typeface="Calibri" pitchFamily="34" charset="0"/>
              </a:rPr>
              <a:t>sulphuric</a:t>
            </a:r>
            <a:r>
              <a:rPr lang="en-US" sz="2400" dirty="0" smtClean="0">
                <a:latin typeface="Calibri" pitchFamily="34" charset="0"/>
                <a:cs typeface="Calibri" pitchFamily="34" charset="0"/>
              </a:rPr>
              <a:t> acid by </a:t>
            </a:r>
            <a:r>
              <a:rPr lang="en-US" sz="2400" i="1" dirty="0" smtClean="0">
                <a:latin typeface="Calibri" pitchFamily="34" charset="0"/>
                <a:cs typeface="Calibri" pitchFamily="34" charset="0"/>
              </a:rPr>
              <a:t>T. </a:t>
            </a:r>
            <a:r>
              <a:rPr lang="en-US" sz="2400" i="1" dirty="0" err="1" smtClean="0">
                <a:latin typeface="Calibri" pitchFamily="34" charset="0"/>
                <a:cs typeface="Calibri" pitchFamily="34" charset="0"/>
              </a:rPr>
              <a:t>ferrooxidans</a:t>
            </a:r>
            <a:r>
              <a:rPr lang="en-US" sz="2400" dirty="0" smtClean="0">
                <a:latin typeface="Calibri" pitchFamily="34" charset="0"/>
                <a:cs typeface="Calibri" pitchFamily="34" charset="0"/>
              </a:rPr>
              <a:t>, for this reaction the pH should be in the range of 2-3 (acidic pH). In this indirect leaching the bacteria have only catalytic function.</a:t>
            </a:r>
          </a:p>
          <a:p>
            <a:r>
              <a:rPr lang="en-US" sz="2400" dirty="0" smtClean="0">
                <a:latin typeface="Calibri" pitchFamily="34" charset="0"/>
                <a:cs typeface="Calibri" pitchFamily="34" charset="0"/>
              </a:rPr>
              <a:t>2S° +3O</a:t>
            </a:r>
            <a:r>
              <a:rPr lang="en-US" sz="2400" baseline="-25000" dirty="0" smtClean="0">
                <a:latin typeface="Calibri" pitchFamily="34" charset="0"/>
                <a:cs typeface="Calibri" pitchFamily="34" charset="0"/>
              </a:rPr>
              <a:t>2</a:t>
            </a:r>
            <a:r>
              <a:rPr lang="en-US" sz="2400" dirty="0" smtClean="0">
                <a:latin typeface="Calibri" pitchFamily="34" charset="0"/>
                <a:cs typeface="Calibri" pitchFamily="34" charset="0"/>
              </a:rPr>
              <a:t>+2H</a:t>
            </a:r>
            <a:r>
              <a:rPr lang="en-US" sz="2400" baseline="-25000" dirty="0" smtClean="0">
                <a:latin typeface="Calibri" pitchFamily="34" charset="0"/>
                <a:cs typeface="Calibri" pitchFamily="34" charset="0"/>
              </a:rPr>
              <a:t>2</a:t>
            </a:r>
            <a:r>
              <a:rPr lang="en-US" sz="2400" dirty="0" smtClean="0">
                <a:latin typeface="Calibri" pitchFamily="34" charset="0"/>
                <a:cs typeface="Calibri" pitchFamily="34" charset="0"/>
              </a:rPr>
              <a:t>O → 2H</a:t>
            </a:r>
            <a:r>
              <a:rPr lang="en-US" sz="2400" baseline="-25000" dirty="0" smtClean="0">
                <a:latin typeface="Calibri" pitchFamily="34" charset="0"/>
                <a:cs typeface="Calibri" pitchFamily="34" charset="0"/>
              </a:rPr>
              <a:t>2</a:t>
            </a:r>
            <a:r>
              <a:rPr lang="en-US" sz="2400" dirty="0" smtClean="0">
                <a:latin typeface="Calibri" pitchFamily="34" charset="0"/>
                <a:cs typeface="Calibri" pitchFamily="34" charset="0"/>
              </a:rPr>
              <a:t>SO</a:t>
            </a:r>
            <a:r>
              <a:rPr lang="en-US" sz="2400" baseline="-25000" dirty="0" smtClean="0">
                <a:latin typeface="Calibri" pitchFamily="34" charset="0"/>
                <a:cs typeface="Calibri" pitchFamily="34" charset="0"/>
              </a:rPr>
              <a:t>4</a:t>
            </a:r>
          </a:p>
          <a:p>
            <a:r>
              <a:rPr lang="en-US" sz="2400" dirty="0" smtClean="0">
                <a:latin typeface="Calibri" pitchFamily="34" charset="0"/>
                <a:cs typeface="Calibri" pitchFamily="34" charset="0"/>
              </a:rPr>
              <a:t>                                                                                                </a:t>
            </a:r>
            <a:endParaRPr lang="en-US" sz="2400" baseline="-25000" dirty="0" smtClean="0">
              <a:latin typeface="Calibri" pitchFamily="34" charset="0"/>
              <a:cs typeface="Calibri" pitchFamily="34" charset="0"/>
            </a:endParaRPr>
          </a:p>
          <a:p>
            <a:endParaRPr lang="en-US" baseline="-25000" dirty="0" smtClean="0">
              <a:latin typeface="Calibri"/>
              <a:cs typeface="Calibri"/>
            </a:endParaRPr>
          </a:p>
          <a:p>
            <a:endParaRPr lang="en-US" baseline="-25000" dirty="0" smtClean="0">
              <a:latin typeface="Calibri"/>
              <a:cs typeface="Calibri"/>
            </a:endParaRPr>
          </a:p>
          <a:p>
            <a:endParaRPr lang="en-US" baseline="-25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Extraction of Uranium from ores is example for Indirect leaching.</a:t>
            </a:r>
          </a:p>
          <a:p>
            <a:r>
              <a:rPr lang="en-US" dirty="0" smtClean="0">
                <a:latin typeface="Calibri" pitchFamily="34" charset="0"/>
                <a:cs typeface="Calibri" pitchFamily="34" charset="0"/>
              </a:rPr>
              <a:t>Where insoluble tetravalent Uranium is oxidized to water soluble </a:t>
            </a:r>
            <a:r>
              <a:rPr lang="en-US" dirty="0" err="1" smtClean="0">
                <a:latin typeface="Calibri" pitchFamily="34" charset="0"/>
                <a:cs typeface="Calibri" pitchFamily="34" charset="0"/>
              </a:rPr>
              <a:t>hexavalent</a:t>
            </a:r>
            <a:r>
              <a:rPr lang="en-US" dirty="0" smtClean="0">
                <a:latin typeface="Calibri" pitchFamily="34" charset="0"/>
                <a:cs typeface="Calibri" pitchFamily="34" charset="0"/>
              </a:rPr>
              <a:t> Uranium by </a:t>
            </a:r>
            <a:r>
              <a:rPr lang="en-US" i="1" dirty="0" err="1" smtClean="0">
                <a:latin typeface="Calibri" pitchFamily="34" charset="0"/>
                <a:cs typeface="Calibri" pitchFamily="34" charset="0"/>
              </a:rPr>
              <a:t>T.ferrooxidans</a:t>
            </a:r>
            <a:r>
              <a:rPr lang="en-US" dirty="0" smtClean="0">
                <a:latin typeface="Calibri" pitchFamily="34" charset="0"/>
                <a:cs typeface="Calibri" pitchFamily="34" charset="0"/>
              </a:rPr>
              <a:t> </a:t>
            </a:r>
            <a:r>
              <a:rPr lang="en-US" dirty="0" err="1" smtClean="0">
                <a:latin typeface="Calibri" pitchFamily="34" charset="0"/>
                <a:cs typeface="Calibri" pitchFamily="34" charset="0"/>
              </a:rPr>
              <a:t>enzymatically</a:t>
            </a:r>
            <a:r>
              <a:rPr lang="en-US" dirty="0" smtClean="0">
                <a:latin typeface="Calibri" pitchFamily="34" charset="0"/>
                <a:cs typeface="Calibri" pitchFamily="34" charset="0"/>
              </a:rPr>
              <a:t> and use some of the energy of this reaction for the assimilation of CO</a:t>
            </a:r>
            <a:r>
              <a:rPr lang="en-US" baseline="-25000" dirty="0" smtClean="0">
                <a:latin typeface="Calibri" pitchFamily="34" charset="0"/>
                <a:cs typeface="Calibri" pitchFamily="34" charset="0"/>
              </a:rPr>
              <a:t>2</a:t>
            </a:r>
            <a:r>
              <a:rPr lang="en-US" dirty="0" smtClean="0">
                <a:latin typeface="Calibri" pitchFamily="34" charset="0"/>
                <a:cs typeface="Calibri" pitchFamily="34" charset="0"/>
              </a:rPr>
              <a:t>.</a:t>
            </a:r>
          </a:p>
          <a:p>
            <a:r>
              <a:rPr lang="en-US" dirty="0" smtClean="0">
                <a:latin typeface="Calibri" pitchFamily="34" charset="0"/>
                <a:cs typeface="Calibri" pitchFamily="34" charset="0"/>
              </a:rPr>
              <a:t>U</a:t>
            </a:r>
            <a:r>
              <a:rPr lang="en-US" baseline="30000" dirty="0" smtClean="0">
                <a:latin typeface="Calibri" pitchFamily="34" charset="0"/>
                <a:cs typeface="Calibri" pitchFamily="34" charset="0"/>
              </a:rPr>
              <a:t>IV</a:t>
            </a:r>
            <a:r>
              <a:rPr lang="en-US" dirty="0" smtClean="0">
                <a:latin typeface="Calibri" pitchFamily="34" charset="0"/>
                <a:cs typeface="Calibri" pitchFamily="34" charset="0"/>
              </a:rPr>
              <a:t>O</a:t>
            </a:r>
            <a:r>
              <a:rPr lang="en-US" baseline="-25000" dirty="0" smtClean="0">
                <a:latin typeface="Calibri" pitchFamily="34" charset="0"/>
                <a:cs typeface="Calibri" pitchFamily="34" charset="0"/>
              </a:rPr>
              <a:t>2</a:t>
            </a:r>
            <a:r>
              <a:rPr lang="en-US" dirty="0" smtClean="0">
                <a:latin typeface="Calibri" pitchFamily="34" charset="0"/>
                <a:cs typeface="Calibri" pitchFamily="34" charset="0"/>
              </a:rPr>
              <a:t> + Fe</a:t>
            </a:r>
            <a:r>
              <a:rPr lang="en-US" baseline="-25000" dirty="0" smtClean="0">
                <a:latin typeface="Calibri" pitchFamily="34" charset="0"/>
                <a:cs typeface="Calibri" pitchFamily="34" charset="0"/>
              </a:rPr>
              <a:t>2</a:t>
            </a:r>
            <a:r>
              <a:rPr lang="en-US" dirty="0" smtClean="0">
                <a:latin typeface="Calibri" pitchFamily="34" charset="0"/>
                <a:cs typeface="Calibri" pitchFamily="34" charset="0"/>
              </a:rPr>
              <a:t>(SO</a:t>
            </a:r>
            <a:r>
              <a:rPr lang="en-US" baseline="-25000" dirty="0" smtClean="0">
                <a:latin typeface="Calibri" pitchFamily="34" charset="0"/>
                <a:cs typeface="Calibri" pitchFamily="34" charset="0"/>
              </a:rPr>
              <a:t>4</a:t>
            </a:r>
            <a:r>
              <a:rPr lang="en-US" dirty="0" smtClean="0">
                <a:latin typeface="Calibri" pitchFamily="34" charset="0"/>
                <a:cs typeface="Calibri" pitchFamily="34" charset="0"/>
              </a:rPr>
              <a:t>)</a:t>
            </a:r>
            <a:r>
              <a:rPr lang="en-US" baseline="-25000" dirty="0" smtClean="0">
                <a:latin typeface="Calibri" pitchFamily="34" charset="0"/>
                <a:cs typeface="Calibri" pitchFamily="34" charset="0"/>
              </a:rPr>
              <a:t>3</a:t>
            </a:r>
            <a:r>
              <a:rPr lang="en-US" dirty="0" smtClean="0">
                <a:latin typeface="Calibri" pitchFamily="34" charset="0"/>
                <a:cs typeface="Calibri" pitchFamily="34" charset="0"/>
              </a:rPr>
              <a:t> </a:t>
            </a:r>
            <a:r>
              <a:rPr lang="en-US" dirty="0" smtClean="0">
                <a:latin typeface="Calibri"/>
                <a:cs typeface="Calibri"/>
              </a:rPr>
              <a:t>→ U</a:t>
            </a:r>
            <a:r>
              <a:rPr lang="en-US" baseline="30000" dirty="0" smtClean="0">
                <a:latin typeface="Calibri"/>
                <a:cs typeface="Calibri"/>
              </a:rPr>
              <a:t>VI</a:t>
            </a:r>
            <a:r>
              <a:rPr lang="en-US" dirty="0" smtClean="0">
                <a:latin typeface="Calibri"/>
                <a:cs typeface="Calibri"/>
              </a:rPr>
              <a:t>O</a:t>
            </a:r>
            <a:r>
              <a:rPr lang="en-US" baseline="-25000" dirty="0" smtClean="0">
                <a:latin typeface="Calibri"/>
                <a:cs typeface="Calibri"/>
              </a:rPr>
              <a:t>2</a:t>
            </a:r>
            <a:r>
              <a:rPr lang="en-US" dirty="0" smtClean="0">
                <a:latin typeface="Calibri"/>
                <a:cs typeface="Calibri"/>
              </a:rPr>
              <a:t>SO</a:t>
            </a:r>
            <a:r>
              <a:rPr lang="en-US" baseline="-25000" dirty="0" smtClean="0">
                <a:latin typeface="Calibri"/>
                <a:cs typeface="Calibri"/>
              </a:rPr>
              <a:t>4</a:t>
            </a:r>
            <a:r>
              <a:rPr lang="en-US" dirty="0" smtClean="0">
                <a:latin typeface="Calibri"/>
                <a:cs typeface="Calibri"/>
              </a:rPr>
              <a:t> + 2FeSO</a:t>
            </a:r>
            <a:r>
              <a:rPr lang="en-US" baseline="-25000" dirty="0" smtClean="0">
                <a:latin typeface="Calibri"/>
                <a:cs typeface="Calibri"/>
              </a:rPr>
              <a:t>4</a:t>
            </a:r>
            <a:endParaRPr lang="en-US" baseline="-25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Leaching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Bioleaching is used on an industrial scale for extraction of low grade ores having less than 0.5%w/w metal concentration.</a:t>
            </a:r>
          </a:p>
          <a:p>
            <a:r>
              <a:rPr lang="en-US" dirty="0" smtClean="0"/>
              <a:t>5 methods of leaching process.</a:t>
            </a:r>
          </a:p>
          <a:p>
            <a:r>
              <a:rPr lang="en-US" dirty="0" smtClean="0"/>
              <a:t>1. Dump leaching</a:t>
            </a:r>
          </a:p>
          <a:p>
            <a:r>
              <a:rPr lang="en-US" dirty="0" smtClean="0"/>
              <a:t>2. Heap leaching</a:t>
            </a:r>
          </a:p>
          <a:p>
            <a:r>
              <a:rPr lang="en-US" dirty="0" smtClean="0"/>
              <a:t>3.Insitu leaching</a:t>
            </a:r>
          </a:p>
          <a:p>
            <a:r>
              <a:rPr lang="en-US" dirty="0" smtClean="0"/>
              <a:t>4. Under ground leaching</a:t>
            </a:r>
          </a:p>
          <a:p>
            <a:r>
              <a:rPr lang="en-US" dirty="0" smtClean="0"/>
              <a:t>5.Tank leaching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Dump leaching or slope leaching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dump leaching, the size of the dump varies; The ores used here may be in the range of several hundred thousand tons of ore.</a:t>
            </a:r>
          </a:p>
          <a:p>
            <a:r>
              <a:rPr lang="en-US" dirty="0" smtClean="0"/>
              <a:t>The top of the dump is sprinkled with water or acidified water or acid ferric </a:t>
            </a:r>
            <a:r>
              <a:rPr lang="en-US" dirty="0" err="1" smtClean="0"/>
              <a:t>sulphate</a:t>
            </a:r>
            <a:r>
              <a:rPr lang="en-US" dirty="0" smtClean="0"/>
              <a:t> solution containing inoculum.</a:t>
            </a:r>
          </a:p>
          <a:p>
            <a:r>
              <a:rPr lang="en-US" dirty="0" smtClean="0"/>
              <a:t>The percolated water is collected at the bottom.</a:t>
            </a:r>
          </a:p>
          <a:p>
            <a:r>
              <a:rPr lang="en-US" dirty="0" smtClean="0"/>
              <a:t>Before recirculation, the collected water is passed through an oxidation pond for the regeneration of bacteria and ferric iron.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Slope leaching</a:t>
            </a:r>
            <a:endParaRPr lang="en-US" dirty="0"/>
          </a:p>
        </p:txBody>
      </p:sp>
      <p:sp>
        <p:nvSpPr>
          <p:cNvPr id="3" name="Content Placeholder 2"/>
          <p:cNvSpPr>
            <a:spLocks noGrp="1"/>
          </p:cNvSpPr>
          <p:nvPr>
            <p:ph idx="1"/>
          </p:nvPr>
        </p:nvSpPr>
        <p:spPr/>
        <p:txBody>
          <a:bodyPr/>
          <a:lstStyle/>
          <a:p>
            <a:endParaRPr lang="en-US" dirty="0" smtClean="0"/>
          </a:p>
          <a:p>
            <a:r>
              <a:rPr lang="en-US" dirty="0" smtClean="0"/>
              <a:t> </a:t>
            </a:r>
          </a:p>
          <a:p>
            <a:endParaRPr lang="en-US" dirty="0" smtClean="0"/>
          </a:p>
          <a:p>
            <a:endParaRPr lang="en-US" dirty="0"/>
          </a:p>
        </p:txBody>
      </p:sp>
      <p:pic>
        <p:nvPicPr>
          <p:cNvPr id="6" name="Picture 5" descr="C:\Users\Welcome\Desktop\bioleaching\slope.PNG"/>
          <p:cNvPicPr/>
          <p:nvPr/>
        </p:nvPicPr>
        <p:blipFill>
          <a:blip r:embed="rId2"/>
          <a:srcRect/>
          <a:stretch>
            <a:fillRect/>
          </a:stretch>
        </p:blipFill>
        <p:spPr bwMode="auto">
          <a:xfrm>
            <a:off x="2133600" y="1905000"/>
            <a:ext cx="4572001"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 leaching</a:t>
            </a:r>
            <a:endParaRPr lang="en-US" dirty="0"/>
          </a:p>
        </p:txBody>
      </p:sp>
      <p:sp>
        <p:nvSpPr>
          <p:cNvPr id="3" name="Content Placeholder 2"/>
          <p:cNvSpPr>
            <a:spLocks noGrp="1"/>
          </p:cNvSpPr>
          <p:nvPr>
            <p:ph idx="1"/>
          </p:nvPr>
        </p:nvSpPr>
        <p:spPr/>
        <p:txBody>
          <a:bodyPr/>
          <a:lstStyle/>
          <a:p>
            <a:r>
              <a:rPr lang="en-US" dirty="0" smtClean="0"/>
              <a:t>12000 tons of finely ground ores are used.</a:t>
            </a:r>
          </a:p>
          <a:p>
            <a:r>
              <a:rPr lang="en-US" dirty="0" smtClean="0"/>
              <a:t>Here water is allowed to trickle through the heap and the seepage water is collected at the bottom.</a:t>
            </a:r>
          </a:p>
          <a:p>
            <a:r>
              <a:rPr lang="en-US" dirty="0" smtClean="0"/>
              <a:t>To supply sufficient amount of oxygen at the deeper portions of the heap, pipes are placed in strategic positions within the heaps during its construction.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 leaching</a:t>
            </a:r>
            <a:endParaRPr lang="en-US" dirty="0"/>
          </a:p>
        </p:txBody>
      </p:sp>
      <p:pic>
        <p:nvPicPr>
          <p:cNvPr id="2050" name="Picture 2" descr="C:\Users\Welcome\Desktop\bioleaching\heap.PNG"/>
          <p:cNvPicPr>
            <a:picLocks noGrp="1" noChangeAspect="1" noChangeArrowheads="1"/>
          </p:cNvPicPr>
          <p:nvPr>
            <p:ph idx="1"/>
          </p:nvPr>
        </p:nvPicPr>
        <p:blipFill>
          <a:blip r:embed="rId2"/>
          <a:srcRect/>
          <a:stretch>
            <a:fillRect/>
          </a:stretch>
        </p:blipFill>
        <p:spPr bwMode="auto">
          <a:xfrm>
            <a:off x="1541090" y="2057400"/>
            <a:ext cx="5426764" cy="2667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Bioremediation of hydrocarbons (or) </a:t>
            </a:r>
            <a:br>
              <a:rPr lang="en-US" dirty="0" smtClean="0"/>
            </a:br>
            <a:r>
              <a:rPr lang="en-US" dirty="0" smtClean="0"/>
              <a:t>Oil spill clean up</a:t>
            </a:r>
            <a:endParaRPr lang="en-US" dirty="0"/>
          </a:p>
        </p:txBody>
      </p:sp>
      <p:sp>
        <p:nvSpPr>
          <p:cNvPr id="3" name="Content Placeholder 2"/>
          <p:cNvSpPr>
            <a:spLocks noGrp="1"/>
          </p:cNvSpPr>
          <p:nvPr>
            <p:ph idx="1"/>
          </p:nvPr>
        </p:nvSpPr>
        <p:spPr/>
        <p:txBody>
          <a:bodyPr>
            <a:normAutofit lnSpcReduction="10000"/>
          </a:bodyPr>
          <a:lstStyle/>
          <a:p>
            <a:r>
              <a:rPr lang="en-US" dirty="0" smtClean="0"/>
              <a:t>Oil is insoluble in water and less dense. It floats on the surface of water and forms slicks. Accidental leakage of oils (hydrocarbons) from ships or release of oil in sea during war takes place.</a:t>
            </a:r>
          </a:p>
          <a:p>
            <a:pPr algn="just"/>
            <a:r>
              <a:rPr lang="en-US" dirty="0" smtClean="0"/>
              <a:t>The presence of oil in water bodies causes environmental pollution for fishes and other living organisms and also birds. Cost of cleaning up the polluted water is very high.</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458200" cy="5694786"/>
          </a:xfrm>
        </p:spPr>
        <p:txBody>
          <a:bodyPr/>
          <a:lstStyle/>
          <a:p>
            <a:r>
              <a:rPr lang="en-US" dirty="0" smtClean="0"/>
              <a:t/>
            </a:r>
            <a:br>
              <a:rPr lang="en-US" dirty="0" smtClean="0"/>
            </a:br>
            <a:endParaRPr lang="en-US" dirty="0"/>
          </a:p>
        </p:txBody>
      </p:sp>
      <p:sp>
        <p:nvSpPr>
          <p:cNvPr id="3" name="Subtitle 2"/>
          <p:cNvSpPr>
            <a:spLocks noGrp="1"/>
          </p:cNvSpPr>
          <p:nvPr>
            <p:ph type="subTitle" idx="1"/>
          </p:nvPr>
        </p:nvSpPr>
        <p:spPr>
          <a:xfrm>
            <a:off x="762000" y="609600"/>
            <a:ext cx="8077200" cy="5715000"/>
          </a:xfrm>
        </p:spPr>
        <p:txBody>
          <a:bodyPr>
            <a:normAutofit fontScale="85000" lnSpcReduction="20000"/>
          </a:bodyPr>
          <a:lstStyle/>
          <a:p>
            <a:r>
              <a:rPr lang="en-US" sz="5800" b="1" dirty="0" err="1" smtClean="0"/>
              <a:t>Insitu</a:t>
            </a:r>
            <a:r>
              <a:rPr lang="en-US" sz="5800" b="1" dirty="0" smtClean="0"/>
              <a:t> leaching </a:t>
            </a:r>
          </a:p>
          <a:p>
            <a:endParaRPr lang="en-US" dirty="0" smtClean="0"/>
          </a:p>
          <a:p>
            <a:endParaRPr lang="en-US" dirty="0" smtClean="0"/>
          </a:p>
          <a:p>
            <a:r>
              <a:rPr lang="en-US" sz="4000" dirty="0" smtClean="0"/>
              <a:t>Low grade ores or ore deposits that cannot be mined by conventional methods are done by </a:t>
            </a:r>
            <a:r>
              <a:rPr lang="en-US" sz="4000" dirty="0" err="1" smtClean="0"/>
              <a:t>insitu</a:t>
            </a:r>
            <a:r>
              <a:rPr lang="en-US" sz="4000" dirty="0" smtClean="0"/>
              <a:t> leaching.</a:t>
            </a:r>
          </a:p>
          <a:p>
            <a:r>
              <a:rPr lang="en-US" sz="4000" dirty="0" smtClean="0"/>
              <a:t>Surface blasting of rocks is carried out for easy passage of water.</a:t>
            </a:r>
          </a:p>
          <a:p>
            <a:r>
              <a:rPr lang="en-US" sz="4000" dirty="0" smtClean="0"/>
              <a:t>Solutions containing appropriate bacteria are injected into the bore holes.</a:t>
            </a:r>
          </a:p>
          <a:p>
            <a:r>
              <a:rPr lang="en-US" sz="4000" dirty="0" smtClean="0"/>
              <a:t>After sufficient time of reaction, the water is pumped out from the </a:t>
            </a:r>
            <a:r>
              <a:rPr lang="en-US" sz="4000" dirty="0" err="1" smtClean="0"/>
              <a:t>neighbouring</a:t>
            </a:r>
            <a:r>
              <a:rPr lang="en-US" sz="4000" dirty="0" smtClean="0"/>
              <a:t> wells</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situ leaching</a:t>
            </a:r>
            <a:endParaRPr lang="en-US" dirty="0"/>
          </a:p>
        </p:txBody>
      </p:sp>
      <p:pic>
        <p:nvPicPr>
          <p:cNvPr id="3074" name="Picture 2" descr="C:\Users\Welcome\Desktop\bioleaching\insitu.PNG"/>
          <p:cNvPicPr>
            <a:picLocks noGrp="1" noChangeAspect="1" noChangeArrowheads="1"/>
          </p:cNvPicPr>
          <p:nvPr>
            <p:ph idx="1"/>
          </p:nvPr>
        </p:nvPicPr>
        <p:blipFill>
          <a:blip r:embed="rId2"/>
          <a:srcRect/>
          <a:stretch>
            <a:fillRect/>
          </a:stretch>
        </p:blipFill>
        <p:spPr bwMode="auto">
          <a:xfrm>
            <a:off x="1729024" y="2286001"/>
            <a:ext cx="6347296" cy="3429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Underground leaching</a:t>
            </a:r>
            <a:endParaRPr lang="en-US" dirty="0"/>
          </a:p>
        </p:txBody>
      </p:sp>
      <p:sp>
        <p:nvSpPr>
          <p:cNvPr id="3" name="Content Placeholder 2"/>
          <p:cNvSpPr>
            <a:spLocks noGrp="1"/>
          </p:cNvSpPr>
          <p:nvPr>
            <p:ph idx="1"/>
          </p:nvPr>
        </p:nvSpPr>
        <p:spPr/>
        <p:txBody>
          <a:bodyPr/>
          <a:lstStyle/>
          <a:p>
            <a:r>
              <a:rPr lang="en-US" dirty="0" smtClean="0"/>
              <a:t>It is </a:t>
            </a:r>
            <a:r>
              <a:rPr lang="en-US" dirty="0" err="1" smtClean="0"/>
              <a:t>carriedout</a:t>
            </a:r>
            <a:r>
              <a:rPr lang="en-US" dirty="0" smtClean="0"/>
              <a:t> in </a:t>
            </a:r>
            <a:r>
              <a:rPr lang="en-US" dirty="0" err="1" smtClean="0"/>
              <a:t>abondoned</a:t>
            </a:r>
            <a:r>
              <a:rPr lang="en-US" dirty="0" smtClean="0"/>
              <a:t> mines.</a:t>
            </a:r>
          </a:p>
          <a:p>
            <a:r>
              <a:rPr lang="en-US" dirty="0" err="1" smtClean="0"/>
              <a:t>Unmined</a:t>
            </a:r>
            <a:r>
              <a:rPr lang="en-US" dirty="0" smtClean="0"/>
              <a:t> ores in side tunnels are sprinkled or washed under pressure.</a:t>
            </a:r>
          </a:p>
          <a:p>
            <a:r>
              <a:rPr lang="en-US" dirty="0" smtClean="0"/>
              <a:t>The water collects in deeper galleries are then pumped to a processing plant at the surface.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Tank leaching</a:t>
            </a:r>
            <a:endParaRPr lang="en-US" dirty="0"/>
          </a:p>
        </p:txBody>
      </p:sp>
      <p:sp>
        <p:nvSpPr>
          <p:cNvPr id="3" name="Content Placeholder 2"/>
          <p:cNvSpPr>
            <a:spLocks noGrp="1"/>
          </p:cNvSpPr>
          <p:nvPr>
            <p:ph idx="1"/>
          </p:nvPr>
        </p:nvSpPr>
        <p:spPr/>
        <p:txBody>
          <a:bodyPr/>
          <a:lstStyle/>
          <a:p>
            <a:r>
              <a:rPr lang="en-US" dirty="0" smtClean="0"/>
              <a:t>It is more expensive than other methods.</a:t>
            </a:r>
          </a:p>
          <a:p>
            <a:r>
              <a:rPr lang="en-US" dirty="0" smtClean="0"/>
              <a:t>The rate of metal extraction is much higher</a:t>
            </a:r>
          </a:p>
          <a:p>
            <a:r>
              <a:rPr lang="en-US" dirty="0" err="1" smtClean="0"/>
              <a:t>Eg</a:t>
            </a:r>
            <a:r>
              <a:rPr lang="en-US" dirty="0" smtClean="0"/>
              <a:t>., more than 80% of the total zinc was extracted from zinc </a:t>
            </a:r>
            <a:r>
              <a:rPr lang="en-US" dirty="0" err="1" smtClean="0"/>
              <a:t>sulphide</a:t>
            </a:r>
            <a:r>
              <a:rPr lang="en-US" dirty="0" smtClean="0"/>
              <a:t> concentrate.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required for bioleaching</a:t>
            </a:r>
            <a:endParaRPr lang="en-US" dirty="0"/>
          </a:p>
        </p:txBody>
      </p:sp>
      <p:sp>
        <p:nvSpPr>
          <p:cNvPr id="3" name="Content Placeholder 2"/>
          <p:cNvSpPr>
            <a:spLocks noGrp="1"/>
          </p:cNvSpPr>
          <p:nvPr>
            <p:ph idx="1"/>
          </p:nvPr>
        </p:nvSpPr>
        <p:spPr/>
        <p:txBody>
          <a:bodyPr/>
          <a:lstStyle/>
          <a:p>
            <a:r>
              <a:rPr lang="en-US" dirty="0" smtClean="0"/>
              <a:t>Nutrients: </a:t>
            </a:r>
            <a:r>
              <a:rPr lang="en-US" dirty="0" err="1" smtClean="0"/>
              <a:t>Chemolitho</a:t>
            </a:r>
            <a:r>
              <a:rPr lang="en-US" dirty="0" smtClean="0"/>
              <a:t> autotrophic bacteria are used. It requires inorganic compounds for microbial growth along with iron and </a:t>
            </a:r>
            <a:r>
              <a:rPr lang="en-US" dirty="0" err="1" smtClean="0"/>
              <a:t>sulphur</a:t>
            </a:r>
            <a:r>
              <a:rPr lang="en-US" dirty="0" smtClean="0"/>
              <a:t> compounds.</a:t>
            </a:r>
          </a:p>
          <a:p>
            <a:r>
              <a:rPr lang="en-US" dirty="0" smtClean="0"/>
              <a:t>O</a:t>
            </a:r>
            <a:r>
              <a:rPr lang="en-US" baseline="-25000" dirty="0" smtClean="0"/>
              <a:t>2</a:t>
            </a:r>
            <a:r>
              <a:rPr lang="en-US" dirty="0" smtClean="0"/>
              <a:t> and CO</a:t>
            </a:r>
            <a:r>
              <a:rPr lang="en-US" baseline="-25000" dirty="0" smtClean="0"/>
              <a:t>2</a:t>
            </a:r>
            <a:r>
              <a:rPr lang="en-US" dirty="0" smtClean="0"/>
              <a:t>: Sufficient supply of O</a:t>
            </a:r>
            <a:r>
              <a:rPr lang="en-US" baseline="-25000" dirty="0" smtClean="0"/>
              <a:t>2</a:t>
            </a:r>
            <a:r>
              <a:rPr lang="en-US" dirty="0" smtClean="0"/>
              <a:t> is required. No need for additional CO</a:t>
            </a:r>
            <a:r>
              <a:rPr lang="en-US" baseline="-25000" dirty="0" smtClean="0"/>
              <a:t>2</a:t>
            </a:r>
            <a:r>
              <a:rPr lang="en-US" dirty="0" smtClean="0"/>
              <a:t>.</a:t>
            </a:r>
          </a:p>
          <a:p>
            <a:r>
              <a:rPr lang="en-US" dirty="0" smtClean="0"/>
              <a:t>pH: Optimum pH 2.0 – 2.5</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Temperature: 28 – 30°C</a:t>
            </a:r>
          </a:p>
          <a:p>
            <a:r>
              <a:rPr lang="en-US" dirty="0" smtClean="0"/>
              <a:t>For </a:t>
            </a:r>
            <a:r>
              <a:rPr lang="en-US" dirty="0" err="1" smtClean="0"/>
              <a:t>thermophilic</a:t>
            </a:r>
            <a:r>
              <a:rPr lang="en-US" dirty="0" smtClean="0"/>
              <a:t> bacteria higher temperature (50 - 80°C ) can be used.</a:t>
            </a:r>
          </a:p>
          <a:p>
            <a:r>
              <a:rPr lang="en-US" dirty="0" smtClean="0"/>
              <a:t>Mineral substrate: The rate of leaching depends on the total surface area of the substrate.</a:t>
            </a:r>
          </a:p>
          <a:p>
            <a:r>
              <a:rPr lang="en-US" dirty="0" smtClean="0"/>
              <a:t>Decrease in particle size increases surface area, so higher yield of metal can be obtained.</a:t>
            </a:r>
          </a:p>
          <a:p>
            <a:r>
              <a:rPr lang="en-US" dirty="0" smtClean="0"/>
              <a:t>Particle size of about 42</a:t>
            </a:r>
            <a:r>
              <a:rPr lang="en-US" dirty="0" smtClean="0">
                <a:latin typeface="Times New Roman"/>
                <a:cs typeface="Times New Roman"/>
              </a:rPr>
              <a:t>µm is optimum.</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Heavy metals: Leaching process will increase metal concentration.</a:t>
            </a:r>
          </a:p>
          <a:p>
            <a:r>
              <a:rPr lang="en-US" i="1" dirty="0" err="1" smtClean="0"/>
              <a:t>Thiobacilli</a:t>
            </a:r>
            <a:r>
              <a:rPr lang="en-US" dirty="0" smtClean="0"/>
              <a:t> have high tolerance to heavy metals. Tolerant organisms to metals should be selected.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Bioleaching of Copper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Chalcopyrite, </a:t>
            </a:r>
            <a:r>
              <a:rPr lang="en-US" dirty="0" err="1" smtClean="0"/>
              <a:t>Covellite</a:t>
            </a:r>
            <a:r>
              <a:rPr lang="en-US" dirty="0" smtClean="0"/>
              <a:t> and </a:t>
            </a:r>
            <a:r>
              <a:rPr lang="en-US" dirty="0" err="1" smtClean="0"/>
              <a:t>Chalcocite</a:t>
            </a:r>
            <a:r>
              <a:rPr lang="en-US" dirty="0" smtClean="0"/>
              <a:t> are ores of copper used for extraction of copper.</a:t>
            </a:r>
          </a:p>
          <a:p>
            <a:r>
              <a:rPr lang="en-US" dirty="0" smtClean="0"/>
              <a:t>Copper leaching is carried out by heap leaching and </a:t>
            </a:r>
            <a:r>
              <a:rPr lang="en-US" dirty="0" err="1" smtClean="0"/>
              <a:t>Insitu</a:t>
            </a:r>
            <a:r>
              <a:rPr lang="en-US" dirty="0" smtClean="0"/>
              <a:t> leaching process</a:t>
            </a:r>
          </a:p>
          <a:p>
            <a:r>
              <a:rPr lang="en-US" dirty="0" smtClean="0"/>
              <a:t>The ore is dumped as large piles down a mountain side.</a:t>
            </a:r>
          </a:p>
          <a:p>
            <a:r>
              <a:rPr lang="en-US" dirty="0" smtClean="0"/>
              <a:t>Water containing </a:t>
            </a:r>
            <a:r>
              <a:rPr lang="en-US" i="1" dirty="0" smtClean="0"/>
              <a:t>T. </a:t>
            </a:r>
            <a:r>
              <a:rPr lang="en-US" i="1" dirty="0" err="1" smtClean="0"/>
              <a:t>ferrooxidans</a:t>
            </a:r>
            <a:r>
              <a:rPr lang="en-US" i="1" dirty="0" smtClean="0"/>
              <a:t> </a:t>
            </a:r>
            <a:r>
              <a:rPr lang="en-US" dirty="0" smtClean="0"/>
              <a:t>is sprinkled upon the ore.</a:t>
            </a:r>
          </a:p>
          <a:p>
            <a:r>
              <a:rPr lang="en-US" i="1" dirty="0" smtClean="0"/>
              <a:t>T. </a:t>
            </a:r>
            <a:r>
              <a:rPr lang="en-US" i="1" dirty="0" err="1" smtClean="0"/>
              <a:t>ferro</a:t>
            </a:r>
            <a:r>
              <a:rPr lang="en-US" i="1" dirty="0" smtClean="0"/>
              <a:t> </a:t>
            </a:r>
            <a:r>
              <a:rPr lang="en-US" i="1" dirty="0" err="1" smtClean="0"/>
              <a:t>oxidans</a:t>
            </a:r>
            <a:r>
              <a:rPr lang="en-US" i="1" dirty="0" smtClean="0"/>
              <a:t> </a:t>
            </a:r>
            <a:r>
              <a:rPr lang="en-US" dirty="0" smtClean="0"/>
              <a:t>oxidizes insoluble chalcopyrite (CuFeS</a:t>
            </a:r>
            <a:r>
              <a:rPr lang="en-US" baseline="-25000" dirty="0" smtClean="0"/>
              <a:t>2</a:t>
            </a:r>
            <a:r>
              <a:rPr lang="en-US" dirty="0" smtClean="0"/>
              <a:t>) to soluble copper </a:t>
            </a:r>
            <a:r>
              <a:rPr lang="en-US" dirty="0" err="1" smtClean="0"/>
              <a:t>sulphate</a:t>
            </a:r>
            <a:r>
              <a:rPr lang="en-US" dirty="0" smtClean="0"/>
              <a:t> (CuSO</a:t>
            </a:r>
            <a:r>
              <a:rPr lang="en-US" baseline="-25000" dirty="0" smtClean="0"/>
              <a:t>4</a:t>
            </a:r>
            <a:r>
              <a:rPr lang="en-US" dirty="0" smtClean="0"/>
              <a:t>).</a:t>
            </a:r>
          </a:p>
          <a:p>
            <a:r>
              <a:rPr lang="en-US" dirty="0" err="1" smtClean="0"/>
              <a:t>Sulphuric</a:t>
            </a:r>
            <a:r>
              <a:rPr lang="en-US" dirty="0" smtClean="0"/>
              <a:t> acid is the byproduct of this reaction maintains necessary acidic environment for the extraction.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Water collected at the bottom contains copper, is precipitated and water is recycled after adjusting the pH to 2 by </a:t>
            </a:r>
            <a:r>
              <a:rPr lang="en-US" dirty="0" err="1" smtClean="0"/>
              <a:t>sulphuric</a:t>
            </a:r>
            <a:r>
              <a:rPr lang="en-US" dirty="0" smtClean="0"/>
              <a:t> acid.</a:t>
            </a:r>
          </a:p>
          <a:p>
            <a:r>
              <a:rPr lang="en-US" dirty="0" smtClean="0"/>
              <a:t>It is an economical process. 5% of Worlds copper production is obtained via microbial leaching.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Uranium leaching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situ bioleaching technique is employed for Uranium leaching.</a:t>
            </a:r>
          </a:p>
          <a:p>
            <a:r>
              <a:rPr lang="en-US" dirty="0" smtClean="0"/>
              <a:t>Indirect bacterial leaching is </a:t>
            </a:r>
            <a:r>
              <a:rPr lang="en-US" dirty="0" err="1" smtClean="0"/>
              <a:t>involved.The</a:t>
            </a:r>
            <a:r>
              <a:rPr lang="en-US" dirty="0" smtClean="0"/>
              <a:t> insoluble tetravalent uranium is oxidized to soluble </a:t>
            </a:r>
            <a:r>
              <a:rPr lang="en-US" dirty="0" err="1" smtClean="0"/>
              <a:t>hexavalent</a:t>
            </a:r>
            <a:r>
              <a:rPr lang="en-US" dirty="0" smtClean="0"/>
              <a:t> </a:t>
            </a:r>
            <a:r>
              <a:rPr lang="en-US" dirty="0" err="1" smtClean="0"/>
              <a:t>uraniumsulphate</a:t>
            </a:r>
            <a:r>
              <a:rPr lang="en-US" dirty="0" smtClean="0"/>
              <a:t> in the presence of hot </a:t>
            </a:r>
            <a:r>
              <a:rPr lang="en-US" dirty="0" err="1" smtClean="0"/>
              <a:t>sulphuric</a:t>
            </a:r>
            <a:r>
              <a:rPr lang="en-US" dirty="0" smtClean="0"/>
              <a:t> acid/ Fe</a:t>
            </a:r>
            <a:r>
              <a:rPr lang="en-US" baseline="30000" dirty="0" smtClean="0"/>
              <a:t>3+</a:t>
            </a:r>
            <a:r>
              <a:rPr lang="en-US" dirty="0" smtClean="0"/>
              <a:t> solution.</a:t>
            </a:r>
          </a:p>
          <a:p>
            <a:r>
              <a:rPr lang="en-US" dirty="0" smtClean="0"/>
              <a:t>UO</a:t>
            </a:r>
            <a:r>
              <a:rPr lang="en-US" baseline="-25000" dirty="0" smtClean="0"/>
              <a:t>2</a:t>
            </a:r>
            <a:r>
              <a:rPr lang="en-US" dirty="0" smtClean="0"/>
              <a:t> +Fe</a:t>
            </a:r>
            <a:r>
              <a:rPr lang="en-US" baseline="-25000" dirty="0" smtClean="0"/>
              <a:t>2</a:t>
            </a:r>
            <a:r>
              <a:rPr lang="en-US" dirty="0" smtClean="0"/>
              <a:t>(SO</a:t>
            </a:r>
            <a:r>
              <a:rPr lang="en-US" baseline="-25000" dirty="0" smtClean="0"/>
              <a:t>4</a:t>
            </a:r>
            <a:r>
              <a:rPr lang="en-US" dirty="0" smtClean="0"/>
              <a:t>)</a:t>
            </a:r>
            <a:r>
              <a:rPr lang="en-US" baseline="-25000" dirty="0" smtClean="0"/>
              <a:t>3</a:t>
            </a:r>
            <a:r>
              <a:rPr lang="en-US" dirty="0" smtClean="0">
                <a:latin typeface="Calibri"/>
                <a:cs typeface="Calibri"/>
              </a:rPr>
              <a:t>→UO</a:t>
            </a:r>
            <a:r>
              <a:rPr lang="en-US" baseline="-25000" dirty="0" smtClean="0">
                <a:latin typeface="Calibri"/>
                <a:cs typeface="Calibri"/>
              </a:rPr>
              <a:t>2</a:t>
            </a:r>
            <a:r>
              <a:rPr lang="en-US" dirty="0" smtClean="0">
                <a:latin typeface="Calibri"/>
                <a:cs typeface="Calibri"/>
              </a:rPr>
              <a:t>SO</a:t>
            </a:r>
            <a:r>
              <a:rPr lang="en-US" baseline="-25000" dirty="0" smtClean="0">
                <a:latin typeface="Calibri"/>
                <a:cs typeface="Calibri"/>
              </a:rPr>
              <a:t>4</a:t>
            </a:r>
            <a:r>
              <a:rPr lang="en-US" dirty="0" smtClean="0">
                <a:latin typeface="Calibri"/>
                <a:cs typeface="Calibri"/>
              </a:rPr>
              <a:t> +2FeSO</a:t>
            </a:r>
            <a:r>
              <a:rPr lang="en-US" baseline="-25000" dirty="0" smtClean="0">
                <a:latin typeface="Calibri"/>
                <a:cs typeface="Calibri"/>
              </a:rPr>
              <a:t>4</a:t>
            </a:r>
          </a:p>
          <a:p>
            <a:r>
              <a:rPr lang="en-US" dirty="0" smtClean="0">
                <a:latin typeface="Calibri"/>
                <a:cs typeface="Calibri"/>
              </a:rPr>
              <a:t>Optimum temperature 45-50°C</a:t>
            </a:r>
          </a:p>
          <a:p>
            <a:r>
              <a:rPr lang="en-US" dirty="0" smtClean="0">
                <a:latin typeface="Calibri"/>
                <a:cs typeface="Calibri"/>
              </a:rPr>
              <a:t>pH 1.5-3.5</a:t>
            </a:r>
          </a:p>
          <a:p>
            <a:r>
              <a:rPr lang="en-US" dirty="0" smtClean="0">
                <a:latin typeface="Calibri"/>
                <a:cs typeface="Calibri"/>
              </a:rPr>
              <a:t>CO2 – 0.2% of incoming air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microorganisms</a:t>
            </a:r>
            <a:endParaRPr lang="en-US" dirty="0"/>
          </a:p>
        </p:txBody>
      </p:sp>
      <p:sp>
        <p:nvSpPr>
          <p:cNvPr id="3" name="Content Placeholder 2"/>
          <p:cNvSpPr>
            <a:spLocks noGrp="1"/>
          </p:cNvSpPr>
          <p:nvPr>
            <p:ph idx="1"/>
          </p:nvPr>
        </p:nvSpPr>
        <p:spPr/>
        <p:txBody>
          <a:bodyPr/>
          <a:lstStyle/>
          <a:p>
            <a:r>
              <a:rPr lang="en-US" dirty="0" smtClean="0"/>
              <a:t>There are some microorganisms which can grow in the toxic environment and capable of degrading  hydrocarbon (petroleum). They are</a:t>
            </a:r>
          </a:p>
          <a:p>
            <a:r>
              <a:rPr lang="en-US" dirty="0" err="1" smtClean="0"/>
              <a:t>Pseudomonads</a:t>
            </a:r>
            <a:endParaRPr lang="en-US" dirty="0" smtClean="0"/>
          </a:p>
          <a:p>
            <a:r>
              <a:rPr lang="en-US" dirty="0" err="1" smtClean="0"/>
              <a:t>Corynebacteria</a:t>
            </a:r>
            <a:endParaRPr lang="en-US" dirty="0" smtClean="0"/>
          </a:p>
          <a:p>
            <a:r>
              <a:rPr lang="en-US" dirty="0" err="1" smtClean="0"/>
              <a:t>Mycobacteria</a:t>
            </a:r>
            <a:endParaRPr lang="en-US" dirty="0" smtClean="0"/>
          </a:p>
          <a:p>
            <a:r>
              <a:rPr lang="en-US" dirty="0" smtClean="0"/>
              <a:t> some yeasts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this process, </a:t>
            </a:r>
            <a:r>
              <a:rPr lang="en-US" i="1" dirty="0" err="1" smtClean="0"/>
              <a:t>T.ferrooxidans</a:t>
            </a:r>
            <a:r>
              <a:rPr lang="en-US" dirty="0" smtClean="0"/>
              <a:t> acts on iron oxidant and not directly on Uranium.</a:t>
            </a:r>
          </a:p>
          <a:p>
            <a:r>
              <a:rPr lang="en-US" dirty="0" smtClean="0"/>
              <a:t>It acts on Pyrite (FeS</a:t>
            </a:r>
            <a:r>
              <a:rPr lang="en-US" baseline="-25000" dirty="0" smtClean="0"/>
              <a:t>2</a:t>
            </a:r>
            <a:r>
              <a:rPr lang="en-US" dirty="0" smtClean="0"/>
              <a:t>) in Uranium ore and produces ferric </a:t>
            </a:r>
            <a:r>
              <a:rPr lang="en-US" dirty="0" err="1" smtClean="0"/>
              <a:t>sulphate</a:t>
            </a:r>
            <a:r>
              <a:rPr lang="en-US" dirty="0" smtClean="0"/>
              <a:t> and </a:t>
            </a:r>
            <a:r>
              <a:rPr lang="en-US" dirty="0" err="1" smtClean="0"/>
              <a:t>sulphuric</a:t>
            </a:r>
            <a:r>
              <a:rPr lang="en-US" dirty="0" smtClean="0"/>
              <a:t> acid.</a:t>
            </a:r>
          </a:p>
          <a:p>
            <a:r>
              <a:rPr lang="en-US" dirty="0" smtClean="0"/>
              <a:t>The soluble form of Uranium in leach liquor is extracted in organic solvents like </a:t>
            </a:r>
            <a:r>
              <a:rPr lang="en-US" dirty="0" err="1" smtClean="0"/>
              <a:t>trimethyl</a:t>
            </a:r>
            <a:r>
              <a:rPr lang="en-US" dirty="0" smtClean="0"/>
              <a:t> phosphate, precipitated and recovered.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and Silver leaching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Heap leaching technology is used.</a:t>
            </a:r>
          </a:p>
          <a:p>
            <a:r>
              <a:rPr lang="en-US" dirty="0" smtClean="0"/>
              <a:t>Refractory </a:t>
            </a:r>
            <a:r>
              <a:rPr lang="en-US" dirty="0" err="1" smtClean="0"/>
              <a:t>sulphidic</a:t>
            </a:r>
            <a:r>
              <a:rPr lang="en-US" dirty="0" smtClean="0"/>
              <a:t> gold ore pyrite and </a:t>
            </a:r>
            <a:r>
              <a:rPr lang="en-US" dirty="0" err="1" smtClean="0"/>
              <a:t>arsenopyrite</a:t>
            </a:r>
            <a:r>
              <a:rPr lang="en-US" dirty="0" smtClean="0"/>
              <a:t> are used.</a:t>
            </a:r>
          </a:p>
          <a:p>
            <a:r>
              <a:rPr lang="en-US" dirty="0" smtClean="0"/>
              <a:t>In ores, gold is finely disseminated in the </a:t>
            </a:r>
            <a:r>
              <a:rPr lang="en-US" dirty="0" err="1" smtClean="0"/>
              <a:t>sulphide</a:t>
            </a:r>
            <a:r>
              <a:rPr lang="en-US" dirty="0" smtClean="0"/>
              <a:t> matrix.</a:t>
            </a:r>
          </a:p>
          <a:p>
            <a:r>
              <a:rPr lang="en-US" dirty="0" err="1" smtClean="0"/>
              <a:t>Biooxidation</a:t>
            </a:r>
            <a:r>
              <a:rPr lang="en-US" dirty="0" smtClean="0"/>
              <a:t> of </a:t>
            </a:r>
            <a:r>
              <a:rPr lang="en-US" dirty="0" err="1" smtClean="0"/>
              <a:t>sulphide</a:t>
            </a:r>
            <a:r>
              <a:rPr lang="en-US" dirty="0" smtClean="0"/>
              <a:t> matrix is carried out by </a:t>
            </a:r>
            <a:r>
              <a:rPr lang="en-US" i="1" dirty="0" err="1" smtClean="0"/>
              <a:t>T.ferrooxidans</a:t>
            </a:r>
            <a:r>
              <a:rPr lang="en-US" dirty="0" smtClean="0"/>
              <a:t> followed by extraction of gold by cyanide extraction method.</a:t>
            </a:r>
          </a:p>
          <a:p>
            <a:r>
              <a:rPr lang="en-US" dirty="0" smtClean="0"/>
              <a:t>Silver is readily </a:t>
            </a:r>
            <a:r>
              <a:rPr lang="en-US" dirty="0" err="1" smtClean="0"/>
              <a:t>solubilized</a:t>
            </a:r>
            <a:r>
              <a:rPr lang="en-US" dirty="0" smtClean="0"/>
              <a:t> during microbial leaching of iron </a:t>
            </a:r>
            <a:r>
              <a:rPr lang="en-US" dirty="0" err="1" smtClean="0"/>
              <a:t>sulphide</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Nickel leaching</a:t>
            </a:r>
            <a:endParaRPr lang="en-US" dirty="0"/>
          </a:p>
        </p:txBody>
      </p:sp>
      <p:sp>
        <p:nvSpPr>
          <p:cNvPr id="3" name="Content Placeholder 2"/>
          <p:cNvSpPr>
            <a:spLocks noGrp="1"/>
          </p:cNvSpPr>
          <p:nvPr>
            <p:ph idx="1"/>
          </p:nvPr>
        </p:nvSpPr>
        <p:spPr/>
        <p:txBody>
          <a:bodyPr/>
          <a:lstStyle/>
          <a:p>
            <a:r>
              <a:rPr lang="en-US" dirty="0" smtClean="0"/>
              <a:t>Ore is </a:t>
            </a:r>
            <a:r>
              <a:rPr lang="en-US" dirty="0" err="1" smtClean="0"/>
              <a:t>Pentlandite</a:t>
            </a:r>
            <a:r>
              <a:rPr lang="en-US" dirty="0" smtClean="0"/>
              <a:t> (</a:t>
            </a:r>
            <a:r>
              <a:rPr lang="en-US" dirty="0" err="1" smtClean="0"/>
              <a:t>Fe,Ni</a:t>
            </a:r>
            <a:r>
              <a:rPr lang="en-US" dirty="0" smtClean="0"/>
              <a:t>)</a:t>
            </a:r>
            <a:r>
              <a:rPr lang="en-US" baseline="-25000" dirty="0" smtClean="0"/>
              <a:t>9</a:t>
            </a:r>
            <a:r>
              <a:rPr lang="en-US" dirty="0" smtClean="0"/>
              <a:t>S</a:t>
            </a:r>
            <a:r>
              <a:rPr lang="en-US" baseline="-25000" dirty="0" smtClean="0"/>
              <a:t>8</a:t>
            </a:r>
          </a:p>
          <a:p>
            <a:r>
              <a:rPr lang="en-US" dirty="0" smtClean="0"/>
              <a:t>Mixed cultures of </a:t>
            </a:r>
            <a:r>
              <a:rPr lang="en-US" i="1" dirty="0" err="1" smtClean="0"/>
              <a:t>T.ferrooxidans</a:t>
            </a:r>
            <a:r>
              <a:rPr lang="en-US" i="1" dirty="0" smtClean="0"/>
              <a:t>, T. </a:t>
            </a:r>
            <a:r>
              <a:rPr lang="en-US" i="1" dirty="0" err="1" smtClean="0"/>
              <a:t>thiooxidans</a:t>
            </a:r>
            <a:r>
              <a:rPr lang="en-US" i="1" dirty="0" smtClean="0"/>
              <a:t> </a:t>
            </a:r>
            <a:r>
              <a:rPr lang="en-US" dirty="0" smtClean="0"/>
              <a:t>and </a:t>
            </a:r>
            <a:r>
              <a:rPr lang="en-US" i="1" dirty="0" err="1" smtClean="0"/>
              <a:t>L.ferrooxidans</a:t>
            </a:r>
            <a:r>
              <a:rPr lang="en-US" dirty="0" smtClean="0"/>
              <a:t> used for leaching nickel in a complex </a:t>
            </a:r>
            <a:r>
              <a:rPr lang="en-US" dirty="0" err="1" smtClean="0"/>
              <a:t>sulphide</a:t>
            </a:r>
            <a:r>
              <a:rPr lang="en-US" dirty="0" smtClean="0"/>
              <a:t> concentrate.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Silica leaching</a:t>
            </a:r>
            <a:endParaRPr lang="en-US" dirty="0"/>
          </a:p>
        </p:txBody>
      </p:sp>
      <p:sp>
        <p:nvSpPr>
          <p:cNvPr id="3" name="Content Placeholder 2"/>
          <p:cNvSpPr>
            <a:spLocks noGrp="1"/>
          </p:cNvSpPr>
          <p:nvPr>
            <p:ph idx="1"/>
          </p:nvPr>
        </p:nvSpPr>
        <p:spPr/>
        <p:txBody>
          <a:bodyPr/>
          <a:lstStyle/>
          <a:p>
            <a:r>
              <a:rPr lang="en-US" dirty="0" smtClean="0"/>
              <a:t>Ores - </a:t>
            </a:r>
            <a:r>
              <a:rPr lang="en-US" dirty="0" err="1" smtClean="0"/>
              <a:t>Magnesite</a:t>
            </a:r>
            <a:r>
              <a:rPr lang="en-US" dirty="0" smtClean="0"/>
              <a:t>, bauxite, dolomite and basalt.</a:t>
            </a:r>
          </a:p>
          <a:p>
            <a:r>
              <a:rPr lang="en-US" i="1" dirty="0" smtClean="0"/>
              <a:t>Bacillus </a:t>
            </a:r>
            <a:r>
              <a:rPr lang="en-US" i="1" dirty="0" err="1" smtClean="0"/>
              <a:t>licheniformis</a:t>
            </a:r>
            <a:r>
              <a:rPr lang="en-US" i="1" dirty="0" smtClean="0"/>
              <a:t> </a:t>
            </a:r>
            <a:r>
              <a:rPr lang="en-US" dirty="0" smtClean="0"/>
              <a:t>is involved in the bioleaching of silica.</a:t>
            </a:r>
          </a:p>
          <a:p>
            <a:r>
              <a:rPr lang="en-US" dirty="0" smtClean="0"/>
              <a:t>Other microorganisms are </a:t>
            </a:r>
            <a:r>
              <a:rPr lang="en-US" i="1" dirty="0" smtClean="0"/>
              <a:t>Bacillus </a:t>
            </a:r>
            <a:r>
              <a:rPr lang="en-US" i="1" dirty="0" err="1" smtClean="0"/>
              <a:t>circulans</a:t>
            </a:r>
            <a:r>
              <a:rPr lang="en-US" i="1" dirty="0" smtClean="0"/>
              <a:t> </a:t>
            </a:r>
            <a:r>
              <a:rPr lang="en-US" dirty="0" smtClean="0"/>
              <a:t>, </a:t>
            </a:r>
            <a:r>
              <a:rPr lang="en-US" i="1" dirty="0" smtClean="0"/>
              <a:t>Bacillus </a:t>
            </a:r>
            <a:r>
              <a:rPr lang="en-US" i="1" dirty="0" err="1" smtClean="0"/>
              <a:t>mucilaginosus</a:t>
            </a:r>
            <a:r>
              <a:rPr lang="en-US" i="1" dirty="0" smtClean="0"/>
              <a:t> </a:t>
            </a:r>
            <a:r>
              <a:rPr lang="en-US" dirty="0" smtClean="0"/>
              <a:t>and </a:t>
            </a:r>
            <a:r>
              <a:rPr lang="en-US" i="1" dirty="0" smtClean="0"/>
              <a:t>Bacillus </a:t>
            </a:r>
            <a:r>
              <a:rPr lang="en-US" i="1" dirty="0" err="1" smtClean="0"/>
              <a:t>edaphics</a:t>
            </a:r>
            <a:r>
              <a:rPr lang="en-US" i="1" dirty="0" smtClean="0"/>
              <a:t> </a:t>
            </a:r>
          </a:p>
          <a:p>
            <a:r>
              <a:rPr lang="en-US" dirty="0" smtClean="0"/>
              <a:t>Silica is leached by adsorption on bacterial cell surface.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Bioleaching</a:t>
            </a:r>
            <a:endParaRPr lang="en-US" dirty="0"/>
          </a:p>
        </p:txBody>
      </p:sp>
      <p:sp>
        <p:nvSpPr>
          <p:cNvPr id="3" name="Content Placeholder 2"/>
          <p:cNvSpPr>
            <a:spLocks noGrp="1"/>
          </p:cNvSpPr>
          <p:nvPr>
            <p:ph idx="1"/>
          </p:nvPr>
        </p:nvSpPr>
        <p:spPr/>
        <p:txBody>
          <a:bodyPr/>
          <a:lstStyle/>
          <a:p>
            <a:r>
              <a:rPr lang="en-US" dirty="0" smtClean="0"/>
              <a:t>Simple process and cost effective.</a:t>
            </a:r>
          </a:p>
          <a:p>
            <a:r>
              <a:rPr lang="en-US" dirty="0" smtClean="0"/>
              <a:t>Recovers metals from low grade ores</a:t>
            </a:r>
          </a:p>
          <a:p>
            <a:r>
              <a:rPr lang="en-US" dirty="0" smtClean="0"/>
              <a:t>Used to concentrate metals from wastes and dilute mixtures</a:t>
            </a:r>
          </a:p>
          <a:p>
            <a:r>
              <a:rPr lang="en-US" dirty="0" smtClean="0"/>
              <a:t>Used to produce expensive metals</a:t>
            </a:r>
          </a:p>
          <a:p>
            <a:r>
              <a:rPr lang="en-US" dirty="0" smtClean="0"/>
              <a:t>Environment friendly</a:t>
            </a:r>
          </a:p>
          <a:p>
            <a:r>
              <a:rPr lang="en-US" dirty="0" smtClean="0"/>
              <a:t>Ideal for developing countries.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458200" cy="5694786"/>
          </a:xfrm>
        </p:spPr>
        <p:txBody>
          <a:bodyPr/>
          <a:lstStyle/>
          <a:p>
            <a:r>
              <a:rPr lang="en-US" dirty="0" smtClean="0"/>
              <a:t>References</a:t>
            </a:r>
            <a:endParaRPr lang="en-US" dirty="0"/>
          </a:p>
        </p:txBody>
      </p:sp>
      <p:sp>
        <p:nvSpPr>
          <p:cNvPr id="3" name="Subtitle 2"/>
          <p:cNvSpPr>
            <a:spLocks noGrp="1"/>
          </p:cNvSpPr>
          <p:nvPr>
            <p:ph type="subTitle" idx="1"/>
          </p:nvPr>
        </p:nvSpPr>
        <p:spPr>
          <a:xfrm>
            <a:off x="1432560" y="1850064"/>
            <a:ext cx="7406640" cy="4550736"/>
          </a:xfrm>
        </p:spPr>
        <p:txBody>
          <a:bodyPr>
            <a:normAutofit fontScale="55000" lnSpcReduction="20000"/>
          </a:bodyPr>
          <a:lstStyle/>
          <a:p>
            <a:r>
              <a:rPr lang="en-US" sz="2900" dirty="0" smtClean="0">
                <a:solidFill>
                  <a:schemeClr val="tx1"/>
                </a:solidFill>
                <a:hlinkClick r:id="rId2"/>
              </a:rPr>
              <a:t>http://opensourceecology.org/w/images/4/43/Biomining_-Carmen_Tailings-Com.pdf</a:t>
            </a:r>
            <a:endParaRPr lang="en-US" sz="2900" dirty="0" smtClean="0">
              <a:solidFill>
                <a:schemeClr val="tx1"/>
              </a:solidFill>
            </a:endParaRPr>
          </a:p>
          <a:p>
            <a:r>
              <a:rPr lang="en-US" sz="2900" dirty="0" err="1" smtClean="0">
                <a:solidFill>
                  <a:schemeClr val="bg2">
                    <a:lumMod val="50000"/>
                  </a:schemeClr>
                </a:solidFill>
              </a:rPr>
              <a:t>Biomining</a:t>
            </a:r>
            <a:r>
              <a:rPr lang="en-US" sz="2900" dirty="0" smtClean="0">
                <a:solidFill>
                  <a:schemeClr val="bg2">
                    <a:lumMod val="50000"/>
                  </a:schemeClr>
                </a:solidFill>
              </a:rPr>
              <a:t>: A Green Technology to Mine Valuable Metals </a:t>
            </a:r>
            <a:r>
              <a:rPr lang="en-US" sz="2900" dirty="0" err="1" smtClean="0">
                <a:solidFill>
                  <a:schemeClr val="bg2">
                    <a:lumMod val="50000"/>
                  </a:schemeClr>
                </a:solidFill>
              </a:rPr>
              <a:t>Biomining</a:t>
            </a:r>
            <a:r>
              <a:rPr lang="en-US" sz="2900" dirty="0" smtClean="0">
                <a:solidFill>
                  <a:schemeClr val="bg2">
                    <a:lumMod val="50000"/>
                  </a:schemeClr>
                </a:solidFill>
              </a:rPr>
              <a:t> Laboratory Department of Chemistry/ Biochemistry Laurentian University Sudbury, ON Canada Investigators: Dr. V. </a:t>
            </a:r>
            <a:r>
              <a:rPr lang="en-US" sz="2900" dirty="0" err="1" smtClean="0">
                <a:solidFill>
                  <a:schemeClr val="bg2">
                    <a:lumMod val="50000"/>
                  </a:schemeClr>
                </a:solidFill>
              </a:rPr>
              <a:t>Appanna</a:t>
            </a:r>
            <a:r>
              <a:rPr lang="en-US" sz="2900" dirty="0" smtClean="0">
                <a:solidFill>
                  <a:schemeClr val="bg2">
                    <a:lumMod val="50000"/>
                  </a:schemeClr>
                </a:solidFill>
              </a:rPr>
              <a:t> Joseph </a:t>
            </a:r>
            <a:r>
              <a:rPr lang="en-US" sz="2900" dirty="0" err="1" smtClean="0">
                <a:solidFill>
                  <a:schemeClr val="bg2">
                    <a:lumMod val="50000"/>
                  </a:schemeClr>
                </a:solidFill>
              </a:rPr>
              <a:t>Lemire</a:t>
            </a:r>
            <a:r>
              <a:rPr lang="en-US" sz="2900" dirty="0" smtClean="0">
                <a:solidFill>
                  <a:schemeClr val="bg2">
                    <a:lumMod val="50000"/>
                  </a:schemeClr>
                </a:solidFill>
              </a:rPr>
              <a:t> B.Sc., PhD Candidate Raven </a:t>
            </a:r>
            <a:r>
              <a:rPr lang="en-US" sz="2900" dirty="0" err="1" smtClean="0">
                <a:solidFill>
                  <a:schemeClr val="bg2">
                    <a:lumMod val="50000"/>
                  </a:schemeClr>
                </a:solidFill>
              </a:rPr>
              <a:t>Hnatiuk</a:t>
            </a:r>
            <a:r>
              <a:rPr lang="en-US" sz="2900" dirty="0" smtClean="0">
                <a:solidFill>
                  <a:schemeClr val="bg2">
                    <a:lumMod val="50000"/>
                  </a:schemeClr>
                </a:solidFill>
              </a:rPr>
              <a:t> Research Assistant</a:t>
            </a:r>
          </a:p>
          <a:p>
            <a:r>
              <a:rPr lang="en-US" sz="2900" dirty="0" smtClean="0">
                <a:solidFill>
                  <a:schemeClr val="bg2">
                    <a:lumMod val="50000"/>
                  </a:schemeClr>
                </a:solidFill>
              </a:rPr>
              <a:t>Klaus </a:t>
            </a:r>
            <a:r>
              <a:rPr lang="en-US" sz="2900" dirty="0" err="1" smtClean="0">
                <a:solidFill>
                  <a:schemeClr val="bg2">
                    <a:lumMod val="50000"/>
                  </a:schemeClr>
                </a:solidFill>
              </a:rPr>
              <a:t>Bosecker</a:t>
            </a:r>
            <a:r>
              <a:rPr lang="en-US" sz="2900" dirty="0" smtClean="0">
                <a:solidFill>
                  <a:schemeClr val="bg2">
                    <a:lumMod val="50000"/>
                  </a:schemeClr>
                </a:solidFill>
              </a:rPr>
              <a:t>, 1997. Bioleaching : Metal </a:t>
            </a:r>
            <a:r>
              <a:rPr lang="en-US" sz="2900" dirty="0" err="1" smtClean="0">
                <a:solidFill>
                  <a:schemeClr val="bg2">
                    <a:lumMod val="50000"/>
                  </a:schemeClr>
                </a:solidFill>
              </a:rPr>
              <a:t>solubilization</a:t>
            </a:r>
            <a:r>
              <a:rPr lang="en-US" sz="2900" dirty="0" smtClean="0">
                <a:solidFill>
                  <a:schemeClr val="bg2">
                    <a:lumMod val="50000"/>
                  </a:schemeClr>
                </a:solidFill>
              </a:rPr>
              <a:t> by microorganisms. FEMS Microbiology Reviews, 20, 591-594.</a:t>
            </a:r>
          </a:p>
          <a:p>
            <a:r>
              <a:rPr lang="en-US" sz="2900" u="sng" dirty="0" smtClean="0">
                <a:solidFill>
                  <a:schemeClr val="bg2">
                    <a:lumMod val="50000"/>
                  </a:schemeClr>
                </a:solidFill>
                <a:hlinkClick r:id="rId3"/>
              </a:rPr>
              <a:t>http://shodhganga.inflibnet.ac.in/bitstream/10603/116341/6/06_chapter%201.pdf</a:t>
            </a:r>
            <a:endParaRPr lang="en-US" sz="2900" dirty="0" smtClean="0">
              <a:solidFill>
                <a:schemeClr val="bg2">
                  <a:lumMod val="50000"/>
                </a:schemeClr>
              </a:solidFill>
            </a:endParaRPr>
          </a:p>
          <a:p>
            <a:r>
              <a:rPr lang="en-US" sz="2900" u="sng" dirty="0" smtClean="0">
                <a:solidFill>
                  <a:schemeClr val="bg2">
                    <a:lumMod val="50000"/>
                  </a:schemeClr>
                </a:solidFill>
                <a:hlinkClick r:id="rId4"/>
              </a:rPr>
              <a:t>http://www.biologydiscussion.com/biotechnology/metal-biotechnology/methods-of-metal-recovery-by-microorganisms-2-methods/10446</a:t>
            </a:r>
            <a:endParaRPr lang="en-US" sz="2900" u="sng" dirty="0" smtClean="0">
              <a:solidFill>
                <a:schemeClr val="bg2">
                  <a:lumMod val="50000"/>
                </a:schemeClr>
              </a:solidFill>
            </a:endParaRPr>
          </a:p>
          <a:p>
            <a:r>
              <a:rPr lang="en-US" sz="2900" dirty="0" smtClean="0">
                <a:solidFill>
                  <a:schemeClr val="bg2">
                    <a:lumMod val="50000"/>
                  </a:schemeClr>
                </a:solidFill>
                <a:hlinkClick r:id="rId5"/>
              </a:rPr>
              <a:t>https://www.911metallurgist.com/blog/gold-silver-leaching-cyanidation</a:t>
            </a:r>
            <a:endParaRPr lang="en-US" sz="2900" dirty="0" smtClean="0">
              <a:solidFill>
                <a:schemeClr val="bg2">
                  <a:lumMod val="50000"/>
                </a:schemeClr>
              </a:solidFill>
            </a:endParaRPr>
          </a:p>
          <a:p>
            <a:r>
              <a:rPr lang="en-US" sz="2900" dirty="0" err="1" smtClean="0">
                <a:solidFill>
                  <a:schemeClr val="bg2">
                    <a:lumMod val="50000"/>
                  </a:schemeClr>
                </a:solidFill>
              </a:rPr>
              <a:t>R.C.Dubey</a:t>
            </a:r>
            <a:r>
              <a:rPr lang="en-US" sz="2900" dirty="0" smtClean="0">
                <a:solidFill>
                  <a:schemeClr val="bg2">
                    <a:lumMod val="50000"/>
                  </a:schemeClr>
                </a:solidFill>
              </a:rPr>
              <a:t>, 2002, A textbook of Biotechnolo</a:t>
            </a:r>
            <a:r>
              <a:rPr lang="en-US" sz="2900" dirty="0" smtClean="0"/>
              <a:t>gy; </a:t>
            </a:r>
            <a:r>
              <a:rPr lang="en-US" sz="2900" dirty="0" err="1" smtClean="0"/>
              <a:t>S.Chand</a:t>
            </a:r>
            <a:r>
              <a:rPr lang="en-US" sz="2900" dirty="0" smtClean="0"/>
              <a:t> &amp; Company Ltd, New Delhi</a:t>
            </a:r>
          </a:p>
          <a:p>
            <a:r>
              <a:rPr lang="en-US" sz="2900" dirty="0" smtClean="0">
                <a:hlinkClick r:id="rId6"/>
              </a:rPr>
              <a:t>https://biocyclopedia.com/index/biotechnology/genes_genetic_engineering/genetic_engineering_for_human_welfare/biotech_abatement_of_pollution.php</a:t>
            </a:r>
            <a:endParaRPr lang="en-US" sz="2900" dirty="0" smtClean="0"/>
          </a:p>
          <a:p>
            <a:endParaRPr lang="en-US" dirty="0" smtClean="0"/>
          </a:p>
          <a:p>
            <a:endParaRPr lang="en-US" dirty="0" smtClean="0"/>
          </a:p>
          <a:p>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Degradation methods</a:t>
            </a:r>
            <a:endParaRPr lang="en-US" dirty="0"/>
          </a:p>
        </p:txBody>
      </p:sp>
      <p:sp>
        <p:nvSpPr>
          <p:cNvPr id="3" name="Content Placeholder 2"/>
          <p:cNvSpPr>
            <a:spLocks noGrp="1"/>
          </p:cNvSpPr>
          <p:nvPr>
            <p:ph idx="1"/>
          </p:nvPr>
        </p:nvSpPr>
        <p:spPr/>
        <p:txBody>
          <a:bodyPr/>
          <a:lstStyle/>
          <a:p>
            <a:r>
              <a:rPr lang="en-US" dirty="0" smtClean="0"/>
              <a:t>By using two methods</a:t>
            </a:r>
          </a:p>
          <a:p>
            <a:r>
              <a:rPr lang="en-US" dirty="0" smtClean="0"/>
              <a:t>1. Using mixture of bacteria</a:t>
            </a:r>
          </a:p>
          <a:p>
            <a:r>
              <a:rPr lang="en-US" dirty="0" smtClean="0"/>
              <a:t>2. Genetically engineered microbial strains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 of bacteria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number of bacteria lies in interface of oil droplets and water.</a:t>
            </a:r>
          </a:p>
          <a:p>
            <a:r>
              <a:rPr lang="en-US" dirty="0" smtClean="0"/>
              <a:t>Each bacteria utilizes very limited range of hydrocarbons.</a:t>
            </a:r>
          </a:p>
          <a:p>
            <a:r>
              <a:rPr lang="en-US" dirty="0" smtClean="0"/>
              <a:t>By human intervention with carefully selecting a mixture of bacteria and with the addition of inorganic nutrients like phosphorous and nitrogen, the cleaning up process is accelerated.</a:t>
            </a:r>
          </a:p>
          <a:p>
            <a:r>
              <a:rPr lang="en-US" dirty="0" smtClean="0"/>
              <a:t>Mixture of </a:t>
            </a:r>
            <a:r>
              <a:rPr lang="en-US" b="1" dirty="0" smtClean="0"/>
              <a:t>Bacillus </a:t>
            </a:r>
            <a:r>
              <a:rPr lang="en-US" b="1" dirty="0" err="1" smtClean="0"/>
              <a:t>circulans</a:t>
            </a:r>
            <a:r>
              <a:rPr lang="en-US" b="1" dirty="0" smtClean="0"/>
              <a:t> and fungus </a:t>
            </a:r>
            <a:r>
              <a:rPr lang="en-US" dirty="0" smtClean="0"/>
              <a:t>speed up the process.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Genetically engineered bacterial strain</a:t>
            </a:r>
            <a:endParaRPr lang="en-US" dirty="0"/>
          </a:p>
        </p:txBody>
      </p:sp>
      <p:sp>
        <p:nvSpPr>
          <p:cNvPr id="3" name="Content Placeholder 2"/>
          <p:cNvSpPr>
            <a:spLocks noGrp="1"/>
          </p:cNvSpPr>
          <p:nvPr>
            <p:ph idx="1"/>
          </p:nvPr>
        </p:nvSpPr>
        <p:spPr/>
        <p:txBody>
          <a:bodyPr/>
          <a:lstStyle/>
          <a:p>
            <a:r>
              <a:rPr lang="en-US" dirty="0" smtClean="0"/>
              <a:t>Genetically modified </a:t>
            </a:r>
            <a:r>
              <a:rPr lang="en-US" b="1" i="1" dirty="0" smtClean="0"/>
              <a:t>Pseudomonas </a:t>
            </a:r>
            <a:r>
              <a:rPr lang="en-US" b="1" i="1" dirty="0" err="1" smtClean="0"/>
              <a:t>putida</a:t>
            </a:r>
            <a:r>
              <a:rPr lang="en-US" b="1" i="1" dirty="0" smtClean="0"/>
              <a:t> </a:t>
            </a:r>
            <a:r>
              <a:rPr lang="en-US" dirty="0" smtClean="0"/>
              <a:t>called </a:t>
            </a:r>
            <a:r>
              <a:rPr lang="en-US" b="1" dirty="0" smtClean="0"/>
              <a:t>super bug </a:t>
            </a:r>
            <a:r>
              <a:rPr lang="en-US" dirty="0" smtClean="0"/>
              <a:t>was used.</a:t>
            </a:r>
          </a:p>
          <a:p>
            <a:r>
              <a:rPr lang="en-US" dirty="0" smtClean="0"/>
              <a:t>It was obtained by Indian born American Scientist </a:t>
            </a:r>
            <a:r>
              <a:rPr lang="en-US" dirty="0" err="1" smtClean="0"/>
              <a:t>Anand</a:t>
            </a:r>
            <a:r>
              <a:rPr lang="en-US" dirty="0" smtClean="0"/>
              <a:t> Mohan </a:t>
            </a:r>
            <a:r>
              <a:rPr lang="en-US" dirty="0" err="1" smtClean="0"/>
              <a:t>Chakrabarty</a:t>
            </a:r>
            <a:r>
              <a:rPr lang="en-US" dirty="0" smtClean="0"/>
              <a:t>.</a:t>
            </a:r>
          </a:p>
          <a:p>
            <a:r>
              <a:rPr lang="en-US" dirty="0" smtClean="0"/>
              <a:t>The modified strain contains XYL, NAH, CAM and OCT plasmids and can grow rapidly on crude oil and metabolize hydrocarbons rapidly.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Genetically engineered </a:t>
            </a:r>
            <a:r>
              <a:rPr lang="en-US" i="1" dirty="0" smtClean="0"/>
              <a:t>pseudomonas </a:t>
            </a:r>
            <a:r>
              <a:rPr lang="en-US" i="1" dirty="0" err="1" smtClean="0"/>
              <a:t>putida</a:t>
            </a:r>
            <a:endParaRPr lang="en-US" i="1" dirty="0"/>
          </a:p>
        </p:txBody>
      </p:sp>
      <p:pic>
        <p:nvPicPr>
          <p:cNvPr id="1026" name="Picture 2"/>
          <p:cNvPicPr>
            <a:picLocks noGrp="1" noChangeAspect="1" noChangeArrowheads="1"/>
          </p:cNvPicPr>
          <p:nvPr>
            <p:ph idx="1"/>
          </p:nvPr>
        </p:nvPicPr>
        <p:blipFill>
          <a:blip r:embed="rId2"/>
          <a:srcRect/>
          <a:stretch>
            <a:fillRect/>
          </a:stretch>
        </p:blipFill>
        <p:spPr bwMode="auto">
          <a:xfrm>
            <a:off x="2558280" y="1371600"/>
            <a:ext cx="4493443"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clean up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OCT plasmid degrades octane, hexane and </a:t>
            </a:r>
            <a:r>
              <a:rPr lang="en-US" dirty="0" err="1" smtClean="0"/>
              <a:t>decane</a:t>
            </a:r>
            <a:endParaRPr lang="en-US" dirty="0" smtClean="0"/>
          </a:p>
          <a:p>
            <a:r>
              <a:rPr lang="en-US" dirty="0" smtClean="0"/>
              <a:t>XYL plasmid degrades </a:t>
            </a:r>
            <a:r>
              <a:rPr lang="en-US" dirty="0" err="1" smtClean="0"/>
              <a:t>xylene</a:t>
            </a:r>
            <a:r>
              <a:rPr lang="en-US" dirty="0" smtClean="0"/>
              <a:t> and toluene</a:t>
            </a:r>
          </a:p>
          <a:p>
            <a:r>
              <a:rPr lang="en-US" dirty="0" smtClean="0"/>
              <a:t>CAM plasmid degrades Camphor</a:t>
            </a:r>
          </a:p>
          <a:p>
            <a:r>
              <a:rPr lang="en-US" dirty="0" smtClean="0"/>
              <a:t>NAH plasmid degrades naphthalene.</a:t>
            </a:r>
          </a:p>
          <a:p>
            <a:pPr algn="just"/>
            <a:r>
              <a:rPr lang="en-US" dirty="0" smtClean="0"/>
              <a:t>The superbug is mixed with straw and dried. The bacteria laden straw was stored till its requirement. Wherever the presence of oil slick, it was spread over oil slick and the straw soaked oil was broken by the genetically modified </a:t>
            </a:r>
            <a:r>
              <a:rPr lang="en-US" i="1" dirty="0" smtClean="0"/>
              <a:t>Pseudomonas </a:t>
            </a:r>
            <a:r>
              <a:rPr lang="en-US" i="1" dirty="0" err="1" smtClean="0"/>
              <a:t>putida</a:t>
            </a:r>
            <a:r>
              <a:rPr lang="en-US" i="1" dirty="0" smtClean="0"/>
              <a:t> </a:t>
            </a:r>
            <a:r>
              <a:rPr lang="en-US" dirty="0" smtClean="0"/>
              <a:t>and cleaned up.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bioleaching</a:t>
            </a:r>
            <a:endParaRPr lang="en-US" dirty="0"/>
          </a:p>
        </p:txBody>
      </p:sp>
      <p:sp>
        <p:nvSpPr>
          <p:cNvPr id="3" name="Content Placeholder 2"/>
          <p:cNvSpPr>
            <a:spLocks noGrp="1"/>
          </p:cNvSpPr>
          <p:nvPr>
            <p:ph idx="1"/>
          </p:nvPr>
        </p:nvSpPr>
        <p:spPr/>
        <p:txBody>
          <a:bodyPr>
            <a:normAutofit lnSpcReduction="10000"/>
          </a:bodyPr>
          <a:lstStyle/>
          <a:p>
            <a:r>
              <a:rPr lang="en-US" dirty="0" smtClean="0"/>
              <a:t>Bioleaching is also called as </a:t>
            </a:r>
            <a:r>
              <a:rPr lang="en-US" dirty="0" err="1" smtClean="0"/>
              <a:t>Biomining</a:t>
            </a:r>
            <a:r>
              <a:rPr lang="en-US" dirty="0" smtClean="0"/>
              <a:t> and Microbial leaching.</a:t>
            </a:r>
          </a:p>
          <a:p>
            <a:r>
              <a:rPr lang="en-US" dirty="0" err="1" smtClean="0"/>
              <a:t>Biomining</a:t>
            </a:r>
            <a:r>
              <a:rPr lang="en-US" dirty="0" smtClean="0"/>
              <a:t> is the process of extracting  or dissolving metals from ores (ore bearing rocks) with the help of microorganisms. </a:t>
            </a:r>
          </a:p>
          <a:p>
            <a:endParaRPr lang="en-US" dirty="0" smtClean="0"/>
          </a:p>
          <a:p>
            <a:r>
              <a:rPr lang="en-US" dirty="0" smtClean="0"/>
              <a:t>Metals are extracted from large quantity of low grade ores generally discarded as waste using microorganisms economically.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564</TotalTime>
  <Words>1672</Words>
  <Application>Microsoft Office PowerPoint</Application>
  <PresentationFormat>On-screen Show (4:3)</PresentationFormat>
  <Paragraphs>180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Trek</vt:lpstr>
      <vt:lpstr>Oil spill cleanup &amp; Bioleaching </vt:lpstr>
      <vt:lpstr>Bioremediation of hydrocarbons (or)  Oil spill clean up</vt:lpstr>
      <vt:lpstr>Role of microorganisms</vt:lpstr>
      <vt:lpstr>Degradation methods</vt:lpstr>
      <vt:lpstr>Mixture of bacteria</vt:lpstr>
      <vt:lpstr>Genetically engineered bacterial strain</vt:lpstr>
      <vt:lpstr>Genetically engineered pseudomonas putida</vt:lpstr>
      <vt:lpstr>Process of clean up</vt:lpstr>
      <vt:lpstr>bioleaching</vt:lpstr>
      <vt:lpstr>Microorganisms</vt:lpstr>
      <vt:lpstr>Mechanisms of leaching</vt:lpstr>
      <vt:lpstr>Slide 12</vt:lpstr>
      <vt:lpstr>Slide 13</vt:lpstr>
      <vt:lpstr>Slide 14</vt:lpstr>
      <vt:lpstr>Leaching Process</vt:lpstr>
      <vt:lpstr>Dump leaching or slope leaching</vt:lpstr>
      <vt:lpstr>Slope leaching</vt:lpstr>
      <vt:lpstr>Heap leaching</vt:lpstr>
      <vt:lpstr>Heap leaching</vt:lpstr>
      <vt:lpstr> </vt:lpstr>
      <vt:lpstr>In situ leaching</vt:lpstr>
      <vt:lpstr>Underground leaching</vt:lpstr>
      <vt:lpstr>Tank leaching</vt:lpstr>
      <vt:lpstr>Factors required for bioleaching</vt:lpstr>
      <vt:lpstr>Slide 25</vt:lpstr>
      <vt:lpstr>Slide 26</vt:lpstr>
      <vt:lpstr>Bioleaching of Copper</vt:lpstr>
      <vt:lpstr>Slide 28</vt:lpstr>
      <vt:lpstr>Uranium leaching</vt:lpstr>
      <vt:lpstr>Slide 30</vt:lpstr>
      <vt:lpstr>Gold and Silver leaching</vt:lpstr>
      <vt:lpstr>Nickel leaching</vt:lpstr>
      <vt:lpstr>Silica leaching</vt:lpstr>
      <vt:lpstr>Advantages of Bioleaching</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Biomining</dc:title>
  <dc:creator>Welcome</dc:creator>
  <cp:lastModifiedBy>ADMIN</cp:lastModifiedBy>
  <cp:revision>75</cp:revision>
  <dcterms:created xsi:type="dcterms:W3CDTF">2018-05-05T13:29:56Z</dcterms:created>
  <dcterms:modified xsi:type="dcterms:W3CDTF">2020-06-30T08:11:25Z</dcterms:modified>
</cp:coreProperties>
</file>