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handoutMasterIdLst>
    <p:handoutMasterId r:id="rId31"/>
  </p:handoutMasterIdLst>
  <p:sldIdLst>
    <p:sldId id="263" r:id="rId3"/>
    <p:sldId id="260" r:id="rId4"/>
    <p:sldId id="265" r:id="rId5"/>
    <p:sldId id="266" r:id="rId6"/>
    <p:sldId id="267" r:id="rId7"/>
    <p:sldId id="268" r:id="rId8"/>
    <p:sldId id="269" r:id="rId9"/>
    <p:sldId id="270" r:id="rId10"/>
    <p:sldId id="271" r:id="rId11"/>
    <p:sldId id="296" r:id="rId12"/>
    <p:sldId id="297" r:id="rId13"/>
    <p:sldId id="298" r:id="rId14"/>
    <p:sldId id="299" r:id="rId15"/>
    <p:sldId id="300" r:id="rId16"/>
    <p:sldId id="301" r:id="rId17"/>
    <p:sldId id="302" r:id="rId18"/>
    <p:sldId id="303" r:id="rId19"/>
    <p:sldId id="314" r:id="rId20"/>
    <p:sldId id="305" r:id="rId21"/>
    <p:sldId id="306" r:id="rId22"/>
    <p:sldId id="307" r:id="rId23"/>
    <p:sldId id="308" r:id="rId24"/>
    <p:sldId id="309" r:id="rId25"/>
    <p:sldId id="310" r:id="rId26"/>
    <p:sldId id="311" r:id="rId27"/>
    <p:sldId id="312" r:id="rId28"/>
    <p:sldId id="313" r:id="rId29"/>
  </p:sldIdLst>
  <p:sldSz cx="9144000" cy="6858000" type="screen4x3"/>
  <p:notesSz cx="6858000" cy="9144000"/>
  <p:defaultTextStyle>
    <a:defPPr>
      <a:defRPr lang="en-US"/>
    </a:defPPr>
    <a:lvl1pPr algn="ctr" rtl="0" fontAlgn="base">
      <a:spcBef>
        <a:spcPct val="0"/>
      </a:spcBef>
      <a:spcAft>
        <a:spcPct val="0"/>
      </a:spcAft>
      <a:defRPr sz="4400" kern="1200">
        <a:solidFill>
          <a:schemeClr val="tx2"/>
        </a:solidFill>
        <a:latin typeface="Times New Roman" pitchFamily="18" charset="0"/>
        <a:ea typeface="+mn-ea"/>
        <a:cs typeface="+mn-cs"/>
      </a:defRPr>
    </a:lvl1pPr>
    <a:lvl2pPr marL="457200" algn="ctr" rtl="0" fontAlgn="base">
      <a:spcBef>
        <a:spcPct val="0"/>
      </a:spcBef>
      <a:spcAft>
        <a:spcPct val="0"/>
      </a:spcAft>
      <a:defRPr sz="4400" kern="1200">
        <a:solidFill>
          <a:schemeClr val="tx2"/>
        </a:solidFill>
        <a:latin typeface="Times New Roman" pitchFamily="18" charset="0"/>
        <a:ea typeface="+mn-ea"/>
        <a:cs typeface="+mn-cs"/>
      </a:defRPr>
    </a:lvl2pPr>
    <a:lvl3pPr marL="914400" algn="ctr" rtl="0" fontAlgn="base">
      <a:spcBef>
        <a:spcPct val="0"/>
      </a:spcBef>
      <a:spcAft>
        <a:spcPct val="0"/>
      </a:spcAft>
      <a:defRPr sz="4400" kern="1200">
        <a:solidFill>
          <a:schemeClr val="tx2"/>
        </a:solidFill>
        <a:latin typeface="Times New Roman" pitchFamily="18" charset="0"/>
        <a:ea typeface="+mn-ea"/>
        <a:cs typeface="+mn-cs"/>
      </a:defRPr>
    </a:lvl3pPr>
    <a:lvl4pPr marL="1371600" algn="ctr" rtl="0" fontAlgn="base">
      <a:spcBef>
        <a:spcPct val="0"/>
      </a:spcBef>
      <a:spcAft>
        <a:spcPct val="0"/>
      </a:spcAft>
      <a:defRPr sz="4400" kern="1200">
        <a:solidFill>
          <a:schemeClr val="tx2"/>
        </a:solidFill>
        <a:latin typeface="Times New Roman" pitchFamily="18" charset="0"/>
        <a:ea typeface="+mn-ea"/>
        <a:cs typeface="+mn-cs"/>
      </a:defRPr>
    </a:lvl4pPr>
    <a:lvl5pPr marL="1828800" algn="ctr" rtl="0" fontAlgn="base">
      <a:spcBef>
        <a:spcPct val="0"/>
      </a:spcBef>
      <a:spcAft>
        <a:spcPct val="0"/>
      </a:spcAft>
      <a:defRPr sz="4400" kern="1200">
        <a:solidFill>
          <a:schemeClr val="tx2"/>
        </a:solidFill>
        <a:latin typeface="Times New Roman" pitchFamily="18" charset="0"/>
        <a:ea typeface="+mn-ea"/>
        <a:cs typeface="+mn-cs"/>
      </a:defRPr>
    </a:lvl5pPr>
    <a:lvl6pPr marL="2286000" algn="l" defTabSz="914400" rtl="0" eaLnBrk="1" latinLnBrk="0" hangingPunct="1">
      <a:defRPr sz="4400" kern="1200">
        <a:solidFill>
          <a:schemeClr val="tx2"/>
        </a:solidFill>
        <a:latin typeface="Times New Roman" pitchFamily="18" charset="0"/>
        <a:ea typeface="+mn-ea"/>
        <a:cs typeface="+mn-cs"/>
      </a:defRPr>
    </a:lvl6pPr>
    <a:lvl7pPr marL="2743200" algn="l" defTabSz="914400" rtl="0" eaLnBrk="1" latinLnBrk="0" hangingPunct="1">
      <a:defRPr sz="4400" kern="1200">
        <a:solidFill>
          <a:schemeClr val="tx2"/>
        </a:solidFill>
        <a:latin typeface="Times New Roman" pitchFamily="18" charset="0"/>
        <a:ea typeface="+mn-ea"/>
        <a:cs typeface="+mn-cs"/>
      </a:defRPr>
    </a:lvl7pPr>
    <a:lvl8pPr marL="3200400" algn="l" defTabSz="914400" rtl="0" eaLnBrk="1" latinLnBrk="0" hangingPunct="1">
      <a:defRPr sz="4400" kern="1200">
        <a:solidFill>
          <a:schemeClr val="tx2"/>
        </a:solidFill>
        <a:latin typeface="Times New Roman" pitchFamily="18" charset="0"/>
        <a:ea typeface="+mn-ea"/>
        <a:cs typeface="+mn-cs"/>
      </a:defRPr>
    </a:lvl8pPr>
    <a:lvl9pPr marL="3657600" algn="l" defTabSz="914400" rtl="0" eaLnBrk="1" latinLnBrk="0" hangingPunct="1">
      <a:defRPr sz="4400"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1DF40C"/>
    <a:srgbClr val="F709C4"/>
    <a:srgbClr val="00FF00"/>
    <a:srgbClr val="C1FC04"/>
    <a:srgbClr val="FFCC66"/>
    <a:srgbClr val="8507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70" d="100"/>
          <a:sy n="70" d="100"/>
        </p:scale>
        <p:origin x="-1152"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411FC3C-8A90-43D6-8F00-EFAF95B3C25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6AAF-CC49-4FFD-8155-76C1C866E822}" type="datetimeFigureOut">
              <a:rPr lang="en-US" smtClean="0"/>
              <a:pPr/>
              <a:t>5/29/2020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2302D-D786-4E2A-BD5C-18A6570393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208A0ADD-5F11-4267-A269-35E3C69BDF7A}" type="slidenum">
              <a:rPr lang="en-US" smtClean="0">
                <a:latin typeface="Arial" charset="0"/>
              </a:rPr>
              <a:pPr/>
              <a:t>1</a:t>
            </a:fld>
            <a:endParaRPr lang="en-US"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0"/>
              </a:spcAft>
            </a:pPr>
            <a:r>
              <a:rPr lang="en-US" sz="1200" b="1" dirty="0" smtClean="0">
                <a:effectLst/>
                <a:latin typeface="Segoe UI"/>
                <a:ea typeface="Calibri"/>
                <a:cs typeface="Times New Roman"/>
              </a:rPr>
              <a:t>Thank You</a:t>
            </a:r>
            <a:br>
              <a:rPr lang="en-US" sz="1200" b="1" dirty="0" smtClean="0">
                <a:effectLst/>
                <a:latin typeface="Segoe UI"/>
                <a:ea typeface="Calibri"/>
                <a:cs typeface="Times New Roman"/>
              </a:rPr>
            </a:br>
            <a:r>
              <a:rPr lang="en-US" sz="1200" dirty="0" smtClean="0">
                <a:effectLst/>
                <a:latin typeface="Segoe UI"/>
                <a:ea typeface="Calibri"/>
                <a:cs typeface="Times New Roman"/>
              </a:rPr>
              <a:t>(Basic)</a:t>
            </a:r>
            <a:br>
              <a:rPr lang="en-US" sz="1200" dirty="0" smtClean="0">
                <a:effectLst/>
                <a:latin typeface="Segoe UI"/>
                <a:ea typeface="Calibri"/>
                <a:cs typeface="Times New Roman"/>
              </a:rPr>
            </a:br>
            <a:r>
              <a:rPr lang="en-US" sz="1200" dirty="0" smtClean="0">
                <a:effectLst/>
                <a:latin typeface="Segoe UI"/>
                <a:ea typeface="Calibri"/>
                <a:cs typeface="Times New Roman"/>
              </a:rPr>
              <a:t/>
            </a:r>
            <a:br>
              <a:rPr lang="en-US" sz="1200" dirty="0" smtClean="0">
                <a:effectLst/>
                <a:latin typeface="Segoe UI"/>
                <a:ea typeface="Calibri"/>
                <a:cs typeface="Times New Roman"/>
              </a:rPr>
            </a:br>
            <a:r>
              <a:rPr lang="en-US" sz="1200" dirty="0" smtClean="0">
                <a:effectLst/>
                <a:latin typeface="Segoe UI"/>
                <a:ea typeface="Calibri"/>
                <a:cs typeface="Times New Roman"/>
              </a:rPr>
              <a:t>To reproduce the video effects on this slide, do the following:</a:t>
            </a:r>
          </a:p>
          <a:p>
            <a:pPr marL="0" marR="0">
              <a:lnSpc>
                <a:spcPct val="115000"/>
              </a:lnSpc>
              <a:spcBef>
                <a:spcPts val="600"/>
              </a:spcBef>
              <a:spcAft>
                <a:spcPts val="0"/>
              </a:spcAft>
            </a:pP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Slides</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Layout</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Blank</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Media</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Video</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Video from File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In the left pane of the </a:t>
            </a:r>
            <a:r>
              <a:rPr lang="en-US" sz="1200" b="1" dirty="0" smtClean="0">
                <a:effectLst/>
                <a:latin typeface="Segoe UI"/>
                <a:ea typeface="Calibri"/>
                <a:cs typeface="Times New Roman"/>
              </a:rPr>
              <a:t>Insert Video</a:t>
            </a:r>
            <a:r>
              <a:rPr lang="en-US" sz="1200" dirty="0" smtClean="0">
                <a:effectLst/>
                <a:latin typeface="Segoe UI"/>
                <a:ea typeface="Calibri"/>
                <a:cs typeface="Times New Roman"/>
              </a:rPr>
              <a:t> dialog box, click the drive or library that contains the video. In the right pane of the dialog box, click the video that you want and then click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 </a:t>
            </a:r>
            <a:r>
              <a:rPr lang="en-US" sz="1200" dirty="0" smtClean="0">
                <a:effectLst/>
                <a:latin typeface="Segoe UI"/>
                <a:ea typeface="Calibri"/>
                <a:cs typeface="Times New Roman"/>
              </a:rPr>
              <a:t>tab, in the </a:t>
            </a:r>
            <a:r>
              <a:rPr lang="en-US" sz="1200" b="1" dirty="0" smtClean="0">
                <a:effectLst/>
                <a:latin typeface="Segoe UI"/>
                <a:ea typeface="Calibri"/>
                <a:cs typeface="Times New Roman"/>
              </a:rPr>
              <a:t>Sizing </a:t>
            </a:r>
            <a:r>
              <a:rPr lang="en-US" sz="1200" dirty="0" smtClean="0">
                <a:effectLst/>
                <a:latin typeface="Segoe UI"/>
                <a:ea typeface="Calibri"/>
                <a:cs typeface="Times New Roman"/>
              </a:rPr>
              <a:t>group, click the arrow to the right of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launching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Size </a:t>
            </a:r>
            <a:r>
              <a:rPr lang="en-US" sz="1200" dirty="0" smtClean="0">
                <a:effectLst/>
                <a:latin typeface="Segoe UI"/>
                <a:ea typeface="Calibri"/>
                <a:cs typeface="Times New Roman"/>
              </a:rPr>
              <a:t>from the left pane and under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in the right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Click the </a:t>
            </a:r>
            <a:r>
              <a:rPr lang="en-US" sz="1200" b="1" dirty="0" smtClean="0">
                <a:effectLst/>
                <a:latin typeface="Segoe UI"/>
                <a:ea typeface="Calibri"/>
                <a:cs typeface="Times New Roman"/>
              </a:rPr>
              <a:t>Lock Aspect Ratio</a:t>
            </a:r>
            <a:r>
              <a:rPr lang="en-US" sz="1200" dirty="0" smtClean="0">
                <a:effectLst/>
                <a:latin typeface="Segoe UI"/>
                <a:ea typeface="Calibri"/>
                <a:cs typeface="Times New Roman"/>
              </a:rPr>
              <a:t> box.</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Height</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6.03”</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Width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8.03”</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Border Color</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Border Color</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Solid Line</a:t>
            </a:r>
            <a:r>
              <a:rPr lang="en-US" sz="1200" dirty="0" smtClean="0">
                <a:effectLst/>
                <a:latin typeface="Segoe UI"/>
                <a:ea typeface="Calibri"/>
                <a:cs typeface="Times New Roman"/>
              </a:rPr>
              <a:t>, and then click the arrow to the right of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Theme colors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Black, Text 1, Lighter 25%</a:t>
            </a:r>
            <a:r>
              <a:rPr lang="en-US" sz="1200" dirty="0" smtClean="0">
                <a:effectLst/>
                <a:latin typeface="Segoe UI"/>
                <a:ea typeface="Calibri"/>
                <a:cs typeface="Times New Roman"/>
              </a:rPr>
              <a:t> (fourth row, second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Border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Border Style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15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Shadow</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Shadow </a:t>
            </a:r>
            <a:r>
              <a:rPr lang="en-US" sz="1200" dirty="0" smtClean="0">
                <a:effectLst/>
                <a:latin typeface="Segoe UI"/>
                <a:ea typeface="Calibri"/>
                <a:cs typeface="Times New Roman"/>
              </a:rPr>
              <a:t>in the Right pane, click the arrow to the right of </a:t>
            </a:r>
            <a:r>
              <a:rPr lang="en-US" sz="1200" b="1" dirty="0" smtClean="0">
                <a:effectLst/>
                <a:latin typeface="Segoe UI"/>
                <a:ea typeface="Calibri"/>
                <a:cs typeface="Times New Roman"/>
              </a:rPr>
              <a:t>Colors</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Theme Colors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Black, Text 1</a:t>
            </a:r>
            <a:r>
              <a:rPr lang="en-US" sz="1200" dirty="0" smtClean="0">
                <a:effectLst/>
                <a:latin typeface="Segoe UI"/>
                <a:ea typeface="Calibri"/>
                <a:cs typeface="Times New Roman"/>
              </a:rPr>
              <a:t> (first row, second option from left), 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60%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Blur</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21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Angle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40 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Distance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19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Bevel </a:t>
            </a:r>
            <a:r>
              <a:rPr lang="en-US" sz="1200" dirty="0" smtClean="0">
                <a:effectLst/>
                <a:latin typeface="Segoe UI"/>
                <a:ea typeface="Calibri"/>
                <a:cs typeface="Times New Roman"/>
              </a:rPr>
              <a:t>in the right pane click the arrow 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Relaxed Inset </a:t>
            </a:r>
            <a:r>
              <a:rPr lang="en-US" sz="1200" dirty="0" smtClean="0">
                <a:effectLst/>
                <a:latin typeface="Segoe UI"/>
                <a:ea typeface="Calibri"/>
                <a:cs typeface="Times New Roman"/>
              </a:rPr>
              <a:t>(first row, second option from left), 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in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6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in the </a:t>
            </a:r>
            <a:r>
              <a:rPr lang="en-US" sz="1200" b="1" dirty="0" smtClean="0">
                <a:effectLst/>
                <a:latin typeface="Segoe UI"/>
                <a:ea typeface="Calibri"/>
                <a:cs typeface="Times New Roman"/>
              </a:rPr>
              <a:t>Height</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16.5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a:t>
            </a:r>
            <a:r>
              <a:rPr lang="en-US" sz="1200" b="1" dirty="0" smtClean="0">
                <a:effectLst/>
                <a:latin typeface="Segoe UI"/>
                <a:ea typeface="Calibri"/>
                <a:cs typeface="Times New Roman"/>
              </a:rPr>
              <a:t> </a:t>
            </a:r>
            <a:r>
              <a:rPr lang="en-US" sz="1200" dirty="0" smtClean="0">
                <a:effectLst/>
                <a:latin typeface="Segoe UI"/>
                <a:ea typeface="Calibri"/>
                <a:cs typeface="Times New Roman"/>
              </a:rPr>
              <a:t>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Click </a:t>
            </a:r>
            <a:r>
              <a:rPr lang="en-US" sz="1200" b="1" dirty="0" smtClean="0">
                <a:effectLst/>
                <a:latin typeface="Segoe UI"/>
                <a:ea typeface="Calibri"/>
                <a:cs typeface="Times New Roman"/>
              </a:rPr>
              <a:t>Align Center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Click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a:t>
            </a:r>
            <a:r>
              <a:rPr lang="en-US" sz="1200" b="1"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Playback</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Options</a:t>
            </a:r>
            <a:r>
              <a:rPr lang="en-US" sz="1200" dirty="0" smtClean="0">
                <a:effectLst/>
                <a:latin typeface="Segoe UI"/>
                <a:ea typeface="Calibri"/>
                <a:cs typeface="Times New Roman"/>
              </a:rPr>
              <a:t> group, select</a:t>
            </a:r>
            <a:r>
              <a:rPr lang="en-US" sz="1200" b="1" dirty="0" smtClean="0">
                <a:effectLst/>
                <a:latin typeface="Segoe UI"/>
                <a:ea typeface="Calibri"/>
                <a:cs typeface="Times New Roman"/>
              </a:rPr>
              <a:t> Loop until Stopped</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Animation</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Play</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Timing </a:t>
            </a:r>
            <a:r>
              <a:rPr lang="en-US" sz="1200" dirty="0" smtClean="0">
                <a:effectLst/>
                <a:latin typeface="Segoe UI"/>
                <a:ea typeface="Calibri"/>
                <a:cs typeface="Times New Roman"/>
              </a:rPr>
              <a:t>group, click the arrow to the right of </a:t>
            </a:r>
            <a:r>
              <a:rPr lang="en-US" sz="1200" b="1" dirty="0" smtClean="0">
                <a:effectLst/>
                <a:latin typeface="Segoe UI"/>
                <a:ea typeface="Calibri"/>
                <a:cs typeface="Times New Roman"/>
              </a:rPr>
              <a:t>Start</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With Previous</a:t>
            </a:r>
            <a:r>
              <a:rPr lang="en-US" sz="1200" dirty="0" smtClean="0">
                <a:effectLst/>
                <a:latin typeface="Segoe UI"/>
                <a:ea typeface="Calibri"/>
                <a:cs typeface="Times New Roman"/>
              </a:rPr>
              <a:t>.</a:t>
            </a:r>
          </a:p>
          <a:p>
            <a:pPr marL="0" marR="0" lvl="0" indent="0">
              <a:lnSpc>
                <a:spcPct val="115000"/>
              </a:lnSpc>
              <a:spcBef>
                <a:spcPts val="600"/>
              </a:spcBef>
              <a:spcAft>
                <a:spcPts val="0"/>
              </a:spcAft>
              <a:buFont typeface="+mj-lt"/>
              <a:buNone/>
              <a:tabLst>
                <a:tab pos="742950" algn="l"/>
              </a:tabLst>
            </a:pPr>
            <a:endParaRPr lang="en-US" sz="1200" dirty="0" smtClean="0">
              <a:effectLst/>
              <a:latin typeface="+mn-lt"/>
              <a:ea typeface="Calibri"/>
              <a:cs typeface="Times New Roman"/>
            </a:endParaRPr>
          </a:p>
          <a:p>
            <a:pPr marL="0" marR="0">
              <a:lnSpc>
                <a:spcPct val="115000"/>
              </a:lnSpc>
              <a:spcBef>
                <a:spcPts val="600"/>
              </a:spcBef>
              <a:spcAft>
                <a:spcPts val="0"/>
              </a:spcAft>
            </a:pPr>
            <a:r>
              <a:rPr lang="en-US" sz="1200" dirty="0" smtClean="0">
                <a:effectLst/>
                <a:latin typeface="Segoe UI"/>
                <a:ea typeface="Calibri"/>
                <a:cs typeface="Times New Roman"/>
              </a:rPr>
              <a:t>To reproduce the text effects on this slide, do the following:</a:t>
            </a:r>
          </a:p>
          <a:p>
            <a:pPr marL="0" marR="0">
              <a:lnSpc>
                <a:spcPct val="115000"/>
              </a:lnSpc>
              <a:spcBef>
                <a:spcPts val="600"/>
              </a:spcBef>
              <a:spcAft>
                <a:spcPts val="0"/>
              </a:spcAft>
            </a:pP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 </a:t>
            </a:r>
            <a:r>
              <a:rPr lang="en-US" sz="1200" dirty="0" smtClean="0">
                <a:effectLst/>
                <a:latin typeface="Segoe UI"/>
                <a:ea typeface="Calibri"/>
                <a:cs typeface="Times New Roman"/>
              </a:rPr>
              <a:t>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a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Type text in the text box (“Thank You” – or whatever text suits</a:t>
            </a:r>
            <a:r>
              <a:rPr lang="en-US" sz="1200" baseline="0" dirty="0" smtClean="0">
                <a:effectLst/>
                <a:latin typeface="Segoe UI"/>
                <a:ea typeface="Calibri"/>
                <a:cs typeface="Times New Roman"/>
              </a:rPr>
              <a:t> your message</a:t>
            </a:r>
            <a:r>
              <a:rPr lang="en-US" sz="1200" dirty="0" smtClean="0">
                <a:effectLst/>
                <a:latin typeface="Segoe UI"/>
                <a:ea typeface="Calibri"/>
                <a:cs typeface="Times New Roman"/>
              </a:rPr>
              <a:t>).</a:t>
            </a: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 </a:t>
            </a:r>
            <a:r>
              <a:rPr lang="en-US" sz="1200" dirty="0" smtClean="0">
                <a:effectLst/>
                <a:latin typeface="Segoe UI"/>
                <a:ea typeface="Calibri"/>
                <a:cs typeface="Times New Roman"/>
              </a:rPr>
              <a:t>group, select </a:t>
            </a:r>
            <a:r>
              <a:rPr lang="en-US" sz="1200" b="1" dirty="0" smtClean="0">
                <a:effectLst/>
                <a:latin typeface="Segoe UI"/>
                <a:ea typeface="Calibri"/>
                <a:cs typeface="Times New Roman"/>
              </a:rPr>
              <a:t>Garamond</a:t>
            </a:r>
            <a:r>
              <a:rPr lang="en-US" sz="1200" dirty="0" smtClean="0">
                <a:effectLst/>
                <a:latin typeface="Segoe UI"/>
                <a:ea typeface="Calibri"/>
                <a:cs typeface="Times New Roman"/>
              </a:rPr>
              <a:t> 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list, select </a:t>
            </a:r>
            <a:r>
              <a:rPr lang="en-US" sz="1200" b="1" dirty="0" smtClean="0">
                <a:effectLst/>
                <a:latin typeface="Segoe UI"/>
                <a:ea typeface="Calibri"/>
                <a:cs typeface="Times New Roman"/>
              </a:rPr>
              <a:t>88 </a:t>
            </a:r>
            <a:r>
              <a:rPr lang="en-US" sz="1200" b="1" dirty="0" err="1" smtClean="0">
                <a:effectLst/>
                <a:latin typeface="Segoe UI"/>
                <a:ea typeface="Calibri"/>
                <a:cs typeface="Times New Roman"/>
              </a:rPr>
              <a:t>pt</a:t>
            </a:r>
            <a:r>
              <a:rPr lang="en-US" sz="1200" dirty="0" smtClean="0">
                <a:effectLst/>
                <a:latin typeface="Segoe UI"/>
                <a:ea typeface="Calibri"/>
                <a:cs typeface="Times New Roman"/>
              </a:rPr>
              <a:t> from the </a:t>
            </a:r>
            <a:r>
              <a:rPr lang="en-US" sz="1200" b="1" dirty="0" smtClean="0">
                <a:effectLst/>
                <a:latin typeface="Segoe UI"/>
                <a:ea typeface="Calibri"/>
                <a:cs typeface="Times New Roman"/>
              </a:rPr>
              <a:t>Font Size</a:t>
            </a:r>
            <a:r>
              <a:rPr lang="en-US" sz="1200" dirty="0" smtClean="0">
                <a:effectLst/>
                <a:latin typeface="Segoe UI"/>
                <a:ea typeface="Calibri"/>
                <a:cs typeface="Times New Roman"/>
              </a:rPr>
              <a:t> list, and then click on the </a:t>
            </a:r>
            <a:r>
              <a:rPr lang="en-US" sz="1200" b="1" dirty="0" smtClean="0">
                <a:effectLst/>
                <a:latin typeface="Segoe UI"/>
                <a:ea typeface="Calibri"/>
                <a:cs typeface="Times New Roman"/>
              </a:rPr>
              <a:t>Bold</a:t>
            </a:r>
            <a:r>
              <a:rPr lang="en-US" sz="1200" dirty="0" smtClean="0">
                <a:effectLst/>
                <a:latin typeface="Segoe UI"/>
                <a:ea typeface="Calibri"/>
                <a:cs typeface="Times New Roman"/>
              </a:rPr>
              <a:t> icon.</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 </a:t>
            </a:r>
            <a:r>
              <a:rPr lang="en-US" sz="1200" dirty="0" smtClean="0">
                <a:effectLst/>
                <a:latin typeface="Segoe UI"/>
                <a:ea typeface="Calibri"/>
                <a:cs typeface="Times New Roman"/>
              </a:rPr>
              <a:t>group, select the arrow to the right of the </a:t>
            </a:r>
            <a:r>
              <a:rPr lang="en-US" sz="1200" b="1" dirty="0" smtClean="0">
                <a:effectLst/>
                <a:latin typeface="Segoe UI"/>
                <a:ea typeface="Calibri"/>
                <a:cs typeface="Times New Roman"/>
              </a:rPr>
              <a:t>Font Color</a:t>
            </a:r>
            <a:r>
              <a:rPr lang="en-US" sz="1200" dirty="0" smtClean="0">
                <a:effectLst/>
                <a:latin typeface="Segoe UI"/>
                <a:ea typeface="Calibri"/>
                <a:cs typeface="Times New Roman"/>
              </a:rPr>
              <a:t> Icon, and then under </a:t>
            </a:r>
            <a:r>
              <a:rPr lang="en-US" sz="1200" b="1" dirty="0" smtClean="0">
                <a:effectLst/>
                <a:latin typeface="Segoe UI"/>
                <a:ea typeface="Calibri"/>
                <a:cs typeface="Times New Roman"/>
              </a:rPr>
              <a:t>Theme Colors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White, Background 1</a:t>
            </a:r>
            <a:r>
              <a:rPr lang="en-US" sz="1200" dirty="0" smtClean="0">
                <a:effectLst/>
                <a:latin typeface="Segoe UI"/>
                <a:ea typeface="Calibri"/>
                <a:cs typeface="Times New Roman"/>
              </a:rPr>
              <a:t> (first row, first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kern="1200" dirty="0" smtClean="0">
                <a:solidFill>
                  <a:srgbClr val="000000"/>
                </a:solidFill>
                <a:effectLst/>
                <a:latin typeface="Segoe UI"/>
                <a:ea typeface="Times New Roman"/>
                <a:cs typeface="Times New Roman"/>
              </a:rPr>
              <a:t>With the text box selected, 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WordArt Styles </a:t>
            </a:r>
            <a:r>
              <a:rPr lang="en-US" sz="1200" kern="1200" dirty="0" smtClean="0">
                <a:solidFill>
                  <a:srgbClr val="000000"/>
                </a:solidFill>
                <a:effectLst/>
                <a:latin typeface="Segoe UI"/>
                <a:ea typeface="Times New Roman"/>
                <a:cs typeface="Times New Roman"/>
              </a:rPr>
              <a:t>group, click the arrow opening the </a:t>
            </a:r>
            <a:r>
              <a:rPr lang="en-US" sz="1200" b="1" kern="1200" dirty="0" smtClean="0">
                <a:solidFill>
                  <a:srgbClr val="000000"/>
                </a:solidFill>
                <a:effectLst/>
                <a:latin typeface="Segoe UI"/>
                <a:ea typeface="Times New Roman"/>
                <a:cs typeface="Times New Roman"/>
              </a:rPr>
              <a:t>Format Text Effects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on the left pane,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on the right pane, click the arrow next to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Relaxed</a:t>
            </a:r>
            <a:r>
              <a:rPr lang="en-US" sz="1200" dirty="0" smtClean="0">
                <a:effectLst/>
                <a:latin typeface="Segoe UI"/>
                <a:ea typeface="Calibri"/>
                <a:cs typeface="Times New Roman"/>
              </a:rPr>
              <a:t> </a:t>
            </a:r>
            <a:r>
              <a:rPr lang="en-US" sz="1200" b="1" dirty="0" smtClean="0">
                <a:effectLst/>
                <a:latin typeface="Segoe UI"/>
                <a:ea typeface="Calibri"/>
                <a:cs typeface="Times New Roman"/>
              </a:rPr>
              <a:t>Inset</a:t>
            </a:r>
            <a:r>
              <a:rPr lang="en-US" sz="1200" dirty="0" smtClean="0">
                <a:effectLst/>
                <a:latin typeface="Segoe UI"/>
                <a:ea typeface="Calibri"/>
                <a:cs typeface="Times New Roman"/>
              </a:rPr>
              <a:t> (first row, second option from left).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5 </a:t>
            </a:r>
            <a:r>
              <a:rPr lang="en-US" sz="1200" b="1" dirty="0" err="1" smtClean="0">
                <a:effectLst/>
                <a:latin typeface="Segoe UI"/>
                <a:ea typeface="Calibri"/>
                <a:cs typeface="Times New Roman"/>
              </a:rPr>
              <a:t>pt</a:t>
            </a:r>
            <a:r>
              <a:rPr lang="en-US" sz="1200" dirty="0" smtClean="0">
                <a:effectLst/>
                <a:latin typeface="Segoe UI"/>
                <a:ea typeface="Calibri"/>
                <a:cs typeface="Times New Roman"/>
              </a:rPr>
              <a:t> and the </a:t>
            </a:r>
            <a:r>
              <a:rPr lang="en-US" sz="1200" b="1" dirty="0" smtClean="0">
                <a:effectLst/>
                <a:latin typeface="Segoe UI"/>
                <a:ea typeface="Calibri"/>
                <a:cs typeface="Times New Roman"/>
              </a:rPr>
              <a:t>Height</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3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right pane, under </a:t>
            </a:r>
            <a:r>
              <a:rPr lang="en-US" sz="1200" b="1" dirty="0" smtClean="0">
                <a:effectLst/>
                <a:latin typeface="Segoe UI"/>
                <a:ea typeface="Calibri"/>
                <a:cs typeface="Times New Roman"/>
              </a:rPr>
              <a:t>Surface</a:t>
            </a:r>
            <a:r>
              <a:rPr lang="en-US" sz="1200" dirty="0" smtClean="0">
                <a:effectLst/>
                <a:latin typeface="Segoe UI"/>
                <a:ea typeface="Calibri"/>
                <a:cs typeface="Times New Roman"/>
              </a:rPr>
              <a:t>, click the arrow next to </a:t>
            </a:r>
            <a:r>
              <a:rPr lang="en-US" sz="1200" b="1" dirty="0" smtClean="0">
                <a:effectLst/>
                <a:latin typeface="Segoe UI"/>
                <a:ea typeface="Calibri"/>
                <a:cs typeface="Times New Roman"/>
              </a:rPr>
              <a:t>Material</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Special Effect</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Dark Edge</a:t>
            </a:r>
            <a:r>
              <a:rPr lang="en-US" sz="1200" dirty="0" smtClean="0">
                <a:effectLst/>
                <a:latin typeface="Segoe UI"/>
                <a:ea typeface="Calibri"/>
                <a:cs typeface="Times New Roman"/>
              </a:rPr>
              <a:t> (first row, first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right pane, under </a:t>
            </a:r>
            <a:r>
              <a:rPr lang="en-US" sz="1200" b="1" dirty="0" smtClean="0">
                <a:effectLst/>
                <a:latin typeface="Segoe UI"/>
                <a:ea typeface="Calibri"/>
                <a:cs typeface="Times New Roman"/>
              </a:rPr>
              <a:t>Surface</a:t>
            </a:r>
            <a:r>
              <a:rPr lang="en-US" sz="1200" dirty="0" smtClean="0">
                <a:effectLst/>
                <a:latin typeface="Segoe UI"/>
                <a:ea typeface="Calibri"/>
                <a:cs typeface="Times New Roman"/>
              </a:rPr>
              <a:t>, click the arrow next to </a:t>
            </a:r>
            <a:r>
              <a:rPr lang="en-US" sz="1200" b="1" dirty="0" smtClean="0">
                <a:effectLst/>
                <a:latin typeface="Segoe UI"/>
                <a:ea typeface="Calibri"/>
                <a:cs typeface="Times New Roman"/>
              </a:rPr>
              <a:t>Lighting</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Neutral</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Soft</a:t>
            </a:r>
            <a:r>
              <a:rPr lang="en-US" sz="1200" dirty="0" smtClean="0">
                <a:effectLst/>
                <a:latin typeface="Segoe UI"/>
                <a:ea typeface="Calibri"/>
                <a:cs typeface="Times New Roman"/>
              </a:rPr>
              <a:t> (first row, third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right pane, under </a:t>
            </a:r>
            <a:r>
              <a:rPr lang="en-US" sz="1200" b="1" dirty="0" smtClean="0">
                <a:effectLst/>
                <a:latin typeface="Segoe UI"/>
                <a:ea typeface="Calibri"/>
                <a:cs typeface="Times New Roman"/>
              </a:rPr>
              <a:t>Surface</a:t>
            </a:r>
            <a:r>
              <a:rPr lang="en-US" sz="1200" dirty="0" smtClean="0">
                <a:effectLst/>
                <a:latin typeface="Segoe UI"/>
                <a:ea typeface="Calibri"/>
                <a:cs typeface="Times New Roman"/>
              </a:rPr>
              <a:t>, set the </a:t>
            </a:r>
            <a:r>
              <a:rPr lang="en-US" sz="1200" b="1" dirty="0" smtClean="0">
                <a:effectLst/>
                <a:latin typeface="Segoe UI"/>
                <a:ea typeface="Calibri"/>
                <a:cs typeface="Times New Roman"/>
              </a:rPr>
              <a:t>Angle</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290 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dialog box.</a:t>
            </a:r>
          </a:p>
          <a:p>
            <a:pPr marL="342900" marR="0" lvl="0" indent="-342900">
              <a:lnSpc>
                <a:spcPct val="115000"/>
              </a:lnSpc>
              <a:spcBef>
                <a:spcPts val="600"/>
              </a:spcBef>
              <a:spcAft>
                <a:spcPts val="0"/>
              </a:spcAft>
              <a:buFont typeface="+mj-lt"/>
              <a:buAutoNum type="arabicPeriod"/>
              <a:tabLst>
                <a:tab pos="742950" algn="l"/>
              </a:tabLst>
            </a:pPr>
            <a:endParaRPr lang="en-US" sz="1200" dirty="0" smtClean="0">
              <a:effectLst/>
              <a:latin typeface="+mn-lt"/>
              <a:ea typeface="Calibri"/>
              <a:cs typeface="Times New Roman"/>
            </a:endParaRPr>
          </a:p>
          <a:p>
            <a:pPr marL="0" marR="0">
              <a:lnSpc>
                <a:spcPct val="115000"/>
              </a:lnSpc>
              <a:spcBef>
                <a:spcPts val="600"/>
              </a:spcBef>
              <a:spcAft>
                <a:spcPts val="0"/>
              </a:spcAft>
            </a:pPr>
            <a:r>
              <a:rPr lang="en-US" sz="1200" dirty="0" smtClean="0">
                <a:effectLst/>
                <a:latin typeface="Segoe UI"/>
                <a:ea typeface="Calibri"/>
                <a:cs typeface="Times New Roman"/>
              </a:rPr>
              <a:t>To reproduce the background effects on this slide, do the following:</a:t>
            </a:r>
          </a:p>
          <a:p>
            <a:pPr marL="0" marR="0">
              <a:lnSpc>
                <a:spcPct val="115000"/>
              </a:lnSpc>
              <a:spcBef>
                <a:spcPts val="600"/>
              </a:spcBef>
              <a:spcAft>
                <a:spcPts val="0"/>
              </a:spcAft>
            </a:pP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kern="1200" dirty="0" smtClean="0">
                <a:solidFill>
                  <a:srgbClr val="000000"/>
                </a:solidFill>
                <a:effectLst/>
                <a:latin typeface="Segoe UI"/>
                <a:ea typeface="Times New Roman"/>
                <a:cs typeface="Times New Roman"/>
              </a:rPr>
              <a:t>On the </a:t>
            </a:r>
            <a:r>
              <a:rPr lang="en-US" sz="1200" b="1" kern="1200" dirty="0" smtClean="0">
                <a:solidFill>
                  <a:srgbClr val="000000"/>
                </a:solidFill>
                <a:effectLst/>
                <a:latin typeface="Segoe UI"/>
                <a:ea typeface="Times New Roman"/>
                <a:cs typeface="Times New Roman"/>
              </a:rPr>
              <a:t>Design</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Background</a:t>
            </a:r>
            <a:r>
              <a:rPr lang="en-US" sz="1200" kern="1200" dirty="0" smtClean="0">
                <a:solidFill>
                  <a:srgbClr val="000000"/>
                </a:solidFill>
                <a:effectLst/>
                <a:latin typeface="Segoe UI"/>
                <a:ea typeface="Times New Roman"/>
                <a:cs typeface="Times New Roman"/>
              </a:rPr>
              <a:t> group, click the arrow at the bottom right corner launching the </a:t>
            </a:r>
            <a:r>
              <a:rPr lang="en-US" sz="1200" b="1" kern="1200" dirty="0" smtClean="0">
                <a:solidFill>
                  <a:srgbClr val="000000"/>
                </a:solidFill>
                <a:effectLst/>
                <a:latin typeface="Segoe UI"/>
                <a:ea typeface="Times New Roman"/>
                <a:cs typeface="Times New Roman"/>
              </a:rPr>
              <a:t>Format Background </a:t>
            </a:r>
            <a:r>
              <a:rPr lang="en-US" sz="1200" kern="1200" dirty="0" smtClean="0">
                <a:solidFill>
                  <a:srgbClr val="000000"/>
                </a:solidFill>
                <a:effectLst/>
                <a:latin typeface="Segoe UI"/>
                <a:ea typeface="Times New Roman"/>
                <a:cs typeface="Times New Roman"/>
              </a:rPr>
              <a:t>dialog box.</a:t>
            </a:r>
            <a:endParaRPr lang="en-US" sz="1200" kern="1200" dirty="0" smtClean="0">
              <a:solidFill>
                <a:schemeClr val="tx1"/>
              </a:solidFill>
              <a:effectLst/>
              <a:latin typeface="+mn-lt"/>
              <a:ea typeface="Times New Roman"/>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kern="1200" dirty="0" smtClean="0">
                <a:solidFill>
                  <a:srgbClr val="000000"/>
                </a:solidFill>
                <a:effectLst/>
                <a:latin typeface="Segoe UI"/>
                <a:ea typeface="Times New Roman"/>
                <a:cs typeface="Times New Roman"/>
              </a:rPr>
              <a:t>In the </a:t>
            </a:r>
            <a:r>
              <a:rPr lang="en-US" sz="1200" b="1" kern="1200" dirty="0" smtClean="0">
                <a:solidFill>
                  <a:srgbClr val="000000"/>
                </a:solidFill>
                <a:effectLst/>
                <a:latin typeface="Segoe UI"/>
                <a:ea typeface="Times New Roman"/>
                <a:cs typeface="Times New Roman"/>
              </a:rPr>
              <a:t>Format Background</a:t>
            </a:r>
            <a:r>
              <a:rPr lang="en-US" sz="1200" kern="1200" dirty="0" smtClean="0">
                <a:solidFill>
                  <a:srgbClr val="000000"/>
                </a:solidFill>
                <a:effectLst/>
                <a:latin typeface="Segoe UI"/>
                <a:ea typeface="Times New Roman"/>
                <a:cs typeface="Times New Roman"/>
              </a:rPr>
              <a:t> dialog box, select </a:t>
            </a:r>
            <a:r>
              <a:rPr lang="en-US" sz="1200" b="1" kern="1200" dirty="0" smtClean="0">
                <a:solidFill>
                  <a:srgbClr val="000000"/>
                </a:solidFill>
                <a:effectLst/>
                <a:latin typeface="Segoe UI"/>
                <a:ea typeface="Times New Roman"/>
                <a:cs typeface="Times New Roman"/>
              </a:rPr>
              <a:t>Fill</a:t>
            </a:r>
            <a:r>
              <a:rPr lang="en-US" sz="1200" kern="1200" dirty="0" smtClean="0">
                <a:solidFill>
                  <a:srgbClr val="000000"/>
                </a:solidFill>
                <a:effectLst/>
                <a:latin typeface="Segoe UI"/>
                <a:ea typeface="Times New Roman"/>
                <a:cs typeface="Times New Roman"/>
              </a:rPr>
              <a:t> in the left pane, and under </a:t>
            </a:r>
            <a:r>
              <a:rPr lang="en-US" sz="1200" b="1" kern="1200" dirty="0" smtClean="0">
                <a:solidFill>
                  <a:srgbClr val="000000"/>
                </a:solidFill>
                <a:effectLst/>
                <a:latin typeface="Segoe UI"/>
                <a:ea typeface="Times New Roman"/>
                <a:cs typeface="Times New Roman"/>
              </a:rPr>
              <a:t>Fill</a:t>
            </a:r>
            <a:r>
              <a:rPr lang="en-US" sz="1200" kern="1200" dirty="0" smtClean="0">
                <a:solidFill>
                  <a:srgbClr val="000000"/>
                </a:solidFill>
                <a:effectLst/>
                <a:latin typeface="Segoe UI"/>
                <a:ea typeface="Times New Roman"/>
                <a:cs typeface="Times New Roman"/>
              </a:rPr>
              <a:t> in the right pane select </a:t>
            </a:r>
            <a:r>
              <a:rPr lang="en-US" sz="1200" b="1" kern="1200" dirty="0" smtClean="0">
                <a:solidFill>
                  <a:srgbClr val="000000"/>
                </a:solidFill>
                <a:effectLst/>
                <a:latin typeface="Segoe UI"/>
                <a:ea typeface="Times New Roman"/>
                <a:cs typeface="Times New Roman"/>
              </a:rPr>
              <a:t>Solid fill</a:t>
            </a:r>
            <a:r>
              <a:rPr lang="en-US" sz="1200" kern="1200" dirty="0" smtClean="0">
                <a:solidFill>
                  <a:srgbClr val="000000"/>
                </a:solidFill>
                <a:effectLst/>
                <a:latin typeface="Segoe UI"/>
                <a:ea typeface="Times New Roman"/>
                <a:cs typeface="Times New Roman"/>
              </a:rPr>
              <a:t>, then click the arrow to the right of </a:t>
            </a:r>
            <a:r>
              <a:rPr lang="en-US" sz="1200" b="1" kern="1200" dirty="0" smtClean="0">
                <a:solidFill>
                  <a:srgbClr val="000000"/>
                </a:solidFill>
                <a:effectLst/>
                <a:latin typeface="Segoe UI"/>
                <a:ea typeface="Times New Roman"/>
                <a:cs typeface="Times New Roman"/>
              </a:rPr>
              <a:t>Color</a:t>
            </a:r>
            <a:r>
              <a:rPr lang="en-US" sz="1200" kern="1200" dirty="0" smtClean="0">
                <a:solidFill>
                  <a:srgbClr val="000000"/>
                </a:solidFill>
                <a:effectLst/>
                <a:latin typeface="Segoe UI"/>
                <a:ea typeface="Times New Roman"/>
                <a:cs typeface="Times New Roman"/>
              </a:rPr>
              <a:t> and under </a:t>
            </a:r>
            <a:r>
              <a:rPr lang="en-US" sz="1200" b="1" kern="1200" dirty="0" smtClean="0">
                <a:solidFill>
                  <a:srgbClr val="000000"/>
                </a:solidFill>
                <a:effectLst/>
                <a:latin typeface="Segoe UI"/>
                <a:ea typeface="Times New Roman"/>
                <a:cs typeface="Times New Roman"/>
              </a:rPr>
              <a:t>Theme Colors</a:t>
            </a:r>
            <a:r>
              <a:rPr lang="en-US" sz="1200" kern="1200" dirty="0" smtClean="0">
                <a:solidFill>
                  <a:srgbClr val="000000"/>
                </a:solidFill>
                <a:effectLst/>
                <a:latin typeface="Segoe UI"/>
                <a:ea typeface="Times New Roman"/>
                <a:cs typeface="Times New Roman"/>
              </a:rPr>
              <a:t> select </a:t>
            </a:r>
            <a:r>
              <a:rPr lang="en-US" sz="1200" b="1" kern="1200" dirty="0" smtClean="0">
                <a:solidFill>
                  <a:srgbClr val="000000"/>
                </a:solidFill>
                <a:effectLst/>
                <a:latin typeface="Segoe UI"/>
                <a:ea typeface="Times New Roman"/>
                <a:cs typeface="Times New Roman"/>
              </a:rPr>
              <a:t>White, Background 1, Darker 50%</a:t>
            </a:r>
            <a:r>
              <a:rPr lang="en-US" sz="1200" kern="1200" dirty="0" smtClean="0">
                <a:solidFill>
                  <a:srgbClr val="000000"/>
                </a:solidFill>
                <a:effectLst/>
                <a:latin typeface="Segoe UI"/>
                <a:ea typeface="Times New Roman"/>
                <a:cs typeface="Times New Roman"/>
              </a:rPr>
              <a:t> (sixth row, first option from left).</a:t>
            </a:r>
            <a:endParaRPr lang="en-US" sz="1200" kern="1200" dirty="0" smtClean="0">
              <a:solidFill>
                <a:schemeClr val="tx1"/>
              </a:solidFill>
              <a:effectLst/>
              <a:latin typeface="+mn-lt"/>
              <a:ea typeface="Times New Roman"/>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Background</a:t>
            </a:r>
            <a:r>
              <a:rPr lang="en-US" sz="1200" dirty="0" smtClean="0">
                <a:effectLst/>
                <a:latin typeface="Segoe UI"/>
                <a:ea typeface="Calibri"/>
                <a:cs typeface="Times New Roman"/>
              </a:rPr>
              <a:t> dialog.</a:t>
            </a:r>
            <a:endParaRPr lang="en-US" sz="1200" dirty="0" smtClean="0">
              <a:effectLst/>
              <a:latin typeface="+mn-lt"/>
              <a:ea typeface="Calibri"/>
              <a:cs typeface="Times New Roman"/>
            </a:endParaRPr>
          </a:p>
          <a:p>
            <a:pPr marL="742950" marR="0">
              <a:lnSpc>
                <a:spcPct val="115000"/>
              </a:lnSpc>
              <a:spcBef>
                <a:spcPts val="600"/>
              </a:spcBef>
              <a:spcAft>
                <a:spcPts val="0"/>
              </a:spcAft>
            </a:pPr>
            <a:r>
              <a:rPr lang="en-US" sz="1200" dirty="0" smtClean="0">
                <a:effectLst/>
                <a:latin typeface="Segoe UI"/>
                <a:ea typeface="Times New Roman"/>
                <a:cs typeface="Times New Roman"/>
              </a:rPr>
              <a:t> </a:t>
            </a:r>
            <a:endParaRPr lang="en-US" sz="1200" dirty="0" smtClean="0">
              <a:effectLst/>
              <a:latin typeface="+mn-lt"/>
              <a:ea typeface="Calibri"/>
              <a:cs typeface="Times New Roman"/>
            </a:endParaRPr>
          </a:p>
          <a:p>
            <a:pPr marL="0" marR="0">
              <a:lnSpc>
                <a:spcPct val="115000"/>
              </a:lnSpc>
              <a:spcBef>
                <a:spcPts val="600"/>
              </a:spcBef>
              <a:spcAft>
                <a:spcPts val="0"/>
              </a:spcAft>
            </a:pPr>
            <a:r>
              <a:rPr lang="en-US" sz="1200" dirty="0" smtClean="0">
                <a:effectLst/>
                <a:latin typeface="+mn-lt"/>
                <a:ea typeface="Calibri"/>
                <a:cs typeface="Times New Roman"/>
              </a:rPr>
              <a:t> </a:t>
            </a:r>
          </a:p>
          <a:p>
            <a:endParaRPr lang="en-US" dirty="0"/>
          </a:p>
        </p:txBody>
      </p:sp>
      <p:sp>
        <p:nvSpPr>
          <p:cNvPr id="4" name="Slide Number Placeholder 3"/>
          <p:cNvSpPr>
            <a:spLocks noGrp="1"/>
          </p:cNvSpPr>
          <p:nvPr>
            <p:ph type="sldNum" sz="quarter" idx="10"/>
          </p:nvPr>
        </p:nvSpPr>
        <p:spPr/>
        <p:txBody>
          <a:bodyPr/>
          <a:lstStyle/>
          <a:p>
            <a:fld id="{8222B23B-7D9D-4A4F-A737-6DAC318015FF}" type="slidenum">
              <a:rPr lang="en-US" smtClean="0"/>
              <a:pPr/>
              <a:t>27</a:t>
            </a:fld>
            <a:endParaRPr lang="en-US"/>
          </a:p>
        </p:txBody>
      </p:sp>
    </p:spTree>
    <p:extLst>
      <p:ext uri="{BB962C8B-B14F-4D97-AF65-F5344CB8AC3E}">
        <p14:creationId xmlns="" xmlns:p14="http://schemas.microsoft.com/office/powerpoint/2010/main" val="840714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r>
              <a:rPr lang="en-US" smtClean="0"/>
              <a:t>Click to edit Master subtitle style</a:t>
            </a:r>
            <a:endParaRPr lang="en-US"/>
          </a:p>
        </p:txBody>
      </p:sp>
      <p:sp>
        <p:nvSpPr>
          <p:cNvPr id="2052" name="Rectangle 4"/>
          <p:cNvSpPr>
            <a:spLocks noGrp="1" noChangeArrowheads="1"/>
          </p:cNvSpPr>
          <p:nvPr>
            <p:ph type="dt" sz="half" idx="2"/>
          </p:nvPr>
        </p:nvSpPr>
        <p:spPr/>
        <p:txBody>
          <a:bodyPr/>
          <a:lstStyle>
            <a:lvl1pPr>
              <a:defRPr/>
            </a:lvl1p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497D8CD6-BE0A-4304-8749-AC4000875B10}" type="slidenum">
              <a:rPr lang="en-US"/>
              <a:pPr/>
              <a:t>‹#›</a:t>
            </a:fld>
            <a:endParaRPr lang="en-US"/>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p:spPr>
        <p:txBody>
          <a:bodyPr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4416425"/>
            <a:ext cx="5486400" cy="566738"/>
          </a:xfrm>
        </p:spPr>
        <p:txBody>
          <a:bodyPr/>
          <a:lstStyle>
            <a:lvl1pPr algn="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09800" y="228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09800" y="49831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D95BE3-7E0C-40DE-94D7-177F8B35E9F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2E1F86-3A08-464F-A6A7-ADBFA15E262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9142E-D850-4D9F-8842-22C9544F600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FA3A-8E10-43B2-9DC0-8F6AE25F41F1}" type="slidenum">
              <a:rPr lang="en-US"/>
              <a:pPr/>
              <a:t>‹#›</a:t>
            </a:fld>
            <a:endParaRPr lang="en-US"/>
          </a:p>
        </p:txBody>
      </p:sp>
      <p:sp>
        <p:nvSpPr>
          <p:cNvPr id="7" name="Line 7"/>
          <p:cNvSpPr>
            <a:spLocks noChangeShapeType="1"/>
          </p:cNvSpPr>
          <p:nvPr userDrawn="1"/>
        </p:nvSpPr>
        <p:spPr bwMode="auto">
          <a:xfrm>
            <a:off x="1676400" y="1066800"/>
            <a:ext cx="6629400" cy="0"/>
          </a:xfrm>
          <a:prstGeom prst="line">
            <a:avLst/>
          </a:prstGeom>
          <a:noFill/>
          <a:ln w="38100">
            <a:solidFill>
              <a:schemeClr val="bg1"/>
            </a:solidFill>
            <a:round/>
            <a:headEnd/>
            <a:tailEnd/>
          </a:ln>
          <a:effectLst/>
        </p:spPr>
        <p:txBody>
          <a:bodyPr anchor="ct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FA3A-8E10-43B2-9DC0-8F6AE25F41F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28787"/>
            <a:ext cx="7583487" cy="1362075"/>
          </a:xfrm>
        </p:spPr>
        <p:txBody>
          <a:bodyPr anchor="t"/>
          <a:lstStyle>
            <a:lvl1pPr algn="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28600"/>
            <a:ext cx="7583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9AD9C2-8425-4F75-9781-79363CB0CFC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92BDFA-5178-4A68-A1C2-B25AC18CC60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28099E-AB39-4926-B3D8-210916DC12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8D13BE-5DAF-469E-B2FD-4B05772725F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B9DC552-A239-4035-A67F-7EB3E5E3ACB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AE66B9-6F04-41B9-A77F-F76FDD40BD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2DFC2C07-C3B0-4538-BBFB-C4BED0F3E617}" type="slidenum">
              <a:rPr lang="en-US"/>
              <a:pPr/>
              <a:t>‹#›</a:t>
            </a:fld>
            <a:endParaRPr lang="en-US"/>
          </a:p>
        </p:txBody>
      </p:sp>
      <p:pic>
        <p:nvPicPr>
          <p:cNvPr id="1034" name="Picture 10" descr="C:\power_point_templates\pettals_falling.gif"/>
          <p:cNvPicPr>
            <a:picLocks noChangeAspect="1" noChangeArrowheads="1" noCrop="1"/>
          </p:cNvPicPr>
          <p:nvPr/>
        </p:nvPicPr>
        <p:blipFill>
          <a:blip r:embed="rId15" cstate="print"/>
          <a:srcRect/>
          <a:stretch>
            <a:fillRect/>
          </a:stretch>
        </p:blipFill>
        <p:spPr bwMode="auto">
          <a:xfrm>
            <a:off x="8448675" y="0"/>
            <a:ext cx="695325" cy="5715000"/>
          </a:xfrm>
          <a:prstGeom prst="rect">
            <a:avLst/>
          </a:prstGeom>
          <a:noFill/>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p:spPr>
        <p:txBody>
          <a:bodyPr anchor="ctr"/>
          <a:lstStyle/>
          <a:p>
            <a:endParaRPr lang="en-US"/>
          </a:p>
        </p:txBody>
      </p:sp>
      <p:pic>
        <p:nvPicPr>
          <p:cNvPr id="1035" name="Picture 11" descr="C:\power_point_templates\rose_flower.png"/>
          <p:cNvPicPr>
            <a:picLocks noChangeAspect="1" noChangeArrowheads="1"/>
          </p:cNvPicPr>
          <p:nvPr/>
        </p:nvPicPr>
        <p:blipFill>
          <a:blip r:embed="rId16" cstate="print"/>
          <a:srcRect/>
          <a:stretch>
            <a:fillRect/>
          </a:stretch>
        </p:blipFill>
        <p:spPr bwMode="auto">
          <a:xfrm>
            <a:off x="7162800" y="5181600"/>
            <a:ext cx="3048000" cy="23669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7"/>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762000" y="304800"/>
            <a:ext cx="8229600" cy="990600"/>
          </a:xfrm>
        </p:spPr>
        <p:txBody>
          <a:bodyPr/>
          <a:lstStyle/>
          <a:p>
            <a:pPr algn="ctr" eaLnBrk="1" hangingPunct="1">
              <a:buFontTx/>
              <a:buNone/>
            </a:pPr>
            <a:r>
              <a:rPr lang="en-US" sz="6000" b="1" baseline="-25000" dirty="0" smtClean="0">
                <a:solidFill>
                  <a:srgbClr val="00FFFF"/>
                </a:solidFill>
                <a:effectLst>
                  <a:outerShdw blurRad="38100" dist="38100" dir="2700000" algn="tl">
                    <a:srgbClr val="000000">
                      <a:alpha val="43137"/>
                    </a:srgbClr>
                  </a:outerShdw>
                </a:effectLst>
              </a:rPr>
              <a:t>EMBRYO TYPES</a:t>
            </a:r>
          </a:p>
        </p:txBody>
      </p:sp>
      <p:sp>
        <p:nvSpPr>
          <p:cNvPr id="2050" name="Slide Number Placeholder 3"/>
          <p:cNvSpPr>
            <a:spLocks noGrp="1"/>
          </p:cNvSpPr>
          <p:nvPr>
            <p:ph type="sldNum" sz="quarter" idx="12"/>
          </p:nvPr>
        </p:nvSpPr>
        <p:spPr>
          <a:ln>
            <a:miter lim="800000"/>
            <a:headEnd/>
            <a:tailEnd/>
          </a:ln>
        </p:spPr>
        <p:txBody>
          <a:bodyPr/>
          <a:lstStyle/>
          <a:p>
            <a:fld id="{AD41B0FF-826A-4E73-956C-525DE0CEED52}" type="slidenum">
              <a:rPr lang="en-US" smtClean="0">
                <a:latin typeface="Arial" charset="0"/>
              </a:rPr>
              <a:pPr/>
              <a:t>1</a:t>
            </a:fld>
            <a:endParaRPr lang="en-US" smtClean="0">
              <a:latin typeface="Arial" charset="0"/>
            </a:endParaRPr>
          </a:p>
        </p:txBody>
      </p:sp>
      <p:sp>
        <p:nvSpPr>
          <p:cNvPr id="4" name="Rectangle 7"/>
          <p:cNvSpPr>
            <a:spLocks noChangeArrowheads="1"/>
          </p:cNvSpPr>
          <p:nvPr/>
        </p:nvSpPr>
        <p:spPr bwMode="auto">
          <a:xfrm>
            <a:off x="228600" y="3659188"/>
            <a:ext cx="8686800" cy="2554545"/>
          </a:xfrm>
          <a:prstGeom prst="rect">
            <a:avLst/>
          </a:prstGeom>
          <a:noFill/>
          <a:ln w="9525">
            <a:noFill/>
            <a:miter lim="800000"/>
            <a:headEnd/>
            <a:tailEnd/>
          </a:ln>
          <a:effectLst/>
        </p:spPr>
        <p:txBody>
          <a:bodyPr>
            <a:spAutoFit/>
          </a:bodyPr>
          <a:lstStyle/>
          <a:p>
            <a:pPr>
              <a:defRPr/>
            </a:pPr>
            <a:r>
              <a:rPr lang="en-US" sz="3200" b="1" dirty="0" smtClean="0">
                <a:solidFill>
                  <a:srgbClr val="00B0F0"/>
                </a:solidFill>
                <a:effectLst>
                  <a:outerShdw blurRad="38100" dist="38100" dir="2700000" algn="tl">
                    <a:srgbClr val="000000">
                      <a:alpha val="43137"/>
                    </a:srgbClr>
                  </a:outerShdw>
                </a:effectLst>
                <a:latin typeface="Aparajita" pitchFamily="34" charset="0"/>
                <a:cs typeface="Aparajita" pitchFamily="34" charset="0"/>
              </a:rPr>
              <a:t>Dr. M. BASTIN</a:t>
            </a:r>
          </a:p>
          <a:p>
            <a:pPr>
              <a:defRPr/>
            </a:pPr>
            <a:r>
              <a:rPr lang="en-US" sz="3200" b="1" dirty="0" smtClean="0">
                <a:solidFill>
                  <a:srgbClr val="00B0F0"/>
                </a:solidFill>
                <a:effectLst>
                  <a:outerShdw blurRad="38100" dist="38100" dir="2700000" algn="tl">
                    <a:srgbClr val="000000">
                      <a:alpha val="43137"/>
                    </a:srgbClr>
                  </a:outerShdw>
                </a:effectLst>
                <a:latin typeface="Aparajita" pitchFamily="34" charset="0"/>
                <a:cs typeface="Aparajita" pitchFamily="34" charset="0"/>
              </a:rPr>
              <a:t>Assistant Professor</a:t>
            </a:r>
          </a:p>
          <a:p>
            <a:pPr>
              <a:defRPr/>
            </a:pPr>
            <a:r>
              <a:rPr lang="en-US" sz="3200" b="1" dirty="0" smtClean="0">
                <a:solidFill>
                  <a:srgbClr val="00B0F0"/>
                </a:solidFill>
                <a:effectLst>
                  <a:outerShdw blurRad="38100" dist="38100" dir="2700000" algn="tl">
                    <a:srgbClr val="000000">
                      <a:alpha val="43137"/>
                    </a:srgbClr>
                  </a:outerShdw>
                </a:effectLst>
                <a:latin typeface="Aparajita" pitchFamily="34" charset="0"/>
                <a:cs typeface="Aparajita" pitchFamily="34" charset="0"/>
              </a:rPr>
              <a:t>Dept. of Botany</a:t>
            </a:r>
          </a:p>
          <a:p>
            <a:pPr>
              <a:defRPr/>
            </a:pPr>
            <a:r>
              <a:rPr lang="en-US" sz="3200" b="1" dirty="0" err="1" smtClean="0">
                <a:solidFill>
                  <a:srgbClr val="00B0F0"/>
                </a:solidFill>
                <a:effectLst>
                  <a:outerShdw blurRad="38100" dist="38100" dir="2700000" algn="tl">
                    <a:srgbClr val="000000">
                      <a:alpha val="43137"/>
                    </a:srgbClr>
                  </a:outerShdw>
                </a:effectLst>
                <a:latin typeface="Aparajita" pitchFamily="34" charset="0"/>
                <a:cs typeface="Aparajita" pitchFamily="34" charset="0"/>
              </a:rPr>
              <a:t>Annai</a:t>
            </a:r>
            <a:r>
              <a:rPr lang="en-US" sz="3200" b="1" dirty="0" smtClean="0">
                <a:solidFill>
                  <a:srgbClr val="00B0F0"/>
                </a:solidFill>
                <a:effectLst>
                  <a:outerShdw blurRad="38100" dist="38100" dir="2700000" algn="tl">
                    <a:srgbClr val="000000">
                      <a:alpha val="43137"/>
                    </a:srgbClr>
                  </a:outerShdw>
                </a:effectLst>
                <a:latin typeface="Aparajita" pitchFamily="34" charset="0"/>
                <a:cs typeface="Aparajita" pitchFamily="34" charset="0"/>
              </a:rPr>
              <a:t> </a:t>
            </a:r>
            <a:r>
              <a:rPr lang="en-US" sz="3200" b="1" dirty="0" err="1" smtClean="0">
                <a:solidFill>
                  <a:srgbClr val="00B0F0"/>
                </a:solidFill>
                <a:effectLst>
                  <a:outerShdw blurRad="38100" dist="38100" dir="2700000" algn="tl">
                    <a:srgbClr val="000000">
                      <a:alpha val="43137"/>
                    </a:srgbClr>
                  </a:outerShdw>
                </a:effectLst>
                <a:latin typeface="Aparajita" pitchFamily="34" charset="0"/>
                <a:cs typeface="Aparajita" pitchFamily="34" charset="0"/>
              </a:rPr>
              <a:t>Vailankanni</a:t>
            </a:r>
            <a:r>
              <a:rPr lang="en-US" sz="3200" b="1" dirty="0" smtClean="0">
                <a:solidFill>
                  <a:srgbClr val="00B0F0"/>
                </a:solidFill>
                <a:effectLst>
                  <a:outerShdw blurRad="38100" dist="38100" dir="2700000" algn="tl">
                    <a:srgbClr val="000000">
                      <a:alpha val="43137"/>
                    </a:srgbClr>
                  </a:outerShdw>
                </a:effectLst>
                <a:latin typeface="Aparajita" pitchFamily="34" charset="0"/>
                <a:cs typeface="Aparajita" pitchFamily="34" charset="0"/>
              </a:rPr>
              <a:t> </a:t>
            </a:r>
            <a:r>
              <a:rPr lang="en-US" sz="3200" b="1" dirty="0" smtClean="0">
                <a:solidFill>
                  <a:srgbClr val="00B0F0"/>
                </a:solidFill>
                <a:effectLst>
                  <a:outerShdw blurRad="38100" dist="38100" dir="2700000" algn="tl">
                    <a:srgbClr val="000000">
                      <a:alpha val="43137"/>
                    </a:srgbClr>
                  </a:outerShdw>
                </a:effectLst>
                <a:latin typeface="Aparajita" pitchFamily="34" charset="0"/>
                <a:cs typeface="Aparajita" pitchFamily="34" charset="0"/>
              </a:rPr>
              <a:t>Arts </a:t>
            </a:r>
            <a:r>
              <a:rPr lang="en-US" sz="3200" b="1" dirty="0" smtClean="0">
                <a:solidFill>
                  <a:srgbClr val="00B0F0"/>
                </a:solidFill>
                <a:effectLst>
                  <a:outerShdw blurRad="38100" dist="38100" dir="2700000" algn="tl">
                    <a:srgbClr val="000000">
                      <a:alpha val="43137"/>
                    </a:srgbClr>
                  </a:outerShdw>
                </a:effectLst>
                <a:latin typeface="Aparajita" pitchFamily="34" charset="0"/>
                <a:cs typeface="Aparajita" pitchFamily="34" charset="0"/>
              </a:rPr>
              <a:t>and Science College</a:t>
            </a:r>
          </a:p>
          <a:p>
            <a:pPr>
              <a:defRPr/>
            </a:pPr>
            <a:r>
              <a:rPr lang="en-US" sz="3200" b="1" dirty="0" err="1" smtClean="0">
                <a:solidFill>
                  <a:srgbClr val="00B0F0"/>
                </a:solidFill>
                <a:effectLst>
                  <a:outerShdw blurRad="38100" dist="38100" dir="2700000" algn="tl">
                    <a:srgbClr val="000000">
                      <a:alpha val="43137"/>
                    </a:srgbClr>
                  </a:outerShdw>
                </a:effectLst>
                <a:latin typeface="Aparajita" pitchFamily="34" charset="0"/>
                <a:cs typeface="Aparajita" pitchFamily="34" charset="0"/>
              </a:rPr>
              <a:t>Thanjavur</a:t>
            </a:r>
            <a:r>
              <a:rPr lang="en-US" sz="3200" b="1" dirty="0" smtClean="0">
                <a:solidFill>
                  <a:srgbClr val="00B0F0"/>
                </a:solidFill>
                <a:effectLst>
                  <a:outerShdw blurRad="38100" dist="38100" dir="2700000" algn="tl">
                    <a:srgbClr val="000000">
                      <a:alpha val="43137"/>
                    </a:srgbClr>
                  </a:outerShdw>
                </a:effectLst>
                <a:latin typeface="Aparajita" pitchFamily="34" charset="0"/>
                <a:cs typeface="Aparajita" pitchFamily="34" charset="0"/>
              </a:rPr>
              <a:t> – 613 007.</a:t>
            </a:r>
            <a:endParaRPr lang="en-US" sz="3200" dirty="0">
              <a:solidFill>
                <a:srgbClr val="00B0F0"/>
              </a:solidFill>
            </a:endParaRPr>
          </a:p>
        </p:txBody>
      </p:sp>
      <p:pic>
        <p:nvPicPr>
          <p:cNvPr id="1026" name="Picture 2" descr="D:\College Logo\Vailankanni Logo-1.jpeg"/>
          <p:cNvPicPr>
            <a:picLocks noChangeAspect="1" noChangeArrowheads="1"/>
          </p:cNvPicPr>
          <p:nvPr/>
        </p:nvPicPr>
        <p:blipFill>
          <a:blip r:embed="rId3" cstate="print"/>
          <a:srcRect/>
          <a:stretch>
            <a:fillRect/>
          </a:stretch>
        </p:blipFill>
        <p:spPr bwMode="auto">
          <a:xfrm>
            <a:off x="3505200" y="1371600"/>
            <a:ext cx="1981200" cy="1981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762000"/>
          </a:xfrm>
        </p:spPr>
        <p:txBody>
          <a:bodyPr/>
          <a:lstStyle/>
          <a:p>
            <a:pPr algn="ctr"/>
            <a:r>
              <a:rPr lang="en-US" dirty="0">
                <a:solidFill>
                  <a:srgbClr val="1DF40C"/>
                </a:solidFill>
                <a:effectLst>
                  <a:outerShdw blurRad="38100" dist="38100" dir="2700000" algn="tl">
                    <a:srgbClr val="000000">
                      <a:alpha val="43137"/>
                    </a:srgbClr>
                  </a:outerShdw>
                </a:effectLst>
              </a:rPr>
              <a:t>Anther Type</a:t>
            </a:r>
          </a:p>
        </p:txBody>
      </p:sp>
      <p:sp>
        <p:nvSpPr>
          <p:cNvPr id="4099" name="Rectangle 3"/>
          <p:cNvSpPr>
            <a:spLocks noGrp="1" noChangeArrowheads="1"/>
          </p:cNvSpPr>
          <p:nvPr>
            <p:ph idx="1"/>
          </p:nvPr>
        </p:nvSpPr>
        <p:spPr>
          <a:xfrm>
            <a:off x="1752600" y="5638800"/>
            <a:ext cx="1905000" cy="533400"/>
          </a:xfrm>
        </p:spPr>
        <p:txBody>
          <a:bodyPr/>
          <a:lstStyle/>
          <a:p>
            <a:pPr algn="ctr">
              <a:lnSpc>
                <a:spcPct val="90000"/>
              </a:lnSpc>
              <a:buFontTx/>
              <a:buNone/>
            </a:pPr>
            <a:r>
              <a:rPr lang="en-US" b="1" dirty="0" err="1" smtClean="0">
                <a:solidFill>
                  <a:srgbClr val="1DF40C"/>
                </a:solidFill>
                <a:latin typeface="Times New Roman" pitchFamily="18" charset="0"/>
                <a:cs typeface="Times New Roman" pitchFamily="18" charset="0"/>
              </a:rPr>
              <a:t>Bithecal</a:t>
            </a:r>
            <a:endParaRPr lang="en-US" dirty="0">
              <a:solidFill>
                <a:srgbClr val="1DF40C"/>
              </a:solidFill>
              <a:latin typeface="Times New Roman" pitchFamily="18" charset="0"/>
              <a:cs typeface="Times New Roman" pitchFamily="18" charset="0"/>
            </a:endParaRPr>
          </a:p>
        </p:txBody>
      </p:sp>
      <p:sp>
        <p:nvSpPr>
          <p:cNvPr id="4101" name="Rectangle 5"/>
          <p:cNvSpPr>
            <a:spLocks noChangeArrowheads="1"/>
          </p:cNvSpPr>
          <p:nvPr/>
        </p:nvSpPr>
        <p:spPr bwMode="auto">
          <a:xfrm>
            <a:off x="5410200" y="5638800"/>
            <a:ext cx="2362200" cy="533400"/>
          </a:xfrm>
          <a:prstGeom prst="rect">
            <a:avLst/>
          </a:prstGeom>
          <a:noFill/>
          <a:ln w="9525">
            <a:noFill/>
            <a:miter lim="800000"/>
            <a:headEnd/>
            <a:tailEnd/>
          </a:ln>
          <a:effectLst/>
        </p:spPr>
        <p:txBody>
          <a:bodyPr/>
          <a:lstStyle/>
          <a:p>
            <a:pPr marL="342900" indent="-342900" algn="ctr" eaLnBrk="1" hangingPunct="1">
              <a:lnSpc>
                <a:spcPct val="90000"/>
              </a:lnSpc>
              <a:spcBef>
                <a:spcPct val="20000"/>
              </a:spcBef>
            </a:pPr>
            <a:r>
              <a:rPr lang="en-US" sz="3200" b="1" dirty="0" err="1" smtClean="0">
                <a:solidFill>
                  <a:srgbClr val="1DF40C"/>
                </a:solidFill>
              </a:rPr>
              <a:t>Monothecal</a:t>
            </a:r>
            <a:endParaRPr lang="en-US" sz="3200" dirty="0">
              <a:solidFill>
                <a:srgbClr val="1DF40C"/>
              </a:solidFill>
            </a:endParaRPr>
          </a:p>
        </p:txBody>
      </p:sp>
      <p:pic>
        <p:nvPicPr>
          <p:cNvPr id="4102" name="Picture 6" descr="11FF1B"/>
          <p:cNvPicPr>
            <a:picLocks noChangeAspect="1" noChangeArrowheads="1"/>
          </p:cNvPicPr>
          <p:nvPr/>
        </p:nvPicPr>
        <p:blipFill>
          <a:blip r:embed="rId2" cstate="print"/>
          <a:srcRect b="15320"/>
          <a:stretch>
            <a:fillRect/>
          </a:stretch>
        </p:blipFill>
        <p:spPr bwMode="auto">
          <a:xfrm>
            <a:off x="4751388" y="1295400"/>
            <a:ext cx="4240212" cy="4343400"/>
          </a:xfrm>
          <a:prstGeom prst="rect">
            <a:avLst/>
          </a:prstGeom>
          <a:noFill/>
          <a:ln w="9525">
            <a:noFill/>
            <a:miter lim="800000"/>
            <a:headEnd/>
            <a:tailEnd/>
          </a:ln>
          <a:effectLst/>
        </p:spPr>
      </p:pic>
      <p:pic>
        <p:nvPicPr>
          <p:cNvPr id="4103" name="Picture 7" descr="11FF1A"/>
          <p:cNvPicPr>
            <a:picLocks noChangeAspect="1" noChangeArrowheads="1"/>
          </p:cNvPicPr>
          <p:nvPr/>
        </p:nvPicPr>
        <p:blipFill>
          <a:blip r:embed="rId3" cstate="print"/>
          <a:srcRect b="14188"/>
          <a:stretch>
            <a:fillRect/>
          </a:stretch>
        </p:blipFill>
        <p:spPr bwMode="auto">
          <a:xfrm>
            <a:off x="228600" y="1346200"/>
            <a:ext cx="4405314" cy="436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anna_generalis8.jpg                                           0002655FMacintosh HD                   B8E2E59B:"/>
          <p:cNvPicPr>
            <a:picLocks noChangeAspect="1" noChangeArrowheads="1"/>
          </p:cNvPicPr>
          <p:nvPr/>
        </p:nvPicPr>
        <p:blipFill>
          <a:blip r:embed="rId2" cstate="print"/>
          <a:srcRect r="11905"/>
          <a:stretch>
            <a:fillRect/>
          </a:stretch>
        </p:blipFill>
        <p:spPr bwMode="auto">
          <a:xfrm>
            <a:off x="0" y="990602"/>
            <a:ext cx="2819400" cy="4810125"/>
          </a:xfrm>
          <a:prstGeom prst="rect">
            <a:avLst/>
          </a:prstGeom>
          <a:noFill/>
        </p:spPr>
      </p:pic>
      <p:sp>
        <p:nvSpPr>
          <p:cNvPr id="5122" name="Rectangle 2"/>
          <p:cNvSpPr>
            <a:spLocks noGrp="1" noChangeArrowheads="1"/>
          </p:cNvSpPr>
          <p:nvPr>
            <p:ph type="title"/>
          </p:nvPr>
        </p:nvSpPr>
        <p:spPr>
          <a:xfrm>
            <a:off x="685800" y="0"/>
            <a:ext cx="7772400" cy="914400"/>
          </a:xfrm>
        </p:spPr>
        <p:txBody>
          <a:bodyPr/>
          <a:lstStyle/>
          <a:p>
            <a:r>
              <a:rPr lang="en-US" dirty="0" err="1" smtClean="0">
                <a:solidFill>
                  <a:srgbClr val="1DF40C"/>
                </a:solidFill>
                <a:effectLst>
                  <a:outerShdw blurRad="38100" dist="38100" dir="2700000" algn="tl">
                    <a:srgbClr val="000000">
                      <a:alpha val="43137"/>
                    </a:srgbClr>
                  </a:outerShdw>
                </a:effectLst>
              </a:rPr>
              <a:t>Monothecal</a:t>
            </a:r>
            <a:endParaRPr lang="en-US" dirty="0">
              <a:solidFill>
                <a:srgbClr val="1DF40C"/>
              </a:solidFill>
              <a:effectLst>
                <a:outerShdw blurRad="38100" dist="38100" dir="2700000" algn="tl">
                  <a:srgbClr val="000000">
                    <a:alpha val="43137"/>
                  </a:srgbClr>
                </a:outerShdw>
              </a:effectLst>
            </a:endParaRPr>
          </a:p>
        </p:txBody>
      </p:sp>
      <p:sp>
        <p:nvSpPr>
          <p:cNvPr id="5123" name="Rectangle 3"/>
          <p:cNvSpPr>
            <a:spLocks noGrp="1" noChangeArrowheads="1"/>
          </p:cNvSpPr>
          <p:nvPr>
            <p:ph idx="1"/>
          </p:nvPr>
        </p:nvSpPr>
        <p:spPr>
          <a:xfrm>
            <a:off x="533400" y="6172200"/>
            <a:ext cx="1905000" cy="609600"/>
          </a:xfrm>
        </p:spPr>
        <p:txBody>
          <a:bodyPr/>
          <a:lstStyle/>
          <a:p>
            <a:pPr algn="ctr">
              <a:buFontTx/>
              <a:buNone/>
            </a:pPr>
            <a:r>
              <a:rPr lang="en-US" b="1" i="1" dirty="0" err="1">
                <a:solidFill>
                  <a:srgbClr val="1DF40C"/>
                </a:solidFill>
                <a:latin typeface="Times New Roman" pitchFamily="18" charset="0"/>
                <a:cs typeface="Times New Roman" pitchFamily="18" charset="0"/>
              </a:rPr>
              <a:t>Canna</a:t>
            </a:r>
            <a:endParaRPr lang="en-US" dirty="0">
              <a:solidFill>
                <a:srgbClr val="1DF40C"/>
              </a:solidFill>
              <a:latin typeface="Times New Roman" pitchFamily="18" charset="0"/>
              <a:cs typeface="Times New Roman" pitchFamily="18" charset="0"/>
            </a:endParaRPr>
          </a:p>
        </p:txBody>
      </p:sp>
      <p:pic>
        <p:nvPicPr>
          <p:cNvPr id="5124" name="Picture 4" descr="&#10;hibiscus7.jpg                                                  000276CBMacintosh HD                   B8E2E59B:"/>
          <p:cNvPicPr>
            <a:picLocks noChangeAspect="1" noChangeArrowheads="1"/>
          </p:cNvPicPr>
          <p:nvPr/>
        </p:nvPicPr>
        <p:blipFill>
          <a:blip r:embed="rId3" cstate="print"/>
          <a:srcRect/>
          <a:stretch>
            <a:fillRect/>
          </a:stretch>
        </p:blipFill>
        <p:spPr bwMode="auto">
          <a:xfrm>
            <a:off x="6172200" y="990600"/>
            <a:ext cx="2971800" cy="4819650"/>
          </a:xfrm>
          <a:prstGeom prst="rect">
            <a:avLst/>
          </a:prstGeom>
          <a:noFill/>
        </p:spPr>
      </p:pic>
      <p:pic>
        <p:nvPicPr>
          <p:cNvPr id="5125" name="Picture 5" descr="&#10;hibiscus6.jpg                                                  000276CBMacintosh HD                   B8E2E59B:"/>
          <p:cNvPicPr>
            <a:picLocks noChangeAspect="1" noChangeArrowheads="1"/>
          </p:cNvPicPr>
          <p:nvPr/>
        </p:nvPicPr>
        <p:blipFill>
          <a:blip r:embed="rId4" cstate="print"/>
          <a:srcRect/>
          <a:stretch>
            <a:fillRect/>
          </a:stretch>
        </p:blipFill>
        <p:spPr bwMode="auto">
          <a:xfrm>
            <a:off x="2971800" y="990600"/>
            <a:ext cx="3200400" cy="4819650"/>
          </a:xfrm>
          <a:prstGeom prst="rect">
            <a:avLst/>
          </a:prstGeom>
          <a:noFill/>
        </p:spPr>
      </p:pic>
      <p:sp>
        <p:nvSpPr>
          <p:cNvPr id="5127" name="Rectangle 7"/>
          <p:cNvSpPr>
            <a:spLocks noChangeArrowheads="1"/>
          </p:cNvSpPr>
          <p:nvPr/>
        </p:nvSpPr>
        <p:spPr bwMode="auto">
          <a:xfrm>
            <a:off x="4953000" y="6172200"/>
            <a:ext cx="1905000" cy="609600"/>
          </a:xfrm>
          <a:prstGeom prst="rect">
            <a:avLst/>
          </a:prstGeom>
          <a:noFill/>
          <a:ln w="9525">
            <a:noFill/>
            <a:miter lim="800000"/>
            <a:headEnd/>
            <a:tailEnd/>
          </a:ln>
          <a:effectLst/>
        </p:spPr>
        <p:txBody>
          <a:bodyPr/>
          <a:lstStyle/>
          <a:p>
            <a:pPr marL="342900" indent="-342900" algn="ctr" eaLnBrk="1" hangingPunct="1">
              <a:spcBef>
                <a:spcPct val="20000"/>
              </a:spcBef>
            </a:pPr>
            <a:r>
              <a:rPr lang="en-US" sz="3200" b="1" i="1" dirty="0">
                <a:solidFill>
                  <a:srgbClr val="1DF40C"/>
                </a:solidFill>
              </a:rPr>
              <a:t>Hibiscus</a:t>
            </a:r>
            <a:endParaRPr lang="en-US" sz="3200" dirty="0">
              <a:solidFill>
                <a:srgbClr val="1DF40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609600"/>
          </a:xfrm>
        </p:spPr>
        <p:txBody>
          <a:bodyPr>
            <a:normAutofit fontScale="90000"/>
          </a:bodyPr>
          <a:lstStyle/>
          <a:p>
            <a:r>
              <a:rPr lang="en-US" dirty="0">
                <a:solidFill>
                  <a:srgbClr val="1DF40C"/>
                </a:solidFill>
                <a:effectLst>
                  <a:outerShdw blurRad="38100" dist="38100" dir="2700000" algn="tl">
                    <a:srgbClr val="000000">
                      <a:alpha val="43137"/>
                    </a:srgbClr>
                  </a:outerShdw>
                </a:effectLst>
              </a:rPr>
              <a:t>Anther Wall Development</a:t>
            </a:r>
          </a:p>
        </p:txBody>
      </p:sp>
      <p:pic>
        <p:nvPicPr>
          <p:cNvPr id="6149" name="Picture 5" descr="11FF2"/>
          <p:cNvPicPr>
            <a:picLocks noChangeAspect="1" noChangeArrowheads="1"/>
          </p:cNvPicPr>
          <p:nvPr/>
        </p:nvPicPr>
        <p:blipFill>
          <a:blip r:embed="rId2" cstate="print"/>
          <a:srcRect b="11433"/>
          <a:stretch>
            <a:fillRect/>
          </a:stretch>
        </p:blipFill>
        <p:spPr bwMode="auto">
          <a:xfrm>
            <a:off x="266701" y="1689100"/>
            <a:ext cx="8624888" cy="349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609600"/>
          </a:xfrm>
        </p:spPr>
        <p:txBody>
          <a:bodyPr>
            <a:normAutofit fontScale="90000"/>
          </a:bodyPr>
          <a:lstStyle/>
          <a:p>
            <a:r>
              <a:rPr lang="en-US" dirty="0">
                <a:solidFill>
                  <a:srgbClr val="1DF40C"/>
                </a:solidFill>
                <a:effectLst>
                  <a:outerShdw blurRad="38100" dist="38100" dir="2700000" algn="tl">
                    <a:srgbClr val="000000">
                      <a:alpha val="43137"/>
                    </a:srgbClr>
                  </a:outerShdw>
                </a:effectLst>
              </a:rPr>
              <a:t>Tapetum type</a:t>
            </a:r>
          </a:p>
        </p:txBody>
      </p:sp>
      <p:sp>
        <p:nvSpPr>
          <p:cNvPr id="7171" name="Rectangle 3"/>
          <p:cNvSpPr>
            <a:spLocks noGrp="1" noChangeArrowheads="1"/>
          </p:cNvSpPr>
          <p:nvPr>
            <p:ph idx="1"/>
          </p:nvPr>
        </p:nvSpPr>
        <p:spPr/>
        <p:txBody>
          <a:bodyPr/>
          <a:lstStyle/>
          <a:p>
            <a:endParaRPr lang="en-US"/>
          </a:p>
        </p:txBody>
      </p:sp>
      <p:pic>
        <p:nvPicPr>
          <p:cNvPr id="7178" name="Picture 10" descr="11FF3"/>
          <p:cNvPicPr>
            <a:picLocks noChangeAspect="1" noChangeArrowheads="1"/>
          </p:cNvPicPr>
          <p:nvPr/>
        </p:nvPicPr>
        <p:blipFill>
          <a:blip r:embed="rId2" cstate="print"/>
          <a:srcRect b="8051"/>
          <a:stretch>
            <a:fillRect/>
          </a:stretch>
        </p:blipFill>
        <p:spPr bwMode="auto">
          <a:xfrm>
            <a:off x="52387" y="1066800"/>
            <a:ext cx="4443413" cy="5638800"/>
          </a:xfrm>
          <a:prstGeom prst="rect">
            <a:avLst/>
          </a:prstGeom>
          <a:noFill/>
          <a:ln w="9525">
            <a:noFill/>
            <a:miter lim="800000"/>
            <a:headEnd/>
            <a:tailEnd/>
          </a:ln>
          <a:effectLst/>
        </p:spPr>
      </p:pic>
      <p:pic>
        <p:nvPicPr>
          <p:cNvPr id="7179" name="Picture 11" descr="11FF4A"/>
          <p:cNvPicPr>
            <a:picLocks noChangeAspect="1" noChangeArrowheads="1"/>
          </p:cNvPicPr>
          <p:nvPr/>
        </p:nvPicPr>
        <p:blipFill>
          <a:blip r:embed="rId3" cstate="print"/>
          <a:srcRect b="30672"/>
          <a:stretch>
            <a:fillRect/>
          </a:stretch>
        </p:blipFill>
        <p:spPr bwMode="auto">
          <a:xfrm>
            <a:off x="4572000" y="873127"/>
            <a:ext cx="4316412" cy="3165475"/>
          </a:xfrm>
          <a:prstGeom prst="rect">
            <a:avLst/>
          </a:prstGeom>
          <a:noFill/>
          <a:ln w="9525">
            <a:noFill/>
            <a:miter lim="800000"/>
            <a:headEnd/>
            <a:tailEnd/>
          </a:ln>
          <a:effectLst/>
        </p:spPr>
      </p:pic>
      <p:pic>
        <p:nvPicPr>
          <p:cNvPr id="7180" name="Picture 12" descr="11FF4D"/>
          <p:cNvPicPr>
            <a:picLocks noChangeAspect="1" noChangeArrowheads="1"/>
          </p:cNvPicPr>
          <p:nvPr/>
        </p:nvPicPr>
        <p:blipFill>
          <a:blip r:embed="rId4" cstate="print"/>
          <a:srcRect b="31969"/>
          <a:stretch>
            <a:fillRect/>
          </a:stretch>
        </p:blipFill>
        <p:spPr bwMode="auto">
          <a:xfrm>
            <a:off x="4724400" y="4114800"/>
            <a:ext cx="4113212"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err="1">
                <a:solidFill>
                  <a:srgbClr val="1DF40C"/>
                </a:solidFill>
                <a:effectLst>
                  <a:outerShdw blurRad="38100" dist="38100" dir="2700000" algn="tl">
                    <a:srgbClr val="000000">
                      <a:alpha val="43137"/>
                    </a:srgbClr>
                  </a:outerShdw>
                </a:effectLst>
              </a:rPr>
              <a:t>Endothecium</a:t>
            </a:r>
            <a:r>
              <a:rPr lang="en-US" dirty="0">
                <a:solidFill>
                  <a:srgbClr val="1DF40C"/>
                </a:solidFill>
                <a:effectLst>
                  <a:outerShdw blurRad="38100" dist="38100" dir="2700000" algn="tl">
                    <a:srgbClr val="000000">
                      <a:alpha val="43137"/>
                    </a:srgbClr>
                  </a:outerShdw>
                </a:effectLst>
              </a:rPr>
              <a:t> type</a:t>
            </a:r>
          </a:p>
        </p:txBody>
      </p:sp>
      <p:pic>
        <p:nvPicPr>
          <p:cNvPr id="8198" name="Picture 6" descr="11FF5"/>
          <p:cNvPicPr>
            <a:picLocks noChangeAspect="1" noChangeArrowheads="1"/>
          </p:cNvPicPr>
          <p:nvPr/>
        </p:nvPicPr>
        <p:blipFill>
          <a:blip r:embed="rId2" cstate="print"/>
          <a:srcRect b="18941"/>
          <a:stretch>
            <a:fillRect/>
          </a:stretch>
        </p:blipFill>
        <p:spPr bwMode="auto">
          <a:xfrm>
            <a:off x="3354387" y="1143000"/>
            <a:ext cx="4799013" cy="417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71600" y="304800"/>
            <a:ext cx="5867400" cy="609600"/>
          </a:xfrm>
        </p:spPr>
        <p:txBody>
          <a:bodyPr>
            <a:normAutofit fontScale="90000"/>
          </a:bodyPr>
          <a:lstStyle/>
          <a:p>
            <a:r>
              <a:rPr lang="en-US" dirty="0">
                <a:solidFill>
                  <a:srgbClr val="FFFF00"/>
                </a:solidFill>
                <a:effectLst>
                  <a:outerShdw blurRad="38100" dist="38100" dir="2700000" algn="tl">
                    <a:srgbClr val="000000">
                      <a:alpha val="43137"/>
                    </a:srgbClr>
                  </a:outerShdw>
                </a:effectLst>
              </a:rPr>
              <a:t>Microsporogenesis</a:t>
            </a:r>
          </a:p>
        </p:txBody>
      </p:sp>
      <p:pic>
        <p:nvPicPr>
          <p:cNvPr id="9221" name="Picture 5" descr="11FF6A"/>
          <p:cNvPicPr>
            <a:picLocks noChangeAspect="1" noChangeArrowheads="1"/>
          </p:cNvPicPr>
          <p:nvPr/>
        </p:nvPicPr>
        <p:blipFill>
          <a:blip r:embed="rId2" cstate="print"/>
          <a:srcRect l="4781" b="27379"/>
          <a:stretch>
            <a:fillRect/>
          </a:stretch>
        </p:blipFill>
        <p:spPr bwMode="auto">
          <a:xfrm>
            <a:off x="152400" y="2133602"/>
            <a:ext cx="5715000" cy="2809875"/>
          </a:xfrm>
          <a:prstGeom prst="rect">
            <a:avLst/>
          </a:prstGeom>
          <a:noFill/>
          <a:ln w="9525">
            <a:noFill/>
            <a:miter lim="800000"/>
            <a:headEnd/>
            <a:tailEnd/>
          </a:ln>
          <a:effectLst/>
        </p:spPr>
      </p:pic>
      <p:pic>
        <p:nvPicPr>
          <p:cNvPr id="9222" name="Picture 6" descr="11FF6B"/>
          <p:cNvPicPr>
            <a:picLocks noChangeAspect="1" noChangeArrowheads="1"/>
          </p:cNvPicPr>
          <p:nvPr/>
        </p:nvPicPr>
        <p:blipFill>
          <a:blip r:embed="rId3" cstate="print"/>
          <a:srcRect r="6474" b="30342"/>
          <a:stretch>
            <a:fillRect/>
          </a:stretch>
        </p:blipFill>
        <p:spPr bwMode="auto">
          <a:xfrm>
            <a:off x="5972175" y="3505200"/>
            <a:ext cx="3019425" cy="2300287"/>
          </a:xfrm>
          <a:prstGeom prst="rect">
            <a:avLst/>
          </a:prstGeom>
          <a:noFill/>
          <a:ln w="9525">
            <a:noFill/>
            <a:miter lim="800000"/>
            <a:headEnd/>
            <a:tailEnd/>
          </a:ln>
          <a:effectLst/>
        </p:spPr>
      </p:pic>
      <p:pic>
        <p:nvPicPr>
          <p:cNvPr id="9223" name="Picture 7" descr="11FF6C"/>
          <p:cNvPicPr>
            <a:picLocks noChangeAspect="1" noChangeArrowheads="1"/>
          </p:cNvPicPr>
          <p:nvPr/>
        </p:nvPicPr>
        <p:blipFill>
          <a:blip r:embed="rId4" cstate="print"/>
          <a:srcRect r="5637" b="31305"/>
          <a:stretch>
            <a:fillRect/>
          </a:stretch>
        </p:blipFill>
        <p:spPr bwMode="auto">
          <a:xfrm>
            <a:off x="6010275" y="1295400"/>
            <a:ext cx="2905125" cy="2160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solidFill>
                  <a:srgbClr val="F709C4"/>
                </a:solidFill>
                <a:effectLst>
                  <a:outerShdw blurRad="38100" dist="38100" dir="2700000" algn="tl">
                    <a:srgbClr val="000000">
                      <a:alpha val="43137"/>
                    </a:srgbClr>
                  </a:outerShdw>
                </a:effectLst>
              </a:rPr>
              <a:t>Pollen Nucleus Number</a:t>
            </a:r>
          </a:p>
        </p:txBody>
      </p:sp>
      <p:pic>
        <p:nvPicPr>
          <p:cNvPr id="10245" name="Picture 5" descr="11FF7"/>
          <p:cNvPicPr>
            <a:picLocks noChangeAspect="1" noChangeArrowheads="1"/>
          </p:cNvPicPr>
          <p:nvPr/>
        </p:nvPicPr>
        <p:blipFill>
          <a:blip r:embed="rId2" cstate="print"/>
          <a:srcRect b="26276"/>
          <a:stretch>
            <a:fillRect/>
          </a:stretch>
        </p:blipFill>
        <p:spPr bwMode="auto">
          <a:xfrm>
            <a:off x="2991757" y="1219200"/>
            <a:ext cx="5237843"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76200"/>
            <a:ext cx="8534400" cy="762000"/>
          </a:xfrm>
        </p:spPr>
        <p:txBody>
          <a:bodyPr/>
          <a:lstStyle/>
          <a:p>
            <a:r>
              <a:rPr lang="en-US" sz="3200" dirty="0">
                <a:solidFill>
                  <a:srgbClr val="F709C4"/>
                </a:solidFill>
                <a:effectLst>
                  <a:outerShdw blurRad="38100" dist="38100" dir="2700000" algn="tl">
                    <a:srgbClr val="000000">
                      <a:alpha val="43137"/>
                    </a:srgbClr>
                  </a:outerShdw>
                </a:effectLst>
              </a:rPr>
              <a:t>Ovule Nucellus (Megasporangium) Type</a:t>
            </a:r>
            <a:endParaRPr lang="en-US" sz="4000" dirty="0">
              <a:solidFill>
                <a:srgbClr val="F709C4"/>
              </a:solidFill>
              <a:effectLst>
                <a:outerShdw blurRad="38100" dist="38100" dir="2700000" algn="tl">
                  <a:srgbClr val="000000">
                    <a:alpha val="43137"/>
                  </a:srgbClr>
                </a:outerShdw>
              </a:effectLst>
            </a:endParaRPr>
          </a:p>
        </p:txBody>
      </p:sp>
      <p:pic>
        <p:nvPicPr>
          <p:cNvPr id="11269" name="Picture 5" descr="11FF8"/>
          <p:cNvPicPr>
            <a:picLocks noChangeAspect="1" noChangeArrowheads="1"/>
          </p:cNvPicPr>
          <p:nvPr/>
        </p:nvPicPr>
        <p:blipFill>
          <a:blip r:embed="rId2" cstate="print"/>
          <a:srcRect b="7240"/>
          <a:stretch>
            <a:fillRect/>
          </a:stretch>
        </p:blipFill>
        <p:spPr bwMode="auto">
          <a:xfrm>
            <a:off x="1081087" y="1143000"/>
            <a:ext cx="7300913"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phys.info/plant_biology/images/angioembryo.gif"/>
          <p:cNvPicPr>
            <a:picLocks noChangeAspect="1" noChangeArrowheads="1"/>
          </p:cNvPicPr>
          <p:nvPr/>
        </p:nvPicPr>
        <p:blipFill>
          <a:blip r:embed="rId2" cstate="print"/>
          <a:srcRect t="3030"/>
          <a:stretch>
            <a:fillRect/>
          </a:stretch>
        </p:blipFill>
        <p:spPr bwMode="auto">
          <a:xfrm>
            <a:off x="685800" y="762000"/>
            <a:ext cx="7620000" cy="5029200"/>
          </a:xfrm>
          <a:prstGeom prst="rect">
            <a:avLst/>
          </a:prstGeom>
          <a:noFill/>
        </p:spPr>
      </p:pic>
      <p:sp>
        <p:nvSpPr>
          <p:cNvPr id="4" name="Rectangle 2"/>
          <p:cNvSpPr>
            <a:spLocks noGrp="1" noChangeArrowheads="1"/>
          </p:cNvSpPr>
          <p:nvPr>
            <p:ph type="title"/>
          </p:nvPr>
        </p:nvSpPr>
        <p:spPr>
          <a:xfrm>
            <a:off x="0" y="0"/>
            <a:ext cx="9144000" cy="685800"/>
          </a:xfrm>
        </p:spPr>
        <p:txBody>
          <a:bodyPr>
            <a:normAutofit/>
          </a:bodyPr>
          <a:lstStyle/>
          <a:p>
            <a:pPr algn="ctr"/>
            <a:r>
              <a:rPr lang="en-US" sz="1600" dirty="0" smtClean="0">
                <a:solidFill>
                  <a:srgbClr val="1DF40C"/>
                </a:solidFill>
                <a:effectLst>
                  <a:outerShdw blurRad="38100" dist="38100" dir="2700000" algn="tl">
                    <a:srgbClr val="000000">
                      <a:alpha val="43137"/>
                    </a:srgbClr>
                  </a:outerShdw>
                </a:effectLst>
              </a:rPr>
              <a:t> Angiosperm Reproduction – Embryogenesis and fruit formation</a:t>
            </a:r>
            <a:endParaRPr lang="en-US" sz="1800" dirty="0">
              <a:solidFill>
                <a:srgbClr val="1DF40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685800"/>
          </a:xfrm>
        </p:spPr>
        <p:txBody>
          <a:bodyPr>
            <a:normAutofit/>
          </a:bodyPr>
          <a:lstStyle/>
          <a:p>
            <a:r>
              <a:rPr lang="en-US" sz="3200" dirty="0">
                <a:solidFill>
                  <a:srgbClr val="1DF40C"/>
                </a:solidFill>
                <a:effectLst>
                  <a:outerShdw blurRad="38100" dist="38100" dir="2700000" algn="tl">
                    <a:srgbClr val="000000">
                      <a:alpha val="43137"/>
                    </a:srgbClr>
                  </a:outerShdw>
                </a:effectLst>
              </a:rPr>
              <a:t>Megasporogenesis &amp; Megagametogenesis</a:t>
            </a:r>
            <a:endParaRPr lang="en-US" sz="3600" dirty="0">
              <a:solidFill>
                <a:srgbClr val="1DF40C"/>
              </a:solidFill>
              <a:effectLst>
                <a:outerShdw blurRad="38100" dist="38100" dir="2700000" algn="tl">
                  <a:srgbClr val="000000">
                    <a:alpha val="43137"/>
                  </a:srgbClr>
                </a:outerShdw>
              </a:effectLst>
            </a:endParaRPr>
          </a:p>
        </p:txBody>
      </p:sp>
      <p:pic>
        <p:nvPicPr>
          <p:cNvPr id="13317" name="Picture 5" descr="11FF9"/>
          <p:cNvPicPr>
            <a:picLocks noChangeAspect="1" noChangeArrowheads="1"/>
          </p:cNvPicPr>
          <p:nvPr/>
        </p:nvPicPr>
        <p:blipFill>
          <a:blip r:embed="rId2" cstate="print"/>
          <a:srcRect b="49329"/>
          <a:stretch>
            <a:fillRect/>
          </a:stretch>
        </p:blipFill>
        <p:spPr bwMode="auto">
          <a:xfrm>
            <a:off x="228600" y="898525"/>
            <a:ext cx="8153400" cy="5654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09600"/>
          </a:xfrm>
        </p:spPr>
        <p:txBody>
          <a:bodyPr/>
          <a:lstStyle/>
          <a:p>
            <a:r>
              <a:rPr lang="en-US" dirty="0" smtClean="0">
                <a:solidFill>
                  <a:srgbClr val="1DF40C"/>
                </a:solidFill>
                <a:effectLst>
                  <a:outerShdw blurRad="38100" dist="38100" dir="2700000" algn="tl">
                    <a:srgbClr val="000000">
                      <a:alpha val="43137"/>
                    </a:srgbClr>
                  </a:outerShdw>
                </a:effectLst>
              </a:rPr>
              <a:t>Introduction</a:t>
            </a:r>
            <a:endParaRPr lang="en-US" dirty="0">
              <a:solidFill>
                <a:srgbClr val="1DF40C"/>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600" y="1600200"/>
            <a:ext cx="8382000" cy="3810000"/>
          </a:xfrm>
        </p:spPr>
        <p:txBody>
          <a:bodyPr/>
          <a:lstStyle/>
          <a:p>
            <a:pPr algn="l"/>
            <a:r>
              <a:rPr lang="en-US" sz="2400" dirty="0" smtClean="0">
                <a:solidFill>
                  <a:srgbClr val="FFFF00"/>
                </a:solidFill>
                <a:effectLst>
                  <a:outerShdw blurRad="38100" dist="38100" dir="2700000" algn="tl">
                    <a:srgbClr val="000000">
                      <a:alpha val="43137"/>
                    </a:srgbClr>
                  </a:outerShdw>
                </a:effectLst>
                <a:latin typeface="Arial Narrow" pitchFamily="34" charset="0"/>
              </a:rPr>
              <a:t>Endosperm is the tissue produced inside the seeds of most flowering plants around the time of fertilization. It surrounds the embryo and provides nutrition in the form of starch, though it can also contain oils and protein. </a:t>
            </a:r>
          </a:p>
          <a:p>
            <a:pPr algn="l"/>
            <a:endParaRPr lang="en-US" sz="2400" dirty="0" smtClean="0">
              <a:solidFill>
                <a:srgbClr val="FFFF00"/>
              </a:solidFill>
              <a:effectLst>
                <a:outerShdw blurRad="38100" dist="38100" dir="2700000" algn="tl">
                  <a:srgbClr val="000000">
                    <a:alpha val="43137"/>
                  </a:srgbClr>
                </a:outerShdw>
              </a:effectLst>
              <a:latin typeface="Arial Narrow" pitchFamily="34" charset="0"/>
            </a:endParaRPr>
          </a:p>
          <a:p>
            <a:pPr algn="l"/>
            <a:r>
              <a:rPr lang="en-US" sz="2400" dirty="0" smtClean="0">
                <a:solidFill>
                  <a:srgbClr val="FFFF00"/>
                </a:solidFill>
                <a:effectLst>
                  <a:outerShdw blurRad="38100" dist="38100" dir="2700000" algn="tl">
                    <a:srgbClr val="000000">
                      <a:alpha val="43137"/>
                    </a:srgbClr>
                  </a:outerShdw>
                </a:effectLst>
                <a:latin typeface="Arial Narrow" pitchFamily="34" charset="0"/>
              </a:rPr>
              <a:t>This can make endosperm a source of nutrition in human diet. For example, wheat endosperm is ground into flour for bread (the rest of the grain is included as well in whole wheat flour), while barley endosperm is the main source for beer production. </a:t>
            </a:r>
          </a:p>
          <a:p>
            <a:pPr algn="l"/>
            <a:endParaRPr lang="en-US" sz="2400" dirty="0" smtClean="0">
              <a:solidFill>
                <a:srgbClr val="FFFF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0" y="0"/>
            <a:ext cx="9144000" cy="685800"/>
          </a:xfrm>
        </p:spPr>
        <p:txBody>
          <a:bodyPr>
            <a:normAutofit/>
          </a:bodyPr>
          <a:lstStyle/>
          <a:p>
            <a:r>
              <a:rPr lang="en-US" sz="3200" dirty="0">
                <a:solidFill>
                  <a:srgbClr val="1DF40C"/>
                </a:solidFill>
                <a:effectLst>
                  <a:outerShdw blurRad="38100" dist="38100" dir="2700000" algn="tl">
                    <a:srgbClr val="000000">
                      <a:alpha val="43137"/>
                    </a:srgbClr>
                  </a:outerShdw>
                </a:effectLst>
              </a:rPr>
              <a:t>Megasporogenesis &amp; Megagametogenesis</a:t>
            </a:r>
            <a:endParaRPr lang="en-US" sz="3600" dirty="0">
              <a:solidFill>
                <a:srgbClr val="1DF40C"/>
              </a:solidFill>
              <a:effectLst>
                <a:outerShdw blurRad="38100" dist="38100" dir="2700000" algn="tl">
                  <a:srgbClr val="000000">
                    <a:alpha val="43137"/>
                  </a:srgbClr>
                </a:outerShdw>
              </a:effectLst>
            </a:endParaRPr>
          </a:p>
        </p:txBody>
      </p:sp>
      <p:pic>
        <p:nvPicPr>
          <p:cNvPr id="19460" name="Picture 1028" descr="11FF10A"/>
          <p:cNvPicPr>
            <a:picLocks noChangeAspect="1" noChangeArrowheads="1"/>
          </p:cNvPicPr>
          <p:nvPr/>
        </p:nvPicPr>
        <p:blipFill>
          <a:blip r:embed="rId2" cstate="print"/>
          <a:srcRect b="53671"/>
          <a:stretch>
            <a:fillRect/>
          </a:stretch>
        </p:blipFill>
        <p:spPr bwMode="auto">
          <a:xfrm>
            <a:off x="277814" y="762000"/>
            <a:ext cx="3151187" cy="2984500"/>
          </a:xfrm>
          <a:prstGeom prst="rect">
            <a:avLst/>
          </a:prstGeom>
          <a:noFill/>
          <a:ln w="9525">
            <a:noFill/>
            <a:miter lim="800000"/>
            <a:headEnd/>
            <a:tailEnd/>
          </a:ln>
          <a:effectLst/>
        </p:spPr>
      </p:pic>
      <p:pic>
        <p:nvPicPr>
          <p:cNvPr id="19461" name="Picture 1029" descr="11FF10B"/>
          <p:cNvPicPr>
            <a:picLocks noChangeAspect="1" noChangeArrowheads="1"/>
          </p:cNvPicPr>
          <p:nvPr/>
        </p:nvPicPr>
        <p:blipFill>
          <a:blip r:embed="rId3" cstate="print"/>
          <a:srcRect b="53867"/>
          <a:stretch>
            <a:fillRect/>
          </a:stretch>
        </p:blipFill>
        <p:spPr bwMode="auto">
          <a:xfrm>
            <a:off x="3136900" y="762002"/>
            <a:ext cx="3187700" cy="3001963"/>
          </a:xfrm>
          <a:prstGeom prst="rect">
            <a:avLst/>
          </a:prstGeom>
          <a:noFill/>
          <a:ln w="9525">
            <a:noFill/>
            <a:miter lim="800000"/>
            <a:headEnd/>
            <a:tailEnd/>
          </a:ln>
          <a:effectLst/>
        </p:spPr>
      </p:pic>
      <p:pic>
        <p:nvPicPr>
          <p:cNvPr id="19462" name="Picture 1030" descr="11FF10C"/>
          <p:cNvPicPr>
            <a:picLocks noChangeAspect="1" noChangeArrowheads="1"/>
          </p:cNvPicPr>
          <p:nvPr/>
        </p:nvPicPr>
        <p:blipFill>
          <a:blip r:embed="rId4" cstate="print"/>
          <a:srcRect r="33067" b="54761"/>
          <a:stretch>
            <a:fillRect/>
          </a:stretch>
        </p:blipFill>
        <p:spPr bwMode="auto">
          <a:xfrm>
            <a:off x="5943600" y="762000"/>
            <a:ext cx="2133600" cy="2933700"/>
          </a:xfrm>
          <a:prstGeom prst="rect">
            <a:avLst/>
          </a:prstGeom>
          <a:noFill/>
          <a:ln w="9525">
            <a:noFill/>
            <a:miter lim="800000"/>
            <a:headEnd/>
            <a:tailEnd/>
          </a:ln>
          <a:effectLst/>
        </p:spPr>
      </p:pic>
      <p:pic>
        <p:nvPicPr>
          <p:cNvPr id="19463" name="Picture 1031" descr="11FF10D"/>
          <p:cNvPicPr>
            <a:picLocks noChangeAspect="1" noChangeArrowheads="1"/>
          </p:cNvPicPr>
          <p:nvPr/>
        </p:nvPicPr>
        <p:blipFill>
          <a:blip r:embed="rId5" cstate="print"/>
          <a:srcRect b="54027"/>
          <a:stretch>
            <a:fillRect/>
          </a:stretch>
        </p:blipFill>
        <p:spPr bwMode="auto">
          <a:xfrm>
            <a:off x="1600200" y="3886200"/>
            <a:ext cx="3151188" cy="2971800"/>
          </a:xfrm>
          <a:prstGeom prst="rect">
            <a:avLst/>
          </a:prstGeom>
          <a:noFill/>
          <a:ln w="9525">
            <a:noFill/>
            <a:miter lim="800000"/>
            <a:headEnd/>
            <a:tailEnd/>
          </a:ln>
          <a:effectLst/>
        </p:spPr>
      </p:pic>
      <p:pic>
        <p:nvPicPr>
          <p:cNvPr id="19464" name="Picture 1032" descr="11FF10E"/>
          <p:cNvPicPr>
            <a:picLocks noChangeAspect="1" noChangeArrowheads="1"/>
          </p:cNvPicPr>
          <p:nvPr/>
        </p:nvPicPr>
        <p:blipFill>
          <a:blip r:embed="rId6" cstate="print"/>
          <a:srcRect b="53671"/>
          <a:stretch>
            <a:fillRect/>
          </a:stretch>
        </p:blipFill>
        <p:spPr bwMode="auto">
          <a:xfrm>
            <a:off x="4419601" y="3873500"/>
            <a:ext cx="3114675" cy="298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0" y="0"/>
            <a:ext cx="9144000" cy="685800"/>
          </a:xfrm>
        </p:spPr>
        <p:txBody>
          <a:bodyPr>
            <a:normAutofit/>
          </a:bodyPr>
          <a:lstStyle/>
          <a:p>
            <a:r>
              <a:rPr lang="en-US" sz="3200" dirty="0">
                <a:solidFill>
                  <a:srgbClr val="1DF40C"/>
                </a:solidFill>
                <a:effectLst>
                  <a:outerShdw blurRad="38100" dist="38100" dir="2700000" algn="tl">
                    <a:srgbClr val="000000">
                      <a:alpha val="43137"/>
                    </a:srgbClr>
                  </a:outerShdw>
                </a:effectLst>
              </a:rPr>
              <a:t>Megasporogenesis &amp; Megagametogenesis</a:t>
            </a:r>
            <a:endParaRPr lang="en-US" sz="3600" dirty="0">
              <a:solidFill>
                <a:srgbClr val="1DF40C"/>
              </a:solidFill>
              <a:effectLst>
                <a:outerShdw blurRad="38100" dist="38100" dir="2700000" algn="tl">
                  <a:srgbClr val="000000">
                    <a:alpha val="43137"/>
                  </a:srgbClr>
                </a:outerShdw>
              </a:effectLst>
            </a:endParaRPr>
          </a:p>
        </p:txBody>
      </p:sp>
      <p:pic>
        <p:nvPicPr>
          <p:cNvPr id="20488" name="Picture 1032" descr="11FF10G"/>
          <p:cNvPicPr>
            <a:picLocks noChangeAspect="1" noChangeArrowheads="1"/>
          </p:cNvPicPr>
          <p:nvPr/>
        </p:nvPicPr>
        <p:blipFill>
          <a:blip r:embed="rId2" cstate="print"/>
          <a:srcRect b="52489"/>
          <a:stretch>
            <a:fillRect/>
          </a:stretch>
        </p:blipFill>
        <p:spPr bwMode="auto">
          <a:xfrm>
            <a:off x="4724401" y="1676400"/>
            <a:ext cx="3114675" cy="3060700"/>
          </a:xfrm>
          <a:prstGeom prst="rect">
            <a:avLst/>
          </a:prstGeom>
          <a:noFill/>
          <a:ln w="9525">
            <a:noFill/>
            <a:miter lim="800000"/>
            <a:headEnd/>
            <a:tailEnd/>
          </a:ln>
          <a:effectLst/>
        </p:spPr>
      </p:pic>
      <p:pic>
        <p:nvPicPr>
          <p:cNvPr id="20489" name="Picture 1033" descr="11FF10F"/>
          <p:cNvPicPr>
            <a:picLocks noChangeAspect="1" noChangeArrowheads="1"/>
          </p:cNvPicPr>
          <p:nvPr/>
        </p:nvPicPr>
        <p:blipFill>
          <a:blip r:embed="rId3" cstate="print"/>
          <a:srcRect b="53598"/>
          <a:stretch>
            <a:fillRect/>
          </a:stretch>
        </p:blipFill>
        <p:spPr bwMode="auto">
          <a:xfrm>
            <a:off x="1344612" y="1676400"/>
            <a:ext cx="3151188" cy="300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0" y="0"/>
            <a:ext cx="9144000" cy="685800"/>
          </a:xfrm>
        </p:spPr>
        <p:txBody>
          <a:bodyPr>
            <a:normAutofit/>
          </a:bodyPr>
          <a:lstStyle/>
          <a:p>
            <a:r>
              <a:rPr lang="en-US" sz="3200" dirty="0">
                <a:solidFill>
                  <a:srgbClr val="C1FC04"/>
                </a:solidFill>
                <a:effectLst>
                  <a:outerShdw blurRad="38100" dist="38100" dir="2700000" algn="tl">
                    <a:srgbClr val="000000">
                      <a:alpha val="43137"/>
                    </a:srgbClr>
                  </a:outerShdw>
                </a:effectLst>
              </a:rPr>
              <a:t>Megasporogenesis &amp; Megagametogenesis</a:t>
            </a:r>
            <a:endParaRPr lang="en-US" sz="3600" dirty="0">
              <a:solidFill>
                <a:srgbClr val="C1FC04"/>
              </a:solidFill>
              <a:effectLst>
                <a:outerShdw blurRad="38100" dist="38100" dir="2700000" algn="tl">
                  <a:srgbClr val="000000">
                    <a:alpha val="43137"/>
                  </a:srgbClr>
                </a:outerShdw>
              </a:effectLst>
            </a:endParaRPr>
          </a:p>
        </p:txBody>
      </p:sp>
      <p:pic>
        <p:nvPicPr>
          <p:cNvPr id="21507" name="Picture 1027" descr="11FF9"/>
          <p:cNvPicPr>
            <a:picLocks noChangeAspect="1" noChangeArrowheads="1"/>
          </p:cNvPicPr>
          <p:nvPr/>
        </p:nvPicPr>
        <p:blipFill>
          <a:blip r:embed="rId2" cstate="print"/>
          <a:srcRect b="92490"/>
          <a:stretch>
            <a:fillRect/>
          </a:stretch>
        </p:blipFill>
        <p:spPr bwMode="auto">
          <a:xfrm>
            <a:off x="533400" y="914400"/>
            <a:ext cx="8153400" cy="838200"/>
          </a:xfrm>
          <a:prstGeom prst="rect">
            <a:avLst/>
          </a:prstGeom>
          <a:noFill/>
          <a:ln w="9525">
            <a:noFill/>
            <a:miter lim="800000"/>
            <a:headEnd/>
            <a:tailEnd/>
          </a:ln>
          <a:effectLst/>
        </p:spPr>
      </p:pic>
      <p:pic>
        <p:nvPicPr>
          <p:cNvPr id="21508" name="Picture 1028" descr="11FF9"/>
          <p:cNvPicPr>
            <a:picLocks noChangeAspect="1" noChangeArrowheads="1"/>
          </p:cNvPicPr>
          <p:nvPr/>
        </p:nvPicPr>
        <p:blipFill>
          <a:blip r:embed="rId2" cstate="print"/>
          <a:srcRect t="50529" b="5769"/>
          <a:stretch>
            <a:fillRect/>
          </a:stretch>
        </p:blipFill>
        <p:spPr bwMode="auto">
          <a:xfrm>
            <a:off x="533400" y="1752600"/>
            <a:ext cx="81534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685800"/>
          </a:xfrm>
        </p:spPr>
        <p:txBody>
          <a:bodyPr>
            <a:normAutofit fontScale="90000"/>
          </a:bodyPr>
          <a:lstStyle/>
          <a:p>
            <a:r>
              <a:rPr lang="en-US" dirty="0">
                <a:solidFill>
                  <a:srgbClr val="1DF40C"/>
                </a:solidFill>
              </a:rPr>
              <a:t>Ovule Integument Types</a:t>
            </a:r>
          </a:p>
        </p:txBody>
      </p:sp>
      <p:pic>
        <p:nvPicPr>
          <p:cNvPr id="14341" name="Picture 5" descr="11FF11"/>
          <p:cNvPicPr>
            <a:picLocks noChangeAspect="1" noChangeArrowheads="1"/>
          </p:cNvPicPr>
          <p:nvPr/>
        </p:nvPicPr>
        <p:blipFill>
          <a:blip r:embed="rId2" cstate="print"/>
          <a:srcRect b="19769"/>
          <a:stretch>
            <a:fillRect/>
          </a:stretch>
        </p:blipFill>
        <p:spPr bwMode="auto">
          <a:xfrm>
            <a:off x="2667000" y="1524000"/>
            <a:ext cx="5334000" cy="288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solidFill>
                  <a:srgbClr val="F709C4"/>
                </a:solidFill>
                <a:effectLst>
                  <a:outerShdw blurRad="38100" dist="38100" dir="2700000" algn="tl">
                    <a:srgbClr val="000000">
                      <a:alpha val="43137"/>
                    </a:srgbClr>
                  </a:outerShdw>
                </a:effectLst>
              </a:rPr>
              <a:t>Ovule </a:t>
            </a:r>
            <a:r>
              <a:rPr lang="en-US" dirty="0" err="1">
                <a:solidFill>
                  <a:srgbClr val="F709C4"/>
                </a:solidFill>
                <a:effectLst>
                  <a:outerShdw blurRad="38100" dist="38100" dir="2700000" algn="tl">
                    <a:srgbClr val="000000">
                      <a:alpha val="43137"/>
                    </a:srgbClr>
                  </a:outerShdw>
                </a:effectLst>
              </a:rPr>
              <a:t>Micropyle</a:t>
            </a:r>
            <a:r>
              <a:rPr lang="en-US" dirty="0">
                <a:solidFill>
                  <a:srgbClr val="F709C4"/>
                </a:solidFill>
                <a:effectLst>
                  <a:outerShdw blurRad="38100" dist="38100" dir="2700000" algn="tl">
                    <a:srgbClr val="000000">
                      <a:alpha val="43137"/>
                    </a:srgbClr>
                  </a:outerShdw>
                </a:effectLst>
              </a:rPr>
              <a:t> Types</a:t>
            </a:r>
          </a:p>
        </p:txBody>
      </p:sp>
      <p:pic>
        <p:nvPicPr>
          <p:cNvPr id="15365" name="Picture 5" descr="11FF12"/>
          <p:cNvPicPr>
            <a:picLocks noChangeAspect="1" noChangeArrowheads="1"/>
          </p:cNvPicPr>
          <p:nvPr/>
        </p:nvPicPr>
        <p:blipFill>
          <a:blip r:embed="rId2" cstate="print"/>
          <a:srcRect b="16689"/>
          <a:stretch>
            <a:fillRect/>
          </a:stretch>
        </p:blipFill>
        <p:spPr bwMode="auto">
          <a:xfrm>
            <a:off x="1066800" y="1993900"/>
            <a:ext cx="7997826" cy="303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solidFill>
                  <a:srgbClr val="FFFF00"/>
                </a:solidFill>
                <a:effectLst>
                  <a:outerShdw blurRad="38100" dist="38100" dir="2700000" algn="tl">
                    <a:srgbClr val="000000">
                      <a:alpha val="43137"/>
                    </a:srgbClr>
                  </a:outerShdw>
                </a:effectLst>
              </a:rPr>
              <a:t>Ovule Types</a:t>
            </a:r>
          </a:p>
        </p:txBody>
      </p:sp>
      <p:pic>
        <p:nvPicPr>
          <p:cNvPr id="16389" name="Picture 5" descr="11FF13"/>
          <p:cNvPicPr>
            <a:picLocks noChangeAspect="1" noChangeArrowheads="1"/>
          </p:cNvPicPr>
          <p:nvPr/>
        </p:nvPicPr>
        <p:blipFill>
          <a:blip r:embed="rId2" cstate="print"/>
          <a:srcRect b="15927"/>
          <a:stretch>
            <a:fillRect/>
          </a:stretch>
        </p:blipFill>
        <p:spPr bwMode="auto">
          <a:xfrm>
            <a:off x="762000" y="1447800"/>
            <a:ext cx="7621588"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solidFill>
                  <a:srgbClr val="C1FC04"/>
                </a:solidFill>
                <a:effectLst>
                  <a:outerShdw blurRad="38100" dist="38100" dir="2700000" algn="tl">
                    <a:srgbClr val="000000">
                      <a:alpha val="43137"/>
                    </a:srgbClr>
                  </a:outerShdw>
                </a:effectLst>
              </a:rPr>
              <a:t>Ovule Position</a:t>
            </a:r>
          </a:p>
        </p:txBody>
      </p:sp>
      <p:pic>
        <p:nvPicPr>
          <p:cNvPr id="17413" name="Picture 5" descr="11FF14"/>
          <p:cNvPicPr>
            <a:picLocks noChangeAspect="1" noChangeArrowheads="1"/>
          </p:cNvPicPr>
          <p:nvPr/>
        </p:nvPicPr>
        <p:blipFill>
          <a:blip r:embed="rId2" cstate="print"/>
          <a:srcRect b="25978"/>
          <a:stretch>
            <a:fillRect/>
          </a:stretch>
        </p:blipFill>
        <p:spPr bwMode="auto">
          <a:xfrm>
            <a:off x="0" y="1524000"/>
            <a:ext cx="83820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895600"/>
            <a:ext cx="8534400" cy="817531"/>
          </a:xfrm>
          <a:prstGeom prst="rect">
            <a:avLst/>
          </a:prstGeom>
          <a:noFill/>
        </p:spPr>
        <p:txBody>
          <a:bodyPr wrap="square" rtlCol="0">
            <a:spAutoFit/>
            <a:scene3d>
              <a:camera prst="orthographicFront"/>
              <a:lightRig rig="soft" dir="t">
                <a:rot lat="0" lon="0" rev="17400000"/>
              </a:lightRig>
            </a:scene3d>
            <a:sp3d prstMaterial="dkEdge">
              <a:bevelT w="63500" h="38100" prst="relaxedInset"/>
              <a:extrusionClr>
                <a:schemeClr val="accent6">
                  <a:lumMod val="60000"/>
                  <a:lumOff val="40000"/>
                </a:schemeClr>
              </a:extrusionClr>
            </a:sp3d>
          </a:bodyPr>
          <a:lstStyle/>
          <a:p>
            <a:pPr algn="ctr">
              <a:lnSpc>
                <a:spcPct val="60000"/>
              </a:lnSpc>
            </a:pPr>
            <a:r>
              <a:rPr lang="en-US" sz="7200" b="1" dirty="0" smtClean="0">
                <a:solidFill>
                  <a:srgbClr val="00FFFF"/>
                </a:solidFill>
                <a:effectLst>
                  <a:outerShdw blurRad="38100" dist="38100" dir="2700000" algn="tl">
                    <a:srgbClr val="000000">
                      <a:alpha val="43137"/>
                    </a:srgbClr>
                  </a:outerShdw>
                </a:effectLst>
                <a:latin typeface="Copperplate Gothic Bold" pitchFamily="34" charset="0"/>
              </a:rPr>
              <a:t>THANK  YOU</a:t>
            </a:r>
            <a:endParaRPr lang="en-US" sz="7200" b="1" dirty="0">
              <a:solidFill>
                <a:srgbClr val="00FFFF"/>
              </a:solidFill>
              <a:effectLst>
                <a:outerShdw blurRad="38100" dist="38100" dir="2700000" algn="tl">
                  <a:srgbClr val="000000">
                    <a:alpha val="43137"/>
                  </a:srgbClr>
                </a:outerShdw>
              </a:effectLst>
              <a:latin typeface="Copperplate Gothic Bold" pitchFamily="34" charset="0"/>
            </a:endParaRPr>
          </a:p>
        </p:txBody>
      </p:sp>
    </p:spTree>
    <p:extLst>
      <p:ext uri="{BB962C8B-B14F-4D97-AF65-F5344CB8AC3E}">
        <p14:creationId xmlns="" xmlns:p14="http://schemas.microsoft.com/office/powerpoint/2010/main" val="7631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09600"/>
          </a:xfrm>
        </p:spPr>
        <p:txBody>
          <a:bodyPr/>
          <a:lstStyle/>
          <a:p>
            <a:pPr algn="ctr"/>
            <a:r>
              <a:rPr lang="en-US" sz="3600" dirty="0" smtClean="0">
                <a:solidFill>
                  <a:srgbClr val="1DF40C"/>
                </a:solidFill>
                <a:effectLst>
                  <a:outerShdw blurRad="38100" dist="38100" dir="2700000" algn="tl">
                    <a:srgbClr val="000000">
                      <a:alpha val="43137"/>
                    </a:srgbClr>
                  </a:outerShdw>
                </a:effectLst>
              </a:rPr>
              <a:t>Endosperm formation</a:t>
            </a:r>
          </a:p>
        </p:txBody>
      </p:sp>
      <p:sp>
        <p:nvSpPr>
          <p:cNvPr id="3" name="Subtitle 2"/>
          <p:cNvSpPr>
            <a:spLocks noGrp="1"/>
          </p:cNvSpPr>
          <p:nvPr>
            <p:ph type="subTitle" idx="1"/>
          </p:nvPr>
        </p:nvSpPr>
        <p:spPr>
          <a:xfrm>
            <a:off x="685800" y="1066800"/>
            <a:ext cx="8229600" cy="4953000"/>
          </a:xfrm>
        </p:spPr>
        <p:txBody>
          <a:bodyPr/>
          <a:lstStyle/>
          <a:p>
            <a:pPr algn="l"/>
            <a:endParaRPr lang="en-US" sz="2400" dirty="0" smtClean="0">
              <a:solidFill>
                <a:srgbClr val="FFFF00"/>
              </a:solidFill>
              <a:effectLst>
                <a:outerShdw blurRad="38100" dist="38100" dir="2700000" algn="tl">
                  <a:srgbClr val="000000">
                    <a:alpha val="43137"/>
                  </a:srgbClr>
                </a:outerShdw>
              </a:effectLst>
            </a:endParaRPr>
          </a:p>
          <a:p>
            <a:pPr algn="l"/>
            <a:r>
              <a:rPr lang="en-US" sz="2400" dirty="0" smtClean="0">
                <a:solidFill>
                  <a:srgbClr val="FFFF00"/>
                </a:solidFill>
                <a:effectLst>
                  <a:outerShdw blurRad="38100" dist="38100" dir="2700000" algn="tl">
                    <a:srgbClr val="000000">
                      <a:alpha val="43137"/>
                    </a:srgbClr>
                  </a:outerShdw>
                </a:effectLst>
              </a:rPr>
              <a:t>There are three types of Endosperm development:</a:t>
            </a:r>
          </a:p>
          <a:p>
            <a:pPr algn="l"/>
            <a:endParaRPr lang="en-US" sz="1400" dirty="0" smtClean="0">
              <a:solidFill>
                <a:srgbClr val="FFFF00"/>
              </a:solidFill>
              <a:effectLst>
                <a:outerShdw blurRad="38100" dist="38100" dir="2700000" algn="tl">
                  <a:srgbClr val="000000">
                    <a:alpha val="43137"/>
                  </a:srgbClr>
                </a:outerShdw>
              </a:effectLst>
            </a:endParaRPr>
          </a:p>
          <a:p>
            <a:pPr algn="l"/>
            <a:r>
              <a:rPr lang="en-US" sz="2400" b="1" dirty="0" smtClean="0">
                <a:solidFill>
                  <a:srgbClr val="00B0F0"/>
                </a:solidFill>
                <a:effectLst>
                  <a:outerShdw blurRad="38100" dist="38100" dir="2700000" algn="tl">
                    <a:srgbClr val="000000">
                      <a:alpha val="43137"/>
                    </a:srgbClr>
                  </a:outerShdw>
                </a:effectLst>
              </a:rPr>
              <a:t>Nuclear endosperm formation</a:t>
            </a:r>
            <a:r>
              <a:rPr lang="en-US" sz="2400" dirty="0" smtClean="0">
                <a:solidFill>
                  <a:srgbClr val="00B0F0"/>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 where repeated free-nuclear divisions take place; if a cell wall is formed it will form after free-nuclear divisions. Commonly referred to as liquid endosperm. Coconut juice is an example of this.</a:t>
            </a:r>
          </a:p>
          <a:p>
            <a:pPr algn="l"/>
            <a:endParaRPr lang="en-US" sz="2400" dirty="0" smtClean="0">
              <a:solidFill>
                <a:srgbClr val="FFFF00"/>
              </a:solidFill>
              <a:effectLst>
                <a:outerShdw blurRad="38100" dist="38100" dir="2700000" algn="tl">
                  <a:srgbClr val="000000">
                    <a:alpha val="43137"/>
                  </a:srgbClr>
                </a:outerShdw>
              </a:effectLst>
            </a:endParaRPr>
          </a:p>
          <a:p>
            <a:pPr algn="l"/>
            <a:r>
              <a:rPr lang="en-US" sz="2400" b="1" dirty="0" smtClean="0">
                <a:solidFill>
                  <a:srgbClr val="00B0F0"/>
                </a:solidFill>
                <a:effectLst>
                  <a:outerShdw blurRad="38100" dist="38100" dir="2700000" algn="tl">
                    <a:srgbClr val="000000">
                      <a:alpha val="43137"/>
                    </a:srgbClr>
                  </a:outerShdw>
                </a:effectLst>
              </a:rPr>
              <a:t>Cellular endosperm formation</a:t>
            </a:r>
            <a:r>
              <a:rPr lang="en-US" sz="2400" dirty="0" smtClean="0">
                <a:solidFill>
                  <a:srgbClr val="00B0F0"/>
                </a:solidFill>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 where a cell-wall formation is coincident with nuclear divisions. Coconut meat is cellular endosperm. </a:t>
            </a:r>
            <a:r>
              <a:rPr lang="en-US" sz="2400" dirty="0" err="1" smtClean="0">
                <a:solidFill>
                  <a:srgbClr val="FFFF00"/>
                </a:solidFill>
                <a:effectLst>
                  <a:outerShdw blurRad="38100" dist="38100" dir="2700000" algn="tl">
                    <a:srgbClr val="000000">
                      <a:alpha val="43137"/>
                    </a:srgbClr>
                  </a:outerShdw>
                </a:effectLst>
              </a:rPr>
              <a:t>Acoraceae</a:t>
            </a:r>
            <a:r>
              <a:rPr lang="en-US" sz="2400" dirty="0" smtClean="0">
                <a:solidFill>
                  <a:srgbClr val="FFFF00"/>
                </a:solidFill>
                <a:effectLst>
                  <a:outerShdw blurRad="38100" dist="38100" dir="2700000" algn="tl">
                    <a:srgbClr val="000000">
                      <a:alpha val="43137"/>
                    </a:srgbClr>
                  </a:outerShdw>
                </a:effectLst>
              </a:rPr>
              <a:t> has cellular endosperm development while other monocots are </a:t>
            </a:r>
            <a:r>
              <a:rPr lang="en-US" sz="2400" dirty="0" err="1" smtClean="0">
                <a:solidFill>
                  <a:srgbClr val="FFFF00"/>
                </a:solidFill>
                <a:effectLst>
                  <a:outerShdw blurRad="38100" dist="38100" dir="2700000" algn="tl">
                    <a:srgbClr val="000000">
                      <a:alpha val="43137"/>
                    </a:srgbClr>
                  </a:outerShdw>
                </a:effectLst>
              </a:rPr>
              <a:t>helobial.perm</a:t>
            </a:r>
            <a:r>
              <a:rPr lang="en-US" sz="2400" dirty="0" smtClean="0">
                <a:solidFill>
                  <a:srgbClr val="FFFF00"/>
                </a:solidFill>
                <a:effectLst>
                  <a:outerShdw blurRad="38100" dist="38100" dir="2700000" algn="tl">
                    <a:srgbClr val="000000">
                      <a:alpha val="43137"/>
                    </a:srgbClr>
                  </a:outerShdw>
                </a:effectLst>
              </a:rPr>
              <a:t> types</a:t>
            </a:r>
          </a:p>
          <a:p>
            <a:pPr algn="l"/>
            <a:endParaRPr lang="en-US" sz="24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676400"/>
            <a:ext cx="7924800" cy="3733800"/>
          </a:xfrm>
        </p:spPr>
        <p:txBody>
          <a:bodyPr/>
          <a:lstStyle/>
          <a:p>
            <a:pPr algn="l"/>
            <a:r>
              <a:rPr lang="en-US" sz="2400" b="1" dirty="0" err="1" smtClean="0">
                <a:solidFill>
                  <a:srgbClr val="00B0F0"/>
                </a:solidFill>
                <a:effectLst>
                  <a:outerShdw blurRad="38100" dist="38100" dir="2700000" algn="tl">
                    <a:srgbClr val="000000">
                      <a:alpha val="43137"/>
                    </a:srgbClr>
                  </a:outerShdw>
                </a:effectLst>
              </a:rPr>
              <a:t>Helobial</a:t>
            </a:r>
            <a:r>
              <a:rPr lang="en-US" sz="2400" b="1" dirty="0" smtClean="0">
                <a:solidFill>
                  <a:srgbClr val="00B0F0"/>
                </a:solidFill>
                <a:effectLst>
                  <a:outerShdw blurRad="38100" dist="38100" dir="2700000" algn="tl">
                    <a:srgbClr val="000000">
                      <a:alpha val="43137"/>
                    </a:srgbClr>
                  </a:outerShdw>
                </a:effectLst>
              </a:rPr>
              <a:t> endosperm formation</a:t>
            </a:r>
            <a:r>
              <a:rPr lang="en-US" sz="2400" dirty="0" smtClean="0">
                <a:solidFill>
                  <a:srgbClr val="00B0F0"/>
                </a:solidFill>
                <a:effectLst>
                  <a:outerShdw blurRad="38100" dist="38100" dir="2700000" algn="tl">
                    <a:srgbClr val="000000">
                      <a:alpha val="43137"/>
                    </a:srgbClr>
                  </a:outerShdw>
                </a:effectLst>
              </a:rPr>
              <a:t> - Where a cell wall is laid down between the first two nuclei, after which one half develops endosperm along the cellular pattern and the other half along the nuclear pattern.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09600"/>
          </a:xfrm>
        </p:spPr>
        <p:txBody>
          <a:bodyPr/>
          <a:lstStyle/>
          <a:p>
            <a:r>
              <a:rPr lang="en-US" sz="3600" dirty="0" smtClean="0">
                <a:solidFill>
                  <a:srgbClr val="00B0F0"/>
                </a:solidFill>
                <a:effectLst>
                  <a:outerShdw blurRad="38100" dist="38100" dir="2700000" algn="tl">
                    <a:srgbClr val="000000">
                      <a:alpha val="43137"/>
                    </a:srgbClr>
                  </a:outerShdw>
                </a:effectLst>
              </a:rPr>
              <a:t>Evolutionary origins</a:t>
            </a:r>
            <a:endParaRPr lang="en-US" sz="3600" dirty="0">
              <a:solidFill>
                <a:srgbClr val="00B0F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66800" y="990600"/>
            <a:ext cx="7924800" cy="5181600"/>
          </a:xfrm>
        </p:spPr>
        <p:txBody>
          <a:bodyPr/>
          <a:lstStyle/>
          <a:p>
            <a:pPr algn="l"/>
            <a:r>
              <a:rPr lang="en-US" sz="2400" dirty="0" smtClean="0">
                <a:solidFill>
                  <a:srgbClr val="FFFF00"/>
                </a:solidFill>
                <a:effectLst>
                  <a:outerShdw blurRad="38100" dist="38100" dir="2700000" algn="tl">
                    <a:srgbClr val="000000">
                      <a:alpha val="43137"/>
                    </a:srgbClr>
                  </a:outerShdw>
                </a:effectLst>
              </a:rPr>
              <a:t>The evolutionary origins of double fertilization and endosperm are unclear, attracting researcher attention for over a century of research. There are the two major hypothesis:</a:t>
            </a:r>
          </a:p>
          <a:p>
            <a:pPr algn="l"/>
            <a:endParaRPr lang="en-US" sz="2400" dirty="0" smtClean="0">
              <a:solidFill>
                <a:srgbClr val="FFFF00"/>
              </a:solidFill>
              <a:effectLst>
                <a:outerShdw blurRad="38100" dist="38100" dir="2700000" algn="tl">
                  <a:srgbClr val="000000">
                    <a:alpha val="43137"/>
                  </a:srgbClr>
                </a:outerShdw>
              </a:effectLst>
            </a:endParaRPr>
          </a:p>
          <a:p>
            <a:pPr algn="l"/>
            <a:r>
              <a:rPr lang="en-US" sz="2400" dirty="0" smtClean="0">
                <a:solidFill>
                  <a:srgbClr val="FFFF00"/>
                </a:solidFill>
                <a:effectLst>
                  <a:outerShdw blurRad="38100" dist="38100" dir="2700000" algn="tl">
                    <a:srgbClr val="000000">
                      <a:alpha val="43137"/>
                    </a:srgbClr>
                  </a:outerShdw>
                </a:effectLst>
              </a:rPr>
              <a:t>The double fertilization initially used to produce two identical, independent embryos ("twins"). Later these embryos acquired different roles, one growing into mature organism and another merely supporting it. Hence the early endosperm was probably diploid, same as another embryo.</a:t>
            </a:r>
          </a:p>
          <a:p>
            <a:pPr algn="l"/>
            <a:endParaRPr lang="en-US" sz="2400"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609600"/>
            <a:ext cx="7924800" cy="5562600"/>
          </a:xfrm>
        </p:spPr>
        <p:txBody>
          <a:bodyPr/>
          <a:lstStyle/>
          <a:p>
            <a:pPr algn="l"/>
            <a:r>
              <a:rPr lang="en-US" sz="2400" dirty="0" smtClean="0">
                <a:solidFill>
                  <a:srgbClr val="FFFF00"/>
                </a:solidFill>
                <a:effectLst>
                  <a:outerShdw blurRad="38100" dist="38100" dir="2700000" algn="tl">
                    <a:srgbClr val="000000">
                      <a:alpha val="43137"/>
                    </a:srgbClr>
                  </a:outerShdw>
                </a:effectLst>
              </a:rPr>
              <a:t>Endosperm is the evolutionary remnant of the actual gametophyte, similar to the complex </a:t>
            </a:r>
            <a:r>
              <a:rPr lang="en-US" sz="2400" dirty="0" err="1" smtClean="0">
                <a:solidFill>
                  <a:srgbClr val="FFFF00"/>
                </a:solidFill>
                <a:effectLst>
                  <a:outerShdw blurRad="38100" dist="38100" dir="2700000" algn="tl">
                    <a:srgbClr val="000000">
                      <a:alpha val="43137"/>
                    </a:srgbClr>
                  </a:outerShdw>
                </a:effectLst>
              </a:rPr>
              <a:t>multicelular</a:t>
            </a:r>
            <a:r>
              <a:rPr lang="en-US" sz="2400" dirty="0" smtClean="0">
                <a:solidFill>
                  <a:srgbClr val="FFFF00"/>
                </a:solidFill>
                <a:effectLst>
                  <a:outerShdw blurRad="38100" dist="38100" dir="2700000" algn="tl">
                    <a:srgbClr val="000000">
                      <a:alpha val="43137"/>
                    </a:srgbClr>
                  </a:outerShdw>
                </a:effectLst>
              </a:rPr>
              <a:t> gametophytes found in gymnosperms. In such case acquiring the additional nucleus from sperm cell is the later evolutionary step. </a:t>
            </a:r>
          </a:p>
          <a:p>
            <a:pPr algn="l"/>
            <a:endParaRPr lang="en-US" sz="2400" dirty="0" smtClean="0">
              <a:solidFill>
                <a:srgbClr val="FFFF00"/>
              </a:solidFill>
              <a:effectLst>
                <a:outerShdw blurRad="38100" dist="38100" dir="2700000" algn="tl">
                  <a:srgbClr val="000000">
                    <a:alpha val="43137"/>
                  </a:srgbClr>
                </a:outerShdw>
              </a:effectLst>
            </a:endParaRPr>
          </a:p>
          <a:p>
            <a:pPr algn="l"/>
            <a:r>
              <a:rPr lang="en-US" sz="2400" dirty="0" smtClean="0">
                <a:solidFill>
                  <a:srgbClr val="FFFF00"/>
                </a:solidFill>
                <a:effectLst>
                  <a:outerShdw blurRad="38100" dist="38100" dir="2700000" algn="tl">
                    <a:srgbClr val="000000">
                      <a:alpha val="43137"/>
                    </a:srgbClr>
                  </a:outerShdw>
                </a:effectLst>
              </a:rPr>
              <a:t>Some gymnosperms, such as </a:t>
            </a:r>
            <a:r>
              <a:rPr lang="en-US" sz="2400" i="1" dirty="0" err="1" smtClean="0">
                <a:solidFill>
                  <a:srgbClr val="FFFF00"/>
                </a:solidFill>
                <a:effectLst>
                  <a:outerShdw blurRad="38100" dist="38100" dir="2700000" algn="tl">
                    <a:srgbClr val="000000">
                      <a:alpha val="43137"/>
                    </a:srgbClr>
                  </a:outerShdw>
                </a:effectLst>
              </a:rPr>
              <a:t>Ephedra</a:t>
            </a:r>
            <a:r>
              <a:rPr lang="en-US" sz="2400" i="1" dirty="0" smtClean="0">
                <a:solidFill>
                  <a:srgbClr val="FFFF00"/>
                </a:solidFill>
                <a:effectLst>
                  <a:outerShdw blurRad="38100" dist="38100" dir="2700000" algn="tl">
                    <a:srgbClr val="000000">
                      <a:alpha val="43137"/>
                    </a:srgbClr>
                  </a:outerShdw>
                </a:effectLst>
              </a:rPr>
              <a:t>(genus)</a:t>
            </a:r>
            <a:r>
              <a:rPr lang="en-US" sz="2400" dirty="0" smtClean="0">
                <a:solidFill>
                  <a:srgbClr val="FFFF00"/>
                </a:solidFill>
                <a:effectLst>
                  <a:outerShdw blurRad="38100" dist="38100" dir="2700000" algn="tl">
                    <a:srgbClr val="000000">
                      <a:alpha val="43137"/>
                    </a:srgbClr>
                  </a:outerShdw>
                </a:effectLst>
              </a:rPr>
              <a:t>, do may produce twin embryos by double fertilization. Any of these two embryos are capable of filling in the seed but normally only one develops further (another eventually aborts). Also, the most basal angiosperms still contain the four cell embryo sac and produce diploid endosperms.</a:t>
            </a:r>
          </a:p>
          <a:p>
            <a:pPr algn="l"/>
            <a:endParaRPr lang="en-US" sz="2400" dirty="0" smtClean="0">
              <a:solidFill>
                <a:srgbClr val="FFFF00"/>
              </a:solidFill>
              <a:effectLst>
                <a:outerShdw blurRad="38100" dist="38100" dir="2700000" algn="tl">
                  <a:srgbClr val="000000">
                    <a:alpha val="43137"/>
                  </a:srgbClr>
                </a:outerShdw>
              </a:effectLst>
            </a:endParaRPr>
          </a:p>
          <a:p>
            <a:pPr algn="l"/>
            <a:endParaRPr lang="en-US" sz="2400" dirty="0" smtClean="0">
              <a:solidFill>
                <a:srgbClr val="FFFF00"/>
              </a:solidFill>
              <a:effectLst>
                <a:outerShdw blurRad="38100" dist="38100" dir="2700000" algn="tl">
                  <a:srgbClr val="000000">
                    <a:alpha val="43137"/>
                  </a:srgbClr>
                </a:outerShdw>
              </a:effectLst>
            </a:endParaRPr>
          </a:p>
          <a:p>
            <a:pPr algn="l"/>
            <a:endParaRPr lang="en-US" sz="2400" dirty="0" smtClean="0">
              <a:solidFill>
                <a:srgbClr val="FFFF00"/>
              </a:solidFill>
              <a:effectLst>
                <a:outerShdw blurRad="38100" dist="38100" dir="2700000" algn="tl">
                  <a:srgbClr val="000000">
                    <a:alpha val="43137"/>
                  </a:srgbClr>
                </a:outerShdw>
              </a:effectLst>
            </a:endParaRPr>
          </a:p>
          <a:p>
            <a:pPr algn="l"/>
            <a:endParaRPr lang="en-US" sz="24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609600"/>
            <a:ext cx="8229600" cy="5181600"/>
          </a:xfrm>
        </p:spPr>
        <p:txBody>
          <a:bodyPr/>
          <a:lstStyle/>
          <a:p>
            <a:pPr algn="l"/>
            <a:r>
              <a:rPr lang="en-US" sz="2400" dirty="0" smtClean="0">
                <a:solidFill>
                  <a:srgbClr val="FFFF00"/>
                </a:solidFill>
                <a:effectLst>
                  <a:outerShdw blurRad="38100" dist="38100" dir="2700000" algn="tl">
                    <a:srgbClr val="000000">
                      <a:alpha val="43137"/>
                    </a:srgbClr>
                  </a:outerShdw>
                </a:effectLst>
              </a:rPr>
              <a:t>This nucleus may provide the parental (not only maternal) organism with some control over endosperm development. Then becoming triploid or polyploid are later evolutionary steps of this "primary gametophyte". Non-flowering seed plants (conifers, cycads, Ginkgo, </a:t>
            </a:r>
            <a:r>
              <a:rPr lang="en-US" sz="2400" dirty="0" err="1" smtClean="0">
                <a:solidFill>
                  <a:srgbClr val="FFFF00"/>
                </a:solidFill>
                <a:effectLst>
                  <a:outerShdw blurRad="38100" dist="38100" dir="2700000" algn="tl">
                    <a:srgbClr val="000000">
                      <a:alpha val="43137"/>
                    </a:srgbClr>
                  </a:outerShdw>
                </a:effectLst>
              </a:rPr>
              <a:t>Ephedra</a:t>
            </a:r>
            <a:r>
              <a:rPr lang="en-US" sz="2400" dirty="0" smtClean="0">
                <a:solidFill>
                  <a:srgbClr val="FFFF00"/>
                </a:solidFill>
                <a:effectLst>
                  <a:outerShdw blurRad="38100" dist="38100" dir="2700000" algn="tl">
                    <a:srgbClr val="000000">
                      <a:alpha val="43137"/>
                    </a:srgbClr>
                  </a:outerShdw>
                </a:effectLst>
              </a:rPr>
              <a:t>) form a large homozygous female gametophyte to nourish the embryo within a seed.</a:t>
            </a:r>
          </a:p>
          <a:p>
            <a:pPr algn="l"/>
            <a:endParaRPr lang="en-US" sz="24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09600"/>
          </a:xfrm>
        </p:spPr>
        <p:txBody>
          <a:bodyPr/>
          <a:lstStyle/>
          <a:p>
            <a:r>
              <a:rPr lang="en-US" sz="2800" dirty="0" smtClean="0">
                <a:solidFill>
                  <a:srgbClr val="F709C4"/>
                </a:solidFill>
                <a:effectLst>
                  <a:outerShdw blurRad="38100" dist="38100" dir="2700000" algn="tl">
                    <a:srgbClr val="000000">
                      <a:alpha val="43137"/>
                    </a:srgbClr>
                  </a:outerShdw>
                </a:effectLst>
              </a:rPr>
              <a:t>Role of endosperm in seed development</a:t>
            </a:r>
            <a:endParaRPr lang="en-US" sz="2800" dirty="0">
              <a:solidFill>
                <a:srgbClr val="F709C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1219200"/>
            <a:ext cx="8534400" cy="5181600"/>
          </a:xfrm>
        </p:spPr>
        <p:txBody>
          <a:bodyPr/>
          <a:lstStyle/>
          <a:p>
            <a:pPr algn="l"/>
            <a:r>
              <a:rPr lang="en-US" sz="2400" dirty="0" smtClean="0">
                <a:solidFill>
                  <a:srgbClr val="FFFF00"/>
                </a:solidFill>
                <a:effectLst>
                  <a:outerShdw blurRad="38100" dist="38100" dir="2700000" algn="tl">
                    <a:srgbClr val="000000">
                      <a:alpha val="43137"/>
                    </a:srgbClr>
                  </a:outerShdw>
                </a:effectLst>
              </a:rPr>
              <a:t>In some groups (e.g. grains of the family </a:t>
            </a:r>
            <a:r>
              <a:rPr lang="en-US" sz="2400" dirty="0" err="1" smtClean="0">
                <a:solidFill>
                  <a:srgbClr val="FFFF00"/>
                </a:solidFill>
                <a:effectLst>
                  <a:outerShdw blurRad="38100" dist="38100" dir="2700000" algn="tl">
                    <a:srgbClr val="000000">
                      <a:alpha val="43137"/>
                    </a:srgbClr>
                  </a:outerShdw>
                </a:effectLst>
              </a:rPr>
              <a:t>Poaceae</a:t>
            </a:r>
            <a:r>
              <a:rPr lang="en-US" sz="2400" dirty="0" smtClean="0">
                <a:solidFill>
                  <a:srgbClr val="FFFF00"/>
                </a:solidFill>
                <a:effectLst>
                  <a:outerShdw blurRad="38100" dist="38100" dir="2700000" algn="tl">
                    <a:srgbClr val="000000">
                      <a:alpha val="43137"/>
                    </a:srgbClr>
                  </a:outerShdw>
                </a:effectLst>
              </a:rPr>
              <a:t>) the endosperm persists to the mature seed stage as a storage tissue, in which case the seeds are called "</a:t>
            </a:r>
            <a:r>
              <a:rPr lang="en-US" sz="2400" dirty="0" err="1" smtClean="0">
                <a:solidFill>
                  <a:srgbClr val="FFFF00"/>
                </a:solidFill>
                <a:effectLst>
                  <a:outerShdw blurRad="38100" dist="38100" dir="2700000" algn="tl">
                    <a:srgbClr val="000000">
                      <a:alpha val="43137"/>
                    </a:srgbClr>
                  </a:outerShdw>
                </a:effectLst>
              </a:rPr>
              <a:t>albuminous</a:t>
            </a:r>
            <a:r>
              <a:rPr lang="en-US" sz="2400" dirty="0" smtClean="0">
                <a:solidFill>
                  <a:srgbClr val="FFFF00"/>
                </a:solidFill>
                <a:effectLst>
                  <a:outerShdw blurRad="38100" dist="38100" dir="2700000" algn="tl">
                    <a:srgbClr val="000000">
                      <a:alpha val="43137"/>
                    </a:srgbClr>
                  </a:outerShdw>
                </a:effectLst>
              </a:rPr>
              <a:t>" or "</a:t>
            </a:r>
            <a:r>
              <a:rPr lang="en-US" sz="2400" dirty="0" err="1" smtClean="0">
                <a:solidFill>
                  <a:srgbClr val="FFFF00"/>
                </a:solidFill>
                <a:effectLst>
                  <a:outerShdw blurRad="38100" dist="38100" dir="2700000" algn="tl">
                    <a:srgbClr val="000000">
                      <a:alpha val="43137"/>
                    </a:srgbClr>
                  </a:outerShdw>
                </a:effectLst>
              </a:rPr>
              <a:t>endospermous</a:t>
            </a:r>
            <a:r>
              <a:rPr lang="en-US" sz="2400" dirty="0" smtClean="0">
                <a:solidFill>
                  <a:srgbClr val="FFFF00"/>
                </a:solidFill>
                <a:effectLst>
                  <a:outerShdw blurRad="38100" dist="38100" dir="2700000" algn="tl">
                    <a:srgbClr val="000000">
                      <a:alpha val="43137"/>
                    </a:srgbClr>
                  </a:outerShdw>
                </a:effectLst>
              </a:rPr>
              <a:t>", and in others it is absorbed during embryo development (e.g., most members of the family </a:t>
            </a:r>
            <a:r>
              <a:rPr lang="en-US" sz="2400" dirty="0" err="1" smtClean="0">
                <a:solidFill>
                  <a:srgbClr val="FFFF00"/>
                </a:solidFill>
                <a:effectLst>
                  <a:outerShdw blurRad="38100" dist="38100" dir="2700000" algn="tl">
                    <a:srgbClr val="000000">
                      <a:alpha val="43137"/>
                    </a:srgbClr>
                  </a:outerShdw>
                </a:effectLst>
              </a:rPr>
              <a:t>Fabaceae</a:t>
            </a:r>
            <a:r>
              <a:rPr lang="en-US" sz="2400" dirty="0" smtClean="0">
                <a:solidFill>
                  <a:srgbClr val="FFFF00"/>
                </a:solidFill>
                <a:effectLst>
                  <a:outerShdw blurRad="38100" dist="38100" dir="2700000" algn="tl">
                    <a:srgbClr val="000000">
                      <a:alpha val="43137"/>
                    </a:srgbClr>
                  </a:outerShdw>
                </a:effectLst>
              </a:rPr>
              <a:t>, including the common bean, </a:t>
            </a:r>
            <a:r>
              <a:rPr lang="en-US" sz="2400" i="1" dirty="0" err="1" smtClean="0">
                <a:solidFill>
                  <a:srgbClr val="FFFF00"/>
                </a:solidFill>
                <a:effectLst>
                  <a:outerShdw blurRad="38100" dist="38100" dir="2700000" algn="tl">
                    <a:srgbClr val="000000">
                      <a:alpha val="43137"/>
                    </a:srgbClr>
                  </a:outerShdw>
                </a:effectLst>
              </a:rPr>
              <a:t>Phaseolus</a:t>
            </a:r>
            <a:r>
              <a:rPr lang="en-US" sz="2400" i="1" dirty="0" smtClean="0">
                <a:solidFill>
                  <a:srgbClr val="FFFF00"/>
                </a:solidFill>
                <a:effectLst>
                  <a:outerShdw blurRad="38100" dist="38100" dir="2700000" algn="tl">
                    <a:srgbClr val="000000">
                      <a:alpha val="43137"/>
                    </a:srgbClr>
                  </a:outerShdw>
                </a:effectLst>
              </a:rPr>
              <a:t> </a:t>
            </a:r>
            <a:r>
              <a:rPr lang="en-US" sz="2400" i="1" dirty="0" err="1" smtClean="0">
                <a:solidFill>
                  <a:srgbClr val="FFFF00"/>
                </a:solidFill>
                <a:effectLst>
                  <a:outerShdw blurRad="38100" dist="38100" dir="2700000" algn="tl">
                    <a:srgbClr val="000000">
                      <a:alpha val="43137"/>
                    </a:srgbClr>
                  </a:outerShdw>
                </a:effectLst>
              </a:rPr>
              <a:t>vulgaris</a:t>
            </a:r>
            <a:r>
              <a:rPr lang="en-US" sz="2400" dirty="0" smtClean="0">
                <a:solidFill>
                  <a:srgbClr val="FFFF00"/>
                </a:solidFill>
                <a:effectLst>
                  <a:outerShdw blurRad="38100" dist="38100" dir="2700000" algn="tl">
                    <a:srgbClr val="000000">
                      <a:alpha val="43137"/>
                    </a:srgbClr>
                  </a:outerShdw>
                </a:effectLst>
              </a:rPr>
              <a:t>), in which case the seeds are called "</a:t>
            </a:r>
            <a:r>
              <a:rPr lang="en-US" sz="2400" dirty="0" err="1" smtClean="0">
                <a:solidFill>
                  <a:srgbClr val="FFFF00"/>
                </a:solidFill>
                <a:effectLst>
                  <a:outerShdw blurRad="38100" dist="38100" dir="2700000" algn="tl">
                    <a:srgbClr val="000000">
                      <a:alpha val="43137"/>
                    </a:srgbClr>
                  </a:outerShdw>
                </a:effectLst>
              </a:rPr>
              <a:t>exalbuminous</a:t>
            </a:r>
            <a:r>
              <a:rPr lang="en-US" sz="2400" dirty="0" smtClean="0">
                <a:solidFill>
                  <a:srgbClr val="FFFF00"/>
                </a:solidFill>
                <a:effectLst>
                  <a:outerShdw blurRad="38100" dist="38100" dir="2700000" algn="tl">
                    <a:srgbClr val="000000">
                      <a:alpha val="43137"/>
                    </a:srgbClr>
                  </a:outerShdw>
                </a:effectLst>
              </a:rPr>
              <a:t>" or "</a:t>
            </a:r>
            <a:r>
              <a:rPr lang="en-US" sz="2400" dirty="0" err="1" smtClean="0">
                <a:solidFill>
                  <a:srgbClr val="FFFF00"/>
                </a:solidFill>
                <a:effectLst>
                  <a:outerShdw blurRad="38100" dist="38100" dir="2700000" algn="tl">
                    <a:srgbClr val="000000">
                      <a:alpha val="43137"/>
                    </a:srgbClr>
                  </a:outerShdw>
                </a:effectLst>
              </a:rPr>
              <a:t>cotyledonous</a:t>
            </a:r>
            <a:r>
              <a:rPr lang="en-US" sz="2400" dirty="0" smtClean="0">
                <a:solidFill>
                  <a:srgbClr val="FFFF00"/>
                </a:solidFill>
                <a:effectLst>
                  <a:outerShdw blurRad="38100" dist="38100" dir="2700000" algn="tl">
                    <a:srgbClr val="000000">
                      <a:alpha val="43137"/>
                    </a:srgbClr>
                  </a:outerShdw>
                </a:effectLst>
              </a:rPr>
              <a:t>" and the function of storage tissue is performed by enlarged cotyledons ("seed leaves"). </a:t>
            </a:r>
            <a:endParaRPr lang="en-US" sz="24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838200"/>
            <a:ext cx="8534400" cy="5181600"/>
          </a:xfrm>
        </p:spPr>
        <p:txBody>
          <a:bodyPr/>
          <a:lstStyle/>
          <a:p>
            <a:pPr algn="l"/>
            <a:r>
              <a:rPr lang="en-US" sz="2400" dirty="0" smtClean="0">
                <a:solidFill>
                  <a:srgbClr val="FFFF00"/>
                </a:solidFill>
              </a:rPr>
              <a:t>In certain species (e.g. corn, </a:t>
            </a:r>
            <a:r>
              <a:rPr lang="en-US" sz="2400" i="1" dirty="0" err="1" smtClean="0">
                <a:solidFill>
                  <a:srgbClr val="FFFF00"/>
                </a:solidFill>
              </a:rPr>
              <a:t>Zea</a:t>
            </a:r>
            <a:r>
              <a:rPr lang="en-US" sz="2400" i="1" dirty="0" smtClean="0">
                <a:solidFill>
                  <a:srgbClr val="FFFF00"/>
                </a:solidFill>
              </a:rPr>
              <a:t> </a:t>
            </a:r>
            <a:r>
              <a:rPr lang="en-US" sz="2400" i="1" dirty="0" err="1" smtClean="0">
                <a:solidFill>
                  <a:srgbClr val="FFFF00"/>
                </a:solidFill>
              </a:rPr>
              <a:t>mays</a:t>
            </a:r>
            <a:r>
              <a:rPr lang="en-US" sz="2400" dirty="0" smtClean="0">
                <a:solidFill>
                  <a:srgbClr val="FFFF00"/>
                </a:solidFill>
              </a:rPr>
              <a:t>); the storage function is distributed between both endosperm and the embryo. Some mature endosperm tissues store fats (e.g. castor bean, </a:t>
            </a:r>
            <a:r>
              <a:rPr lang="en-US" sz="2400" i="1" dirty="0" err="1" smtClean="0">
                <a:solidFill>
                  <a:srgbClr val="FFFF00"/>
                </a:solidFill>
              </a:rPr>
              <a:t>Ricinis</a:t>
            </a:r>
            <a:r>
              <a:rPr lang="en-US" sz="2400" i="1" dirty="0" smtClean="0">
                <a:solidFill>
                  <a:srgbClr val="FFFF00"/>
                </a:solidFill>
              </a:rPr>
              <a:t> </a:t>
            </a:r>
            <a:r>
              <a:rPr lang="en-US" sz="2400" i="1" dirty="0" err="1" smtClean="0">
                <a:solidFill>
                  <a:srgbClr val="FFFF00"/>
                </a:solidFill>
              </a:rPr>
              <a:t>communis</a:t>
            </a:r>
            <a:r>
              <a:rPr lang="en-US" sz="2400" dirty="0" smtClean="0">
                <a:solidFill>
                  <a:srgbClr val="FFFF00"/>
                </a:solidFill>
              </a:rPr>
              <a:t>) and others (including grains, such as wheat and corn) store mainly starches.</a:t>
            </a:r>
          </a:p>
          <a:p>
            <a:pPr algn="l"/>
            <a:endParaRPr lang="en-US" sz="24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dosperm typ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76FCBB-E9A2-4BF8-BCAD-CDD568A5D7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Endosperm types</Template>
  <TotalTime>25</TotalTime>
  <Words>675</Words>
  <Application>Microsoft Office PowerPoint</Application>
  <PresentationFormat>On-screen Show (4:3)</PresentationFormat>
  <Paragraphs>103</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Endosperm types</vt:lpstr>
      <vt:lpstr>Slide 1</vt:lpstr>
      <vt:lpstr>Introduction</vt:lpstr>
      <vt:lpstr>Endosperm formation</vt:lpstr>
      <vt:lpstr>Slide 4</vt:lpstr>
      <vt:lpstr>Evolutionary origins</vt:lpstr>
      <vt:lpstr>Slide 6</vt:lpstr>
      <vt:lpstr>Slide 7</vt:lpstr>
      <vt:lpstr>Role of endosperm in seed development</vt:lpstr>
      <vt:lpstr>Slide 9</vt:lpstr>
      <vt:lpstr>Anther Type</vt:lpstr>
      <vt:lpstr>Monothecal</vt:lpstr>
      <vt:lpstr>Anther Wall Development</vt:lpstr>
      <vt:lpstr>Tapetum type</vt:lpstr>
      <vt:lpstr>Endothecium type</vt:lpstr>
      <vt:lpstr>Microsporogenesis</vt:lpstr>
      <vt:lpstr>Pollen Nucleus Number</vt:lpstr>
      <vt:lpstr>Ovule Nucellus (Megasporangium) Type</vt:lpstr>
      <vt:lpstr> Angiosperm Reproduction – Embryogenesis and fruit formation</vt:lpstr>
      <vt:lpstr>Megasporogenesis &amp; Megagametogenesis</vt:lpstr>
      <vt:lpstr>Megasporogenesis &amp; Megagametogenesis</vt:lpstr>
      <vt:lpstr>Megasporogenesis &amp; Megagametogenesis</vt:lpstr>
      <vt:lpstr>Megasporogenesis &amp; Megagametogenesis</vt:lpstr>
      <vt:lpstr>Ovule Integument Types</vt:lpstr>
      <vt:lpstr>Ovule Micropyle Types</vt:lpstr>
      <vt:lpstr>Ovule Types</vt:lpstr>
      <vt:lpstr>Ovule Position</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AVE MARIA</cp:lastModifiedBy>
  <cp:revision>10</cp:revision>
  <dcterms:created xsi:type="dcterms:W3CDTF">2014-04-09T05:20:40Z</dcterms:created>
  <dcterms:modified xsi:type="dcterms:W3CDTF">2020-05-29T11:28:28Z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TC103368109990</vt:lpwstr>
  </property>
</Properties>
</file>