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42973-22ED-40A5-9F67-7A2244EE2486}" type="datetimeFigureOut">
              <a:rPr lang="en-US" smtClean="0"/>
              <a:pPr/>
              <a:t>5/25/2020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A8DE8-8D53-480E-9BBF-49E41BA9C4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069C3639-BB0C-493A-AB85-A7612A874D1A}" type="slidenum">
              <a:rPr lang="en-US" sz="1200"/>
              <a:pPr algn="r" defTabSz="912879"/>
              <a:t>2</a:t>
            </a:fld>
            <a:endParaRPr 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8B923FA5-2E45-46EB-B3F6-EB2D22073286}" type="slidenum">
              <a:rPr lang="en-US" sz="1200"/>
              <a:pPr algn="r" defTabSz="912879"/>
              <a:t>11</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D39FFEC2-BDAF-4739-A790-E69DCEB7DF56}" type="slidenum">
              <a:rPr lang="en-US" sz="1200"/>
              <a:pPr algn="r" defTabSz="912879"/>
              <a:t>12</a:t>
            </a:fld>
            <a:endParaRPr 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B48F41F1-D79A-404F-A4D2-263DDDE7142A}" type="slidenum">
              <a:rPr lang="en-US" sz="1200"/>
              <a:pPr algn="r" defTabSz="912879"/>
              <a:t>13</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D9B0293F-3531-4379-B085-267BBEF7E528}" type="slidenum">
              <a:rPr lang="en-US" sz="1200"/>
              <a:pPr algn="r" defTabSz="912879"/>
              <a:t>14</a:t>
            </a:fld>
            <a:endParaRPr 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085E3ECA-FEB8-401C-840F-363FB36B0483}" type="slidenum">
              <a:rPr lang="en-US" sz="1200"/>
              <a:pPr algn="r" defTabSz="912879"/>
              <a:t>15</a:t>
            </a:fld>
            <a:endParaRPr 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D10BC7D0-CC3D-4C31-938A-C49832EA6FED}" type="slidenum">
              <a:rPr lang="en-US" sz="1200"/>
              <a:pPr algn="r" defTabSz="912879"/>
              <a:t>16</a:t>
            </a:fld>
            <a:endParaRPr 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87715F55-79F3-4E4C-8768-EEA50800A24D}" type="slidenum">
              <a:rPr lang="en-US" sz="1200"/>
              <a:pPr algn="r" defTabSz="912879"/>
              <a:t>17</a:t>
            </a:fld>
            <a:endParaRPr 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D65D46F8-1B48-4604-BB91-A313093C38B7}" type="slidenum">
              <a:rPr lang="en-US" sz="1200"/>
              <a:pPr algn="r" defTabSz="912879"/>
              <a:t>18</a:t>
            </a:fld>
            <a:endParaRPr 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AFF3A48B-65AF-4C96-AED0-B148FED31674}" type="slidenum">
              <a:rPr lang="en-US" sz="1200"/>
              <a:pPr algn="r" defTabSz="912879"/>
              <a:t>19</a:t>
            </a:fld>
            <a:endParaRPr 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9DE589CD-1947-418A-AF9B-65D01D7AA0D8}" type="slidenum">
              <a:rPr lang="en-US" sz="1200"/>
              <a:pPr algn="r" defTabSz="912879"/>
              <a:t>20</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19AC707B-4380-4707-85B8-EEDFD110DA7C}" type="slidenum">
              <a:rPr lang="en-US" sz="1200"/>
              <a:pPr algn="r" defTabSz="912879"/>
              <a:t>3</a:t>
            </a:fld>
            <a:endParaRPr 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8E396315-F56B-4B7A-8A6F-1CE37424A510}" type="slidenum">
              <a:rPr lang="en-US" sz="1200"/>
              <a:pPr algn="r" defTabSz="912879"/>
              <a:t>21</a:t>
            </a:fld>
            <a:endParaRPr 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95053FA9-0783-46F8-A563-A86E190877BB}" type="slidenum">
              <a:rPr lang="en-US" sz="1200"/>
              <a:pPr algn="r" defTabSz="912879"/>
              <a:t>22</a:t>
            </a:fld>
            <a:endParaRPr 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6A4A4EFD-3537-472F-BD71-7709B53246BC}" type="slidenum">
              <a:rPr lang="en-US" sz="1200"/>
              <a:pPr algn="r" defTabSz="912879"/>
              <a:t>23</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25A8B398-DBA0-493D-88AD-E8A349A6F553}" type="slidenum">
              <a:rPr lang="en-US" sz="1200"/>
              <a:pPr algn="r" defTabSz="912879"/>
              <a:t>24</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306109F0-1472-4EA8-8AEB-802EB7315E18}" type="slidenum">
              <a:rPr lang="en-US" sz="1200"/>
              <a:pPr algn="r" defTabSz="912879"/>
              <a:t>25</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F07E80F3-E40D-403A-9866-2425334F9552}" type="slidenum">
              <a:rPr lang="en-US" sz="1200"/>
              <a:pPr algn="r" defTabSz="912879"/>
              <a:t>26</a:t>
            </a:fld>
            <a:endParaRPr lang="en-US" sz="12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FB528D39-C861-4CA6-9DFC-A2DDF0732926}" type="slidenum">
              <a:rPr lang="en-US" sz="1200"/>
              <a:pPr algn="r" defTabSz="912879"/>
              <a:t>27</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007A0A3E-212F-48EA-8E75-8698C13B4842}" type="slidenum">
              <a:rPr lang="en-US" sz="1200"/>
              <a:pPr algn="r" defTabSz="912879"/>
              <a:t>28</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6BD22D16-1F06-4FE1-B02A-E009F91BC66E}" type="slidenum">
              <a:rPr lang="en-US" sz="1200"/>
              <a:pPr algn="r" defTabSz="912879"/>
              <a:t>29</a:t>
            </a:fld>
            <a:endParaRPr lang="en-US" sz="12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E1593655-DF08-4930-BA7B-D440ECD618EB}" type="slidenum">
              <a:rPr lang="en-US" sz="1200"/>
              <a:pPr algn="r" defTabSz="912879"/>
              <a:t>4</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BBA993FF-D53A-4F03-8AD2-FED65C884630}" type="slidenum">
              <a:rPr lang="en-US" sz="1200"/>
              <a:pPr algn="r" defTabSz="912879"/>
              <a:t>5</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F274A34E-BCA9-4398-A9A5-E5D49699FCD1}" type="slidenum">
              <a:rPr lang="en-US" sz="1200"/>
              <a:pPr algn="r" defTabSz="912879"/>
              <a:t>6</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F7D13F70-23D7-4772-884C-38EC676523C5}" type="slidenum">
              <a:rPr lang="en-US" sz="1200"/>
              <a:pPr algn="r" defTabSz="912879"/>
              <a:t>7</a:t>
            </a:fld>
            <a:endParaRPr 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890B5AE9-A6F4-4F58-8065-83258BE57BE5}" type="slidenum">
              <a:rPr lang="en-US" sz="1200"/>
              <a:pPr algn="r" defTabSz="912879"/>
              <a:t>8</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8090CE37-CA4E-4F4A-819B-A4BE2DC6C217}" type="slidenum">
              <a:rPr lang="en-US" sz="1200"/>
              <a:pPr algn="r" defTabSz="912879"/>
              <a:t>9</a:t>
            </a:fld>
            <a:endParaRPr 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7133" y="8688049"/>
            <a:ext cx="2970868" cy="455951"/>
          </a:xfrm>
          <a:prstGeom prst="rect">
            <a:avLst/>
          </a:prstGeom>
          <a:noFill/>
          <a:ln w="9525">
            <a:noFill/>
            <a:miter lim="800000"/>
            <a:headEnd/>
            <a:tailEnd/>
          </a:ln>
        </p:spPr>
        <p:txBody>
          <a:bodyPr wrap="none" lIns="91429" tIns="45715" rIns="91429" bIns="45715" anchor="b"/>
          <a:lstStyle/>
          <a:p>
            <a:pPr algn="r" defTabSz="912879"/>
            <a:fld id="{3E582577-9027-40DE-BF16-6373D491D6DF}" type="slidenum">
              <a:rPr lang="en-US" sz="1200"/>
              <a:pPr algn="r" defTabSz="912879"/>
              <a:t>10</a:t>
            </a:fld>
            <a:endParaRPr 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ta-IN"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0235A5-CC30-4C7F-B6BB-8F1D694BB2A9}"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235A5-CC30-4C7F-B6BB-8F1D694BB2A9}"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235A5-CC30-4C7F-B6BB-8F1D694BB2A9}"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235A5-CC30-4C7F-B6BB-8F1D694BB2A9}"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0235A5-CC30-4C7F-B6BB-8F1D694BB2A9}"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0235A5-CC30-4C7F-B6BB-8F1D694BB2A9}"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235A5-CC30-4C7F-B6BB-8F1D694BB2A9}" type="datetimeFigureOut">
              <a:rPr lang="en-US" smtClean="0"/>
              <a:pPr/>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0235A5-CC30-4C7F-B6BB-8F1D694BB2A9}" type="datetimeFigureOut">
              <a:rPr lang="en-US" smtClean="0"/>
              <a:pPr/>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235A5-CC30-4C7F-B6BB-8F1D694BB2A9}" type="datetimeFigureOut">
              <a:rPr lang="en-US" smtClean="0"/>
              <a:pPr/>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235A5-CC30-4C7F-B6BB-8F1D694BB2A9}"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235A5-CC30-4C7F-B6BB-8F1D694BB2A9}"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A320A-8C54-408B-B252-272500F506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235A5-CC30-4C7F-B6BB-8F1D694BB2A9}" type="datetimeFigureOut">
              <a:rPr lang="en-US" smtClean="0"/>
              <a:pPr/>
              <a:t>5/25/2020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A320A-8C54-408B-B252-272500F506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2070" y="1272296"/>
            <a:ext cx="7772400" cy="1470025"/>
          </a:xfrm>
        </p:spPr>
        <p:txBody>
          <a:bodyPr/>
          <a:lstStyle/>
          <a:p>
            <a:r>
              <a:rPr lang="en-US" dirty="0" smtClean="0">
                <a:solidFill>
                  <a:srgbClr val="002060"/>
                </a:solidFill>
              </a:rPr>
              <a:t>DATABASE SYTEMS</a:t>
            </a:r>
            <a:br>
              <a:rPr lang="en-US" dirty="0" smtClean="0">
                <a:solidFill>
                  <a:srgbClr val="002060"/>
                </a:solidFill>
              </a:rPr>
            </a:br>
            <a:r>
              <a:rPr lang="en-US" dirty="0" smtClean="0">
                <a:solidFill>
                  <a:srgbClr val="002060"/>
                </a:solidFill>
              </a:rPr>
              <a:t>UNIT I</a:t>
            </a:r>
            <a:endParaRPr lang="en-US" dirty="0">
              <a:solidFill>
                <a:srgbClr val="002060"/>
              </a:solidFill>
            </a:endParaRPr>
          </a:p>
        </p:txBody>
      </p:sp>
      <p:sp>
        <p:nvSpPr>
          <p:cNvPr id="5" name="Subtitle 4"/>
          <p:cNvSpPr>
            <a:spLocks noGrp="1"/>
          </p:cNvSpPr>
          <p:nvPr>
            <p:ph type="subTitle" idx="1"/>
          </p:nvPr>
        </p:nvSpPr>
        <p:spPr>
          <a:xfrm>
            <a:off x="2440745" y="4139418"/>
            <a:ext cx="6400800" cy="1752600"/>
          </a:xfrm>
        </p:spPr>
        <p:txBody>
          <a:bodyPr>
            <a:normAutofit fontScale="70000" lnSpcReduction="20000"/>
          </a:bodyPr>
          <a:lstStyle/>
          <a:p>
            <a:r>
              <a:rPr lang="en-US" dirty="0" err="1" smtClean="0">
                <a:solidFill>
                  <a:srgbClr val="C00000"/>
                </a:solidFill>
              </a:rPr>
              <a:t>Dr.S.Chitra</a:t>
            </a:r>
            <a:r>
              <a:rPr lang="en-US" dirty="0" smtClean="0">
                <a:solidFill>
                  <a:srgbClr val="C00000"/>
                </a:solidFill>
              </a:rPr>
              <a:t>,</a:t>
            </a:r>
          </a:p>
          <a:p>
            <a:r>
              <a:rPr lang="en-US" dirty="0" smtClean="0">
                <a:solidFill>
                  <a:srgbClr val="C00000"/>
                </a:solidFill>
              </a:rPr>
              <a:t>Assistant Professor,</a:t>
            </a:r>
          </a:p>
          <a:p>
            <a:r>
              <a:rPr lang="en-US" dirty="0" smtClean="0">
                <a:solidFill>
                  <a:srgbClr val="C00000"/>
                </a:solidFill>
              </a:rPr>
              <a:t>Department of Computer Science,</a:t>
            </a:r>
          </a:p>
          <a:p>
            <a:r>
              <a:rPr lang="en-US" dirty="0" err="1" smtClean="0">
                <a:solidFill>
                  <a:srgbClr val="C00000"/>
                </a:solidFill>
              </a:rPr>
              <a:t>Annai</a:t>
            </a:r>
            <a:r>
              <a:rPr lang="en-US" dirty="0" smtClean="0">
                <a:solidFill>
                  <a:srgbClr val="C00000"/>
                </a:solidFill>
              </a:rPr>
              <a:t> </a:t>
            </a:r>
            <a:r>
              <a:rPr lang="en-US" dirty="0" err="1" smtClean="0">
                <a:solidFill>
                  <a:srgbClr val="C00000"/>
                </a:solidFill>
              </a:rPr>
              <a:t>Vailankanni</a:t>
            </a:r>
            <a:r>
              <a:rPr lang="en-US" dirty="0" smtClean="0">
                <a:solidFill>
                  <a:srgbClr val="C00000"/>
                </a:solidFill>
              </a:rPr>
              <a:t> Arts and Science </a:t>
            </a:r>
            <a:r>
              <a:rPr lang="en-US" dirty="0" err="1" smtClean="0">
                <a:solidFill>
                  <a:srgbClr val="C00000"/>
                </a:solidFill>
              </a:rPr>
              <a:t>College,Thanjavur</a:t>
            </a:r>
            <a:endParaRPr lang="en-US"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Relational Model</a:t>
            </a:r>
          </a:p>
        </p:txBody>
      </p:sp>
      <p:sp>
        <p:nvSpPr>
          <p:cNvPr id="14339" name="Rectangle 3"/>
          <p:cNvSpPr>
            <a:spLocks noGrp="1" noChangeArrowheads="1"/>
          </p:cNvSpPr>
          <p:nvPr>
            <p:ph type="body" idx="4294967295"/>
          </p:nvPr>
        </p:nvSpPr>
        <p:spPr>
          <a:xfrm>
            <a:off x="659644" y="1097280"/>
            <a:ext cx="7661275" cy="1019152"/>
          </a:xfrm>
        </p:spPr>
        <p:txBody>
          <a:bodyPr>
            <a:normAutofit fontScale="77500" lnSpcReduction="20000"/>
          </a:bodyPr>
          <a:lstStyle/>
          <a:p>
            <a:pPr>
              <a:buFont typeface="Monotype Sorts" charset="2"/>
              <a:buNone/>
            </a:pPr>
            <a:endParaRPr lang="en-US" sz="1800" dirty="0" smtClean="0"/>
          </a:p>
          <a:p>
            <a:r>
              <a:rPr lang="en-US" sz="1800" dirty="0" smtClean="0"/>
              <a:t>All the data is stored in various tables.</a:t>
            </a:r>
          </a:p>
          <a:p>
            <a:pPr>
              <a:lnSpc>
                <a:spcPct val="170000"/>
              </a:lnSpc>
            </a:pPr>
            <a:r>
              <a:rPr lang="en-US" sz="1800" dirty="0" smtClean="0"/>
              <a:t>Example of </a:t>
            </a:r>
            <a:r>
              <a:rPr lang="en-US" sz="2300" dirty="0" smtClean="0">
                <a:latin typeface="Times New Roman" pitchFamily="18" charset="0"/>
                <a:cs typeface="Times New Roman" pitchFamily="18" charset="0"/>
              </a:rPr>
              <a:t>tabular</a:t>
            </a:r>
            <a:r>
              <a:rPr lang="en-US" sz="1800" dirty="0" smtClean="0"/>
              <a:t> data in the relational model</a:t>
            </a:r>
          </a:p>
        </p:txBody>
      </p:sp>
      <p:sp>
        <p:nvSpPr>
          <p:cNvPr id="14340" name="Line 31"/>
          <p:cNvSpPr>
            <a:spLocks noChangeShapeType="1"/>
          </p:cNvSpPr>
          <p:nvPr/>
        </p:nvSpPr>
        <p:spPr bwMode="auto">
          <a:xfrm flipH="1">
            <a:off x="6456363" y="1609725"/>
            <a:ext cx="857250" cy="638175"/>
          </a:xfrm>
          <a:prstGeom prst="line">
            <a:avLst/>
          </a:prstGeom>
          <a:noFill/>
          <a:ln w="9525">
            <a:solidFill>
              <a:schemeClr val="tx1"/>
            </a:solidFill>
            <a:round/>
            <a:headEnd/>
            <a:tailEnd type="triangle" w="med" len="med"/>
          </a:ln>
        </p:spPr>
        <p:txBody>
          <a:bodyPr wrap="none"/>
          <a:lstStyle/>
          <a:p>
            <a:endParaRPr lang="en-US"/>
          </a:p>
        </p:txBody>
      </p:sp>
      <p:sp>
        <p:nvSpPr>
          <p:cNvPr id="14341" name="Text Box 32"/>
          <p:cNvSpPr txBox="1">
            <a:spLocks noChangeArrowheads="1"/>
          </p:cNvSpPr>
          <p:nvPr/>
        </p:nvSpPr>
        <p:spPr bwMode="auto">
          <a:xfrm>
            <a:off x="6858000" y="1322388"/>
            <a:ext cx="984250" cy="336550"/>
          </a:xfrm>
          <a:prstGeom prst="rect">
            <a:avLst/>
          </a:prstGeom>
          <a:noFill/>
          <a:ln w="9525">
            <a:noFill/>
            <a:miter lim="800000"/>
            <a:headEnd/>
            <a:tailEnd/>
          </a:ln>
        </p:spPr>
        <p:txBody>
          <a:bodyPr wrap="none">
            <a:spAutoFit/>
          </a:bodyPr>
          <a:lstStyle/>
          <a:p>
            <a:r>
              <a:rPr lang="en-US"/>
              <a:t>Columns</a:t>
            </a:r>
          </a:p>
        </p:txBody>
      </p:sp>
      <p:sp>
        <p:nvSpPr>
          <p:cNvPr id="14342" name="Line 33"/>
          <p:cNvSpPr>
            <a:spLocks noChangeShapeType="1"/>
          </p:cNvSpPr>
          <p:nvPr/>
        </p:nvSpPr>
        <p:spPr bwMode="auto">
          <a:xfrm flipH="1">
            <a:off x="5572125" y="1638300"/>
            <a:ext cx="1509713" cy="623888"/>
          </a:xfrm>
          <a:prstGeom prst="line">
            <a:avLst/>
          </a:prstGeom>
          <a:noFill/>
          <a:ln w="9525">
            <a:solidFill>
              <a:schemeClr val="tx1"/>
            </a:solidFill>
            <a:round/>
            <a:headEnd/>
            <a:tailEnd type="triangle" w="med" len="med"/>
          </a:ln>
        </p:spPr>
        <p:txBody>
          <a:bodyPr wrap="none"/>
          <a:lstStyle/>
          <a:p>
            <a:endParaRPr lang="en-US"/>
          </a:p>
        </p:txBody>
      </p:sp>
      <p:pic>
        <p:nvPicPr>
          <p:cNvPr id="14343" name="Picture 37" descr="1"/>
          <p:cNvPicPr>
            <a:picLocks noChangeAspect="1" noChangeArrowheads="1"/>
          </p:cNvPicPr>
          <p:nvPr/>
        </p:nvPicPr>
        <p:blipFill>
          <a:blip r:embed="rId3"/>
          <a:srcRect b="43330"/>
          <a:stretch>
            <a:fillRect/>
          </a:stretch>
        </p:blipFill>
        <p:spPr bwMode="auto">
          <a:xfrm>
            <a:off x="1614488" y="2259013"/>
            <a:ext cx="5526087" cy="3744912"/>
          </a:xfrm>
          <a:prstGeom prst="rect">
            <a:avLst/>
          </a:prstGeom>
          <a:noFill/>
          <a:ln w="9525">
            <a:noFill/>
            <a:miter lim="800000"/>
            <a:headEnd/>
            <a:tailEnd/>
          </a:ln>
        </p:spPr>
      </p:pic>
      <p:sp>
        <p:nvSpPr>
          <p:cNvPr id="14344" name="Text Box 38"/>
          <p:cNvSpPr txBox="1">
            <a:spLocks noChangeArrowheads="1"/>
          </p:cNvSpPr>
          <p:nvPr/>
        </p:nvSpPr>
        <p:spPr bwMode="auto">
          <a:xfrm>
            <a:off x="7696200" y="2590800"/>
            <a:ext cx="688975" cy="336550"/>
          </a:xfrm>
          <a:prstGeom prst="rect">
            <a:avLst/>
          </a:prstGeom>
          <a:noFill/>
          <a:ln w="9525">
            <a:noFill/>
            <a:miter lim="800000"/>
            <a:headEnd/>
            <a:tailEnd/>
          </a:ln>
        </p:spPr>
        <p:txBody>
          <a:bodyPr wrap="none">
            <a:spAutoFit/>
          </a:bodyPr>
          <a:lstStyle/>
          <a:p>
            <a:r>
              <a:rPr lang="en-US"/>
              <a:t>Rows</a:t>
            </a:r>
          </a:p>
        </p:txBody>
      </p:sp>
      <p:sp>
        <p:nvSpPr>
          <p:cNvPr id="14345" name="Line 39"/>
          <p:cNvSpPr>
            <a:spLocks noChangeShapeType="1"/>
          </p:cNvSpPr>
          <p:nvPr/>
        </p:nvSpPr>
        <p:spPr bwMode="auto">
          <a:xfrm flipH="1">
            <a:off x="7167563" y="2765425"/>
            <a:ext cx="527050" cy="28575"/>
          </a:xfrm>
          <a:prstGeom prst="line">
            <a:avLst/>
          </a:prstGeom>
          <a:noFill/>
          <a:ln w="9525">
            <a:solidFill>
              <a:schemeClr val="tx1"/>
            </a:solidFill>
            <a:round/>
            <a:headEnd/>
            <a:tailEnd type="triangle" w="med" len="med"/>
          </a:ln>
        </p:spPr>
        <p:txBody>
          <a:bodyPr wrap="none"/>
          <a:lstStyle/>
          <a:p>
            <a:endParaRPr lang="en-US"/>
          </a:p>
        </p:txBody>
      </p:sp>
      <p:sp>
        <p:nvSpPr>
          <p:cNvPr id="14346" name="Line 40"/>
          <p:cNvSpPr>
            <a:spLocks noChangeShapeType="1"/>
          </p:cNvSpPr>
          <p:nvPr/>
        </p:nvSpPr>
        <p:spPr bwMode="auto">
          <a:xfrm flipH="1">
            <a:off x="7180263" y="2841625"/>
            <a:ext cx="527050" cy="2416175"/>
          </a:xfrm>
          <a:prstGeom prst="line">
            <a:avLst/>
          </a:prstGeom>
          <a:noFill/>
          <a:ln w="9525">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noFill/>
        </p:spPr>
        <p:txBody>
          <a:bodyPr>
            <a:normAutofit/>
          </a:bodyPr>
          <a:lstStyle/>
          <a:p>
            <a:r>
              <a:rPr lang="en-US" sz="4000" dirty="0" smtClean="0">
                <a:solidFill>
                  <a:srgbClr val="002060"/>
                </a:solidFill>
                <a:effectLst/>
                <a:latin typeface="Times New Roman" pitchFamily="18" charset="0"/>
                <a:cs typeface="Times New Roman" pitchFamily="18" charset="0"/>
              </a:rPr>
              <a:t>A Sample Relational Database</a:t>
            </a:r>
          </a:p>
        </p:txBody>
      </p:sp>
      <p:pic>
        <p:nvPicPr>
          <p:cNvPr id="15363" name="Picture 3" descr="1"/>
          <p:cNvPicPr>
            <a:picLocks noChangeAspect="1" noChangeArrowheads="1"/>
          </p:cNvPicPr>
          <p:nvPr/>
        </p:nvPicPr>
        <p:blipFill>
          <a:blip r:embed="rId3"/>
          <a:srcRect/>
          <a:stretch>
            <a:fillRect/>
          </a:stretch>
        </p:blipFill>
        <p:spPr bwMode="auto">
          <a:xfrm>
            <a:off x="2774950" y="1408113"/>
            <a:ext cx="4170363" cy="498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52450" y="123825"/>
            <a:ext cx="8077200" cy="609600"/>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Data Definition Language (DDL)</a:t>
            </a:r>
          </a:p>
        </p:txBody>
      </p:sp>
      <p:sp>
        <p:nvSpPr>
          <p:cNvPr id="16387" name="Rectangle 3"/>
          <p:cNvSpPr>
            <a:spLocks noGrp="1" noChangeArrowheads="1"/>
          </p:cNvSpPr>
          <p:nvPr>
            <p:ph type="body" idx="4294967295"/>
          </p:nvPr>
        </p:nvSpPr>
        <p:spPr>
          <a:xfrm>
            <a:off x="239152" y="864161"/>
            <a:ext cx="8609426" cy="5754687"/>
          </a:xfrm>
        </p:spPr>
        <p:txBody>
          <a:bodyPr>
            <a:noAutofit/>
          </a:bodyPr>
          <a:lstStyle/>
          <a:p>
            <a:pPr>
              <a:lnSpc>
                <a:spcPct val="150000"/>
              </a:lnSpc>
            </a:pPr>
            <a:r>
              <a:rPr lang="en-US" sz="1800" dirty="0" smtClean="0">
                <a:latin typeface="Times New Roman" pitchFamily="18" charset="0"/>
                <a:cs typeface="Times New Roman" pitchFamily="18" charset="0"/>
              </a:rPr>
              <a:t>Specification notation for defining the database schema</a:t>
            </a:r>
          </a:p>
          <a:p>
            <a:pPr lvl="1">
              <a:lnSpc>
                <a:spcPct val="150000"/>
              </a:lnSpc>
              <a:buFont typeface="Monotype Sorts" charset="2"/>
              <a:buNone/>
            </a:pPr>
            <a:r>
              <a:rPr lang="en-US" sz="1800" dirty="0" smtClean="0">
                <a:latin typeface="Times New Roman" pitchFamily="18" charset="0"/>
                <a:cs typeface="Times New Roman" pitchFamily="18" charset="0"/>
              </a:rPr>
              <a:t>Example:	</a:t>
            </a:r>
            <a:r>
              <a:rPr lang="en-US" sz="1800" b="1" dirty="0" smtClean="0">
                <a:latin typeface="Times New Roman" pitchFamily="18" charset="0"/>
                <a:cs typeface="Times New Roman" pitchFamily="18" charset="0"/>
              </a:rPr>
              <a:t>create table</a:t>
            </a: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instructor</a:t>
            </a:r>
            <a:r>
              <a:rPr lang="en-US" sz="1800" dirty="0" smtClean="0">
                <a:latin typeface="Times New Roman" pitchFamily="18" charset="0"/>
                <a:cs typeface="Times New Roman" pitchFamily="18" charset="0"/>
              </a:rPr>
              <a:t>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ID</a:t>
            </a: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char</a:t>
            </a:r>
            <a:r>
              <a:rPr lang="en-US" sz="1800" dirty="0" smtClean="0">
                <a:latin typeface="Times New Roman" pitchFamily="18" charset="0"/>
                <a:cs typeface="Times New Roman" pitchFamily="18" charset="0"/>
              </a:rPr>
              <a:t>(5),</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name           </a:t>
            </a:r>
            <a:r>
              <a:rPr lang="en-US" sz="1800" b="1" dirty="0" err="1" smtClean="0">
                <a:latin typeface="Times New Roman" pitchFamily="18" charset="0"/>
                <a:cs typeface="Times New Roman" pitchFamily="18" charset="0"/>
              </a:rPr>
              <a:t>varchar</a:t>
            </a:r>
            <a:r>
              <a:rPr lang="en-US" sz="1800" dirty="0" smtClean="0">
                <a:latin typeface="Times New Roman" pitchFamily="18" charset="0"/>
                <a:cs typeface="Times New Roman" pitchFamily="18" charset="0"/>
              </a:rPr>
              <a:t>(20)</a:t>
            </a:r>
            <a:r>
              <a:rPr lang="en-US" sz="1800" b="1"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
            </a:r>
            <a:br>
              <a:rPr lang="en-US" sz="1800" b="1" i="1" dirty="0" smtClean="0">
                <a:latin typeface="Times New Roman" pitchFamily="18" charset="0"/>
                <a:cs typeface="Times New Roman" pitchFamily="18" charset="0"/>
              </a:rPr>
            </a:br>
            <a:r>
              <a:rPr lang="en-US" sz="1800" b="1"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dept_name</a:t>
            </a:r>
            <a:r>
              <a:rPr lang="en-US" sz="1800" i="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varchar</a:t>
            </a:r>
            <a:r>
              <a:rPr lang="en-US" sz="1800" dirty="0" smtClean="0">
                <a:latin typeface="Times New Roman" pitchFamily="18" charset="0"/>
                <a:cs typeface="Times New Roman" pitchFamily="18" charset="0"/>
              </a:rPr>
              <a:t>(20),</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salary</a:t>
            </a: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numeric</a:t>
            </a:r>
            <a:r>
              <a:rPr lang="en-US" sz="1800" dirty="0" smtClean="0">
                <a:latin typeface="Times New Roman" pitchFamily="18" charset="0"/>
                <a:cs typeface="Times New Roman" pitchFamily="18" charset="0"/>
              </a:rPr>
              <a:t>(8,2))</a:t>
            </a:r>
          </a:p>
          <a:p>
            <a:pPr>
              <a:lnSpc>
                <a:spcPct val="150000"/>
              </a:lnSpc>
            </a:pPr>
            <a:r>
              <a:rPr lang="en-US" sz="1800" dirty="0" smtClean="0">
                <a:latin typeface="Times New Roman" pitchFamily="18" charset="0"/>
                <a:cs typeface="Times New Roman" pitchFamily="18" charset="0"/>
              </a:rPr>
              <a:t>DDL compiler generates a set of table templates stored in a </a:t>
            </a:r>
            <a:r>
              <a:rPr lang="en-US" sz="1800" b="1" i="1" dirty="0" smtClean="0">
                <a:solidFill>
                  <a:srgbClr val="0066CC"/>
                </a:solidFill>
                <a:latin typeface="Times New Roman" pitchFamily="18" charset="0"/>
                <a:cs typeface="Times New Roman" pitchFamily="18" charset="0"/>
              </a:rPr>
              <a:t>data dictionary</a:t>
            </a:r>
          </a:p>
          <a:p>
            <a:pPr>
              <a:lnSpc>
                <a:spcPct val="150000"/>
              </a:lnSpc>
            </a:pPr>
            <a:r>
              <a:rPr lang="en-US" sz="1800" dirty="0" smtClean="0">
                <a:latin typeface="Times New Roman" pitchFamily="18" charset="0"/>
                <a:cs typeface="Times New Roman" pitchFamily="18" charset="0"/>
              </a:rPr>
              <a:t>Data dictionary contains metadata (i.e., data about data)</a:t>
            </a:r>
          </a:p>
          <a:p>
            <a:pPr lvl="1">
              <a:lnSpc>
                <a:spcPct val="150000"/>
              </a:lnSpc>
            </a:pPr>
            <a:r>
              <a:rPr lang="en-US" sz="1800" dirty="0" smtClean="0">
                <a:latin typeface="Times New Roman" pitchFamily="18" charset="0"/>
                <a:cs typeface="Times New Roman" pitchFamily="18" charset="0"/>
              </a:rPr>
              <a:t>Database schema </a:t>
            </a:r>
          </a:p>
          <a:p>
            <a:pPr lvl="1">
              <a:lnSpc>
                <a:spcPct val="150000"/>
              </a:lnSpc>
            </a:pPr>
            <a:r>
              <a:rPr lang="en-US" sz="1800" dirty="0" smtClean="0">
                <a:latin typeface="Times New Roman" pitchFamily="18" charset="0"/>
                <a:cs typeface="Times New Roman" pitchFamily="18" charset="0"/>
              </a:rPr>
              <a:t>Integrity constraints</a:t>
            </a:r>
          </a:p>
          <a:p>
            <a:pPr lvl="2">
              <a:lnSpc>
                <a:spcPct val="150000"/>
              </a:lnSpc>
            </a:pPr>
            <a:r>
              <a:rPr lang="en-US" sz="1800" dirty="0" smtClean="0">
                <a:latin typeface="Times New Roman" pitchFamily="18" charset="0"/>
                <a:cs typeface="Times New Roman" pitchFamily="18" charset="0"/>
              </a:rPr>
              <a:t>Primary key (ID uniquely identifies instructors)</a:t>
            </a:r>
          </a:p>
          <a:p>
            <a:pPr lvl="1">
              <a:lnSpc>
                <a:spcPct val="150000"/>
              </a:lnSpc>
            </a:pPr>
            <a:r>
              <a:rPr lang="en-US" sz="1800" dirty="0" smtClean="0">
                <a:latin typeface="Times New Roman" pitchFamily="18" charset="0"/>
                <a:cs typeface="Times New Roman" pitchFamily="18" charset="0"/>
              </a:rPr>
              <a:t>Authorization</a:t>
            </a:r>
          </a:p>
          <a:p>
            <a:pPr lvl="2">
              <a:lnSpc>
                <a:spcPct val="150000"/>
              </a:lnSpc>
            </a:pPr>
            <a:r>
              <a:rPr lang="en-US" sz="1800" dirty="0" smtClean="0">
                <a:latin typeface="Times New Roman" pitchFamily="18" charset="0"/>
                <a:cs typeface="Times New Roman" pitchFamily="18" charset="0"/>
              </a:rPr>
              <a:t>Who can access what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99403" y="0"/>
            <a:ext cx="8229600" cy="1143000"/>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Data Manipulation Language (DML)</a:t>
            </a:r>
          </a:p>
        </p:txBody>
      </p:sp>
      <p:sp>
        <p:nvSpPr>
          <p:cNvPr id="17411" name="Rectangle 3"/>
          <p:cNvSpPr>
            <a:spLocks noGrp="1" noChangeArrowheads="1"/>
          </p:cNvSpPr>
          <p:nvPr>
            <p:ph type="body" idx="4294967295"/>
          </p:nvPr>
        </p:nvSpPr>
        <p:spPr>
          <a:xfrm>
            <a:off x="952500" y="1019175"/>
            <a:ext cx="7488115" cy="5437896"/>
          </a:xfrm>
        </p:spPr>
        <p:txBody>
          <a:bodyPr>
            <a:normAutofit/>
          </a:bodyPr>
          <a:lstStyle/>
          <a:p>
            <a:pPr>
              <a:lnSpc>
                <a:spcPct val="150000"/>
              </a:lnSpc>
            </a:pPr>
            <a:r>
              <a:rPr lang="en-US" sz="1800" dirty="0" smtClean="0">
                <a:latin typeface="Times New Roman" pitchFamily="18" charset="0"/>
                <a:cs typeface="Times New Roman" pitchFamily="18" charset="0"/>
              </a:rPr>
              <a:t>Language for accessing and manipulating the data organized by the appropriate data model</a:t>
            </a:r>
          </a:p>
          <a:p>
            <a:pPr lvl="1">
              <a:lnSpc>
                <a:spcPct val="150000"/>
              </a:lnSpc>
            </a:pPr>
            <a:r>
              <a:rPr lang="en-US" sz="1800" dirty="0" smtClean="0">
                <a:latin typeface="Times New Roman" pitchFamily="18" charset="0"/>
                <a:cs typeface="Times New Roman" pitchFamily="18" charset="0"/>
              </a:rPr>
              <a:t>DML also known as query language</a:t>
            </a:r>
          </a:p>
          <a:p>
            <a:pPr>
              <a:lnSpc>
                <a:spcPct val="150000"/>
              </a:lnSpc>
            </a:pPr>
            <a:r>
              <a:rPr lang="en-US" sz="1800" dirty="0" smtClean="0">
                <a:latin typeface="Times New Roman" pitchFamily="18" charset="0"/>
                <a:cs typeface="Times New Roman" pitchFamily="18" charset="0"/>
              </a:rPr>
              <a:t>Two classes of languages </a:t>
            </a:r>
          </a:p>
          <a:p>
            <a:pPr lvl="1">
              <a:lnSpc>
                <a:spcPct val="150000"/>
              </a:lnSpc>
            </a:pPr>
            <a:r>
              <a:rPr lang="en-US" sz="1800" b="1" dirty="0" smtClean="0">
                <a:solidFill>
                  <a:srgbClr val="000099"/>
                </a:solidFill>
                <a:latin typeface="Times New Roman" pitchFamily="18" charset="0"/>
                <a:cs typeface="Times New Roman" pitchFamily="18" charset="0"/>
              </a:rPr>
              <a:t>Pure</a:t>
            </a:r>
            <a:r>
              <a:rPr lang="en-US" sz="1800" b="1" dirty="0" smtClean="0">
                <a:solidFill>
                  <a:schemeClr val="tx2"/>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 used for proving properties about computational power and for optimization</a:t>
            </a:r>
          </a:p>
          <a:p>
            <a:pPr lvl="2">
              <a:lnSpc>
                <a:spcPct val="150000"/>
              </a:lnSpc>
            </a:pPr>
            <a:r>
              <a:rPr lang="en-US" sz="1800" dirty="0" smtClean="0">
                <a:latin typeface="Times New Roman" pitchFamily="18" charset="0"/>
                <a:cs typeface="Times New Roman" pitchFamily="18" charset="0"/>
              </a:rPr>
              <a:t>Relational Algebra</a:t>
            </a:r>
          </a:p>
          <a:p>
            <a:pPr lvl="2">
              <a:lnSpc>
                <a:spcPct val="150000"/>
              </a:lnSpc>
            </a:pPr>
            <a:r>
              <a:rPr lang="en-US" sz="1800" dirty="0" err="1" smtClean="0">
                <a:latin typeface="Times New Roman" pitchFamily="18" charset="0"/>
                <a:cs typeface="Times New Roman" pitchFamily="18" charset="0"/>
              </a:rPr>
              <a:t>Tuple</a:t>
            </a:r>
            <a:r>
              <a:rPr lang="en-US" sz="1800" dirty="0" smtClean="0">
                <a:latin typeface="Times New Roman" pitchFamily="18" charset="0"/>
                <a:cs typeface="Times New Roman" pitchFamily="18" charset="0"/>
              </a:rPr>
              <a:t> relational calculus</a:t>
            </a:r>
          </a:p>
          <a:p>
            <a:pPr lvl="2">
              <a:lnSpc>
                <a:spcPct val="150000"/>
              </a:lnSpc>
            </a:pPr>
            <a:r>
              <a:rPr lang="en-US" sz="1800" dirty="0" smtClean="0">
                <a:latin typeface="Times New Roman" pitchFamily="18" charset="0"/>
                <a:cs typeface="Times New Roman" pitchFamily="18" charset="0"/>
              </a:rPr>
              <a:t>Domain relational calculus</a:t>
            </a:r>
          </a:p>
          <a:p>
            <a:pPr lvl="1">
              <a:lnSpc>
                <a:spcPct val="150000"/>
              </a:lnSpc>
            </a:pPr>
            <a:r>
              <a:rPr lang="en-US" sz="1800" b="1" dirty="0" smtClean="0">
                <a:solidFill>
                  <a:srgbClr val="000099"/>
                </a:solidFill>
                <a:latin typeface="Times New Roman" pitchFamily="18" charset="0"/>
                <a:cs typeface="Times New Roman" pitchFamily="18" charset="0"/>
              </a:rPr>
              <a:t>Commercial</a:t>
            </a:r>
            <a:r>
              <a:rPr lang="en-US" sz="1800" b="1" dirty="0" smtClean="0">
                <a:solidFill>
                  <a:schemeClr val="tx2"/>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 used in commercial systems</a:t>
            </a:r>
          </a:p>
          <a:p>
            <a:pPr lvl="2">
              <a:lnSpc>
                <a:spcPct val="150000"/>
              </a:lnSpc>
            </a:pPr>
            <a:r>
              <a:rPr lang="en-US" sz="1800" dirty="0" smtClean="0">
                <a:latin typeface="Times New Roman" pitchFamily="18" charset="0"/>
                <a:cs typeface="Times New Roman" pitchFamily="18" charset="0"/>
              </a:rPr>
              <a:t>SQL is the most widely used commercial language</a:t>
            </a:r>
          </a:p>
          <a:p>
            <a:pPr lvl="1">
              <a:lnSpc>
                <a:spcPct val="150000"/>
              </a:lnSpc>
              <a:buFont typeface="Monotype Sorts" charset="2"/>
              <a:buNone/>
            </a:pP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52450" y="80963"/>
            <a:ext cx="8077200" cy="609600"/>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SQL</a:t>
            </a:r>
          </a:p>
        </p:txBody>
      </p:sp>
      <p:sp>
        <p:nvSpPr>
          <p:cNvPr id="18435" name="Rectangle 3"/>
          <p:cNvSpPr>
            <a:spLocks noGrp="1" noChangeArrowheads="1"/>
          </p:cNvSpPr>
          <p:nvPr>
            <p:ph type="body" idx="4294967295"/>
          </p:nvPr>
        </p:nvSpPr>
        <p:spPr>
          <a:xfrm>
            <a:off x="735013" y="1125538"/>
            <a:ext cx="7302500" cy="5194300"/>
          </a:xfrm>
        </p:spPr>
        <p:txBody>
          <a:bodyPr/>
          <a:lstStyle/>
          <a:p>
            <a:pPr>
              <a:lnSpc>
                <a:spcPct val="150000"/>
              </a:lnSpc>
            </a:pPr>
            <a:r>
              <a:rPr lang="en-US" sz="1800" dirty="0" smtClean="0">
                <a:latin typeface="Times New Roman" pitchFamily="18" charset="0"/>
                <a:cs typeface="Times New Roman" pitchFamily="18" charset="0"/>
              </a:rPr>
              <a:t>The most widely used commercial language</a:t>
            </a:r>
          </a:p>
          <a:p>
            <a:pPr>
              <a:lnSpc>
                <a:spcPct val="150000"/>
              </a:lnSpc>
            </a:pPr>
            <a:r>
              <a:rPr lang="en-US" sz="1800" dirty="0" smtClean="0">
                <a:latin typeface="Times New Roman" pitchFamily="18" charset="0"/>
                <a:cs typeface="Times New Roman" pitchFamily="18" charset="0"/>
              </a:rPr>
              <a:t>SQL is NOT a Turing machine equivalent language</a:t>
            </a:r>
          </a:p>
          <a:p>
            <a:pPr>
              <a:lnSpc>
                <a:spcPct val="150000"/>
              </a:lnSpc>
            </a:pPr>
            <a:r>
              <a:rPr lang="en-US" sz="1800" dirty="0" smtClean="0">
                <a:latin typeface="Times New Roman" pitchFamily="18" charset="0"/>
                <a:cs typeface="Times New Roman" pitchFamily="18" charset="0"/>
              </a:rPr>
              <a:t>SQL is NOT a Turing machine equivalent language</a:t>
            </a:r>
          </a:p>
          <a:p>
            <a:pPr>
              <a:lnSpc>
                <a:spcPct val="150000"/>
              </a:lnSpc>
            </a:pPr>
            <a:r>
              <a:rPr lang="en-US" sz="1800" dirty="0" smtClean="0">
                <a:latin typeface="Times New Roman" pitchFamily="18" charset="0"/>
                <a:cs typeface="Times New Roman" pitchFamily="18" charset="0"/>
              </a:rPr>
              <a:t>To be able to compute complex functions SQL is usually embedded in some higher-level language</a:t>
            </a:r>
          </a:p>
          <a:p>
            <a:pPr>
              <a:lnSpc>
                <a:spcPct val="150000"/>
              </a:lnSpc>
            </a:pPr>
            <a:r>
              <a:rPr lang="en-US" sz="1800" dirty="0" smtClean="0">
                <a:latin typeface="Times New Roman" pitchFamily="18" charset="0"/>
                <a:cs typeface="Times New Roman" pitchFamily="18" charset="0"/>
              </a:rPr>
              <a:t>Application programs generally access databases through one of</a:t>
            </a:r>
          </a:p>
          <a:p>
            <a:pPr lvl="1">
              <a:lnSpc>
                <a:spcPct val="150000"/>
              </a:lnSpc>
            </a:pPr>
            <a:r>
              <a:rPr lang="en-US" sz="1800" dirty="0" smtClean="0">
                <a:latin typeface="Times New Roman" pitchFamily="18" charset="0"/>
                <a:cs typeface="Times New Roman" pitchFamily="18" charset="0"/>
              </a:rPr>
              <a:t>Language extensions to allow embedded SQL</a:t>
            </a:r>
          </a:p>
          <a:p>
            <a:pPr lvl="1">
              <a:lnSpc>
                <a:spcPct val="150000"/>
              </a:lnSpc>
            </a:pPr>
            <a:r>
              <a:rPr lang="en-US" sz="1800" dirty="0" smtClean="0">
                <a:latin typeface="Times New Roman" pitchFamily="18" charset="0"/>
                <a:cs typeface="Times New Roman" pitchFamily="18" charset="0"/>
              </a:rPr>
              <a:t>Application program interface (e.g., ODBC/JDBC) which allow SQL queries to be sent to a database</a:t>
            </a:r>
          </a:p>
          <a:p>
            <a:pPr>
              <a:lnSpc>
                <a:spcPct val="150000"/>
              </a:lnSpc>
              <a:buFont typeface="Monotype Sorts" charset="2"/>
              <a:buNone/>
            </a:pPr>
            <a:endParaRPr lang="en-US" sz="1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43132"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Database Design</a:t>
            </a:r>
          </a:p>
        </p:txBody>
      </p:sp>
      <p:sp>
        <p:nvSpPr>
          <p:cNvPr id="19459" name="Rectangle 3"/>
          <p:cNvSpPr>
            <a:spLocks noGrp="1" noChangeArrowheads="1"/>
          </p:cNvSpPr>
          <p:nvPr>
            <p:ph type="body" idx="4294967295"/>
          </p:nvPr>
        </p:nvSpPr>
        <p:spPr>
          <a:xfrm>
            <a:off x="1298135" y="1440180"/>
            <a:ext cx="6959600" cy="4876214"/>
          </a:xfrm>
        </p:spPr>
        <p:txBody>
          <a:bodyPr>
            <a:noAutofit/>
          </a:bodyPr>
          <a:lstStyle/>
          <a:p>
            <a:pPr>
              <a:lnSpc>
                <a:spcPct val="160000"/>
              </a:lnSpc>
              <a:buFont typeface="Monotype Sorts" charset="2"/>
              <a:buNone/>
            </a:pPr>
            <a:endParaRPr lang="en-US" sz="1800" i="1" dirty="0" smtClean="0">
              <a:latin typeface="Times New Roman" pitchFamily="18" charset="0"/>
              <a:cs typeface="Times New Roman" pitchFamily="18" charset="0"/>
            </a:endParaRPr>
          </a:p>
          <a:p>
            <a:pPr>
              <a:lnSpc>
                <a:spcPct val="160000"/>
              </a:lnSpc>
            </a:pPr>
            <a:r>
              <a:rPr lang="en-US" sz="1800" dirty="0" smtClean="0">
                <a:latin typeface="Times New Roman" pitchFamily="18" charset="0"/>
                <a:cs typeface="Times New Roman" pitchFamily="18" charset="0"/>
              </a:rPr>
              <a:t>Logical Design –  Deciding on the database schema. Database design requires that we find a “good” collection of relation schemas.</a:t>
            </a:r>
          </a:p>
          <a:p>
            <a:pPr lvl="1">
              <a:lnSpc>
                <a:spcPct val="160000"/>
              </a:lnSpc>
            </a:pPr>
            <a:r>
              <a:rPr lang="en-US" sz="1800" dirty="0" smtClean="0">
                <a:latin typeface="Times New Roman" pitchFamily="18" charset="0"/>
                <a:cs typeface="Times New Roman" pitchFamily="18" charset="0"/>
              </a:rPr>
              <a:t>Business decision – What attributes should we record in the database?</a:t>
            </a:r>
          </a:p>
          <a:p>
            <a:pPr lvl="1">
              <a:lnSpc>
                <a:spcPct val="160000"/>
              </a:lnSpc>
            </a:pPr>
            <a:r>
              <a:rPr lang="en-US" sz="1800" dirty="0" smtClean="0">
                <a:latin typeface="Times New Roman" pitchFamily="18" charset="0"/>
                <a:cs typeface="Times New Roman" pitchFamily="18" charset="0"/>
              </a:rPr>
              <a:t>Computer Science decision –  What relation schemas should we have and how should the attributes be distributed among the various relation schemas?</a:t>
            </a:r>
          </a:p>
          <a:p>
            <a:pPr>
              <a:lnSpc>
                <a:spcPct val="160000"/>
              </a:lnSpc>
            </a:pPr>
            <a:r>
              <a:rPr lang="en-US" sz="1800" dirty="0" smtClean="0">
                <a:latin typeface="Times New Roman" pitchFamily="18" charset="0"/>
                <a:cs typeface="Times New Roman" pitchFamily="18" charset="0"/>
              </a:rPr>
              <a:t>Physical Design – Deciding on the physical layout of the database                </a:t>
            </a:r>
          </a:p>
          <a:p>
            <a:pPr>
              <a:lnSpc>
                <a:spcPct val="160000"/>
              </a:lnSpc>
              <a:buFont typeface="Monotype Sorts" charset="2"/>
              <a:buNone/>
            </a:pPr>
            <a:endParaRPr lang="en-US" sz="1800" dirty="0" smtClean="0">
              <a:latin typeface="Times New Roman" pitchFamily="18" charset="0"/>
              <a:cs typeface="Times New Roman" pitchFamily="18" charset="0"/>
            </a:endParaRPr>
          </a:p>
          <a:p>
            <a:pPr>
              <a:lnSpc>
                <a:spcPct val="160000"/>
              </a:lnSpc>
              <a:buFont typeface="Monotype Sorts" charset="2"/>
              <a:buNone/>
            </a:pPr>
            <a:r>
              <a:rPr lang="en-US" sz="1800" dirty="0" smtClean="0">
                <a:latin typeface="Times New Roman" pitchFamily="18" charset="0"/>
                <a:cs typeface="Times New Roman" pitchFamily="18" charset="0"/>
                <a:sym typeface="Symbol" pitchFamily="18" charset="2"/>
              </a:rPr>
              <a:t>     </a:t>
            </a:r>
          </a:p>
        </p:txBody>
      </p:sp>
      <p:sp>
        <p:nvSpPr>
          <p:cNvPr id="19460" name="Rectangle 3"/>
          <p:cNvSpPr>
            <a:spLocks noChangeArrowheads="1"/>
          </p:cNvSpPr>
          <p:nvPr/>
        </p:nvSpPr>
        <p:spPr bwMode="auto">
          <a:xfrm>
            <a:off x="927100" y="1074738"/>
            <a:ext cx="7327900" cy="923330"/>
          </a:xfrm>
          <a:prstGeom prst="rect">
            <a:avLst/>
          </a:prstGeom>
          <a:noFill/>
          <a:ln w="9525">
            <a:noFill/>
            <a:miter lim="800000"/>
            <a:headEnd/>
            <a:tailEnd/>
          </a:ln>
        </p:spPr>
        <p:txBody>
          <a:bodyPr wrap="square">
            <a:spAutoFit/>
          </a:bodyPr>
          <a:lstStyle/>
          <a:p>
            <a:pPr>
              <a:buFont typeface="Monotype Sorts" charset="2"/>
              <a:buNone/>
            </a:pPr>
            <a:r>
              <a:rPr lang="en-US" sz="1800" dirty="0">
                <a:latin typeface="Times New Roman" pitchFamily="18" charset="0"/>
                <a:cs typeface="Times New Roman" pitchFamily="18" charset="0"/>
              </a:rPr>
              <a:t>The process of designing the general structure of the database:</a:t>
            </a:r>
          </a:p>
          <a:p>
            <a:pPr>
              <a:buFont typeface="Monotype Sorts" charset="2"/>
              <a:buNone/>
            </a:pPr>
            <a:endParaRPr lang="en-US" dirty="0">
              <a:latin typeface="Times New Roman" pitchFamily="18" charset="0"/>
              <a:cs typeface="Times New Roman" pitchFamily="18" charset="0"/>
            </a:endParaRPr>
          </a:p>
          <a:p>
            <a:pPr>
              <a:buFont typeface="Monotype Sorts" charset="2"/>
              <a:buNone/>
            </a:pPr>
            <a:r>
              <a:rPr lang="en-US" dirty="0">
                <a:latin typeface="Times New Roman" pitchFamily="18" charset="0"/>
                <a:cs typeface="Times New Roman" pitchFamily="18" charset="0"/>
                <a:sym typeface="Symbol" pitchFamily="18" charset="2"/>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Database Design (Cont.)</a:t>
            </a:r>
          </a:p>
        </p:txBody>
      </p:sp>
      <p:sp>
        <p:nvSpPr>
          <p:cNvPr id="20483" name="Rectangle 3"/>
          <p:cNvSpPr>
            <a:spLocks noGrp="1" noChangeArrowheads="1"/>
          </p:cNvSpPr>
          <p:nvPr>
            <p:ph type="body" idx="4294967295"/>
          </p:nvPr>
        </p:nvSpPr>
        <p:spPr>
          <a:xfrm>
            <a:off x="814388" y="1093788"/>
            <a:ext cx="7661275" cy="865187"/>
          </a:xfrm>
        </p:spPr>
        <p:txBody>
          <a:bodyPr/>
          <a:lstStyle/>
          <a:p>
            <a:r>
              <a:rPr lang="en-US" sz="1800" smtClean="0"/>
              <a:t>Is there any problem with this relation?</a:t>
            </a:r>
          </a:p>
        </p:txBody>
      </p:sp>
      <p:pic>
        <p:nvPicPr>
          <p:cNvPr id="20484" name="Picture 5" descr="1"/>
          <p:cNvPicPr>
            <a:picLocks noChangeAspect="1" noChangeArrowheads="1"/>
          </p:cNvPicPr>
          <p:nvPr/>
        </p:nvPicPr>
        <p:blipFill>
          <a:blip r:embed="rId3"/>
          <a:srcRect/>
          <a:stretch>
            <a:fillRect/>
          </a:stretch>
        </p:blipFill>
        <p:spPr bwMode="auto">
          <a:xfrm>
            <a:off x="1223963" y="1719263"/>
            <a:ext cx="7023100" cy="375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72794"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Design Approaches</a:t>
            </a:r>
          </a:p>
        </p:txBody>
      </p:sp>
      <p:sp>
        <p:nvSpPr>
          <p:cNvPr id="21507" name="Rectangle 3"/>
          <p:cNvSpPr>
            <a:spLocks noGrp="1" noChangeArrowheads="1"/>
          </p:cNvSpPr>
          <p:nvPr>
            <p:ph type="body" idx="4294967295"/>
          </p:nvPr>
        </p:nvSpPr>
        <p:spPr>
          <a:xfrm>
            <a:off x="814388" y="1093788"/>
            <a:ext cx="7151687" cy="4903787"/>
          </a:xfrm>
        </p:spPr>
        <p:txBody>
          <a:bodyPr/>
          <a:lstStyle/>
          <a:p>
            <a:pPr>
              <a:lnSpc>
                <a:spcPct val="150000"/>
              </a:lnSpc>
            </a:pPr>
            <a:r>
              <a:rPr lang="en-US" sz="1800" dirty="0" smtClean="0">
                <a:latin typeface="Times New Roman" pitchFamily="18" charset="0"/>
                <a:cs typeface="Times New Roman" pitchFamily="18" charset="0"/>
              </a:rPr>
              <a:t>Need to come up with a methodology to ensure that each of the relations in the database is “good”</a:t>
            </a:r>
          </a:p>
          <a:p>
            <a:pPr>
              <a:lnSpc>
                <a:spcPct val="150000"/>
              </a:lnSpc>
            </a:pPr>
            <a:r>
              <a:rPr lang="en-US" sz="1800" dirty="0" smtClean="0">
                <a:latin typeface="Times New Roman" pitchFamily="18" charset="0"/>
                <a:cs typeface="Times New Roman" pitchFamily="18" charset="0"/>
              </a:rPr>
              <a:t>Two ways of doing so:</a:t>
            </a:r>
          </a:p>
          <a:p>
            <a:pPr lvl="1">
              <a:lnSpc>
                <a:spcPct val="150000"/>
              </a:lnSpc>
            </a:pPr>
            <a:r>
              <a:rPr lang="en-US" sz="1800" dirty="0" smtClean="0">
                <a:latin typeface="Times New Roman" pitchFamily="18" charset="0"/>
                <a:cs typeface="Times New Roman" pitchFamily="18" charset="0"/>
              </a:rPr>
              <a:t>Entity Relationship Model (Chapter 7)</a:t>
            </a:r>
          </a:p>
          <a:p>
            <a:pPr lvl="2">
              <a:lnSpc>
                <a:spcPct val="150000"/>
              </a:lnSpc>
            </a:pPr>
            <a:r>
              <a:rPr lang="en-US" sz="1800" dirty="0" smtClean="0">
                <a:latin typeface="Times New Roman" pitchFamily="18" charset="0"/>
                <a:cs typeface="Times New Roman" pitchFamily="18" charset="0"/>
              </a:rPr>
              <a:t>Models an enterprise as a collection of </a:t>
            </a:r>
            <a:r>
              <a:rPr lang="en-US" sz="1800" i="1" dirty="0" smtClean="0">
                <a:latin typeface="Times New Roman" pitchFamily="18" charset="0"/>
                <a:cs typeface="Times New Roman" pitchFamily="18" charset="0"/>
              </a:rPr>
              <a:t>entities </a:t>
            </a:r>
            <a:r>
              <a:rPr lang="en-US" sz="1800" dirty="0" smtClean="0">
                <a:latin typeface="Times New Roman" pitchFamily="18" charset="0"/>
                <a:cs typeface="Times New Roman" pitchFamily="18" charset="0"/>
              </a:rPr>
              <a:t>and </a:t>
            </a:r>
            <a:r>
              <a:rPr lang="en-US" sz="1800" i="1" dirty="0" smtClean="0">
                <a:latin typeface="Times New Roman" pitchFamily="18" charset="0"/>
                <a:cs typeface="Times New Roman" pitchFamily="18" charset="0"/>
              </a:rPr>
              <a:t>relationships</a:t>
            </a:r>
          </a:p>
          <a:p>
            <a:pPr lvl="2">
              <a:lnSpc>
                <a:spcPct val="150000"/>
              </a:lnSpc>
            </a:pPr>
            <a:r>
              <a:rPr lang="en-US" sz="1800" dirty="0" smtClean="0">
                <a:latin typeface="Times New Roman" pitchFamily="18" charset="0"/>
                <a:cs typeface="Times New Roman" pitchFamily="18" charset="0"/>
              </a:rPr>
              <a:t>Represented diagrammatically by an </a:t>
            </a:r>
            <a:r>
              <a:rPr lang="en-US" sz="1800" i="1" dirty="0" smtClean="0">
                <a:latin typeface="Times New Roman" pitchFamily="18" charset="0"/>
                <a:cs typeface="Times New Roman" pitchFamily="18" charset="0"/>
              </a:rPr>
              <a:t>entity-relationship diagram:</a:t>
            </a:r>
          </a:p>
          <a:p>
            <a:pPr lvl="1">
              <a:lnSpc>
                <a:spcPct val="150000"/>
              </a:lnSpc>
            </a:pPr>
            <a:r>
              <a:rPr lang="en-US" sz="1800" dirty="0" smtClean="0">
                <a:latin typeface="Times New Roman" pitchFamily="18" charset="0"/>
                <a:cs typeface="Times New Roman" pitchFamily="18" charset="0"/>
              </a:rPr>
              <a:t>Normalization Theory (Chapter 8)</a:t>
            </a:r>
          </a:p>
          <a:p>
            <a:pPr lvl="2">
              <a:lnSpc>
                <a:spcPct val="150000"/>
              </a:lnSpc>
            </a:pPr>
            <a:r>
              <a:rPr lang="en-US" sz="1800" dirty="0" smtClean="0">
                <a:latin typeface="Times New Roman" pitchFamily="18" charset="0"/>
                <a:cs typeface="Times New Roman" pitchFamily="18" charset="0"/>
              </a:rPr>
              <a:t>Formalize what designs are bad, and test for them</a:t>
            </a:r>
          </a:p>
          <a:p>
            <a:pPr lvl="1">
              <a:lnSpc>
                <a:spcPct val="150000"/>
              </a:lnSpc>
              <a:buFont typeface="Monotype Sorts" charset="2"/>
              <a:buNone/>
            </a:pP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Object-Relational Data Models</a:t>
            </a:r>
          </a:p>
        </p:txBody>
      </p:sp>
      <p:sp>
        <p:nvSpPr>
          <p:cNvPr id="22531" name="Rectangle 3"/>
          <p:cNvSpPr>
            <a:spLocks noGrp="1" noChangeArrowheads="1"/>
          </p:cNvSpPr>
          <p:nvPr>
            <p:ph type="body" idx="4294967295"/>
          </p:nvPr>
        </p:nvSpPr>
        <p:spPr>
          <a:xfrm>
            <a:off x="857250" y="1108075"/>
            <a:ext cx="7661275" cy="4903788"/>
          </a:xfrm>
        </p:spPr>
        <p:txBody>
          <a:bodyPr/>
          <a:lstStyle/>
          <a:p>
            <a:pPr>
              <a:lnSpc>
                <a:spcPct val="150000"/>
              </a:lnSpc>
            </a:pPr>
            <a:r>
              <a:rPr lang="en-US" sz="1800" dirty="0" smtClean="0">
                <a:latin typeface="Times New Roman" pitchFamily="18" charset="0"/>
                <a:cs typeface="Times New Roman" pitchFamily="18" charset="0"/>
              </a:rPr>
              <a:t>Relational model: flat, “atomic” values</a:t>
            </a:r>
          </a:p>
          <a:p>
            <a:pPr>
              <a:lnSpc>
                <a:spcPct val="150000"/>
              </a:lnSpc>
            </a:pPr>
            <a:r>
              <a:rPr lang="en-US" sz="1800" dirty="0" smtClean="0">
                <a:latin typeface="Times New Roman" pitchFamily="18" charset="0"/>
                <a:cs typeface="Times New Roman" pitchFamily="18" charset="0"/>
              </a:rPr>
              <a:t>Object Relational Data Models</a:t>
            </a:r>
          </a:p>
          <a:p>
            <a:pPr lvl="1">
              <a:lnSpc>
                <a:spcPct val="150000"/>
              </a:lnSpc>
            </a:pPr>
            <a:r>
              <a:rPr lang="en-US" sz="1800" dirty="0" smtClean="0">
                <a:latin typeface="Times New Roman" pitchFamily="18" charset="0"/>
                <a:cs typeface="Times New Roman" pitchFamily="18" charset="0"/>
              </a:rPr>
              <a:t>Extend the relational data model by including object orientation and constructs to deal with added data types.</a:t>
            </a:r>
          </a:p>
          <a:p>
            <a:pPr lvl="1">
              <a:lnSpc>
                <a:spcPct val="150000"/>
              </a:lnSpc>
            </a:pPr>
            <a:r>
              <a:rPr lang="en-US" sz="1800" dirty="0" smtClean="0">
                <a:latin typeface="Times New Roman" pitchFamily="18" charset="0"/>
                <a:cs typeface="Times New Roman" pitchFamily="18" charset="0"/>
              </a:rPr>
              <a:t>Allow attributes of </a:t>
            </a:r>
            <a:r>
              <a:rPr lang="en-US" sz="1800" dirty="0" err="1" smtClean="0">
                <a:latin typeface="Times New Roman" pitchFamily="18" charset="0"/>
                <a:cs typeface="Times New Roman" pitchFamily="18" charset="0"/>
              </a:rPr>
              <a:t>tuples</a:t>
            </a:r>
            <a:r>
              <a:rPr lang="en-US" sz="1800" dirty="0" smtClean="0">
                <a:latin typeface="Times New Roman" pitchFamily="18" charset="0"/>
                <a:cs typeface="Times New Roman" pitchFamily="18" charset="0"/>
              </a:rPr>
              <a:t> to have complex types, including non-atomic values such as nested relations.</a:t>
            </a:r>
          </a:p>
          <a:p>
            <a:pPr lvl="1">
              <a:lnSpc>
                <a:spcPct val="150000"/>
              </a:lnSpc>
            </a:pPr>
            <a:r>
              <a:rPr lang="en-US" sz="1800" dirty="0" smtClean="0">
                <a:latin typeface="Times New Roman" pitchFamily="18" charset="0"/>
                <a:cs typeface="Times New Roman" pitchFamily="18" charset="0"/>
              </a:rPr>
              <a:t>Preserve relational foundations, in particular the declarative access to data, while extending modeling power.</a:t>
            </a:r>
          </a:p>
          <a:p>
            <a:pPr lvl="1">
              <a:lnSpc>
                <a:spcPct val="150000"/>
              </a:lnSpc>
            </a:pPr>
            <a:r>
              <a:rPr lang="en-US" sz="1800" dirty="0" smtClean="0">
                <a:latin typeface="Times New Roman" pitchFamily="18" charset="0"/>
                <a:cs typeface="Times New Roman" pitchFamily="18" charset="0"/>
              </a:rPr>
              <a:t>Provide upward compatibility with existing relational languages.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14997" y="0"/>
            <a:ext cx="8229600" cy="1143000"/>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XML:  Extensible Markup Language</a:t>
            </a:r>
          </a:p>
        </p:txBody>
      </p:sp>
      <p:sp>
        <p:nvSpPr>
          <p:cNvPr id="23555" name="Rectangle 3"/>
          <p:cNvSpPr>
            <a:spLocks noGrp="1" noChangeArrowheads="1"/>
          </p:cNvSpPr>
          <p:nvPr>
            <p:ph type="body" idx="4294967295"/>
          </p:nvPr>
        </p:nvSpPr>
        <p:spPr>
          <a:xfrm>
            <a:off x="827088" y="1077913"/>
            <a:ext cx="7316787" cy="5167312"/>
          </a:xfrm>
        </p:spPr>
        <p:txBody>
          <a:bodyPr/>
          <a:lstStyle/>
          <a:p>
            <a:pPr>
              <a:lnSpc>
                <a:spcPct val="150000"/>
              </a:lnSpc>
            </a:pPr>
            <a:r>
              <a:rPr lang="en-US" sz="1800" dirty="0" smtClean="0">
                <a:latin typeface="Times New Roman" pitchFamily="18" charset="0"/>
                <a:cs typeface="Times New Roman" pitchFamily="18" charset="0"/>
              </a:rPr>
              <a:t>Defined by the WWW Consortium (W3C)</a:t>
            </a:r>
          </a:p>
          <a:p>
            <a:pPr>
              <a:lnSpc>
                <a:spcPct val="150000"/>
              </a:lnSpc>
            </a:pPr>
            <a:r>
              <a:rPr lang="en-US" sz="1800" dirty="0" smtClean="0">
                <a:latin typeface="Times New Roman" pitchFamily="18" charset="0"/>
                <a:cs typeface="Times New Roman" pitchFamily="18" charset="0"/>
              </a:rPr>
              <a:t>Originally intended as a document markup language not a database language</a:t>
            </a:r>
          </a:p>
          <a:p>
            <a:pPr>
              <a:lnSpc>
                <a:spcPct val="150000"/>
              </a:lnSpc>
            </a:pPr>
            <a:r>
              <a:rPr lang="en-US" sz="1800" dirty="0" smtClean="0">
                <a:latin typeface="Times New Roman" pitchFamily="18" charset="0"/>
                <a:cs typeface="Times New Roman" pitchFamily="18" charset="0"/>
              </a:rPr>
              <a:t>The ability to specify new tags, and to create nested tag structures made XML a great way to exchange </a:t>
            </a:r>
            <a:r>
              <a:rPr lang="en-US" sz="1800" b="1" dirty="0" smtClean="0">
                <a:latin typeface="Times New Roman" pitchFamily="18" charset="0"/>
                <a:cs typeface="Times New Roman" pitchFamily="18" charset="0"/>
              </a:rPr>
              <a:t>data</a:t>
            </a:r>
            <a:r>
              <a:rPr lang="en-US" sz="1800" dirty="0" smtClean="0">
                <a:latin typeface="Times New Roman" pitchFamily="18" charset="0"/>
                <a:cs typeface="Times New Roman" pitchFamily="18" charset="0"/>
              </a:rPr>
              <a:t>, not just documents</a:t>
            </a:r>
          </a:p>
          <a:p>
            <a:pPr>
              <a:lnSpc>
                <a:spcPct val="150000"/>
              </a:lnSpc>
            </a:pPr>
            <a:r>
              <a:rPr lang="en-US" sz="1800" dirty="0" smtClean="0">
                <a:latin typeface="Times New Roman" pitchFamily="18" charset="0"/>
                <a:cs typeface="Times New Roman" pitchFamily="18" charset="0"/>
              </a:rPr>
              <a:t>XML has become the basis for all new generation data interchange formats.</a:t>
            </a:r>
          </a:p>
          <a:p>
            <a:pPr>
              <a:lnSpc>
                <a:spcPct val="150000"/>
              </a:lnSpc>
            </a:pPr>
            <a:r>
              <a:rPr lang="en-US" sz="1800" dirty="0" smtClean="0">
                <a:latin typeface="Times New Roman" pitchFamily="18" charset="0"/>
                <a:cs typeface="Times New Roman" pitchFamily="18" charset="0"/>
              </a:rPr>
              <a:t>A wide variety of tools is available for parsing, browsing and querying XML documents/data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36098" y="66674"/>
            <a:ext cx="8507877" cy="918063"/>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Database Management System (DBMS) Introduction</a:t>
            </a:r>
          </a:p>
        </p:txBody>
      </p:sp>
      <p:sp>
        <p:nvSpPr>
          <p:cNvPr id="6147" name="Rectangle 3"/>
          <p:cNvSpPr>
            <a:spLocks noGrp="1" noChangeArrowheads="1"/>
          </p:cNvSpPr>
          <p:nvPr>
            <p:ph type="body" idx="4294967295"/>
          </p:nvPr>
        </p:nvSpPr>
        <p:spPr>
          <a:xfrm>
            <a:off x="814388" y="1093788"/>
            <a:ext cx="7688262" cy="5291137"/>
          </a:xfrm>
        </p:spPr>
        <p:txBody>
          <a:bodyPr>
            <a:noAutofit/>
          </a:bodyPr>
          <a:lstStyle/>
          <a:p>
            <a:r>
              <a:rPr lang="en-US" sz="1800" dirty="0" smtClean="0">
                <a:latin typeface="Times New Roman" pitchFamily="18" charset="0"/>
                <a:cs typeface="Times New Roman" pitchFamily="18" charset="0"/>
              </a:rPr>
              <a:t>DBMS contains information about a particular enterprise</a:t>
            </a:r>
          </a:p>
          <a:p>
            <a:pPr lvl="1"/>
            <a:r>
              <a:rPr lang="en-US" sz="1800" dirty="0" smtClean="0">
                <a:latin typeface="Times New Roman" pitchFamily="18" charset="0"/>
                <a:cs typeface="Times New Roman" pitchFamily="18" charset="0"/>
              </a:rPr>
              <a:t>Collection of interrelated data</a:t>
            </a:r>
          </a:p>
          <a:p>
            <a:pPr lvl="1"/>
            <a:r>
              <a:rPr lang="en-US" sz="1800" dirty="0" smtClean="0">
                <a:latin typeface="Times New Roman" pitchFamily="18" charset="0"/>
                <a:cs typeface="Times New Roman" pitchFamily="18" charset="0"/>
              </a:rPr>
              <a:t>Set of programs to access the data </a:t>
            </a:r>
          </a:p>
          <a:p>
            <a:pPr lvl="1"/>
            <a:r>
              <a:rPr lang="en-US" sz="1800" dirty="0" smtClean="0">
                <a:latin typeface="Times New Roman" pitchFamily="18" charset="0"/>
                <a:cs typeface="Times New Roman" pitchFamily="18" charset="0"/>
              </a:rPr>
              <a:t>An environment that is both </a:t>
            </a:r>
            <a:r>
              <a:rPr lang="en-US" sz="1800" i="1" dirty="0" smtClean="0">
                <a:latin typeface="Times New Roman" pitchFamily="18" charset="0"/>
                <a:cs typeface="Times New Roman" pitchFamily="18" charset="0"/>
              </a:rPr>
              <a:t>convenient</a:t>
            </a:r>
            <a:r>
              <a:rPr lang="en-US" sz="1800" dirty="0" smtClean="0">
                <a:latin typeface="Times New Roman" pitchFamily="18" charset="0"/>
                <a:cs typeface="Times New Roman" pitchFamily="18" charset="0"/>
              </a:rPr>
              <a:t> and </a:t>
            </a:r>
            <a:r>
              <a:rPr lang="en-US" sz="1800" i="1" dirty="0" smtClean="0">
                <a:latin typeface="Times New Roman" pitchFamily="18" charset="0"/>
                <a:cs typeface="Times New Roman" pitchFamily="18" charset="0"/>
              </a:rPr>
              <a:t>efficient</a:t>
            </a:r>
            <a:r>
              <a:rPr lang="en-US" sz="1800" dirty="0" smtClean="0">
                <a:latin typeface="Times New Roman" pitchFamily="18" charset="0"/>
                <a:cs typeface="Times New Roman" pitchFamily="18" charset="0"/>
              </a:rPr>
              <a:t> to use</a:t>
            </a:r>
          </a:p>
          <a:p>
            <a:r>
              <a:rPr lang="en-US" sz="1800" b="1" dirty="0" smtClean="0">
                <a:solidFill>
                  <a:srgbClr val="002060"/>
                </a:solidFill>
                <a:latin typeface="Times New Roman" pitchFamily="18" charset="0"/>
                <a:cs typeface="Times New Roman" pitchFamily="18" charset="0"/>
              </a:rPr>
              <a:t>Database Applications:</a:t>
            </a:r>
          </a:p>
          <a:p>
            <a:pPr lvl="1"/>
            <a:r>
              <a:rPr lang="en-US" sz="1800" dirty="0" smtClean="0">
                <a:latin typeface="Times New Roman" pitchFamily="18" charset="0"/>
                <a:cs typeface="Times New Roman" pitchFamily="18" charset="0"/>
              </a:rPr>
              <a:t>Banking: transactions</a:t>
            </a:r>
          </a:p>
          <a:p>
            <a:pPr lvl="1"/>
            <a:r>
              <a:rPr lang="en-US" sz="1800" dirty="0" smtClean="0">
                <a:latin typeface="Times New Roman" pitchFamily="18" charset="0"/>
                <a:cs typeface="Times New Roman" pitchFamily="18" charset="0"/>
              </a:rPr>
              <a:t>Airlines: reservations, schedules</a:t>
            </a:r>
          </a:p>
          <a:p>
            <a:pPr lvl="1"/>
            <a:r>
              <a:rPr lang="en-US" sz="1800" dirty="0" smtClean="0">
                <a:latin typeface="Times New Roman" pitchFamily="18" charset="0"/>
                <a:cs typeface="Times New Roman" pitchFamily="18" charset="0"/>
              </a:rPr>
              <a:t>Universities:  registration, grades</a:t>
            </a:r>
          </a:p>
          <a:p>
            <a:pPr lvl="1"/>
            <a:r>
              <a:rPr lang="en-US" sz="1800" dirty="0" smtClean="0">
                <a:latin typeface="Times New Roman" pitchFamily="18" charset="0"/>
                <a:cs typeface="Times New Roman" pitchFamily="18" charset="0"/>
              </a:rPr>
              <a:t>Sales: customers, products, purchases</a:t>
            </a:r>
          </a:p>
          <a:p>
            <a:pPr lvl="1"/>
            <a:r>
              <a:rPr lang="en-US" sz="1800" dirty="0" smtClean="0">
                <a:latin typeface="Times New Roman" pitchFamily="18" charset="0"/>
                <a:cs typeface="Times New Roman" pitchFamily="18" charset="0"/>
              </a:rPr>
              <a:t>Online retailers: order tracking, customized recommendations</a:t>
            </a:r>
          </a:p>
          <a:p>
            <a:pPr lvl="1"/>
            <a:r>
              <a:rPr lang="en-US" sz="1800" dirty="0" smtClean="0">
                <a:latin typeface="Times New Roman" pitchFamily="18" charset="0"/>
                <a:cs typeface="Times New Roman" pitchFamily="18" charset="0"/>
              </a:rPr>
              <a:t>Manufacturing: production, inventory, orders, supply chain</a:t>
            </a:r>
          </a:p>
          <a:p>
            <a:pPr lvl="1"/>
            <a:r>
              <a:rPr lang="en-US" sz="1800" dirty="0" smtClean="0">
                <a:latin typeface="Times New Roman" pitchFamily="18" charset="0"/>
                <a:cs typeface="Times New Roman" pitchFamily="18" charset="0"/>
              </a:rPr>
              <a:t>Human resources:  employee records, salaries, tax deductions</a:t>
            </a:r>
          </a:p>
          <a:p>
            <a:r>
              <a:rPr lang="en-US" sz="1800" dirty="0" smtClean="0">
                <a:latin typeface="Times New Roman" pitchFamily="18" charset="0"/>
                <a:cs typeface="Times New Roman" pitchFamily="18" charset="0"/>
              </a:rPr>
              <a:t>Databases can be very large.</a:t>
            </a:r>
          </a:p>
          <a:p>
            <a:r>
              <a:rPr lang="en-US" sz="1800" dirty="0" smtClean="0">
                <a:latin typeface="Times New Roman" pitchFamily="18" charset="0"/>
                <a:cs typeface="Times New Roman" pitchFamily="18" charset="0"/>
              </a:rPr>
              <a:t>Databases touch all aspects of our lives</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Database Engine</a:t>
            </a:r>
          </a:p>
        </p:txBody>
      </p:sp>
      <p:sp>
        <p:nvSpPr>
          <p:cNvPr id="24579" name="Rectangle 3"/>
          <p:cNvSpPr>
            <a:spLocks noGrp="1" noChangeArrowheads="1"/>
          </p:cNvSpPr>
          <p:nvPr>
            <p:ph type="body" idx="4294967295"/>
          </p:nvPr>
        </p:nvSpPr>
        <p:spPr>
          <a:xfrm>
            <a:off x="827088" y="1077913"/>
            <a:ext cx="7316787" cy="5167312"/>
          </a:xfrm>
        </p:spPr>
        <p:txBody>
          <a:bodyPr/>
          <a:lstStyle/>
          <a:p>
            <a:pPr>
              <a:lnSpc>
                <a:spcPct val="150000"/>
              </a:lnSpc>
            </a:pPr>
            <a:r>
              <a:rPr lang="en-US" sz="1800" dirty="0" smtClean="0">
                <a:latin typeface="Times New Roman" pitchFamily="18" charset="0"/>
                <a:cs typeface="Times New Roman" pitchFamily="18" charset="0"/>
              </a:rPr>
              <a:t>Storage manager</a:t>
            </a:r>
          </a:p>
          <a:p>
            <a:pPr>
              <a:lnSpc>
                <a:spcPct val="150000"/>
              </a:lnSpc>
            </a:pPr>
            <a:r>
              <a:rPr lang="en-US" sz="1800" dirty="0" smtClean="0">
                <a:latin typeface="Times New Roman" pitchFamily="18" charset="0"/>
                <a:cs typeface="Times New Roman" pitchFamily="18" charset="0"/>
              </a:rPr>
              <a:t>Query processing</a:t>
            </a:r>
          </a:p>
          <a:p>
            <a:pPr>
              <a:lnSpc>
                <a:spcPct val="150000"/>
              </a:lnSpc>
            </a:pPr>
            <a:r>
              <a:rPr lang="en-US" sz="1800" dirty="0" smtClean="0">
                <a:latin typeface="Times New Roman" pitchFamily="18" charset="0"/>
                <a:cs typeface="Times New Roman" pitchFamily="18" charset="0"/>
              </a:rPr>
              <a:t>Transaction manager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0"/>
            <a:ext cx="8229600" cy="1143000"/>
          </a:xfrm>
          <a:noFill/>
        </p:spPr>
        <p:txBody>
          <a:bodyPr>
            <a:normAutofit/>
          </a:bodyPr>
          <a:lstStyle/>
          <a:p>
            <a:r>
              <a:rPr lang="en-US" sz="4000" smtClean="0">
                <a:solidFill>
                  <a:srgbClr val="002060"/>
                </a:solidFill>
                <a:effectLst/>
                <a:latin typeface="Times New Roman" pitchFamily="18" charset="0"/>
                <a:cs typeface="Times New Roman" pitchFamily="18" charset="0"/>
              </a:rPr>
              <a:t>Storage Management</a:t>
            </a:r>
          </a:p>
        </p:txBody>
      </p:sp>
      <p:sp>
        <p:nvSpPr>
          <p:cNvPr id="25603" name="Rectangle 3"/>
          <p:cNvSpPr>
            <a:spLocks noGrp="1" noChangeArrowheads="1"/>
          </p:cNvSpPr>
          <p:nvPr>
            <p:ph type="body" idx="4294967295"/>
          </p:nvPr>
        </p:nvSpPr>
        <p:spPr>
          <a:xfrm>
            <a:off x="457200" y="1139484"/>
            <a:ext cx="8229600" cy="4986680"/>
          </a:xfrm>
        </p:spPr>
        <p:txBody>
          <a:bodyPr>
            <a:normAutofit/>
          </a:bodyPr>
          <a:lstStyle/>
          <a:p>
            <a:pPr>
              <a:lnSpc>
                <a:spcPct val="150000"/>
              </a:lnSpc>
            </a:pPr>
            <a:r>
              <a:rPr lang="en-US" sz="1800" b="1" dirty="0" smtClean="0">
                <a:solidFill>
                  <a:srgbClr val="000099"/>
                </a:solidFill>
                <a:latin typeface="Times New Roman" pitchFamily="18" charset="0"/>
                <a:cs typeface="Times New Roman" pitchFamily="18" charset="0"/>
              </a:rPr>
              <a:t>Storage manager</a:t>
            </a:r>
            <a:r>
              <a:rPr lang="en-US" sz="1800" dirty="0" smtClean="0">
                <a:latin typeface="Times New Roman" pitchFamily="18" charset="0"/>
                <a:cs typeface="Times New Roman" pitchFamily="18" charset="0"/>
              </a:rPr>
              <a:t> is a program module that provides the interface between the low-level data stored in the database and the application programs and queries submitted to the system.</a:t>
            </a:r>
          </a:p>
          <a:p>
            <a:pPr>
              <a:lnSpc>
                <a:spcPct val="150000"/>
              </a:lnSpc>
            </a:pPr>
            <a:r>
              <a:rPr lang="en-US" sz="1800" dirty="0" smtClean="0">
                <a:latin typeface="Times New Roman" pitchFamily="18" charset="0"/>
                <a:cs typeface="Times New Roman" pitchFamily="18" charset="0"/>
              </a:rPr>
              <a:t>The storage manager is responsible to the following tasks: </a:t>
            </a:r>
          </a:p>
          <a:p>
            <a:pPr lvl="1">
              <a:lnSpc>
                <a:spcPct val="150000"/>
              </a:lnSpc>
            </a:pPr>
            <a:r>
              <a:rPr lang="en-US" sz="1800" dirty="0" smtClean="0">
                <a:latin typeface="Times New Roman" pitchFamily="18" charset="0"/>
                <a:cs typeface="Times New Roman" pitchFamily="18" charset="0"/>
              </a:rPr>
              <a:t>Interaction with the OS file manager </a:t>
            </a:r>
          </a:p>
          <a:p>
            <a:pPr lvl="1">
              <a:lnSpc>
                <a:spcPct val="150000"/>
              </a:lnSpc>
            </a:pPr>
            <a:r>
              <a:rPr lang="en-US" sz="1800" dirty="0" smtClean="0">
                <a:latin typeface="Times New Roman" pitchFamily="18" charset="0"/>
                <a:cs typeface="Times New Roman" pitchFamily="18" charset="0"/>
              </a:rPr>
              <a:t>Efficient storing, retrieving and updating of data</a:t>
            </a:r>
          </a:p>
          <a:p>
            <a:pPr>
              <a:lnSpc>
                <a:spcPct val="150000"/>
              </a:lnSpc>
            </a:pPr>
            <a:r>
              <a:rPr lang="en-US" sz="1800" dirty="0" smtClean="0">
                <a:latin typeface="Times New Roman" pitchFamily="18" charset="0"/>
                <a:cs typeface="Times New Roman" pitchFamily="18" charset="0"/>
              </a:rPr>
              <a:t>Issues:</a:t>
            </a:r>
          </a:p>
          <a:p>
            <a:pPr lvl="1">
              <a:lnSpc>
                <a:spcPct val="150000"/>
              </a:lnSpc>
            </a:pPr>
            <a:r>
              <a:rPr lang="en-US" sz="1800" dirty="0" smtClean="0">
                <a:latin typeface="Times New Roman" pitchFamily="18" charset="0"/>
                <a:cs typeface="Times New Roman" pitchFamily="18" charset="0"/>
              </a:rPr>
              <a:t>Storage access</a:t>
            </a:r>
          </a:p>
          <a:p>
            <a:pPr lvl="1">
              <a:lnSpc>
                <a:spcPct val="150000"/>
              </a:lnSpc>
            </a:pPr>
            <a:r>
              <a:rPr lang="en-US" sz="1800" dirty="0" smtClean="0">
                <a:latin typeface="Times New Roman" pitchFamily="18" charset="0"/>
                <a:cs typeface="Times New Roman" pitchFamily="18" charset="0"/>
              </a:rPr>
              <a:t>File organization</a:t>
            </a:r>
          </a:p>
          <a:p>
            <a:pPr lvl="1">
              <a:lnSpc>
                <a:spcPct val="150000"/>
              </a:lnSpc>
            </a:pPr>
            <a:r>
              <a:rPr lang="en-US" sz="1800" dirty="0" smtClean="0">
                <a:latin typeface="Times New Roman" pitchFamily="18" charset="0"/>
                <a:cs typeface="Times New Roman" pitchFamily="18" charset="0"/>
              </a:rPr>
              <a:t>Indexing and hashing</a:t>
            </a:r>
          </a:p>
          <a:p>
            <a:pPr lvl="1">
              <a:lnSpc>
                <a:spcPct val="150000"/>
              </a:lnSpc>
              <a:buFont typeface="Monotype Sorts" charset="2"/>
              <a:buNone/>
            </a:pP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116013" y="117475"/>
            <a:ext cx="6931025" cy="609600"/>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Query Processing</a:t>
            </a:r>
          </a:p>
        </p:txBody>
      </p:sp>
      <p:sp>
        <p:nvSpPr>
          <p:cNvPr id="26627" name="Rectangle 3"/>
          <p:cNvSpPr>
            <a:spLocks noGrp="1" noChangeArrowheads="1"/>
          </p:cNvSpPr>
          <p:nvPr>
            <p:ph type="body" idx="4294967295"/>
          </p:nvPr>
        </p:nvSpPr>
        <p:spPr>
          <a:xfrm>
            <a:off x="814388" y="1084263"/>
            <a:ext cx="6545262" cy="1379537"/>
          </a:xfrm>
        </p:spPr>
        <p:txBody>
          <a:bodyPr>
            <a:normAutofit lnSpcReduction="10000"/>
          </a:bodyPr>
          <a:lstStyle/>
          <a:p>
            <a:pPr>
              <a:lnSpc>
                <a:spcPct val="150000"/>
              </a:lnSpc>
              <a:buFont typeface="Monotype Sorts" charset="2"/>
              <a:buNone/>
            </a:pPr>
            <a:r>
              <a:rPr lang="en-US" sz="1800" dirty="0" smtClean="0">
                <a:latin typeface="Times New Roman" pitchFamily="18" charset="0"/>
                <a:cs typeface="Times New Roman" pitchFamily="18" charset="0"/>
              </a:rPr>
              <a:t>1.	Parsing and translation</a:t>
            </a:r>
          </a:p>
          <a:p>
            <a:pPr>
              <a:lnSpc>
                <a:spcPct val="150000"/>
              </a:lnSpc>
              <a:buFont typeface="Monotype Sorts" charset="2"/>
              <a:buNone/>
            </a:pPr>
            <a:r>
              <a:rPr lang="en-US" sz="1800" dirty="0" smtClean="0">
                <a:latin typeface="Times New Roman" pitchFamily="18" charset="0"/>
                <a:cs typeface="Times New Roman" pitchFamily="18" charset="0"/>
              </a:rPr>
              <a:t>2.	Optimization</a:t>
            </a:r>
          </a:p>
          <a:p>
            <a:pPr>
              <a:lnSpc>
                <a:spcPct val="150000"/>
              </a:lnSpc>
              <a:buFont typeface="Monotype Sorts" charset="2"/>
              <a:buNone/>
            </a:pPr>
            <a:r>
              <a:rPr lang="en-US" sz="1800" dirty="0" smtClean="0">
                <a:latin typeface="Times New Roman" pitchFamily="18" charset="0"/>
                <a:cs typeface="Times New Roman" pitchFamily="18" charset="0"/>
              </a:rPr>
              <a:t>3.	Evaluation</a:t>
            </a:r>
          </a:p>
        </p:txBody>
      </p:sp>
      <p:pic>
        <p:nvPicPr>
          <p:cNvPr id="26628" name="Picture 8"/>
          <p:cNvPicPr>
            <a:picLocks noChangeAspect="1" noChangeArrowheads="1"/>
          </p:cNvPicPr>
          <p:nvPr/>
        </p:nvPicPr>
        <p:blipFill>
          <a:blip r:embed="rId3"/>
          <a:srcRect/>
          <a:stretch>
            <a:fillRect/>
          </a:stretch>
        </p:blipFill>
        <p:spPr bwMode="auto">
          <a:xfrm>
            <a:off x="1711325" y="2417763"/>
            <a:ext cx="6115050" cy="3673475"/>
          </a:xfrm>
          <a:prstGeom prst="rect">
            <a:avLst/>
          </a:prstGeom>
          <a:noFill/>
          <a:ln w="9525">
            <a:noFill/>
            <a:miter lim="800000"/>
            <a:headEnd/>
            <a:tailEnd/>
          </a:ln>
        </p:spPr>
      </p:pic>
    </p:spTree>
  </p:cSld>
  <p:clrMapOvr>
    <a:masterClrMapping/>
  </p:clrMapOvr>
  <p:transition advTm="152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422400" y="139700"/>
            <a:ext cx="6611938" cy="582613"/>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Query Processing (Cont.)</a:t>
            </a:r>
          </a:p>
        </p:txBody>
      </p:sp>
      <p:sp>
        <p:nvSpPr>
          <p:cNvPr id="27651" name="Rectangle 3"/>
          <p:cNvSpPr>
            <a:spLocks noGrp="1" noChangeArrowheads="1"/>
          </p:cNvSpPr>
          <p:nvPr>
            <p:ph type="body" idx="4294967295"/>
          </p:nvPr>
        </p:nvSpPr>
        <p:spPr>
          <a:xfrm>
            <a:off x="827088" y="1077913"/>
            <a:ext cx="7285037" cy="5238750"/>
          </a:xfrm>
        </p:spPr>
        <p:txBody>
          <a:bodyPr/>
          <a:lstStyle/>
          <a:p>
            <a:pPr>
              <a:lnSpc>
                <a:spcPct val="150000"/>
              </a:lnSpc>
            </a:pPr>
            <a:r>
              <a:rPr lang="en-US" sz="1800" dirty="0" smtClean="0">
                <a:latin typeface="Times New Roman" pitchFamily="18" charset="0"/>
                <a:cs typeface="Times New Roman" pitchFamily="18" charset="0"/>
              </a:rPr>
              <a:t>Alternative ways of evaluating a given query</a:t>
            </a:r>
          </a:p>
          <a:p>
            <a:pPr lvl="1">
              <a:lnSpc>
                <a:spcPct val="150000"/>
              </a:lnSpc>
            </a:pPr>
            <a:r>
              <a:rPr lang="en-US" sz="1800" dirty="0" smtClean="0">
                <a:latin typeface="Times New Roman" pitchFamily="18" charset="0"/>
                <a:cs typeface="Times New Roman" pitchFamily="18" charset="0"/>
              </a:rPr>
              <a:t>Equivalent expressions</a:t>
            </a:r>
          </a:p>
          <a:p>
            <a:pPr lvl="1">
              <a:lnSpc>
                <a:spcPct val="150000"/>
              </a:lnSpc>
            </a:pPr>
            <a:r>
              <a:rPr lang="en-US" sz="1800" dirty="0" smtClean="0">
                <a:latin typeface="Times New Roman" pitchFamily="18" charset="0"/>
                <a:cs typeface="Times New Roman" pitchFamily="18" charset="0"/>
              </a:rPr>
              <a:t>Different algorithms for each operation</a:t>
            </a:r>
          </a:p>
          <a:p>
            <a:pPr>
              <a:lnSpc>
                <a:spcPct val="150000"/>
              </a:lnSpc>
            </a:pPr>
            <a:r>
              <a:rPr lang="en-US" sz="1800" dirty="0" smtClean="0">
                <a:latin typeface="Times New Roman" pitchFamily="18" charset="0"/>
                <a:cs typeface="Times New Roman" pitchFamily="18" charset="0"/>
              </a:rPr>
              <a:t>Cost difference between a good and a bad way of evaluating a query can be enormous</a:t>
            </a:r>
          </a:p>
          <a:p>
            <a:pPr>
              <a:lnSpc>
                <a:spcPct val="150000"/>
              </a:lnSpc>
            </a:pPr>
            <a:r>
              <a:rPr lang="en-US" sz="1800" dirty="0" smtClean="0">
                <a:latin typeface="Times New Roman" pitchFamily="18" charset="0"/>
                <a:cs typeface="Times New Roman" pitchFamily="18" charset="0"/>
              </a:rPr>
              <a:t>Need to estimate the cost of operations</a:t>
            </a:r>
          </a:p>
          <a:p>
            <a:pPr lvl="1">
              <a:lnSpc>
                <a:spcPct val="150000"/>
              </a:lnSpc>
            </a:pPr>
            <a:r>
              <a:rPr lang="en-US" sz="1800" dirty="0" smtClean="0">
                <a:latin typeface="Times New Roman" pitchFamily="18" charset="0"/>
                <a:cs typeface="Times New Roman" pitchFamily="18" charset="0"/>
              </a:rPr>
              <a:t>Depends critically on statistical information about relations which the database must maintain</a:t>
            </a:r>
          </a:p>
          <a:p>
            <a:pPr lvl="1">
              <a:lnSpc>
                <a:spcPct val="150000"/>
              </a:lnSpc>
            </a:pPr>
            <a:r>
              <a:rPr lang="en-US" sz="1800" dirty="0" smtClean="0">
                <a:latin typeface="Times New Roman" pitchFamily="18" charset="0"/>
                <a:cs typeface="Times New Roman" pitchFamily="18" charset="0"/>
              </a:rPr>
              <a:t>Need to estimate statistics for intermediate results to compute cost of complex expressions</a:t>
            </a:r>
          </a:p>
          <a:p>
            <a:pPr lvl="1">
              <a:lnSpc>
                <a:spcPct val="150000"/>
              </a:lnSpc>
            </a:pP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Transaction Management	</a:t>
            </a:r>
          </a:p>
        </p:txBody>
      </p:sp>
      <p:sp>
        <p:nvSpPr>
          <p:cNvPr id="78851" name="Rectangle 3"/>
          <p:cNvSpPr>
            <a:spLocks noGrp="1" noChangeArrowheads="1"/>
          </p:cNvSpPr>
          <p:nvPr>
            <p:ph type="body" idx="4294967295"/>
          </p:nvPr>
        </p:nvSpPr>
        <p:spPr>
          <a:xfrm>
            <a:off x="827088" y="1077913"/>
            <a:ext cx="7062787" cy="4903787"/>
          </a:xfrm>
        </p:spPr>
        <p:txBody>
          <a:bodyPr/>
          <a:lstStyle/>
          <a:p>
            <a:pPr>
              <a:lnSpc>
                <a:spcPct val="150000"/>
              </a:lnSpc>
            </a:pPr>
            <a:r>
              <a:rPr lang="en-US" sz="1800" dirty="0" smtClean="0">
                <a:latin typeface="Times New Roman" pitchFamily="18" charset="0"/>
                <a:cs typeface="Times New Roman" pitchFamily="18" charset="0"/>
              </a:rPr>
              <a:t>What if the system fails?</a:t>
            </a:r>
          </a:p>
          <a:p>
            <a:pPr>
              <a:lnSpc>
                <a:spcPct val="150000"/>
              </a:lnSpc>
            </a:pPr>
            <a:r>
              <a:rPr lang="en-US" sz="1800" dirty="0" smtClean="0">
                <a:latin typeface="Times New Roman" pitchFamily="18" charset="0"/>
                <a:cs typeface="Times New Roman" pitchFamily="18" charset="0"/>
              </a:rPr>
              <a:t>What if more than one user is concurrently updating the same data?</a:t>
            </a:r>
          </a:p>
          <a:p>
            <a:pPr>
              <a:lnSpc>
                <a:spcPct val="150000"/>
              </a:lnSpc>
            </a:pPr>
            <a:r>
              <a:rPr lang="en-US" sz="1800" dirty="0" smtClean="0">
                <a:latin typeface="Times New Roman" pitchFamily="18" charset="0"/>
                <a:cs typeface="Times New Roman" pitchFamily="18" charset="0"/>
              </a:rPr>
              <a:t>A </a:t>
            </a:r>
            <a:r>
              <a:rPr lang="en-US" sz="1800" b="1" dirty="0" smtClean="0">
                <a:solidFill>
                  <a:srgbClr val="000099"/>
                </a:solidFill>
                <a:latin typeface="Times New Roman" pitchFamily="18" charset="0"/>
                <a:cs typeface="Times New Roman" pitchFamily="18" charset="0"/>
              </a:rPr>
              <a:t>transaction</a:t>
            </a:r>
            <a:r>
              <a:rPr lang="en-US" sz="1800" dirty="0" smtClean="0">
                <a:latin typeface="Times New Roman" pitchFamily="18" charset="0"/>
                <a:cs typeface="Times New Roman" pitchFamily="18" charset="0"/>
              </a:rPr>
              <a:t> is a collection of operations that performs a single logical function in a database application</a:t>
            </a:r>
          </a:p>
          <a:p>
            <a:pPr>
              <a:lnSpc>
                <a:spcPct val="150000"/>
              </a:lnSpc>
            </a:pPr>
            <a:r>
              <a:rPr lang="en-US" sz="1800" b="1" dirty="0" smtClean="0">
                <a:solidFill>
                  <a:srgbClr val="000099"/>
                </a:solidFill>
                <a:latin typeface="Times New Roman" pitchFamily="18" charset="0"/>
                <a:cs typeface="Times New Roman" pitchFamily="18" charset="0"/>
              </a:rPr>
              <a:t>Transaction-management component</a:t>
            </a:r>
            <a:r>
              <a:rPr lang="en-US" sz="1800" dirty="0" smtClean="0">
                <a:latin typeface="Times New Roman" pitchFamily="18" charset="0"/>
                <a:cs typeface="Times New Roman" pitchFamily="18" charset="0"/>
              </a:rPr>
              <a:t> ensures that the database remains in a consistent (correct) state despite system failures (e.g., power failures and operating system crashes) and transaction failures.</a:t>
            </a:r>
          </a:p>
          <a:p>
            <a:pPr>
              <a:lnSpc>
                <a:spcPct val="150000"/>
              </a:lnSpc>
            </a:pPr>
            <a:r>
              <a:rPr lang="en-US" sz="1800" b="1" dirty="0" smtClean="0">
                <a:solidFill>
                  <a:srgbClr val="000099"/>
                </a:solidFill>
                <a:latin typeface="Times New Roman" pitchFamily="18" charset="0"/>
                <a:cs typeface="Times New Roman" pitchFamily="18" charset="0"/>
              </a:rPr>
              <a:t>Concurrency-control manager</a:t>
            </a:r>
            <a:r>
              <a:rPr lang="en-US" sz="1800" dirty="0" smtClean="0">
                <a:latin typeface="Times New Roman" pitchFamily="18" charset="0"/>
                <a:cs typeface="Times New Roman" pitchFamily="18" charset="0"/>
              </a:rPr>
              <a:t> controls the interaction among the concurrent transactions, to ensure the consistency of the database.</a:t>
            </a:r>
            <a:r>
              <a:rPr lang="en-US" sz="1800" b="1" dirty="0" smtClean="0">
                <a:solidFill>
                  <a:schemeClr val="tx2"/>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768350" y="234950"/>
            <a:ext cx="8077200" cy="609600"/>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Database Users and Administrators</a:t>
            </a:r>
          </a:p>
        </p:txBody>
      </p:sp>
      <p:sp>
        <p:nvSpPr>
          <p:cNvPr id="29699" name="Text Box 7"/>
          <p:cNvSpPr txBox="1">
            <a:spLocks noChangeArrowheads="1"/>
          </p:cNvSpPr>
          <p:nvPr/>
        </p:nvSpPr>
        <p:spPr bwMode="auto">
          <a:xfrm>
            <a:off x="3729038" y="4510088"/>
            <a:ext cx="1717675" cy="457200"/>
          </a:xfrm>
          <a:prstGeom prst="rect">
            <a:avLst/>
          </a:prstGeom>
          <a:noFill/>
          <a:ln w="9525">
            <a:noFill/>
            <a:miter lim="800000"/>
            <a:headEnd/>
            <a:tailEnd/>
          </a:ln>
        </p:spPr>
        <p:txBody>
          <a:bodyPr>
            <a:spAutoFit/>
          </a:bodyPr>
          <a:lstStyle/>
          <a:p>
            <a:r>
              <a:rPr lang="en-US" sz="2400" b="1">
                <a:solidFill>
                  <a:srgbClr val="000099"/>
                </a:solidFill>
              </a:rPr>
              <a:t>Database</a:t>
            </a:r>
          </a:p>
        </p:txBody>
      </p:sp>
      <p:pic>
        <p:nvPicPr>
          <p:cNvPr id="29700" name="Picture 9" descr="1"/>
          <p:cNvPicPr>
            <a:picLocks noChangeAspect="1" noChangeArrowheads="1"/>
          </p:cNvPicPr>
          <p:nvPr/>
        </p:nvPicPr>
        <p:blipFill>
          <a:blip r:embed="rId3"/>
          <a:srcRect/>
          <a:stretch>
            <a:fillRect/>
          </a:stretch>
        </p:blipFill>
        <p:spPr bwMode="auto">
          <a:xfrm>
            <a:off x="1766888" y="1693863"/>
            <a:ext cx="5916612"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14997" y="0"/>
            <a:ext cx="8229600" cy="801858"/>
          </a:xfrm>
          <a:noFill/>
        </p:spPr>
        <p:txBody>
          <a:bodyPr>
            <a:normAutofit/>
          </a:bodyPr>
          <a:lstStyle/>
          <a:p>
            <a:r>
              <a:rPr lang="en-US" sz="4000" dirty="0" smtClean="0">
                <a:solidFill>
                  <a:srgbClr val="002060"/>
                </a:solidFill>
                <a:effectLst/>
                <a:latin typeface="Times New Roman" pitchFamily="18" charset="0"/>
                <a:cs typeface="Times New Roman" pitchFamily="18" charset="0"/>
              </a:rPr>
              <a:t>Database System Internals</a:t>
            </a:r>
          </a:p>
        </p:txBody>
      </p:sp>
      <p:pic>
        <p:nvPicPr>
          <p:cNvPr id="30726" name="Picture 14"/>
          <p:cNvPicPr>
            <a:picLocks noChangeAspect="1" noChangeArrowheads="1"/>
          </p:cNvPicPr>
          <p:nvPr/>
        </p:nvPicPr>
        <p:blipFill>
          <a:blip r:embed="rId3" cstate="print"/>
          <a:srcRect/>
          <a:stretch>
            <a:fillRect/>
          </a:stretch>
        </p:blipFill>
        <p:spPr bwMode="auto">
          <a:xfrm>
            <a:off x="2994025" y="900113"/>
            <a:ext cx="3802063" cy="546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38175" y="66675"/>
            <a:ext cx="8077200" cy="609600"/>
          </a:xfrm>
          <a:noFill/>
        </p:spPr>
        <p:txBody>
          <a:bodyPr>
            <a:normAutofit fontScale="90000"/>
          </a:bodyPr>
          <a:lstStyle/>
          <a:p>
            <a:r>
              <a:rPr lang="en-US" dirty="0" smtClean="0">
                <a:solidFill>
                  <a:srgbClr val="002060"/>
                </a:solidFill>
                <a:effectLst/>
                <a:latin typeface="Times New Roman" pitchFamily="18" charset="0"/>
                <a:cs typeface="Times New Roman" pitchFamily="18" charset="0"/>
              </a:rPr>
              <a:t>Database Architecture</a:t>
            </a:r>
          </a:p>
        </p:txBody>
      </p:sp>
      <p:sp>
        <p:nvSpPr>
          <p:cNvPr id="31747" name="Rectangle 3"/>
          <p:cNvSpPr>
            <a:spLocks noGrp="1" noChangeArrowheads="1"/>
          </p:cNvSpPr>
          <p:nvPr>
            <p:ph type="body" idx="4294967295"/>
          </p:nvPr>
        </p:nvSpPr>
        <p:spPr>
          <a:xfrm>
            <a:off x="854075" y="1152525"/>
            <a:ext cx="7607300" cy="4460484"/>
          </a:xfrm>
        </p:spPr>
        <p:txBody>
          <a:bodyPr/>
          <a:lstStyle/>
          <a:p>
            <a:pPr>
              <a:lnSpc>
                <a:spcPct val="150000"/>
              </a:lnSpc>
              <a:buFont typeface="Monotype Sorts" charset="2"/>
              <a:buNone/>
            </a:pPr>
            <a:r>
              <a:rPr lang="en-US" sz="1800" dirty="0" smtClean="0">
                <a:latin typeface="Times New Roman" pitchFamily="18" charset="0"/>
                <a:cs typeface="Times New Roman" pitchFamily="18" charset="0"/>
              </a:rPr>
              <a:t>The architecture of a database systems is greatly influenced by</a:t>
            </a:r>
          </a:p>
          <a:p>
            <a:pPr>
              <a:lnSpc>
                <a:spcPct val="150000"/>
              </a:lnSpc>
              <a:buFont typeface="Monotype Sorts" charset="2"/>
              <a:buNone/>
            </a:pPr>
            <a:r>
              <a:rPr lang="en-US" sz="1800" dirty="0" smtClean="0">
                <a:latin typeface="Times New Roman" pitchFamily="18" charset="0"/>
                <a:cs typeface="Times New Roman" pitchFamily="18" charset="0"/>
              </a:rPr>
              <a:t> the underlying computer system on which the database is running:</a:t>
            </a:r>
          </a:p>
          <a:p>
            <a:pPr>
              <a:lnSpc>
                <a:spcPct val="150000"/>
              </a:lnSpc>
            </a:pPr>
            <a:r>
              <a:rPr lang="en-US" sz="1800" dirty="0" smtClean="0">
                <a:latin typeface="Times New Roman" pitchFamily="18" charset="0"/>
                <a:cs typeface="Times New Roman" pitchFamily="18" charset="0"/>
              </a:rPr>
              <a:t>Centralized</a:t>
            </a:r>
          </a:p>
          <a:p>
            <a:pPr>
              <a:lnSpc>
                <a:spcPct val="150000"/>
              </a:lnSpc>
            </a:pPr>
            <a:r>
              <a:rPr lang="en-US" sz="1800" dirty="0" smtClean="0">
                <a:latin typeface="Times New Roman" pitchFamily="18" charset="0"/>
                <a:cs typeface="Times New Roman" pitchFamily="18" charset="0"/>
              </a:rPr>
              <a:t>Client-server</a:t>
            </a:r>
          </a:p>
          <a:p>
            <a:pPr>
              <a:lnSpc>
                <a:spcPct val="150000"/>
              </a:lnSpc>
            </a:pPr>
            <a:r>
              <a:rPr lang="en-US" sz="1800" dirty="0" smtClean="0">
                <a:latin typeface="Times New Roman" pitchFamily="18" charset="0"/>
                <a:cs typeface="Times New Roman" pitchFamily="18" charset="0"/>
              </a:rPr>
              <a:t>Parallel (multi-processor)</a:t>
            </a:r>
          </a:p>
          <a:p>
            <a:pPr>
              <a:lnSpc>
                <a:spcPct val="150000"/>
              </a:lnSpc>
            </a:pPr>
            <a:r>
              <a:rPr lang="en-US" sz="1800" dirty="0" smtClean="0">
                <a:latin typeface="Times New Roman" pitchFamily="18" charset="0"/>
                <a:cs typeface="Times New Roman" pitchFamily="18" charset="0"/>
              </a:rPr>
              <a:t>Distributed</a:t>
            </a:r>
            <a:r>
              <a:rPr lang="en-US" sz="1800" dirty="0" smtClean="0">
                <a:latin typeface="Times New Roman" pitchFamily="18" charset="0"/>
                <a:cs typeface="Times New Roman" pitchFamily="18" charset="0"/>
                <a:sym typeface="Symbol" pitchFamily="18" charset="2"/>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History of Database Systems</a:t>
            </a:r>
          </a:p>
        </p:txBody>
      </p:sp>
      <p:sp>
        <p:nvSpPr>
          <p:cNvPr id="32771" name="Rectangle 3"/>
          <p:cNvSpPr>
            <a:spLocks noGrp="1" noChangeArrowheads="1"/>
          </p:cNvSpPr>
          <p:nvPr>
            <p:ph type="body" idx="4294967295"/>
          </p:nvPr>
        </p:nvSpPr>
        <p:spPr>
          <a:xfrm>
            <a:off x="471267" y="1037493"/>
            <a:ext cx="8672733" cy="5609492"/>
          </a:xfrm>
        </p:spPr>
        <p:txBody>
          <a:bodyPr>
            <a:noAutofit/>
          </a:bodyPr>
          <a:lstStyle/>
          <a:p>
            <a:pPr>
              <a:lnSpc>
                <a:spcPct val="150000"/>
              </a:lnSpc>
            </a:pPr>
            <a:r>
              <a:rPr lang="en-US" sz="1800" dirty="0" smtClean="0">
                <a:latin typeface="Times New Roman" pitchFamily="18" charset="0"/>
                <a:cs typeface="Times New Roman" pitchFamily="18" charset="0"/>
              </a:rPr>
              <a:t>1950s and early 1960s:</a:t>
            </a:r>
          </a:p>
          <a:p>
            <a:pPr lvl="1">
              <a:lnSpc>
                <a:spcPct val="150000"/>
              </a:lnSpc>
            </a:pPr>
            <a:r>
              <a:rPr lang="en-US" sz="1800" dirty="0" smtClean="0">
                <a:latin typeface="Times New Roman" pitchFamily="18" charset="0"/>
                <a:cs typeface="Times New Roman" pitchFamily="18" charset="0"/>
              </a:rPr>
              <a:t>Data processing using magnetic tapes for storage</a:t>
            </a:r>
          </a:p>
          <a:p>
            <a:pPr lvl="2">
              <a:lnSpc>
                <a:spcPct val="150000"/>
              </a:lnSpc>
            </a:pPr>
            <a:r>
              <a:rPr lang="en-US" sz="1800" dirty="0" smtClean="0">
                <a:latin typeface="Times New Roman" pitchFamily="18" charset="0"/>
                <a:cs typeface="Times New Roman" pitchFamily="18" charset="0"/>
              </a:rPr>
              <a:t>Tapes provided only sequential access</a:t>
            </a:r>
          </a:p>
          <a:p>
            <a:pPr lvl="1">
              <a:lnSpc>
                <a:spcPct val="150000"/>
              </a:lnSpc>
            </a:pPr>
            <a:r>
              <a:rPr lang="en-US" sz="1800" dirty="0" smtClean="0">
                <a:latin typeface="Times New Roman" pitchFamily="18" charset="0"/>
                <a:cs typeface="Times New Roman" pitchFamily="18" charset="0"/>
              </a:rPr>
              <a:t>Punched cards for input</a:t>
            </a:r>
          </a:p>
          <a:p>
            <a:pPr>
              <a:lnSpc>
                <a:spcPct val="150000"/>
              </a:lnSpc>
            </a:pPr>
            <a:r>
              <a:rPr lang="en-US" sz="1800" dirty="0" smtClean="0">
                <a:latin typeface="Times New Roman" pitchFamily="18" charset="0"/>
                <a:cs typeface="Times New Roman" pitchFamily="18" charset="0"/>
              </a:rPr>
              <a:t>Late 1960s and 1970s:</a:t>
            </a:r>
          </a:p>
          <a:p>
            <a:pPr lvl="1">
              <a:lnSpc>
                <a:spcPct val="150000"/>
              </a:lnSpc>
            </a:pPr>
            <a:r>
              <a:rPr lang="en-US" sz="1800" dirty="0" smtClean="0">
                <a:latin typeface="Times New Roman" pitchFamily="18" charset="0"/>
                <a:cs typeface="Times New Roman" pitchFamily="18" charset="0"/>
              </a:rPr>
              <a:t>Hard disks allowed direct access to data</a:t>
            </a:r>
          </a:p>
          <a:p>
            <a:pPr lvl="1">
              <a:lnSpc>
                <a:spcPct val="150000"/>
              </a:lnSpc>
            </a:pPr>
            <a:r>
              <a:rPr lang="en-US" sz="1800" dirty="0" smtClean="0">
                <a:latin typeface="Times New Roman" pitchFamily="18" charset="0"/>
                <a:cs typeface="Times New Roman" pitchFamily="18" charset="0"/>
              </a:rPr>
              <a:t>Network and hierarchical data models in widespread use</a:t>
            </a:r>
          </a:p>
          <a:p>
            <a:pPr lvl="1">
              <a:lnSpc>
                <a:spcPct val="150000"/>
              </a:lnSpc>
            </a:pPr>
            <a:r>
              <a:rPr lang="en-US" sz="1800" dirty="0" smtClean="0">
                <a:latin typeface="Times New Roman" pitchFamily="18" charset="0"/>
                <a:cs typeface="Times New Roman" pitchFamily="18" charset="0"/>
              </a:rPr>
              <a:t>Ted </a:t>
            </a:r>
            <a:r>
              <a:rPr lang="en-US" sz="1800" dirty="0" err="1" smtClean="0">
                <a:latin typeface="Times New Roman" pitchFamily="18" charset="0"/>
                <a:cs typeface="Times New Roman" pitchFamily="18" charset="0"/>
              </a:rPr>
              <a:t>Codd</a:t>
            </a:r>
            <a:r>
              <a:rPr lang="en-US" sz="1800" dirty="0" smtClean="0">
                <a:latin typeface="Times New Roman" pitchFamily="18" charset="0"/>
                <a:cs typeface="Times New Roman" pitchFamily="18" charset="0"/>
              </a:rPr>
              <a:t> defines the relational data model</a:t>
            </a:r>
          </a:p>
          <a:p>
            <a:pPr lvl="2">
              <a:lnSpc>
                <a:spcPct val="150000"/>
              </a:lnSpc>
            </a:pPr>
            <a:r>
              <a:rPr lang="en-US" sz="1800" dirty="0" smtClean="0">
                <a:latin typeface="Times New Roman" pitchFamily="18" charset="0"/>
                <a:cs typeface="Times New Roman" pitchFamily="18" charset="0"/>
              </a:rPr>
              <a:t>Would win the ACM Turing Award for this work</a:t>
            </a:r>
          </a:p>
          <a:p>
            <a:pPr lvl="2">
              <a:lnSpc>
                <a:spcPct val="150000"/>
              </a:lnSpc>
            </a:pPr>
            <a:r>
              <a:rPr lang="en-US" sz="1800" dirty="0" smtClean="0">
                <a:latin typeface="Times New Roman" pitchFamily="18" charset="0"/>
                <a:cs typeface="Times New Roman" pitchFamily="18" charset="0"/>
              </a:rPr>
              <a:t>IBM Research begins System R prototype</a:t>
            </a:r>
          </a:p>
          <a:p>
            <a:pPr lvl="2">
              <a:lnSpc>
                <a:spcPct val="150000"/>
              </a:lnSpc>
            </a:pPr>
            <a:r>
              <a:rPr lang="en-US" sz="1800" dirty="0" smtClean="0">
                <a:latin typeface="Times New Roman" pitchFamily="18" charset="0"/>
                <a:cs typeface="Times New Roman" pitchFamily="18" charset="0"/>
              </a:rPr>
              <a:t>UC Berkeley begins Ingres prototype</a:t>
            </a:r>
          </a:p>
          <a:p>
            <a:pPr lvl="1">
              <a:lnSpc>
                <a:spcPct val="150000"/>
              </a:lnSpc>
            </a:pPr>
            <a:r>
              <a:rPr lang="en-US" sz="1800" dirty="0" smtClean="0">
                <a:latin typeface="Times New Roman" pitchFamily="18" charset="0"/>
                <a:cs typeface="Times New Roman" pitchFamily="18" charset="0"/>
              </a:rPr>
              <a:t>High-performance (for the era) transaction processing</a:t>
            </a:r>
          </a:p>
          <a:p>
            <a:pPr>
              <a:lnSpc>
                <a:spcPct val="150000"/>
              </a:lnSpc>
              <a:buFont typeface="Monotype Sorts" charset="2"/>
              <a:buNone/>
            </a:pP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14997" y="0"/>
            <a:ext cx="8229600" cy="844062"/>
          </a:xfrm>
          <a:noFill/>
        </p:spPr>
        <p:txBody>
          <a:bodyPr>
            <a:normAutofit/>
          </a:bodyPr>
          <a:lstStyle/>
          <a:p>
            <a:r>
              <a:rPr lang="en-US" sz="4000" dirty="0" smtClean="0">
                <a:solidFill>
                  <a:srgbClr val="002060"/>
                </a:solidFill>
                <a:effectLst/>
                <a:latin typeface="Times New Roman" pitchFamily="18" charset="0"/>
                <a:cs typeface="Times New Roman" pitchFamily="18" charset="0"/>
              </a:rPr>
              <a:t>History (cont.)</a:t>
            </a:r>
          </a:p>
        </p:txBody>
      </p:sp>
      <p:sp>
        <p:nvSpPr>
          <p:cNvPr id="33795" name="Rectangle 3"/>
          <p:cNvSpPr>
            <a:spLocks noGrp="1" noChangeArrowheads="1"/>
          </p:cNvSpPr>
          <p:nvPr>
            <p:ph type="body" idx="4294967295"/>
          </p:nvPr>
        </p:nvSpPr>
        <p:spPr>
          <a:xfrm>
            <a:off x="872196" y="1125416"/>
            <a:ext cx="8271804" cy="5901397"/>
          </a:xfrm>
        </p:spPr>
        <p:txBody>
          <a:bodyPr>
            <a:noAutofit/>
          </a:bodyPr>
          <a:lstStyle/>
          <a:p>
            <a:r>
              <a:rPr lang="en-US" sz="1800" dirty="0" smtClean="0">
                <a:latin typeface="Times New Roman" pitchFamily="18" charset="0"/>
                <a:cs typeface="Times New Roman" pitchFamily="18" charset="0"/>
              </a:rPr>
              <a:t>1980s:</a:t>
            </a:r>
          </a:p>
          <a:p>
            <a:pPr lvl="1"/>
            <a:r>
              <a:rPr lang="en-US" sz="1800" dirty="0" smtClean="0">
                <a:latin typeface="Times New Roman" pitchFamily="18" charset="0"/>
                <a:cs typeface="Times New Roman" pitchFamily="18" charset="0"/>
              </a:rPr>
              <a:t>Research relational prototypes evolve into commercial systems</a:t>
            </a:r>
          </a:p>
          <a:p>
            <a:pPr lvl="2"/>
            <a:r>
              <a:rPr lang="en-US" sz="1800" dirty="0" smtClean="0">
                <a:latin typeface="Times New Roman" pitchFamily="18" charset="0"/>
                <a:cs typeface="Times New Roman" pitchFamily="18" charset="0"/>
              </a:rPr>
              <a:t>SQL becomes industrial standard</a:t>
            </a:r>
          </a:p>
          <a:p>
            <a:pPr lvl="1"/>
            <a:r>
              <a:rPr lang="en-US" sz="1800" dirty="0" smtClean="0">
                <a:latin typeface="Times New Roman" pitchFamily="18" charset="0"/>
                <a:cs typeface="Times New Roman" pitchFamily="18" charset="0"/>
              </a:rPr>
              <a:t>Parallel and distributed database systems</a:t>
            </a:r>
          </a:p>
          <a:p>
            <a:pPr lvl="1"/>
            <a:r>
              <a:rPr lang="en-US" sz="1800" dirty="0" smtClean="0">
                <a:latin typeface="Times New Roman" pitchFamily="18" charset="0"/>
                <a:cs typeface="Times New Roman" pitchFamily="18" charset="0"/>
              </a:rPr>
              <a:t>Object-oriented database systems</a:t>
            </a:r>
          </a:p>
          <a:p>
            <a:r>
              <a:rPr lang="en-US" sz="1800" dirty="0" smtClean="0">
                <a:latin typeface="Times New Roman" pitchFamily="18" charset="0"/>
                <a:cs typeface="Times New Roman" pitchFamily="18" charset="0"/>
              </a:rPr>
              <a:t>1990s:</a:t>
            </a:r>
          </a:p>
          <a:p>
            <a:pPr lvl="1"/>
            <a:r>
              <a:rPr lang="en-US" sz="1800" dirty="0" smtClean="0">
                <a:latin typeface="Times New Roman" pitchFamily="18" charset="0"/>
                <a:cs typeface="Times New Roman" pitchFamily="18" charset="0"/>
              </a:rPr>
              <a:t>Large decision support and data-mining applications</a:t>
            </a:r>
          </a:p>
          <a:p>
            <a:pPr lvl="1"/>
            <a:r>
              <a:rPr lang="en-US" sz="1800" dirty="0" smtClean="0">
                <a:latin typeface="Times New Roman" pitchFamily="18" charset="0"/>
                <a:cs typeface="Times New Roman" pitchFamily="18" charset="0"/>
              </a:rPr>
              <a:t>Large multi-terabyte data warehouses</a:t>
            </a:r>
          </a:p>
          <a:p>
            <a:pPr lvl="1"/>
            <a:r>
              <a:rPr lang="en-US" sz="1800" dirty="0" smtClean="0">
                <a:latin typeface="Times New Roman" pitchFamily="18" charset="0"/>
                <a:cs typeface="Times New Roman" pitchFamily="18" charset="0"/>
              </a:rPr>
              <a:t>Emergence of Web commerce</a:t>
            </a:r>
          </a:p>
          <a:p>
            <a:r>
              <a:rPr lang="en-US" sz="1800" dirty="0" smtClean="0">
                <a:latin typeface="Times New Roman" pitchFamily="18" charset="0"/>
                <a:cs typeface="Times New Roman" pitchFamily="18" charset="0"/>
              </a:rPr>
              <a:t>Early 2000s:</a:t>
            </a:r>
          </a:p>
          <a:p>
            <a:pPr lvl="1"/>
            <a:r>
              <a:rPr lang="en-US" sz="1800" dirty="0" smtClean="0">
                <a:latin typeface="Times New Roman" pitchFamily="18" charset="0"/>
                <a:cs typeface="Times New Roman" pitchFamily="18" charset="0"/>
              </a:rPr>
              <a:t>XML and </a:t>
            </a:r>
            <a:r>
              <a:rPr lang="en-US" sz="1800" dirty="0" err="1" smtClean="0">
                <a:latin typeface="Times New Roman" pitchFamily="18" charset="0"/>
                <a:cs typeface="Times New Roman" pitchFamily="18" charset="0"/>
              </a:rPr>
              <a:t>XQuery</a:t>
            </a:r>
            <a:r>
              <a:rPr lang="en-US" sz="1800" dirty="0" smtClean="0">
                <a:latin typeface="Times New Roman" pitchFamily="18" charset="0"/>
                <a:cs typeface="Times New Roman" pitchFamily="18" charset="0"/>
              </a:rPr>
              <a:t> standards</a:t>
            </a:r>
          </a:p>
          <a:p>
            <a:pPr lvl="1"/>
            <a:r>
              <a:rPr lang="en-US" sz="1800" dirty="0" smtClean="0">
                <a:latin typeface="Times New Roman" pitchFamily="18" charset="0"/>
                <a:cs typeface="Times New Roman" pitchFamily="18" charset="0"/>
              </a:rPr>
              <a:t>Automated database administration</a:t>
            </a:r>
          </a:p>
          <a:p>
            <a:r>
              <a:rPr lang="en-US" sz="1800" dirty="0" smtClean="0">
                <a:latin typeface="Times New Roman" pitchFamily="18" charset="0"/>
                <a:cs typeface="Times New Roman" pitchFamily="18" charset="0"/>
              </a:rPr>
              <a:t>Later 2000s:</a:t>
            </a:r>
          </a:p>
          <a:p>
            <a:pPr lvl="1"/>
            <a:r>
              <a:rPr lang="en-US" sz="1800" dirty="0" smtClean="0">
                <a:latin typeface="Times New Roman" pitchFamily="18" charset="0"/>
                <a:cs typeface="Times New Roman" pitchFamily="18" charset="0"/>
              </a:rPr>
              <a:t>Giant data storage systems</a:t>
            </a:r>
          </a:p>
          <a:p>
            <a:pPr lvl="2"/>
            <a:r>
              <a:rPr lang="en-US" sz="1800" dirty="0" smtClean="0">
                <a:latin typeface="Times New Roman" pitchFamily="18" charset="0"/>
                <a:cs typeface="Times New Roman" pitchFamily="18" charset="0"/>
              </a:rPr>
              <a:t>Google </a:t>
            </a:r>
            <a:r>
              <a:rPr lang="en-US" sz="1800" dirty="0" err="1" smtClean="0">
                <a:latin typeface="Times New Roman" pitchFamily="18" charset="0"/>
                <a:cs typeface="Times New Roman" pitchFamily="18" charset="0"/>
              </a:rPr>
              <a:t>BigTable</a:t>
            </a:r>
            <a:r>
              <a:rPr lang="en-US" sz="1800" dirty="0" smtClean="0">
                <a:latin typeface="Times New Roman" pitchFamily="18" charset="0"/>
                <a:cs typeface="Times New Roman" pitchFamily="18" charset="0"/>
              </a:rPr>
              <a:t>, Yahoo </a:t>
            </a:r>
            <a:r>
              <a:rPr lang="en-US" sz="1800" dirty="0" err="1" smtClean="0">
                <a:latin typeface="Times New Roman" pitchFamily="18" charset="0"/>
                <a:cs typeface="Times New Roman" pitchFamily="18" charset="0"/>
              </a:rPr>
              <a:t>PNuts</a:t>
            </a:r>
            <a:r>
              <a:rPr lang="en-US" sz="1800" dirty="0" smtClean="0">
                <a:latin typeface="Times New Roman" pitchFamily="18" charset="0"/>
                <a:cs typeface="Times New Roman" pitchFamily="18" charset="0"/>
              </a:rPr>
              <a:t>, Amazon,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noFill/>
        </p:spPr>
        <p:txBody>
          <a:bodyPr/>
          <a:lstStyle/>
          <a:p>
            <a:r>
              <a:rPr lang="en-US" dirty="0" smtClean="0">
                <a:solidFill>
                  <a:srgbClr val="002060"/>
                </a:solidFill>
                <a:effectLst/>
                <a:latin typeface="Times New Roman" pitchFamily="18" charset="0"/>
                <a:cs typeface="Times New Roman" pitchFamily="18" charset="0"/>
              </a:rPr>
              <a:t>University Database Example</a:t>
            </a:r>
          </a:p>
        </p:txBody>
      </p:sp>
      <p:sp>
        <p:nvSpPr>
          <p:cNvPr id="7171" name="Rectangle 3"/>
          <p:cNvSpPr>
            <a:spLocks noGrp="1" noChangeArrowheads="1"/>
          </p:cNvSpPr>
          <p:nvPr>
            <p:ph type="body" idx="4294967295"/>
          </p:nvPr>
        </p:nvSpPr>
        <p:spPr>
          <a:xfrm>
            <a:off x="814388" y="1543954"/>
            <a:ext cx="6819900" cy="4903787"/>
          </a:xfrm>
        </p:spPr>
        <p:txBody>
          <a:bodyPr/>
          <a:lstStyle/>
          <a:p>
            <a:pPr>
              <a:lnSpc>
                <a:spcPct val="150000"/>
              </a:lnSpc>
            </a:pPr>
            <a:r>
              <a:rPr lang="en-US" sz="1800" dirty="0" smtClean="0">
                <a:latin typeface="Times New Roman" pitchFamily="18" charset="0"/>
                <a:cs typeface="Times New Roman" pitchFamily="18" charset="0"/>
              </a:rPr>
              <a:t>Application program examples</a:t>
            </a:r>
          </a:p>
          <a:p>
            <a:pPr lvl="1">
              <a:lnSpc>
                <a:spcPct val="150000"/>
              </a:lnSpc>
            </a:pPr>
            <a:r>
              <a:rPr lang="en-US" sz="1800" dirty="0" smtClean="0">
                <a:latin typeface="Times New Roman" pitchFamily="18" charset="0"/>
                <a:cs typeface="Times New Roman" pitchFamily="18" charset="0"/>
              </a:rPr>
              <a:t>Add new students, instructors, and courses</a:t>
            </a:r>
          </a:p>
          <a:p>
            <a:pPr lvl="1">
              <a:lnSpc>
                <a:spcPct val="150000"/>
              </a:lnSpc>
            </a:pPr>
            <a:r>
              <a:rPr lang="en-US" sz="1800" dirty="0" smtClean="0">
                <a:latin typeface="Times New Roman" pitchFamily="18" charset="0"/>
                <a:cs typeface="Times New Roman" pitchFamily="18" charset="0"/>
              </a:rPr>
              <a:t>Register students for courses, and generate class rosters</a:t>
            </a:r>
          </a:p>
          <a:p>
            <a:pPr lvl="1">
              <a:lnSpc>
                <a:spcPct val="150000"/>
              </a:lnSpc>
            </a:pPr>
            <a:r>
              <a:rPr lang="en-US" sz="1800" dirty="0" smtClean="0">
                <a:latin typeface="Times New Roman" pitchFamily="18" charset="0"/>
                <a:cs typeface="Times New Roman" pitchFamily="18" charset="0"/>
              </a:rPr>
              <a:t>Assign grades to students, compute grade point averages (GPA) and generate transcripts</a:t>
            </a:r>
          </a:p>
          <a:p>
            <a:pPr>
              <a:lnSpc>
                <a:spcPct val="150000"/>
              </a:lnSpc>
            </a:pPr>
            <a:r>
              <a:rPr lang="en-US" sz="1800" dirty="0" smtClean="0">
                <a:latin typeface="Times New Roman" pitchFamily="18" charset="0"/>
                <a:cs typeface="Times New Roman" pitchFamily="18" charset="0"/>
              </a:rPr>
              <a:t>In the early days, database applications were built directly on top of file systems</a:t>
            </a:r>
          </a:p>
          <a:p>
            <a:pPr>
              <a:lnSpc>
                <a:spcPct val="150000"/>
              </a:lnSpc>
              <a:buFont typeface="Monotype Sorts" charset="2"/>
              <a:buNone/>
            </a:pPr>
            <a:endParaRPr lang="en-US" sz="1800" dirty="0" smtClean="0">
              <a:latin typeface="Times New Roman" pitchFamily="18" charset="0"/>
              <a:cs typeface="Times New Roman" pitchFamily="18" charset="0"/>
            </a:endParaRPr>
          </a:p>
          <a:p>
            <a:pPr>
              <a:lnSpc>
                <a:spcPct val="150000"/>
              </a:lnSpc>
            </a:pP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 </a:t>
            </a:r>
            <a:r>
              <a:rPr kumimoji="0" lang="en-US"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Two Mark Question Bank</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What is database?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database is logically coherent collection of data with some inherent meaning, representing some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aspect of real world and which designed, built and populated with data for a specific purpose.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Define Database Management System.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Database management System consists of a collection interrelated data and set of programs to access those data. The collection of data, usually referred to as the database, contains information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about one particular enterprises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Advantages of DBMS?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Redundancy is controlled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Unauthorized access is restricted.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Providing multiple user interface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Enforcesing</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integrity constraints.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Providing backup and recovery.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pPr lvl="0" eaLnBrk="0" fontAlgn="base" hangingPunct="0">
              <a:lnSpc>
                <a:spcPct val="150000"/>
              </a:lnSpc>
              <a:spcBef>
                <a:spcPct val="0"/>
              </a:spcBef>
              <a:spcAft>
                <a:spcPct val="0"/>
              </a:spcAft>
            </a:pPr>
            <a:r>
              <a:rPr lang="en-US" b="1" dirty="0" smtClean="0">
                <a:latin typeface="Times New Roman" pitchFamily="18" charset="0"/>
                <a:ea typeface="Calibri" pitchFamily="34" charset="0"/>
                <a:cs typeface="Times New Roman" pitchFamily="18" charset="0"/>
              </a:rPr>
              <a:t>4</a:t>
            </a:r>
            <a:r>
              <a:rPr lang="en-US" b="1" dirty="0" smtClean="0">
                <a:latin typeface="Times New Roman" pitchFamily="18" charset="0"/>
                <a:ea typeface="Calibri" pitchFamily="34" charset="0"/>
                <a:cs typeface="Times New Roman" pitchFamily="18" charset="0"/>
              </a:rPr>
              <a:t>. Disadvantages in File Processing System.</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pPr>
            <a:r>
              <a:rPr lang="en-US" dirty="0" smtClean="0">
                <a:latin typeface="Times New Roman" pitchFamily="18" charset="0"/>
                <a:ea typeface="Calibri" pitchFamily="34" charset="0"/>
                <a:cs typeface="Times New Roman" pitchFamily="18" charset="0"/>
              </a:rPr>
              <a:t>Data redundancy &amp; inconsistency</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pPr>
            <a:r>
              <a:rPr lang="en-US" dirty="0" smtClean="0">
                <a:latin typeface="Times New Roman" pitchFamily="18" charset="0"/>
                <a:ea typeface="Calibri" pitchFamily="34" charset="0"/>
                <a:cs typeface="Times New Roman" pitchFamily="18" charset="0"/>
              </a:rPr>
              <a:t>Difficult in accessing data</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pPr>
            <a:r>
              <a:rPr lang="en-US" dirty="0" smtClean="0">
                <a:latin typeface="Times New Roman" pitchFamily="18" charset="0"/>
                <a:ea typeface="Calibri" pitchFamily="34" charset="0"/>
                <a:cs typeface="Times New Roman" pitchFamily="18" charset="0"/>
              </a:rPr>
              <a:t>Data isolation</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pPr>
            <a:r>
              <a:rPr lang="en-US" dirty="0" smtClean="0">
                <a:latin typeface="Times New Roman" pitchFamily="18" charset="0"/>
                <a:ea typeface="Calibri" pitchFamily="34" charset="0"/>
                <a:cs typeface="Times New Roman" pitchFamily="18" charset="0"/>
              </a:rPr>
              <a:t>Data integrity</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pPr>
            <a:r>
              <a:rPr lang="en-US" dirty="0" smtClean="0">
                <a:latin typeface="Times New Roman" pitchFamily="18" charset="0"/>
                <a:ea typeface="Calibri" pitchFamily="34" charset="0"/>
                <a:cs typeface="Times New Roman" pitchFamily="18" charset="0"/>
              </a:rPr>
              <a:t>Concurrent access is not possible.</a:t>
            </a:r>
          </a:p>
          <a:p>
            <a:r>
              <a:rPr lang="en-US" dirty="0" smtClean="0">
                <a:latin typeface="Times New Roman" pitchFamily="18" charset="0"/>
                <a:ea typeface="Calibri" pitchFamily="34" charset="0"/>
                <a:cs typeface="Times New Roman" pitchFamily="18" charset="0"/>
              </a:rPr>
              <a:t>Security Problems</a:t>
            </a:r>
            <a:r>
              <a:rPr lang="en-US" dirty="0" smtClean="0">
                <a:latin typeface="Times New Roman" pitchFamily="18" charset="0"/>
                <a:ea typeface="Calibri" pitchFamily="34" charset="0"/>
                <a:cs typeface="Times New Roman" pitchFamily="18" charset="0"/>
              </a:rPr>
              <a:t>.</a:t>
            </a:r>
          </a:p>
          <a:p>
            <a:pPr>
              <a:lnSpc>
                <a:spcPct val="150000"/>
              </a:lnSpc>
            </a:pPr>
            <a:r>
              <a:rPr lang="en-US" b="1" dirty="0" smtClean="0"/>
              <a:t>5</a:t>
            </a:r>
            <a:r>
              <a:rPr lang="en-US" b="1" dirty="0" smtClean="0"/>
              <a:t>. Define Data independence.</a:t>
            </a:r>
            <a:endParaRPr lang="en-US" dirty="0" smtClean="0"/>
          </a:p>
          <a:p>
            <a:pPr>
              <a:lnSpc>
                <a:spcPct val="150000"/>
              </a:lnSpc>
            </a:pPr>
            <a:r>
              <a:rPr lang="en-US" dirty="0" smtClean="0"/>
              <a:t>The ability to modify a schema definition in only level without affecting a Schema definition in the</a:t>
            </a:r>
          </a:p>
          <a:p>
            <a:pPr>
              <a:lnSpc>
                <a:spcPct val="150000"/>
              </a:lnSpc>
            </a:pPr>
            <a:r>
              <a:rPr lang="en-US" dirty="0" smtClean="0"/>
              <a:t>next higher level is called as data independence.</a:t>
            </a:r>
          </a:p>
          <a:p>
            <a:pPr>
              <a:lnSpc>
                <a:spcPct val="150000"/>
              </a:lnSpc>
            </a:pPr>
            <a:r>
              <a:rPr lang="en-US" b="1" dirty="0" smtClean="0"/>
              <a:t>6. Define Data Models and list the types of Data Model.</a:t>
            </a:r>
            <a:endParaRPr lang="en-US" dirty="0" smtClean="0"/>
          </a:p>
          <a:p>
            <a:pPr>
              <a:lnSpc>
                <a:spcPct val="150000"/>
              </a:lnSpc>
            </a:pPr>
            <a:r>
              <a:rPr lang="en-US" dirty="0" smtClean="0"/>
              <a:t>Underlying the structure of database is the data mode: a collection of conceptual tools for describing data, data relationships, data semantics and consistency constraints. The various data models can be classifies into four different groups such as Relational model, Object-based logical model, entity- relationship model and Semi structured data model</a:t>
            </a:r>
            <a:r>
              <a:rPr lang="en-US" dirty="0" smtClean="0"/>
              <a:t>.</a:t>
            </a:r>
          </a:p>
          <a:p>
            <a:pPr>
              <a:lnSpc>
                <a:spcPct val="150000"/>
              </a:lnSpc>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689011"/>
          </a:xfrm>
          <a:prstGeom prst="rect">
            <a:avLst/>
          </a:prstGeom>
        </p:spPr>
        <p:txBody>
          <a:bodyPr wrap="square">
            <a:spAutoFit/>
          </a:bodyPr>
          <a:lstStyle/>
          <a:p>
            <a:pPr>
              <a:lnSpc>
                <a:spcPct val="150000"/>
              </a:lnSpc>
            </a:pPr>
            <a:r>
              <a:rPr lang="en-US" b="1" dirty="0" smtClean="0"/>
              <a:t>7. What is E-R model?</a:t>
            </a:r>
            <a:endParaRPr lang="en-US" dirty="0" smtClean="0"/>
          </a:p>
          <a:p>
            <a:pPr>
              <a:lnSpc>
                <a:spcPct val="150000"/>
              </a:lnSpc>
            </a:pPr>
            <a:r>
              <a:rPr lang="en-US" dirty="0" smtClean="0"/>
              <a:t>The entity-relationship data model uses a collection of basic objects called entities, and relationships among these objects. </a:t>
            </a:r>
            <a:endParaRPr lang="en-US" dirty="0" smtClean="0"/>
          </a:p>
          <a:p>
            <a:pPr>
              <a:lnSpc>
                <a:spcPct val="150000"/>
              </a:lnSpc>
            </a:pPr>
            <a:r>
              <a:rPr lang="en-US" b="1" dirty="0" smtClean="0"/>
              <a:t>8. Define entity and entity set.</a:t>
            </a:r>
            <a:endParaRPr lang="en-US" dirty="0" smtClean="0"/>
          </a:p>
          <a:p>
            <a:pPr>
              <a:lnSpc>
                <a:spcPct val="150000"/>
              </a:lnSpc>
            </a:pPr>
            <a:r>
              <a:rPr lang="en-US" dirty="0" smtClean="0"/>
              <a:t>An entity is a “thing” or “object” in the real world that is distinguishable from other objects. For example, each person is an entity, and bank accounts can be considered as entities. The set of all entities of the same type and the set of all relationships of the same type are termed an entity set and relationship set.</a:t>
            </a:r>
          </a:p>
          <a:p>
            <a:pPr>
              <a:lnSpc>
                <a:spcPct val="150000"/>
              </a:lnSpc>
            </a:pPr>
            <a:r>
              <a:rPr lang="en-US" b="1" dirty="0" smtClean="0"/>
              <a:t>9. What is Weak entity set?</a:t>
            </a:r>
            <a:endParaRPr lang="en-US" dirty="0" smtClean="0"/>
          </a:p>
          <a:p>
            <a:pPr>
              <a:lnSpc>
                <a:spcPct val="150000"/>
              </a:lnSpc>
            </a:pPr>
            <a:r>
              <a:rPr lang="en-US" dirty="0" smtClean="0"/>
              <a:t>An entity set that does not have sufficient attributes to form a primary key is termed a weak entity set.</a:t>
            </a:r>
            <a:r>
              <a:rPr lang="en-US" b="1" dirty="0" smtClean="0"/>
              <a:t> </a:t>
            </a:r>
            <a:endParaRPr lang="en-US" b="1" dirty="0" smtClean="0"/>
          </a:p>
          <a:p>
            <a:pPr>
              <a:lnSpc>
                <a:spcPct val="150000"/>
              </a:lnSpc>
            </a:pPr>
            <a:r>
              <a:rPr lang="en-US" b="1" dirty="0" smtClean="0"/>
              <a:t>10</a:t>
            </a:r>
            <a:r>
              <a:rPr lang="en-US" b="1" dirty="0" smtClean="0"/>
              <a:t>. Define relationship and relationship set.</a:t>
            </a:r>
            <a:endParaRPr lang="en-US" dirty="0" smtClean="0"/>
          </a:p>
          <a:p>
            <a:pPr>
              <a:lnSpc>
                <a:spcPct val="150000"/>
              </a:lnSpc>
            </a:pPr>
            <a:r>
              <a:rPr lang="en-US" dirty="0" smtClean="0"/>
              <a:t>A relationship is an association among several entities. For example, a depositor relationship associated a customer with each account. The set of all relationships of the same type are termed a relationship set.</a:t>
            </a:r>
          </a:p>
          <a:p>
            <a:pPr>
              <a:lnSpc>
                <a:spcPct val="150000"/>
              </a:lnSpc>
            </a:pPr>
            <a:endParaRPr lang="en-US" dirty="0" smtClean="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1"/>
            <a:ext cx="9144000" cy="71558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 What is object Oriented Data Model?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Object Oriented Data Model, a data model that combines features of the object oriented data model and relational data model. It extends the traditional relational model with a variety of features such as structured and collection types, as well as object orientation.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 Define Relational data model.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relational data model is based on a collection of tables. The user of the database system may query these tables, insert new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delete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update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There are several languages for expressing these operations.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13. Define Network model.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Data in the networks model are represented by collection of records and relationships among data are represented by links, which can be viewed as pointers. The records in the database are organized as collections of arbitrary graphs.</a:t>
            </a:r>
          </a:p>
          <a:p>
            <a:pPr>
              <a:lnSpc>
                <a:spcPct val="150000"/>
              </a:lnSpc>
            </a:pPr>
            <a:r>
              <a:rPr lang="en-US" b="1" dirty="0" smtClean="0">
                <a:latin typeface="Times New Roman" pitchFamily="18" charset="0"/>
                <a:cs typeface="Times New Roman" pitchFamily="18" charset="0"/>
              </a:rPr>
              <a:t>14. </a:t>
            </a:r>
            <a:r>
              <a:rPr lang="en-US" b="1" dirty="0" smtClean="0">
                <a:latin typeface="Times New Roman" pitchFamily="18" charset="0"/>
                <a:cs typeface="Times New Roman" pitchFamily="18" charset="0"/>
              </a:rPr>
              <a:t>Define Hierarchical Model</a:t>
            </a: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The hierarchical model is similar to the network models in the sense that data and relationship among data are represented by records and links respectively. It differ from the network model in that the records are organized as collection of trees rather that arbitrary graphs.</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1"/>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List the role of DBA.</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person who has central control over the system is called a database administrator. The functions of a DBA include the following:</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Schema definition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Storage structure and access-method definition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Schema and physical-organization modification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Granting of authorization for data access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Integrity-constraint specification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 List the different type of database system user.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four different types of database-system users, differentiated by the way they expect to interact with the system.</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Application programmers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Sophisticated Users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Specialized user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Naïve users.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32804"/>
          </a:xfrm>
          <a:prstGeom prst="rect">
            <a:avLst/>
          </a:prstGeom>
        </p:spPr>
        <p:txBody>
          <a:bodyPr wrap="square">
            <a:spAutoFit/>
          </a:bodyPr>
          <a:lstStyle/>
          <a:p>
            <a:pPr lvl="0" algn="just" eaLnBrk="0" fontAlgn="base" hangingPunct="0">
              <a:lnSpc>
                <a:spcPct val="150000"/>
              </a:lnSpc>
              <a:spcBef>
                <a:spcPct val="0"/>
              </a:spcBef>
              <a:spcAft>
                <a:spcPct val="0"/>
              </a:spcAft>
            </a:pPr>
            <a:r>
              <a:rPr lang="en-US" b="1" dirty="0" smtClean="0">
                <a:latin typeface="Times New Roman" pitchFamily="18" charset="0"/>
                <a:ea typeface="Calibri" pitchFamily="34" charset="0"/>
                <a:cs typeface="Times New Roman" pitchFamily="18" charset="0"/>
              </a:rPr>
              <a:t>17. Write about the role of Transaction manager</a:t>
            </a:r>
            <a:r>
              <a:rPr lang="en-US" dirty="0" smtClean="0">
                <a:latin typeface="Times New Roman" pitchFamily="18" charset="0"/>
                <a:ea typeface="Calibri" pitchFamily="34" charset="0"/>
                <a:cs typeface="Times New Roman" pitchFamily="18" charset="0"/>
              </a:rPr>
              <a:t>.</a:t>
            </a:r>
            <a:endParaRPr lang="en-US" dirty="0" smtClean="0">
              <a:latin typeface="Times New Roman" pitchFamily="18" charset="0"/>
              <a:cs typeface="Times New Roman" pitchFamily="18" charset="0"/>
            </a:endParaRPr>
          </a:p>
          <a:p>
            <a:pPr lvl="0" algn="just" eaLnBrk="0" fontAlgn="base" hangingPunct="0">
              <a:lnSpc>
                <a:spcPct val="150000"/>
              </a:lnSpc>
              <a:spcBef>
                <a:spcPct val="0"/>
              </a:spcBef>
              <a:spcAft>
                <a:spcPct val="0"/>
              </a:spcAft>
            </a:pPr>
            <a:r>
              <a:rPr lang="en-US" dirty="0" smtClean="0">
                <a:latin typeface="Times New Roman" pitchFamily="18" charset="0"/>
                <a:ea typeface="Calibri" pitchFamily="34" charset="0"/>
                <a:cs typeface="Times New Roman" pitchFamily="18" charset="0"/>
              </a:rPr>
              <a:t>Transaction management ensures that the database remains in a consistent state despite system failures. The Transaction manager ensures that concurrent transaction executions proceed without conflicting</a:t>
            </a:r>
            <a:r>
              <a:rPr lang="en-US" dirty="0" smtClean="0">
                <a:latin typeface="Times New Roman" pitchFamily="18" charset="0"/>
                <a:ea typeface="Calibri" pitchFamily="34" charset="0"/>
                <a:cs typeface="Times New Roman" pitchFamily="18" charset="0"/>
              </a:rPr>
              <a:t>.</a:t>
            </a:r>
          </a:p>
          <a:p>
            <a:pPr>
              <a:lnSpc>
                <a:spcPct val="150000"/>
              </a:lnSpc>
            </a:pPr>
            <a:r>
              <a:rPr lang="en-US" b="1" dirty="0" smtClean="0">
                <a:latin typeface="Times New Roman" pitchFamily="18" charset="0"/>
                <a:cs typeface="Times New Roman" pitchFamily="18" charset="0"/>
              </a:rPr>
              <a:t>18. </a:t>
            </a:r>
            <a:r>
              <a:rPr lang="en-US" b="1" dirty="0" smtClean="0">
                <a:latin typeface="Times New Roman" pitchFamily="18" charset="0"/>
                <a:cs typeface="Times New Roman" pitchFamily="18" charset="0"/>
              </a:rPr>
              <a:t>Write about role of storage manager.</a:t>
            </a: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A Storage Manager subsystem provides the interface between the low-level data stored in the database and the application programs and queries submitted to the system. The Storage Manager is responsible for the interaction with the file manager.</a:t>
            </a:r>
          </a:p>
          <a:p>
            <a:pPr>
              <a:lnSpc>
                <a:spcPct val="150000"/>
              </a:lnSpc>
            </a:pPr>
            <a:r>
              <a:rPr lang="en-US" b="1" dirty="0" smtClean="0">
                <a:latin typeface="Times New Roman" pitchFamily="18" charset="0"/>
                <a:cs typeface="Times New Roman" pitchFamily="18" charset="0"/>
              </a:rPr>
              <a:t>19. </a:t>
            </a:r>
            <a:r>
              <a:rPr lang="en-US" b="1" dirty="0" smtClean="0">
                <a:latin typeface="Times New Roman" pitchFamily="18" charset="0"/>
                <a:cs typeface="Times New Roman" pitchFamily="18" charset="0"/>
              </a:rPr>
              <a:t>Write a short note on Database Languages.</a:t>
            </a: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A database system provides a data-definition language to specify the database schema and a data manipulation language to express database queries and updates</a:t>
            </a:r>
            <a:r>
              <a:rPr lang="en-US" dirty="0" smtClean="0">
                <a:latin typeface="Times New Roman" pitchFamily="18" charset="0"/>
                <a:cs typeface="Times New Roman" pitchFamily="18" charset="0"/>
              </a:rPr>
              <a:t>.</a:t>
            </a:r>
          </a:p>
          <a:p>
            <a:r>
              <a:rPr lang="en-US" b="1" dirty="0" smtClean="0"/>
              <a:t>20. </a:t>
            </a:r>
            <a:r>
              <a:rPr lang="en-US" b="1" dirty="0" smtClean="0"/>
              <a:t>What is mean by Data-Manipulation language?</a:t>
            </a:r>
            <a:endParaRPr lang="en-US" dirty="0" smtClean="0"/>
          </a:p>
          <a:p>
            <a:r>
              <a:rPr lang="en-US" dirty="0" smtClean="0"/>
              <a:t>A data-manipulation language is a language that enables users to access or manipulate data as organized by the appropriate data model. The types of access are</a:t>
            </a:r>
          </a:p>
          <a:p>
            <a:pPr lvl="0"/>
            <a:r>
              <a:rPr lang="en-US" dirty="0" smtClean="0"/>
              <a:t>Retrieval of information stored in the database.</a:t>
            </a:r>
          </a:p>
          <a:p>
            <a:pPr lvl="0"/>
            <a:r>
              <a:rPr lang="en-US" dirty="0" smtClean="0"/>
              <a:t>Insertion of new information into the database.</a:t>
            </a:r>
          </a:p>
          <a:p>
            <a:pPr lvl="0"/>
            <a:r>
              <a:rPr lang="en-US" dirty="0" smtClean="0"/>
              <a:t>Deletion of information from the database.</a:t>
            </a:r>
          </a:p>
          <a:p>
            <a:pPr lvl="0"/>
            <a:r>
              <a:rPr lang="en-US" dirty="0" smtClean="0"/>
              <a:t>Modification of information stored in the database.</a:t>
            </a:r>
          </a:p>
          <a:p>
            <a:pPr>
              <a:lnSpc>
                <a:spcPct val="150000"/>
              </a:lnSpc>
            </a:pPr>
            <a:endParaRPr lang="en-US" dirty="0" smtClean="0">
              <a:latin typeface="Times New Roman" pitchFamily="18" charset="0"/>
              <a:cs typeface="Times New Roman" pitchFamily="18" charset="0"/>
            </a:endParaRPr>
          </a:p>
          <a:p>
            <a:pPr lvl="0" algn="just" eaLnBrk="0" fontAlgn="base" hangingPunct="0">
              <a:lnSpc>
                <a:spcPct val="150000"/>
              </a:lnSpc>
              <a:spcBef>
                <a:spcPct val="0"/>
              </a:spcBef>
              <a:spcAft>
                <a:spcPct val="0"/>
              </a:spcAft>
            </a:pPr>
            <a:endParaRPr lang="en-US" dirty="0" smtClean="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 y="0"/>
            <a:ext cx="9355015" cy="62750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 What are the two types of DML?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basically two types: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Procedural DMLs require a user to specify what data are needed and how to get those data.</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Declarative DMLs (are also referred to as nonprocedural DMLs) require a user to specify what data are needed without specifying how to get those data.</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22. Define query language.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query is a statement requesting the retrieval of information. The portion of a DML that involves information retrieval is called a query language.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23. What is mean by Data-Definition Language?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 specify a database schema by a set of definitions expressed by a special language called a DDL. The DDL is also used to specify additional properties of the data.</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24. What are the subsystems involved in database system?</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storage manager subsystem provides the interface between the low-level data stored in the database and the application programs and queries submitted to the system.</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query processor subsystem compiles and executes DDL and DML statements.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1"/>
            <a:ext cx="914400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 </a:t>
            </a:r>
            <a:r>
              <a:rPr kumimoji="0" lang="en-US"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 II </a:t>
            </a: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Big Question </a:t>
            </a:r>
            <a:r>
              <a:rPr kumimoji="0" lang="en-US"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Bank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Explain about Database-System Applications.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Discuss about the architecture of database.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Describe about View of Data in DBMS.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Discuss about DBMS Schema and instance.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Explain about database user and interfaces.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Discuss about Database Administrator.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Discuss about database languages.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Describe about Purpose of Database Systems.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1392702"/>
            <a:ext cx="8131126" cy="2926079"/>
          </a:xfrm>
        </p:spPr>
        <p:txBody>
          <a:bodyPr>
            <a:normAutofit/>
          </a:bodyPr>
          <a:lstStyle/>
          <a:p>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Thank You</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 y="1"/>
            <a:ext cx="9144000" cy="1153550"/>
          </a:xfrm>
          <a:noFill/>
        </p:spPr>
        <p:txBody>
          <a:bodyPr>
            <a:noAutofit/>
          </a:bodyPr>
          <a:lstStyle/>
          <a:p>
            <a:r>
              <a:rPr lang="en-US" sz="4000" dirty="0" smtClean="0">
                <a:solidFill>
                  <a:srgbClr val="002060"/>
                </a:solidFill>
                <a:effectLst/>
                <a:latin typeface="Times New Roman" pitchFamily="18" charset="0"/>
                <a:cs typeface="Times New Roman" pitchFamily="18" charset="0"/>
              </a:rPr>
              <a:t>Drawbacks of using file systems to store data</a:t>
            </a:r>
          </a:p>
        </p:txBody>
      </p:sp>
      <p:sp>
        <p:nvSpPr>
          <p:cNvPr id="8195" name="Rectangle 3"/>
          <p:cNvSpPr>
            <a:spLocks noGrp="1" noChangeArrowheads="1"/>
          </p:cNvSpPr>
          <p:nvPr>
            <p:ph type="body" idx="4294967295"/>
          </p:nvPr>
        </p:nvSpPr>
        <p:spPr>
          <a:xfrm>
            <a:off x="1069145" y="1266092"/>
            <a:ext cx="7378212" cy="5435642"/>
          </a:xfrm>
        </p:spPr>
        <p:txBody>
          <a:bodyPr/>
          <a:lstStyle/>
          <a:p>
            <a:pPr>
              <a:lnSpc>
                <a:spcPct val="150000"/>
              </a:lnSpc>
            </a:pPr>
            <a:r>
              <a:rPr lang="en-US" sz="1800" dirty="0" smtClean="0">
                <a:latin typeface="Times New Roman" pitchFamily="18" charset="0"/>
                <a:cs typeface="Times New Roman" pitchFamily="18" charset="0"/>
              </a:rPr>
              <a:t>Data redundancy and inconsistency</a:t>
            </a:r>
          </a:p>
          <a:p>
            <a:pPr lvl="1">
              <a:lnSpc>
                <a:spcPct val="150000"/>
              </a:lnSpc>
            </a:pPr>
            <a:r>
              <a:rPr lang="en-US" sz="1800" dirty="0" smtClean="0">
                <a:latin typeface="Times New Roman" pitchFamily="18" charset="0"/>
                <a:cs typeface="Times New Roman" pitchFamily="18" charset="0"/>
              </a:rPr>
              <a:t>Multiple file formats, duplication of information in different files</a:t>
            </a:r>
          </a:p>
          <a:p>
            <a:pPr>
              <a:lnSpc>
                <a:spcPct val="150000"/>
              </a:lnSpc>
            </a:pPr>
            <a:r>
              <a:rPr lang="en-US" sz="1800" dirty="0" smtClean="0">
                <a:latin typeface="Times New Roman" pitchFamily="18" charset="0"/>
                <a:cs typeface="Times New Roman" pitchFamily="18" charset="0"/>
              </a:rPr>
              <a:t>Difficulty in accessing data </a:t>
            </a:r>
          </a:p>
          <a:p>
            <a:pPr lvl="1">
              <a:lnSpc>
                <a:spcPct val="150000"/>
              </a:lnSpc>
            </a:pPr>
            <a:r>
              <a:rPr lang="en-US" sz="1800" dirty="0" smtClean="0">
                <a:latin typeface="Times New Roman" pitchFamily="18" charset="0"/>
                <a:cs typeface="Times New Roman" pitchFamily="18" charset="0"/>
              </a:rPr>
              <a:t>Need to write a new program to carry out each new task</a:t>
            </a:r>
          </a:p>
          <a:p>
            <a:pPr>
              <a:lnSpc>
                <a:spcPct val="150000"/>
              </a:lnSpc>
            </a:pPr>
            <a:r>
              <a:rPr lang="en-US" sz="1800" dirty="0" smtClean="0">
                <a:latin typeface="Times New Roman" pitchFamily="18" charset="0"/>
                <a:cs typeface="Times New Roman" pitchFamily="18" charset="0"/>
              </a:rPr>
              <a:t>Data isolation </a:t>
            </a:r>
          </a:p>
          <a:p>
            <a:pPr lvl="1">
              <a:lnSpc>
                <a:spcPct val="150000"/>
              </a:lnSpc>
            </a:pPr>
            <a:r>
              <a:rPr lang="en-US" sz="1800" dirty="0" smtClean="0">
                <a:latin typeface="Times New Roman" pitchFamily="18" charset="0"/>
                <a:cs typeface="Times New Roman" pitchFamily="18" charset="0"/>
              </a:rPr>
              <a:t>Multiple files and formats</a:t>
            </a:r>
          </a:p>
          <a:p>
            <a:pPr>
              <a:lnSpc>
                <a:spcPct val="150000"/>
              </a:lnSpc>
            </a:pPr>
            <a:r>
              <a:rPr lang="en-US" sz="1800" dirty="0" smtClean="0">
                <a:latin typeface="Times New Roman" pitchFamily="18" charset="0"/>
                <a:cs typeface="Times New Roman" pitchFamily="18" charset="0"/>
              </a:rPr>
              <a:t>Integrity problems</a:t>
            </a:r>
          </a:p>
          <a:p>
            <a:pPr lvl="1">
              <a:lnSpc>
                <a:spcPct val="150000"/>
              </a:lnSpc>
            </a:pPr>
            <a:r>
              <a:rPr lang="en-US" sz="1800" dirty="0" smtClean="0">
                <a:latin typeface="Times New Roman" pitchFamily="18" charset="0"/>
                <a:cs typeface="Times New Roman" pitchFamily="18" charset="0"/>
              </a:rPr>
              <a:t>Integrity constraints  (e.g., account balance &gt; 0) become “buried” in program code rather than being stated explicitly</a:t>
            </a:r>
          </a:p>
          <a:p>
            <a:pPr lvl="1">
              <a:lnSpc>
                <a:spcPct val="150000"/>
              </a:lnSpc>
            </a:pPr>
            <a:r>
              <a:rPr lang="en-US" sz="1800" dirty="0" smtClean="0">
                <a:latin typeface="Times New Roman" pitchFamily="18" charset="0"/>
                <a:cs typeface="Times New Roman" pitchFamily="18" charset="0"/>
              </a:rPr>
              <a:t>Hard to add new constraints or change existing ones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76199"/>
            <a:ext cx="8904288" cy="894471"/>
          </a:xfrm>
          <a:noFill/>
        </p:spPr>
        <p:txBody>
          <a:bodyPr>
            <a:noAutofit/>
          </a:bodyPr>
          <a:lstStyle/>
          <a:p>
            <a:r>
              <a:rPr lang="en-US" sz="4000" dirty="0" smtClean="0">
                <a:solidFill>
                  <a:srgbClr val="002060"/>
                </a:solidFill>
                <a:effectLst/>
                <a:latin typeface="Times New Roman" pitchFamily="18" charset="0"/>
                <a:cs typeface="Times New Roman" pitchFamily="18" charset="0"/>
              </a:rPr>
              <a:t>Drawbacks of using file systems to store data (Cont.)</a:t>
            </a:r>
          </a:p>
        </p:txBody>
      </p:sp>
      <p:sp>
        <p:nvSpPr>
          <p:cNvPr id="9219" name="Rectangle 3"/>
          <p:cNvSpPr>
            <a:spLocks noGrp="1" noChangeArrowheads="1"/>
          </p:cNvSpPr>
          <p:nvPr>
            <p:ph type="body" idx="4294967295"/>
          </p:nvPr>
        </p:nvSpPr>
        <p:spPr>
          <a:xfrm>
            <a:off x="309489" y="1114571"/>
            <a:ext cx="8651631" cy="5497244"/>
          </a:xfrm>
        </p:spPr>
        <p:txBody>
          <a:bodyPr>
            <a:noAutofit/>
          </a:bodyPr>
          <a:lstStyle/>
          <a:p>
            <a:pPr>
              <a:lnSpc>
                <a:spcPct val="150000"/>
              </a:lnSpc>
            </a:pPr>
            <a:r>
              <a:rPr lang="en-US" sz="1800" dirty="0" smtClean="0">
                <a:latin typeface="Times New Roman" pitchFamily="18" charset="0"/>
                <a:cs typeface="Times New Roman" pitchFamily="18" charset="0"/>
              </a:rPr>
              <a:t>Atomicity of updates</a:t>
            </a:r>
          </a:p>
          <a:p>
            <a:pPr lvl="1">
              <a:lnSpc>
                <a:spcPct val="150000"/>
              </a:lnSpc>
            </a:pPr>
            <a:r>
              <a:rPr lang="en-US" sz="1800" dirty="0" smtClean="0">
                <a:latin typeface="Times New Roman" pitchFamily="18" charset="0"/>
                <a:cs typeface="Times New Roman" pitchFamily="18" charset="0"/>
              </a:rPr>
              <a:t>Failures may leave database in an inconsistent state with partial updates carried out</a:t>
            </a:r>
          </a:p>
          <a:p>
            <a:pPr lvl="1">
              <a:lnSpc>
                <a:spcPct val="150000"/>
              </a:lnSpc>
            </a:pPr>
            <a:r>
              <a:rPr lang="en-US" sz="1800" dirty="0" smtClean="0">
                <a:latin typeface="Times New Roman" pitchFamily="18" charset="0"/>
                <a:cs typeface="Times New Roman" pitchFamily="18" charset="0"/>
              </a:rPr>
              <a:t>Example: Transfer of funds from one account to another should either complete or not happen at all</a:t>
            </a:r>
          </a:p>
          <a:p>
            <a:pPr>
              <a:lnSpc>
                <a:spcPct val="150000"/>
              </a:lnSpc>
            </a:pPr>
            <a:r>
              <a:rPr lang="en-US" sz="1800" dirty="0" smtClean="0">
                <a:latin typeface="Times New Roman" pitchFamily="18" charset="0"/>
                <a:cs typeface="Times New Roman" pitchFamily="18" charset="0"/>
              </a:rPr>
              <a:t>Concurrent access by multiple users</a:t>
            </a:r>
          </a:p>
          <a:p>
            <a:pPr lvl="1">
              <a:lnSpc>
                <a:spcPct val="150000"/>
              </a:lnSpc>
            </a:pPr>
            <a:r>
              <a:rPr lang="en-US" sz="1800" dirty="0" smtClean="0">
                <a:latin typeface="Times New Roman" pitchFamily="18" charset="0"/>
                <a:cs typeface="Times New Roman" pitchFamily="18" charset="0"/>
              </a:rPr>
              <a:t>Concurrent access needed for performance</a:t>
            </a:r>
          </a:p>
          <a:p>
            <a:pPr lvl="1">
              <a:lnSpc>
                <a:spcPct val="150000"/>
              </a:lnSpc>
            </a:pPr>
            <a:r>
              <a:rPr lang="en-US" sz="1800" dirty="0" smtClean="0">
                <a:latin typeface="Times New Roman" pitchFamily="18" charset="0"/>
                <a:cs typeface="Times New Roman" pitchFamily="18" charset="0"/>
              </a:rPr>
              <a:t>Uncontrolled concurrent accesses can lead to inconsistencies</a:t>
            </a:r>
          </a:p>
          <a:p>
            <a:pPr lvl="2">
              <a:lnSpc>
                <a:spcPct val="150000"/>
              </a:lnSpc>
            </a:pPr>
            <a:r>
              <a:rPr lang="en-US" sz="1800" dirty="0" smtClean="0">
                <a:latin typeface="Times New Roman" pitchFamily="18" charset="0"/>
                <a:cs typeface="Times New Roman" pitchFamily="18" charset="0"/>
              </a:rPr>
              <a:t>Example: Two people reading a balance (say 100) and updating it by withdrawing money (say 50 each) at the same time</a:t>
            </a:r>
          </a:p>
          <a:p>
            <a:pPr>
              <a:lnSpc>
                <a:spcPct val="150000"/>
              </a:lnSpc>
            </a:pPr>
            <a:r>
              <a:rPr lang="en-US" sz="1800" dirty="0" smtClean="0">
                <a:latin typeface="Times New Roman" pitchFamily="18" charset="0"/>
                <a:cs typeface="Times New Roman" pitchFamily="18" charset="0"/>
              </a:rPr>
              <a:t>Security problems</a:t>
            </a:r>
          </a:p>
          <a:p>
            <a:pPr lvl="1">
              <a:lnSpc>
                <a:spcPct val="150000"/>
              </a:lnSpc>
            </a:pPr>
            <a:r>
              <a:rPr lang="en-US" sz="1800" dirty="0" smtClean="0">
                <a:latin typeface="Times New Roman" pitchFamily="18" charset="0"/>
                <a:cs typeface="Times New Roman" pitchFamily="18" charset="0"/>
              </a:rPr>
              <a:t>Hard to provide user access to some, but not all, data</a:t>
            </a:r>
          </a:p>
          <a:p>
            <a:pPr>
              <a:lnSpc>
                <a:spcPct val="150000"/>
              </a:lnSpc>
              <a:buFont typeface="Monotype Sorts" charset="2"/>
              <a:buNone/>
            </a:pPr>
            <a:r>
              <a:rPr lang="en-US" sz="1800" b="1" dirty="0" smtClean="0">
                <a:solidFill>
                  <a:srgbClr val="FF0000"/>
                </a:solidFill>
                <a:latin typeface="Times New Roman" pitchFamily="18" charset="0"/>
                <a:cs typeface="Times New Roman" pitchFamily="18" charset="0"/>
              </a:rPr>
              <a:t>Database systems offer solutions to all the above problems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14997"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View of Data : Data Abstraction</a:t>
            </a:r>
          </a:p>
        </p:txBody>
      </p:sp>
      <p:sp>
        <p:nvSpPr>
          <p:cNvPr id="10243" name="Rectangle 3"/>
          <p:cNvSpPr>
            <a:spLocks noGrp="1" noChangeArrowheads="1"/>
          </p:cNvSpPr>
          <p:nvPr>
            <p:ph type="body" idx="4294967295"/>
          </p:nvPr>
        </p:nvSpPr>
        <p:spPr>
          <a:xfrm>
            <a:off x="827088" y="1556214"/>
            <a:ext cx="7848600" cy="4876800"/>
          </a:xfrm>
        </p:spPr>
        <p:txBody>
          <a:bodyPr>
            <a:normAutofit lnSpcReduction="10000"/>
          </a:bodyPr>
          <a:lstStyle/>
          <a:p>
            <a:pPr>
              <a:lnSpc>
                <a:spcPct val="150000"/>
              </a:lnSpc>
              <a:tabLst>
                <a:tab pos="1820863" algn="l"/>
                <a:tab pos="3659188" algn="l"/>
                <a:tab pos="3943350" algn="l"/>
              </a:tabLst>
            </a:pPr>
            <a:r>
              <a:rPr lang="en-US" sz="1800" b="1" dirty="0" smtClean="0">
                <a:solidFill>
                  <a:srgbClr val="000099"/>
                </a:solidFill>
                <a:latin typeface="Times New Roman" pitchFamily="18" charset="0"/>
                <a:cs typeface="Times New Roman" pitchFamily="18" charset="0"/>
              </a:rPr>
              <a:t>Physical level:</a:t>
            </a:r>
            <a:r>
              <a:rPr lang="en-US" sz="1800" dirty="0" smtClean="0">
                <a:latin typeface="Times New Roman" pitchFamily="18" charset="0"/>
                <a:cs typeface="Times New Roman" pitchFamily="18" charset="0"/>
              </a:rPr>
              <a:t> describes how a record (e.g., instructor) is stored.</a:t>
            </a:r>
          </a:p>
          <a:p>
            <a:pPr>
              <a:lnSpc>
                <a:spcPct val="150000"/>
              </a:lnSpc>
              <a:tabLst>
                <a:tab pos="1820863" algn="l"/>
                <a:tab pos="3659188" algn="l"/>
                <a:tab pos="3943350" algn="l"/>
              </a:tabLst>
            </a:pPr>
            <a:r>
              <a:rPr lang="en-US" sz="1800" b="1" dirty="0" smtClean="0">
                <a:solidFill>
                  <a:srgbClr val="000099"/>
                </a:solidFill>
                <a:latin typeface="Times New Roman" pitchFamily="18" charset="0"/>
                <a:cs typeface="Times New Roman" pitchFamily="18" charset="0"/>
              </a:rPr>
              <a:t>Logical level:</a:t>
            </a:r>
            <a:r>
              <a:rPr lang="en-US" sz="1800" dirty="0" smtClean="0">
                <a:latin typeface="Times New Roman" pitchFamily="18" charset="0"/>
                <a:cs typeface="Times New Roman" pitchFamily="18" charset="0"/>
              </a:rPr>
              <a:t> describes data stored in database, and the relationships among the data.</a:t>
            </a:r>
          </a:p>
          <a:p>
            <a:pPr lvl="1">
              <a:lnSpc>
                <a:spcPct val="150000"/>
              </a:lnSpc>
              <a:buFont typeface="Monotype Sorts" charset="2"/>
              <a:buNone/>
              <a:tabLst>
                <a:tab pos="1820863" algn="l"/>
                <a:tab pos="3659188" algn="l"/>
                <a:tab pos="3943350" algn="l"/>
              </a:tabLst>
            </a:pPr>
            <a:r>
              <a:rPr lang="en-US" sz="1800" b="1" dirty="0" smtClean="0">
                <a:latin typeface="Times New Roman" pitchFamily="18" charset="0"/>
                <a:cs typeface="Times New Roman" pitchFamily="18" charset="0"/>
              </a:rPr>
              <a:t>	type</a:t>
            </a: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instructor</a:t>
            </a:r>
            <a:r>
              <a:rPr lang="en-US" sz="1800" dirty="0" smtClean="0">
                <a:latin typeface="Times New Roman" pitchFamily="18" charset="0"/>
                <a:cs typeface="Times New Roman" pitchFamily="18" charset="0"/>
              </a:rPr>
              <a:t> = </a:t>
            </a:r>
            <a:r>
              <a:rPr lang="en-US" sz="1800" b="1" dirty="0" smtClean="0">
                <a:latin typeface="Times New Roman" pitchFamily="18" charset="0"/>
                <a:cs typeface="Times New Roman" pitchFamily="18" charset="0"/>
              </a:rPr>
              <a:t>record</a:t>
            </a:r>
            <a:endParaRPr lang="en-US" sz="1800" dirty="0" smtClean="0">
              <a:latin typeface="Times New Roman" pitchFamily="18" charset="0"/>
              <a:cs typeface="Times New Roman" pitchFamily="18" charset="0"/>
            </a:endParaRPr>
          </a:p>
          <a:p>
            <a:pPr lvl="1">
              <a:lnSpc>
                <a:spcPct val="150000"/>
              </a:lnSpc>
              <a:buFontTx/>
              <a:buNone/>
              <a:tabLst>
                <a:tab pos="1820863" algn="l"/>
                <a:tab pos="3659188" algn="l"/>
                <a:tab pos="3943350" algn="l"/>
              </a:tabLst>
            </a:pP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ID</a:t>
            </a:r>
            <a:r>
              <a:rPr lang="en-US" sz="1800" dirty="0" smtClean="0">
                <a:latin typeface="Times New Roman" pitchFamily="18" charset="0"/>
                <a:cs typeface="Times New Roman" pitchFamily="18" charset="0"/>
              </a:rPr>
              <a:t> : string;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name</a:t>
            </a:r>
            <a:r>
              <a:rPr lang="en-US" sz="1800" dirty="0" smtClean="0">
                <a:latin typeface="Times New Roman" pitchFamily="18" charset="0"/>
                <a:cs typeface="Times New Roman" pitchFamily="18" charset="0"/>
              </a:rPr>
              <a:t> : string;</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dept_name</a:t>
            </a:r>
            <a:r>
              <a:rPr lang="en-US" sz="1800" dirty="0" smtClean="0">
                <a:latin typeface="Times New Roman" pitchFamily="18" charset="0"/>
                <a:cs typeface="Times New Roman" pitchFamily="18" charset="0"/>
              </a:rPr>
              <a:t> : string;</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salary</a:t>
            </a:r>
            <a:r>
              <a:rPr lang="en-US" sz="1800" dirty="0" smtClean="0">
                <a:latin typeface="Times New Roman" pitchFamily="18" charset="0"/>
                <a:cs typeface="Times New Roman" pitchFamily="18" charset="0"/>
              </a:rPr>
              <a:t> : integer;</a:t>
            </a:r>
          </a:p>
          <a:p>
            <a:pPr lvl="4">
              <a:lnSpc>
                <a:spcPct val="150000"/>
              </a:lnSpc>
              <a:buFontTx/>
              <a:buNone/>
              <a:tabLst>
                <a:tab pos="1820863" algn="l"/>
                <a:tab pos="3659188" algn="l"/>
                <a:tab pos="3943350" algn="l"/>
              </a:tabLst>
            </a:pPr>
            <a:r>
              <a:rPr lang="en-US" sz="1800" b="1" dirty="0" smtClean="0">
                <a:latin typeface="Times New Roman" pitchFamily="18" charset="0"/>
                <a:cs typeface="Times New Roman" pitchFamily="18" charset="0"/>
              </a:rPr>
              <a:t>end</a:t>
            </a:r>
            <a:r>
              <a:rPr lang="en-US" sz="1800" dirty="0" smtClean="0">
                <a:latin typeface="Times New Roman" pitchFamily="18" charset="0"/>
                <a:cs typeface="Times New Roman" pitchFamily="18" charset="0"/>
              </a:rPr>
              <a:t>;</a:t>
            </a:r>
          </a:p>
          <a:p>
            <a:pPr>
              <a:lnSpc>
                <a:spcPct val="150000"/>
              </a:lnSpc>
              <a:tabLst>
                <a:tab pos="1820863" algn="l"/>
                <a:tab pos="3659188" algn="l"/>
                <a:tab pos="3943350" algn="l"/>
              </a:tabLst>
            </a:pPr>
            <a:r>
              <a:rPr lang="en-US" sz="1800" b="1" dirty="0" smtClean="0">
                <a:solidFill>
                  <a:srgbClr val="000099"/>
                </a:solidFill>
                <a:latin typeface="Times New Roman" pitchFamily="18" charset="0"/>
                <a:cs typeface="Times New Roman" pitchFamily="18" charset="0"/>
              </a:rPr>
              <a:t>View level:</a:t>
            </a:r>
            <a:r>
              <a:rPr lang="en-US" sz="1800" dirty="0" smtClean="0">
                <a:latin typeface="Times New Roman" pitchFamily="18" charset="0"/>
                <a:cs typeface="Times New Roman" pitchFamily="18" charset="0"/>
              </a:rPr>
              <a:t> application programs hide details of data types.  Views can also hide information (such as an employee’s salary) for security purposes.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noFill/>
        </p:spPr>
        <p:txBody>
          <a:bodyPr>
            <a:normAutofit/>
          </a:bodyPr>
          <a:lstStyle/>
          <a:p>
            <a:r>
              <a:rPr lang="en-US" sz="4000" dirty="0" smtClean="0">
                <a:solidFill>
                  <a:srgbClr val="002060"/>
                </a:solidFill>
                <a:effectLst/>
                <a:latin typeface="Times New Roman" pitchFamily="18" charset="0"/>
                <a:cs typeface="Times New Roman" pitchFamily="18" charset="0"/>
              </a:rPr>
              <a:t>View of Data</a:t>
            </a:r>
          </a:p>
        </p:txBody>
      </p:sp>
      <p:sp>
        <p:nvSpPr>
          <p:cNvPr id="11267" name="Text Box 3"/>
          <p:cNvSpPr txBox="1">
            <a:spLocks noChangeArrowheads="1"/>
          </p:cNvSpPr>
          <p:nvPr/>
        </p:nvSpPr>
        <p:spPr bwMode="auto">
          <a:xfrm>
            <a:off x="791943" y="1345150"/>
            <a:ext cx="4524375" cy="396875"/>
          </a:xfrm>
          <a:prstGeom prst="rect">
            <a:avLst/>
          </a:prstGeom>
          <a:noFill/>
          <a:ln w="9525">
            <a:noFill/>
            <a:miter lim="800000"/>
            <a:headEnd/>
            <a:tailEnd/>
          </a:ln>
        </p:spPr>
        <p:txBody>
          <a:bodyPr wrap="none" anchor="ctr">
            <a:spAutoFit/>
          </a:bodyPr>
          <a:lstStyle/>
          <a:p>
            <a:pPr algn="ctr">
              <a:spcBef>
                <a:spcPct val="50000"/>
              </a:spcBef>
            </a:pPr>
            <a:r>
              <a:rPr lang="en-US" sz="2000" dirty="0"/>
              <a:t>An architecture for a database system </a:t>
            </a:r>
          </a:p>
        </p:txBody>
      </p:sp>
      <p:pic>
        <p:nvPicPr>
          <p:cNvPr id="11268" name="Picture 8"/>
          <p:cNvPicPr>
            <a:picLocks noChangeAspect="1" noChangeArrowheads="1"/>
          </p:cNvPicPr>
          <p:nvPr/>
        </p:nvPicPr>
        <p:blipFill>
          <a:blip r:embed="rId3"/>
          <a:srcRect/>
          <a:stretch>
            <a:fillRect/>
          </a:stretch>
        </p:blipFill>
        <p:spPr bwMode="auto">
          <a:xfrm>
            <a:off x="1169988" y="1795463"/>
            <a:ext cx="7402512"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00929"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Instances and Schemas</a:t>
            </a:r>
          </a:p>
        </p:txBody>
      </p:sp>
      <p:sp>
        <p:nvSpPr>
          <p:cNvPr id="36867" name="Rectangle 3"/>
          <p:cNvSpPr>
            <a:spLocks noGrp="1" noChangeArrowheads="1"/>
          </p:cNvSpPr>
          <p:nvPr>
            <p:ph type="body" idx="4294967295"/>
          </p:nvPr>
        </p:nvSpPr>
        <p:spPr>
          <a:xfrm>
            <a:off x="239151" y="872198"/>
            <a:ext cx="8698475" cy="5781820"/>
          </a:xfrm>
        </p:spPr>
        <p:txBody>
          <a:bodyPr>
            <a:noAutofit/>
          </a:bodyPr>
          <a:lstStyle/>
          <a:p>
            <a:pPr>
              <a:lnSpc>
                <a:spcPct val="150000"/>
              </a:lnSpc>
              <a:defRPr/>
            </a:pPr>
            <a:r>
              <a:rPr lang="en-US" sz="1800" dirty="0" smtClean="0">
                <a:latin typeface="Times New Roman" pitchFamily="18" charset="0"/>
                <a:ea typeface="ＭＳ Ｐゴシック" charset="-128"/>
                <a:cs typeface="Times New Roman" pitchFamily="18" charset="0"/>
              </a:rPr>
              <a:t>Similar to types and variables in programming languages</a:t>
            </a:r>
          </a:p>
          <a:p>
            <a:pPr>
              <a:lnSpc>
                <a:spcPct val="150000"/>
              </a:lnSpc>
              <a:defRPr/>
            </a:pPr>
            <a:r>
              <a:rPr lang="en-US" sz="1800" b="1" dirty="0" smtClean="0">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rPr>
              <a:t>Logical Schema</a:t>
            </a:r>
            <a:r>
              <a:rPr lang="en-US" sz="1800" dirty="0" smtClean="0">
                <a:solidFill>
                  <a:srgbClr val="000099"/>
                </a:solidFill>
                <a:latin typeface="Times New Roman" pitchFamily="18" charset="0"/>
                <a:ea typeface="ＭＳ Ｐゴシック" charset="-128"/>
                <a:cs typeface="Times New Roman" pitchFamily="18" charset="0"/>
              </a:rPr>
              <a:t> </a:t>
            </a:r>
            <a:r>
              <a:rPr lang="en-US" sz="1800" dirty="0" smtClean="0">
                <a:latin typeface="Times New Roman" pitchFamily="18" charset="0"/>
                <a:ea typeface="ＭＳ Ｐゴシック" charset="-128"/>
                <a:cs typeface="Times New Roman" pitchFamily="18" charset="0"/>
              </a:rPr>
              <a:t>– the overall logical structure of the database </a:t>
            </a:r>
          </a:p>
          <a:p>
            <a:pPr lvl="1">
              <a:lnSpc>
                <a:spcPct val="150000"/>
              </a:lnSpc>
              <a:defRPr/>
            </a:pPr>
            <a:r>
              <a:rPr lang="en-US" sz="1800" dirty="0" smtClean="0">
                <a:latin typeface="Times New Roman" pitchFamily="18" charset="0"/>
                <a:ea typeface="ＭＳ Ｐゴシック" charset="-128"/>
                <a:cs typeface="Times New Roman" pitchFamily="18" charset="0"/>
              </a:rPr>
              <a:t>Example: The database consists of information about a set of customers and accounts in a bank and the relationship between them</a:t>
            </a:r>
          </a:p>
          <a:p>
            <a:pPr lvl="2">
              <a:lnSpc>
                <a:spcPct val="150000"/>
              </a:lnSpc>
              <a:buFont typeface="Webdings" charset="2"/>
              <a:buChar char="4"/>
              <a:defRPr/>
            </a:pPr>
            <a:r>
              <a:rPr lang="en-US" sz="1800" dirty="0" smtClean="0">
                <a:latin typeface="Times New Roman" pitchFamily="18" charset="0"/>
                <a:ea typeface="ＭＳ Ｐゴシック" charset="-128"/>
                <a:cs typeface="Times New Roman" pitchFamily="18" charset="0"/>
              </a:rPr>
              <a:t>Analogous to type information of a variable in a program</a:t>
            </a:r>
          </a:p>
          <a:p>
            <a:pPr>
              <a:lnSpc>
                <a:spcPct val="150000"/>
              </a:lnSpc>
              <a:defRPr/>
            </a:pPr>
            <a:r>
              <a:rPr lang="en-US" sz="1800" b="1" dirty="0" smtClean="0">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rPr>
              <a:t>Physical schema</a:t>
            </a:r>
            <a:r>
              <a:rPr lang="en-US" sz="1800" dirty="0" smtClean="0">
                <a:latin typeface="Times New Roman" pitchFamily="18" charset="0"/>
                <a:ea typeface="ＭＳ Ｐゴシック" charset="-128"/>
                <a:cs typeface="Times New Roman" pitchFamily="18" charset="0"/>
              </a:rPr>
              <a:t>– the overall physical  structure of the database </a:t>
            </a:r>
          </a:p>
          <a:p>
            <a:pPr>
              <a:lnSpc>
                <a:spcPct val="150000"/>
              </a:lnSpc>
              <a:defRPr/>
            </a:pPr>
            <a:r>
              <a:rPr lang="en-US" sz="1800" b="1" dirty="0" smtClean="0">
                <a:solidFill>
                  <a:srgbClr val="000099"/>
                </a:solidFill>
                <a:latin typeface="Times New Roman" pitchFamily="18" charset="0"/>
                <a:ea typeface="ＭＳ Ｐゴシック" charset="-128"/>
                <a:cs typeface="Times New Roman" pitchFamily="18" charset="0"/>
              </a:rPr>
              <a:t>Instance</a:t>
            </a:r>
            <a:r>
              <a:rPr lang="en-US" sz="1800" dirty="0" smtClean="0">
                <a:latin typeface="Times New Roman" pitchFamily="18" charset="0"/>
                <a:ea typeface="ＭＳ Ｐゴシック" charset="-128"/>
                <a:cs typeface="Times New Roman" pitchFamily="18" charset="0"/>
              </a:rPr>
              <a:t> – the actual content of the database at a particular point in time </a:t>
            </a:r>
          </a:p>
          <a:p>
            <a:pPr lvl="1">
              <a:lnSpc>
                <a:spcPct val="150000"/>
              </a:lnSpc>
              <a:defRPr/>
            </a:pPr>
            <a:r>
              <a:rPr lang="en-US" sz="1800" dirty="0" smtClean="0">
                <a:latin typeface="Times New Roman" pitchFamily="18" charset="0"/>
                <a:ea typeface="ＭＳ Ｐゴシック" charset="-128"/>
                <a:cs typeface="Times New Roman" pitchFamily="18" charset="0"/>
              </a:rPr>
              <a:t>Analogous to the value of a variable</a:t>
            </a:r>
          </a:p>
          <a:p>
            <a:pPr>
              <a:lnSpc>
                <a:spcPct val="150000"/>
              </a:lnSpc>
              <a:defRPr/>
            </a:pPr>
            <a:r>
              <a:rPr lang="en-US" sz="1800" b="1" dirty="0" smtClean="0">
                <a:solidFill>
                  <a:srgbClr val="000099"/>
                </a:solidFill>
                <a:latin typeface="Times New Roman" pitchFamily="18" charset="0"/>
                <a:ea typeface="ＭＳ Ｐゴシック" charset="-128"/>
                <a:cs typeface="Times New Roman" pitchFamily="18" charset="0"/>
              </a:rPr>
              <a:t>Physical Data Independence</a:t>
            </a:r>
            <a:r>
              <a:rPr lang="en-US" sz="1800" dirty="0" smtClean="0">
                <a:latin typeface="Times New Roman" pitchFamily="18" charset="0"/>
                <a:ea typeface="ＭＳ Ｐゴシック" charset="-128"/>
                <a:cs typeface="Times New Roman" pitchFamily="18" charset="0"/>
              </a:rPr>
              <a:t> – the ability to modify the physical schema without changing the logical schema</a:t>
            </a:r>
          </a:p>
          <a:p>
            <a:pPr lvl="1">
              <a:lnSpc>
                <a:spcPct val="150000"/>
              </a:lnSpc>
              <a:defRPr/>
            </a:pPr>
            <a:r>
              <a:rPr lang="en-US" sz="1800" dirty="0" smtClean="0">
                <a:latin typeface="Times New Roman" pitchFamily="18" charset="0"/>
                <a:ea typeface="ＭＳ Ｐゴシック" charset="-128"/>
                <a:cs typeface="Times New Roman" pitchFamily="18" charset="0"/>
              </a:rPr>
              <a:t>Applications depend on the logical schema</a:t>
            </a:r>
          </a:p>
          <a:p>
            <a:pPr lvl="1">
              <a:lnSpc>
                <a:spcPct val="150000"/>
              </a:lnSpc>
              <a:defRPr/>
            </a:pPr>
            <a:r>
              <a:rPr lang="en-US" sz="1800" dirty="0" smtClean="0">
                <a:latin typeface="Times New Roman" pitchFamily="18" charset="0"/>
                <a:ea typeface="ＭＳ Ｐゴシック" charset="-128"/>
                <a:cs typeface="Times New Roman" pitchFamily="18" charset="0"/>
              </a:rPr>
              <a:t>In general, the interfaces between the various levels and components should be well defined so that changes in some parts do not seriously influence others.</a:t>
            </a:r>
          </a:p>
          <a:p>
            <a:pPr>
              <a:lnSpc>
                <a:spcPct val="150000"/>
              </a:lnSpc>
              <a:defRPr/>
            </a:pPr>
            <a:endParaRPr lang="en-US" sz="1800" dirty="0" smtClean="0">
              <a:latin typeface="Times New Roman" pitchFamily="18" charset="0"/>
              <a:ea typeface="ＭＳ Ｐゴシック" charset="-128"/>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0"/>
            <a:ext cx="8229600" cy="1143000"/>
          </a:xfrm>
          <a:noFill/>
        </p:spPr>
        <p:txBody>
          <a:bodyPr>
            <a:normAutofit/>
          </a:bodyPr>
          <a:lstStyle/>
          <a:p>
            <a:r>
              <a:rPr lang="en-US" sz="4000" dirty="0" smtClean="0">
                <a:solidFill>
                  <a:srgbClr val="002060"/>
                </a:solidFill>
                <a:effectLst/>
                <a:latin typeface="Times New Roman" pitchFamily="18" charset="0"/>
                <a:cs typeface="Times New Roman" pitchFamily="18" charset="0"/>
              </a:rPr>
              <a:t>Data Models</a:t>
            </a:r>
          </a:p>
        </p:txBody>
      </p:sp>
      <p:sp>
        <p:nvSpPr>
          <p:cNvPr id="13315" name="Rectangle 3"/>
          <p:cNvSpPr>
            <a:spLocks noGrp="1" noChangeArrowheads="1"/>
          </p:cNvSpPr>
          <p:nvPr>
            <p:ph type="body" idx="4294967295"/>
          </p:nvPr>
        </p:nvSpPr>
        <p:spPr>
          <a:xfrm>
            <a:off x="855663" y="1328664"/>
            <a:ext cx="7435850" cy="4972050"/>
          </a:xfrm>
        </p:spPr>
        <p:txBody>
          <a:bodyPr>
            <a:normAutofit fontScale="92500" lnSpcReduction="20000"/>
          </a:bodyPr>
          <a:lstStyle/>
          <a:p>
            <a:pPr>
              <a:lnSpc>
                <a:spcPct val="150000"/>
              </a:lnSpc>
            </a:pPr>
            <a:r>
              <a:rPr lang="en-US" sz="1800" dirty="0" smtClean="0">
                <a:latin typeface="Times New Roman" pitchFamily="18" charset="0"/>
                <a:cs typeface="Times New Roman" pitchFamily="18" charset="0"/>
              </a:rPr>
              <a:t>A collection of tools for describing </a:t>
            </a:r>
          </a:p>
          <a:p>
            <a:pPr lvl="1">
              <a:lnSpc>
                <a:spcPct val="150000"/>
              </a:lnSpc>
            </a:pPr>
            <a:r>
              <a:rPr lang="en-US" sz="1800" dirty="0" smtClean="0">
                <a:latin typeface="Times New Roman" pitchFamily="18" charset="0"/>
                <a:cs typeface="Times New Roman" pitchFamily="18" charset="0"/>
              </a:rPr>
              <a:t>Data </a:t>
            </a:r>
          </a:p>
          <a:p>
            <a:pPr lvl="1">
              <a:lnSpc>
                <a:spcPct val="150000"/>
              </a:lnSpc>
            </a:pPr>
            <a:r>
              <a:rPr lang="en-US" sz="1800" dirty="0" smtClean="0">
                <a:latin typeface="Times New Roman" pitchFamily="18" charset="0"/>
                <a:cs typeface="Times New Roman" pitchFamily="18" charset="0"/>
              </a:rPr>
              <a:t>Data relationships</a:t>
            </a:r>
          </a:p>
          <a:p>
            <a:pPr lvl="1">
              <a:lnSpc>
                <a:spcPct val="150000"/>
              </a:lnSpc>
            </a:pPr>
            <a:r>
              <a:rPr lang="en-US" sz="1800" dirty="0" smtClean="0">
                <a:latin typeface="Times New Roman" pitchFamily="18" charset="0"/>
                <a:cs typeface="Times New Roman" pitchFamily="18" charset="0"/>
              </a:rPr>
              <a:t>Data semantics</a:t>
            </a:r>
          </a:p>
          <a:p>
            <a:pPr lvl="1">
              <a:lnSpc>
                <a:spcPct val="150000"/>
              </a:lnSpc>
            </a:pPr>
            <a:r>
              <a:rPr lang="en-US" sz="1800" dirty="0" smtClean="0">
                <a:latin typeface="Times New Roman" pitchFamily="18" charset="0"/>
                <a:cs typeface="Times New Roman" pitchFamily="18" charset="0"/>
              </a:rPr>
              <a:t>Data constraints</a:t>
            </a:r>
          </a:p>
          <a:p>
            <a:pPr>
              <a:lnSpc>
                <a:spcPct val="150000"/>
              </a:lnSpc>
            </a:pPr>
            <a:r>
              <a:rPr lang="en-US" sz="1800" dirty="0" smtClean="0">
                <a:latin typeface="Times New Roman" pitchFamily="18" charset="0"/>
                <a:cs typeface="Times New Roman" pitchFamily="18" charset="0"/>
              </a:rPr>
              <a:t>Relational model</a:t>
            </a:r>
          </a:p>
          <a:p>
            <a:pPr>
              <a:lnSpc>
                <a:spcPct val="150000"/>
              </a:lnSpc>
            </a:pPr>
            <a:r>
              <a:rPr lang="en-US" sz="1800" dirty="0" smtClean="0">
                <a:latin typeface="Times New Roman" pitchFamily="18" charset="0"/>
                <a:cs typeface="Times New Roman" pitchFamily="18" charset="0"/>
              </a:rPr>
              <a:t>Entity-Relationship data model (mainly for database design) </a:t>
            </a:r>
          </a:p>
          <a:p>
            <a:pPr>
              <a:lnSpc>
                <a:spcPct val="150000"/>
              </a:lnSpc>
            </a:pPr>
            <a:r>
              <a:rPr lang="en-US" sz="1800" dirty="0" smtClean="0">
                <a:latin typeface="Times New Roman" pitchFamily="18" charset="0"/>
                <a:cs typeface="Times New Roman" pitchFamily="18" charset="0"/>
              </a:rPr>
              <a:t>Object-based data models (Object-oriented and Object-relational)</a:t>
            </a:r>
          </a:p>
          <a:p>
            <a:pPr>
              <a:lnSpc>
                <a:spcPct val="150000"/>
              </a:lnSpc>
            </a:pPr>
            <a:r>
              <a:rPr lang="en-US" sz="1800" dirty="0" err="1" smtClean="0">
                <a:latin typeface="Times New Roman" pitchFamily="18" charset="0"/>
                <a:cs typeface="Times New Roman" pitchFamily="18" charset="0"/>
              </a:rPr>
              <a:t>Semistructured</a:t>
            </a:r>
            <a:r>
              <a:rPr lang="en-US" sz="1800" dirty="0" smtClean="0">
                <a:latin typeface="Times New Roman" pitchFamily="18" charset="0"/>
                <a:cs typeface="Times New Roman" pitchFamily="18" charset="0"/>
              </a:rPr>
              <a:t> data model  (XML)</a:t>
            </a:r>
          </a:p>
          <a:p>
            <a:pPr>
              <a:lnSpc>
                <a:spcPct val="150000"/>
              </a:lnSpc>
            </a:pPr>
            <a:r>
              <a:rPr lang="en-US" sz="1800" dirty="0" smtClean="0">
                <a:latin typeface="Times New Roman" pitchFamily="18" charset="0"/>
                <a:cs typeface="Times New Roman" pitchFamily="18" charset="0"/>
              </a:rPr>
              <a:t>Other older models:</a:t>
            </a:r>
          </a:p>
          <a:p>
            <a:pPr lvl="1">
              <a:lnSpc>
                <a:spcPct val="150000"/>
              </a:lnSpc>
            </a:pPr>
            <a:r>
              <a:rPr lang="en-US" sz="1800" dirty="0" smtClean="0">
                <a:latin typeface="Times New Roman" pitchFamily="18" charset="0"/>
                <a:cs typeface="Times New Roman" pitchFamily="18" charset="0"/>
              </a:rPr>
              <a:t>Network model  </a:t>
            </a:r>
          </a:p>
          <a:p>
            <a:pPr lvl="1">
              <a:lnSpc>
                <a:spcPct val="150000"/>
              </a:lnSpc>
            </a:pPr>
            <a:r>
              <a:rPr lang="en-US" sz="1800" dirty="0" smtClean="0">
                <a:latin typeface="Times New Roman" pitchFamily="18" charset="0"/>
                <a:cs typeface="Times New Roman" pitchFamily="18" charset="0"/>
              </a:rPr>
              <a:t>Hierarchical model</a:t>
            </a:r>
          </a:p>
          <a:p>
            <a:pPr>
              <a:lnSpc>
                <a:spcPct val="150000"/>
              </a:lnSpc>
            </a:pP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2689</Words>
  <Application>Microsoft Office PowerPoint</Application>
  <PresentationFormat>On-screen Show (4:3)</PresentationFormat>
  <Paragraphs>334</Paragraphs>
  <Slides>38</Slides>
  <Notes>28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DATABASE SYTEMS UNIT I</vt:lpstr>
      <vt:lpstr>Database Management System (DBMS) Introduction</vt:lpstr>
      <vt:lpstr>University Database Example</vt:lpstr>
      <vt:lpstr>Drawbacks of using file systems to store data</vt:lpstr>
      <vt:lpstr>Drawbacks of using file systems to store data (Cont.)</vt:lpstr>
      <vt:lpstr>View of Data : Data Abstraction</vt:lpstr>
      <vt:lpstr>View of Data</vt:lpstr>
      <vt:lpstr>Instances and Schemas</vt:lpstr>
      <vt:lpstr>Data Models</vt:lpstr>
      <vt:lpstr>Relational Model</vt:lpstr>
      <vt:lpstr>A Sample Relational Database</vt:lpstr>
      <vt:lpstr>Data Definition Language (DDL)</vt:lpstr>
      <vt:lpstr>Data Manipulation Language (DML)</vt:lpstr>
      <vt:lpstr>SQL</vt:lpstr>
      <vt:lpstr>Database Design</vt:lpstr>
      <vt:lpstr>Database Design (Cont.)</vt:lpstr>
      <vt:lpstr>Design Approaches</vt:lpstr>
      <vt:lpstr>Object-Relational Data Models</vt:lpstr>
      <vt:lpstr>XML:  Extensible Markup Language</vt:lpstr>
      <vt:lpstr>Database Engine</vt:lpstr>
      <vt:lpstr>Storage Management</vt:lpstr>
      <vt:lpstr>Query Processing</vt:lpstr>
      <vt:lpstr>Query Processing (Cont.)</vt:lpstr>
      <vt:lpstr>Transaction Management </vt:lpstr>
      <vt:lpstr>Database Users and Administrators</vt:lpstr>
      <vt:lpstr>Database System Internals</vt:lpstr>
      <vt:lpstr>Database Architecture</vt:lpstr>
      <vt:lpstr>History of Database Systems</vt:lpstr>
      <vt:lpstr>History (cont.)</vt:lpstr>
      <vt:lpstr>Slide 30</vt:lpstr>
      <vt:lpstr>Slide 31</vt:lpstr>
      <vt:lpstr>Slide 32</vt:lpstr>
      <vt:lpstr>Slide 33</vt:lpstr>
      <vt:lpstr>Slide 34</vt:lpstr>
      <vt:lpstr>Slide 35</vt:lpstr>
      <vt:lpstr>Slide 36</vt:lpstr>
      <vt:lpstr>Slide 37</vt:lpstr>
      <vt:lpstr>Thank You</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SYTEMS</dc:title>
  <dc:creator>admin</dc:creator>
  <cp:lastModifiedBy>admin</cp:lastModifiedBy>
  <cp:revision>10</cp:revision>
  <dcterms:created xsi:type="dcterms:W3CDTF">2020-05-25T08:16:38Z</dcterms:created>
  <dcterms:modified xsi:type="dcterms:W3CDTF">2020-05-25T18:03:46Z</dcterms:modified>
</cp:coreProperties>
</file>